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4"/>
  </p:notesMasterIdLst>
  <p:handoutMasterIdLst>
    <p:handoutMasterId r:id="rId25"/>
  </p:handoutMasterIdLst>
  <p:sldIdLst>
    <p:sldId id="256" r:id="rId2"/>
    <p:sldId id="274" r:id="rId3"/>
    <p:sldId id="257" r:id="rId4"/>
    <p:sldId id="271" r:id="rId5"/>
    <p:sldId id="276" r:id="rId6"/>
    <p:sldId id="273" r:id="rId7"/>
    <p:sldId id="258" r:id="rId8"/>
    <p:sldId id="259" r:id="rId9"/>
    <p:sldId id="260" r:id="rId10"/>
    <p:sldId id="261" r:id="rId11"/>
    <p:sldId id="262" r:id="rId12"/>
    <p:sldId id="263" r:id="rId13"/>
    <p:sldId id="264" r:id="rId14"/>
    <p:sldId id="265" r:id="rId15"/>
    <p:sldId id="266" r:id="rId16"/>
    <p:sldId id="275" r:id="rId17"/>
    <p:sldId id="267" r:id="rId18"/>
    <p:sldId id="272" r:id="rId19"/>
    <p:sldId id="268" r:id="rId20"/>
    <p:sldId id="269" r:id="rId21"/>
    <p:sldId id="270" r:id="rId22"/>
    <p:sldId id="277"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08" autoAdjust="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A544C8F-9E40-4F3A-8FEF-6AC7D38E668F}" type="datetimeFigureOut">
              <a:rPr lang="en-GB" smtClean="0"/>
              <a:t>11/03/2020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790062B-1C51-41E6-995C-3237FD618318}" type="slidenum">
              <a:rPr lang="en-GB" smtClean="0"/>
              <a:t>‹#›</a:t>
            </a:fld>
            <a:endParaRPr lang="en-GB"/>
          </a:p>
        </p:txBody>
      </p:sp>
    </p:spTree>
    <p:extLst>
      <p:ext uri="{BB962C8B-B14F-4D97-AF65-F5344CB8AC3E}">
        <p14:creationId xmlns:p14="http://schemas.microsoft.com/office/powerpoint/2010/main" val="307180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F3B3D96-5A9B-4329-9EF5-E1E4FDBB60E7}" type="datetimeFigureOut">
              <a:rPr lang="en-GB" smtClean="0"/>
              <a:t>11/03/2020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87B871C-4610-4CF5-A1D2-D8838D918AB9}" type="slidenum">
              <a:rPr lang="en-GB" smtClean="0"/>
              <a:t>‹#›</a:t>
            </a:fld>
            <a:endParaRPr lang="en-GB"/>
          </a:p>
        </p:txBody>
      </p:sp>
    </p:spTree>
    <p:extLst>
      <p:ext uri="{BB962C8B-B14F-4D97-AF65-F5344CB8AC3E}">
        <p14:creationId xmlns:p14="http://schemas.microsoft.com/office/powerpoint/2010/main" val="3841271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a:t>
            </a:fld>
            <a:endParaRPr lang="en-GB"/>
          </a:p>
        </p:txBody>
      </p:sp>
    </p:spTree>
    <p:extLst>
      <p:ext uri="{BB962C8B-B14F-4D97-AF65-F5344CB8AC3E}">
        <p14:creationId xmlns:p14="http://schemas.microsoft.com/office/powerpoint/2010/main" val="1907796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12</a:t>
            </a:fld>
            <a:endParaRPr lang="en-GB"/>
          </a:p>
        </p:txBody>
      </p:sp>
    </p:spTree>
    <p:extLst>
      <p:ext uri="{BB962C8B-B14F-4D97-AF65-F5344CB8AC3E}">
        <p14:creationId xmlns:p14="http://schemas.microsoft.com/office/powerpoint/2010/main" val="3803245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13</a:t>
            </a:fld>
            <a:endParaRPr lang="en-GB"/>
          </a:p>
        </p:txBody>
      </p:sp>
    </p:spTree>
    <p:extLst>
      <p:ext uri="{BB962C8B-B14F-4D97-AF65-F5344CB8AC3E}">
        <p14:creationId xmlns:p14="http://schemas.microsoft.com/office/powerpoint/2010/main" val="1678318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14</a:t>
            </a:fld>
            <a:endParaRPr lang="en-GB"/>
          </a:p>
        </p:txBody>
      </p:sp>
    </p:spTree>
    <p:extLst>
      <p:ext uri="{BB962C8B-B14F-4D97-AF65-F5344CB8AC3E}">
        <p14:creationId xmlns:p14="http://schemas.microsoft.com/office/powerpoint/2010/main" val="2901112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15</a:t>
            </a:fld>
            <a:endParaRPr lang="en-GB"/>
          </a:p>
        </p:txBody>
      </p:sp>
    </p:spTree>
    <p:extLst>
      <p:ext uri="{BB962C8B-B14F-4D97-AF65-F5344CB8AC3E}">
        <p14:creationId xmlns:p14="http://schemas.microsoft.com/office/powerpoint/2010/main" val="224112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17</a:t>
            </a:fld>
            <a:endParaRPr lang="en-GB"/>
          </a:p>
        </p:txBody>
      </p:sp>
    </p:spTree>
    <p:extLst>
      <p:ext uri="{BB962C8B-B14F-4D97-AF65-F5344CB8AC3E}">
        <p14:creationId xmlns:p14="http://schemas.microsoft.com/office/powerpoint/2010/main" val="131767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18</a:t>
            </a:fld>
            <a:endParaRPr lang="en-GB"/>
          </a:p>
        </p:txBody>
      </p:sp>
    </p:spTree>
    <p:extLst>
      <p:ext uri="{BB962C8B-B14F-4D97-AF65-F5344CB8AC3E}">
        <p14:creationId xmlns:p14="http://schemas.microsoft.com/office/powerpoint/2010/main" val="4183102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19</a:t>
            </a:fld>
            <a:endParaRPr lang="en-GB"/>
          </a:p>
        </p:txBody>
      </p:sp>
    </p:spTree>
    <p:extLst>
      <p:ext uri="{BB962C8B-B14F-4D97-AF65-F5344CB8AC3E}">
        <p14:creationId xmlns:p14="http://schemas.microsoft.com/office/powerpoint/2010/main" val="4057303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20</a:t>
            </a:fld>
            <a:endParaRPr lang="en-GB"/>
          </a:p>
        </p:txBody>
      </p:sp>
    </p:spTree>
    <p:extLst>
      <p:ext uri="{BB962C8B-B14F-4D97-AF65-F5344CB8AC3E}">
        <p14:creationId xmlns:p14="http://schemas.microsoft.com/office/powerpoint/2010/main" val="1044845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21</a:t>
            </a:fld>
            <a:endParaRPr lang="en-GB"/>
          </a:p>
        </p:txBody>
      </p:sp>
    </p:spTree>
    <p:extLst>
      <p:ext uri="{BB962C8B-B14F-4D97-AF65-F5344CB8AC3E}">
        <p14:creationId xmlns:p14="http://schemas.microsoft.com/office/powerpoint/2010/main" val="1358065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3</a:t>
            </a:fld>
            <a:endParaRPr lang="en-GB"/>
          </a:p>
        </p:txBody>
      </p:sp>
    </p:spTree>
    <p:extLst>
      <p:ext uri="{BB962C8B-B14F-4D97-AF65-F5344CB8AC3E}">
        <p14:creationId xmlns:p14="http://schemas.microsoft.com/office/powerpoint/2010/main" val="762708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7B871C-4610-4CF5-A1D2-D8838D918AB9}" type="slidenum">
              <a:rPr lang="en-GB" smtClean="0"/>
              <a:t>4</a:t>
            </a:fld>
            <a:endParaRPr lang="en-GB"/>
          </a:p>
        </p:txBody>
      </p:sp>
    </p:spTree>
    <p:extLst>
      <p:ext uri="{BB962C8B-B14F-4D97-AF65-F5344CB8AC3E}">
        <p14:creationId xmlns:p14="http://schemas.microsoft.com/office/powerpoint/2010/main" val="74068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6</a:t>
            </a:fld>
            <a:endParaRPr lang="en-GB"/>
          </a:p>
        </p:txBody>
      </p:sp>
    </p:spTree>
    <p:extLst>
      <p:ext uri="{BB962C8B-B14F-4D97-AF65-F5344CB8AC3E}">
        <p14:creationId xmlns:p14="http://schemas.microsoft.com/office/powerpoint/2010/main" val="1243072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7</a:t>
            </a:fld>
            <a:endParaRPr lang="en-GB"/>
          </a:p>
        </p:txBody>
      </p:sp>
    </p:spTree>
    <p:extLst>
      <p:ext uri="{BB962C8B-B14F-4D97-AF65-F5344CB8AC3E}">
        <p14:creationId xmlns:p14="http://schemas.microsoft.com/office/powerpoint/2010/main" val="3444046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8</a:t>
            </a:fld>
            <a:endParaRPr lang="en-GB"/>
          </a:p>
        </p:txBody>
      </p:sp>
    </p:spTree>
    <p:extLst>
      <p:ext uri="{BB962C8B-B14F-4D97-AF65-F5344CB8AC3E}">
        <p14:creationId xmlns:p14="http://schemas.microsoft.com/office/powerpoint/2010/main" val="1946708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9</a:t>
            </a:fld>
            <a:endParaRPr lang="en-GB"/>
          </a:p>
        </p:txBody>
      </p:sp>
    </p:spTree>
    <p:extLst>
      <p:ext uri="{BB962C8B-B14F-4D97-AF65-F5344CB8AC3E}">
        <p14:creationId xmlns:p14="http://schemas.microsoft.com/office/powerpoint/2010/main" val="3281972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10</a:t>
            </a:fld>
            <a:endParaRPr lang="en-GB"/>
          </a:p>
        </p:txBody>
      </p:sp>
    </p:spTree>
    <p:extLst>
      <p:ext uri="{BB962C8B-B14F-4D97-AF65-F5344CB8AC3E}">
        <p14:creationId xmlns:p14="http://schemas.microsoft.com/office/powerpoint/2010/main" val="1898359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7B871C-4610-4CF5-A1D2-D8838D918AB9}" type="slidenum">
              <a:rPr lang="en-GB" smtClean="0"/>
              <a:t>11</a:t>
            </a:fld>
            <a:endParaRPr lang="en-GB"/>
          </a:p>
        </p:txBody>
      </p:sp>
    </p:spTree>
    <p:extLst>
      <p:ext uri="{BB962C8B-B14F-4D97-AF65-F5344CB8AC3E}">
        <p14:creationId xmlns:p14="http://schemas.microsoft.com/office/powerpoint/2010/main" val="223938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18C38A-1F6B-4F12-8B00-C7E2AF09A985}"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234147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8C38A-1F6B-4F12-8B00-C7E2AF09A985}"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128764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8C38A-1F6B-4F12-8B00-C7E2AF09A985}"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206233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18C38A-1F6B-4F12-8B00-C7E2AF09A985}"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232363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8C38A-1F6B-4F12-8B00-C7E2AF09A985}"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2335528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18C38A-1F6B-4F12-8B00-C7E2AF09A985}"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119435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18C38A-1F6B-4F12-8B00-C7E2AF09A985}" type="datetimeFigureOut">
              <a:rPr lang="en-GB" smtClean="0"/>
              <a:t>11/03/2020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159011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18C38A-1F6B-4F12-8B00-C7E2AF09A985}" type="datetimeFigureOut">
              <a:rPr lang="en-GB" smtClean="0"/>
              <a:t>11/03/2020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142320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8C38A-1F6B-4F12-8B00-C7E2AF09A985}" type="datetimeFigureOut">
              <a:rPr lang="en-GB" smtClean="0"/>
              <a:t>11/03/2020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7715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8C38A-1F6B-4F12-8B00-C7E2AF09A985}"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338153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8C38A-1F6B-4F12-8B00-C7E2AF09A985}"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3EDBFB-A6A2-439C-82C5-101AC5700416}" type="slidenum">
              <a:rPr lang="en-GB" smtClean="0"/>
              <a:t>‹#›</a:t>
            </a:fld>
            <a:endParaRPr lang="en-GB"/>
          </a:p>
        </p:txBody>
      </p:sp>
    </p:spTree>
    <p:extLst>
      <p:ext uri="{BB962C8B-B14F-4D97-AF65-F5344CB8AC3E}">
        <p14:creationId xmlns:p14="http://schemas.microsoft.com/office/powerpoint/2010/main" val="312822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8C38A-1F6B-4F12-8B00-C7E2AF09A985}" type="datetimeFigureOut">
              <a:rPr lang="en-GB" smtClean="0"/>
              <a:t>11/03/2020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EDBFB-A6A2-439C-82C5-101AC5700416}" type="slidenum">
              <a:rPr lang="en-GB" smtClean="0"/>
              <a:t>‹#›</a:t>
            </a:fld>
            <a:endParaRPr lang="en-GB"/>
          </a:p>
        </p:txBody>
      </p:sp>
    </p:spTree>
    <p:extLst>
      <p:ext uri="{BB962C8B-B14F-4D97-AF65-F5344CB8AC3E}">
        <p14:creationId xmlns:p14="http://schemas.microsoft.com/office/powerpoint/2010/main" val="42745815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mc/articles/PMC578302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ngland.nhs.uk/publication/streamlining-mdt-meetings-guidance-cancer-allianc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340768"/>
            <a:ext cx="6480720" cy="2016224"/>
          </a:xfrm>
        </p:spPr>
        <p:txBody>
          <a:bodyPr>
            <a:normAutofit fontScale="90000"/>
          </a:bodyPr>
          <a:lstStyle/>
          <a:p>
            <a:pPr algn="l"/>
            <a:r>
              <a:rPr lang="en-GB" dirty="0" smtClean="0"/>
              <a:t>MDT-Mode III: Assessment of Multi-Disciplinary Team Meeting Decision Making</a:t>
            </a:r>
            <a:endParaRPr lang="en-GB" dirty="0"/>
          </a:p>
        </p:txBody>
      </p:sp>
      <p:sp>
        <p:nvSpPr>
          <p:cNvPr id="3" name="Subtitle 2"/>
          <p:cNvSpPr>
            <a:spLocks noGrp="1"/>
          </p:cNvSpPr>
          <p:nvPr>
            <p:ph type="subTitle" idx="1"/>
          </p:nvPr>
        </p:nvSpPr>
        <p:spPr>
          <a:xfrm>
            <a:off x="251520" y="3886200"/>
            <a:ext cx="8640960" cy="2351112"/>
          </a:xfrm>
        </p:spPr>
        <p:txBody>
          <a:bodyPr>
            <a:normAutofit fontScale="85000" lnSpcReduction="10000"/>
          </a:bodyPr>
          <a:lstStyle/>
          <a:p>
            <a:pPr algn="l"/>
            <a:endParaRPr lang="en-GB" dirty="0" smtClean="0"/>
          </a:p>
          <a:p>
            <a:pPr algn="l"/>
            <a:r>
              <a:rPr lang="en-GB" dirty="0" smtClean="0"/>
              <a:t>UH Bristol Trust Head and Neck Cancer Multi-Disciplinary Team Meeting</a:t>
            </a:r>
          </a:p>
          <a:p>
            <a:pPr algn="l"/>
            <a:endParaRPr lang="en-GB" dirty="0" smtClean="0"/>
          </a:p>
          <a:p>
            <a:pPr algn="l"/>
            <a:r>
              <a:rPr lang="en-GB" dirty="0" smtClean="0"/>
              <a:t>Helen Dunderdale, SWAG Clinical Advisory Group Manager</a:t>
            </a:r>
          </a:p>
          <a:p>
            <a:pPr algn="l"/>
            <a:endParaRPr lang="en-GB" dirty="0"/>
          </a:p>
        </p:txBody>
      </p:sp>
    </p:spTree>
    <p:extLst>
      <p:ext uri="{BB962C8B-B14F-4D97-AF65-F5344CB8AC3E}">
        <p14:creationId xmlns:p14="http://schemas.microsoft.com/office/powerpoint/2010/main" val="107465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normAutofit fontScale="85000" lnSpcReduction="20000"/>
          </a:bodyPr>
          <a:lstStyle/>
          <a:p>
            <a:pPr marL="0" indent="0">
              <a:buNone/>
            </a:pPr>
            <a:r>
              <a:rPr lang="en-GB" dirty="0" smtClean="0"/>
              <a:t>A scoring system (1-5 with 5 representing the highest quality) is used to rate the quality of contribution from MDT team members (always represented as a discipline rather than as an individual)</a:t>
            </a:r>
          </a:p>
          <a:p>
            <a:pPr marL="0" indent="0">
              <a:buNone/>
            </a:pPr>
            <a:endParaRPr lang="en-GB" dirty="0" smtClean="0"/>
          </a:p>
          <a:p>
            <a:pPr marL="0" indent="0">
              <a:buNone/>
            </a:pPr>
            <a:r>
              <a:rPr lang="en-GB" dirty="0" smtClean="0"/>
              <a:t>•	Surgeon  	</a:t>
            </a:r>
          </a:p>
          <a:p>
            <a:pPr marL="0" indent="0">
              <a:buNone/>
            </a:pPr>
            <a:r>
              <a:rPr lang="en-GB" dirty="0" smtClean="0"/>
              <a:t>•	Physician (endocrinologist for H&amp;N)	</a:t>
            </a:r>
          </a:p>
          <a:p>
            <a:pPr marL="0" indent="0">
              <a:buNone/>
            </a:pPr>
            <a:r>
              <a:rPr lang="en-GB" dirty="0" smtClean="0"/>
              <a:t>•	Oncologist	</a:t>
            </a:r>
          </a:p>
          <a:p>
            <a:pPr marL="0" indent="0">
              <a:buNone/>
            </a:pPr>
            <a:r>
              <a:rPr lang="en-GB" dirty="0" smtClean="0"/>
              <a:t>•	Nurse	</a:t>
            </a:r>
          </a:p>
          <a:p>
            <a:pPr marL="0" indent="0">
              <a:buNone/>
            </a:pPr>
            <a:r>
              <a:rPr lang="en-GB" dirty="0" smtClean="0"/>
              <a:t>•	Radiologist	</a:t>
            </a:r>
          </a:p>
          <a:p>
            <a:pPr marL="0" indent="0">
              <a:buNone/>
            </a:pPr>
            <a:r>
              <a:rPr lang="en-GB" dirty="0" smtClean="0"/>
              <a:t>•	</a:t>
            </a:r>
            <a:r>
              <a:rPr lang="en-GB" dirty="0" err="1" smtClean="0"/>
              <a:t>Histopathologist</a:t>
            </a:r>
            <a:r>
              <a:rPr lang="en-GB" dirty="0" smtClean="0"/>
              <a:t>.</a:t>
            </a:r>
          </a:p>
          <a:p>
            <a:endParaRPr lang="en-GB" dirty="0" smtClean="0"/>
          </a:p>
          <a:p>
            <a:pPr marL="0" indent="0">
              <a:buNone/>
            </a:pPr>
            <a:r>
              <a:rPr lang="en-GB" dirty="0" smtClean="0"/>
              <a:t>Decision made is recorded as yes, no, or deferred to next MDT. </a:t>
            </a:r>
            <a:endParaRPr lang="en-GB" dirty="0"/>
          </a:p>
        </p:txBody>
      </p:sp>
    </p:spTree>
    <p:extLst>
      <p:ext uri="{BB962C8B-B14F-4D97-AF65-F5344CB8AC3E}">
        <p14:creationId xmlns:p14="http://schemas.microsoft.com/office/powerpoint/2010/main" val="4062743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t>Data </a:t>
            </a:r>
            <a:r>
              <a:rPr lang="en-GB" sz="4000" dirty="0" smtClean="0"/>
              <a:t>collection</a:t>
            </a:r>
            <a:r>
              <a:rPr lang="en-GB" dirty="0" smtClean="0"/>
              <a:t> assumptions </a:t>
            </a:r>
            <a:endParaRPr lang="en-GB" dirty="0"/>
          </a:p>
        </p:txBody>
      </p:sp>
      <p:sp>
        <p:nvSpPr>
          <p:cNvPr id="3" name="Content Placeholder 2"/>
          <p:cNvSpPr>
            <a:spLocks noGrp="1"/>
          </p:cNvSpPr>
          <p:nvPr>
            <p:ph idx="1"/>
          </p:nvPr>
        </p:nvSpPr>
        <p:spPr>
          <a:xfrm>
            <a:off x="457200" y="1268760"/>
            <a:ext cx="8229600" cy="5400600"/>
          </a:xfrm>
        </p:spPr>
        <p:txBody>
          <a:bodyPr>
            <a:normAutofit fontScale="62500" lnSpcReduction="20000"/>
          </a:bodyPr>
          <a:lstStyle/>
          <a:p>
            <a:pPr marL="0" indent="0">
              <a:buNone/>
            </a:pPr>
            <a:r>
              <a:rPr lang="en-GB" dirty="0" smtClean="0"/>
              <a:t>• When a case is benign, contributions from the oncologists and nurses, and information on psychological / social, comorbidities and patient’s view are not applicable</a:t>
            </a:r>
          </a:p>
          <a:p>
            <a:pPr marL="0" indent="0">
              <a:buNone/>
            </a:pPr>
            <a:endParaRPr lang="en-GB" dirty="0" smtClean="0"/>
          </a:p>
          <a:p>
            <a:pPr marL="0" indent="0">
              <a:buNone/>
            </a:pPr>
            <a:r>
              <a:rPr lang="en-GB" dirty="0" smtClean="0"/>
              <a:t>• When a case is pre-treatment for malignancy, information on psychological / social, comorbidities and patient’s view is not expected due to the speed of the pathway </a:t>
            </a:r>
            <a:r>
              <a:rPr lang="en-GB" dirty="0" smtClean="0">
                <a:solidFill>
                  <a:srgbClr val="FF0000"/>
                </a:solidFill>
              </a:rPr>
              <a:t>(this does not seem to be as relevant for Head and Neck Cancer Patients)</a:t>
            </a:r>
          </a:p>
          <a:p>
            <a:pPr marL="0" indent="0">
              <a:buNone/>
            </a:pPr>
            <a:endParaRPr lang="en-GB" dirty="0" smtClean="0"/>
          </a:p>
          <a:p>
            <a:pPr marL="0" indent="0">
              <a:buNone/>
            </a:pPr>
            <a:r>
              <a:rPr lang="en-GB" dirty="0" smtClean="0"/>
              <a:t>• When a patient is pre-treatment for malignancy, contributions from the nursing team are not applicable due to the speed of the pathway</a:t>
            </a:r>
          </a:p>
          <a:p>
            <a:pPr marL="0" indent="0">
              <a:buNone/>
            </a:pPr>
            <a:endParaRPr lang="en-GB" dirty="0" smtClean="0"/>
          </a:p>
          <a:p>
            <a:pPr marL="0" indent="0">
              <a:buNone/>
            </a:pPr>
            <a:r>
              <a:rPr lang="en-GB" dirty="0" smtClean="0"/>
              <a:t>• When the case is post treatment for malignancy requiring further review, information on psychological / social, comorbidities and patient’s view is applicable</a:t>
            </a:r>
          </a:p>
          <a:p>
            <a:pPr marL="0" indent="0">
              <a:buNone/>
            </a:pPr>
            <a:endParaRPr lang="en-GB" dirty="0" smtClean="0"/>
          </a:p>
          <a:p>
            <a:pPr marL="0" indent="0">
              <a:buNone/>
            </a:pPr>
            <a:r>
              <a:rPr lang="en-GB" dirty="0" smtClean="0"/>
              <a:t>• When a case is post treatment for malignancy requiring further review, contributions from the nurses are applicable.</a:t>
            </a:r>
          </a:p>
          <a:p>
            <a:endParaRPr lang="en-GB" dirty="0"/>
          </a:p>
        </p:txBody>
      </p:sp>
    </p:spTree>
    <p:extLst>
      <p:ext uri="{BB962C8B-B14F-4D97-AF65-F5344CB8AC3E}">
        <p14:creationId xmlns:p14="http://schemas.microsoft.com/office/powerpoint/2010/main" val="3559975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a:bodyPr>
          <a:lstStyle/>
          <a:p>
            <a:r>
              <a:rPr lang="en-GB" sz="4000" dirty="0"/>
              <a:t>Results</a:t>
            </a:r>
          </a:p>
        </p:txBody>
      </p:sp>
      <p:sp>
        <p:nvSpPr>
          <p:cNvPr id="3" name="Content Placeholder 2"/>
          <p:cNvSpPr>
            <a:spLocks noGrp="1"/>
          </p:cNvSpPr>
          <p:nvPr>
            <p:ph idx="1"/>
          </p:nvPr>
        </p:nvSpPr>
        <p:spPr>
          <a:xfrm>
            <a:off x="457200" y="908720"/>
            <a:ext cx="8229600" cy="5688632"/>
          </a:xfrm>
        </p:spPr>
        <p:txBody>
          <a:bodyPr>
            <a:normAutofit fontScale="85000" lnSpcReduction="20000"/>
          </a:bodyPr>
          <a:lstStyle/>
          <a:p>
            <a:r>
              <a:rPr lang="en-GB" dirty="0"/>
              <a:t>It should be noted that observational assessments are subject to bias and require training and calibration. Results have been completed by </a:t>
            </a:r>
            <a:r>
              <a:rPr lang="en-GB" dirty="0" smtClean="0"/>
              <a:t>two </a:t>
            </a:r>
            <a:r>
              <a:rPr lang="en-GB" dirty="0"/>
              <a:t>trained </a:t>
            </a:r>
            <a:r>
              <a:rPr lang="en-GB" dirty="0" smtClean="0"/>
              <a:t>assessors</a:t>
            </a:r>
          </a:p>
          <a:p>
            <a:endParaRPr lang="en-GB" dirty="0"/>
          </a:p>
          <a:p>
            <a:r>
              <a:rPr lang="en-GB" dirty="0"/>
              <a:t>Three meetings were </a:t>
            </a:r>
            <a:r>
              <a:rPr lang="en-GB" dirty="0" smtClean="0"/>
              <a:t>observed: 8</a:t>
            </a:r>
            <a:r>
              <a:rPr lang="en-GB" baseline="30000" dirty="0" smtClean="0"/>
              <a:t>th</a:t>
            </a:r>
            <a:r>
              <a:rPr lang="en-GB" dirty="0" smtClean="0"/>
              <a:t> </a:t>
            </a:r>
            <a:r>
              <a:rPr lang="en-GB" dirty="0"/>
              <a:t>October 2019, 15</a:t>
            </a:r>
            <a:r>
              <a:rPr lang="en-GB" baseline="30000" dirty="0"/>
              <a:t>th</a:t>
            </a:r>
            <a:r>
              <a:rPr lang="en-GB" dirty="0"/>
              <a:t> October 2019, and 22</a:t>
            </a:r>
            <a:r>
              <a:rPr lang="en-GB" baseline="30000" dirty="0"/>
              <a:t>nd</a:t>
            </a:r>
            <a:r>
              <a:rPr lang="en-GB" dirty="0"/>
              <a:t> October 2019</a:t>
            </a:r>
            <a:r>
              <a:rPr lang="en-GB" dirty="0" smtClean="0"/>
              <a:t>. </a:t>
            </a:r>
            <a:r>
              <a:rPr lang="en-GB" dirty="0"/>
              <a:t>Results are enclosed in the spreadsheet entitled MDT-Mode III </a:t>
            </a:r>
            <a:r>
              <a:rPr lang="en-GB" dirty="0" smtClean="0"/>
              <a:t>UHB Head and Neck MDT</a:t>
            </a:r>
          </a:p>
          <a:p>
            <a:endParaRPr lang="en-GB" dirty="0" smtClean="0"/>
          </a:p>
          <a:p>
            <a:r>
              <a:rPr lang="en-GB" dirty="0"/>
              <a:t>A total of 104 patients were discussed across the 3 meetings with 35, 35 and 34 discussed within each meeting respectively. The average discussion time per patient was approximately 2.10 minutes with a minimum of 20 seconds, and a maximum of 8 minutes per patient. A total of </a:t>
            </a:r>
            <a:r>
              <a:rPr lang="en-GB" b="1" dirty="0"/>
              <a:t>14 </a:t>
            </a:r>
            <a:r>
              <a:rPr lang="en-GB" dirty="0"/>
              <a:t>cases were deferred for discussion at a future meeting.</a:t>
            </a:r>
            <a:endParaRPr lang="en-GB" dirty="0" smtClean="0"/>
          </a:p>
          <a:p>
            <a:endParaRPr lang="en-GB" dirty="0" smtClean="0"/>
          </a:p>
          <a:p>
            <a:endParaRPr lang="en-GB" dirty="0"/>
          </a:p>
        </p:txBody>
      </p:sp>
    </p:spTree>
    <p:extLst>
      <p:ext uri="{BB962C8B-B14F-4D97-AF65-F5344CB8AC3E}">
        <p14:creationId xmlns:p14="http://schemas.microsoft.com/office/powerpoint/2010/main" val="3144050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Type of decisions made across the observed meetings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20961424"/>
              </p:ext>
            </p:extLst>
          </p:nvPr>
        </p:nvGraphicFramePr>
        <p:xfrm>
          <a:off x="1907704" y="1412776"/>
          <a:ext cx="5400601" cy="4896553"/>
        </p:xfrm>
        <a:graphic>
          <a:graphicData uri="http://schemas.openxmlformats.org/drawingml/2006/table">
            <a:tbl>
              <a:tblPr firstRow="1" firstCol="1" bandRow="1"/>
              <a:tblGrid>
                <a:gridCol w="3843671"/>
                <a:gridCol w="778465"/>
                <a:gridCol w="778465"/>
              </a:tblGrid>
              <a:tr h="238380">
                <a:tc>
                  <a:txBody>
                    <a:bodyPr/>
                    <a:lstStyle/>
                    <a:p>
                      <a:pPr>
                        <a:lnSpc>
                          <a:spcPct val="115000"/>
                        </a:lnSpc>
                        <a:spcAft>
                          <a:spcPts val="0"/>
                        </a:spcAft>
                      </a:pPr>
                      <a:r>
                        <a:rPr lang="en-GB" sz="1100" b="1" dirty="0">
                          <a:solidFill>
                            <a:srgbClr val="000000"/>
                          </a:solidFill>
                          <a:effectLst/>
                          <a:latin typeface="Calibri"/>
                          <a:ea typeface="Calibri"/>
                          <a:cs typeface="Calibri"/>
                        </a:rPr>
                        <a:t>Type of Decision</a:t>
                      </a:r>
                      <a:endParaRPr lang="en-GB"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GB" sz="1100">
                          <a:solidFill>
                            <a:srgbClr val="000000"/>
                          </a:solidFill>
                          <a:effectLst/>
                          <a:latin typeface="Calibri"/>
                          <a:ea typeface="Calibri"/>
                          <a:cs typeface="Calibri"/>
                        </a:rPr>
                        <a:t>Count</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GB" sz="1100">
                          <a:solidFill>
                            <a:srgbClr val="000000"/>
                          </a:solidFill>
                          <a:effectLst/>
                          <a:latin typeface="Calibri"/>
                          <a:ea typeface="Calibri"/>
                          <a:cs typeface="Calibri"/>
                        </a:rPr>
                        <a:t>%</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249731">
                <a:tc>
                  <a:txBody>
                    <a:bodyPr/>
                    <a:lstStyle/>
                    <a:p>
                      <a:pPr>
                        <a:lnSpc>
                          <a:spcPct val="115000"/>
                        </a:lnSpc>
                        <a:spcAft>
                          <a:spcPts val="0"/>
                        </a:spcAft>
                      </a:pPr>
                      <a:r>
                        <a:rPr lang="en-GB" sz="1100">
                          <a:solidFill>
                            <a:srgbClr val="000000"/>
                          </a:solidFill>
                          <a:effectLst/>
                          <a:latin typeface="Calibri"/>
                          <a:ea typeface="Calibri"/>
                          <a:cs typeface="Calibri"/>
                        </a:rPr>
                        <a:t>1. Change of systemic treatment</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380">
                <a:tc>
                  <a:txBody>
                    <a:bodyPr/>
                    <a:lstStyle/>
                    <a:p>
                      <a:pPr>
                        <a:lnSpc>
                          <a:spcPct val="115000"/>
                        </a:lnSpc>
                        <a:spcAft>
                          <a:spcPts val="0"/>
                        </a:spcAft>
                      </a:pPr>
                      <a:r>
                        <a:rPr lang="en-GB" sz="1100">
                          <a:solidFill>
                            <a:srgbClr val="000000"/>
                          </a:solidFill>
                          <a:effectLst/>
                          <a:latin typeface="Calibri"/>
                          <a:ea typeface="Calibri"/>
                          <a:cs typeface="Calibri"/>
                        </a:rPr>
                        <a:t>2. Surveillance imaging</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9</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8.7</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3. Deferred due to pathology</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7</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6.7</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4. Diagnostic intervention</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14</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13.5</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5. Alternative MDT referral</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6</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5.8</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380">
                <a:tc>
                  <a:txBody>
                    <a:bodyPr/>
                    <a:lstStyle/>
                    <a:p>
                      <a:pPr>
                        <a:lnSpc>
                          <a:spcPct val="115000"/>
                        </a:lnSpc>
                        <a:spcAft>
                          <a:spcPts val="0"/>
                        </a:spcAft>
                      </a:pPr>
                      <a:r>
                        <a:rPr lang="en-GB" sz="1100">
                          <a:solidFill>
                            <a:srgbClr val="000000"/>
                          </a:solidFill>
                          <a:effectLst/>
                          <a:latin typeface="Calibri"/>
                          <a:ea typeface="Calibri"/>
                          <a:cs typeface="Calibri"/>
                        </a:rPr>
                        <a:t>6. Discharge to benign pathway</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dirty="0">
                          <a:solidFill>
                            <a:srgbClr val="000000"/>
                          </a:solidFill>
                          <a:effectLst/>
                          <a:latin typeface="Calibri"/>
                          <a:ea typeface="Calibri"/>
                          <a:cs typeface="Calibri"/>
                        </a:rPr>
                        <a:t>11</a:t>
                      </a:r>
                      <a:endParaRPr lang="en-GB"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dirty="0">
                          <a:solidFill>
                            <a:srgbClr val="000000"/>
                          </a:solidFill>
                          <a:effectLst/>
                          <a:latin typeface="Calibri"/>
                          <a:ea typeface="Calibri"/>
                          <a:cs typeface="Calibri"/>
                        </a:rPr>
                        <a:t>10.6</a:t>
                      </a:r>
                      <a:endParaRPr lang="en-GB"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380">
                <a:tc>
                  <a:txBody>
                    <a:bodyPr/>
                    <a:lstStyle/>
                    <a:p>
                      <a:pPr>
                        <a:lnSpc>
                          <a:spcPct val="115000"/>
                        </a:lnSpc>
                        <a:spcAft>
                          <a:spcPts val="0"/>
                        </a:spcAft>
                      </a:pPr>
                      <a:r>
                        <a:rPr lang="en-GB" sz="1100">
                          <a:solidFill>
                            <a:srgbClr val="000000"/>
                          </a:solidFill>
                          <a:effectLst/>
                          <a:latin typeface="Calibri"/>
                          <a:ea typeface="Calibri"/>
                          <a:cs typeface="Calibri"/>
                        </a:rPr>
                        <a:t>7. Commence SACT</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4</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3.8</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8. Deferred due to imaging</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5</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4.8</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dirty="0">
                          <a:solidFill>
                            <a:srgbClr val="000000"/>
                          </a:solidFill>
                          <a:effectLst/>
                          <a:latin typeface="Calibri"/>
                          <a:ea typeface="Calibri"/>
                          <a:cs typeface="Calibri"/>
                        </a:rPr>
                        <a:t>9. Surgery</a:t>
                      </a:r>
                      <a:endParaRPr lang="en-GB"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13</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12.5</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10. Continue SACT</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11. Commence SACT and RT</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4</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3.8</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12. Deferred due to further information required</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13. Continue RT</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dirty="0">
                          <a:solidFill>
                            <a:srgbClr val="000000"/>
                          </a:solidFill>
                          <a:effectLst/>
                          <a:latin typeface="Calibri"/>
                          <a:ea typeface="Calibri"/>
                          <a:cs typeface="Calibri"/>
                        </a:rPr>
                        <a:t>14. Commence RT</a:t>
                      </a:r>
                      <a:endParaRPr lang="en-GB"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8</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7.7</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380">
                <a:tc>
                  <a:txBody>
                    <a:bodyPr/>
                    <a:lstStyle/>
                    <a:p>
                      <a:pPr>
                        <a:lnSpc>
                          <a:spcPct val="115000"/>
                        </a:lnSpc>
                        <a:spcAft>
                          <a:spcPts val="0"/>
                        </a:spcAft>
                      </a:pPr>
                      <a:r>
                        <a:rPr lang="en-GB" sz="1100">
                          <a:solidFill>
                            <a:srgbClr val="000000"/>
                          </a:solidFill>
                          <a:effectLst/>
                          <a:latin typeface="Calibri"/>
                          <a:ea typeface="Calibri"/>
                          <a:cs typeface="Calibri"/>
                        </a:rPr>
                        <a:t>15. Clinical trial</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16. Best Supportive Care</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8</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7.7</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17. Clinic appointment to discuss options</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12</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11.5</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18. Unknown</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0.0</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753">
                <a:tc>
                  <a:txBody>
                    <a:bodyPr/>
                    <a:lstStyle/>
                    <a:p>
                      <a:pPr>
                        <a:lnSpc>
                          <a:spcPct val="115000"/>
                        </a:lnSpc>
                        <a:spcAft>
                          <a:spcPts val="0"/>
                        </a:spcAft>
                      </a:pPr>
                      <a:r>
                        <a:rPr lang="en-GB" sz="1100">
                          <a:solidFill>
                            <a:srgbClr val="000000"/>
                          </a:solidFill>
                          <a:effectLst/>
                          <a:latin typeface="Calibri"/>
                          <a:ea typeface="Calibri"/>
                          <a:cs typeface="Calibri"/>
                        </a:rPr>
                        <a:t>Total</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104</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rgbClr val="000000"/>
                          </a:solidFill>
                          <a:effectLst/>
                          <a:latin typeface="Calibri"/>
                          <a:ea typeface="Calibri"/>
                          <a:cs typeface="Calibri"/>
                        </a:rPr>
                        <a:t> </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380">
                <a:tc>
                  <a:txBody>
                    <a:bodyPr/>
                    <a:lstStyle/>
                    <a:p>
                      <a:pPr>
                        <a:lnSpc>
                          <a:spcPct val="115000"/>
                        </a:lnSpc>
                        <a:spcAft>
                          <a:spcPts val="0"/>
                        </a:spcAft>
                      </a:pPr>
                      <a:r>
                        <a:rPr lang="en-GB" sz="1100">
                          <a:solidFill>
                            <a:srgbClr val="000000"/>
                          </a:solidFill>
                          <a:effectLst/>
                          <a:latin typeface="Calibri"/>
                          <a:ea typeface="Calibri"/>
                          <a:cs typeface="Calibri"/>
                        </a:rPr>
                        <a:t>Clinical Trial discussed total</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a:solidFill>
                            <a:srgbClr val="000000"/>
                          </a:solidFill>
                          <a:effectLst/>
                          <a:latin typeface="Calibri"/>
                          <a:ea typeface="Calibri"/>
                          <a:cs typeface="Calibri"/>
                        </a:rPr>
                        <a:t>7</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100" dirty="0">
                          <a:solidFill>
                            <a:srgbClr val="000000"/>
                          </a:solidFill>
                          <a:effectLst/>
                          <a:latin typeface="Calibri"/>
                          <a:ea typeface="Calibri"/>
                          <a:cs typeface="Calibri"/>
                        </a:rPr>
                        <a:t>6.7</a:t>
                      </a:r>
                      <a:endParaRPr lang="en-GB"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97958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Type and quality of information covered across the observed meetings</a:t>
            </a:r>
            <a:endParaRPr lang="en-GB" sz="3200" dirty="0"/>
          </a:p>
        </p:txBody>
      </p:sp>
      <p:sp>
        <p:nvSpPr>
          <p:cNvPr id="3" name="Content Placeholder 2"/>
          <p:cNvSpPr>
            <a:spLocks noGrp="1"/>
          </p:cNvSpPr>
          <p:nvPr>
            <p:ph idx="1"/>
          </p:nvPr>
        </p:nvSpPr>
        <p:spPr/>
        <p:txBody>
          <a:bodyPr>
            <a:normAutofit fontScale="70000" lnSpcReduction="20000"/>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dirty="0" smtClean="0"/>
              <a:t>Note</a:t>
            </a:r>
            <a:r>
              <a:rPr lang="en-GB" dirty="0"/>
              <a:t>. N= 104 </a:t>
            </a:r>
            <a:r>
              <a:rPr lang="en-GB" dirty="0" smtClean="0"/>
              <a:t>cases</a:t>
            </a:r>
            <a:endParaRPr lang="en-GB" dirty="0"/>
          </a:p>
          <a:p>
            <a:r>
              <a:rPr lang="en-GB" dirty="0"/>
              <a:t>*1=no information, 2=minimal information, 3=partial case details, 4= good information, 5=comprehensive information.</a:t>
            </a:r>
          </a:p>
          <a:p>
            <a:r>
              <a:rPr lang="en-GB" dirty="0"/>
              <a:t>†n/a=not-applicable; cases were not-applicable if they did not require the information at that point in the patient pathway. </a:t>
            </a:r>
          </a:p>
          <a:p>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072543685"/>
              </p:ext>
            </p:extLst>
          </p:nvPr>
        </p:nvGraphicFramePr>
        <p:xfrm>
          <a:off x="1187624" y="1772816"/>
          <a:ext cx="6552729" cy="1872208"/>
        </p:xfrm>
        <a:graphic>
          <a:graphicData uri="http://schemas.openxmlformats.org/drawingml/2006/table">
            <a:tbl>
              <a:tblPr firstRow="1" firstCol="1" bandRow="1"/>
              <a:tblGrid>
                <a:gridCol w="1487064"/>
                <a:gridCol w="1333799"/>
                <a:gridCol w="492165"/>
                <a:gridCol w="490183"/>
                <a:gridCol w="587956"/>
                <a:gridCol w="588616"/>
                <a:gridCol w="588616"/>
                <a:gridCol w="492165"/>
                <a:gridCol w="492165"/>
              </a:tblGrid>
              <a:tr h="234026">
                <a:tc rowSpan="2">
                  <a:txBody>
                    <a:bodyPr/>
                    <a:lstStyle/>
                    <a:p>
                      <a:pPr algn="ctr">
                        <a:lnSpc>
                          <a:spcPct val="115000"/>
                        </a:lnSpc>
                        <a:spcAft>
                          <a:spcPts val="0"/>
                        </a:spcAft>
                      </a:pPr>
                      <a:r>
                        <a:rPr lang="en-GB" sz="1100" b="1" dirty="0">
                          <a:effectLst/>
                          <a:latin typeface="Calibri"/>
                          <a:ea typeface="Calibri"/>
                          <a:cs typeface="Times New Roman"/>
                        </a:rPr>
                        <a:t>Type of information</a:t>
                      </a:r>
                      <a:endParaRPr lang="en-GB"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2">
                  <a:txBody>
                    <a:bodyPr/>
                    <a:lstStyle/>
                    <a:p>
                      <a:pPr algn="ctr">
                        <a:lnSpc>
                          <a:spcPct val="115000"/>
                        </a:lnSpc>
                        <a:spcAft>
                          <a:spcPts val="0"/>
                        </a:spcAft>
                      </a:pPr>
                      <a:r>
                        <a:rPr lang="en-GB" sz="1100" b="1">
                          <a:effectLst/>
                          <a:latin typeface="Calibri"/>
                          <a:ea typeface="Calibri"/>
                          <a:cs typeface="Times New Roman"/>
                        </a:rPr>
                        <a:t>% information coverage</a:t>
                      </a:r>
                      <a:endParaRPr lang="en-GB"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6">
                  <a:txBody>
                    <a:bodyPr/>
                    <a:lstStyle/>
                    <a:p>
                      <a:pPr algn="ctr">
                        <a:lnSpc>
                          <a:spcPct val="115000"/>
                        </a:lnSpc>
                        <a:spcAft>
                          <a:spcPts val="0"/>
                        </a:spcAft>
                      </a:pPr>
                      <a:r>
                        <a:rPr lang="en-GB" sz="1100" b="1">
                          <a:effectLst/>
                          <a:latin typeface="Calibri"/>
                          <a:ea typeface="Calibri"/>
                          <a:cs typeface="Times New Roman"/>
                        </a:rPr>
                        <a:t>% of cases that scored:*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34026">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100" b="1">
                          <a:effectLst/>
                          <a:latin typeface="Calibri"/>
                          <a:ea typeface="Calibri"/>
                          <a:cs typeface="Times New Roman"/>
                        </a:rPr>
                        <a:t>1</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2</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3</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4</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5</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GB" sz="1100" b="1">
                          <a:effectLst/>
                          <a:latin typeface="Calibri"/>
                          <a:ea typeface="Calibri"/>
                          <a:cs typeface="Times New Roman"/>
                        </a:rPr>
                        <a: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GB" sz="1100" b="1">
                          <a:effectLst/>
                          <a:latin typeface="Calibri"/>
                          <a:ea typeface="Calibri"/>
                          <a:cs typeface="Times New Roman"/>
                        </a:rPr>
                        <a:t>n/a</a:t>
                      </a:r>
                      <a:r>
                        <a:rPr lang="en-GB" sz="1100">
                          <a:solidFill>
                            <a:srgbClr val="000000"/>
                          </a:solidFill>
                          <a:effectLst/>
                          <a:latin typeface="Calibri"/>
                          <a:ea typeface="Calibri"/>
                          <a:cs typeface="Calibri"/>
                        </a:rPr>
                        <a:t>†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234026">
                <a:tc>
                  <a:txBody>
                    <a:bodyPr/>
                    <a:lstStyle/>
                    <a:p>
                      <a:pPr>
                        <a:lnSpc>
                          <a:spcPct val="115000"/>
                        </a:lnSpc>
                        <a:spcAft>
                          <a:spcPts val="0"/>
                        </a:spcAft>
                      </a:pPr>
                      <a:r>
                        <a:rPr lang="en-GB" sz="1100">
                          <a:solidFill>
                            <a:srgbClr val="000000"/>
                          </a:solidFill>
                          <a:effectLst/>
                          <a:latin typeface="Calibri"/>
                          <a:ea typeface="Calibri"/>
                          <a:cs typeface="Calibri"/>
                        </a:rPr>
                        <a:t>Patient history</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rgbClr val="000000"/>
                          </a:solidFill>
                          <a:effectLst/>
                          <a:latin typeface="Calibri"/>
                          <a:ea typeface="Calibri"/>
                          <a:cs typeface="Calibri"/>
                        </a:rPr>
                        <a:t>99</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86</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13</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26">
                <a:tc>
                  <a:txBody>
                    <a:bodyPr/>
                    <a:lstStyle/>
                    <a:p>
                      <a:pPr>
                        <a:lnSpc>
                          <a:spcPct val="115000"/>
                        </a:lnSpc>
                        <a:spcAft>
                          <a:spcPts val="0"/>
                        </a:spcAft>
                      </a:pPr>
                      <a:r>
                        <a:rPr lang="en-GB" sz="1100">
                          <a:solidFill>
                            <a:srgbClr val="000000"/>
                          </a:solidFill>
                          <a:effectLst/>
                          <a:latin typeface="Calibri"/>
                          <a:ea typeface="Calibri"/>
                          <a:cs typeface="Calibri"/>
                        </a:rPr>
                        <a:t>Imaging</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rgbClr val="000000"/>
                          </a:solidFill>
                          <a:effectLst/>
                          <a:latin typeface="Calibri"/>
                          <a:ea typeface="Calibri"/>
                          <a:cs typeface="Calibri"/>
                        </a:rPr>
                        <a:t>94</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4</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2</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57</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37</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26">
                <a:tc>
                  <a:txBody>
                    <a:bodyPr/>
                    <a:lstStyle/>
                    <a:p>
                      <a:pPr>
                        <a:lnSpc>
                          <a:spcPct val="115000"/>
                        </a:lnSpc>
                        <a:spcAft>
                          <a:spcPts val="0"/>
                        </a:spcAft>
                      </a:pPr>
                      <a:r>
                        <a:rPr lang="en-GB" sz="1100">
                          <a:solidFill>
                            <a:srgbClr val="000000"/>
                          </a:solidFill>
                          <a:effectLst/>
                          <a:latin typeface="Calibri"/>
                          <a:ea typeface="Calibri"/>
                          <a:cs typeface="Calibri"/>
                        </a:rPr>
                        <a:t>Pathology</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rgbClr val="000000"/>
                          </a:solidFill>
                          <a:effectLst/>
                          <a:latin typeface="Calibri"/>
                          <a:ea typeface="Calibri"/>
                          <a:cs typeface="Calibri"/>
                        </a:rPr>
                        <a:t>88</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6</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45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43</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26">
                <a:tc>
                  <a:txBody>
                    <a:bodyPr/>
                    <a:lstStyle/>
                    <a:p>
                      <a:pPr>
                        <a:lnSpc>
                          <a:spcPct val="115000"/>
                        </a:lnSpc>
                        <a:spcAft>
                          <a:spcPts val="0"/>
                        </a:spcAft>
                      </a:pPr>
                      <a:r>
                        <a:rPr lang="en-GB" sz="1100">
                          <a:solidFill>
                            <a:srgbClr val="000000"/>
                          </a:solidFill>
                          <a:effectLst/>
                          <a:latin typeface="Calibri"/>
                          <a:ea typeface="Calibri"/>
                          <a:cs typeface="Calibri"/>
                        </a:rPr>
                        <a:t>Psycho/social</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rgbClr val="000000"/>
                          </a:solidFill>
                          <a:effectLst/>
                          <a:latin typeface="Calibri"/>
                          <a:ea typeface="Calibri"/>
                          <a:cs typeface="Calibri"/>
                        </a:rPr>
                        <a:t>51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21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13</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65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26">
                <a:tc>
                  <a:txBody>
                    <a:bodyPr/>
                    <a:lstStyle/>
                    <a:p>
                      <a:pPr>
                        <a:lnSpc>
                          <a:spcPct val="115000"/>
                        </a:lnSpc>
                        <a:spcAft>
                          <a:spcPts val="0"/>
                        </a:spcAft>
                      </a:pPr>
                      <a:r>
                        <a:rPr lang="en-GB" sz="1100">
                          <a:solidFill>
                            <a:srgbClr val="000000"/>
                          </a:solidFill>
                          <a:effectLst/>
                          <a:latin typeface="Calibri"/>
                          <a:ea typeface="Calibri"/>
                          <a:cs typeface="Calibri"/>
                        </a:rPr>
                        <a:t>Comorbidities</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rgbClr val="000000"/>
                          </a:solidFill>
                          <a:effectLst/>
                          <a:latin typeface="Calibri"/>
                          <a:ea typeface="Calibri"/>
                          <a:cs typeface="Calibri"/>
                        </a:rPr>
                        <a:t>65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18</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23</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58</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026">
                <a:tc>
                  <a:txBody>
                    <a:bodyPr/>
                    <a:lstStyle/>
                    <a:p>
                      <a:pPr>
                        <a:lnSpc>
                          <a:spcPct val="115000"/>
                        </a:lnSpc>
                        <a:spcAft>
                          <a:spcPts val="0"/>
                        </a:spcAft>
                      </a:pPr>
                      <a:r>
                        <a:rPr lang="en-GB" sz="1100">
                          <a:solidFill>
                            <a:srgbClr val="000000"/>
                          </a:solidFill>
                          <a:effectLst/>
                          <a:latin typeface="Calibri"/>
                          <a:ea typeface="Calibri"/>
                          <a:cs typeface="Calibri"/>
                        </a:rPr>
                        <a:t>Patient’s view</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solidFill>
                            <a:srgbClr val="000000"/>
                          </a:solidFill>
                          <a:effectLst/>
                          <a:latin typeface="Calibri"/>
                          <a:ea typeface="Calibri"/>
                          <a:cs typeface="Calibri"/>
                        </a:rPr>
                        <a:t>43</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a:ea typeface="Calibri"/>
                          <a:cs typeface="Calibri"/>
                        </a:rPr>
                        <a:t>20</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8</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a:ea typeface="Calibri"/>
                          <a:cs typeface="Calibri"/>
                        </a:rPr>
                        <a:t>71</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4638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Contribution to case discussion per disciplinary group across the observed meetings</a:t>
            </a:r>
          </a:p>
        </p:txBody>
      </p:sp>
      <p:sp>
        <p:nvSpPr>
          <p:cNvPr id="5" name="Rectangle 4"/>
          <p:cNvSpPr/>
          <p:nvPr/>
        </p:nvSpPr>
        <p:spPr>
          <a:xfrm>
            <a:off x="611560" y="4149080"/>
            <a:ext cx="7848872" cy="2308324"/>
          </a:xfrm>
          <a:prstGeom prst="rect">
            <a:avLst/>
          </a:prstGeom>
        </p:spPr>
        <p:txBody>
          <a:bodyPr wrap="square">
            <a:spAutoFit/>
          </a:bodyPr>
          <a:lstStyle/>
          <a:p>
            <a:r>
              <a:rPr lang="en-GB" dirty="0"/>
              <a:t>Note. N= 104 cases. </a:t>
            </a:r>
          </a:p>
          <a:p>
            <a:r>
              <a:rPr lang="en-GB" dirty="0"/>
              <a:t>*1=no contribution, 3=good, 4=very good, 5=excellent</a:t>
            </a:r>
          </a:p>
          <a:p>
            <a:r>
              <a:rPr lang="en-GB" dirty="0"/>
              <a:t>†For chairing, 1= leadership impeded team discussion, 3=leadership neither enhanced or impeded, 5=Good leadership enhanced team discussion and decision making </a:t>
            </a:r>
          </a:p>
          <a:p>
            <a:r>
              <a:rPr lang="en-GB" dirty="0"/>
              <a:t>‡n/a is not applicable – cases were not applicable if deferred to the next meeting, or did not require input from that disciplinary group</a:t>
            </a:r>
          </a:p>
          <a:p>
            <a:r>
              <a:rPr lang="en-GB" dirty="0"/>
              <a:t>~Data collection incomplete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09126937"/>
              </p:ext>
            </p:extLst>
          </p:nvPr>
        </p:nvGraphicFramePr>
        <p:xfrm>
          <a:off x="1331640" y="1556792"/>
          <a:ext cx="5868669" cy="1931017"/>
        </p:xfrm>
        <a:graphic>
          <a:graphicData uri="http://schemas.openxmlformats.org/drawingml/2006/table">
            <a:tbl>
              <a:tblPr firstRow="1" firstCol="1" bandRow="1"/>
              <a:tblGrid>
                <a:gridCol w="1644829"/>
                <a:gridCol w="945268"/>
                <a:gridCol w="408898"/>
                <a:gridCol w="408898"/>
                <a:gridCol w="562850"/>
                <a:gridCol w="562850"/>
                <a:gridCol w="486490"/>
                <a:gridCol w="424293"/>
                <a:gridCol w="424293"/>
              </a:tblGrid>
              <a:tr h="173990">
                <a:tc rowSpan="2">
                  <a:txBody>
                    <a:bodyPr/>
                    <a:lstStyle/>
                    <a:p>
                      <a:pPr algn="ctr">
                        <a:lnSpc>
                          <a:spcPct val="115000"/>
                        </a:lnSpc>
                        <a:spcAft>
                          <a:spcPts val="0"/>
                        </a:spcAft>
                      </a:pPr>
                      <a:r>
                        <a:rPr lang="en-GB" sz="1100" b="1" dirty="0">
                          <a:effectLst/>
                          <a:latin typeface="Calibri"/>
                          <a:ea typeface="Calibri"/>
                          <a:cs typeface="Times New Roman"/>
                        </a:rPr>
                        <a:t>Disciplinary group</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2">
                  <a:txBody>
                    <a:bodyPr/>
                    <a:lstStyle/>
                    <a:p>
                      <a:pPr algn="ctr">
                        <a:lnSpc>
                          <a:spcPct val="115000"/>
                        </a:lnSpc>
                        <a:spcAft>
                          <a:spcPts val="0"/>
                        </a:spcAft>
                      </a:pPr>
                      <a:r>
                        <a:rPr lang="en-GB" sz="1100" b="1">
                          <a:effectLst/>
                          <a:latin typeface="Calibri"/>
                          <a:ea typeface="Calibri"/>
                          <a:cs typeface="Times New Roman"/>
                        </a:rPr>
                        <a:t>% overall contribution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6">
                  <a:txBody>
                    <a:bodyPr/>
                    <a:lstStyle/>
                    <a:p>
                      <a:pPr algn="ctr">
                        <a:lnSpc>
                          <a:spcPct val="115000"/>
                        </a:lnSpc>
                        <a:spcAft>
                          <a:spcPts val="0"/>
                        </a:spcAft>
                      </a:pPr>
                      <a:r>
                        <a:rPr lang="en-GB" sz="1100" b="1">
                          <a:effectLst/>
                          <a:latin typeface="Calibri"/>
                          <a:ea typeface="Calibri"/>
                          <a:cs typeface="Times New Roman"/>
                        </a:rPr>
                        <a:t>% of cases that scored:*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0">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1100" b="1">
                          <a:effectLst/>
                          <a:latin typeface="Calibri"/>
                          <a:ea typeface="Calibri"/>
                          <a:cs typeface="Times New Roman"/>
                        </a:rPr>
                        <a:t>1</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2</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3</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4</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5</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GB" sz="1100" b="1">
                          <a:effectLst/>
                          <a:latin typeface="Calibri"/>
                          <a:ea typeface="Calibri"/>
                          <a:cs typeface="Times New Roman"/>
                        </a:rPr>
                        <a:t>n/a</a:t>
                      </a:r>
                      <a:r>
                        <a:rPr lang="en-GB" sz="1100">
                          <a:solidFill>
                            <a:srgbClr val="000000"/>
                          </a:solidFill>
                          <a:effectLst/>
                          <a:latin typeface="Calibri"/>
                          <a:ea typeface="Calibri"/>
                          <a:cs typeface="Calibri"/>
                        </a:rPr>
                        <a:t> ‡</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0">
                <a:tc>
                  <a:txBody>
                    <a:bodyPr/>
                    <a:lstStyle/>
                    <a:p>
                      <a:pPr>
                        <a:lnSpc>
                          <a:spcPct val="115000"/>
                        </a:lnSpc>
                        <a:spcAft>
                          <a:spcPts val="0"/>
                        </a:spcAft>
                      </a:pPr>
                      <a:r>
                        <a:rPr lang="en-GB" sz="1100">
                          <a:solidFill>
                            <a:srgbClr val="000000"/>
                          </a:solidFill>
                          <a:effectLst/>
                          <a:latin typeface="Calibri"/>
                          <a:ea typeface="Calibri"/>
                          <a:cs typeface="Calibri"/>
                        </a:rPr>
                        <a:t>Surgeon</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99</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65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34</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solidFill>
                            <a:srgbClr val="000000"/>
                          </a:solidFill>
                          <a:effectLst/>
                          <a:latin typeface="Calibri"/>
                          <a:ea typeface="Calibri"/>
                          <a:cs typeface="Calibri"/>
                        </a:rPr>
                        <a:t>Physician</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40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99</a:t>
                      </a:r>
                      <a:r>
                        <a:rPr lang="en-GB" sz="800">
                          <a:effectLst/>
                          <a:latin typeface="Calibri"/>
                          <a:ea typeface="Calibri"/>
                          <a:cs typeface="Times New Roman"/>
                        </a:rPr>
                        <a:t> </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solidFill>
                            <a:srgbClr val="000000"/>
                          </a:solidFill>
                          <a:effectLst/>
                          <a:latin typeface="Calibri"/>
                          <a:ea typeface="Calibri"/>
                          <a:cs typeface="Calibri"/>
                        </a:rPr>
                        <a:t>Oncologist</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98</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35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dirty="0">
                          <a:solidFill>
                            <a:srgbClr val="000000"/>
                          </a:solidFill>
                          <a:effectLst/>
                          <a:latin typeface="Calibri"/>
                          <a:ea typeface="Calibri"/>
                          <a:cs typeface="Calibri"/>
                        </a:rPr>
                        <a:t>64</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943">
                <a:tc>
                  <a:txBody>
                    <a:bodyPr/>
                    <a:lstStyle/>
                    <a:p>
                      <a:pPr>
                        <a:lnSpc>
                          <a:spcPct val="115000"/>
                        </a:lnSpc>
                        <a:spcAft>
                          <a:spcPts val="0"/>
                        </a:spcAft>
                      </a:pPr>
                      <a:r>
                        <a:rPr lang="en-GB" sz="1100" dirty="0">
                          <a:solidFill>
                            <a:srgbClr val="000000"/>
                          </a:solidFill>
                          <a:effectLst/>
                          <a:latin typeface="Calibri"/>
                          <a:ea typeface="Calibri"/>
                          <a:cs typeface="Calibri"/>
                        </a:rPr>
                        <a:t>Nurse</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dirty="0">
                          <a:solidFill>
                            <a:srgbClr val="000000"/>
                          </a:solidFill>
                          <a:effectLst/>
                          <a:latin typeface="Calibri"/>
                          <a:ea typeface="Calibri"/>
                          <a:cs typeface="Calibri"/>
                        </a:rPr>
                        <a:t>65</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13</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71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dirty="0">
                          <a:solidFill>
                            <a:srgbClr val="000000"/>
                          </a:solidFill>
                          <a:effectLst/>
                          <a:latin typeface="Calibri"/>
                          <a:ea typeface="Calibri"/>
                          <a:cs typeface="Calibri"/>
                        </a:rPr>
                        <a:t>Radiologist</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dirty="0">
                          <a:solidFill>
                            <a:srgbClr val="000000"/>
                          </a:solidFill>
                          <a:effectLst/>
                          <a:latin typeface="Calibri"/>
                          <a:ea typeface="Calibri"/>
                          <a:cs typeface="Calibri"/>
                        </a:rPr>
                        <a:t>94</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5</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61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34</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solidFill>
                            <a:srgbClr val="000000"/>
                          </a:solidFill>
                          <a:effectLst/>
                          <a:latin typeface="Calibri"/>
                          <a:ea typeface="Calibri"/>
                          <a:cs typeface="Calibri"/>
                        </a:rPr>
                        <a:t>Histopathologist</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93</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4</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2</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52</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40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solidFill>
                            <a:srgbClr val="000000"/>
                          </a:solidFill>
                          <a:effectLst/>
                          <a:latin typeface="Calibri"/>
                          <a:ea typeface="Calibri"/>
                          <a:cs typeface="Calibri"/>
                        </a:rPr>
                        <a:t>Cha</a:t>
                      </a:r>
                      <a:r>
                        <a:rPr lang="en-GB" sz="1100">
                          <a:effectLst/>
                          <a:latin typeface="Calibri"/>
                          <a:ea typeface="Calibri"/>
                          <a:cs typeface="Calibri"/>
                        </a:rPr>
                        <a:t>ir</a:t>
                      </a:r>
                      <a:r>
                        <a:rPr lang="en-GB" sz="1100">
                          <a:solidFill>
                            <a:srgbClr val="000000"/>
                          </a:solidFill>
                          <a:effectLst/>
                          <a:latin typeface="Calibri"/>
                          <a:ea typeface="Calibri"/>
                          <a:cs typeface="Calibri"/>
                        </a:rPr>
                        <a:t>†</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68</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70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18</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solidFill>
                            <a:srgbClr val="000000"/>
                          </a:solidFill>
                          <a:effectLst/>
                          <a:latin typeface="Calibri"/>
                          <a:ea typeface="Calibri"/>
                          <a:cs typeface="Calibri"/>
                        </a:rPr>
                        <a:t>0</a:t>
                      </a:r>
                      <a:endParaRPr lang="en-GB"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dirty="0">
                          <a:solidFill>
                            <a:srgbClr val="000000"/>
                          </a:solidFill>
                          <a:effectLst/>
                          <a:latin typeface="Calibri"/>
                          <a:ea typeface="Calibri"/>
                          <a:cs typeface="Calibri"/>
                        </a:rPr>
                        <a:t>12</a:t>
                      </a:r>
                      <a:endParaRPr lang="en-GB"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425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Global MDT-Mode Score (aggregated across all variables)</a:t>
            </a:r>
            <a:endParaRPr lang="en-GB"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8070165"/>
              </p:ext>
            </p:extLst>
          </p:nvPr>
        </p:nvGraphicFramePr>
        <p:xfrm>
          <a:off x="2051720" y="1340775"/>
          <a:ext cx="5041230" cy="1872200"/>
        </p:xfrm>
        <a:graphic>
          <a:graphicData uri="http://schemas.openxmlformats.org/drawingml/2006/table">
            <a:tbl>
              <a:tblPr/>
              <a:tblGrid>
                <a:gridCol w="3794406"/>
                <a:gridCol w="1246824"/>
              </a:tblGrid>
              <a:tr h="187220">
                <a:tc>
                  <a:txBody>
                    <a:bodyPr/>
                    <a:lstStyle/>
                    <a:p>
                      <a:pPr algn="l" fontAlgn="b"/>
                      <a:r>
                        <a:rPr lang="en-GB" sz="1100" b="0" i="0" u="none" strike="noStrike" dirty="0">
                          <a:solidFill>
                            <a:srgbClr val="000000"/>
                          </a:solidFill>
                          <a:effectLst/>
                          <a:latin typeface="Calibri"/>
                        </a:rPr>
                        <a:t>Information and Contributions for individual  case discussions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b"/>
                      <a:r>
                        <a:rPr lang="en-GB"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r h="187220">
                <a:tc>
                  <a:txBody>
                    <a:bodyPr/>
                    <a:lstStyle/>
                    <a:p>
                      <a:pPr algn="l" fontAlgn="b"/>
                      <a:r>
                        <a:rPr lang="en-GB" sz="1100" b="0" i="0" u="none" strike="noStrike">
                          <a:solidFill>
                            <a:srgbClr val="000000"/>
                          </a:solidFill>
                          <a:effectLst/>
                          <a:latin typeface="Calibri"/>
                        </a:rPr>
                        <a:t>20-29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a:rPr>
                        <a:t>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220">
                <a:tc>
                  <a:txBody>
                    <a:bodyPr/>
                    <a:lstStyle/>
                    <a:p>
                      <a:pPr algn="l" fontAlgn="b"/>
                      <a:r>
                        <a:rPr lang="en-GB" sz="1100" b="0" i="0" u="none" strike="noStrike" dirty="0">
                          <a:solidFill>
                            <a:srgbClr val="000000"/>
                          </a:solidFill>
                          <a:effectLst/>
                          <a:latin typeface="Calibri"/>
                        </a:rPr>
                        <a:t>30-39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220">
                <a:tc>
                  <a:txBody>
                    <a:bodyPr/>
                    <a:lstStyle/>
                    <a:p>
                      <a:pPr algn="l" fontAlgn="b"/>
                      <a:r>
                        <a:rPr lang="en-GB" sz="1100" b="0" i="0" u="none" strike="noStrike">
                          <a:solidFill>
                            <a:srgbClr val="000000"/>
                          </a:solidFill>
                          <a:effectLst/>
                          <a:latin typeface="Calibri"/>
                        </a:rPr>
                        <a:t>40-49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a:rPr>
                        <a:t>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220">
                <a:tc>
                  <a:txBody>
                    <a:bodyPr/>
                    <a:lstStyle/>
                    <a:p>
                      <a:pPr algn="l" fontAlgn="b"/>
                      <a:r>
                        <a:rPr lang="en-GB" sz="1100" b="0" i="0" u="none" strike="noStrike">
                          <a:solidFill>
                            <a:srgbClr val="000000"/>
                          </a:solidFill>
                          <a:effectLst/>
                          <a:latin typeface="Calibri"/>
                        </a:rPr>
                        <a:t>50-59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a:rPr>
                        <a:t>3</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220">
                <a:tc>
                  <a:txBody>
                    <a:bodyPr/>
                    <a:lstStyle/>
                    <a:p>
                      <a:pPr algn="l" fontAlgn="b"/>
                      <a:r>
                        <a:rPr lang="en-GB" sz="1100" b="0" i="0" u="none" strike="noStrike">
                          <a:solidFill>
                            <a:srgbClr val="000000"/>
                          </a:solidFill>
                          <a:effectLst/>
                          <a:latin typeface="Calibri"/>
                        </a:rPr>
                        <a:t>60-69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a:rPr>
                        <a:t>11</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220">
                <a:tc>
                  <a:txBody>
                    <a:bodyPr/>
                    <a:lstStyle/>
                    <a:p>
                      <a:pPr algn="l" fontAlgn="b"/>
                      <a:r>
                        <a:rPr lang="en-GB" sz="1100" b="0" i="0" u="none" strike="noStrike">
                          <a:solidFill>
                            <a:srgbClr val="000000"/>
                          </a:solidFill>
                          <a:effectLst/>
                          <a:latin typeface="Calibri"/>
                        </a:rPr>
                        <a:t>70-79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220">
                <a:tc>
                  <a:txBody>
                    <a:bodyPr/>
                    <a:lstStyle/>
                    <a:p>
                      <a:pPr algn="l" fontAlgn="b"/>
                      <a:r>
                        <a:rPr lang="en-GB" sz="1100" b="0" i="0" u="none" strike="noStrike">
                          <a:solidFill>
                            <a:srgbClr val="000000"/>
                          </a:solidFill>
                          <a:effectLst/>
                          <a:latin typeface="Calibri"/>
                        </a:rPr>
                        <a:t>80-89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220">
                <a:tc>
                  <a:txBody>
                    <a:bodyPr/>
                    <a:lstStyle/>
                    <a:p>
                      <a:pPr algn="l" fontAlgn="b"/>
                      <a:r>
                        <a:rPr lang="en-GB" sz="1100" b="0" i="0" u="none" strike="noStrike">
                          <a:solidFill>
                            <a:srgbClr val="000000"/>
                          </a:solidFill>
                          <a:effectLst/>
                          <a:latin typeface="Calibri"/>
                        </a:rPr>
                        <a:t>90-99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a:rPr>
                        <a:t>9</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220">
                <a:tc>
                  <a:txBody>
                    <a:bodyPr/>
                    <a:lstStyle/>
                    <a:p>
                      <a:pPr algn="l" fontAlgn="b"/>
                      <a:r>
                        <a:rPr lang="en-GB" sz="1100" b="0" i="0" u="none" strike="noStrike">
                          <a:solidFill>
                            <a:srgbClr val="000000"/>
                          </a:solidFill>
                          <a:effectLst/>
                          <a:latin typeface="Calibri"/>
                        </a:rPr>
                        <a:t>100-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dirty="0">
                          <a:solidFill>
                            <a:srgbClr val="000000"/>
                          </a:solidFill>
                          <a:effectLst/>
                          <a:latin typeface="Calibri"/>
                        </a:rPr>
                        <a:t>55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827584" y="4077072"/>
            <a:ext cx="7200800" cy="646331"/>
          </a:xfrm>
          <a:prstGeom prst="rect">
            <a:avLst/>
          </a:prstGeom>
          <a:noFill/>
        </p:spPr>
        <p:txBody>
          <a:bodyPr wrap="square" rtlCol="0">
            <a:spAutoFit/>
          </a:bodyPr>
          <a:lstStyle/>
          <a:p>
            <a:r>
              <a:rPr lang="en-GB" dirty="0" smtClean="0"/>
              <a:t>Indications to date suggest when the average time per patient discussion increases, so does the overall quality of the meeting</a:t>
            </a:r>
            <a:endParaRPr lang="en-GB" dirty="0"/>
          </a:p>
        </p:txBody>
      </p:sp>
    </p:spTree>
    <p:extLst>
      <p:ext uri="{BB962C8B-B14F-4D97-AF65-F5344CB8AC3E}">
        <p14:creationId xmlns:p14="http://schemas.microsoft.com/office/powerpoint/2010/main" val="2586619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
            </a:r>
            <a:br>
              <a:rPr lang="en-GB" dirty="0" smtClean="0"/>
            </a:br>
            <a:r>
              <a:rPr lang="en-GB" dirty="0" smtClean="0"/>
              <a:t>Discussion</a:t>
            </a:r>
            <a:r>
              <a:rPr lang="en-GB" dirty="0"/>
              <a:t/>
            </a:r>
            <a:br>
              <a:rPr lang="en-GB" dirty="0"/>
            </a:br>
            <a:endParaRPr lang="en-GB" dirty="0"/>
          </a:p>
        </p:txBody>
      </p:sp>
      <p:sp>
        <p:nvSpPr>
          <p:cNvPr id="3" name="Content Placeholder 2"/>
          <p:cNvSpPr>
            <a:spLocks noGrp="1"/>
          </p:cNvSpPr>
          <p:nvPr>
            <p:ph idx="1"/>
          </p:nvPr>
        </p:nvSpPr>
        <p:spPr>
          <a:xfrm>
            <a:off x="457200" y="836712"/>
            <a:ext cx="8229600" cy="5760640"/>
          </a:xfrm>
        </p:spPr>
        <p:txBody>
          <a:bodyPr>
            <a:normAutofit fontScale="55000" lnSpcReduction="20000"/>
          </a:bodyPr>
          <a:lstStyle/>
          <a:p>
            <a:pPr marL="0" indent="0">
              <a:buNone/>
            </a:pPr>
            <a:endParaRPr lang="en-GB" dirty="0"/>
          </a:p>
          <a:p>
            <a:r>
              <a:rPr lang="en-GB" sz="3600" dirty="0" smtClean="0"/>
              <a:t>Could </a:t>
            </a:r>
            <a:r>
              <a:rPr lang="en-GB" sz="3600" dirty="0"/>
              <a:t>some of the benign cases be removed </a:t>
            </a:r>
            <a:r>
              <a:rPr lang="en-GB" sz="3600" dirty="0" smtClean="0"/>
              <a:t>if additional </a:t>
            </a:r>
            <a:r>
              <a:rPr lang="en-GB" sz="3600" dirty="0"/>
              <a:t>planning time is </a:t>
            </a:r>
            <a:r>
              <a:rPr lang="en-GB" sz="3600" dirty="0" smtClean="0"/>
              <a:t>scheduled (10.6% of cases)?</a:t>
            </a:r>
          </a:p>
          <a:p>
            <a:endParaRPr lang="en-GB" sz="3600" dirty="0"/>
          </a:p>
          <a:p>
            <a:r>
              <a:rPr lang="en-GB" sz="3600" dirty="0"/>
              <a:t>Some MDTs remove surveillance scans prior to the meeting if no change has been reported – would this be possible / appropriate if additional planning time was </a:t>
            </a:r>
            <a:r>
              <a:rPr lang="en-GB" sz="3600" dirty="0" smtClean="0"/>
              <a:t>scheduled?</a:t>
            </a:r>
          </a:p>
          <a:p>
            <a:endParaRPr lang="en-GB" sz="3600" dirty="0"/>
          </a:p>
          <a:p>
            <a:r>
              <a:rPr lang="en-GB" sz="3600" dirty="0"/>
              <a:t>The MDT list is ordered so that thyroid cases are discussed first, allowing an endocrine physician to attend just for this slot. Could attendance be further reduced by reordering the case discussions to have a specific slot </a:t>
            </a:r>
            <a:r>
              <a:rPr lang="en-GB" sz="3600" dirty="0" smtClean="0"/>
              <a:t>for oncology discussions (64% of cases were not applicable to oncology)?</a:t>
            </a:r>
          </a:p>
          <a:p>
            <a:pPr marL="0" indent="0">
              <a:buNone/>
            </a:pPr>
            <a:endParaRPr lang="en-GB" sz="3600" dirty="0"/>
          </a:p>
          <a:p>
            <a:r>
              <a:rPr lang="en-GB" sz="3600" dirty="0"/>
              <a:t>Could pathology provide a cut-off date for listing cases to report results from surgical </a:t>
            </a:r>
            <a:r>
              <a:rPr lang="en-GB" sz="3600" dirty="0" smtClean="0"/>
              <a:t>samples (6.7% of cases were deferred due to pathology)? </a:t>
            </a:r>
            <a:endParaRPr lang="en-GB" sz="3600" dirty="0"/>
          </a:p>
          <a:p>
            <a:endParaRPr lang="en-GB" sz="3600" dirty="0" smtClean="0"/>
          </a:p>
          <a:p>
            <a:r>
              <a:rPr lang="en-GB" sz="3600" dirty="0"/>
              <a:t>Is it necessary to view pathology slides in the meeting, or would it save pathologist planning time if they didn’t have to pull the slides? </a:t>
            </a:r>
          </a:p>
          <a:p>
            <a:endParaRPr lang="en-GB" sz="3600" dirty="0" smtClean="0"/>
          </a:p>
          <a:p>
            <a:endParaRPr lang="en-GB" dirty="0"/>
          </a:p>
        </p:txBody>
      </p:sp>
    </p:spTree>
    <p:extLst>
      <p:ext uri="{BB962C8B-B14F-4D97-AF65-F5344CB8AC3E}">
        <p14:creationId xmlns:p14="http://schemas.microsoft.com/office/powerpoint/2010/main" val="1490058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en-GB" dirty="0"/>
              <a:t>Are some professional groups under-represented when they shouldn’t </a:t>
            </a:r>
            <a:r>
              <a:rPr lang="en-GB" dirty="0" smtClean="0"/>
              <a:t>be (13% of cases scored at 1 for contributions from the nursing team? </a:t>
            </a:r>
            <a:r>
              <a:rPr lang="en-GB" dirty="0"/>
              <a:t>Could Chairing help with this?</a:t>
            </a:r>
          </a:p>
          <a:p>
            <a:pPr marL="0" indent="0">
              <a:buNone/>
            </a:pPr>
            <a:endParaRPr lang="en-GB" dirty="0"/>
          </a:p>
          <a:p>
            <a:r>
              <a:rPr lang="en-GB" dirty="0"/>
              <a:t>Are certain types of information under-represented when it would be </a:t>
            </a:r>
            <a:r>
              <a:rPr lang="en-GB" dirty="0" smtClean="0"/>
              <a:t>useful (patients’ view 43%)?</a:t>
            </a:r>
          </a:p>
          <a:p>
            <a:pPr marL="0" indent="0">
              <a:buNone/>
            </a:pPr>
            <a:endParaRPr lang="en-GB" dirty="0" smtClean="0"/>
          </a:p>
          <a:p>
            <a:r>
              <a:rPr lang="en-GB" dirty="0"/>
              <a:t>The meeting room is configured in lecture theatre style which means that not all participants can see and hear each other clearly. Could the seating be changed into a U-shape so that there is no ‘back row’?</a:t>
            </a:r>
          </a:p>
          <a:p>
            <a:endParaRPr lang="en-GB" dirty="0"/>
          </a:p>
          <a:p>
            <a:endParaRPr lang="en-GB" dirty="0"/>
          </a:p>
        </p:txBody>
      </p:sp>
    </p:spTree>
    <p:extLst>
      <p:ext uri="{BB962C8B-B14F-4D97-AF65-F5344CB8AC3E}">
        <p14:creationId xmlns:p14="http://schemas.microsoft.com/office/powerpoint/2010/main" val="3663909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552728"/>
          </a:xfrm>
        </p:spPr>
        <p:txBody>
          <a:bodyPr>
            <a:normAutofit fontScale="85000" lnSpcReduction="20000"/>
          </a:bodyPr>
          <a:lstStyle/>
          <a:p>
            <a:endParaRPr lang="en-GB" dirty="0"/>
          </a:p>
          <a:p>
            <a:endParaRPr lang="en-GB" dirty="0"/>
          </a:p>
          <a:p>
            <a:r>
              <a:rPr lang="en-GB" dirty="0"/>
              <a:t>The room has three screens where pathology slides, radiology images and the hospital information system (Somerset Cancer Register (SCR)) can be viewed. However, it is not possible to see the MDT outcomes entered if sat on the right hand side of the room; could SCR be moved to a more central screen?</a:t>
            </a:r>
          </a:p>
          <a:p>
            <a:endParaRPr lang="en-GB" dirty="0"/>
          </a:p>
          <a:p>
            <a:r>
              <a:rPr lang="en-GB" dirty="0" smtClean="0"/>
              <a:t>The </a:t>
            </a:r>
            <a:r>
              <a:rPr lang="en-GB" dirty="0"/>
              <a:t>MDT outcome is typed immediately into the SCR by the MDT Coordinator, but is not checked for accuracy by the relevant attendees (there is no time for this to be done at present); this is the practice in some other SWAG </a:t>
            </a:r>
            <a:r>
              <a:rPr lang="en-GB" dirty="0" smtClean="0"/>
              <a:t>MDTMs</a:t>
            </a:r>
          </a:p>
          <a:p>
            <a:endParaRPr lang="en-GB" dirty="0"/>
          </a:p>
          <a:p>
            <a:r>
              <a:rPr lang="en-GB" dirty="0"/>
              <a:t>Is the team willing to share their results with other MDTs when finalised?</a:t>
            </a:r>
          </a:p>
          <a:p>
            <a:endParaRPr lang="en-GB" dirty="0"/>
          </a:p>
          <a:p>
            <a:endParaRPr lang="en-GB" dirty="0"/>
          </a:p>
          <a:p>
            <a:endParaRPr lang="en-GB" dirty="0"/>
          </a:p>
          <a:p>
            <a:endParaRPr lang="en-GB" dirty="0"/>
          </a:p>
          <a:p>
            <a:endParaRPr lang="en-GB" dirty="0" smtClean="0"/>
          </a:p>
        </p:txBody>
      </p:sp>
    </p:spTree>
    <p:extLst>
      <p:ext uri="{BB962C8B-B14F-4D97-AF65-F5344CB8AC3E}">
        <p14:creationId xmlns:p14="http://schemas.microsoft.com/office/powerpoint/2010/main" val="3272623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GB" dirty="0" smtClean="0"/>
              <a:t>Background on the purpose</a:t>
            </a:r>
          </a:p>
          <a:p>
            <a:endParaRPr lang="en-GB" dirty="0" smtClean="0"/>
          </a:p>
          <a:p>
            <a:r>
              <a:rPr lang="en-GB" dirty="0" smtClean="0"/>
              <a:t>Method</a:t>
            </a:r>
          </a:p>
          <a:p>
            <a:endParaRPr lang="en-GB" dirty="0"/>
          </a:p>
          <a:p>
            <a:r>
              <a:rPr lang="en-GB" dirty="0" smtClean="0"/>
              <a:t>Results</a:t>
            </a:r>
          </a:p>
          <a:p>
            <a:endParaRPr lang="en-GB" dirty="0"/>
          </a:p>
          <a:p>
            <a:r>
              <a:rPr lang="en-GB" dirty="0" smtClean="0"/>
              <a:t>Discussion</a:t>
            </a:r>
          </a:p>
          <a:p>
            <a:endParaRPr lang="en-GB" dirty="0" smtClean="0"/>
          </a:p>
          <a:p>
            <a:r>
              <a:rPr lang="en-GB" dirty="0" smtClean="0"/>
              <a:t>For </a:t>
            </a:r>
            <a:r>
              <a:rPr lang="en-GB" dirty="0"/>
              <a:t>the team to collectively agree points for improvements, and how these should be </a:t>
            </a:r>
            <a:r>
              <a:rPr lang="en-GB" dirty="0" smtClean="0"/>
              <a:t>actioned.</a:t>
            </a:r>
            <a:endParaRPr lang="en-GB" dirty="0"/>
          </a:p>
          <a:p>
            <a:endParaRPr lang="en-GB" dirty="0"/>
          </a:p>
          <a:p>
            <a:endParaRPr lang="en-GB" dirty="0"/>
          </a:p>
        </p:txBody>
      </p:sp>
    </p:spTree>
    <p:extLst>
      <p:ext uri="{BB962C8B-B14F-4D97-AF65-F5344CB8AC3E}">
        <p14:creationId xmlns:p14="http://schemas.microsoft.com/office/powerpoint/2010/main" val="4229568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GB" dirty="0" smtClean="0"/>
              <a:t>Examples of practice to share with other MDTMs:</a:t>
            </a:r>
            <a:endParaRPr lang="en-GB" dirty="0"/>
          </a:p>
        </p:txBody>
      </p:sp>
      <p:sp>
        <p:nvSpPr>
          <p:cNvPr id="3" name="Content Placeholder 2"/>
          <p:cNvSpPr>
            <a:spLocks noGrp="1"/>
          </p:cNvSpPr>
          <p:nvPr>
            <p:ph idx="1"/>
          </p:nvPr>
        </p:nvSpPr>
        <p:spPr>
          <a:xfrm>
            <a:off x="457200" y="1196752"/>
            <a:ext cx="8229600" cy="5472608"/>
          </a:xfrm>
        </p:spPr>
        <p:txBody>
          <a:bodyPr>
            <a:normAutofit/>
          </a:bodyPr>
          <a:lstStyle/>
          <a:p>
            <a:pPr marL="0" indent="0">
              <a:buNone/>
            </a:pPr>
            <a:endParaRPr lang="en-GB" dirty="0"/>
          </a:p>
          <a:p>
            <a:pPr lvl="0"/>
            <a:r>
              <a:rPr lang="en-GB" dirty="0" smtClean="0"/>
              <a:t>An MDT member who </a:t>
            </a:r>
            <a:r>
              <a:rPr lang="en-GB" dirty="0"/>
              <a:t>knows the patient introduces the case </a:t>
            </a:r>
            <a:r>
              <a:rPr lang="en-GB" dirty="0" smtClean="0"/>
              <a:t>history</a:t>
            </a:r>
          </a:p>
          <a:p>
            <a:pPr lvl="0"/>
            <a:r>
              <a:rPr lang="en-GB" dirty="0" smtClean="0"/>
              <a:t>Contributions from the nursing team are high in comparison with other MDT meetings assessed to date</a:t>
            </a:r>
          </a:p>
          <a:p>
            <a:pPr lvl="0"/>
            <a:r>
              <a:rPr lang="en-GB" dirty="0" smtClean="0"/>
              <a:t>Information on comorbidities, psychological, social issues and patient views are high in comparison with other MDT meetings assessed to date</a:t>
            </a:r>
          </a:p>
          <a:p>
            <a:pPr lvl="0"/>
            <a:endParaRPr lang="en-GB" dirty="0" smtClean="0"/>
          </a:p>
          <a:p>
            <a:pPr lvl="0"/>
            <a:endParaRPr lang="en-GB" dirty="0"/>
          </a:p>
          <a:p>
            <a:endParaRPr lang="en-GB" dirty="0"/>
          </a:p>
        </p:txBody>
      </p:sp>
    </p:spTree>
    <p:extLst>
      <p:ext uri="{BB962C8B-B14F-4D97-AF65-F5344CB8AC3E}">
        <p14:creationId xmlns:p14="http://schemas.microsoft.com/office/powerpoint/2010/main" val="236243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a:xfrm>
            <a:off x="457200" y="1412776"/>
            <a:ext cx="8229600" cy="4713387"/>
          </a:xfrm>
        </p:spPr>
        <p:txBody>
          <a:bodyPr>
            <a:normAutofit lnSpcReduction="10000"/>
          </a:bodyPr>
          <a:lstStyle/>
          <a:p>
            <a:endParaRPr lang="en-GB" dirty="0" smtClean="0"/>
          </a:p>
          <a:p>
            <a:r>
              <a:rPr lang="en-GB" i="1" dirty="0" smtClean="0">
                <a:solidFill>
                  <a:srgbClr val="FF0000"/>
                </a:solidFill>
              </a:rPr>
              <a:t>For </a:t>
            </a:r>
            <a:r>
              <a:rPr lang="en-GB" i="1" dirty="0">
                <a:solidFill>
                  <a:srgbClr val="FF0000"/>
                </a:solidFill>
              </a:rPr>
              <a:t>the team to collectively agree points for improvements, and how these should be </a:t>
            </a:r>
            <a:r>
              <a:rPr lang="en-GB" i="1" dirty="0" smtClean="0">
                <a:solidFill>
                  <a:srgbClr val="FF0000"/>
                </a:solidFill>
              </a:rPr>
              <a:t>actioned</a:t>
            </a:r>
          </a:p>
          <a:p>
            <a:endParaRPr lang="en-GB" dirty="0" smtClean="0"/>
          </a:p>
          <a:p>
            <a:r>
              <a:rPr lang="en-GB" dirty="0" smtClean="0"/>
              <a:t>The MDTM </a:t>
            </a:r>
            <a:r>
              <a:rPr lang="en-GB" dirty="0"/>
              <a:t>will be re-assessed in a few </a:t>
            </a:r>
            <a:r>
              <a:rPr lang="en-GB" dirty="0" smtClean="0"/>
              <a:t>months (we are the first Cancer Alliance undertaking these assessments, and could think about publishing findings).</a:t>
            </a:r>
            <a:endParaRPr lang="en-GB" dirty="0"/>
          </a:p>
          <a:p>
            <a:endParaRPr lang="en-GB" dirty="0"/>
          </a:p>
        </p:txBody>
      </p:sp>
    </p:spTree>
    <p:extLst>
      <p:ext uri="{BB962C8B-B14F-4D97-AF65-F5344CB8AC3E}">
        <p14:creationId xmlns:p14="http://schemas.microsoft.com/office/powerpoint/2010/main" val="1755923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meeting planning time</a:t>
            </a:r>
            <a:endParaRPr lang="en-GB" dirty="0"/>
          </a:p>
        </p:txBody>
      </p:sp>
      <p:graphicFrame>
        <p:nvGraphicFramePr>
          <p:cNvPr id="6" name="Content Placeholder 5"/>
          <p:cNvGraphicFramePr>
            <a:graphicFrameLocks noGrp="1"/>
          </p:cNvGraphicFramePr>
          <p:nvPr>
            <p:ph idx="1"/>
          </p:nvPr>
        </p:nvGraphicFramePr>
        <p:xfrm>
          <a:off x="1637665" y="3092037"/>
          <a:ext cx="5868670" cy="1542288"/>
        </p:xfrm>
        <a:graphic>
          <a:graphicData uri="http://schemas.openxmlformats.org/drawingml/2006/table">
            <a:tbl>
              <a:tblPr firstRow="1" firstCol="1" bandRow="1"/>
              <a:tblGrid>
                <a:gridCol w="2934335"/>
                <a:gridCol w="2934335"/>
              </a:tblGrid>
              <a:tr h="0">
                <a:tc>
                  <a:txBody>
                    <a:bodyPr/>
                    <a:lstStyle/>
                    <a:p>
                      <a:pPr>
                        <a:lnSpc>
                          <a:spcPct val="115000"/>
                        </a:lnSpc>
                        <a:spcAft>
                          <a:spcPts val="0"/>
                        </a:spcAft>
                      </a:pPr>
                      <a:r>
                        <a:rPr lang="en-GB" sz="1100">
                          <a:effectLst/>
                          <a:latin typeface="Calibri"/>
                          <a:ea typeface="Calibri"/>
                          <a:cs typeface="Times New Roman"/>
                        </a:rPr>
                        <a:t>Chair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highlight>
                            <a:srgbClr val="00FFFF"/>
                          </a:highlight>
                          <a:latin typeface="Calibri"/>
                          <a:ea typeface="Calibri"/>
                          <a:cs typeface="Times New Roman"/>
                        </a:rPr>
                        <a:t>To be confirmed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effectLst/>
                          <a:latin typeface="Calibri"/>
                          <a:ea typeface="Calibri"/>
                          <a:cs typeface="Times New Roman"/>
                        </a:rPr>
                        <a:t>MDT Coordinator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highlight>
                            <a:srgbClr val="00FFFF"/>
                          </a:highlight>
                          <a:latin typeface="Calibri"/>
                          <a:ea typeface="Calibri"/>
                          <a:cs typeface="Times New Roman"/>
                        </a:rPr>
                        <a:t>To be confirmed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effectLst/>
                          <a:latin typeface="Calibri"/>
                          <a:ea typeface="Calibri"/>
                          <a:cs typeface="Times New Roman"/>
                        </a:rPr>
                        <a:t>Radiology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highlight>
                            <a:srgbClr val="00FFFF"/>
                          </a:highlight>
                          <a:latin typeface="Calibri"/>
                          <a:ea typeface="Calibri"/>
                          <a:cs typeface="Times New Roman"/>
                        </a:rPr>
                        <a:t>To be confirmed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effectLst/>
                          <a:latin typeface="Calibri"/>
                          <a:ea typeface="Calibri"/>
                          <a:cs typeface="Times New Roman"/>
                        </a:rPr>
                        <a:t>Pathology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highlight>
                            <a:srgbClr val="00FFFF"/>
                          </a:highlight>
                          <a:latin typeface="Calibri"/>
                          <a:ea typeface="Calibri"/>
                          <a:cs typeface="Times New Roman"/>
                        </a:rPr>
                        <a:t>To be confirmed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effectLst/>
                          <a:latin typeface="Calibri"/>
                          <a:ea typeface="Calibri"/>
                          <a:cs typeface="Times New Roman"/>
                        </a:rPr>
                        <a:t>Surgeons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highlight>
                            <a:srgbClr val="00FFFF"/>
                          </a:highlight>
                          <a:latin typeface="Calibri"/>
                          <a:ea typeface="Calibri"/>
                          <a:cs typeface="Times New Roman"/>
                        </a:rPr>
                        <a:t>To be confirmed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effectLst/>
                          <a:latin typeface="Calibri"/>
                          <a:ea typeface="Calibri"/>
                          <a:cs typeface="Times New Roman"/>
                        </a:rPr>
                        <a:t>Nursing Team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highlight>
                            <a:srgbClr val="00FFFF"/>
                          </a:highlight>
                          <a:latin typeface="Calibri"/>
                          <a:ea typeface="Calibri"/>
                          <a:cs typeface="Times New Roman"/>
                        </a:rPr>
                        <a:t>To be confirmed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effectLst/>
                          <a:latin typeface="Calibri"/>
                          <a:ea typeface="Calibri"/>
                          <a:cs typeface="Times New Roman"/>
                        </a:rPr>
                        <a:t>Clinical Oncologists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highlight>
                            <a:srgbClr val="00FFFF"/>
                          </a:highlight>
                          <a:latin typeface="Calibri"/>
                          <a:ea typeface="Calibri"/>
                          <a:cs typeface="Times New Roman"/>
                        </a:rPr>
                        <a:t>To be confirmed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1100">
                          <a:effectLst/>
                          <a:latin typeface="Calibri"/>
                          <a:ea typeface="Calibri"/>
                          <a:cs typeface="Times New Roman"/>
                        </a:rPr>
                        <a:t>Medical Oncologists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highlight>
                            <a:srgbClr val="00FFFF"/>
                          </a:highlight>
                          <a:latin typeface="Calibri"/>
                          <a:ea typeface="Calibri"/>
                          <a:cs typeface="Times New Roman"/>
                        </a:rPr>
                        <a:t>To be confirmed</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348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720080"/>
          </a:xfrm>
        </p:spPr>
        <p:txBody>
          <a:bodyPr>
            <a:normAutofit fontScale="90000"/>
          </a:bodyPr>
          <a:lstStyle/>
          <a:p>
            <a:r>
              <a:rPr lang="en-GB" dirty="0" smtClean="0"/>
              <a:t/>
            </a:r>
            <a:br>
              <a:rPr lang="en-GB" dirty="0" smtClean="0"/>
            </a:br>
            <a:r>
              <a:rPr lang="en-GB" sz="3600" dirty="0" smtClean="0"/>
              <a:t>Multi-Disciplinary Team Meeting reforms – why?</a:t>
            </a:r>
            <a:endParaRPr lang="en-GB" sz="3600" dirty="0"/>
          </a:p>
        </p:txBody>
      </p:sp>
      <p:sp>
        <p:nvSpPr>
          <p:cNvPr id="3" name="Content Placeholder 2"/>
          <p:cNvSpPr>
            <a:spLocks noGrp="1"/>
          </p:cNvSpPr>
          <p:nvPr>
            <p:ph idx="1"/>
          </p:nvPr>
        </p:nvSpPr>
        <p:spPr>
          <a:xfrm>
            <a:off x="457200" y="1052736"/>
            <a:ext cx="8229600" cy="5544616"/>
          </a:xfrm>
        </p:spPr>
        <p:txBody>
          <a:bodyPr>
            <a:normAutofit fontScale="55000" lnSpcReduction="20000"/>
          </a:bodyPr>
          <a:lstStyle/>
          <a:p>
            <a:endParaRPr lang="en-GB" dirty="0" smtClean="0"/>
          </a:p>
          <a:p>
            <a:pPr marL="0" indent="0">
              <a:buNone/>
            </a:pPr>
            <a:r>
              <a:rPr lang="en-GB" dirty="0" smtClean="0"/>
              <a:t>It is recognised that Multidisciplinary </a:t>
            </a:r>
            <a:r>
              <a:rPr lang="en-GB" dirty="0"/>
              <a:t>team (MDT) working is </a:t>
            </a:r>
            <a:r>
              <a:rPr lang="en-GB" dirty="0" smtClean="0"/>
              <a:t> </a:t>
            </a:r>
            <a:r>
              <a:rPr lang="en-GB" dirty="0"/>
              <a:t>the ‘gold standard’ in many countries</a:t>
            </a:r>
          </a:p>
          <a:p>
            <a:pPr marL="0" indent="0">
              <a:buNone/>
            </a:pPr>
            <a:endParaRPr lang="en-GB" b="1" dirty="0" smtClean="0"/>
          </a:p>
          <a:p>
            <a:pPr marL="0" indent="0">
              <a:buNone/>
            </a:pPr>
            <a:r>
              <a:rPr lang="en-GB" dirty="0"/>
              <a:t>The care of cancer patients has become more </a:t>
            </a:r>
            <a:r>
              <a:rPr lang="en-GB" dirty="0" smtClean="0"/>
              <a:t>complex, with increasing </a:t>
            </a:r>
            <a:r>
              <a:rPr lang="en-GB" dirty="0"/>
              <a:t>numbers of diagnostic </a:t>
            </a:r>
            <a:r>
              <a:rPr lang="en-GB" dirty="0" smtClean="0"/>
              <a:t>tests, treatments and increased patient empowerment in decision-making</a:t>
            </a:r>
            <a:endParaRPr lang="en-GB" dirty="0"/>
          </a:p>
          <a:p>
            <a:pPr marL="0" indent="0">
              <a:buNone/>
            </a:pPr>
            <a:endParaRPr lang="en-GB" b="1" dirty="0" smtClean="0"/>
          </a:p>
          <a:p>
            <a:pPr marL="0" indent="0">
              <a:buNone/>
            </a:pPr>
            <a:r>
              <a:rPr lang="en-GB" dirty="0" smtClean="0"/>
              <a:t>When </a:t>
            </a:r>
            <a:r>
              <a:rPr lang="en-GB" dirty="0"/>
              <a:t>MDTs do not work together effectively care can be sub-optimal; recommendations can be clinically inappropriate, or not acceptable to patients, resulting in delays to treatment, distress for patients and frustration for healthcare </a:t>
            </a:r>
            <a:r>
              <a:rPr lang="en-GB" dirty="0" smtClean="0"/>
              <a:t>professionals</a:t>
            </a:r>
          </a:p>
          <a:p>
            <a:endParaRPr lang="en-GB" dirty="0"/>
          </a:p>
          <a:p>
            <a:pPr marL="0" indent="0">
              <a:buNone/>
            </a:pPr>
            <a:r>
              <a:rPr lang="en-GB" dirty="0"/>
              <a:t>Evidence suggests that effective MDT decision-making requires consideration of comprehensive patient-centred information at the point of decision-making. </a:t>
            </a:r>
            <a:endParaRPr lang="en-GB" dirty="0" smtClean="0"/>
          </a:p>
          <a:p>
            <a:pPr marL="0" indent="0">
              <a:buNone/>
            </a:pPr>
            <a:endParaRPr lang="en-GB" dirty="0"/>
          </a:p>
          <a:p>
            <a:pPr marL="0" indent="0">
              <a:buNone/>
            </a:pPr>
            <a:r>
              <a:rPr lang="en-GB" dirty="0">
                <a:hlinkClick r:id="rId3"/>
              </a:rPr>
              <a:t>https://www.ncbi.nlm.nih.gov/pmc/articles/PMC5783021</a:t>
            </a:r>
            <a:r>
              <a:rPr lang="en-GB" dirty="0" smtClean="0">
                <a:hlinkClick r:id="rId3"/>
              </a:rPr>
              <a:t>/</a:t>
            </a:r>
            <a:endParaRPr lang="en-GB" dirty="0" smtClean="0"/>
          </a:p>
          <a:p>
            <a:endParaRPr lang="en-GB" dirty="0"/>
          </a:p>
          <a:p>
            <a:pPr marL="0" indent="0">
              <a:buNone/>
            </a:pPr>
            <a:r>
              <a:rPr lang="en-GB" dirty="0"/>
              <a:t>Purpose: To support the need to streamline and improve the efficiency </a:t>
            </a:r>
            <a:r>
              <a:rPr lang="en-GB" dirty="0" smtClean="0"/>
              <a:t>of MDT meetings </a:t>
            </a:r>
            <a:r>
              <a:rPr lang="en-GB" dirty="0"/>
              <a:t>due to the increase in workload since their formation. </a:t>
            </a:r>
          </a:p>
          <a:p>
            <a:endParaRPr lang="en-GB" dirty="0"/>
          </a:p>
        </p:txBody>
      </p:sp>
    </p:spTree>
    <p:extLst>
      <p:ext uri="{BB962C8B-B14F-4D97-AF65-F5344CB8AC3E}">
        <p14:creationId xmlns:p14="http://schemas.microsoft.com/office/powerpoint/2010/main" val="3286807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634082"/>
          </a:xfrm>
        </p:spPr>
        <p:txBody>
          <a:bodyPr>
            <a:noAutofit/>
          </a:bodyPr>
          <a:lstStyle/>
          <a:p>
            <a:r>
              <a:rPr lang="en-GB" sz="2400" b="1" dirty="0"/>
              <a:t>Regional support to optimise </a:t>
            </a:r>
            <a:r>
              <a:rPr lang="en-GB" sz="2400" b="1" dirty="0" smtClean="0"/>
              <a:t>SWAG MDT </a:t>
            </a:r>
            <a:r>
              <a:rPr lang="en-GB" sz="2400" b="1" dirty="0"/>
              <a:t>meetings from the Cancer Clinical Leads:</a:t>
            </a:r>
            <a:br>
              <a:rPr lang="en-GB" sz="2400" b="1" dirty="0"/>
            </a:br>
            <a:endParaRPr lang="en-GB" sz="2400" b="1" dirty="0"/>
          </a:p>
        </p:txBody>
      </p:sp>
      <p:sp>
        <p:nvSpPr>
          <p:cNvPr id="3" name="Content Placeholder 2"/>
          <p:cNvSpPr>
            <a:spLocks noGrp="1"/>
          </p:cNvSpPr>
          <p:nvPr>
            <p:ph idx="1"/>
          </p:nvPr>
        </p:nvSpPr>
        <p:spPr>
          <a:xfrm>
            <a:off x="179512" y="764704"/>
            <a:ext cx="8507288" cy="5688632"/>
          </a:xfrm>
        </p:spPr>
        <p:txBody>
          <a:bodyPr>
            <a:normAutofit lnSpcReduction="10000"/>
          </a:bodyPr>
          <a:lstStyle/>
          <a:p>
            <a:endParaRPr lang="en-GB" sz="1800" b="1" dirty="0" smtClean="0"/>
          </a:p>
          <a:p>
            <a:pPr marL="0" indent="0">
              <a:buNone/>
            </a:pPr>
            <a:r>
              <a:rPr lang="en-GB" sz="2400" b="1" dirty="0" smtClean="0"/>
              <a:t>Background</a:t>
            </a:r>
            <a:r>
              <a:rPr lang="en-GB" sz="2400" b="1" dirty="0"/>
              <a:t>: </a:t>
            </a:r>
            <a:endParaRPr lang="en-GB" sz="2400" b="1" dirty="0" smtClean="0"/>
          </a:p>
          <a:p>
            <a:pPr marL="0" indent="0">
              <a:buNone/>
            </a:pPr>
            <a:endParaRPr lang="en-GB" sz="2400" dirty="0"/>
          </a:p>
          <a:p>
            <a:pPr marL="0" indent="0">
              <a:buNone/>
            </a:pPr>
            <a:r>
              <a:rPr lang="en-GB" sz="2400" b="1" dirty="0" smtClean="0"/>
              <a:t>2014: </a:t>
            </a:r>
            <a:r>
              <a:rPr lang="en-GB" sz="2400" dirty="0" smtClean="0"/>
              <a:t>Site </a:t>
            </a:r>
            <a:r>
              <a:rPr lang="en-GB" sz="2400" dirty="0"/>
              <a:t>Specific Group Support Service (SSG, now Clinical Advisory Groups, CAGs) </a:t>
            </a:r>
            <a:r>
              <a:rPr lang="en-GB" sz="2400" dirty="0" smtClean="0"/>
              <a:t>commences and MDT </a:t>
            </a:r>
            <a:r>
              <a:rPr lang="en-GB" sz="2400" dirty="0"/>
              <a:t>reforms added to the Template Agenda and Work Programmes for all </a:t>
            </a:r>
            <a:r>
              <a:rPr lang="en-GB" sz="2400" dirty="0" smtClean="0"/>
              <a:t>CAGs, </a:t>
            </a:r>
            <a:r>
              <a:rPr lang="en-GB" sz="2400" dirty="0"/>
              <a:t>as advised by the Clinical Leads.</a:t>
            </a:r>
          </a:p>
          <a:p>
            <a:endParaRPr lang="en-GB" sz="2400" b="1" dirty="0" smtClean="0"/>
          </a:p>
          <a:p>
            <a:pPr marL="0" indent="0">
              <a:buNone/>
            </a:pPr>
            <a:r>
              <a:rPr lang="en-GB" sz="2400" b="1" dirty="0" smtClean="0"/>
              <a:t>2015: </a:t>
            </a:r>
            <a:r>
              <a:rPr lang="en-GB" sz="2400" dirty="0" smtClean="0"/>
              <a:t>Initial </a:t>
            </a:r>
            <a:r>
              <a:rPr lang="en-GB" sz="2400" dirty="0"/>
              <a:t>meetings identify long standing cross-cutting issues with MDT capacity / information, with Peer Review measures restricting the potential for change.</a:t>
            </a:r>
          </a:p>
          <a:p>
            <a:endParaRPr lang="en-GB" sz="2400" b="1" dirty="0" smtClean="0"/>
          </a:p>
          <a:p>
            <a:pPr marL="0" indent="0">
              <a:buNone/>
            </a:pPr>
            <a:r>
              <a:rPr lang="en-GB" sz="2400" b="1" dirty="0" smtClean="0"/>
              <a:t>2016: </a:t>
            </a:r>
            <a:r>
              <a:rPr lang="en-GB" sz="2400" dirty="0" smtClean="0"/>
              <a:t>CRUK </a:t>
            </a:r>
            <a:r>
              <a:rPr lang="en-GB" sz="2400" dirty="0"/>
              <a:t>MDT effectiveness review commences with SWAG representatives / MDTs taking part in the process.</a:t>
            </a:r>
          </a:p>
          <a:p>
            <a:pPr marL="0" indent="0">
              <a:buNone/>
            </a:pPr>
            <a:r>
              <a:rPr lang="en-GB" sz="2400" dirty="0"/>
              <a:t> </a:t>
            </a:r>
          </a:p>
          <a:p>
            <a:pPr marL="0" indent="0">
              <a:buNone/>
            </a:pPr>
            <a:endParaRPr lang="en-GB" sz="3800" dirty="0" smtClean="0"/>
          </a:p>
          <a:p>
            <a:pPr marL="0" indent="0">
              <a:buNone/>
            </a:pPr>
            <a:endParaRPr lang="en-GB" sz="3800" dirty="0" smtClean="0"/>
          </a:p>
          <a:p>
            <a:pPr marL="0" indent="0">
              <a:buNone/>
            </a:pPr>
            <a:endParaRPr lang="en-GB" dirty="0"/>
          </a:p>
        </p:txBody>
      </p:sp>
    </p:spTree>
    <p:extLst>
      <p:ext uri="{BB962C8B-B14F-4D97-AF65-F5344CB8AC3E}">
        <p14:creationId xmlns:p14="http://schemas.microsoft.com/office/powerpoint/2010/main" val="1142892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a:bodyPr>
          <a:lstStyle/>
          <a:p>
            <a:r>
              <a:rPr lang="en-GB" sz="3200" dirty="0" smtClean="0"/>
              <a:t>Progress</a:t>
            </a:r>
            <a:endParaRPr lang="en-GB" sz="3200" dirty="0"/>
          </a:p>
        </p:txBody>
      </p:sp>
      <p:sp>
        <p:nvSpPr>
          <p:cNvPr id="3" name="Content Placeholder 2"/>
          <p:cNvSpPr>
            <a:spLocks noGrp="1"/>
          </p:cNvSpPr>
          <p:nvPr>
            <p:ph idx="1"/>
          </p:nvPr>
        </p:nvSpPr>
        <p:spPr>
          <a:xfrm>
            <a:off x="251520" y="836712"/>
            <a:ext cx="8640960" cy="5832648"/>
          </a:xfrm>
        </p:spPr>
        <p:txBody>
          <a:bodyPr>
            <a:normAutofit fontScale="55000" lnSpcReduction="20000"/>
          </a:bodyPr>
          <a:lstStyle/>
          <a:p>
            <a:pPr marL="0" indent="0">
              <a:buNone/>
            </a:pPr>
            <a:r>
              <a:rPr lang="en-GB" b="1" dirty="0"/>
              <a:t>2017: </a:t>
            </a:r>
            <a:r>
              <a:rPr lang="en-GB" dirty="0"/>
              <a:t>CRUK MDT Effectiveness report published and reviewed by all 12 CAGs – potential service improvements identified</a:t>
            </a:r>
          </a:p>
          <a:p>
            <a:pPr lvl="0"/>
            <a:endParaRPr lang="en-GB" dirty="0"/>
          </a:p>
          <a:p>
            <a:pPr marL="0" lvl="0" indent="0">
              <a:buNone/>
            </a:pPr>
            <a:r>
              <a:rPr lang="en-GB" dirty="0"/>
              <a:t>The late Professor Martin Gore </a:t>
            </a:r>
            <a:r>
              <a:rPr lang="en-GB" dirty="0" smtClean="0"/>
              <a:t>appointed by the National Cancer Board </a:t>
            </a:r>
            <a:r>
              <a:rPr lang="en-GB" dirty="0"/>
              <a:t>as MDT reform Clinical Lead and initial report reviewed by all 12 CAGs. Contacted by SWAG to express an interest in related projects</a:t>
            </a:r>
          </a:p>
          <a:p>
            <a:pPr marL="0" lvl="0" indent="0">
              <a:buNone/>
            </a:pPr>
            <a:endParaRPr lang="en-GB" dirty="0"/>
          </a:p>
          <a:p>
            <a:pPr marL="0" lvl="0" indent="0">
              <a:buNone/>
            </a:pPr>
            <a:r>
              <a:rPr lang="en-GB" dirty="0"/>
              <a:t>Peer Review is replaced with Quality Surveillance </a:t>
            </a:r>
            <a:r>
              <a:rPr lang="en-GB" dirty="0" smtClean="0"/>
              <a:t> - MDT meeting attendance rules change</a:t>
            </a:r>
            <a:endParaRPr lang="en-GB" dirty="0"/>
          </a:p>
          <a:p>
            <a:pPr lvl="0"/>
            <a:endParaRPr lang="en-GB" dirty="0"/>
          </a:p>
          <a:p>
            <a:pPr marL="0" lvl="0" indent="0">
              <a:buNone/>
            </a:pPr>
            <a:r>
              <a:rPr lang="en-GB" dirty="0"/>
              <a:t>CAG Chairs decide to convene the inaugural Meeting of the SWAG Clinical Leads to recommend initiatives for improving Multi-Disciplinary Team (MDT) meeting efficiency and share progress of implementing initiatives, with the recognition that solutions will vary according to the needs of each particular cancer site and centre.</a:t>
            </a:r>
          </a:p>
          <a:p>
            <a:pPr lvl="0"/>
            <a:endParaRPr lang="en-GB" dirty="0"/>
          </a:p>
          <a:p>
            <a:pPr marL="0" indent="0">
              <a:buNone/>
            </a:pPr>
            <a:r>
              <a:rPr lang="en-GB" b="1" dirty="0"/>
              <a:t>2018: </a:t>
            </a:r>
            <a:r>
              <a:rPr lang="en-GB" dirty="0"/>
              <a:t>Inaugural meeting of the Cancer Clinical Leads </a:t>
            </a:r>
          </a:p>
          <a:p>
            <a:endParaRPr lang="en-GB" dirty="0"/>
          </a:p>
          <a:p>
            <a:pPr marL="0" indent="0">
              <a:buNone/>
            </a:pPr>
            <a:r>
              <a:rPr lang="en-GB" dirty="0"/>
              <a:t>Methods for Assessment of MDT meetings introduced by Behavioural Scientist Researcher Dr Tayana Soukup,  </a:t>
            </a:r>
            <a:r>
              <a:rPr lang="en-GB" i="1" dirty="0"/>
              <a:t>King’s College London, Centre for Implementation Science</a:t>
            </a:r>
            <a:r>
              <a:rPr lang="en-GB" dirty="0"/>
              <a:t> </a:t>
            </a:r>
            <a:endParaRPr lang="en-GB" dirty="0" smtClean="0"/>
          </a:p>
          <a:p>
            <a:pPr marL="0" indent="0">
              <a:buNone/>
            </a:pPr>
            <a:endParaRPr lang="en-GB" dirty="0"/>
          </a:p>
          <a:p>
            <a:pPr marL="0" indent="0">
              <a:buNone/>
            </a:pPr>
            <a:r>
              <a:rPr lang="en-GB" b="1" dirty="0" smtClean="0"/>
              <a:t>2019: </a:t>
            </a:r>
            <a:r>
              <a:rPr lang="en-GB" dirty="0" smtClean="0"/>
              <a:t>Training provided to 30 MDT Members across the region and MDT-Mode Assessments commence</a:t>
            </a:r>
            <a:endParaRPr lang="en-GB" dirty="0"/>
          </a:p>
          <a:p>
            <a:endParaRPr lang="en-GB" dirty="0"/>
          </a:p>
        </p:txBody>
      </p:sp>
    </p:spTree>
    <p:extLst>
      <p:ext uri="{BB962C8B-B14F-4D97-AF65-F5344CB8AC3E}">
        <p14:creationId xmlns:p14="http://schemas.microsoft.com/office/powerpoint/2010/main" val="63109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26832"/>
          </a:xfrm>
        </p:spPr>
        <p:txBody>
          <a:bodyPr>
            <a:normAutofit fontScale="90000"/>
          </a:bodyPr>
          <a:lstStyle/>
          <a:p>
            <a:r>
              <a:rPr lang="en-GB" sz="2400" b="1" dirty="0" smtClean="0"/>
              <a:t>NHS England Support</a:t>
            </a:r>
            <a:endParaRPr lang="en-GB" sz="2400" b="1" dirty="0"/>
          </a:p>
        </p:txBody>
      </p:sp>
      <p:sp>
        <p:nvSpPr>
          <p:cNvPr id="3" name="Content Placeholder 2"/>
          <p:cNvSpPr>
            <a:spLocks noGrp="1"/>
          </p:cNvSpPr>
          <p:nvPr>
            <p:ph idx="1"/>
          </p:nvPr>
        </p:nvSpPr>
        <p:spPr>
          <a:xfrm>
            <a:off x="179512" y="548680"/>
            <a:ext cx="8856984" cy="6264696"/>
          </a:xfrm>
        </p:spPr>
        <p:txBody>
          <a:bodyPr>
            <a:normAutofit fontScale="47500" lnSpcReduction="20000"/>
          </a:bodyPr>
          <a:lstStyle/>
          <a:p>
            <a:endParaRPr lang="en-GB" dirty="0" smtClean="0"/>
          </a:p>
          <a:p>
            <a:r>
              <a:rPr lang="en-GB" sz="3400" dirty="0" smtClean="0">
                <a:hlinkClick r:id="rId3"/>
              </a:rPr>
              <a:t>https</a:t>
            </a:r>
            <a:r>
              <a:rPr lang="en-GB" sz="3400" dirty="0">
                <a:hlinkClick r:id="rId3"/>
              </a:rPr>
              <a:t>://www.england.nhs.uk/publication/streamlining-mdt-meetings-guidance-cancer-alliances</a:t>
            </a:r>
            <a:r>
              <a:rPr lang="en-GB" sz="3400" dirty="0" smtClean="0">
                <a:hlinkClick r:id="rId3"/>
              </a:rPr>
              <a:t>/</a:t>
            </a:r>
            <a:endParaRPr lang="en-GB" sz="3400" dirty="0" smtClean="0"/>
          </a:p>
          <a:p>
            <a:endParaRPr lang="en-GB" sz="3400" dirty="0"/>
          </a:p>
          <a:p>
            <a:r>
              <a:rPr lang="en-GB" sz="3400" dirty="0" smtClean="0"/>
              <a:t>Reiteration of CRUK MDT effectiveness report</a:t>
            </a:r>
          </a:p>
          <a:p>
            <a:pPr marL="0" indent="0">
              <a:buNone/>
            </a:pPr>
            <a:endParaRPr lang="en-GB" sz="3400" dirty="0"/>
          </a:p>
          <a:p>
            <a:pPr lvl="1"/>
            <a:r>
              <a:rPr lang="en-GB" sz="3400" dirty="0" smtClean="0"/>
              <a:t>Develop and implement National ‘Standards of Care’  / triaging processes</a:t>
            </a:r>
          </a:p>
          <a:p>
            <a:pPr lvl="1"/>
            <a:r>
              <a:rPr lang="en-GB" sz="3400" dirty="0" smtClean="0"/>
              <a:t>Pre-MDT review</a:t>
            </a:r>
          </a:p>
          <a:p>
            <a:pPr lvl="1"/>
            <a:r>
              <a:rPr lang="en-GB" sz="3400" dirty="0" smtClean="0"/>
              <a:t>Audit.</a:t>
            </a:r>
          </a:p>
          <a:p>
            <a:pPr marL="0" indent="0">
              <a:buNone/>
            </a:pPr>
            <a:endParaRPr lang="en-GB" sz="3400" dirty="0"/>
          </a:p>
          <a:p>
            <a:r>
              <a:rPr lang="en-GB" sz="3400" dirty="0"/>
              <a:t>Support from the SWAG Cancer Alliance Board</a:t>
            </a:r>
            <a:r>
              <a:rPr lang="en-GB" sz="3400" dirty="0" smtClean="0"/>
              <a:t>.</a:t>
            </a:r>
          </a:p>
          <a:p>
            <a:pPr marL="0" indent="0">
              <a:buNone/>
            </a:pPr>
            <a:endParaRPr lang="en-GB" sz="3400" dirty="0"/>
          </a:p>
          <a:p>
            <a:r>
              <a:rPr lang="en-GB" sz="3400" b="1" dirty="0" smtClean="0"/>
              <a:t>Message from Cancer Clinical Advisory Groups</a:t>
            </a:r>
            <a:endParaRPr lang="en-GB" sz="3400" b="1" dirty="0"/>
          </a:p>
          <a:p>
            <a:pPr marL="0" indent="0">
              <a:buNone/>
            </a:pPr>
            <a:endParaRPr lang="en-GB" sz="3400" b="1" dirty="0"/>
          </a:p>
          <a:p>
            <a:pPr marL="0" indent="0">
              <a:buNone/>
            </a:pPr>
            <a:r>
              <a:rPr lang="en-GB" sz="3400" b="1" dirty="0" smtClean="0"/>
              <a:t>MDT </a:t>
            </a:r>
            <a:r>
              <a:rPr lang="en-GB" sz="3400" b="1" dirty="0"/>
              <a:t>streamlining is not for the purpose of shortening the overall length of the meetings but for improving the quality of </a:t>
            </a:r>
            <a:r>
              <a:rPr lang="en-GB" sz="3400" b="1" dirty="0" smtClean="0"/>
              <a:t>meeting </a:t>
            </a:r>
            <a:r>
              <a:rPr lang="en-GB" sz="3400" b="1" dirty="0"/>
              <a:t>outputs:</a:t>
            </a:r>
          </a:p>
          <a:p>
            <a:pPr marL="0" indent="0">
              <a:buNone/>
            </a:pPr>
            <a:r>
              <a:rPr lang="en-GB" sz="3400" dirty="0"/>
              <a:t> </a:t>
            </a:r>
          </a:p>
          <a:p>
            <a:pPr lvl="0"/>
            <a:r>
              <a:rPr lang="en-GB" sz="3400" dirty="0"/>
              <a:t>Reduction of cases deferred to future MDT meetings, streamlining the patient pathway</a:t>
            </a:r>
          </a:p>
          <a:p>
            <a:pPr lvl="0"/>
            <a:r>
              <a:rPr lang="en-GB" sz="3400" dirty="0"/>
              <a:t>Complete and accurate record keeping of all MDT outcomes, COSD dataset and audit requirements</a:t>
            </a:r>
          </a:p>
          <a:p>
            <a:pPr lvl="0"/>
            <a:r>
              <a:rPr lang="en-GB" sz="3400" dirty="0"/>
              <a:t>Increased time for quality in-depth discussion of complex cases</a:t>
            </a:r>
          </a:p>
          <a:p>
            <a:pPr lvl="0"/>
            <a:r>
              <a:rPr lang="en-GB" sz="3400" dirty="0"/>
              <a:t>Increased consideration of clinical research trials.</a:t>
            </a:r>
          </a:p>
          <a:p>
            <a:pPr marL="0" indent="0">
              <a:buNone/>
            </a:pPr>
            <a:r>
              <a:rPr lang="en-GB" sz="3400" dirty="0"/>
              <a:t> </a:t>
            </a:r>
            <a:endParaRPr lang="en-GB" sz="3400" dirty="0" smtClean="0"/>
          </a:p>
          <a:p>
            <a:pPr marL="0" indent="0">
              <a:buNone/>
            </a:pPr>
            <a:endParaRPr lang="en-GB" sz="3400" dirty="0"/>
          </a:p>
          <a:p>
            <a:pPr marL="0" indent="0">
              <a:buNone/>
            </a:pPr>
            <a:r>
              <a:rPr lang="en-GB" sz="3400" dirty="0"/>
              <a:t>Patients that are not discussed at MDTM will remain listed for information, with the option to discuss at any time if there is a particular cause for concern; any triage processes developed will be continually audited.</a:t>
            </a:r>
          </a:p>
          <a:p>
            <a:endParaRPr lang="en-GB" dirty="0"/>
          </a:p>
        </p:txBody>
      </p:sp>
    </p:spTree>
    <p:extLst>
      <p:ext uri="{BB962C8B-B14F-4D97-AF65-F5344CB8AC3E}">
        <p14:creationId xmlns:p14="http://schemas.microsoft.com/office/powerpoint/2010/main" val="4290341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Improvements can be implemented by using audit and feedback cycles: </a:t>
            </a:r>
            <a:endParaRPr lang="en-GB" sz="2800" b="1" dirty="0"/>
          </a:p>
        </p:txBody>
      </p:sp>
      <p:sp>
        <p:nvSpPr>
          <p:cNvPr id="3" name="Content Placeholder 2"/>
          <p:cNvSpPr>
            <a:spLocks noGrp="1"/>
          </p:cNvSpPr>
          <p:nvPr>
            <p:ph idx="1"/>
          </p:nvPr>
        </p:nvSpPr>
        <p:spPr>
          <a:xfrm>
            <a:off x="107504" y="1600200"/>
            <a:ext cx="8784976" cy="4525963"/>
          </a:xfrm>
        </p:spPr>
        <p:txBody>
          <a:bodyPr>
            <a:normAutofit fontScale="85000" lnSpcReduction="10000"/>
          </a:bodyPr>
          <a:lstStyle/>
          <a:p>
            <a:pPr marL="109728" indent="0">
              <a:buNone/>
            </a:pPr>
            <a:endParaRPr lang="en-GB" sz="2800" dirty="0" smtClean="0"/>
          </a:p>
          <a:p>
            <a:pPr marL="514350" indent="-514350">
              <a:buAutoNum type="arabicPeriod"/>
            </a:pPr>
            <a:r>
              <a:rPr lang="en-GB" sz="2800" dirty="0" smtClean="0"/>
              <a:t>Identify </a:t>
            </a:r>
            <a:r>
              <a:rPr lang="en-GB" sz="2800" dirty="0"/>
              <a:t>the problem / </a:t>
            </a:r>
            <a:r>
              <a:rPr lang="en-GB" sz="2800" dirty="0" smtClean="0"/>
              <a:t>issue</a:t>
            </a:r>
          </a:p>
          <a:p>
            <a:pPr marL="0" indent="0">
              <a:buNone/>
            </a:pPr>
            <a:endParaRPr lang="en-GB" sz="2800" dirty="0"/>
          </a:p>
          <a:p>
            <a:pPr marL="0" indent="0">
              <a:buNone/>
            </a:pPr>
            <a:r>
              <a:rPr lang="en-GB" sz="2800" dirty="0"/>
              <a:t>2. Establish the team’s baseline against current evidence / </a:t>
            </a:r>
            <a:r>
              <a:rPr lang="en-GB" sz="2800" dirty="0" smtClean="0"/>
              <a:t>guidelines</a:t>
            </a:r>
          </a:p>
          <a:p>
            <a:pPr marL="0" indent="0">
              <a:buNone/>
            </a:pPr>
            <a:endParaRPr lang="en-GB" sz="2800" dirty="0"/>
          </a:p>
          <a:p>
            <a:pPr marL="0" indent="0">
              <a:buNone/>
            </a:pPr>
            <a:r>
              <a:rPr lang="en-GB" sz="2800" dirty="0"/>
              <a:t>3. Co-design – feedback on how we can improve / what MDT members </a:t>
            </a:r>
            <a:r>
              <a:rPr lang="en-GB" sz="2800" dirty="0" smtClean="0"/>
              <a:t>say</a:t>
            </a:r>
          </a:p>
          <a:p>
            <a:pPr marL="0" indent="0">
              <a:buNone/>
            </a:pPr>
            <a:endParaRPr lang="en-GB" sz="2800" dirty="0"/>
          </a:p>
          <a:p>
            <a:pPr marL="0" indent="0">
              <a:buNone/>
            </a:pPr>
            <a:r>
              <a:rPr lang="en-GB" sz="2800" dirty="0"/>
              <a:t>4. Improve the problem / issue by implementing a </a:t>
            </a:r>
            <a:r>
              <a:rPr lang="en-GB" sz="2800" dirty="0" smtClean="0"/>
              <a:t>plan</a:t>
            </a:r>
          </a:p>
          <a:p>
            <a:pPr marL="0" indent="0">
              <a:buNone/>
            </a:pPr>
            <a:endParaRPr lang="en-GB" sz="2800" dirty="0"/>
          </a:p>
          <a:p>
            <a:pPr marL="0" indent="0">
              <a:buNone/>
            </a:pPr>
            <a:r>
              <a:rPr lang="en-GB" sz="2800" dirty="0"/>
              <a:t>5. Repeat the cycle.</a:t>
            </a:r>
          </a:p>
          <a:p>
            <a:endParaRPr lang="en-GB" sz="2800" dirty="0"/>
          </a:p>
          <a:p>
            <a:endParaRPr lang="en-GB" sz="2800" dirty="0"/>
          </a:p>
        </p:txBody>
      </p:sp>
    </p:spTree>
    <p:extLst>
      <p:ext uri="{BB962C8B-B14F-4D97-AF65-F5344CB8AC3E}">
        <p14:creationId xmlns:p14="http://schemas.microsoft.com/office/powerpoint/2010/main" val="3945752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MDT-MODE</a:t>
            </a:r>
            <a:endParaRPr lang="en-GB" dirty="0"/>
          </a:p>
        </p:txBody>
      </p:sp>
      <p:sp>
        <p:nvSpPr>
          <p:cNvPr id="3" name="Content Placeholder 2"/>
          <p:cNvSpPr>
            <a:spLocks noGrp="1"/>
          </p:cNvSpPr>
          <p:nvPr>
            <p:ph idx="1"/>
          </p:nvPr>
        </p:nvSpPr>
        <p:spPr/>
        <p:txBody>
          <a:bodyPr>
            <a:normAutofit lnSpcReduction="10000"/>
          </a:bodyPr>
          <a:lstStyle/>
          <a:p>
            <a:r>
              <a:rPr lang="en-GB" dirty="0" smtClean="0"/>
              <a:t>MDT-MODE is a validated tool for testing the quality of decision making within MDT meetings. It can be used to identify problems / issues and establish the baseline of the team</a:t>
            </a:r>
          </a:p>
          <a:p>
            <a:pPr marL="0" indent="0">
              <a:buNone/>
            </a:pPr>
            <a:endParaRPr lang="en-GB" dirty="0" smtClean="0"/>
          </a:p>
          <a:p>
            <a:r>
              <a:rPr lang="en-GB" dirty="0" smtClean="0"/>
              <a:t>The assessment involves scoring the quality of information, the contribution from MDT members, and decision making for each patient discussion.</a:t>
            </a:r>
          </a:p>
          <a:p>
            <a:endParaRPr lang="en-GB" dirty="0"/>
          </a:p>
        </p:txBody>
      </p:sp>
    </p:spTree>
    <p:extLst>
      <p:ext uri="{BB962C8B-B14F-4D97-AF65-F5344CB8AC3E}">
        <p14:creationId xmlns:p14="http://schemas.microsoft.com/office/powerpoint/2010/main" val="27291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Method</a:t>
            </a:r>
          </a:p>
        </p:txBody>
      </p:sp>
      <p:sp>
        <p:nvSpPr>
          <p:cNvPr id="3" name="Content Placeholder 2"/>
          <p:cNvSpPr>
            <a:spLocks noGrp="1"/>
          </p:cNvSpPr>
          <p:nvPr>
            <p:ph idx="1"/>
          </p:nvPr>
        </p:nvSpPr>
        <p:spPr>
          <a:xfrm>
            <a:off x="457200" y="1340768"/>
            <a:ext cx="8229600" cy="5328592"/>
          </a:xfrm>
        </p:spPr>
        <p:txBody>
          <a:bodyPr>
            <a:normAutofit fontScale="77500" lnSpcReduction="20000"/>
          </a:bodyPr>
          <a:lstStyle/>
          <a:p>
            <a:pPr marL="0" indent="0">
              <a:buNone/>
            </a:pPr>
            <a:r>
              <a:rPr lang="en-GB" dirty="0"/>
              <a:t>A scoring system (1-5 with 5 representing the highest quality) is used to rate the quality of information on the following factors</a:t>
            </a:r>
            <a:r>
              <a:rPr lang="en-GB" dirty="0" smtClean="0"/>
              <a:t>:</a:t>
            </a:r>
          </a:p>
          <a:p>
            <a:pPr marL="0" indent="0">
              <a:buNone/>
            </a:pPr>
            <a:endParaRPr lang="en-GB" dirty="0"/>
          </a:p>
          <a:p>
            <a:pPr lvl="0"/>
            <a:r>
              <a:rPr lang="en-GB" dirty="0"/>
              <a:t>Patient’s history</a:t>
            </a:r>
          </a:p>
          <a:p>
            <a:pPr lvl="0"/>
            <a:r>
              <a:rPr lang="en-GB" dirty="0"/>
              <a:t>Imaging</a:t>
            </a:r>
          </a:p>
          <a:p>
            <a:pPr lvl="0"/>
            <a:r>
              <a:rPr lang="en-GB" dirty="0"/>
              <a:t>Pathology</a:t>
            </a:r>
          </a:p>
          <a:p>
            <a:pPr lvl="0"/>
            <a:r>
              <a:rPr lang="en-GB" dirty="0"/>
              <a:t>Psychological / social</a:t>
            </a:r>
          </a:p>
          <a:p>
            <a:pPr lvl="0"/>
            <a:r>
              <a:rPr lang="en-GB" dirty="0"/>
              <a:t>Comorbidities</a:t>
            </a:r>
          </a:p>
          <a:p>
            <a:pPr lvl="0"/>
            <a:r>
              <a:rPr lang="en-GB" dirty="0"/>
              <a:t>Patient’s view</a:t>
            </a:r>
            <a:r>
              <a:rPr lang="en-GB" dirty="0" smtClean="0"/>
              <a:t>.</a:t>
            </a:r>
          </a:p>
          <a:p>
            <a:pPr lvl="0"/>
            <a:endParaRPr lang="en-GB" dirty="0"/>
          </a:p>
          <a:p>
            <a:pPr marL="0" indent="0">
              <a:buNone/>
            </a:pPr>
            <a:r>
              <a:rPr lang="en-GB" dirty="0"/>
              <a:t>Chairmanship is scored differently (1-5), with a score of 3 meaning that no further input was required for the decision to be </a:t>
            </a:r>
            <a:r>
              <a:rPr lang="en-GB" dirty="0" smtClean="0"/>
              <a:t>concluded, and 5 when further input was required.</a:t>
            </a:r>
            <a:endParaRPr lang="en-GB" dirty="0"/>
          </a:p>
          <a:p>
            <a:endParaRPr lang="en-GB" dirty="0"/>
          </a:p>
        </p:txBody>
      </p:sp>
    </p:spTree>
    <p:extLst>
      <p:ext uri="{BB962C8B-B14F-4D97-AF65-F5344CB8AC3E}">
        <p14:creationId xmlns:p14="http://schemas.microsoft.com/office/powerpoint/2010/main" val="3610052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TotalTime>
  <Words>2021</Words>
  <Application>Microsoft Office PowerPoint</Application>
  <PresentationFormat>On-screen Show (4:3)</PresentationFormat>
  <Paragraphs>441</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MDT-Mode III: Assessment of Multi-Disciplinary Team Meeting Decision Making</vt:lpstr>
      <vt:lpstr>PowerPoint Presentation</vt:lpstr>
      <vt:lpstr> Multi-Disciplinary Team Meeting reforms – why?</vt:lpstr>
      <vt:lpstr>Regional support to optimise SWAG MDT meetings from the Cancer Clinical Leads: </vt:lpstr>
      <vt:lpstr>Progress</vt:lpstr>
      <vt:lpstr>NHS England Support</vt:lpstr>
      <vt:lpstr>Improvements can be implemented by using audit and feedback cycles: </vt:lpstr>
      <vt:lpstr>MDT-MODE</vt:lpstr>
      <vt:lpstr>Method</vt:lpstr>
      <vt:lpstr>PowerPoint Presentation</vt:lpstr>
      <vt:lpstr>Data collection assumptions </vt:lpstr>
      <vt:lpstr>Results</vt:lpstr>
      <vt:lpstr>Type of decisions made across the observed meetings</vt:lpstr>
      <vt:lpstr>Type and quality of information covered across the observed meetings</vt:lpstr>
      <vt:lpstr>Contribution to case discussion per disciplinary group across the observed meetings</vt:lpstr>
      <vt:lpstr>Global MDT-Mode Score (aggregated across all variables)</vt:lpstr>
      <vt:lpstr> Discussion </vt:lpstr>
      <vt:lpstr>PowerPoint Presentation</vt:lpstr>
      <vt:lpstr>PowerPoint Presentation</vt:lpstr>
      <vt:lpstr>Examples of practice to share with other MDTMs:</vt:lpstr>
      <vt:lpstr>Recommendations</vt:lpstr>
      <vt:lpstr>Current meeting planning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MDT-Mode III: Assessment of Multi-Disciplinary Team Meeting Decision Making</dc:title>
  <dc:creator>Dunderdale, Helen</dc:creator>
  <cp:lastModifiedBy>Dunderdale, Helen</cp:lastModifiedBy>
  <cp:revision>31</cp:revision>
  <cp:lastPrinted>2020-03-10T09:08:01Z</cp:lastPrinted>
  <dcterms:created xsi:type="dcterms:W3CDTF">2020-02-12T16:21:14Z</dcterms:created>
  <dcterms:modified xsi:type="dcterms:W3CDTF">2020-03-11T12:06:20Z</dcterms:modified>
</cp:coreProperties>
</file>