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4"/>
  </p:notesMasterIdLst>
  <p:sldIdLst>
    <p:sldId id="256" r:id="rId2"/>
    <p:sldId id="272" r:id="rId3"/>
    <p:sldId id="271" r:id="rId4"/>
    <p:sldId id="257" r:id="rId5"/>
    <p:sldId id="294" r:id="rId6"/>
    <p:sldId id="273" r:id="rId7"/>
    <p:sldId id="290" r:id="rId8"/>
    <p:sldId id="283" r:id="rId9"/>
    <p:sldId id="282" r:id="rId10"/>
    <p:sldId id="284" r:id="rId11"/>
    <p:sldId id="285" r:id="rId12"/>
    <p:sldId id="289" r:id="rId13"/>
    <p:sldId id="286" r:id="rId14"/>
    <p:sldId id="288" r:id="rId15"/>
    <p:sldId id="277" r:id="rId16"/>
    <p:sldId id="291" r:id="rId17"/>
    <p:sldId id="278" r:id="rId18"/>
    <p:sldId id="292" r:id="rId19"/>
    <p:sldId id="279" r:id="rId20"/>
    <p:sldId id="281" r:id="rId21"/>
    <p:sldId id="280" r:id="rId22"/>
    <p:sldId id="29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8" autoAdjust="0"/>
    <p:restoredTop sz="94660"/>
  </p:normalViewPr>
  <p:slideViewPr>
    <p:cSldViewPr>
      <p:cViewPr>
        <p:scale>
          <a:sx n="60" d="100"/>
          <a:sy n="60" d="100"/>
        </p:scale>
        <p:origin x="-1698"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D48807-8CC5-4147-840A-E1A053029985}"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1CDF29E6-E597-44F5-B1FE-FA6A33FF0334}">
      <dgm:prSet phldrT="[Text]" custT="1"/>
      <dgm:spPr/>
      <dgm:t>
        <a:bodyPr/>
        <a:lstStyle/>
        <a:p>
          <a:r>
            <a:rPr lang="en-US" sz="1600" b="1" dirty="0"/>
            <a:t>1. IDENTIFY         </a:t>
          </a:r>
          <a:r>
            <a:rPr lang="en-US" sz="1400" b="1" dirty="0"/>
            <a:t>a  problem / issue </a:t>
          </a:r>
        </a:p>
        <a:p>
          <a:r>
            <a:rPr lang="en-US" sz="1400" b="1" dirty="0"/>
            <a:t>Performance in MDMs</a:t>
          </a:r>
        </a:p>
      </dgm:t>
    </dgm:pt>
    <dgm:pt modelId="{30D822AD-6719-4E62-B817-25ABD6345F5E}" type="parTrans" cxnId="{4AF82B91-5FFE-48EB-8328-62D52028B9A4}">
      <dgm:prSet/>
      <dgm:spPr/>
      <dgm:t>
        <a:bodyPr/>
        <a:lstStyle/>
        <a:p>
          <a:endParaRPr lang="en-US" sz="1400"/>
        </a:p>
      </dgm:t>
    </dgm:pt>
    <dgm:pt modelId="{F60F01AC-8F8C-4DA5-9C17-72CB7C13338A}" type="sibTrans" cxnId="{4AF82B91-5FFE-48EB-8328-62D52028B9A4}">
      <dgm:prSet/>
      <dgm:spPr/>
      <dgm:t>
        <a:bodyPr/>
        <a:lstStyle/>
        <a:p>
          <a:endParaRPr lang="en-US" sz="1400"/>
        </a:p>
      </dgm:t>
    </dgm:pt>
    <dgm:pt modelId="{1D6F5B5E-7C58-4CCC-AC16-5D6040338BB2}">
      <dgm:prSet phldrT="[Text]" custT="1"/>
      <dgm:spPr>
        <a:ln w="76200">
          <a:solidFill>
            <a:srgbClr val="FF0000"/>
          </a:solidFill>
        </a:ln>
      </dgm:spPr>
      <dgm:t>
        <a:bodyPr/>
        <a:lstStyle/>
        <a:p>
          <a:r>
            <a:rPr lang="en-US" sz="1600" b="1" dirty="0"/>
            <a:t>2. ASSESS:</a:t>
          </a:r>
        </a:p>
        <a:p>
          <a:r>
            <a:rPr lang="en-US" sz="1600" b="1" dirty="0"/>
            <a:t>Team’s b</a:t>
          </a:r>
          <a:r>
            <a:rPr lang="en-US" sz="1400" b="1" dirty="0"/>
            <a:t>aseline </a:t>
          </a:r>
          <a:r>
            <a:rPr lang="en-US" sz="1400" b="0" dirty="0"/>
            <a:t>performance against </a:t>
          </a:r>
          <a:r>
            <a:rPr lang="en-US" sz="1400" b="1" dirty="0"/>
            <a:t>evidence</a:t>
          </a:r>
          <a:r>
            <a:rPr lang="en-US" sz="1400" dirty="0"/>
            <a:t> and </a:t>
          </a:r>
          <a:r>
            <a:rPr lang="en-US" sz="1400" b="1" dirty="0"/>
            <a:t>recommendations, or previous phase </a:t>
          </a:r>
        </a:p>
      </dgm:t>
    </dgm:pt>
    <dgm:pt modelId="{4F5C5788-2038-4CC4-9DB6-29D07602CF93}" type="parTrans" cxnId="{6110EB86-631C-48D4-92BF-072B540D3A4A}">
      <dgm:prSet/>
      <dgm:spPr/>
      <dgm:t>
        <a:bodyPr/>
        <a:lstStyle/>
        <a:p>
          <a:endParaRPr lang="en-US" sz="1400"/>
        </a:p>
      </dgm:t>
    </dgm:pt>
    <dgm:pt modelId="{2E40B2C2-8064-42D1-BF9E-BAA3D324BF82}" type="sibTrans" cxnId="{6110EB86-631C-48D4-92BF-072B540D3A4A}">
      <dgm:prSet/>
      <dgm:spPr/>
      <dgm:t>
        <a:bodyPr/>
        <a:lstStyle/>
        <a:p>
          <a:endParaRPr lang="en-US" sz="1400"/>
        </a:p>
      </dgm:t>
    </dgm:pt>
    <dgm:pt modelId="{739163C8-0486-4ED4-9DBE-061B136D4537}">
      <dgm:prSet phldrT="[Text]" custT="1"/>
      <dgm:spPr>
        <a:ln w="76200">
          <a:solidFill>
            <a:srgbClr val="FF0000"/>
          </a:solidFill>
        </a:ln>
      </dgm:spPr>
      <dgm:t>
        <a:bodyPr/>
        <a:lstStyle/>
        <a:p>
          <a:r>
            <a:rPr lang="en-US" sz="1600" b="1" dirty="0"/>
            <a:t>3. FEEDBACK: </a:t>
          </a:r>
          <a:r>
            <a:rPr lang="en-US" sz="1400" dirty="0"/>
            <a:t>Feed back results to the team, and </a:t>
          </a:r>
          <a:r>
            <a:rPr lang="en-US" sz="1400" b="1" dirty="0"/>
            <a:t>introduce QI intervention</a:t>
          </a:r>
          <a:endParaRPr lang="en-US" sz="1400" dirty="0"/>
        </a:p>
      </dgm:t>
    </dgm:pt>
    <dgm:pt modelId="{58465CE3-D49D-496F-89C6-BA679F99D811}" type="parTrans" cxnId="{D673E3F7-A13A-448A-AA10-D06C5D2FE983}">
      <dgm:prSet/>
      <dgm:spPr/>
      <dgm:t>
        <a:bodyPr/>
        <a:lstStyle/>
        <a:p>
          <a:endParaRPr lang="en-US" sz="1400"/>
        </a:p>
      </dgm:t>
    </dgm:pt>
    <dgm:pt modelId="{E5D5ED53-0087-4895-BE67-7F5D1EA2CF9E}" type="sibTrans" cxnId="{D673E3F7-A13A-448A-AA10-D06C5D2FE983}">
      <dgm:prSet/>
      <dgm:spPr/>
      <dgm:t>
        <a:bodyPr/>
        <a:lstStyle/>
        <a:p>
          <a:endParaRPr lang="en-US" sz="1400"/>
        </a:p>
      </dgm:t>
    </dgm:pt>
    <dgm:pt modelId="{F9115AD1-B377-4A1F-861B-BD7B7301DF43}">
      <dgm:prSet phldrT="[Text]" custT="1"/>
      <dgm:spPr/>
      <dgm:t>
        <a:bodyPr/>
        <a:lstStyle/>
        <a:p>
          <a:r>
            <a:rPr lang="en-US" sz="1600" b="1" dirty="0"/>
            <a:t>4. IMPROVE:</a:t>
          </a:r>
        </a:p>
        <a:p>
          <a:r>
            <a:rPr lang="en-US" sz="1400" dirty="0"/>
            <a:t>Implement QI intervention</a:t>
          </a:r>
        </a:p>
      </dgm:t>
    </dgm:pt>
    <dgm:pt modelId="{10E06E7C-A95F-4F47-AF36-A3EAEB585668}" type="parTrans" cxnId="{216E5EFD-CC12-4B68-BE8E-1C24E7F25F77}">
      <dgm:prSet/>
      <dgm:spPr/>
      <dgm:t>
        <a:bodyPr/>
        <a:lstStyle/>
        <a:p>
          <a:endParaRPr lang="en-US" sz="1400"/>
        </a:p>
      </dgm:t>
    </dgm:pt>
    <dgm:pt modelId="{A3C80F7D-EBCC-4C26-A5FB-068E29BD2FA0}" type="sibTrans" cxnId="{216E5EFD-CC12-4B68-BE8E-1C24E7F25F77}">
      <dgm:prSet/>
      <dgm:spPr/>
      <dgm:t>
        <a:bodyPr/>
        <a:lstStyle/>
        <a:p>
          <a:endParaRPr lang="en-US" sz="1400"/>
        </a:p>
      </dgm:t>
    </dgm:pt>
    <dgm:pt modelId="{60F7D7D7-FA96-4125-B36F-004EB8047F63}">
      <dgm:prSet phldrT="[Text]" custT="1"/>
      <dgm:spPr/>
      <dgm:t>
        <a:bodyPr/>
        <a:lstStyle/>
        <a:p>
          <a:r>
            <a:rPr lang="en-US" sz="1600" b="1" dirty="0">
              <a:latin typeface="+mj-lt"/>
            </a:rPr>
            <a:t>5. REPEAT</a:t>
          </a:r>
          <a:endParaRPr lang="en-US" sz="1600" dirty="0">
            <a:latin typeface="+mj-lt"/>
          </a:endParaRPr>
        </a:p>
        <a:p>
          <a:r>
            <a:rPr lang="en-US" sz="1400" dirty="0"/>
            <a:t>the cycle </a:t>
          </a:r>
        </a:p>
        <a:p>
          <a:r>
            <a:rPr lang="en-US" sz="1400" dirty="0"/>
            <a:t>(steps 2 to 4) </a:t>
          </a:r>
        </a:p>
      </dgm:t>
    </dgm:pt>
    <dgm:pt modelId="{260113A6-FF18-49D2-8FEC-D0CB3DBB505E}" type="parTrans" cxnId="{58101D98-0CCF-496A-B53B-92479A5E3CCE}">
      <dgm:prSet/>
      <dgm:spPr/>
      <dgm:t>
        <a:bodyPr/>
        <a:lstStyle/>
        <a:p>
          <a:endParaRPr lang="en-US" sz="1400"/>
        </a:p>
      </dgm:t>
    </dgm:pt>
    <dgm:pt modelId="{916BD2D0-988E-46A8-92A2-3AD3FD33302E}" type="sibTrans" cxnId="{58101D98-0CCF-496A-B53B-92479A5E3CCE}">
      <dgm:prSet/>
      <dgm:spPr/>
      <dgm:t>
        <a:bodyPr/>
        <a:lstStyle/>
        <a:p>
          <a:endParaRPr lang="en-US" sz="1400"/>
        </a:p>
      </dgm:t>
    </dgm:pt>
    <dgm:pt modelId="{99D04DC8-197E-4174-8C59-059C70CA8E15}" type="pres">
      <dgm:prSet presAssocID="{B7D48807-8CC5-4147-840A-E1A053029985}" presName="Name0" presStyleCnt="0">
        <dgm:presLayoutVars>
          <dgm:chMax val="1"/>
          <dgm:dir/>
          <dgm:animLvl val="ctr"/>
          <dgm:resizeHandles val="exact"/>
        </dgm:presLayoutVars>
      </dgm:prSet>
      <dgm:spPr/>
      <dgm:t>
        <a:bodyPr/>
        <a:lstStyle/>
        <a:p>
          <a:endParaRPr lang="en-US"/>
        </a:p>
      </dgm:t>
    </dgm:pt>
    <dgm:pt modelId="{1C992BA2-12FE-4821-9964-1117982D1929}" type="pres">
      <dgm:prSet presAssocID="{1CDF29E6-E597-44F5-B1FE-FA6A33FF0334}" presName="centerShape" presStyleLbl="node0" presStyleIdx="0" presStyleCnt="1"/>
      <dgm:spPr/>
      <dgm:t>
        <a:bodyPr/>
        <a:lstStyle/>
        <a:p>
          <a:endParaRPr lang="en-US"/>
        </a:p>
      </dgm:t>
    </dgm:pt>
    <dgm:pt modelId="{E69381E6-E5D7-423A-BCA8-D750509A375F}" type="pres">
      <dgm:prSet presAssocID="{1D6F5B5E-7C58-4CCC-AC16-5D6040338BB2}" presName="node" presStyleLbl="node1" presStyleIdx="0" presStyleCnt="4" custScaleX="153219" custScaleY="121617">
        <dgm:presLayoutVars>
          <dgm:bulletEnabled val="1"/>
        </dgm:presLayoutVars>
      </dgm:prSet>
      <dgm:spPr/>
      <dgm:t>
        <a:bodyPr/>
        <a:lstStyle/>
        <a:p>
          <a:endParaRPr lang="en-US"/>
        </a:p>
      </dgm:t>
    </dgm:pt>
    <dgm:pt modelId="{09398B1B-DCDB-402E-BB40-B2C7CB4ABB6E}" type="pres">
      <dgm:prSet presAssocID="{1D6F5B5E-7C58-4CCC-AC16-5D6040338BB2}" presName="dummy" presStyleCnt="0"/>
      <dgm:spPr/>
    </dgm:pt>
    <dgm:pt modelId="{9117DE3F-FA86-42FA-AED4-047CF42A666B}" type="pres">
      <dgm:prSet presAssocID="{2E40B2C2-8064-42D1-BF9E-BAA3D324BF82}" presName="sibTrans" presStyleLbl="sibTrans2D1" presStyleIdx="0" presStyleCnt="4"/>
      <dgm:spPr/>
      <dgm:t>
        <a:bodyPr/>
        <a:lstStyle/>
        <a:p>
          <a:endParaRPr lang="en-US"/>
        </a:p>
      </dgm:t>
    </dgm:pt>
    <dgm:pt modelId="{944EE7C4-0E0D-4996-8D14-7AE88A56E4E6}" type="pres">
      <dgm:prSet presAssocID="{739163C8-0486-4ED4-9DBE-061B136D4537}" presName="node" presStyleLbl="node1" presStyleIdx="1" presStyleCnt="4" custScaleX="127628" custScaleY="123755">
        <dgm:presLayoutVars>
          <dgm:bulletEnabled val="1"/>
        </dgm:presLayoutVars>
      </dgm:prSet>
      <dgm:spPr/>
      <dgm:t>
        <a:bodyPr/>
        <a:lstStyle/>
        <a:p>
          <a:endParaRPr lang="en-US"/>
        </a:p>
      </dgm:t>
    </dgm:pt>
    <dgm:pt modelId="{51D312FD-ECE6-4927-8241-10C85B0236E7}" type="pres">
      <dgm:prSet presAssocID="{739163C8-0486-4ED4-9DBE-061B136D4537}" presName="dummy" presStyleCnt="0"/>
      <dgm:spPr/>
    </dgm:pt>
    <dgm:pt modelId="{D495080E-31BF-45AF-8AC2-5E55102816D9}" type="pres">
      <dgm:prSet presAssocID="{E5D5ED53-0087-4895-BE67-7F5D1EA2CF9E}" presName="sibTrans" presStyleLbl="sibTrans2D1" presStyleIdx="1" presStyleCnt="4"/>
      <dgm:spPr/>
      <dgm:t>
        <a:bodyPr/>
        <a:lstStyle/>
        <a:p>
          <a:endParaRPr lang="en-US"/>
        </a:p>
      </dgm:t>
    </dgm:pt>
    <dgm:pt modelId="{3BF1C2B7-8A45-4033-9830-10DA29073C79}" type="pres">
      <dgm:prSet presAssocID="{F9115AD1-B377-4A1F-861B-BD7B7301DF43}" presName="node" presStyleLbl="node1" presStyleIdx="2" presStyleCnt="4" custScaleX="136393" custScaleY="123712">
        <dgm:presLayoutVars>
          <dgm:bulletEnabled val="1"/>
        </dgm:presLayoutVars>
      </dgm:prSet>
      <dgm:spPr/>
      <dgm:t>
        <a:bodyPr/>
        <a:lstStyle/>
        <a:p>
          <a:endParaRPr lang="en-US"/>
        </a:p>
      </dgm:t>
    </dgm:pt>
    <dgm:pt modelId="{114F55E7-C0D1-456D-9A1C-0068EF5E2EA3}" type="pres">
      <dgm:prSet presAssocID="{F9115AD1-B377-4A1F-861B-BD7B7301DF43}" presName="dummy" presStyleCnt="0"/>
      <dgm:spPr/>
    </dgm:pt>
    <dgm:pt modelId="{0C855D0B-228F-4C76-A896-694D5034F743}" type="pres">
      <dgm:prSet presAssocID="{A3C80F7D-EBCC-4C26-A5FB-068E29BD2FA0}" presName="sibTrans" presStyleLbl="sibTrans2D1" presStyleIdx="2" presStyleCnt="4"/>
      <dgm:spPr/>
      <dgm:t>
        <a:bodyPr/>
        <a:lstStyle/>
        <a:p>
          <a:endParaRPr lang="en-US"/>
        </a:p>
      </dgm:t>
    </dgm:pt>
    <dgm:pt modelId="{97EAB88D-950C-405A-B6D4-77A771137419}" type="pres">
      <dgm:prSet presAssocID="{60F7D7D7-FA96-4125-B36F-004EB8047F63}" presName="node" presStyleLbl="node1" presStyleIdx="3" presStyleCnt="4" custScaleX="121674" custScaleY="123577">
        <dgm:presLayoutVars>
          <dgm:bulletEnabled val="1"/>
        </dgm:presLayoutVars>
      </dgm:prSet>
      <dgm:spPr/>
      <dgm:t>
        <a:bodyPr/>
        <a:lstStyle/>
        <a:p>
          <a:endParaRPr lang="en-US"/>
        </a:p>
      </dgm:t>
    </dgm:pt>
    <dgm:pt modelId="{BE2FC5FF-A329-446D-A612-F2BE145BCFC0}" type="pres">
      <dgm:prSet presAssocID="{60F7D7D7-FA96-4125-B36F-004EB8047F63}" presName="dummy" presStyleCnt="0"/>
      <dgm:spPr/>
    </dgm:pt>
    <dgm:pt modelId="{B25F122B-95DB-429A-B95C-11920547E9DF}" type="pres">
      <dgm:prSet presAssocID="{916BD2D0-988E-46A8-92A2-3AD3FD33302E}" presName="sibTrans" presStyleLbl="sibTrans2D1" presStyleIdx="3" presStyleCnt="4"/>
      <dgm:spPr/>
      <dgm:t>
        <a:bodyPr/>
        <a:lstStyle/>
        <a:p>
          <a:endParaRPr lang="en-US"/>
        </a:p>
      </dgm:t>
    </dgm:pt>
  </dgm:ptLst>
  <dgm:cxnLst>
    <dgm:cxn modelId="{D673E3F7-A13A-448A-AA10-D06C5D2FE983}" srcId="{1CDF29E6-E597-44F5-B1FE-FA6A33FF0334}" destId="{739163C8-0486-4ED4-9DBE-061B136D4537}" srcOrd="1" destOrd="0" parTransId="{58465CE3-D49D-496F-89C6-BA679F99D811}" sibTransId="{E5D5ED53-0087-4895-BE67-7F5D1EA2CF9E}"/>
    <dgm:cxn modelId="{DB20EB7F-5CE7-404F-9738-5501BA58073A}" type="presOf" srcId="{1CDF29E6-E597-44F5-B1FE-FA6A33FF0334}" destId="{1C992BA2-12FE-4821-9964-1117982D1929}" srcOrd="0" destOrd="0" presId="urn:microsoft.com/office/officeart/2005/8/layout/radial6"/>
    <dgm:cxn modelId="{58101D98-0CCF-496A-B53B-92479A5E3CCE}" srcId="{1CDF29E6-E597-44F5-B1FE-FA6A33FF0334}" destId="{60F7D7D7-FA96-4125-B36F-004EB8047F63}" srcOrd="3" destOrd="0" parTransId="{260113A6-FF18-49D2-8FEC-D0CB3DBB505E}" sibTransId="{916BD2D0-988E-46A8-92A2-3AD3FD33302E}"/>
    <dgm:cxn modelId="{D28DD763-3FD6-47B3-82EC-59B98AE6DFEF}" type="presOf" srcId="{F9115AD1-B377-4A1F-861B-BD7B7301DF43}" destId="{3BF1C2B7-8A45-4033-9830-10DA29073C79}" srcOrd="0" destOrd="0" presId="urn:microsoft.com/office/officeart/2005/8/layout/radial6"/>
    <dgm:cxn modelId="{ECCC02BF-DC14-4B8A-B7D1-37EED14F932B}" type="presOf" srcId="{916BD2D0-988E-46A8-92A2-3AD3FD33302E}" destId="{B25F122B-95DB-429A-B95C-11920547E9DF}" srcOrd="0" destOrd="0" presId="urn:microsoft.com/office/officeart/2005/8/layout/radial6"/>
    <dgm:cxn modelId="{F3B3BDCF-30EB-43BC-A479-FF9E43157BFC}" type="presOf" srcId="{60F7D7D7-FA96-4125-B36F-004EB8047F63}" destId="{97EAB88D-950C-405A-B6D4-77A771137419}" srcOrd="0" destOrd="0" presId="urn:microsoft.com/office/officeart/2005/8/layout/radial6"/>
    <dgm:cxn modelId="{BB628843-B21D-446D-A53D-5F3469EBE4E5}" type="presOf" srcId="{1D6F5B5E-7C58-4CCC-AC16-5D6040338BB2}" destId="{E69381E6-E5D7-423A-BCA8-D750509A375F}" srcOrd="0" destOrd="0" presId="urn:microsoft.com/office/officeart/2005/8/layout/radial6"/>
    <dgm:cxn modelId="{216E5EFD-CC12-4B68-BE8E-1C24E7F25F77}" srcId="{1CDF29E6-E597-44F5-B1FE-FA6A33FF0334}" destId="{F9115AD1-B377-4A1F-861B-BD7B7301DF43}" srcOrd="2" destOrd="0" parTransId="{10E06E7C-A95F-4F47-AF36-A3EAEB585668}" sibTransId="{A3C80F7D-EBCC-4C26-A5FB-068E29BD2FA0}"/>
    <dgm:cxn modelId="{6110EB86-631C-48D4-92BF-072B540D3A4A}" srcId="{1CDF29E6-E597-44F5-B1FE-FA6A33FF0334}" destId="{1D6F5B5E-7C58-4CCC-AC16-5D6040338BB2}" srcOrd="0" destOrd="0" parTransId="{4F5C5788-2038-4CC4-9DB6-29D07602CF93}" sibTransId="{2E40B2C2-8064-42D1-BF9E-BAA3D324BF82}"/>
    <dgm:cxn modelId="{880A6448-0FE9-4BB0-8719-BDE9FF0F3B70}" type="presOf" srcId="{739163C8-0486-4ED4-9DBE-061B136D4537}" destId="{944EE7C4-0E0D-4996-8D14-7AE88A56E4E6}" srcOrd="0" destOrd="0" presId="urn:microsoft.com/office/officeart/2005/8/layout/radial6"/>
    <dgm:cxn modelId="{12F8C128-0492-4E8D-8609-2EDEB3384C50}" type="presOf" srcId="{E5D5ED53-0087-4895-BE67-7F5D1EA2CF9E}" destId="{D495080E-31BF-45AF-8AC2-5E55102816D9}" srcOrd="0" destOrd="0" presId="urn:microsoft.com/office/officeart/2005/8/layout/radial6"/>
    <dgm:cxn modelId="{E383139B-C268-4BFB-A133-58A11EE9A3E5}" type="presOf" srcId="{A3C80F7D-EBCC-4C26-A5FB-068E29BD2FA0}" destId="{0C855D0B-228F-4C76-A896-694D5034F743}" srcOrd="0" destOrd="0" presId="urn:microsoft.com/office/officeart/2005/8/layout/radial6"/>
    <dgm:cxn modelId="{4AF82B91-5FFE-48EB-8328-62D52028B9A4}" srcId="{B7D48807-8CC5-4147-840A-E1A053029985}" destId="{1CDF29E6-E597-44F5-B1FE-FA6A33FF0334}" srcOrd="0" destOrd="0" parTransId="{30D822AD-6719-4E62-B817-25ABD6345F5E}" sibTransId="{F60F01AC-8F8C-4DA5-9C17-72CB7C13338A}"/>
    <dgm:cxn modelId="{F2CEFA0D-FF28-4E9D-9C4F-212131BF54D0}" type="presOf" srcId="{2E40B2C2-8064-42D1-BF9E-BAA3D324BF82}" destId="{9117DE3F-FA86-42FA-AED4-047CF42A666B}" srcOrd="0" destOrd="0" presId="urn:microsoft.com/office/officeart/2005/8/layout/radial6"/>
    <dgm:cxn modelId="{7DB7E9FF-11E1-4935-AD98-EA818A33164F}" type="presOf" srcId="{B7D48807-8CC5-4147-840A-E1A053029985}" destId="{99D04DC8-197E-4174-8C59-059C70CA8E15}" srcOrd="0" destOrd="0" presId="urn:microsoft.com/office/officeart/2005/8/layout/radial6"/>
    <dgm:cxn modelId="{90451EF0-842D-42D4-93EB-4D4BE370274F}" type="presParOf" srcId="{99D04DC8-197E-4174-8C59-059C70CA8E15}" destId="{1C992BA2-12FE-4821-9964-1117982D1929}" srcOrd="0" destOrd="0" presId="urn:microsoft.com/office/officeart/2005/8/layout/radial6"/>
    <dgm:cxn modelId="{7711E34E-8D64-4754-BC7C-189292E3969A}" type="presParOf" srcId="{99D04DC8-197E-4174-8C59-059C70CA8E15}" destId="{E69381E6-E5D7-423A-BCA8-D750509A375F}" srcOrd="1" destOrd="0" presId="urn:microsoft.com/office/officeart/2005/8/layout/radial6"/>
    <dgm:cxn modelId="{DAE3EEB6-074F-409D-9D46-E92C31B60081}" type="presParOf" srcId="{99D04DC8-197E-4174-8C59-059C70CA8E15}" destId="{09398B1B-DCDB-402E-BB40-B2C7CB4ABB6E}" srcOrd="2" destOrd="0" presId="urn:microsoft.com/office/officeart/2005/8/layout/radial6"/>
    <dgm:cxn modelId="{A04EFDD2-43E7-406A-9D88-A05615A3DEA5}" type="presParOf" srcId="{99D04DC8-197E-4174-8C59-059C70CA8E15}" destId="{9117DE3F-FA86-42FA-AED4-047CF42A666B}" srcOrd="3" destOrd="0" presId="urn:microsoft.com/office/officeart/2005/8/layout/radial6"/>
    <dgm:cxn modelId="{F9854BFD-BE8B-4CC3-9DA0-0771B34F162E}" type="presParOf" srcId="{99D04DC8-197E-4174-8C59-059C70CA8E15}" destId="{944EE7C4-0E0D-4996-8D14-7AE88A56E4E6}" srcOrd="4" destOrd="0" presId="urn:microsoft.com/office/officeart/2005/8/layout/radial6"/>
    <dgm:cxn modelId="{2FD7D48C-5C9E-406D-BE23-32378A1DD9CE}" type="presParOf" srcId="{99D04DC8-197E-4174-8C59-059C70CA8E15}" destId="{51D312FD-ECE6-4927-8241-10C85B0236E7}" srcOrd="5" destOrd="0" presId="urn:microsoft.com/office/officeart/2005/8/layout/radial6"/>
    <dgm:cxn modelId="{A5E9CE8B-1007-445C-BFC6-6805BA7CC669}" type="presParOf" srcId="{99D04DC8-197E-4174-8C59-059C70CA8E15}" destId="{D495080E-31BF-45AF-8AC2-5E55102816D9}" srcOrd="6" destOrd="0" presId="urn:microsoft.com/office/officeart/2005/8/layout/radial6"/>
    <dgm:cxn modelId="{E9EEF084-F265-48AB-9415-7B597530FAFE}" type="presParOf" srcId="{99D04DC8-197E-4174-8C59-059C70CA8E15}" destId="{3BF1C2B7-8A45-4033-9830-10DA29073C79}" srcOrd="7" destOrd="0" presId="urn:microsoft.com/office/officeart/2005/8/layout/radial6"/>
    <dgm:cxn modelId="{C86E98A5-40F8-4E7B-86C2-800DA9FF66CA}" type="presParOf" srcId="{99D04DC8-197E-4174-8C59-059C70CA8E15}" destId="{114F55E7-C0D1-456D-9A1C-0068EF5E2EA3}" srcOrd="8" destOrd="0" presId="urn:microsoft.com/office/officeart/2005/8/layout/radial6"/>
    <dgm:cxn modelId="{4E2E9CBB-15B0-4E5E-9F19-0A410BE05C6C}" type="presParOf" srcId="{99D04DC8-197E-4174-8C59-059C70CA8E15}" destId="{0C855D0B-228F-4C76-A896-694D5034F743}" srcOrd="9" destOrd="0" presId="urn:microsoft.com/office/officeart/2005/8/layout/radial6"/>
    <dgm:cxn modelId="{D13B91CE-A0B2-4716-88B2-01A280EF61B5}" type="presParOf" srcId="{99D04DC8-197E-4174-8C59-059C70CA8E15}" destId="{97EAB88D-950C-405A-B6D4-77A771137419}" srcOrd="10" destOrd="0" presId="urn:microsoft.com/office/officeart/2005/8/layout/radial6"/>
    <dgm:cxn modelId="{3F805502-1E69-432F-A8AC-BB102DD294FA}" type="presParOf" srcId="{99D04DC8-197E-4174-8C59-059C70CA8E15}" destId="{BE2FC5FF-A329-446D-A612-F2BE145BCFC0}" srcOrd="11" destOrd="0" presId="urn:microsoft.com/office/officeart/2005/8/layout/radial6"/>
    <dgm:cxn modelId="{04003AE5-276C-41F2-BA9E-36CBB6CE6576}" type="presParOf" srcId="{99D04DC8-197E-4174-8C59-059C70CA8E15}" destId="{B25F122B-95DB-429A-B95C-11920547E9DF}"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D48807-8CC5-4147-840A-E1A053029985}"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1CDF29E6-E597-44F5-B1FE-FA6A33FF0334}">
      <dgm:prSet phldrT="[Text]" custT="1"/>
      <dgm:spPr/>
      <dgm:t>
        <a:bodyPr/>
        <a:lstStyle/>
        <a:p>
          <a:r>
            <a:rPr lang="en-US" sz="1600" b="1" dirty="0"/>
            <a:t>1. IDENTIFY         </a:t>
          </a:r>
          <a:r>
            <a:rPr lang="en-US" sz="1400" b="1" dirty="0"/>
            <a:t>a  problem / issue </a:t>
          </a:r>
        </a:p>
        <a:p>
          <a:r>
            <a:rPr lang="en-US" sz="1400" b="1" dirty="0"/>
            <a:t>Performance in MDMs</a:t>
          </a:r>
        </a:p>
      </dgm:t>
    </dgm:pt>
    <dgm:pt modelId="{30D822AD-6719-4E62-B817-25ABD6345F5E}" type="parTrans" cxnId="{4AF82B91-5FFE-48EB-8328-62D52028B9A4}">
      <dgm:prSet/>
      <dgm:spPr/>
      <dgm:t>
        <a:bodyPr/>
        <a:lstStyle/>
        <a:p>
          <a:endParaRPr lang="en-US" sz="1400"/>
        </a:p>
      </dgm:t>
    </dgm:pt>
    <dgm:pt modelId="{F60F01AC-8F8C-4DA5-9C17-72CB7C13338A}" type="sibTrans" cxnId="{4AF82B91-5FFE-48EB-8328-62D52028B9A4}">
      <dgm:prSet/>
      <dgm:spPr/>
      <dgm:t>
        <a:bodyPr/>
        <a:lstStyle/>
        <a:p>
          <a:endParaRPr lang="en-US" sz="1400"/>
        </a:p>
      </dgm:t>
    </dgm:pt>
    <dgm:pt modelId="{1D6F5B5E-7C58-4CCC-AC16-5D6040338BB2}">
      <dgm:prSet phldrT="[Text]" custT="1"/>
      <dgm:spPr>
        <a:ln w="76200">
          <a:solidFill>
            <a:srgbClr val="FF0000"/>
          </a:solidFill>
        </a:ln>
      </dgm:spPr>
      <dgm:t>
        <a:bodyPr/>
        <a:lstStyle/>
        <a:p>
          <a:r>
            <a:rPr lang="en-US" sz="1600" b="1" dirty="0"/>
            <a:t>2. ASSESS:</a:t>
          </a:r>
        </a:p>
        <a:p>
          <a:r>
            <a:rPr lang="en-US" sz="1600" b="1" dirty="0"/>
            <a:t>Team’s b</a:t>
          </a:r>
          <a:r>
            <a:rPr lang="en-US" sz="1400" b="1" dirty="0"/>
            <a:t>aseline </a:t>
          </a:r>
          <a:r>
            <a:rPr lang="en-US" sz="1400" b="0" dirty="0"/>
            <a:t>performance against </a:t>
          </a:r>
          <a:r>
            <a:rPr lang="en-US" sz="1400" b="1" dirty="0"/>
            <a:t>evidence</a:t>
          </a:r>
          <a:r>
            <a:rPr lang="en-US" sz="1400" dirty="0"/>
            <a:t> and </a:t>
          </a:r>
          <a:r>
            <a:rPr lang="en-US" sz="1400" b="1" dirty="0"/>
            <a:t>recommendations, or previous phase </a:t>
          </a:r>
        </a:p>
      </dgm:t>
    </dgm:pt>
    <dgm:pt modelId="{4F5C5788-2038-4CC4-9DB6-29D07602CF93}" type="parTrans" cxnId="{6110EB86-631C-48D4-92BF-072B540D3A4A}">
      <dgm:prSet/>
      <dgm:spPr/>
      <dgm:t>
        <a:bodyPr/>
        <a:lstStyle/>
        <a:p>
          <a:endParaRPr lang="en-US" sz="1400"/>
        </a:p>
      </dgm:t>
    </dgm:pt>
    <dgm:pt modelId="{2E40B2C2-8064-42D1-BF9E-BAA3D324BF82}" type="sibTrans" cxnId="{6110EB86-631C-48D4-92BF-072B540D3A4A}">
      <dgm:prSet/>
      <dgm:spPr/>
      <dgm:t>
        <a:bodyPr/>
        <a:lstStyle/>
        <a:p>
          <a:endParaRPr lang="en-US" sz="1400"/>
        </a:p>
      </dgm:t>
    </dgm:pt>
    <dgm:pt modelId="{739163C8-0486-4ED4-9DBE-061B136D4537}">
      <dgm:prSet phldrT="[Text]" custT="1"/>
      <dgm:spPr>
        <a:ln w="76200">
          <a:solidFill>
            <a:srgbClr val="FF0000"/>
          </a:solidFill>
        </a:ln>
      </dgm:spPr>
      <dgm:t>
        <a:bodyPr/>
        <a:lstStyle/>
        <a:p>
          <a:r>
            <a:rPr lang="en-US" sz="1600" b="1" dirty="0"/>
            <a:t>3. FEEDBACK: </a:t>
          </a:r>
          <a:r>
            <a:rPr lang="en-US" sz="1400" dirty="0"/>
            <a:t>Feed back results to the team, and </a:t>
          </a:r>
          <a:r>
            <a:rPr lang="en-US" sz="1400" b="1" dirty="0"/>
            <a:t>introduce QI intervention</a:t>
          </a:r>
          <a:endParaRPr lang="en-US" sz="1400" dirty="0"/>
        </a:p>
      </dgm:t>
    </dgm:pt>
    <dgm:pt modelId="{58465CE3-D49D-496F-89C6-BA679F99D811}" type="parTrans" cxnId="{D673E3F7-A13A-448A-AA10-D06C5D2FE983}">
      <dgm:prSet/>
      <dgm:spPr/>
      <dgm:t>
        <a:bodyPr/>
        <a:lstStyle/>
        <a:p>
          <a:endParaRPr lang="en-US" sz="1400"/>
        </a:p>
      </dgm:t>
    </dgm:pt>
    <dgm:pt modelId="{E5D5ED53-0087-4895-BE67-7F5D1EA2CF9E}" type="sibTrans" cxnId="{D673E3F7-A13A-448A-AA10-D06C5D2FE983}">
      <dgm:prSet/>
      <dgm:spPr/>
      <dgm:t>
        <a:bodyPr/>
        <a:lstStyle/>
        <a:p>
          <a:endParaRPr lang="en-US" sz="1400"/>
        </a:p>
      </dgm:t>
    </dgm:pt>
    <dgm:pt modelId="{F9115AD1-B377-4A1F-861B-BD7B7301DF43}">
      <dgm:prSet phldrT="[Text]" custT="1"/>
      <dgm:spPr/>
      <dgm:t>
        <a:bodyPr/>
        <a:lstStyle/>
        <a:p>
          <a:r>
            <a:rPr lang="en-US" sz="1600" b="1" dirty="0"/>
            <a:t>4. IMPROVE:</a:t>
          </a:r>
        </a:p>
        <a:p>
          <a:r>
            <a:rPr lang="en-US" sz="1400" dirty="0"/>
            <a:t>Implement QI intervention</a:t>
          </a:r>
        </a:p>
      </dgm:t>
    </dgm:pt>
    <dgm:pt modelId="{10E06E7C-A95F-4F47-AF36-A3EAEB585668}" type="parTrans" cxnId="{216E5EFD-CC12-4B68-BE8E-1C24E7F25F77}">
      <dgm:prSet/>
      <dgm:spPr/>
      <dgm:t>
        <a:bodyPr/>
        <a:lstStyle/>
        <a:p>
          <a:endParaRPr lang="en-US" sz="1400"/>
        </a:p>
      </dgm:t>
    </dgm:pt>
    <dgm:pt modelId="{A3C80F7D-EBCC-4C26-A5FB-068E29BD2FA0}" type="sibTrans" cxnId="{216E5EFD-CC12-4B68-BE8E-1C24E7F25F77}">
      <dgm:prSet/>
      <dgm:spPr/>
      <dgm:t>
        <a:bodyPr/>
        <a:lstStyle/>
        <a:p>
          <a:endParaRPr lang="en-US" sz="1400"/>
        </a:p>
      </dgm:t>
    </dgm:pt>
    <dgm:pt modelId="{60F7D7D7-FA96-4125-B36F-004EB8047F63}">
      <dgm:prSet phldrT="[Text]" custT="1"/>
      <dgm:spPr/>
      <dgm:t>
        <a:bodyPr/>
        <a:lstStyle/>
        <a:p>
          <a:r>
            <a:rPr lang="en-US" sz="1600" b="1" dirty="0">
              <a:latin typeface="+mj-lt"/>
            </a:rPr>
            <a:t>5. REPEAT</a:t>
          </a:r>
          <a:endParaRPr lang="en-US" sz="1600" dirty="0">
            <a:latin typeface="+mj-lt"/>
          </a:endParaRPr>
        </a:p>
        <a:p>
          <a:r>
            <a:rPr lang="en-US" sz="1400" dirty="0"/>
            <a:t>the cycle </a:t>
          </a:r>
        </a:p>
        <a:p>
          <a:r>
            <a:rPr lang="en-US" sz="1400" dirty="0"/>
            <a:t>(steps 2 to 4) </a:t>
          </a:r>
        </a:p>
      </dgm:t>
    </dgm:pt>
    <dgm:pt modelId="{260113A6-FF18-49D2-8FEC-D0CB3DBB505E}" type="parTrans" cxnId="{58101D98-0CCF-496A-B53B-92479A5E3CCE}">
      <dgm:prSet/>
      <dgm:spPr/>
      <dgm:t>
        <a:bodyPr/>
        <a:lstStyle/>
        <a:p>
          <a:endParaRPr lang="en-US" sz="1400"/>
        </a:p>
      </dgm:t>
    </dgm:pt>
    <dgm:pt modelId="{916BD2D0-988E-46A8-92A2-3AD3FD33302E}" type="sibTrans" cxnId="{58101D98-0CCF-496A-B53B-92479A5E3CCE}">
      <dgm:prSet/>
      <dgm:spPr/>
      <dgm:t>
        <a:bodyPr/>
        <a:lstStyle/>
        <a:p>
          <a:endParaRPr lang="en-US" sz="1400"/>
        </a:p>
      </dgm:t>
    </dgm:pt>
    <dgm:pt modelId="{99D04DC8-197E-4174-8C59-059C70CA8E15}" type="pres">
      <dgm:prSet presAssocID="{B7D48807-8CC5-4147-840A-E1A053029985}" presName="Name0" presStyleCnt="0">
        <dgm:presLayoutVars>
          <dgm:chMax val="1"/>
          <dgm:dir/>
          <dgm:animLvl val="ctr"/>
          <dgm:resizeHandles val="exact"/>
        </dgm:presLayoutVars>
      </dgm:prSet>
      <dgm:spPr/>
      <dgm:t>
        <a:bodyPr/>
        <a:lstStyle/>
        <a:p>
          <a:endParaRPr lang="en-US"/>
        </a:p>
      </dgm:t>
    </dgm:pt>
    <dgm:pt modelId="{1C992BA2-12FE-4821-9964-1117982D1929}" type="pres">
      <dgm:prSet presAssocID="{1CDF29E6-E597-44F5-B1FE-FA6A33FF0334}" presName="centerShape" presStyleLbl="node0" presStyleIdx="0" presStyleCnt="1"/>
      <dgm:spPr/>
      <dgm:t>
        <a:bodyPr/>
        <a:lstStyle/>
        <a:p>
          <a:endParaRPr lang="en-US"/>
        </a:p>
      </dgm:t>
    </dgm:pt>
    <dgm:pt modelId="{E69381E6-E5D7-423A-BCA8-D750509A375F}" type="pres">
      <dgm:prSet presAssocID="{1D6F5B5E-7C58-4CCC-AC16-5D6040338BB2}" presName="node" presStyleLbl="node1" presStyleIdx="0" presStyleCnt="4" custScaleX="153219" custScaleY="121617">
        <dgm:presLayoutVars>
          <dgm:bulletEnabled val="1"/>
        </dgm:presLayoutVars>
      </dgm:prSet>
      <dgm:spPr/>
      <dgm:t>
        <a:bodyPr/>
        <a:lstStyle/>
        <a:p>
          <a:endParaRPr lang="en-US"/>
        </a:p>
      </dgm:t>
    </dgm:pt>
    <dgm:pt modelId="{09398B1B-DCDB-402E-BB40-B2C7CB4ABB6E}" type="pres">
      <dgm:prSet presAssocID="{1D6F5B5E-7C58-4CCC-AC16-5D6040338BB2}" presName="dummy" presStyleCnt="0"/>
      <dgm:spPr/>
    </dgm:pt>
    <dgm:pt modelId="{9117DE3F-FA86-42FA-AED4-047CF42A666B}" type="pres">
      <dgm:prSet presAssocID="{2E40B2C2-8064-42D1-BF9E-BAA3D324BF82}" presName="sibTrans" presStyleLbl="sibTrans2D1" presStyleIdx="0" presStyleCnt="4"/>
      <dgm:spPr/>
      <dgm:t>
        <a:bodyPr/>
        <a:lstStyle/>
        <a:p>
          <a:endParaRPr lang="en-US"/>
        </a:p>
      </dgm:t>
    </dgm:pt>
    <dgm:pt modelId="{944EE7C4-0E0D-4996-8D14-7AE88A56E4E6}" type="pres">
      <dgm:prSet presAssocID="{739163C8-0486-4ED4-9DBE-061B136D4537}" presName="node" presStyleLbl="node1" presStyleIdx="1" presStyleCnt="4" custScaleX="127628" custScaleY="123755">
        <dgm:presLayoutVars>
          <dgm:bulletEnabled val="1"/>
        </dgm:presLayoutVars>
      </dgm:prSet>
      <dgm:spPr/>
      <dgm:t>
        <a:bodyPr/>
        <a:lstStyle/>
        <a:p>
          <a:endParaRPr lang="en-US"/>
        </a:p>
      </dgm:t>
    </dgm:pt>
    <dgm:pt modelId="{51D312FD-ECE6-4927-8241-10C85B0236E7}" type="pres">
      <dgm:prSet presAssocID="{739163C8-0486-4ED4-9DBE-061B136D4537}" presName="dummy" presStyleCnt="0"/>
      <dgm:spPr/>
    </dgm:pt>
    <dgm:pt modelId="{D495080E-31BF-45AF-8AC2-5E55102816D9}" type="pres">
      <dgm:prSet presAssocID="{E5D5ED53-0087-4895-BE67-7F5D1EA2CF9E}" presName="sibTrans" presStyleLbl="sibTrans2D1" presStyleIdx="1" presStyleCnt="4"/>
      <dgm:spPr/>
      <dgm:t>
        <a:bodyPr/>
        <a:lstStyle/>
        <a:p>
          <a:endParaRPr lang="en-US"/>
        </a:p>
      </dgm:t>
    </dgm:pt>
    <dgm:pt modelId="{3BF1C2B7-8A45-4033-9830-10DA29073C79}" type="pres">
      <dgm:prSet presAssocID="{F9115AD1-B377-4A1F-861B-BD7B7301DF43}" presName="node" presStyleLbl="node1" presStyleIdx="2" presStyleCnt="4" custScaleX="136393" custScaleY="123712">
        <dgm:presLayoutVars>
          <dgm:bulletEnabled val="1"/>
        </dgm:presLayoutVars>
      </dgm:prSet>
      <dgm:spPr/>
      <dgm:t>
        <a:bodyPr/>
        <a:lstStyle/>
        <a:p>
          <a:endParaRPr lang="en-US"/>
        </a:p>
      </dgm:t>
    </dgm:pt>
    <dgm:pt modelId="{114F55E7-C0D1-456D-9A1C-0068EF5E2EA3}" type="pres">
      <dgm:prSet presAssocID="{F9115AD1-B377-4A1F-861B-BD7B7301DF43}" presName="dummy" presStyleCnt="0"/>
      <dgm:spPr/>
    </dgm:pt>
    <dgm:pt modelId="{0C855D0B-228F-4C76-A896-694D5034F743}" type="pres">
      <dgm:prSet presAssocID="{A3C80F7D-EBCC-4C26-A5FB-068E29BD2FA0}" presName="sibTrans" presStyleLbl="sibTrans2D1" presStyleIdx="2" presStyleCnt="4"/>
      <dgm:spPr/>
      <dgm:t>
        <a:bodyPr/>
        <a:lstStyle/>
        <a:p>
          <a:endParaRPr lang="en-US"/>
        </a:p>
      </dgm:t>
    </dgm:pt>
    <dgm:pt modelId="{97EAB88D-950C-405A-B6D4-77A771137419}" type="pres">
      <dgm:prSet presAssocID="{60F7D7D7-FA96-4125-B36F-004EB8047F63}" presName="node" presStyleLbl="node1" presStyleIdx="3" presStyleCnt="4" custScaleX="121674" custScaleY="123577">
        <dgm:presLayoutVars>
          <dgm:bulletEnabled val="1"/>
        </dgm:presLayoutVars>
      </dgm:prSet>
      <dgm:spPr/>
      <dgm:t>
        <a:bodyPr/>
        <a:lstStyle/>
        <a:p>
          <a:endParaRPr lang="en-US"/>
        </a:p>
      </dgm:t>
    </dgm:pt>
    <dgm:pt modelId="{BE2FC5FF-A329-446D-A612-F2BE145BCFC0}" type="pres">
      <dgm:prSet presAssocID="{60F7D7D7-FA96-4125-B36F-004EB8047F63}" presName="dummy" presStyleCnt="0"/>
      <dgm:spPr/>
    </dgm:pt>
    <dgm:pt modelId="{B25F122B-95DB-429A-B95C-11920547E9DF}" type="pres">
      <dgm:prSet presAssocID="{916BD2D0-988E-46A8-92A2-3AD3FD33302E}" presName="sibTrans" presStyleLbl="sibTrans2D1" presStyleIdx="3" presStyleCnt="4"/>
      <dgm:spPr/>
      <dgm:t>
        <a:bodyPr/>
        <a:lstStyle/>
        <a:p>
          <a:endParaRPr lang="en-US"/>
        </a:p>
      </dgm:t>
    </dgm:pt>
  </dgm:ptLst>
  <dgm:cxnLst>
    <dgm:cxn modelId="{D673E3F7-A13A-448A-AA10-D06C5D2FE983}" srcId="{1CDF29E6-E597-44F5-B1FE-FA6A33FF0334}" destId="{739163C8-0486-4ED4-9DBE-061B136D4537}" srcOrd="1" destOrd="0" parTransId="{58465CE3-D49D-496F-89C6-BA679F99D811}" sibTransId="{E5D5ED53-0087-4895-BE67-7F5D1EA2CF9E}"/>
    <dgm:cxn modelId="{DB20EB7F-5CE7-404F-9738-5501BA58073A}" type="presOf" srcId="{1CDF29E6-E597-44F5-B1FE-FA6A33FF0334}" destId="{1C992BA2-12FE-4821-9964-1117982D1929}" srcOrd="0" destOrd="0" presId="urn:microsoft.com/office/officeart/2005/8/layout/radial6"/>
    <dgm:cxn modelId="{58101D98-0CCF-496A-B53B-92479A5E3CCE}" srcId="{1CDF29E6-E597-44F5-B1FE-FA6A33FF0334}" destId="{60F7D7D7-FA96-4125-B36F-004EB8047F63}" srcOrd="3" destOrd="0" parTransId="{260113A6-FF18-49D2-8FEC-D0CB3DBB505E}" sibTransId="{916BD2D0-988E-46A8-92A2-3AD3FD33302E}"/>
    <dgm:cxn modelId="{D28DD763-3FD6-47B3-82EC-59B98AE6DFEF}" type="presOf" srcId="{F9115AD1-B377-4A1F-861B-BD7B7301DF43}" destId="{3BF1C2B7-8A45-4033-9830-10DA29073C79}" srcOrd="0" destOrd="0" presId="urn:microsoft.com/office/officeart/2005/8/layout/radial6"/>
    <dgm:cxn modelId="{ECCC02BF-DC14-4B8A-B7D1-37EED14F932B}" type="presOf" srcId="{916BD2D0-988E-46A8-92A2-3AD3FD33302E}" destId="{B25F122B-95DB-429A-B95C-11920547E9DF}" srcOrd="0" destOrd="0" presId="urn:microsoft.com/office/officeart/2005/8/layout/radial6"/>
    <dgm:cxn modelId="{F3B3BDCF-30EB-43BC-A479-FF9E43157BFC}" type="presOf" srcId="{60F7D7D7-FA96-4125-B36F-004EB8047F63}" destId="{97EAB88D-950C-405A-B6D4-77A771137419}" srcOrd="0" destOrd="0" presId="urn:microsoft.com/office/officeart/2005/8/layout/radial6"/>
    <dgm:cxn modelId="{BB628843-B21D-446D-A53D-5F3469EBE4E5}" type="presOf" srcId="{1D6F5B5E-7C58-4CCC-AC16-5D6040338BB2}" destId="{E69381E6-E5D7-423A-BCA8-D750509A375F}" srcOrd="0" destOrd="0" presId="urn:microsoft.com/office/officeart/2005/8/layout/radial6"/>
    <dgm:cxn modelId="{216E5EFD-CC12-4B68-BE8E-1C24E7F25F77}" srcId="{1CDF29E6-E597-44F5-B1FE-FA6A33FF0334}" destId="{F9115AD1-B377-4A1F-861B-BD7B7301DF43}" srcOrd="2" destOrd="0" parTransId="{10E06E7C-A95F-4F47-AF36-A3EAEB585668}" sibTransId="{A3C80F7D-EBCC-4C26-A5FB-068E29BD2FA0}"/>
    <dgm:cxn modelId="{6110EB86-631C-48D4-92BF-072B540D3A4A}" srcId="{1CDF29E6-E597-44F5-B1FE-FA6A33FF0334}" destId="{1D6F5B5E-7C58-4CCC-AC16-5D6040338BB2}" srcOrd="0" destOrd="0" parTransId="{4F5C5788-2038-4CC4-9DB6-29D07602CF93}" sibTransId="{2E40B2C2-8064-42D1-BF9E-BAA3D324BF82}"/>
    <dgm:cxn modelId="{880A6448-0FE9-4BB0-8719-BDE9FF0F3B70}" type="presOf" srcId="{739163C8-0486-4ED4-9DBE-061B136D4537}" destId="{944EE7C4-0E0D-4996-8D14-7AE88A56E4E6}" srcOrd="0" destOrd="0" presId="urn:microsoft.com/office/officeart/2005/8/layout/radial6"/>
    <dgm:cxn modelId="{12F8C128-0492-4E8D-8609-2EDEB3384C50}" type="presOf" srcId="{E5D5ED53-0087-4895-BE67-7F5D1EA2CF9E}" destId="{D495080E-31BF-45AF-8AC2-5E55102816D9}" srcOrd="0" destOrd="0" presId="urn:microsoft.com/office/officeart/2005/8/layout/radial6"/>
    <dgm:cxn modelId="{E383139B-C268-4BFB-A133-58A11EE9A3E5}" type="presOf" srcId="{A3C80F7D-EBCC-4C26-A5FB-068E29BD2FA0}" destId="{0C855D0B-228F-4C76-A896-694D5034F743}" srcOrd="0" destOrd="0" presId="urn:microsoft.com/office/officeart/2005/8/layout/radial6"/>
    <dgm:cxn modelId="{4AF82B91-5FFE-48EB-8328-62D52028B9A4}" srcId="{B7D48807-8CC5-4147-840A-E1A053029985}" destId="{1CDF29E6-E597-44F5-B1FE-FA6A33FF0334}" srcOrd="0" destOrd="0" parTransId="{30D822AD-6719-4E62-B817-25ABD6345F5E}" sibTransId="{F60F01AC-8F8C-4DA5-9C17-72CB7C13338A}"/>
    <dgm:cxn modelId="{F2CEFA0D-FF28-4E9D-9C4F-212131BF54D0}" type="presOf" srcId="{2E40B2C2-8064-42D1-BF9E-BAA3D324BF82}" destId="{9117DE3F-FA86-42FA-AED4-047CF42A666B}" srcOrd="0" destOrd="0" presId="urn:microsoft.com/office/officeart/2005/8/layout/radial6"/>
    <dgm:cxn modelId="{7DB7E9FF-11E1-4935-AD98-EA818A33164F}" type="presOf" srcId="{B7D48807-8CC5-4147-840A-E1A053029985}" destId="{99D04DC8-197E-4174-8C59-059C70CA8E15}" srcOrd="0" destOrd="0" presId="urn:microsoft.com/office/officeart/2005/8/layout/radial6"/>
    <dgm:cxn modelId="{90451EF0-842D-42D4-93EB-4D4BE370274F}" type="presParOf" srcId="{99D04DC8-197E-4174-8C59-059C70CA8E15}" destId="{1C992BA2-12FE-4821-9964-1117982D1929}" srcOrd="0" destOrd="0" presId="urn:microsoft.com/office/officeart/2005/8/layout/radial6"/>
    <dgm:cxn modelId="{7711E34E-8D64-4754-BC7C-189292E3969A}" type="presParOf" srcId="{99D04DC8-197E-4174-8C59-059C70CA8E15}" destId="{E69381E6-E5D7-423A-BCA8-D750509A375F}" srcOrd="1" destOrd="0" presId="urn:microsoft.com/office/officeart/2005/8/layout/radial6"/>
    <dgm:cxn modelId="{DAE3EEB6-074F-409D-9D46-E92C31B60081}" type="presParOf" srcId="{99D04DC8-197E-4174-8C59-059C70CA8E15}" destId="{09398B1B-DCDB-402E-BB40-B2C7CB4ABB6E}" srcOrd="2" destOrd="0" presId="urn:microsoft.com/office/officeart/2005/8/layout/radial6"/>
    <dgm:cxn modelId="{A04EFDD2-43E7-406A-9D88-A05615A3DEA5}" type="presParOf" srcId="{99D04DC8-197E-4174-8C59-059C70CA8E15}" destId="{9117DE3F-FA86-42FA-AED4-047CF42A666B}" srcOrd="3" destOrd="0" presId="urn:microsoft.com/office/officeart/2005/8/layout/radial6"/>
    <dgm:cxn modelId="{F9854BFD-BE8B-4CC3-9DA0-0771B34F162E}" type="presParOf" srcId="{99D04DC8-197E-4174-8C59-059C70CA8E15}" destId="{944EE7C4-0E0D-4996-8D14-7AE88A56E4E6}" srcOrd="4" destOrd="0" presId="urn:microsoft.com/office/officeart/2005/8/layout/radial6"/>
    <dgm:cxn modelId="{2FD7D48C-5C9E-406D-BE23-32378A1DD9CE}" type="presParOf" srcId="{99D04DC8-197E-4174-8C59-059C70CA8E15}" destId="{51D312FD-ECE6-4927-8241-10C85B0236E7}" srcOrd="5" destOrd="0" presId="urn:microsoft.com/office/officeart/2005/8/layout/radial6"/>
    <dgm:cxn modelId="{A5E9CE8B-1007-445C-BFC6-6805BA7CC669}" type="presParOf" srcId="{99D04DC8-197E-4174-8C59-059C70CA8E15}" destId="{D495080E-31BF-45AF-8AC2-5E55102816D9}" srcOrd="6" destOrd="0" presId="urn:microsoft.com/office/officeart/2005/8/layout/radial6"/>
    <dgm:cxn modelId="{E9EEF084-F265-48AB-9415-7B597530FAFE}" type="presParOf" srcId="{99D04DC8-197E-4174-8C59-059C70CA8E15}" destId="{3BF1C2B7-8A45-4033-9830-10DA29073C79}" srcOrd="7" destOrd="0" presId="urn:microsoft.com/office/officeart/2005/8/layout/radial6"/>
    <dgm:cxn modelId="{C86E98A5-40F8-4E7B-86C2-800DA9FF66CA}" type="presParOf" srcId="{99D04DC8-197E-4174-8C59-059C70CA8E15}" destId="{114F55E7-C0D1-456D-9A1C-0068EF5E2EA3}" srcOrd="8" destOrd="0" presId="urn:microsoft.com/office/officeart/2005/8/layout/radial6"/>
    <dgm:cxn modelId="{4E2E9CBB-15B0-4E5E-9F19-0A410BE05C6C}" type="presParOf" srcId="{99D04DC8-197E-4174-8C59-059C70CA8E15}" destId="{0C855D0B-228F-4C76-A896-694D5034F743}" srcOrd="9" destOrd="0" presId="urn:microsoft.com/office/officeart/2005/8/layout/radial6"/>
    <dgm:cxn modelId="{D13B91CE-A0B2-4716-88B2-01A280EF61B5}" type="presParOf" srcId="{99D04DC8-197E-4174-8C59-059C70CA8E15}" destId="{97EAB88D-950C-405A-B6D4-77A771137419}" srcOrd="10" destOrd="0" presId="urn:microsoft.com/office/officeart/2005/8/layout/radial6"/>
    <dgm:cxn modelId="{3F805502-1E69-432F-A8AC-BB102DD294FA}" type="presParOf" srcId="{99D04DC8-197E-4174-8C59-059C70CA8E15}" destId="{BE2FC5FF-A329-446D-A612-F2BE145BCFC0}" srcOrd="11" destOrd="0" presId="urn:microsoft.com/office/officeart/2005/8/layout/radial6"/>
    <dgm:cxn modelId="{04003AE5-276C-41F2-BA9E-36CBB6CE6576}" type="presParOf" srcId="{99D04DC8-197E-4174-8C59-059C70CA8E15}" destId="{B25F122B-95DB-429A-B95C-11920547E9DF}"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F122B-95DB-429A-B95C-11920547E9DF}">
      <dsp:nvSpPr>
        <dsp:cNvPr id="0" name=""/>
        <dsp:cNvSpPr/>
      </dsp:nvSpPr>
      <dsp:spPr>
        <a:xfrm>
          <a:off x="841004" y="662734"/>
          <a:ext cx="4472708" cy="4472708"/>
        </a:xfrm>
        <a:prstGeom prst="blockArc">
          <a:avLst>
            <a:gd name="adj1" fmla="val 10800000"/>
            <a:gd name="adj2" fmla="val 16200000"/>
            <a:gd name="adj3" fmla="val 4638"/>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855D0B-228F-4C76-A896-694D5034F743}">
      <dsp:nvSpPr>
        <dsp:cNvPr id="0" name=""/>
        <dsp:cNvSpPr/>
      </dsp:nvSpPr>
      <dsp:spPr>
        <a:xfrm>
          <a:off x="841004" y="662734"/>
          <a:ext cx="4472708" cy="4472708"/>
        </a:xfrm>
        <a:prstGeom prst="blockArc">
          <a:avLst>
            <a:gd name="adj1" fmla="val 5400000"/>
            <a:gd name="adj2" fmla="val 10800000"/>
            <a:gd name="adj3" fmla="val 4638"/>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95080E-31BF-45AF-8AC2-5E55102816D9}">
      <dsp:nvSpPr>
        <dsp:cNvPr id="0" name=""/>
        <dsp:cNvSpPr/>
      </dsp:nvSpPr>
      <dsp:spPr>
        <a:xfrm>
          <a:off x="841004" y="662734"/>
          <a:ext cx="4472708" cy="4472708"/>
        </a:xfrm>
        <a:prstGeom prst="blockArc">
          <a:avLst>
            <a:gd name="adj1" fmla="val 0"/>
            <a:gd name="adj2" fmla="val 5400000"/>
            <a:gd name="adj3" fmla="val 4638"/>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17DE3F-FA86-42FA-AED4-047CF42A666B}">
      <dsp:nvSpPr>
        <dsp:cNvPr id="0" name=""/>
        <dsp:cNvSpPr/>
      </dsp:nvSpPr>
      <dsp:spPr>
        <a:xfrm>
          <a:off x="841004" y="662734"/>
          <a:ext cx="4472708" cy="4472708"/>
        </a:xfrm>
        <a:prstGeom prst="blockArc">
          <a:avLst>
            <a:gd name="adj1" fmla="val 16200000"/>
            <a:gd name="adj2" fmla="val 0"/>
            <a:gd name="adj3" fmla="val 4638"/>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992BA2-12FE-4821-9964-1117982D1929}">
      <dsp:nvSpPr>
        <dsp:cNvPr id="0" name=""/>
        <dsp:cNvSpPr/>
      </dsp:nvSpPr>
      <dsp:spPr>
        <a:xfrm>
          <a:off x="2048460" y="1870190"/>
          <a:ext cx="2057796" cy="205779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1. IDENTIFY         </a:t>
          </a:r>
          <a:r>
            <a:rPr lang="en-US" sz="1400" b="1" kern="1200" dirty="0"/>
            <a:t>a  problem / issue </a:t>
          </a:r>
        </a:p>
        <a:p>
          <a:pPr lvl="0" algn="ctr" defTabSz="711200">
            <a:lnSpc>
              <a:spcPct val="90000"/>
            </a:lnSpc>
            <a:spcBef>
              <a:spcPct val="0"/>
            </a:spcBef>
            <a:spcAft>
              <a:spcPct val="35000"/>
            </a:spcAft>
          </a:pPr>
          <a:r>
            <a:rPr lang="en-US" sz="1400" b="1" kern="1200" dirty="0"/>
            <a:t>Performance in MDMs</a:t>
          </a:r>
        </a:p>
      </dsp:txBody>
      <dsp:txXfrm>
        <a:off x="2349817" y="2171547"/>
        <a:ext cx="1455082" cy="1455082"/>
      </dsp:txXfrm>
    </dsp:sp>
    <dsp:sp modelId="{E69381E6-E5D7-423A-BCA8-D750509A375F}">
      <dsp:nvSpPr>
        <dsp:cNvPr id="0" name=""/>
        <dsp:cNvSpPr/>
      </dsp:nvSpPr>
      <dsp:spPr>
        <a:xfrm>
          <a:off x="1973831" y="-161329"/>
          <a:ext cx="2207055" cy="1751841"/>
        </a:xfrm>
        <a:prstGeom prst="ellipse">
          <a:avLst/>
        </a:prstGeom>
        <a:solidFill>
          <a:schemeClr val="accent3">
            <a:hueOff val="0"/>
            <a:satOff val="0"/>
            <a:lumOff val="0"/>
            <a:alphaOff val="0"/>
          </a:schemeClr>
        </a:solidFill>
        <a:ln w="762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2. ASSESS:</a:t>
          </a:r>
        </a:p>
        <a:p>
          <a:pPr lvl="0" algn="ctr" defTabSz="711200">
            <a:lnSpc>
              <a:spcPct val="90000"/>
            </a:lnSpc>
            <a:spcBef>
              <a:spcPct val="0"/>
            </a:spcBef>
            <a:spcAft>
              <a:spcPct val="35000"/>
            </a:spcAft>
          </a:pPr>
          <a:r>
            <a:rPr lang="en-US" sz="1600" b="1" kern="1200" dirty="0"/>
            <a:t>Team’s b</a:t>
          </a:r>
          <a:r>
            <a:rPr lang="en-US" sz="1400" b="1" kern="1200" dirty="0"/>
            <a:t>aseline </a:t>
          </a:r>
          <a:r>
            <a:rPr lang="en-US" sz="1400" b="0" kern="1200" dirty="0"/>
            <a:t>performance against </a:t>
          </a:r>
          <a:r>
            <a:rPr lang="en-US" sz="1400" b="1" kern="1200" dirty="0"/>
            <a:t>evidence</a:t>
          </a:r>
          <a:r>
            <a:rPr lang="en-US" sz="1400" kern="1200" dirty="0"/>
            <a:t> and </a:t>
          </a:r>
          <a:r>
            <a:rPr lang="en-US" sz="1400" b="1" kern="1200" dirty="0"/>
            <a:t>recommendations, or previous phase </a:t>
          </a:r>
        </a:p>
      </dsp:txBody>
      <dsp:txXfrm>
        <a:off x="2297047" y="95222"/>
        <a:ext cx="1560623" cy="1238739"/>
      </dsp:txXfrm>
    </dsp:sp>
    <dsp:sp modelId="{944EE7C4-0E0D-4996-8D14-7AE88A56E4E6}">
      <dsp:nvSpPr>
        <dsp:cNvPr id="0" name=""/>
        <dsp:cNvSpPr/>
      </dsp:nvSpPr>
      <dsp:spPr>
        <a:xfrm>
          <a:off x="4342642" y="2007769"/>
          <a:ext cx="1838427" cy="1782638"/>
        </a:xfrm>
        <a:prstGeom prst="ellipse">
          <a:avLst/>
        </a:prstGeom>
        <a:solidFill>
          <a:schemeClr val="accent3">
            <a:hueOff val="3750088"/>
            <a:satOff val="-5627"/>
            <a:lumOff val="-915"/>
            <a:alphaOff val="0"/>
          </a:schemeClr>
        </a:solidFill>
        <a:ln w="762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3. FEEDBACK: </a:t>
          </a:r>
          <a:r>
            <a:rPr lang="en-US" sz="1400" kern="1200" dirty="0"/>
            <a:t>Feed back results to the team, and </a:t>
          </a:r>
          <a:r>
            <a:rPr lang="en-US" sz="1400" b="1" kern="1200" dirty="0"/>
            <a:t>introduce QI intervention</a:t>
          </a:r>
          <a:endParaRPr lang="en-US" sz="1400" kern="1200" dirty="0"/>
        </a:p>
      </dsp:txBody>
      <dsp:txXfrm>
        <a:off x="4611873" y="2268830"/>
        <a:ext cx="1299965" cy="1260516"/>
      </dsp:txXfrm>
    </dsp:sp>
    <dsp:sp modelId="{3BF1C2B7-8A45-4033-9830-10DA29073C79}">
      <dsp:nvSpPr>
        <dsp:cNvPr id="0" name=""/>
        <dsp:cNvSpPr/>
      </dsp:nvSpPr>
      <dsp:spPr>
        <a:xfrm>
          <a:off x="2095016" y="4192577"/>
          <a:ext cx="1964683" cy="1782019"/>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4. IMPROVE:</a:t>
          </a:r>
        </a:p>
        <a:p>
          <a:pPr lvl="0" algn="ctr" defTabSz="711200">
            <a:lnSpc>
              <a:spcPct val="90000"/>
            </a:lnSpc>
            <a:spcBef>
              <a:spcPct val="0"/>
            </a:spcBef>
            <a:spcAft>
              <a:spcPct val="35000"/>
            </a:spcAft>
          </a:pPr>
          <a:r>
            <a:rPr lang="en-US" sz="1400" kern="1200" dirty="0"/>
            <a:t>Implement QI intervention</a:t>
          </a:r>
        </a:p>
      </dsp:txBody>
      <dsp:txXfrm>
        <a:off x="2382737" y="4453548"/>
        <a:ext cx="1389241" cy="1260077"/>
      </dsp:txXfrm>
    </dsp:sp>
    <dsp:sp modelId="{97EAB88D-950C-405A-B6D4-77A771137419}">
      <dsp:nvSpPr>
        <dsp:cNvPr id="0" name=""/>
        <dsp:cNvSpPr/>
      </dsp:nvSpPr>
      <dsp:spPr>
        <a:xfrm>
          <a:off x="16529" y="2009051"/>
          <a:ext cx="1752662" cy="1780074"/>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latin typeface="+mj-lt"/>
            </a:rPr>
            <a:t>5. REPEAT</a:t>
          </a:r>
          <a:endParaRPr lang="en-US" sz="1600" kern="1200" dirty="0">
            <a:latin typeface="+mj-lt"/>
          </a:endParaRPr>
        </a:p>
        <a:p>
          <a:pPr lvl="0" algn="ctr" defTabSz="711200">
            <a:lnSpc>
              <a:spcPct val="90000"/>
            </a:lnSpc>
            <a:spcBef>
              <a:spcPct val="0"/>
            </a:spcBef>
            <a:spcAft>
              <a:spcPct val="35000"/>
            </a:spcAft>
          </a:pPr>
          <a:r>
            <a:rPr lang="en-US" sz="1400" kern="1200" dirty="0"/>
            <a:t>the cycle </a:t>
          </a:r>
        </a:p>
        <a:p>
          <a:pPr lvl="0" algn="ctr" defTabSz="711200">
            <a:lnSpc>
              <a:spcPct val="90000"/>
            </a:lnSpc>
            <a:spcBef>
              <a:spcPct val="0"/>
            </a:spcBef>
            <a:spcAft>
              <a:spcPct val="35000"/>
            </a:spcAft>
          </a:pPr>
          <a:r>
            <a:rPr lang="en-US" sz="1400" kern="1200" dirty="0"/>
            <a:t>(steps 2 to 4) </a:t>
          </a:r>
        </a:p>
      </dsp:txBody>
      <dsp:txXfrm>
        <a:off x="273200" y="2269737"/>
        <a:ext cx="1239320" cy="1258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98FFB-7835-4209-B732-A393679ECBE4}" type="datetimeFigureOut">
              <a:rPr lang="en-GB" smtClean="0"/>
              <a:t>13/03/2020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86BBBD-9A51-47AD-9681-AA69AF7C50A6}" type="slidenum">
              <a:rPr lang="en-GB" smtClean="0"/>
              <a:t>‹#›</a:t>
            </a:fld>
            <a:endParaRPr lang="en-GB"/>
          </a:p>
        </p:txBody>
      </p:sp>
    </p:spTree>
    <p:extLst>
      <p:ext uri="{BB962C8B-B14F-4D97-AF65-F5344CB8AC3E}">
        <p14:creationId xmlns:p14="http://schemas.microsoft.com/office/powerpoint/2010/main" val="537154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latin typeface="Calibri Light" charset="0"/>
              <a:ea typeface="Calibri Light" charset="0"/>
              <a:cs typeface="Calibri Light"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228600" indent="-228600">
              <a:buAutoNum type="arabicParenBoth"/>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ABA318-B3C6-4DFF-83D2-6557C384E04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7391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latin typeface="Calibri Light" charset="0"/>
              <a:ea typeface="Calibri Light" charset="0"/>
              <a:cs typeface="Calibri Light"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228600" indent="-228600">
              <a:buAutoNum type="arabicParenBoth"/>
            </a:pPr>
            <a:endParaRPr lang="en-GB" dirty="0"/>
          </a:p>
        </p:txBody>
      </p:sp>
      <p:sp>
        <p:nvSpPr>
          <p:cNvPr id="4" name="Slide Number Placeholder 3"/>
          <p:cNvSpPr>
            <a:spLocks noGrp="1"/>
          </p:cNvSpPr>
          <p:nvPr>
            <p:ph type="sldNum" sz="quarter" idx="10"/>
          </p:nvPr>
        </p:nvSpPr>
        <p:spPr/>
        <p:txBody>
          <a:bodyPr/>
          <a:lstStyle/>
          <a:p>
            <a:fld id="{42ABA318-B3C6-4DFF-83D2-6557C384E044}" type="slidenum">
              <a:rPr lang="en-GB" smtClean="0"/>
              <a:t>9</a:t>
            </a:fld>
            <a:endParaRPr lang="en-GB"/>
          </a:p>
        </p:txBody>
      </p:sp>
    </p:spTree>
    <p:extLst>
      <p:ext uri="{BB962C8B-B14F-4D97-AF65-F5344CB8AC3E}">
        <p14:creationId xmlns:p14="http://schemas.microsoft.com/office/powerpoint/2010/main" val="3307066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42ABA318-B3C6-4DFF-83D2-6557C384E044}" type="slidenum">
              <a:rPr lang="en-GB" smtClean="0"/>
              <a:t>11</a:t>
            </a:fld>
            <a:endParaRPr lang="en-GB"/>
          </a:p>
        </p:txBody>
      </p:sp>
    </p:spTree>
    <p:extLst>
      <p:ext uri="{BB962C8B-B14F-4D97-AF65-F5344CB8AC3E}">
        <p14:creationId xmlns:p14="http://schemas.microsoft.com/office/powerpoint/2010/main" val="2160446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3AF4602-32FF-4E6E-9BFA-A2702176E35D}" type="slidenum">
              <a:rPr kumimoji="0" lang="en-GB" altLang="en-US" sz="12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altLang="en-US" sz="12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endParaRPr>
          </a:p>
        </p:txBody>
      </p:sp>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xfrm>
            <a:off x="906357" y="4716661"/>
            <a:ext cx="4984962" cy="446841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a typeface="ＭＳ Ｐゴシック" pitchFamily="34" charset="-128"/>
            </a:endParaRPr>
          </a:p>
        </p:txBody>
      </p:sp>
      <p:sp>
        <p:nvSpPr>
          <p:cNvPr id="17412" name="Slide Number Placeholder 3"/>
          <p:cNvSpPr txBox="1">
            <a:spLocks noGrp="1"/>
          </p:cNvSpPr>
          <p:nvPr/>
        </p:nvSpPr>
        <p:spPr bwMode="auto">
          <a:xfrm>
            <a:off x="3852016" y="9433322"/>
            <a:ext cx="2945659" cy="496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9D08F7EA-6176-43B9-AE51-4B55752876F6}" type="slidenum">
              <a:rPr kumimoji="0" lang="en-GB" altLang="en-US" sz="12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12</a:t>
            </a:fld>
            <a:endParaRPr kumimoji="0" lang="en-GB" altLang="en-US" sz="12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171971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18C38A-1F6B-4F12-8B00-C7E2AF09A98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234147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8C38A-1F6B-4F12-8B00-C7E2AF09A98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128764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8C38A-1F6B-4F12-8B00-C7E2AF09A98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2062335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27577D5-0DCF-469B-B5CF-9DEBF113DE7B}" type="datetime1">
              <a:rPr lang="en-US" smtClean="0">
                <a:solidFill>
                  <a:prstClr val="black">
                    <a:tint val="75000"/>
                  </a:prstClr>
                </a:solidFill>
              </a:rPr>
              <a:t>3/13/2020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3F7EC9D-21CA-4782-A5FA-4EADA828E7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323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8C38A-1F6B-4F12-8B00-C7E2AF09A98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2323639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8C38A-1F6B-4F12-8B00-C7E2AF09A98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2335528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18C38A-1F6B-4F12-8B00-C7E2AF09A985}"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119435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18C38A-1F6B-4F12-8B00-C7E2AF09A985}" type="datetimeFigureOut">
              <a:rPr lang="en-GB" smtClean="0"/>
              <a:t>13/03/2020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159011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18C38A-1F6B-4F12-8B00-C7E2AF09A985}" type="datetimeFigureOut">
              <a:rPr lang="en-GB" smtClean="0"/>
              <a:t>13/03/2020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142320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8C38A-1F6B-4F12-8B00-C7E2AF09A985}" type="datetimeFigureOut">
              <a:rPr lang="en-GB" smtClean="0"/>
              <a:t>13/03/2020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77159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8C38A-1F6B-4F12-8B00-C7E2AF09A985}"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338153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8C38A-1F6B-4F12-8B00-C7E2AF09A985}"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312822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8C38A-1F6B-4F12-8B00-C7E2AF09A985}" type="datetimeFigureOut">
              <a:rPr lang="en-GB" smtClean="0"/>
              <a:t>13/03/2020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EDBFB-A6A2-439C-82C5-101AC5700416}" type="slidenum">
              <a:rPr lang="en-GB" smtClean="0"/>
              <a:t>‹#›</a:t>
            </a:fld>
            <a:endParaRPr lang="en-GB"/>
          </a:p>
        </p:txBody>
      </p:sp>
    </p:spTree>
    <p:extLst>
      <p:ext uri="{BB962C8B-B14F-4D97-AF65-F5344CB8AC3E}">
        <p14:creationId xmlns:p14="http://schemas.microsoft.com/office/powerpoint/2010/main" val="42745815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ncbi.nlm.nih.gov/pubmed/2940328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hyperlink" Target="https://www.ncbi.nlm.nih.gov/pubmed/21610266" TargetMode="Externa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bmjopen.bmj.com/content/9/5/e02730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ncbi.nlm.nih.gov/pmc/articles/PMC57830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mj.com/rapid-response/2011/11/02/cost-mdt" TargetMode="External"/><Relationship Id="rId2" Type="http://schemas.openxmlformats.org/officeDocument/2006/relationships/hyperlink" Target="https://www.ncbi.nlm.nih.gov/pubmed/30382292"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80728"/>
            <a:ext cx="8352928" cy="2016224"/>
          </a:xfrm>
        </p:spPr>
        <p:txBody>
          <a:bodyPr>
            <a:normAutofit/>
          </a:bodyPr>
          <a:lstStyle/>
          <a:p>
            <a:pPr algn="l"/>
            <a:r>
              <a:rPr lang="en-GB" dirty="0" smtClean="0"/>
              <a:t>Evaluating and improving MDTMs: a case study</a:t>
            </a:r>
            <a:endParaRPr lang="en-GB" dirty="0"/>
          </a:p>
        </p:txBody>
      </p:sp>
      <p:sp>
        <p:nvSpPr>
          <p:cNvPr id="3" name="Subtitle 2"/>
          <p:cNvSpPr>
            <a:spLocks noGrp="1"/>
          </p:cNvSpPr>
          <p:nvPr>
            <p:ph type="subTitle" idx="1"/>
          </p:nvPr>
        </p:nvSpPr>
        <p:spPr>
          <a:xfrm>
            <a:off x="395536" y="3501008"/>
            <a:ext cx="8352928" cy="2351112"/>
          </a:xfrm>
        </p:spPr>
        <p:txBody>
          <a:bodyPr>
            <a:normAutofit fontScale="77500" lnSpcReduction="20000"/>
          </a:bodyPr>
          <a:lstStyle/>
          <a:p>
            <a:pPr algn="l"/>
            <a:endParaRPr lang="en-GB" dirty="0" smtClean="0"/>
          </a:p>
          <a:p>
            <a:pPr algn="l"/>
            <a:r>
              <a:rPr lang="en-GB" dirty="0" smtClean="0"/>
              <a:t>North Bristol Trust Breast Cancer Multi-Disciplinary Team</a:t>
            </a:r>
          </a:p>
          <a:p>
            <a:pPr algn="l"/>
            <a:endParaRPr lang="en-GB" dirty="0" smtClean="0"/>
          </a:p>
          <a:p>
            <a:pPr algn="l"/>
            <a:r>
              <a:rPr lang="en-GB" dirty="0" smtClean="0"/>
              <a:t>Dr Alexandra Valencia, MDT Lead</a:t>
            </a:r>
          </a:p>
          <a:p>
            <a:pPr algn="l"/>
            <a:r>
              <a:rPr lang="en-GB" dirty="0" smtClean="0"/>
              <a:t>Helen Dunderdale, SWAG Clinical Advisory Group Manager</a:t>
            </a:r>
          </a:p>
          <a:p>
            <a:pPr algn="l"/>
            <a:r>
              <a:rPr lang="en-GB" dirty="0" smtClean="0"/>
              <a:t>Dr Tayana Soukup, Implementation and </a:t>
            </a:r>
            <a:r>
              <a:rPr lang="en-GB" dirty="0"/>
              <a:t>I</a:t>
            </a:r>
            <a:r>
              <a:rPr lang="en-GB" dirty="0" smtClean="0"/>
              <a:t>mprovement Scientist</a:t>
            </a:r>
            <a:endParaRPr lang="en-GB" dirty="0"/>
          </a:p>
        </p:txBody>
      </p:sp>
    </p:spTree>
    <p:extLst>
      <p:ext uri="{BB962C8B-B14F-4D97-AF65-F5344CB8AC3E}">
        <p14:creationId xmlns:p14="http://schemas.microsoft.com/office/powerpoint/2010/main" val="1074650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xmlns="" id="{D2294F95-A88D-452D-A857-8D077E755D27}"/>
              </a:ext>
            </a:extLst>
          </p:cNvPr>
          <p:cNvSpPr>
            <a:spLocks noChangeArrowheads="1"/>
          </p:cNvSpPr>
          <p:nvPr/>
        </p:nvSpPr>
        <p:spPr bwMode="auto">
          <a:xfrm>
            <a:off x="1489166" y="1410789"/>
            <a:ext cx="6236153" cy="2031325"/>
          </a:xfrm>
          <a:prstGeom prst="rect">
            <a:avLst/>
          </a:prstGeom>
          <a:noFill/>
          <a:ln w="9525">
            <a:noFill/>
            <a:miter lim="800000"/>
            <a:headEnd/>
            <a:tailEnd/>
          </a:ln>
        </p:spPr>
        <p:txBody>
          <a:bodyPr wrap="square">
            <a:spAutoFit/>
          </a:bodyPr>
          <a:lstStyle/>
          <a:p>
            <a:pPr algn="ctr"/>
            <a:r>
              <a:rPr lang="en-GB" sz="2400" b="1" dirty="0">
                <a:solidFill>
                  <a:prstClr val="black"/>
                </a:solidFill>
                <a:latin typeface="Arial" pitchFamily="34" charset="0"/>
                <a:cs typeface="Arial" pitchFamily="34" charset="0"/>
              </a:rPr>
              <a:t>“</a:t>
            </a:r>
            <a:r>
              <a:rPr lang="en-GB" sz="2400" i="1" dirty="0">
                <a:solidFill>
                  <a:prstClr val="black"/>
                </a:solidFill>
                <a:latin typeface="Arial" pitchFamily="34" charset="0"/>
                <a:cs typeface="Arial" pitchFamily="34" charset="0"/>
              </a:rPr>
              <a:t>We can only be sure to improve what we can actually measure</a:t>
            </a:r>
            <a:r>
              <a:rPr lang="en-GB" sz="2400" dirty="0">
                <a:solidFill>
                  <a:prstClr val="black"/>
                </a:solidFill>
                <a:latin typeface="Arial" pitchFamily="34" charset="0"/>
                <a:cs typeface="Arial" pitchFamily="34" charset="0"/>
              </a:rPr>
              <a:t>”</a:t>
            </a:r>
          </a:p>
          <a:p>
            <a:pPr algn="ctr"/>
            <a:endParaRPr lang="en-GB" sz="2400" dirty="0">
              <a:solidFill>
                <a:prstClr val="black"/>
              </a:solidFill>
              <a:latin typeface="Arial" pitchFamily="34" charset="0"/>
              <a:cs typeface="Arial" pitchFamily="34" charset="0"/>
            </a:endParaRPr>
          </a:p>
          <a:p>
            <a:pPr algn="ctr"/>
            <a:r>
              <a:rPr lang="en-GB" dirty="0">
                <a:solidFill>
                  <a:prstClr val="black"/>
                </a:solidFill>
                <a:latin typeface="Arial" pitchFamily="34" charset="0"/>
                <a:cs typeface="Arial" pitchFamily="34" charset="0"/>
              </a:rPr>
              <a:t>Professor A Darzi</a:t>
            </a:r>
          </a:p>
          <a:p>
            <a:pPr algn="ctr"/>
            <a:r>
              <a:rPr lang="en-GB" dirty="0">
                <a:solidFill>
                  <a:prstClr val="black"/>
                </a:solidFill>
                <a:latin typeface="Arial" pitchFamily="34" charset="0"/>
                <a:cs typeface="Arial" pitchFamily="34" charset="0"/>
              </a:rPr>
              <a:t>High Quality Care for All</a:t>
            </a:r>
          </a:p>
          <a:p>
            <a:pPr algn="ctr"/>
            <a:r>
              <a:rPr lang="en-GB" dirty="0">
                <a:solidFill>
                  <a:prstClr val="black"/>
                </a:solidFill>
                <a:latin typeface="Arial" pitchFamily="34" charset="0"/>
                <a:cs typeface="Arial" pitchFamily="34" charset="0"/>
              </a:rPr>
              <a:t>Department of Health (UK) 2008 </a:t>
            </a:r>
            <a:endParaRPr 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9919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986" y="474739"/>
            <a:ext cx="8719275" cy="472247"/>
          </a:xfrm>
        </p:spPr>
        <p:txBody>
          <a:bodyPr>
            <a:noAutofit/>
          </a:bodyPr>
          <a:lstStyle/>
          <a:p>
            <a:pPr algn="ctr"/>
            <a:r>
              <a:rPr lang="en-GB" sz="3600" dirty="0"/>
              <a:t>Tools </a:t>
            </a:r>
            <a:r>
              <a:rPr lang="en-GB" sz="3600" dirty="0" smtClean="0"/>
              <a:t>for MDT assessment</a:t>
            </a:r>
            <a:endParaRPr lang="en-GB" sz="3600" dirty="0"/>
          </a:p>
        </p:txBody>
      </p:sp>
      <p:sp>
        <p:nvSpPr>
          <p:cNvPr id="5" name="Slide Number Placeholder 4"/>
          <p:cNvSpPr>
            <a:spLocks noGrp="1"/>
          </p:cNvSpPr>
          <p:nvPr>
            <p:ph type="sldNum" sz="quarter" idx="12"/>
          </p:nvPr>
        </p:nvSpPr>
        <p:spPr/>
        <p:txBody>
          <a:bodyPr/>
          <a:lstStyle/>
          <a:p>
            <a:fld id="{633B1A64-6CF6-4AD0-ADC6-E5A2E2B252C9}" type="slidenum">
              <a:rPr lang="en-GB" smtClean="0"/>
              <a:t>11</a:t>
            </a:fld>
            <a:endParaRPr lang="en-GB"/>
          </a:p>
        </p:txBody>
      </p:sp>
      <p:graphicFrame>
        <p:nvGraphicFramePr>
          <p:cNvPr id="2" name="Table 1">
            <a:extLst>
              <a:ext uri="{FF2B5EF4-FFF2-40B4-BE49-F238E27FC236}">
                <a16:creationId xmlns:a16="http://schemas.microsoft.com/office/drawing/2014/main" xmlns="" id="{07DB1A72-F7FA-4C06-ADAA-75FEC2B00CE5}"/>
              </a:ext>
            </a:extLst>
          </p:cNvPr>
          <p:cNvGraphicFramePr>
            <a:graphicFrameLocks noGrp="1"/>
          </p:cNvGraphicFramePr>
          <p:nvPr>
            <p:extLst>
              <p:ext uri="{D42A27DB-BD31-4B8C-83A1-F6EECF244321}">
                <p14:modId xmlns:p14="http://schemas.microsoft.com/office/powerpoint/2010/main" val="425102886"/>
              </p:ext>
            </p:extLst>
          </p:nvPr>
        </p:nvGraphicFramePr>
        <p:xfrm>
          <a:off x="239985" y="1189048"/>
          <a:ext cx="8719275" cy="4900273"/>
        </p:xfrm>
        <a:graphic>
          <a:graphicData uri="http://schemas.openxmlformats.org/drawingml/2006/table">
            <a:tbl>
              <a:tblPr firstRow="1" bandRow="1">
                <a:tableStyleId>{073A0DAA-6AF3-43AB-8588-CEC1D06C72B9}</a:tableStyleId>
              </a:tblPr>
              <a:tblGrid>
                <a:gridCol w="2174636">
                  <a:extLst>
                    <a:ext uri="{9D8B030D-6E8A-4147-A177-3AD203B41FA5}">
                      <a16:colId xmlns:a16="http://schemas.microsoft.com/office/drawing/2014/main" xmlns="" val="1873686924"/>
                    </a:ext>
                  </a:extLst>
                </a:gridCol>
                <a:gridCol w="6544639">
                  <a:extLst>
                    <a:ext uri="{9D8B030D-6E8A-4147-A177-3AD203B41FA5}">
                      <a16:colId xmlns:a16="http://schemas.microsoft.com/office/drawing/2014/main" xmlns="" val="111073364"/>
                    </a:ext>
                  </a:extLst>
                </a:gridCol>
              </a:tblGrid>
              <a:tr h="419713">
                <a:tc>
                  <a:txBody>
                    <a:bodyPr/>
                    <a:lstStyle/>
                    <a:p>
                      <a:r>
                        <a:rPr lang="en-GB" sz="1800" dirty="0"/>
                        <a:t>Instrument/Tool</a:t>
                      </a:r>
                      <a:endParaRPr lang="en-GB" sz="1800" dirty="0">
                        <a:solidFill>
                          <a:schemeClr val="tx1"/>
                        </a:solidFill>
                      </a:endParaRPr>
                    </a:p>
                  </a:txBody>
                  <a:tcPr/>
                </a:tc>
                <a:tc>
                  <a:txBody>
                    <a:bodyPr/>
                    <a:lstStyle/>
                    <a:p>
                      <a:r>
                        <a:rPr lang="en-GB" sz="1800" dirty="0"/>
                        <a:t>What it measures</a:t>
                      </a:r>
                      <a:endParaRPr lang="en-GB" sz="1800" dirty="0">
                        <a:solidFill>
                          <a:schemeClr val="tx1"/>
                        </a:solidFill>
                      </a:endParaRPr>
                    </a:p>
                  </a:txBody>
                  <a:tcPr/>
                </a:tc>
                <a:extLst>
                  <a:ext uri="{0D108BD9-81ED-4DB2-BD59-A6C34878D82A}">
                    <a16:rowId xmlns:a16="http://schemas.microsoft.com/office/drawing/2014/main" xmlns="" val="3403015671"/>
                  </a:ext>
                </a:extLst>
              </a:tr>
              <a:tr h="324253">
                <a:tc>
                  <a:txBody>
                    <a:bodyPr/>
                    <a:lstStyle/>
                    <a:p>
                      <a:r>
                        <a:rPr lang="en-GB" sz="1800" b="1" dirty="0">
                          <a:solidFill>
                            <a:srgbClr val="FF0000"/>
                          </a:solidFill>
                        </a:rPr>
                        <a:t>1. </a:t>
                      </a:r>
                      <a:r>
                        <a:rPr lang="en-GB" sz="1800" b="1" dirty="0" smtClean="0">
                          <a:solidFill>
                            <a:srgbClr val="FF0000"/>
                          </a:solidFill>
                        </a:rPr>
                        <a:t>MDT-MODe</a:t>
                      </a:r>
                      <a:endParaRPr lang="en-GB" sz="1800" b="1" dirty="0">
                        <a:solidFill>
                          <a:srgbClr val="FF0000"/>
                        </a:solidFill>
                      </a:endParaRPr>
                    </a:p>
                  </a:txBody>
                  <a:tcPr/>
                </a:tc>
                <a:tc>
                  <a:txBody>
                    <a:bodyPr/>
                    <a:lstStyle/>
                    <a:p>
                      <a:r>
                        <a:rPr lang="en-GB" sz="1800" b="1" dirty="0">
                          <a:solidFill>
                            <a:srgbClr val="FF0000"/>
                          </a:solidFill>
                        </a:rPr>
                        <a:t>Team decision-making process</a:t>
                      </a:r>
                    </a:p>
                  </a:txBody>
                  <a:tcPr/>
                </a:tc>
                <a:extLst>
                  <a:ext uri="{0D108BD9-81ED-4DB2-BD59-A6C34878D82A}">
                    <a16:rowId xmlns:a16="http://schemas.microsoft.com/office/drawing/2014/main" xmlns="" val="2359083165"/>
                  </a:ext>
                </a:extLst>
              </a:tr>
              <a:tr h="534557">
                <a:tc>
                  <a:txBody>
                    <a:bodyPr/>
                    <a:lstStyle/>
                    <a:p>
                      <a:r>
                        <a:rPr lang="en-GB" sz="1800" dirty="0"/>
                        <a:t>2. MDT-ORAS</a:t>
                      </a:r>
                      <a:endParaRPr lang="en-GB" sz="1800" dirty="0">
                        <a:solidFill>
                          <a:schemeClr val="tx1"/>
                        </a:solidFill>
                      </a:endParaRPr>
                    </a:p>
                  </a:txBody>
                  <a:tcPr/>
                </a:tc>
                <a:tc>
                  <a:txBody>
                    <a:bodyPr/>
                    <a:lstStyle/>
                    <a:p>
                      <a:pPr algn="l"/>
                      <a:r>
                        <a:rPr lang="en-GB" sz="1800" u="none" strike="noStrike" baseline="0" dirty="0"/>
                        <a:t>Team functioning as expressed in national UK guidance (18 components)</a:t>
                      </a:r>
                      <a:endParaRPr lang="en-GB" sz="1800" dirty="0">
                        <a:solidFill>
                          <a:schemeClr val="tx1"/>
                        </a:solidFill>
                      </a:endParaRPr>
                    </a:p>
                  </a:txBody>
                  <a:tcPr/>
                </a:tc>
                <a:extLst>
                  <a:ext uri="{0D108BD9-81ED-4DB2-BD59-A6C34878D82A}">
                    <a16:rowId xmlns:a16="http://schemas.microsoft.com/office/drawing/2014/main" xmlns="" val="2732860967"/>
                  </a:ext>
                </a:extLst>
              </a:tr>
              <a:tr h="470541">
                <a:tc>
                  <a:txBody>
                    <a:bodyPr/>
                    <a:lstStyle/>
                    <a:p>
                      <a:r>
                        <a:rPr lang="en-GB" sz="1800" dirty="0"/>
                        <a:t>3. TEAM</a:t>
                      </a:r>
                      <a:endParaRPr lang="en-GB" sz="1800" dirty="0">
                        <a:solidFill>
                          <a:schemeClr val="tx1"/>
                        </a:solidFill>
                      </a:endParaRPr>
                    </a:p>
                  </a:txBody>
                  <a:tcPr/>
                </a:tc>
                <a:tc>
                  <a:txBody>
                    <a:bodyPr/>
                    <a:lstStyle/>
                    <a:p>
                      <a:r>
                        <a:rPr lang="en-GB" sz="1800" u="none" strike="noStrike" kern="1200" baseline="0" dirty="0"/>
                        <a:t>Core functions of the team and their team meetings, based on the components defined in “the characteristics of effective MDT</a:t>
                      </a:r>
                      <a:endParaRPr lang="en-GB" sz="1800" dirty="0">
                        <a:solidFill>
                          <a:schemeClr val="tx1"/>
                        </a:solidFill>
                      </a:endParaRPr>
                    </a:p>
                  </a:txBody>
                  <a:tcPr/>
                </a:tc>
                <a:extLst>
                  <a:ext uri="{0D108BD9-81ED-4DB2-BD59-A6C34878D82A}">
                    <a16:rowId xmlns:a16="http://schemas.microsoft.com/office/drawing/2014/main" xmlns="" val="2589910491"/>
                  </a:ext>
                </a:extLst>
              </a:tr>
              <a:tr h="550541">
                <a:tc>
                  <a:txBody>
                    <a:bodyPr/>
                    <a:lstStyle/>
                    <a:p>
                      <a:r>
                        <a:rPr lang="en-GB" sz="1800" dirty="0"/>
                        <a:t>4. MDT-MOT</a:t>
                      </a:r>
                      <a:endParaRPr lang="en-GB" sz="1800" dirty="0">
                        <a:solidFill>
                          <a:schemeClr val="tx1"/>
                        </a:solidFill>
                      </a:endParaRPr>
                    </a:p>
                  </a:txBody>
                  <a:tcPr/>
                </a:tc>
                <a:tc>
                  <a:txBody>
                    <a:bodyPr/>
                    <a:lstStyle/>
                    <a:p>
                      <a:r>
                        <a:rPr lang="en-GB" sz="1800" u="none" strike="noStrike" kern="1200" baseline="0" dirty="0"/>
                        <a:t>Team attendance, leadership/chairing of the MDM, teamwork and culture</a:t>
                      </a:r>
                      <a:endParaRPr lang="en-GB" sz="1800" dirty="0">
                        <a:solidFill>
                          <a:schemeClr val="tx1"/>
                        </a:solidFill>
                      </a:endParaRPr>
                    </a:p>
                  </a:txBody>
                  <a:tcPr/>
                </a:tc>
                <a:extLst>
                  <a:ext uri="{0D108BD9-81ED-4DB2-BD59-A6C34878D82A}">
                    <a16:rowId xmlns:a16="http://schemas.microsoft.com/office/drawing/2014/main" xmlns="" val="2764121207"/>
                  </a:ext>
                </a:extLst>
              </a:tr>
              <a:tr h="990581">
                <a:tc>
                  <a:txBody>
                    <a:bodyPr/>
                    <a:lstStyle/>
                    <a:p>
                      <a:r>
                        <a:rPr lang="en-GB" sz="1800" dirty="0"/>
                        <a:t>5. MDT-FIT</a:t>
                      </a:r>
                      <a:endParaRPr lang="en-GB" sz="1800" dirty="0">
                        <a:solidFill>
                          <a:schemeClr val="tx1"/>
                        </a:solidFill>
                      </a:endParaRPr>
                    </a:p>
                  </a:txBody>
                  <a:tcPr/>
                </a:tc>
                <a:tc>
                  <a:txBody>
                    <a:bodyPr/>
                    <a:lstStyle/>
                    <a:p>
                      <a:r>
                        <a:rPr lang="en-GB" sz="1800" u="none" strike="noStrike" kern="1200" baseline="0" dirty="0"/>
                        <a:t>Encompasses validated components of MDT-MOT and TEAM, allows self-assessment of team working, combined with expert feedback from facilitator, and sharing of the outcome with the team as part of a team-reflective discussion</a:t>
                      </a:r>
                      <a:endParaRPr lang="en-GB" sz="1800" dirty="0">
                        <a:solidFill>
                          <a:schemeClr val="tx1"/>
                        </a:solidFill>
                      </a:endParaRPr>
                    </a:p>
                  </a:txBody>
                  <a:tcPr/>
                </a:tc>
                <a:extLst>
                  <a:ext uri="{0D108BD9-81ED-4DB2-BD59-A6C34878D82A}">
                    <a16:rowId xmlns:a16="http://schemas.microsoft.com/office/drawing/2014/main" xmlns="" val="3400110249"/>
                  </a:ext>
                </a:extLst>
              </a:tr>
              <a:tr h="0">
                <a:tc>
                  <a:txBody>
                    <a:bodyPr/>
                    <a:lstStyle/>
                    <a:p>
                      <a:r>
                        <a:rPr lang="en-GB" sz="1800" dirty="0"/>
                        <a:t>6. ATLAS*</a:t>
                      </a:r>
                      <a:endParaRPr lang="en-GB" sz="1800" dirty="0">
                        <a:solidFill>
                          <a:schemeClr val="tx1"/>
                        </a:solidFill>
                      </a:endParaRPr>
                    </a:p>
                  </a:txBody>
                  <a:tcPr/>
                </a:tc>
                <a:tc>
                  <a:txBody>
                    <a:bodyPr/>
                    <a:lstStyle/>
                    <a:p>
                      <a:r>
                        <a:rPr lang="en-GB" sz="1800" kern="1200" dirty="0">
                          <a:effectLst/>
                        </a:rPr>
                        <a:t>Leadership and chairing skills</a:t>
                      </a:r>
                      <a:endParaRPr lang="en-GB" sz="1800" dirty="0">
                        <a:solidFill>
                          <a:schemeClr val="tx1"/>
                        </a:solidFill>
                      </a:endParaRPr>
                    </a:p>
                  </a:txBody>
                  <a:tcPr/>
                </a:tc>
                <a:extLst>
                  <a:ext uri="{0D108BD9-81ED-4DB2-BD59-A6C34878D82A}">
                    <a16:rowId xmlns:a16="http://schemas.microsoft.com/office/drawing/2014/main" xmlns="" val="2993509387"/>
                  </a:ext>
                </a:extLst>
              </a:tr>
              <a:tr h="419713">
                <a:tc>
                  <a:txBody>
                    <a:bodyPr/>
                    <a:lstStyle/>
                    <a:p>
                      <a:r>
                        <a:rPr lang="en-GB" sz="1800" b="0" dirty="0">
                          <a:solidFill>
                            <a:schemeClr val="tx1"/>
                          </a:solidFill>
                        </a:rPr>
                        <a:t>7. MeDiC**</a:t>
                      </a:r>
                    </a:p>
                  </a:txBody>
                  <a:tcPr/>
                </a:tc>
                <a:tc>
                  <a:txBody>
                    <a:bodyPr/>
                    <a:lstStyle/>
                    <a:p>
                      <a:r>
                        <a:rPr lang="en-GB" sz="1800" dirty="0"/>
                        <a:t>Gauges complexity of cases for MDT discussion (streamlining workload)</a:t>
                      </a:r>
                      <a:endParaRPr lang="en-GB" sz="1800" dirty="0">
                        <a:solidFill>
                          <a:schemeClr val="tx1"/>
                        </a:solidFill>
                      </a:endParaRPr>
                    </a:p>
                  </a:txBody>
                  <a:tcPr/>
                </a:tc>
                <a:extLst>
                  <a:ext uri="{0D108BD9-81ED-4DB2-BD59-A6C34878D82A}">
                    <a16:rowId xmlns:a16="http://schemas.microsoft.com/office/drawing/2014/main" xmlns="" val="1284881177"/>
                  </a:ext>
                </a:extLst>
              </a:tr>
            </a:tbl>
          </a:graphicData>
        </a:graphic>
      </p:graphicFrame>
      <p:sp>
        <p:nvSpPr>
          <p:cNvPr id="8" name="TextBox 7">
            <a:extLst>
              <a:ext uri="{FF2B5EF4-FFF2-40B4-BE49-F238E27FC236}">
                <a16:creationId xmlns:a16="http://schemas.microsoft.com/office/drawing/2014/main" xmlns="" id="{7CC0FA1C-D4F7-44E3-A140-126387087BE2}"/>
              </a:ext>
            </a:extLst>
          </p:cNvPr>
          <p:cNvSpPr txBox="1"/>
          <p:nvPr/>
        </p:nvSpPr>
        <p:spPr>
          <a:xfrm>
            <a:off x="239985" y="6308198"/>
            <a:ext cx="8719275" cy="307777"/>
          </a:xfrm>
          <a:prstGeom prst="rect">
            <a:avLst/>
          </a:prstGeom>
          <a:noFill/>
        </p:spPr>
        <p:txBody>
          <a:bodyPr wrap="square" rtlCol="0">
            <a:spAutoFit/>
          </a:bodyPr>
          <a:lstStyle/>
          <a:p>
            <a:pPr algn="ctr"/>
            <a:r>
              <a:rPr lang="en-GB" sz="1400" dirty="0" smtClean="0">
                <a:hlinkClick r:id="rId3"/>
              </a:rPr>
              <a:t>https</a:t>
            </a:r>
            <a:r>
              <a:rPr lang="en-GB" sz="1400" dirty="0">
                <a:hlinkClick r:id="rId3"/>
              </a:rPr>
              <a:t>://www.ncbi.nlm.nih.gov/pubmed/29403284</a:t>
            </a:r>
            <a:endParaRPr lang="en-GB" sz="1400" dirty="0">
              <a:solidFill>
                <a:srgbClr val="FF0000"/>
              </a:solidFill>
            </a:endParaRPr>
          </a:p>
        </p:txBody>
      </p:sp>
    </p:spTree>
    <p:extLst>
      <p:ext uri="{BB962C8B-B14F-4D97-AF65-F5344CB8AC3E}">
        <p14:creationId xmlns:p14="http://schemas.microsoft.com/office/powerpoint/2010/main" val="25810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TextBox 1"/>
          <p:cNvSpPr txBox="1">
            <a:spLocks noChangeArrowheads="1"/>
          </p:cNvSpPr>
          <p:nvPr/>
        </p:nvSpPr>
        <p:spPr bwMode="auto">
          <a:xfrm>
            <a:off x="3131840" y="607282"/>
            <a:ext cx="5891363"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685800" eaLnBrk="1" hangingPunct="1">
              <a:lnSpc>
                <a:spcPct val="90000"/>
              </a:lnSpc>
            </a:pPr>
            <a:r>
              <a:rPr lang="en-GB" altLang="en-US" b="1" dirty="0">
                <a:solidFill>
                  <a:srgbClr val="FF0000"/>
                </a:solidFill>
                <a:latin typeface="+mn-lt"/>
              </a:rPr>
              <a:t>The most widely used MDT tool across different </a:t>
            </a:r>
            <a:r>
              <a:rPr lang="en-GB" altLang="en-US" b="1" dirty="0" smtClean="0">
                <a:solidFill>
                  <a:srgbClr val="FF0000"/>
                </a:solidFill>
                <a:latin typeface="+mn-lt"/>
              </a:rPr>
              <a:t>cancers</a:t>
            </a:r>
            <a:r>
              <a:rPr lang="en-GB" altLang="en-US" b="1" dirty="0">
                <a:solidFill>
                  <a:srgbClr val="FF0000"/>
                </a:solidFill>
                <a:latin typeface="+mn-lt"/>
              </a:rPr>
              <a:t>, teams and countries….</a:t>
            </a:r>
            <a:endParaRPr lang="en-GB" altLang="en-US" sz="1500" b="1" dirty="0">
              <a:solidFill>
                <a:srgbClr val="FF0000"/>
              </a:solidFill>
              <a:latin typeface="+mn-lt"/>
            </a:endParaRPr>
          </a:p>
        </p:txBody>
      </p:sp>
      <p:sp>
        <p:nvSpPr>
          <p:cNvPr id="5" name="TextBox 3"/>
          <p:cNvSpPr txBox="1">
            <a:spLocks noChangeArrowheads="1"/>
          </p:cNvSpPr>
          <p:nvPr/>
        </p:nvSpPr>
        <p:spPr bwMode="auto">
          <a:xfrm>
            <a:off x="651040" y="1625657"/>
            <a:ext cx="304456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685800">
              <a:defRPr/>
            </a:pPr>
            <a:r>
              <a:rPr lang="en-GB" altLang="en-US" dirty="0">
                <a:solidFill>
                  <a:prstClr val="black"/>
                </a:solidFill>
                <a:latin typeface="+mn-lt"/>
              </a:rPr>
              <a:t>Across various cancer:</a:t>
            </a:r>
          </a:p>
          <a:p>
            <a:pPr marL="814388" lvl="1" indent="-257175" defTabSz="685800">
              <a:buFont typeface="Wingdings" panose="05000000000000000000" pitchFamily="2" charset="2"/>
              <a:buChar char="ü"/>
              <a:defRPr/>
            </a:pPr>
            <a:r>
              <a:rPr lang="en-GB" altLang="en-US" dirty="0">
                <a:solidFill>
                  <a:prstClr val="black"/>
                </a:solidFill>
                <a:latin typeface="+mn-lt"/>
              </a:rPr>
              <a:t>Urology </a:t>
            </a:r>
          </a:p>
          <a:p>
            <a:pPr marL="814388" lvl="1" indent="-257175" defTabSz="685800">
              <a:buFont typeface="Wingdings" panose="05000000000000000000" pitchFamily="2" charset="2"/>
              <a:buChar char="ü"/>
              <a:defRPr/>
            </a:pPr>
            <a:r>
              <a:rPr lang="en-GB" altLang="en-US" dirty="0">
                <a:solidFill>
                  <a:prstClr val="black"/>
                </a:solidFill>
                <a:latin typeface="+mn-lt"/>
              </a:rPr>
              <a:t>Colorectal</a:t>
            </a:r>
          </a:p>
          <a:p>
            <a:pPr marL="814388" lvl="1" indent="-257175" defTabSz="685800">
              <a:buFont typeface="Wingdings" panose="05000000000000000000" pitchFamily="2" charset="2"/>
              <a:buChar char="ü"/>
              <a:defRPr/>
            </a:pPr>
            <a:r>
              <a:rPr lang="en-GB" altLang="en-US" dirty="0">
                <a:solidFill>
                  <a:prstClr val="black"/>
                </a:solidFill>
                <a:latin typeface="+mn-lt"/>
              </a:rPr>
              <a:t>Upper GI</a:t>
            </a:r>
          </a:p>
          <a:p>
            <a:pPr marL="814388" lvl="1" indent="-257175" defTabSz="685800">
              <a:buFont typeface="Wingdings" panose="05000000000000000000" pitchFamily="2" charset="2"/>
              <a:buChar char="ü"/>
              <a:defRPr/>
            </a:pPr>
            <a:r>
              <a:rPr lang="en-GB" altLang="en-US" dirty="0">
                <a:solidFill>
                  <a:prstClr val="black"/>
                </a:solidFill>
                <a:latin typeface="+mn-lt"/>
              </a:rPr>
              <a:t>Head &amp; Neck</a:t>
            </a:r>
          </a:p>
          <a:p>
            <a:pPr marL="814388" lvl="1" indent="-257175" defTabSz="685800">
              <a:buFont typeface="Wingdings" panose="05000000000000000000" pitchFamily="2" charset="2"/>
              <a:buChar char="ü"/>
              <a:defRPr/>
            </a:pPr>
            <a:r>
              <a:rPr lang="en-GB" altLang="en-US" dirty="0">
                <a:solidFill>
                  <a:prstClr val="black"/>
                </a:solidFill>
                <a:latin typeface="+mn-lt"/>
              </a:rPr>
              <a:t>Breast </a:t>
            </a:r>
          </a:p>
          <a:p>
            <a:pPr marL="814388" lvl="1" indent="-257175" defTabSz="685800">
              <a:buFont typeface="Wingdings" panose="05000000000000000000" pitchFamily="2" charset="2"/>
              <a:buChar char="ü"/>
              <a:defRPr/>
            </a:pPr>
            <a:r>
              <a:rPr lang="en-GB" altLang="en-US" dirty="0">
                <a:solidFill>
                  <a:prstClr val="black"/>
                </a:solidFill>
                <a:latin typeface="+mn-lt"/>
              </a:rPr>
              <a:t>Lung </a:t>
            </a:r>
          </a:p>
          <a:p>
            <a:pPr marL="814388" lvl="1" indent="-257175" defTabSz="685800">
              <a:buFont typeface="Wingdings" panose="05000000000000000000" pitchFamily="2" charset="2"/>
              <a:buChar char="ü"/>
              <a:defRPr/>
            </a:pPr>
            <a:r>
              <a:rPr lang="en-GB" altLang="en-US" dirty="0">
                <a:solidFill>
                  <a:prstClr val="black"/>
                </a:solidFill>
                <a:latin typeface="+mn-lt"/>
              </a:rPr>
              <a:t>Gynaecological</a:t>
            </a:r>
          </a:p>
        </p:txBody>
      </p:sp>
      <p:pic>
        <p:nvPicPr>
          <p:cNvPr id="184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6250" y="4576906"/>
            <a:ext cx="3621278" cy="1292573"/>
          </a:xfrm>
          <a:prstGeom prst="rect">
            <a:avLst/>
          </a:prstGeom>
          <a:noFill/>
          <a:ln w="15875">
            <a:solidFill>
              <a:srgbClr val="FF0066"/>
            </a:solidFill>
            <a:miter lim="800000"/>
            <a:headEnd/>
            <a:tailEnd/>
          </a:ln>
          <a:extLst>
            <a:ext uri="{909E8E84-426E-40DD-AFC4-6F175D3DCCD1}">
              <a14:hiddenFill xmlns:a14="http://schemas.microsoft.com/office/drawing/2010/main">
                <a:solidFill>
                  <a:schemeClr val="accent1"/>
                </a:solidFill>
              </a14:hiddenFill>
            </a:ext>
          </a:extLst>
        </p:spPr>
      </p:pic>
      <p:sp>
        <p:nvSpPr>
          <p:cNvPr id="2" name="Slide Number Placeholder 1"/>
          <p:cNvSpPr>
            <a:spLocks noGrp="1"/>
          </p:cNvSpPr>
          <p:nvPr>
            <p:ph type="sldNum" sz="quarter" idx="12"/>
          </p:nvPr>
        </p:nvSpPr>
        <p:spPr>
          <a:xfrm>
            <a:off x="6457950" y="6356351"/>
            <a:ext cx="1771447" cy="365125"/>
          </a:xfrm>
        </p:spPr>
        <p:txBody>
          <a:bodyPr/>
          <a:lstStyle/>
          <a:p>
            <a:pPr defTabSz="685800"/>
            <a:fld id="{321A80A2-22A1-42C4-AE8F-92C117406B7F}" type="slidenum">
              <a:rPr lang="en-GB">
                <a:solidFill>
                  <a:prstClr val="black">
                    <a:tint val="75000"/>
                  </a:prstClr>
                </a:solidFill>
              </a:rPr>
              <a:pPr defTabSz="685800"/>
              <a:t>12</a:t>
            </a:fld>
            <a:endParaRPr lang="en-GB">
              <a:solidFill>
                <a:prstClr val="black">
                  <a:tint val="75000"/>
                </a:prstClr>
              </a:solidFill>
            </a:endParaRPr>
          </a:p>
        </p:txBody>
      </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6250" y="3450211"/>
            <a:ext cx="3621278" cy="776381"/>
          </a:xfrm>
          <a:prstGeom prst="rect">
            <a:avLst/>
          </a:prstGeom>
          <a:noFill/>
          <a:ln w="15875">
            <a:solidFill>
              <a:srgbClr val="008000"/>
            </a:solidFill>
            <a:miter lim="800000"/>
            <a:headEnd/>
            <a:tailEnd/>
          </a:ln>
          <a:extLst>
            <a:ext uri="{909E8E84-426E-40DD-AFC4-6F175D3DCCD1}">
              <a14:hiddenFill xmlns:a14="http://schemas.microsoft.com/office/drawing/2010/main">
                <a:solidFill>
                  <a:schemeClr val="accent1"/>
                </a:solidFill>
              </a14:hiddenFill>
            </a:ext>
          </a:extLst>
        </p:spPr>
      </p:pic>
      <p:pic>
        <p:nvPicPr>
          <p:cNvPr id="9"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6250" y="1860910"/>
            <a:ext cx="3629399" cy="1286573"/>
          </a:xfrm>
          <a:prstGeom prst="rect">
            <a:avLst/>
          </a:prstGeom>
          <a:noFill/>
          <a:ln w="19050">
            <a:solidFill>
              <a:srgbClr val="7030A0"/>
            </a:solidFill>
            <a:miter lim="800000"/>
            <a:headEnd/>
            <a:tailEnd/>
          </a:ln>
          <a:extLst>
            <a:ext uri="{909E8E84-426E-40DD-AFC4-6F175D3DCCD1}">
              <a14:hiddenFill xmlns:a14="http://schemas.microsoft.com/office/drawing/2010/main">
                <a:solidFill>
                  <a:schemeClr val="accent1"/>
                </a:solidFill>
              </a14:hiddenFill>
            </a:ext>
          </a:extLst>
        </p:spPr>
      </p:pic>
      <p:sp>
        <p:nvSpPr>
          <p:cNvPr id="11" name="TextBox 3"/>
          <p:cNvSpPr txBox="1">
            <a:spLocks noChangeArrowheads="1"/>
          </p:cNvSpPr>
          <p:nvPr/>
        </p:nvSpPr>
        <p:spPr bwMode="auto">
          <a:xfrm>
            <a:off x="651040" y="4949643"/>
            <a:ext cx="353536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685800">
              <a:defRPr/>
            </a:pPr>
            <a:r>
              <a:rPr lang="en-GB" altLang="en-US" dirty="0">
                <a:solidFill>
                  <a:prstClr val="black"/>
                </a:solidFill>
                <a:latin typeface="+mn-lt"/>
              </a:rPr>
              <a:t>Used by clinical and non-clinical researchers</a:t>
            </a:r>
          </a:p>
        </p:txBody>
      </p:sp>
      <p:cxnSp>
        <p:nvCxnSpPr>
          <p:cNvPr id="12" name="Straight Connector 11">
            <a:extLst>
              <a:ext uri="{FF2B5EF4-FFF2-40B4-BE49-F238E27FC236}">
                <a16:creationId xmlns:a16="http://schemas.microsoft.com/office/drawing/2014/main" xmlns="" id="{F902CE85-1F9D-448B-8267-07DE8EC04DA6}"/>
              </a:ext>
            </a:extLst>
          </p:cNvPr>
          <p:cNvCxnSpPr>
            <a:cxnSpLocks/>
          </p:cNvCxnSpPr>
          <p:nvPr/>
        </p:nvCxnSpPr>
        <p:spPr>
          <a:xfrm>
            <a:off x="605326" y="1381677"/>
            <a:ext cx="7802202" cy="31749"/>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177" y="770324"/>
            <a:ext cx="2464501" cy="5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2009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059" y="412898"/>
            <a:ext cx="2464501" cy="5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28220"/>
          <a:stretch/>
        </p:blipFill>
        <p:spPr bwMode="auto">
          <a:xfrm>
            <a:off x="4272745" y="1325332"/>
            <a:ext cx="4115858" cy="1824761"/>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23558"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r="11461"/>
          <a:stretch/>
        </p:blipFill>
        <p:spPr bwMode="auto">
          <a:xfrm>
            <a:off x="522735" y="3364267"/>
            <a:ext cx="4839141" cy="1824761"/>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23559" name="Right Arrow 10"/>
          <p:cNvSpPr>
            <a:spLocks noChangeArrowheads="1"/>
          </p:cNvSpPr>
          <p:nvPr/>
        </p:nvSpPr>
        <p:spPr bwMode="auto">
          <a:xfrm>
            <a:off x="3342010" y="2182397"/>
            <a:ext cx="477837" cy="341313"/>
          </a:xfrm>
          <a:prstGeom prst="rightArrow">
            <a:avLst>
              <a:gd name="adj1" fmla="val 50000"/>
              <a:gd name="adj2" fmla="val 49998"/>
            </a:avLst>
          </a:prstGeom>
          <a:solidFill>
            <a:srgbClr val="0000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sz="1600" i="1">
                <a:solidFill>
                  <a:srgbClr val="6E6E6F"/>
                </a:solidFill>
                <a:latin typeface="Verdana" pitchFamily="34" charset="0"/>
                <a:cs typeface="Times New Roman" pitchFamily="18" charset="0"/>
              </a:defRPr>
            </a:lvl1pPr>
            <a:lvl2pPr marL="742950" indent="-285750" eaLnBrk="0" hangingPunct="0">
              <a:defRPr sz="1600" i="1">
                <a:solidFill>
                  <a:srgbClr val="6E6E6F"/>
                </a:solidFill>
                <a:latin typeface="Verdana" pitchFamily="34" charset="0"/>
                <a:cs typeface="Times New Roman" pitchFamily="18" charset="0"/>
              </a:defRPr>
            </a:lvl2pPr>
            <a:lvl3pPr marL="1143000" indent="-228600" eaLnBrk="0" hangingPunct="0">
              <a:defRPr sz="1600" i="1">
                <a:solidFill>
                  <a:srgbClr val="6E6E6F"/>
                </a:solidFill>
                <a:latin typeface="Verdana" pitchFamily="34" charset="0"/>
                <a:cs typeface="Times New Roman" pitchFamily="18" charset="0"/>
              </a:defRPr>
            </a:lvl3pPr>
            <a:lvl4pPr marL="1600200" indent="-228600" eaLnBrk="0" hangingPunct="0">
              <a:defRPr sz="1600" i="1">
                <a:solidFill>
                  <a:srgbClr val="6E6E6F"/>
                </a:solidFill>
                <a:latin typeface="Verdana" pitchFamily="34" charset="0"/>
                <a:cs typeface="Times New Roman" pitchFamily="18" charset="0"/>
              </a:defRPr>
            </a:lvl4pPr>
            <a:lvl5pPr marL="2057400" indent="-228600" eaLnBrk="0" hangingPunct="0">
              <a:defRPr sz="1600" i="1">
                <a:solidFill>
                  <a:srgbClr val="6E6E6F"/>
                </a:solidFill>
                <a:latin typeface="Verdana" pitchFamily="34" charset="0"/>
                <a:cs typeface="Times New Roman" pitchFamily="18" charset="0"/>
              </a:defRPr>
            </a:lvl5pPr>
            <a:lvl6pPr marL="2514600" indent="-228600" eaLnBrk="0" fontAlgn="base" hangingPunct="0">
              <a:spcBef>
                <a:spcPct val="0"/>
              </a:spcBef>
              <a:spcAft>
                <a:spcPct val="0"/>
              </a:spcAft>
              <a:defRPr sz="1600" i="1">
                <a:solidFill>
                  <a:srgbClr val="6E6E6F"/>
                </a:solidFill>
                <a:latin typeface="Verdana" pitchFamily="34" charset="0"/>
                <a:cs typeface="Times New Roman" pitchFamily="18" charset="0"/>
              </a:defRPr>
            </a:lvl6pPr>
            <a:lvl7pPr marL="2971800" indent="-228600" eaLnBrk="0" fontAlgn="base" hangingPunct="0">
              <a:spcBef>
                <a:spcPct val="0"/>
              </a:spcBef>
              <a:spcAft>
                <a:spcPct val="0"/>
              </a:spcAft>
              <a:defRPr sz="1600" i="1">
                <a:solidFill>
                  <a:srgbClr val="6E6E6F"/>
                </a:solidFill>
                <a:latin typeface="Verdana" pitchFamily="34" charset="0"/>
                <a:cs typeface="Times New Roman" pitchFamily="18" charset="0"/>
              </a:defRPr>
            </a:lvl7pPr>
            <a:lvl8pPr marL="3429000" indent="-228600" eaLnBrk="0" fontAlgn="base" hangingPunct="0">
              <a:spcBef>
                <a:spcPct val="0"/>
              </a:spcBef>
              <a:spcAft>
                <a:spcPct val="0"/>
              </a:spcAft>
              <a:defRPr sz="1600" i="1">
                <a:solidFill>
                  <a:srgbClr val="6E6E6F"/>
                </a:solidFill>
                <a:latin typeface="Verdana" pitchFamily="34" charset="0"/>
                <a:cs typeface="Times New Roman" pitchFamily="18" charset="0"/>
              </a:defRPr>
            </a:lvl8pPr>
            <a:lvl9pPr marL="3886200" indent="-228600" eaLnBrk="0" fontAlgn="base" hangingPunct="0">
              <a:spcBef>
                <a:spcPct val="0"/>
              </a:spcBef>
              <a:spcAft>
                <a:spcPct val="0"/>
              </a:spcAft>
              <a:defRPr sz="1600" i="1">
                <a:solidFill>
                  <a:srgbClr val="6E6E6F"/>
                </a:solidFill>
                <a:latin typeface="Verdana" pitchFamily="34" charset="0"/>
                <a:cs typeface="Times New Roman" pitchFamily="18" charset="0"/>
              </a:defRPr>
            </a:lvl9pPr>
          </a:lstStyle>
          <a:p>
            <a:pPr eaLnBrk="1" fontAlgn="base" hangingPunct="1">
              <a:spcBef>
                <a:spcPct val="0"/>
              </a:spcBef>
              <a:spcAft>
                <a:spcPct val="0"/>
              </a:spcAft>
            </a:pPr>
            <a:endParaRPr lang="en-US" altLang="en-US"/>
          </a:p>
        </p:txBody>
      </p:sp>
      <p:sp>
        <p:nvSpPr>
          <p:cNvPr id="23560" name="Right Arrow 12"/>
          <p:cNvSpPr>
            <a:spLocks noChangeArrowheads="1"/>
          </p:cNvSpPr>
          <p:nvPr/>
        </p:nvSpPr>
        <p:spPr bwMode="auto">
          <a:xfrm rot="10800000">
            <a:off x="5580112" y="4076419"/>
            <a:ext cx="477837" cy="341313"/>
          </a:xfrm>
          <a:prstGeom prst="rightArrow">
            <a:avLst>
              <a:gd name="adj1" fmla="val 50000"/>
              <a:gd name="adj2" fmla="val 49998"/>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sz="1600" i="1">
                <a:solidFill>
                  <a:srgbClr val="6E6E6F"/>
                </a:solidFill>
                <a:latin typeface="Verdana" pitchFamily="34" charset="0"/>
                <a:cs typeface="Times New Roman" pitchFamily="18" charset="0"/>
              </a:defRPr>
            </a:lvl1pPr>
            <a:lvl2pPr marL="742950" indent="-285750" eaLnBrk="0" hangingPunct="0">
              <a:defRPr sz="1600" i="1">
                <a:solidFill>
                  <a:srgbClr val="6E6E6F"/>
                </a:solidFill>
                <a:latin typeface="Verdana" pitchFamily="34" charset="0"/>
                <a:cs typeface="Times New Roman" pitchFamily="18" charset="0"/>
              </a:defRPr>
            </a:lvl2pPr>
            <a:lvl3pPr marL="1143000" indent="-228600" eaLnBrk="0" hangingPunct="0">
              <a:defRPr sz="1600" i="1">
                <a:solidFill>
                  <a:srgbClr val="6E6E6F"/>
                </a:solidFill>
                <a:latin typeface="Verdana" pitchFamily="34" charset="0"/>
                <a:cs typeface="Times New Roman" pitchFamily="18" charset="0"/>
              </a:defRPr>
            </a:lvl3pPr>
            <a:lvl4pPr marL="1600200" indent="-228600" eaLnBrk="0" hangingPunct="0">
              <a:defRPr sz="1600" i="1">
                <a:solidFill>
                  <a:srgbClr val="6E6E6F"/>
                </a:solidFill>
                <a:latin typeface="Verdana" pitchFamily="34" charset="0"/>
                <a:cs typeface="Times New Roman" pitchFamily="18" charset="0"/>
              </a:defRPr>
            </a:lvl4pPr>
            <a:lvl5pPr marL="2057400" indent="-228600" eaLnBrk="0" hangingPunct="0">
              <a:defRPr sz="1600" i="1">
                <a:solidFill>
                  <a:srgbClr val="6E6E6F"/>
                </a:solidFill>
                <a:latin typeface="Verdana" pitchFamily="34" charset="0"/>
                <a:cs typeface="Times New Roman" pitchFamily="18" charset="0"/>
              </a:defRPr>
            </a:lvl5pPr>
            <a:lvl6pPr marL="2514600" indent="-228600" eaLnBrk="0" fontAlgn="base" hangingPunct="0">
              <a:spcBef>
                <a:spcPct val="0"/>
              </a:spcBef>
              <a:spcAft>
                <a:spcPct val="0"/>
              </a:spcAft>
              <a:defRPr sz="1600" i="1">
                <a:solidFill>
                  <a:srgbClr val="6E6E6F"/>
                </a:solidFill>
                <a:latin typeface="Verdana" pitchFamily="34" charset="0"/>
                <a:cs typeface="Times New Roman" pitchFamily="18" charset="0"/>
              </a:defRPr>
            </a:lvl6pPr>
            <a:lvl7pPr marL="2971800" indent="-228600" eaLnBrk="0" fontAlgn="base" hangingPunct="0">
              <a:spcBef>
                <a:spcPct val="0"/>
              </a:spcBef>
              <a:spcAft>
                <a:spcPct val="0"/>
              </a:spcAft>
              <a:defRPr sz="1600" i="1">
                <a:solidFill>
                  <a:srgbClr val="6E6E6F"/>
                </a:solidFill>
                <a:latin typeface="Verdana" pitchFamily="34" charset="0"/>
                <a:cs typeface="Times New Roman" pitchFamily="18" charset="0"/>
              </a:defRPr>
            </a:lvl7pPr>
            <a:lvl8pPr marL="3429000" indent="-228600" eaLnBrk="0" fontAlgn="base" hangingPunct="0">
              <a:spcBef>
                <a:spcPct val="0"/>
              </a:spcBef>
              <a:spcAft>
                <a:spcPct val="0"/>
              </a:spcAft>
              <a:defRPr sz="1600" i="1">
                <a:solidFill>
                  <a:srgbClr val="6E6E6F"/>
                </a:solidFill>
                <a:latin typeface="Verdana" pitchFamily="34" charset="0"/>
                <a:cs typeface="Times New Roman" pitchFamily="18" charset="0"/>
              </a:defRPr>
            </a:lvl8pPr>
            <a:lvl9pPr marL="3886200" indent="-228600" eaLnBrk="0" fontAlgn="base" hangingPunct="0">
              <a:spcBef>
                <a:spcPct val="0"/>
              </a:spcBef>
              <a:spcAft>
                <a:spcPct val="0"/>
              </a:spcAft>
              <a:defRPr sz="1600" i="1">
                <a:solidFill>
                  <a:srgbClr val="6E6E6F"/>
                </a:solidFill>
                <a:latin typeface="Verdana" pitchFamily="34" charset="0"/>
                <a:cs typeface="Times New Roman" pitchFamily="18" charset="0"/>
              </a:defRPr>
            </a:lvl9pPr>
          </a:lstStyle>
          <a:p>
            <a:pPr eaLnBrk="1" fontAlgn="base" hangingPunct="1">
              <a:spcBef>
                <a:spcPct val="0"/>
              </a:spcBef>
              <a:spcAft>
                <a:spcPct val="0"/>
              </a:spcAft>
            </a:pPr>
            <a:endParaRPr lang="en-US" altLang="en-US"/>
          </a:p>
        </p:txBody>
      </p:sp>
      <p:sp>
        <p:nvSpPr>
          <p:cNvPr id="23561" name="Rectangle 13"/>
          <p:cNvSpPr>
            <a:spLocks noChangeArrowheads="1"/>
          </p:cNvSpPr>
          <p:nvPr/>
        </p:nvSpPr>
        <p:spPr bwMode="auto">
          <a:xfrm>
            <a:off x="1259632" y="1713721"/>
            <a:ext cx="185673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i="1">
                <a:solidFill>
                  <a:srgbClr val="6E6E6F"/>
                </a:solidFill>
                <a:latin typeface="Verdana" pitchFamily="34" charset="0"/>
                <a:cs typeface="Times New Roman" pitchFamily="18" charset="0"/>
              </a:defRPr>
            </a:lvl1pPr>
            <a:lvl2pPr marL="742950" indent="-285750" eaLnBrk="0" hangingPunct="0">
              <a:defRPr sz="1600" i="1">
                <a:solidFill>
                  <a:srgbClr val="6E6E6F"/>
                </a:solidFill>
                <a:latin typeface="Verdana" pitchFamily="34" charset="0"/>
                <a:cs typeface="Times New Roman" pitchFamily="18" charset="0"/>
              </a:defRPr>
            </a:lvl2pPr>
            <a:lvl3pPr marL="1143000" indent="-228600" eaLnBrk="0" hangingPunct="0">
              <a:defRPr sz="1600" i="1">
                <a:solidFill>
                  <a:srgbClr val="6E6E6F"/>
                </a:solidFill>
                <a:latin typeface="Verdana" pitchFamily="34" charset="0"/>
                <a:cs typeface="Times New Roman" pitchFamily="18" charset="0"/>
              </a:defRPr>
            </a:lvl3pPr>
            <a:lvl4pPr marL="1600200" indent="-228600" eaLnBrk="0" hangingPunct="0">
              <a:defRPr sz="1600" i="1">
                <a:solidFill>
                  <a:srgbClr val="6E6E6F"/>
                </a:solidFill>
                <a:latin typeface="Verdana" pitchFamily="34" charset="0"/>
                <a:cs typeface="Times New Roman" pitchFamily="18" charset="0"/>
              </a:defRPr>
            </a:lvl4pPr>
            <a:lvl5pPr marL="2057400" indent="-228600" eaLnBrk="0" hangingPunct="0">
              <a:defRPr sz="1600" i="1">
                <a:solidFill>
                  <a:srgbClr val="6E6E6F"/>
                </a:solidFill>
                <a:latin typeface="Verdana" pitchFamily="34" charset="0"/>
                <a:cs typeface="Times New Roman" pitchFamily="18" charset="0"/>
              </a:defRPr>
            </a:lvl5pPr>
            <a:lvl6pPr marL="2514600" indent="-228600" eaLnBrk="0" fontAlgn="base" hangingPunct="0">
              <a:spcBef>
                <a:spcPct val="0"/>
              </a:spcBef>
              <a:spcAft>
                <a:spcPct val="0"/>
              </a:spcAft>
              <a:defRPr sz="1600" i="1">
                <a:solidFill>
                  <a:srgbClr val="6E6E6F"/>
                </a:solidFill>
                <a:latin typeface="Verdana" pitchFamily="34" charset="0"/>
                <a:cs typeface="Times New Roman" pitchFamily="18" charset="0"/>
              </a:defRPr>
            </a:lvl6pPr>
            <a:lvl7pPr marL="2971800" indent="-228600" eaLnBrk="0" fontAlgn="base" hangingPunct="0">
              <a:spcBef>
                <a:spcPct val="0"/>
              </a:spcBef>
              <a:spcAft>
                <a:spcPct val="0"/>
              </a:spcAft>
              <a:defRPr sz="1600" i="1">
                <a:solidFill>
                  <a:srgbClr val="6E6E6F"/>
                </a:solidFill>
                <a:latin typeface="Verdana" pitchFamily="34" charset="0"/>
                <a:cs typeface="Times New Roman" pitchFamily="18" charset="0"/>
              </a:defRPr>
            </a:lvl7pPr>
            <a:lvl8pPr marL="3429000" indent="-228600" eaLnBrk="0" fontAlgn="base" hangingPunct="0">
              <a:spcBef>
                <a:spcPct val="0"/>
              </a:spcBef>
              <a:spcAft>
                <a:spcPct val="0"/>
              </a:spcAft>
              <a:defRPr sz="1600" i="1">
                <a:solidFill>
                  <a:srgbClr val="6E6E6F"/>
                </a:solidFill>
                <a:latin typeface="Verdana" pitchFamily="34" charset="0"/>
                <a:cs typeface="Times New Roman" pitchFamily="18" charset="0"/>
              </a:defRPr>
            </a:lvl8pPr>
            <a:lvl9pPr marL="3886200" indent="-228600" eaLnBrk="0" fontAlgn="base" hangingPunct="0">
              <a:spcBef>
                <a:spcPct val="0"/>
              </a:spcBef>
              <a:spcAft>
                <a:spcPct val="0"/>
              </a:spcAft>
              <a:defRPr sz="1600" i="1">
                <a:solidFill>
                  <a:srgbClr val="6E6E6F"/>
                </a:solidFill>
                <a:latin typeface="Verdana" pitchFamily="34" charset="0"/>
                <a:cs typeface="Times New Roman" pitchFamily="18" charset="0"/>
              </a:defRPr>
            </a:lvl9pPr>
          </a:lstStyle>
          <a:p>
            <a:pPr algn="ctr" eaLnBrk="1" fontAlgn="base" hangingPunct="1">
              <a:spcBef>
                <a:spcPct val="0"/>
              </a:spcBef>
              <a:spcAft>
                <a:spcPct val="0"/>
              </a:spcAft>
            </a:pPr>
            <a:r>
              <a:rPr lang="en-GB" altLang="en-US" sz="2200" b="1" i="0" dirty="0" smtClean="0">
                <a:solidFill>
                  <a:srgbClr val="0000FF"/>
                </a:solidFill>
                <a:latin typeface="Arial Narrow" pitchFamily="34" charset="0"/>
              </a:rPr>
              <a:t>1. Quality </a:t>
            </a:r>
            <a:r>
              <a:rPr lang="en-GB" altLang="en-US" sz="2200" b="1" i="0" dirty="0">
                <a:solidFill>
                  <a:srgbClr val="0000FF"/>
                </a:solidFill>
                <a:latin typeface="Arial Narrow" pitchFamily="34" charset="0"/>
              </a:rPr>
              <a:t>of </a:t>
            </a:r>
          </a:p>
          <a:p>
            <a:pPr algn="ctr" eaLnBrk="1" fontAlgn="base" hangingPunct="1">
              <a:spcBef>
                <a:spcPct val="0"/>
              </a:spcBef>
              <a:spcAft>
                <a:spcPct val="0"/>
              </a:spcAft>
            </a:pPr>
            <a:r>
              <a:rPr lang="en-GB" altLang="en-US" sz="2200" b="1" i="0" dirty="0">
                <a:solidFill>
                  <a:srgbClr val="0000FF"/>
                </a:solidFill>
                <a:latin typeface="Arial Narrow" pitchFamily="34" charset="0"/>
              </a:rPr>
              <a:t>information </a:t>
            </a:r>
            <a:endParaRPr lang="en-GB" altLang="en-US" sz="2200" i="0" dirty="0"/>
          </a:p>
        </p:txBody>
      </p:sp>
      <p:sp>
        <p:nvSpPr>
          <p:cNvPr id="23562" name="Rectangle 14"/>
          <p:cNvSpPr>
            <a:spLocks noChangeArrowheads="1"/>
          </p:cNvSpPr>
          <p:nvPr/>
        </p:nvSpPr>
        <p:spPr bwMode="auto">
          <a:xfrm>
            <a:off x="6330674" y="3695710"/>
            <a:ext cx="176971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i="1">
                <a:solidFill>
                  <a:srgbClr val="6E6E6F"/>
                </a:solidFill>
                <a:latin typeface="Verdana" pitchFamily="34" charset="0"/>
                <a:cs typeface="Times New Roman" pitchFamily="18" charset="0"/>
              </a:defRPr>
            </a:lvl1pPr>
            <a:lvl2pPr marL="742950" indent="-285750" eaLnBrk="0" hangingPunct="0">
              <a:defRPr sz="1600" i="1">
                <a:solidFill>
                  <a:srgbClr val="6E6E6F"/>
                </a:solidFill>
                <a:latin typeface="Verdana" pitchFamily="34" charset="0"/>
                <a:cs typeface="Times New Roman" pitchFamily="18" charset="0"/>
              </a:defRPr>
            </a:lvl2pPr>
            <a:lvl3pPr marL="1143000" indent="-228600" eaLnBrk="0" hangingPunct="0">
              <a:defRPr sz="1600" i="1">
                <a:solidFill>
                  <a:srgbClr val="6E6E6F"/>
                </a:solidFill>
                <a:latin typeface="Verdana" pitchFamily="34" charset="0"/>
                <a:cs typeface="Times New Roman" pitchFamily="18" charset="0"/>
              </a:defRPr>
            </a:lvl3pPr>
            <a:lvl4pPr marL="1600200" indent="-228600" eaLnBrk="0" hangingPunct="0">
              <a:defRPr sz="1600" i="1">
                <a:solidFill>
                  <a:srgbClr val="6E6E6F"/>
                </a:solidFill>
                <a:latin typeface="Verdana" pitchFamily="34" charset="0"/>
                <a:cs typeface="Times New Roman" pitchFamily="18" charset="0"/>
              </a:defRPr>
            </a:lvl4pPr>
            <a:lvl5pPr marL="2057400" indent="-228600" eaLnBrk="0" hangingPunct="0">
              <a:defRPr sz="1600" i="1">
                <a:solidFill>
                  <a:srgbClr val="6E6E6F"/>
                </a:solidFill>
                <a:latin typeface="Verdana" pitchFamily="34" charset="0"/>
                <a:cs typeface="Times New Roman" pitchFamily="18" charset="0"/>
              </a:defRPr>
            </a:lvl5pPr>
            <a:lvl6pPr marL="2514600" indent="-228600" eaLnBrk="0" fontAlgn="base" hangingPunct="0">
              <a:spcBef>
                <a:spcPct val="0"/>
              </a:spcBef>
              <a:spcAft>
                <a:spcPct val="0"/>
              </a:spcAft>
              <a:defRPr sz="1600" i="1">
                <a:solidFill>
                  <a:srgbClr val="6E6E6F"/>
                </a:solidFill>
                <a:latin typeface="Verdana" pitchFamily="34" charset="0"/>
                <a:cs typeface="Times New Roman" pitchFamily="18" charset="0"/>
              </a:defRPr>
            </a:lvl6pPr>
            <a:lvl7pPr marL="2971800" indent="-228600" eaLnBrk="0" fontAlgn="base" hangingPunct="0">
              <a:spcBef>
                <a:spcPct val="0"/>
              </a:spcBef>
              <a:spcAft>
                <a:spcPct val="0"/>
              </a:spcAft>
              <a:defRPr sz="1600" i="1">
                <a:solidFill>
                  <a:srgbClr val="6E6E6F"/>
                </a:solidFill>
                <a:latin typeface="Verdana" pitchFamily="34" charset="0"/>
                <a:cs typeface="Times New Roman" pitchFamily="18" charset="0"/>
              </a:defRPr>
            </a:lvl7pPr>
            <a:lvl8pPr marL="3429000" indent="-228600" eaLnBrk="0" fontAlgn="base" hangingPunct="0">
              <a:spcBef>
                <a:spcPct val="0"/>
              </a:spcBef>
              <a:spcAft>
                <a:spcPct val="0"/>
              </a:spcAft>
              <a:defRPr sz="1600" i="1">
                <a:solidFill>
                  <a:srgbClr val="6E6E6F"/>
                </a:solidFill>
                <a:latin typeface="Verdana" pitchFamily="34" charset="0"/>
                <a:cs typeface="Times New Roman" pitchFamily="18" charset="0"/>
              </a:defRPr>
            </a:lvl8pPr>
            <a:lvl9pPr marL="3886200" indent="-228600" eaLnBrk="0" fontAlgn="base" hangingPunct="0">
              <a:spcBef>
                <a:spcPct val="0"/>
              </a:spcBef>
              <a:spcAft>
                <a:spcPct val="0"/>
              </a:spcAft>
              <a:defRPr sz="1600" i="1">
                <a:solidFill>
                  <a:srgbClr val="6E6E6F"/>
                </a:solidFill>
                <a:latin typeface="Verdana" pitchFamily="34" charset="0"/>
                <a:cs typeface="Times New Roman" pitchFamily="18" charset="0"/>
              </a:defRPr>
            </a:lvl9pPr>
          </a:lstStyle>
          <a:p>
            <a:pPr algn="ctr" eaLnBrk="1" fontAlgn="base" hangingPunct="1">
              <a:spcBef>
                <a:spcPct val="0"/>
              </a:spcBef>
              <a:spcAft>
                <a:spcPct val="0"/>
              </a:spcAft>
            </a:pPr>
            <a:r>
              <a:rPr lang="en-GB" altLang="en-US" sz="2200" b="1" i="0" dirty="0" smtClean="0">
                <a:solidFill>
                  <a:srgbClr val="C00000"/>
                </a:solidFill>
                <a:latin typeface="Arial Narrow" pitchFamily="34" charset="0"/>
              </a:rPr>
              <a:t>2. Quality </a:t>
            </a:r>
            <a:r>
              <a:rPr lang="en-GB" altLang="en-US" sz="2200" b="1" i="0" dirty="0">
                <a:solidFill>
                  <a:srgbClr val="C00000"/>
                </a:solidFill>
                <a:latin typeface="Arial Narrow" pitchFamily="34" charset="0"/>
              </a:rPr>
              <a:t>of </a:t>
            </a:r>
          </a:p>
          <a:p>
            <a:pPr algn="ctr" eaLnBrk="1" fontAlgn="base" hangingPunct="1">
              <a:spcBef>
                <a:spcPct val="0"/>
              </a:spcBef>
              <a:spcAft>
                <a:spcPct val="0"/>
              </a:spcAft>
            </a:pPr>
            <a:r>
              <a:rPr lang="en-GB" altLang="en-US" sz="2200" b="1" i="0" dirty="0">
                <a:solidFill>
                  <a:srgbClr val="C00000"/>
                </a:solidFill>
                <a:latin typeface="Arial Narrow" pitchFamily="34" charset="0"/>
              </a:rPr>
              <a:t>contributions</a:t>
            </a:r>
            <a:endParaRPr lang="en-GB" altLang="en-US" sz="2200" i="0" dirty="0">
              <a:solidFill>
                <a:srgbClr val="C00000"/>
              </a:solidFill>
            </a:endParaRPr>
          </a:p>
        </p:txBody>
      </p:sp>
      <p:cxnSp>
        <p:nvCxnSpPr>
          <p:cNvPr id="13" name="Straight Connector 12"/>
          <p:cNvCxnSpPr>
            <a:cxnSpLocks/>
          </p:cNvCxnSpPr>
          <p:nvPr/>
        </p:nvCxnSpPr>
        <p:spPr>
          <a:xfrm>
            <a:off x="374469" y="1025714"/>
            <a:ext cx="812088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xmlns="" id="{8D317C91-E451-4665-8A08-138F7A782D57}"/>
              </a:ext>
            </a:extLst>
          </p:cNvPr>
          <p:cNvSpPr>
            <a:spLocks noGrp="1"/>
          </p:cNvSpPr>
          <p:nvPr>
            <p:ph type="sldNum" sz="quarter" idx="12"/>
          </p:nvPr>
        </p:nvSpPr>
        <p:spPr/>
        <p:txBody>
          <a:bodyPr/>
          <a:lstStyle/>
          <a:p>
            <a:fld id="{83F7EC9D-21CA-4782-A5FA-4EADA828E7A4}" type="slidenum">
              <a:rPr lang="en-US" smtClean="0">
                <a:solidFill>
                  <a:prstClr val="black">
                    <a:tint val="75000"/>
                  </a:prstClr>
                </a:solidFill>
              </a:rPr>
              <a:pPr/>
              <a:t>13</a:t>
            </a:fld>
            <a:endParaRPr lang="en-US" dirty="0">
              <a:solidFill>
                <a:prstClr val="black">
                  <a:tint val="75000"/>
                </a:prstClr>
              </a:solidFill>
            </a:endParaRPr>
          </a:p>
        </p:txBody>
      </p:sp>
      <p:sp>
        <p:nvSpPr>
          <p:cNvPr id="3" name="Rectangle 2"/>
          <p:cNvSpPr/>
          <p:nvPr/>
        </p:nvSpPr>
        <p:spPr>
          <a:xfrm>
            <a:off x="439682" y="5514523"/>
            <a:ext cx="7994838" cy="430887"/>
          </a:xfrm>
          <a:prstGeom prst="rect">
            <a:avLst/>
          </a:prstGeom>
        </p:spPr>
        <p:txBody>
          <a:bodyPr wrap="square">
            <a:spAutoFit/>
          </a:bodyPr>
          <a:lstStyle/>
          <a:p>
            <a:r>
              <a:rPr lang="en-GB" sz="2200" b="1" dirty="0" smtClean="0"/>
              <a:t>3. Decision </a:t>
            </a:r>
            <a:r>
              <a:rPr lang="en-GB" sz="2200" b="1" dirty="0"/>
              <a:t>made is recorded as yes, no, or deferred to next </a:t>
            </a:r>
            <a:r>
              <a:rPr lang="en-GB" sz="2200" b="1" dirty="0" smtClean="0"/>
              <a:t>MDT </a:t>
            </a:r>
            <a:endParaRPr lang="en-GB" sz="2200" b="1" dirty="0"/>
          </a:p>
        </p:txBody>
      </p:sp>
      <p:sp>
        <p:nvSpPr>
          <p:cNvPr id="4" name="Rectangle 3"/>
          <p:cNvSpPr/>
          <p:nvPr/>
        </p:nvSpPr>
        <p:spPr>
          <a:xfrm>
            <a:off x="3525560" y="580628"/>
            <a:ext cx="5064777" cy="369332"/>
          </a:xfrm>
          <a:prstGeom prst="rect">
            <a:avLst/>
          </a:prstGeom>
        </p:spPr>
        <p:txBody>
          <a:bodyPr wrap="square">
            <a:spAutoFit/>
          </a:bodyPr>
          <a:lstStyle/>
          <a:p>
            <a:r>
              <a:rPr lang="en-GB" dirty="0">
                <a:hlinkClick r:id="rId5"/>
              </a:rPr>
              <a:t>https://www.ncbi.nlm.nih.gov/pubmed/21610266</a:t>
            </a:r>
            <a:endParaRPr lang="en-GB" dirty="0"/>
          </a:p>
        </p:txBody>
      </p:sp>
    </p:spTree>
    <p:extLst>
      <p:ext uri="{BB962C8B-B14F-4D97-AF65-F5344CB8AC3E}">
        <p14:creationId xmlns:p14="http://schemas.microsoft.com/office/powerpoint/2010/main" val="3148512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4" y="228600"/>
            <a:ext cx="5529049" cy="914400"/>
          </a:xfrm>
        </p:spPr>
        <p:txBody>
          <a:bodyPr>
            <a:noAutofit/>
          </a:bodyPr>
          <a:lstStyle/>
          <a:p>
            <a:pPr algn="l"/>
            <a:r>
              <a:rPr lang="en-GB" sz="3200" b="1" cap="all" dirty="0">
                <a:solidFill>
                  <a:schemeClr val="tx2"/>
                </a:solidFill>
                <a:latin typeface="Arial" pitchFamily="34" charset="0"/>
                <a:cs typeface="Arial" pitchFamily="34" charset="0"/>
              </a:rPr>
              <a:t>MDT-</a:t>
            </a:r>
            <a:r>
              <a:rPr lang="en-GB" sz="3200" b="1" i="1" cap="all" dirty="0" err="1">
                <a:solidFill>
                  <a:schemeClr val="tx2"/>
                </a:solidFill>
                <a:latin typeface="Arial" pitchFamily="34" charset="0"/>
                <a:cs typeface="Arial" pitchFamily="34" charset="0"/>
              </a:rPr>
              <a:t>MOD</a:t>
            </a:r>
            <a:r>
              <a:rPr lang="en-GB" sz="3200" b="1" i="1" dirty="0" err="1">
                <a:solidFill>
                  <a:schemeClr val="tx2"/>
                </a:solidFill>
                <a:latin typeface="Arial" pitchFamily="34" charset="0"/>
                <a:cs typeface="Arial" pitchFamily="34" charset="0"/>
              </a:rPr>
              <a:t>e</a:t>
            </a:r>
            <a:r>
              <a:rPr lang="en-GB" sz="3200" b="1" cap="all" dirty="0">
                <a:solidFill>
                  <a:schemeClr val="tx2"/>
                </a:solidFill>
                <a:latin typeface="Arial" pitchFamily="34" charset="0"/>
                <a:cs typeface="Arial" pitchFamily="34" charset="0"/>
              </a:rPr>
              <a:t> Rating Scale</a:t>
            </a:r>
          </a:p>
        </p:txBody>
      </p:sp>
      <p:sp>
        <p:nvSpPr>
          <p:cNvPr id="3" name="Content Placeholder 2"/>
          <p:cNvSpPr>
            <a:spLocks noGrp="1"/>
          </p:cNvSpPr>
          <p:nvPr>
            <p:ph idx="1"/>
          </p:nvPr>
        </p:nvSpPr>
        <p:spPr>
          <a:xfrm>
            <a:off x="381000" y="1524001"/>
            <a:ext cx="8229600" cy="3733800"/>
          </a:xfrm>
        </p:spPr>
        <p:txBody>
          <a:bodyPr>
            <a:normAutofit/>
          </a:bodyPr>
          <a:lstStyle/>
          <a:p>
            <a:r>
              <a:rPr lang="en-GB" sz="2400" b="1" dirty="0">
                <a:latin typeface="Arial" panose="020B0604020202020204" pitchFamily="34" charset="0"/>
                <a:cs typeface="Arial" panose="020B0604020202020204" pitchFamily="34" charset="0"/>
              </a:rPr>
              <a:t>5-point scale</a:t>
            </a:r>
          </a:p>
          <a:p>
            <a:r>
              <a:rPr lang="en-GB" sz="2400" b="1" dirty="0">
                <a:latin typeface="Arial" panose="020B0604020202020204" pitchFamily="34" charset="0"/>
                <a:cs typeface="Arial" panose="020B0604020202020204" pitchFamily="34" charset="0"/>
              </a:rPr>
              <a:t>Anchors vary slightly </a:t>
            </a:r>
            <a:endParaRPr lang="en-GB" sz="2400" dirty="0">
              <a:latin typeface="Arial Narrow" pitchFamily="34" charset="0"/>
            </a:endParaRPr>
          </a:p>
        </p:txBody>
      </p:sp>
      <p:pic>
        <p:nvPicPr>
          <p:cNvPr id="65538" name="Picture 2" descr="http://www.cornerstoneondemand.com/assets/images/BLOGS-8.17.2009.jpg"/>
          <p:cNvPicPr>
            <a:picLocks noChangeAspect="1" noChangeArrowheads="1"/>
          </p:cNvPicPr>
          <p:nvPr/>
        </p:nvPicPr>
        <p:blipFill>
          <a:blip r:embed="rId2" cstate="print"/>
          <a:srcRect/>
          <a:stretch>
            <a:fillRect/>
          </a:stretch>
        </p:blipFill>
        <p:spPr bwMode="auto">
          <a:xfrm>
            <a:off x="5867401" y="2"/>
            <a:ext cx="3086100" cy="2609851"/>
          </a:xfrm>
          <a:prstGeom prst="rect">
            <a:avLst/>
          </a:prstGeom>
          <a:noFill/>
        </p:spPr>
      </p:pic>
      <p:graphicFrame>
        <p:nvGraphicFramePr>
          <p:cNvPr id="6" name="Table 5"/>
          <p:cNvGraphicFramePr>
            <a:graphicFrameLocks noGrp="1"/>
          </p:cNvGraphicFramePr>
          <p:nvPr>
            <p:extLst/>
          </p:nvPr>
        </p:nvGraphicFramePr>
        <p:xfrm>
          <a:off x="304799" y="2676525"/>
          <a:ext cx="8648700" cy="2214880"/>
        </p:xfrm>
        <a:graphic>
          <a:graphicData uri="http://schemas.openxmlformats.org/drawingml/2006/table">
            <a:tbl>
              <a:tblPr firstRow="1" bandRow="1">
                <a:tableStyleId>{7DF18680-E054-41AD-8BC1-D1AEF772440D}</a:tableStyleId>
              </a:tblPr>
              <a:tblGrid>
                <a:gridCol w="2000251">
                  <a:extLst>
                    <a:ext uri="{9D8B030D-6E8A-4147-A177-3AD203B41FA5}">
                      <a16:colId xmlns:a16="http://schemas.microsoft.com/office/drawing/2014/main" xmlns="" val="20000"/>
                    </a:ext>
                  </a:extLst>
                </a:gridCol>
                <a:gridCol w="1314450">
                  <a:extLst>
                    <a:ext uri="{9D8B030D-6E8A-4147-A177-3AD203B41FA5}">
                      <a16:colId xmlns:a16="http://schemas.microsoft.com/office/drawing/2014/main" xmlns="" val="20001"/>
                    </a:ext>
                  </a:extLst>
                </a:gridCol>
                <a:gridCol w="2019300">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2019299">
                  <a:extLst>
                    <a:ext uri="{9D8B030D-6E8A-4147-A177-3AD203B41FA5}">
                      <a16:colId xmlns:a16="http://schemas.microsoft.com/office/drawing/2014/main" xmlns="" val="20004"/>
                    </a:ext>
                  </a:extLst>
                </a:gridCol>
              </a:tblGrid>
              <a:tr h="518160">
                <a:tc>
                  <a:txBody>
                    <a:bodyPr/>
                    <a:lstStyle/>
                    <a:p>
                      <a:pPr algn="ctr"/>
                      <a:r>
                        <a:rPr lang="en-GB" sz="2800" dirty="0">
                          <a:latin typeface="Arial Narrow" pitchFamily="34" charset="0"/>
                        </a:rPr>
                        <a:t>1</a:t>
                      </a:r>
                    </a:p>
                  </a:txBody>
                  <a:tcPr/>
                </a:tc>
                <a:tc>
                  <a:txBody>
                    <a:bodyPr/>
                    <a:lstStyle/>
                    <a:p>
                      <a:pPr algn="ctr"/>
                      <a:r>
                        <a:rPr lang="en-GB" sz="2800" dirty="0">
                          <a:latin typeface="Arial Narrow" pitchFamily="34" charset="0"/>
                        </a:rPr>
                        <a:t>2</a:t>
                      </a:r>
                    </a:p>
                  </a:txBody>
                  <a:tcPr/>
                </a:tc>
                <a:tc>
                  <a:txBody>
                    <a:bodyPr/>
                    <a:lstStyle/>
                    <a:p>
                      <a:pPr algn="ctr"/>
                      <a:r>
                        <a:rPr lang="en-GB" sz="2800" dirty="0">
                          <a:latin typeface="Arial Narrow" pitchFamily="34" charset="0"/>
                        </a:rPr>
                        <a:t>3</a:t>
                      </a:r>
                    </a:p>
                  </a:txBody>
                  <a:tcPr/>
                </a:tc>
                <a:tc>
                  <a:txBody>
                    <a:bodyPr/>
                    <a:lstStyle/>
                    <a:p>
                      <a:pPr algn="ctr"/>
                      <a:r>
                        <a:rPr lang="en-GB" sz="2800" dirty="0">
                          <a:latin typeface="Arial Narrow" pitchFamily="34" charset="0"/>
                        </a:rPr>
                        <a:t>4</a:t>
                      </a:r>
                    </a:p>
                  </a:txBody>
                  <a:tcPr/>
                </a:tc>
                <a:tc>
                  <a:txBody>
                    <a:bodyPr/>
                    <a:lstStyle/>
                    <a:p>
                      <a:pPr algn="ctr"/>
                      <a:r>
                        <a:rPr lang="en-GB" sz="2800" dirty="0">
                          <a:latin typeface="Arial Narrow" pitchFamily="34" charset="0"/>
                        </a:rPr>
                        <a:t>5</a:t>
                      </a:r>
                    </a:p>
                  </a:txBody>
                  <a:tcPr/>
                </a:tc>
                <a:extLst>
                  <a:ext uri="{0D108BD9-81ED-4DB2-BD59-A6C34878D82A}">
                    <a16:rowId xmlns:a16="http://schemas.microsoft.com/office/drawing/2014/main" xmlns="" val="10000"/>
                  </a:ext>
                </a:extLst>
              </a:tr>
              <a:tr h="1696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900" b="1" kern="1200" baseline="0" dirty="0">
                          <a:solidFill>
                            <a:schemeClr val="dk1"/>
                          </a:solidFill>
                          <a:latin typeface="Arial Narrow" pitchFamily="34" charset="0"/>
                          <a:ea typeface="+mn-ea"/>
                          <a:cs typeface="+mn-cs"/>
                        </a:rPr>
                        <a:t>Poor, inadequate, no information, absent contribution</a:t>
                      </a:r>
                      <a:endParaRPr lang="en-GB" sz="1900" b="1" dirty="0"/>
                    </a:p>
                  </a:txBody>
                  <a:tcPr marL="137160" marR="137160" marT="137160" marB="137160" anchor="ctr"/>
                </a:tc>
                <a:tc>
                  <a:txBody>
                    <a:bodyPr/>
                    <a:lstStyle/>
                    <a:p>
                      <a:pPr algn="ctr"/>
                      <a:endParaRPr lang="en-GB" sz="1900" b="0" kern="1200" baseline="0" dirty="0">
                        <a:solidFill>
                          <a:schemeClr val="dk1"/>
                        </a:solidFill>
                        <a:latin typeface="Arial Narrow" pitchFamily="34" charset="0"/>
                        <a:ea typeface="+mn-ea"/>
                        <a:cs typeface="+mn-cs"/>
                      </a:endParaRPr>
                    </a:p>
                  </a:txBody>
                  <a:tcPr marL="137160" marR="137160" marT="137160" marB="1371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900" b="1" kern="1200" baseline="0" dirty="0">
                          <a:solidFill>
                            <a:schemeClr val="dk1"/>
                          </a:solidFill>
                          <a:latin typeface="Arial Narrow" pitchFamily="34" charset="0"/>
                          <a:ea typeface="+mn-ea"/>
                          <a:cs typeface="+mn-cs"/>
                        </a:rPr>
                        <a:t>Average, with some vagueness or inconsistencies</a:t>
                      </a:r>
                    </a:p>
                  </a:txBody>
                  <a:tcPr marL="137160" marR="137160" marT="137160" marB="1371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900" b="0" dirty="0">
                        <a:latin typeface="Arial Narrow" pitchFamily="34" charset="0"/>
                      </a:endParaRPr>
                    </a:p>
                  </a:txBody>
                  <a:tcPr marL="137160" marR="137160" marT="137160" marB="1371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900" b="1" kern="1200" baseline="0" dirty="0">
                          <a:solidFill>
                            <a:schemeClr val="dk1"/>
                          </a:solidFill>
                          <a:latin typeface="Arial Narrow" pitchFamily="34" charset="0"/>
                          <a:ea typeface="+mn-ea"/>
                          <a:cs typeface="+mn-cs"/>
                        </a:rPr>
                        <a:t>Good, comprehensive information &amp; fluid contribution </a:t>
                      </a:r>
                      <a:endParaRPr lang="en-GB" sz="1900" b="1" dirty="0">
                        <a:latin typeface="Arial Narrow" pitchFamily="34" charset="0"/>
                      </a:endParaRPr>
                    </a:p>
                  </a:txBody>
                  <a:tcPr marL="137160" marR="137160" marT="137160" marB="137160" anchor="ctr"/>
                </a:tc>
                <a:extLst>
                  <a:ext uri="{0D108BD9-81ED-4DB2-BD59-A6C34878D82A}">
                    <a16:rowId xmlns:a16="http://schemas.microsoft.com/office/drawing/2014/main" xmlns="" val="10001"/>
                  </a:ext>
                </a:extLst>
              </a:tr>
            </a:tbl>
          </a:graphicData>
        </a:graphic>
      </p:graphicFrame>
      <p:sp>
        <p:nvSpPr>
          <p:cNvPr id="8" name="TextBox 7"/>
          <p:cNvSpPr txBox="1"/>
          <p:nvPr/>
        </p:nvSpPr>
        <p:spPr>
          <a:xfrm>
            <a:off x="152400" y="5486401"/>
            <a:ext cx="9448800" cy="738664"/>
          </a:xfrm>
          <a:prstGeom prst="rect">
            <a:avLst/>
          </a:prstGeom>
          <a:noFill/>
        </p:spPr>
        <p:txBody>
          <a:bodyPr wrap="square" rtlCol="0">
            <a:spAutoFit/>
          </a:bodyPr>
          <a:lstStyle/>
          <a:p>
            <a:r>
              <a:rPr lang="en-GB" b="1" dirty="0">
                <a:solidFill>
                  <a:srgbClr val="C00000"/>
                </a:solidFill>
                <a:latin typeface="Arial" pitchFamily="34" charset="0"/>
                <a:cs typeface="Arial" pitchFamily="34" charset="0"/>
              </a:rPr>
              <a:t>COMPROMISED</a:t>
            </a:r>
            <a:r>
              <a:rPr lang="en-GB" sz="1600" b="1" dirty="0">
                <a:solidFill>
                  <a:srgbClr val="0070C0"/>
                </a:solidFill>
                <a:latin typeface="Arial" pitchFamily="34" charset="0"/>
                <a:cs typeface="Arial" pitchFamily="34" charset="0"/>
              </a:rPr>
              <a:t>		         </a:t>
            </a:r>
            <a:r>
              <a:rPr lang="en-GB" sz="2400" b="1" dirty="0">
                <a:solidFill>
                  <a:srgbClr val="002060"/>
                </a:solidFill>
                <a:latin typeface="Arial" pitchFamily="34" charset="0"/>
                <a:cs typeface="Arial" pitchFamily="34" charset="0"/>
              </a:rPr>
              <a:t>Decision-Making</a:t>
            </a:r>
            <a:r>
              <a:rPr lang="en-GB" sz="1600" b="1" dirty="0">
                <a:solidFill>
                  <a:srgbClr val="0070C0"/>
                </a:solidFill>
                <a:latin typeface="Arial" pitchFamily="34" charset="0"/>
                <a:cs typeface="Arial" pitchFamily="34" charset="0"/>
              </a:rPr>
              <a:t>		   </a:t>
            </a:r>
            <a:r>
              <a:rPr lang="en-GB" b="1" dirty="0">
                <a:solidFill>
                  <a:srgbClr val="009900"/>
                </a:solidFill>
                <a:latin typeface="Arial" pitchFamily="34" charset="0"/>
                <a:cs typeface="Arial" pitchFamily="34" charset="0"/>
              </a:rPr>
              <a:t>ENHANCED</a:t>
            </a:r>
            <a:endParaRPr lang="en-GB" sz="1600" b="1" dirty="0">
              <a:solidFill>
                <a:srgbClr val="009900"/>
              </a:solidFill>
              <a:latin typeface="Arial" pitchFamily="34" charset="0"/>
              <a:cs typeface="Arial" pitchFamily="34" charset="0"/>
            </a:endParaRPr>
          </a:p>
          <a:p>
            <a:r>
              <a:rPr lang="en-GB" b="1" dirty="0">
                <a:solidFill>
                  <a:srgbClr val="0070C0"/>
                </a:solidFill>
                <a:latin typeface="Arial Narrow" pitchFamily="34" charset="0"/>
                <a:cs typeface="Times New Roman" charset="0"/>
              </a:rPr>
              <a:t>			</a:t>
            </a:r>
            <a:endParaRPr lang="en-GB" b="1" dirty="0">
              <a:solidFill>
                <a:srgbClr val="002060"/>
              </a:solidFill>
              <a:latin typeface="Arial Narrow" pitchFamily="34" charset="0"/>
              <a:cs typeface="Times New Roman" charset="0"/>
            </a:endParaRPr>
          </a:p>
        </p:txBody>
      </p:sp>
      <p:cxnSp>
        <p:nvCxnSpPr>
          <p:cNvPr id="10" name="Straight Arrow Connector 9"/>
          <p:cNvCxnSpPr/>
          <p:nvPr/>
        </p:nvCxnSpPr>
        <p:spPr>
          <a:xfrm flipH="1">
            <a:off x="2133600" y="5791200"/>
            <a:ext cx="1066800" cy="0"/>
          </a:xfrm>
          <a:prstGeom prst="straightConnector1">
            <a:avLst/>
          </a:prstGeom>
          <a:ln w="254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6000" y="5791200"/>
            <a:ext cx="1447800" cy="0"/>
          </a:xfrm>
          <a:prstGeom prst="straightConnector1">
            <a:avLst/>
          </a:prstGeom>
          <a:ln w="25400">
            <a:solidFill>
              <a:srgbClr val="008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73210" y="1304926"/>
            <a:ext cx="4640239" cy="526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xmlns="" id="{E8156AD2-CD9A-49CF-8310-6511B21B0337}"/>
              </a:ext>
            </a:extLst>
          </p:cNvPr>
          <p:cNvSpPr>
            <a:spLocks noGrp="1"/>
          </p:cNvSpPr>
          <p:nvPr>
            <p:ph type="sldNum" sz="quarter" idx="12"/>
          </p:nvPr>
        </p:nvSpPr>
        <p:spPr/>
        <p:txBody>
          <a:bodyPr/>
          <a:lstStyle/>
          <a:p>
            <a:fld id="{83F7EC9D-21CA-4782-A5FA-4EADA828E7A4}"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1435437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752528"/>
          </a:xfrm>
        </p:spPr>
        <p:txBody>
          <a:bodyPr>
            <a:normAutofit fontScale="92500"/>
          </a:bodyPr>
          <a:lstStyle/>
          <a:p>
            <a:pPr marL="0" indent="0">
              <a:buNone/>
            </a:pPr>
            <a:r>
              <a:rPr lang="en-GB" b="1" dirty="0"/>
              <a:t>S</a:t>
            </a:r>
            <a:r>
              <a:rPr lang="en-GB" b="1" dirty="0" smtClean="0"/>
              <a:t>cored as N/A when:</a:t>
            </a:r>
          </a:p>
          <a:p>
            <a:pPr marL="0" indent="0">
              <a:buNone/>
            </a:pPr>
            <a:endParaRPr lang="en-GB" sz="1700" dirty="0"/>
          </a:p>
          <a:p>
            <a:r>
              <a:rPr lang="en-GB" dirty="0" smtClean="0"/>
              <a:t>a one stop clinic case is benign and no further action contributions from the oncologists and nurses are not applicable as they won’t have been in clinic</a:t>
            </a:r>
          </a:p>
          <a:p>
            <a:r>
              <a:rPr lang="en-GB" dirty="0" smtClean="0"/>
              <a:t>a new radiology or one stop clinic case is malignant contributions from the nursing team are not applicable as the nurses are not present in the one stop clinic or radiology clinics</a:t>
            </a:r>
          </a:p>
          <a:p>
            <a:endParaRPr lang="en-GB" dirty="0"/>
          </a:p>
        </p:txBody>
      </p:sp>
      <p:sp>
        <p:nvSpPr>
          <p:cNvPr id="5" name="Title 1"/>
          <p:cNvSpPr>
            <a:spLocks noGrp="1"/>
          </p:cNvSpPr>
          <p:nvPr>
            <p:ph type="title"/>
          </p:nvPr>
        </p:nvSpPr>
        <p:spPr>
          <a:xfrm>
            <a:off x="300254" y="228600"/>
            <a:ext cx="7512106" cy="914400"/>
          </a:xfrm>
        </p:spPr>
        <p:txBody>
          <a:bodyPr>
            <a:noAutofit/>
          </a:bodyPr>
          <a:lstStyle/>
          <a:p>
            <a:pPr algn="l"/>
            <a:r>
              <a:rPr lang="en-GB" sz="3200" b="1" cap="all" dirty="0">
                <a:solidFill>
                  <a:schemeClr val="tx2"/>
                </a:solidFill>
                <a:latin typeface="Arial" pitchFamily="34" charset="0"/>
                <a:cs typeface="Arial" pitchFamily="34" charset="0"/>
              </a:rPr>
              <a:t>MDT-</a:t>
            </a:r>
            <a:r>
              <a:rPr lang="en-GB" sz="3200" b="1" i="1" cap="all" dirty="0">
                <a:solidFill>
                  <a:schemeClr val="tx2"/>
                </a:solidFill>
                <a:latin typeface="Arial" pitchFamily="34" charset="0"/>
                <a:cs typeface="Arial" pitchFamily="34" charset="0"/>
              </a:rPr>
              <a:t>MOD</a:t>
            </a:r>
            <a:r>
              <a:rPr lang="en-GB" sz="3200" b="1" i="1" dirty="0">
                <a:solidFill>
                  <a:schemeClr val="tx2"/>
                </a:solidFill>
                <a:latin typeface="Arial" pitchFamily="34" charset="0"/>
                <a:cs typeface="Arial" pitchFamily="34" charset="0"/>
              </a:rPr>
              <a:t>e</a:t>
            </a:r>
            <a:r>
              <a:rPr lang="en-GB" sz="3200" b="1" cap="all" dirty="0">
                <a:solidFill>
                  <a:schemeClr val="tx2"/>
                </a:solidFill>
                <a:latin typeface="Arial" pitchFamily="34" charset="0"/>
                <a:cs typeface="Arial" pitchFamily="34" charset="0"/>
              </a:rPr>
              <a:t> Rating </a:t>
            </a:r>
            <a:r>
              <a:rPr lang="en-GB" sz="3200" b="1" cap="all" dirty="0" smtClean="0">
                <a:solidFill>
                  <a:schemeClr val="tx2"/>
                </a:solidFill>
                <a:latin typeface="Arial" pitchFamily="34" charset="0"/>
                <a:cs typeface="Arial" pitchFamily="34" charset="0"/>
              </a:rPr>
              <a:t>Scale (CONT.) </a:t>
            </a:r>
            <a:endParaRPr lang="en-GB" sz="3200" b="1" cap="all" dirty="0">
              <a:solidFill>
                <a:schemeClr val="tx2"/>
              </a:solidFill>
              <a:latin typeface="Arial" pitchFamily="34" charset="0"/>
              <a:cs typeface="Arial" pitchFamily="34" charset="0"/>
            </a:endParaRPr>
          </a:p>
        </p:txBody>
      </p:sp>
      <p:cxnSp>
        <p:nvCxnSpPr>
          <p:cNvPr id="6" name="Straight Connector 5"/>
          <p:cNvCxnSpPr/>
          <p:nvPr/>
        </p:nvCxnSpPr>
        <p:spPr>
          <a:xfrm flipV="1">
            <a:off x="428236" y="1052736"/>
            <a:ext cx="6880068" cy="526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123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196752"/>
            <a:ext cx="8229600" cy="1143000"/>
          </a:xfrm>
        </p:spPr>
        <p:txBody>
          <a:bodyPr/>
          <a:lstStyle/>
          <a:p>
            <a:r>
              <a:rPr lang="en-GB" b="1" dirty="0" smtClean="0"/>
              <a:t>Results</a:t>
            </a:r>
            <a:endParaRPr lang="en-GB" b="1" dirty="0"/>
          </a:p>
        </p:txBody>
      </p:sp>
    </p:spTree>
    <p:extLst>
      <p:ext uri="{BB962C8B-B14F-4D97-AF65-F5344CB8AC3E}">
        <p14:creationId xmlns:p14="http://schemas.microsoft.com/office/powerpoint/2010/main" val="2995940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Preliminary findings</a:t>
            </a:r>
            <a:endParaRPr lang="en-GB" dirty="0"/>
          </a:p>
        </p:txBody>
      </p:sp>
      <p:sp>
        <p:nvSpPr>
          <p:cNvPr id="3" name="Content Placeholder 2"/>
          <p:cNvSpPr>
            <a:spLocks noGrp="1"/>
          </p:cNvSpPr>
          <p:nvPr>
            <p:ph idx="1"/>
          </p:nvPr>
        </p:nvSpPr>
        <p:spPr>
          <a:xfrm>
            <a:off x="858416" y="1796951"/>
            <a:ext cx="7427168" cy="2908920"/>
          </a:xfrm>
        </p:spPr>
        <p:txBody>
          <a:bodyPr>
            <a:normAutofit/>
          </a:bodyPr>
          <a:lstStyle/>
          <a:p>
            <a:r>
              <a:rPr lang="en-GB" dirty="0" smtClean="0"/>
              <a:t>299 </a:t>
            </a:r>
            <a:r>
              <a:rPr lang="en-GB" dirty="0"/>
              <a:t>patients </a:t>
            </a:r>
            <a:r>
              <a:rPr lang="en-GB" dirty="0" smtClean="0"/>
              <a:t>discussed over 3 meetings</a:t>
            </a:r>
          </a:p>
          <a:p>
            <a:pPr lvl="1"/>
            <a:r>
              <a:rPr lang="en-GB" dirty="0" smtClean="0"/>
              <a:t>95</a:t>
            </a:r>
            <a:r>
              <a:rPr lang="en-GB" dirty="0"/>
              <a:t>, 103 and </a:t>
            </a:r>
            <a:r>
              <a:rPr lang="en-GB" dirty="0" smtClean="0"/>
              <a:t>101, respectively</a:t>
            </a:r>
            <a:endParaRPr lang="en-GB" dirty="0"/>
          </a:p>
          <a:p>
            <a:r>
              <a:rPr lang="en-GB" dirty="0" smtClean="0"/>
              <a:t>2min av. discussion </a:t>
            </a:r>
            <a:r>
              <a:rPr lang="en-GB" dirty="0"/>
              <a:t>time per </a:t>
            </a:r>
            <a:r>
              <a:rPr lang="en-GB" dirty="0" smtClean="0"/>
              <a:t>patient</a:t>
            </a:r>
          </a:p>
          <a:p>
            <a:pPr lvl="1"/>
            <a:r>
              <a:rPr lang="en-GB" dirty="0" smtClean="0"/>
              <a:t>Range: 20sec to 7min </a:t>
            </a:r>
          </a:p>
          <a:p>
            <a:r>
              <a:rPr lang="en-GB" dirty="0" smtClean="0"/>
              <a:t>37 </a:t>
            </a:r>
            <a:r>
              <a:rPr lang="en-GB" dirty="0"/>
              <a:t>cases </a:t>
            </a:r>
            <a:r>
              <a:rPr lang="en-GB" dirty="0" smtClean="0"/>
              <a:t>deferred </a:t>
            </a:r>
            <a:r>
              <a:rPr lang="en-GB" dirty="0"/>
              <a:t>for </a:t>
            </a:r>
            <a:r>
              <a:rPr lang="en-GB" dirty="0" smtClean="0"/>
              <a:t>another meeting</a:t>
            </a:r>
          </a:p>
          <a:p>
            <a:endParaRPr lang="en-GB" dirty="0"/>
          </a:p>
        </p:txBody>
      </p:sp>
      <p:sp>
        <p:nvSpPr>
          <p:cNvPr id="6" name="Rectangle 5"/>
          <p:cNvSpPr/>
          <p:nvPr/>
        </p:nvSpPr>
        <p:spPr>
          <a:xfrm>
            <a:off x="2339752" y="5301208"/>
            <a:ext cx="4752528" cy="584775"/>
          </a:xfrm>
          <a:prstGeom prst="rect">
            <a:avLst/>
          </a:prstGeom>
        </p:spPr>
        <p:txBody>
          <a:bodyPr wrap="square">
            <a:spAutoFit/>
          </a:bodyPr>
          <a:lstStyle/>
          <a:p>
            <a:r>
              <a:rPr lang="en-GB" sz="3200" b="1" dirty="0">
                <a:solidFill>
                  <a:srgbClr val="FF0000"/>
                </a:solidFill>
              </a:rPr>
              <a:t>Data analysis in </a:t>
            </a:r>
            <a:r>
              <a:rPr lang="en-GB" sz="3200" b="1" dirty="0" smtClean="0">
                <a:solidFill>
                  <a:srgbClr val="FF0000"/>
                </a:solidFill>
              </a:rPr>
              <a:t>progress!</a:t>
            </a:r>
            <a:endParaRPr lang="en-GB" sz="3200" b="1" dirty="0">
              <a:solidFill>
                <a:srgbClr val="FF0000"/>
              </a:solidFill>
            </a:endParaRPr>
          </a:p>
        </p:txBody>
      </p:sp>
    </p:spTree>
    <p:extLst>
      <p:ext uri="{BB962C8B-B14F-4D97-AF65-F5344CB8AC3E}">
        <p14:creationId xmlns:p14="http://schemas.microsoft.com/office/powerpoint/2010/main" val="1629319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340768"/>
            <a:ext cx="8229600" cy="1143000"/>
          </a:xfrm>
        </p:spPr>
        <p:txBody>
          <a:bodyPr/>
          <a:lstStyle/>
          <a:p>
            <a:r>
              <a:rPr lang="en-GB" b="1" dirty="0" smtClean="0"/>
              <a:t>Discussion</a:t>
            </a:r>
            <a:endParaRPr lang="en-GB" b="1" dirty="0"/>
          </a:p>
        </p:txBody>
      </p:sp>
    </p:spTree>
    <p:extLst>
      <p:ext uri="{BB962C8B-B14F-4D97-AF65-F5344CB8AC3E}">
        <p14:creationId xmlns:p14="http://schemas.microsoft.com/office/powerpoint/2010/main" val="3017365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62074"/>
          </a:xfrm>
        </p:spPr>
        <p:txBody>
          <a:bodyPr>
            <a:normAutofit fontScale="90000"/>
          </a:bodyPr>
          <a:lstStyle/>
          <a:p>
            <a:pPr algn="l"/>
            <a:r>
              <a:rPr lang="en-GB" dirty="0" smtClean="0"/>
              <a:t>Examples of practice…</a:t>
            </a:r>
            <a:endParaRPr lang="en-GB" dirty="0"/>
          </a:p>
        </p:txBody>
      </p:sp>
      <p:sp>
        <p:nvSpPr>
          <p:cNvPr id="3" name="Content Placeholder 2"/>
          <p:cNvSpPr>
            <a:spLocks noGrp="1"/>
          </p:cNvSpPr>
          <p:nvPr>
            <p:ph idx="1"/>
          </p:nvPr>
        </p:nvSpPr>
        <p:spPr>
          <a:xfrm>
            <a:off x="457200" y="1340768"/>
            <a:ext cx="8229600" cy="4464496"/>
          </a:xfrm>
        </p:spPr>
        <p:txBody>
          <a:bodyPr>
            <a:normAutofit fontScale="70000" lnSpcReduction="20000"/>
          </a:bodyPr>
          <a:lstStyle/>
          <a:p>
            <a:endParaRPr lang="en-GB" dirty="0"/>
          </a:p>
          <a:p>
            <a:r>
              <a:rPr lang="en-GB" sz="3400" dirty="0" smtClean="0"/>
              <a:t>15min meeting break occurred in the observed MDT after </a:t>
            </a:r>
            <a:r>
              <a:rPr lang="en-GB" sz="3400" dirty="0"/>
              <a:t>discussion of 48 cases in the first meeting, and 56 cases in the next two </a:t>
            </a:r>
            <a:r>
              <a:rPr lang="en-GB" sz="3400" dirty="0" smtClean="0"/>
              <a:t>meetings</a:t>
            </a:r>
          </a:p>
          <a:p>
            <a:pPr marL="0" indent="0">
              <a:buNone/>
            </a:pPr>
            <a:endParaRPr lang="en-GB" sz="3400" dirty="0" smtClean="0"/>
          </a:p>
          <a:p>
            <a:pPr marL="0" indent="0">
              <a:buNone/>
            </a:pPr>
            <a:r>
              <a:rPr lang="en-GB" sz="3400" b="1" dirty="0" smtClean="0"/>
              <a:t>Thoughts from Helen:</a:t>
            </a:r>
          </a:p>
          <a:p>
            <a:endParaRPr lang="en-GB" sz="3400" dirty="0"/>
          </a:p>
          <a:p>
            <a:r>
              <a:rPr lang="en-GB" sz="3400" dirty="0" smtClean="0"/>
              <a:t>As </a:t>
            </a:r>
            <a:r>
              <a:rPr lang="en-GB" sz="3400" dirty="0"/>
              <a:t>discussed in the first meeting of SWAG Cancer Clinical Leads, the prolonged length of meetings has been proven to reduce quality of decision making, particularly after the first hour, or discussion of 20 patients. The addition of a 10 minute break at this point has been shown to balance the quality of decision making and reduce the length of the overall </a:t>
            </a:r>
            <a:r>
              <a:rPr lang="en-GB" sz="3400" dirty="0" smtClean="0"/>
              <a:t>meeting</a:t>
            </a:r>
          </a:p>
          <a:p>
            <a:endParaRPr lang="en-GB" dirty="0"/>
          </a:p>
        </p:txBody>
      </p:sp>
      <p:sp>
        <p:nvSpPr>
          <p:cNvPr id="4" name="Rectangle 3"/>
          <p:cNvSpPr/>
          <p:nvPr/>
        </p:nvSpPr>
        <p:spPr>
          <a:xfrm>
            <a:off x="1835696" y="6021288"/>
            <a:ext cx="5328592" cy="369332"/>
          </a:xfrm>
          <a:prstGeom prst="rect">
            <a:avLst/>
          </a:prstGeom>
        </p:spPr>
        <p:txBody>
          <a:bodyPr wrap="square">
            <a:spAutoFit/>
          </a:bodyPr>
          <a:lstStyle/>
          <a:p>
            <a:pPr algn="ctr"/>
            <a:r>
              <a:rPr lang="en-GB" dirty="0">
                <a:hlinkClick r:id="rId2"/>
              </a:rPr>
              <a:t>https://bmjopen.bmj.com/content/9/5/e027303</a:t>
            </a:r>
            <a:endParaRPr lang="en-GB" dirty="0"/>
          </a:p>
        </p:txBody>
      </p:sp>
    </p:spTree>
    <p:extLst>
      <p:ext uri="{BB962C8B-B14F-4D97-AF65-F5344CB8AC3E}">
        <p14:creationId xmlns:p14="http://schemas.microsoft.com/office/powerpoint/2010/main" val="2456419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032" y="764704"/>
            <a:ext cx="8229600" cy="1143000"/>
          </a:xfrm>
        </p:spPr>
        <p:txBody>
          <a:bodyPr/>
          <a:lstStyle/>
          <a:p>
            <a:r>
              <a:rPr lang="en-GB" dirty="0" smtClean="0"/>
              <a:t>Plan for this session</a:t>
            </a:r>
            <a:endParaRPr lang="en-GB" dirty="0"/>
          </a:p>
        </p:txBody>
      </p:sp>
      <p:sp>
        <p:nvSpPr>
          <p:cNvPr id="3" name="Content Placeholder 2"/>
          <p:cNvSpPr>
            <a:spLocks noGrp="1"/>
          </p:cNvSpPr>
          <p:nvPr>
            <p:ph idx="1"/>
          </p:nvPr>
        </p:nvSpPr>
        <p:spPr>
          <a:xfrm>
            <a:off x="492032" y="2276872"/>
            <a:ext cx="8229600" cy="2116832"/>
          </a:xfrm>
        </p:spPr>
        <p:txBody>
          <a:bodyPr/>
          <a:lstStyle/>
          <a:p>
            <a:r>
              <a:rPr lang="en-GB" dirty="0" smtClean="0"/>
              <a:t>Background</a:t>
            </a:r>
          </a:p>
          <a:p>
            <a:r>
              <a:rPr lang="en-GB" dirty="0" smtClean="0"/>
              <a:t>Methods</a:t>
            </a:r>
          </a:p>
          <a:p>
            <a:r>
              <a:rPr lang="en-GB" dirty="0" smtClean="0"/>
              <a:t>Conclusions</a:t>
            </a:r>
            <a:endParaRPr lang="en-GB" dirty="0"/>
          </a:p>
        </p:txBody>
      </p:sp>
    </p:spTree>
    <p:extLst>
      <p:ext uri="{BB962C8B-B14F-4D97-AF65-F5344CB8AC3E}">
        <p14:creationId xmlns:p14="http://schemas.microsoft.com/office/powerpoint/2010/main" val="3993259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188640"/>
            <a:ext cx="8229600" cy="720080"/>
          </a:xfrm>
        </p:spPr>
        <p:txBody>
          <a:bodyPr>
            <a:normAutofit fontScale="90000"/>
          </a:bodyPr>
          <a:lstStyle/>
          <a:p>
            <a:r>
              <a:rPr lang="en-GB" dirty="0" smtClean="0"/>
              <a:t>Examples of practice cont.</a:t>
            </a:r>
            <a:endParaRPr lang="en-GB" dirty="0"/>
          </a:p>
        </p:txBody>
      </p:sp>
      <p:sp>
        <p:nvSpPr>
          <p:cNvPr id="3" name="Content Placeholder 2"/>
          <p:cNvSpPr>
            <a:spLocks noGrp="1"/>
          </p:cNvSpPr>
          <p:nvPr>
            <p:ph idx="1"/>
          </p:nvPr>
        </p:nvSpPr>
        <p:spPr>
          <a:xfrm>
            <a:off x="107504" y="980728"/>
            <a:ext cx="8856984" cy="5112568"/>
          </a:xfrm>
        </p:spPr>
        <p:txBody>
          <a:bodyPr>
            <a:noAutofit/>
          </a:bodyPr>
          <a:lstStyle/>
          <a:p>
            <a:r>
              <a:rPr lang="en-GB" sz="2400" b="1" dirty="0"/>
              <a:t>M</a:t>
            </a:r>
            <a:r>
              <a:rPr lang="en-GB" sz="2400" b="1" dirty="0" smtClean="0"/>
              <a:t>eeting </a:t>
            </a:r>
            <a:r>
              <a:rPr lang="en-GB" sz="2400" b="1" dirty="0"/>
              <a:t>room </a:t>
            </a:r>
            <a:r>
              <a:rPr lang="en-GB" sz="2400" dirty="0"/>
              <a:t>is configured in a U-shape which allows participants to see and hear each other </a:t>
            </a:r>
            <a:r>
              <a:rPr lang="en-GB" sz="2400" dirty="0" smtClean="0"/>
              <a:t>clearly</a:t>
            </a:r>
          </a:p>
          <a:p>
            <a:pPr marL="0" indent="0">
              <a:buNone/>
            </a:pPr>
            <a:endParaRPr lang="en-GB" sz="1200" dirty="0"/>
          </a:p>
          <a:p>
            <a:pPr lvl="0"/>
            <a:r>
              <a:rPr lang="en-GB" sz="2400" b="1" dirty="0" smtClean="0"/>
              <a:t>Case </a:t>
            </a:r>
            <a:r>
              <a:rPr lang="en-GB" sz="2400" b="1" dirty="0"/>
              <a:t>discussions </a:t>
            </a:r>
            <a:r>
              <a:rPr lang="en-GB" sz="2400" dirty="0"/>
              <a:t>are ordered according to the patient pathway, which allows oncologists to attend a specific slot in the </a:t>
            </a:r>
            <a:r>
              <a:rPr lang="en-GB" sz="2400" dirty="0" smtClean="0"/>
              <a:t>meeting</a:t>
            </a:r>
          </a:p>
          <a:p>
            <a:pPr lvl="0"/>
            <a:endParaRPr lang="en-GB" sz="1200" dirty="0"/>
          </a:p>
          <a:p>
            <a:pPr lvl="0"/>
            <a:r>
              <a:rPr lang="en-GB" sz="2400" b="1" dirty="0"/>
              <a:t>R</a:t>
            </a:r>
            <a:r>
              <a:rPr lang="en-GB" sz="2400" b="1" dirty="0" smtClean="0"/>
              <a:t>ole </a:t>
            </a:r>
            <a:r>
              <a:rPr lang="en-GB" sz="2400" b="1" dirty="0"/>
              <a:t>of Chair, Pathologist and Radiologist </a:t>
            </a:r>
            <a:r>
              <a:rPr lang="en-GB" sz="2400" dirty="0"/>
              <a:t>is rotated half way through the </a:t>
            </a:r>
            <a:r>
              <a:rPr lang="en-GB" sz="2400" dirty="0" smtClean="0"/>
              <a:t>meeting</a:t>
            </a:r>
          </a:p>
          <a:p>
            <a:pPr lvl="0"/>
            <a:endParaRPr lang="en-GB" sz="1200" dirty="0"/>
          </a:p>
          <a:p>
            <a:pPr lvl="0"/>
            <a:r>
              <a:rPr lang="en-GB" sz="2400" b="1" dirty="0"/>
              <a:t>S</a:t>
            </a:r>
            <a:r>
              <a:rPr lang="en-GB" sz="2400" b="1" dirty="0" smtClean="0"/>
              <a:t>urgeon </a:t>
            </a:r>
            <a:r>
              <a:rPr lang="en-GB" sz="2400" dirty="0"/>
              <a:t>who knows the patient introduces the case </a:t>
            </a:r>
            <a:r>
              <a:rPr lang="en-GB" sz="2400" dirty="0" smtClean="0"/>
              <a:t>history</a:t>
            </a:r>
          </a:p>
          <a:p>
            <a:pPr lvl="0"/>
            <a:endParaRPr lang="en-GB" sz="1200" dirty="0"/>
          </a:p>
          <a:p>
            <a:r>
              <a:rPr lang="en-GB" sz="2400" b="1" dirty="0"/>
              <a:t>R</a:t>
            </a:r>
            <a:r>
              <a:rPr lang="en-GB" sz="2400" b="1" dirty="0" smtClean="0"/>
              <a:t>esearch </a:t>
            </a:r>
            <a:r>
              <a:rPr lang="en-GB" sz="2400" b="1" dirty="0"/>
              <a:t>nurse </a:t>
            </a:r>
            <a:r>
              <a:rPr lang="en-GB" sz="2400" dirty="0" smtClean="0"/>
              <a:t>facilitates discussion </a:t>
            </a:r>
            <a:r>
              <a:rPr lang="en-GB" sz="2400" dirty="0"/>
              <a:t>of relevant research </a:t>
            </a:r>
            <a:r>
              <a:rPr lang="en-GB" sz="2400" dirty="0" smtClean="0"/>
              <a:t>trials</a:t>
            </a:r>
          </a:p>
          <a:p>
            <a:pPr lvl="0"/>
            <a:endParaRPr lang="en-GB" sz="1200" dirty="0"/>
          </a:p>
          <a:p>
            <a:pPr lvl="0"/>
            <a:r>
              <a:rPr lang="en-GB" sz="2400" b="1" dirty="0" smtClean="0"/>
              <a:t>MDT </a:t>
            </a:r>
            <a:r>
              <a:rPr lang="en-GB" sz="2400" b="1" dirty="0"/>
              <a:t>outcome </a:t>
            </a:r>
            <a:r>
              <a:rPr lang="en-GB" sz="2400" dirty="0"/>
              <a:t>is relayed directly to the MDT Coordinator, typed immediately into the Somerset Cancer Register, and checked for accuracy by the relevant </a:t>
            </a:r>
            <a:r>
              <a:rPr lang="en-GB" sz="2400" dirty="0" smtClean="0"/>
              <a:t>attendees</a:t>
            </a:r>
          </a:p>
        </p:txBody>
      </p:sp>
    </p:spTree>
    <p:extLst>
      <p:ext uri="{BB962C8B-B14F-4D97-AF65-F5344CB8AC3E}">
        <p14:creationId xmlns:p14="http://schemas.microsoft.com/office/powerpoint/2010/main" val="3990687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For consideration</a:t>
            </a:r>
            <a:endParaRPr lang="en-GB" dirty="0"/>
          </a:p>
        </p:txBody>
      </p:sp>
      <p:sp>
        <p:nvSpPr>
          <p:cNvPr id="3" name="Content Placeholder 2"/>
          <p:cNvSpPr>
            <a:spLocks noGrp="1"/>
          </p:cNvSpPr>
          <p:nvPr>
            <p:ph idx="1"/>
          </p:nvPr>
        </p:nvSpPr>
        <p:spPr>
          <a:xfrm>
            <a:off x="479857" y="1422077"/>
            <a:ext cx="8229600" cy="4853136"/>
          </a:xfrm>
        </p:spPr>
        <p:txBody>
          <a:bodyPr>
            <a:normAutofit fontScale="70000" lnSpcReduction="20000"/>
          </a:bodyPr>
          <a:lstStyle/>
          <a:p>
            <a:r>
              <a:rPr lang="en-GB" sz="3800" dirty="0" smtClean="0"/>
              <a:t>Are </a:t>
            </a:r>
            <a:r>
              <a:rPr lang="en-GB" sz="3800" dirty="0"/>
              <a:t>some professional groups under-represented when they shouldn’t be? Could Chairing help with this</a:t>
            </a:r>
            <a:r>
              <a:rPr lang="en-GB" sz="3800" dirty="0" smtClean="0"/>
              <a:t>?</a:t>
            </a:r>
          </a:p>
          <a:p>
            <a:endParaRPr lang="en-GB" sz="2200" dirty="0" smtClean="0"/>
          </a:p>
          <a:p>
            <a:r>
              <a:rPr lang="en-GB" sz="3800" dirty="0" smtClean="0"/>
              <a:t>Are </a:t>
            </a:r>
            <a:r>
              <a:rPr lang="en-GB" sz="3800" dirty="0"/>
              <a:t>certain types of information under-represented when it would be useful</a:t>
            </a:r>
            <a:r>
              <a:rPr lang="en-GB" sz="3800" dirty="0" smtClean="0"/>
              <a:t>?</a:t>
            </a:r>
          </a:p>
          <a:p>
            <a:endParaRPr lang="en-GB" sz="2200" dirty="0" smtClean="0"/>
          </a:p>
          <a:p>
            <a:r>
              <a:rPr lang="en-GB" sz="3800" dirty="0"/>
              <a:t>Could pathology provide a cut-off date for listing cases to report results from surgical samples? </a:t>
            </a:r>
            <a:endParaRPr lang="en-GB" sz="3800" dirty="0" smtClean="0"/>
          </a:p>
          <a:p>
            <a:endParaRPr lang="en-GB" sz="2500" dirty="0"/>
          </a:p>
          <a:p>
            <a:r>
              <a:rPr lang="en-GB" sz="3800" dirty="0" smtClean="0"/>
              <a:t>Could </a:t>
            </a:r>
            <a:r>
              <a:rPr lang="en-GB" sz="3800" dirty="0"/>
              <a:t>some of the benign cases be removed if planning time is scheduled</a:t>
            </a:r>
            <a:r>
              <a:rPr lang="en-GB" sz="3800" dirty="0" smtClean="0"/>
              <a:t>?</a:t>
            </a:r>
          </a:p>
          <a:p>
            <a:endParaRPr lang="en-GB" sz="2900" dirty="0" smtClean="0"/>
          </a:p>
          <a:p>
            <a:r>
              <a:rPr lang="en-GB" sz="3800" dirty="0" smtClean="0"/>
              <a:t>Could </a:t>
            </a:r>
            <a:r>
              <a:rPr lang="en-GB" sz="3800" dirty="0"/>
              <a:t>attendance be reduced further for particular sections of the meeting? </a:t>
            </a:r>
            <a:endParaRPr lang="en-GB" sz="3800" dirty="0" smtClean="0"/>
          </a:p>
          <a:p>
            <a:endParaRPr lang="en-GB" sz="3800" dirty="0"/>
          </a:p>
          <a:p>
            <a:endParaRPr lang="en-GB" dirty="0"/>
          </a:p>
        </p:txBody>
      </p:sp>
    </p:spTree>
    <p:extLst>
      <p:ext uri="{BB962C8B-B14F-4D97-AF65-F5344CB8AC3E}">
        <p14:creationId xmlns:p14="http://schemas.microsoft.com/office/powerpoint/2010/main" val="1084554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628800"/>
            <a:ext cx="8229600" cy="2736304"/>
          </a:xfrm>
        </p:spPr>
        <p:txBody>
          <a:bodyPr>
            <a:normAutofit/>
          </a:bodyPr>
          <a:lstStyle/>
          <a:p>
            <a:r>
              <a:rPr lang="en-GB" dirty="0" smtClean="0"/>
              <a:t>Thank you for listening. </a:t>
            </a:r>
            <a:br>
              <a:rPr lang="en-GB" dirty="0" smtClean="0"/>
            </a:br>
            <a:r>
              <a:rPr lang="en-GB" dirty="0" smtClean="0"/>
              <a:t/>
            </a:r>
            <a:br>
              <a:rPr lang="en-GB" dirty="0" smtClean="0"/>
            </a:br>
            <a:r>
              <a:rPr lang="en-GB" b="1" dirty="0" smtClean="0"/>
              <a:t>What do you think?</a:t>
            </a:r>
            <a:endParaRPr lang="en-GB" b="1" dirty="0"/>
          </a:p>
        </p:txBody>
      </p:sp>
    </p:spTree>
    <p:extLst>
      <p:ext uri="{BB962C8B-B14F-4D97-AF65-F5344CB8AC3E}">
        <p14:creationId xmlns:p14="http://schemas.microsoft.com/office/powerpoint/2010/main" val="389145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052736"/>
            <a:ext cx="8229600" cy="1143000"/>
          </a:xfrm>
        </p:spPr>
        <p:txBody>
          <a:bodyPr/>
          <a:lstStyle/>
          <a:p>
            <a:r>
              <a:rPr lang="en-GB" b="1" dirty="0" smtClean="0"/>
              <a:t>Background</a:t>
            </a:r>
            <a:endParaRPr lang="en-GB" b="1" dirty="0"/>
          </a:p>
        </p:txBody>
      </p:sp>
    </p:spTree>
    <p:extLst>
      <p:ext uri="{BB962C8B-B14F-4D97-AF65-F5344CB8AC3E}">
        <p14:creationId xmlns:p14="http://schemas.microsoft.com/office/powerpoint/2010/main" val="3469391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5040560"/>
          </a:xfrm>
        </p:spPr>
        <p:txBody>
          <a:bodyPr>
            <a:normAutofit fontScale="70000" lnSpcReduction="20000"/>
          </a:bodyPr>
          <a:lstStyle/>
          <a:p>
            <a:endParaRPr lang="en-GB" dirty="0" smtClean="0"/>
          </a:p>
          <a:p>
            <a:r>
              <a:rPr lang="en-GB" b="1" dirty="0"/>
              <a:t>Multidisciplinary team (MDT) working </a:t>
            </a:r>
            <a:r>
              <a:rPr lang="en-GB" dirty="0"/>
              <a:t>is seen as the ‘gold standard’ in many </a:t>
            </a:r>
            <a:r>
              <a:rPr lang="en-GB" dirty="0" smtClean="0"/>
              <a:t>countries</a:t>
            </a:r>
          </a:p>
          <a:p>
            <a:endParaRPr lang="en-GB" dirty="0"/>
          </a:p>
          <a:p>
            <a:r>
              <a:rPr lang="en-GB" b="1" dirty="0" smtClean="0"/>
              <a:t>Care of </a:t>
            </a:r>
            <a:r>
              <a:rPr lang="en-GB" b="1" dirty="0"/>
              <a:t>cancer patients </a:t>
            </a:r>
            <a:r>
              <a:rPr lang="en-GB" dirty="0"/>
              <a:t>has become more complex due to the increasing numbers of diagnostic tests, treatments, and increased patient empowerment in </a:t>
            </a:r>
            <a:r>
              <a:rPr lang="en-GB" dirty="0" smtClean="0"/>
              <a:t>decision-making</a:t>
            </a:r>
            <a:endParaRPr lang="en-GB" dirty="0"/>
          </a:p>
          <a:p>
            <a:endParaRPr lang="en-GB" dirty="0"/>
          </a:p>
          <a:p>
            <a:r>
              <a:rPr lang="en-GB" b="1" dirty="0"/>
              <a:t>When MDTs do not work together effectively </a:t>
            </a:r>
            <a:r>
              <a:rPr lang="en-GB" dirty="0"/>
              <a:t>care can be sub-optimal; recommendations can be clinically inappropriate, or not acceptable to patients, resulting in delays to treatment, distress for patients and frustration for healthcare </a:t>
            </a:r>
            <a:r>
              <a:rPr lang="en-GB" dirty="0" smtClean="0"/>
              <a:t>professionals</a:t>
            </a:r>
          </a:p>
          <a:p>
            <a:endParaRPr lang="en-GB" dirty="0"/>
          </a:p>
          <a:p>
            <a:r>
              <a:rPr lang="en-GB" b="1" dirty="0" smtClean="0"/>
              <a:t>Effective </a:t>
            </a:r>
            <a:r>
              <a:rPr lang="en-GB" b="1" dirty="0"/>
              <a:t>MDT decision-making </a:t>
            </a:r>
            <a:r>
              <a:rPr lang="en-GB" dirty="0"/>
              <a:t>requires consideration of comprehensive patient-centred information at the point of </a:t>
            </a:r>
            <a:r>
              <a:rPr lang="en-GB" dirty="0" smtClean="0"/>
              <a:t>decision-making</a:t>
            </a:r>
          </a:p>
          <a:p>
            <a:endParaRPr lang="en-GB" dirty="0"/>
          </a:p>
        </p:txBody>
      </p:sp>
      <p:sp>
        <p:nvSpPr>
          <p:cNvPr id="5" name="Rectangle 4"/>
          <p:cNvSpPr/>
          <p:nvPr/>
        </p:nvSpPr>
        <p:spPr>
          <a:xfrm>
            <a:off x="827584" y="6021288"/>
            <a:ext cx="7941568" cy="369332"/>
          </a:xfrm>
          <a:prstGeom prst="rect">
            <a:avLst/>
          </a:prstGeom>
        </p:spPr>
        <p:txBody>
          <a:bodyPr wrap="square">
            <a:spAutoFit/>
          </a:bodyPr>
          <a:lstStyle/>
          <a:p>
            <a:pPr algn="ctr"/>
            <a:r>
              <a:rPr lang="en-GB" dirty="0">
                <a:hlinkClick r:id="rId2"/>
              </a:rPr>
              <a:t>https://www.ncbi.nlm.nih.gov/pmc/articles/PMC5783021/</a:t>
            </a:r>
            <a:r>
              <a:rPr lang="en-GB" dirty="0"/>
              <a:t> </a:t>
            </a:r>
          </a:p>
        </p:txBody>
      </p:sp>
    </p:spTree>
    <p:extLst>
      <p:ext uri="{BB962C8B-B14F-4D97-AF65-F5344CB8AC3E}">
        <p14:creationId xmlns:p14="http://schemas.microsoft.com/office/powerpoint/2010/main" val="328680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70183" y="476672"/>
            <a:ext cx="7886700" cy="994172"/>
          </a:xfrm>
        </p:spPr>
        <p:txBody>
          <a:bodyPr>
            <a:normAutofit fontScale="90000"/>
          </a:bodyPr>
          <a:lstStyle/>
          <a:p>
            <a:pPr algn="ctr"/>
            <a:r>
              <a:rPr lang="en-GB" sz="3975" b="1" dirty="0" smtClean="0">
                <a:solidFill>
                  <a:srgbClr val="FF0000"/>
                </a:solidFill>
              </a:rPr>
              <a:t>Assessing and improving MDT working is important</a:t>
            </a:r>
            <a:endParaRPr lang="en-GB" b="1" dirty="0"/>
          </a:p>
        </p:txBody>
      </p:sp>
      <p:sp>
        <p:nvSpPr>
          <p:cNvPr id="9" name="Content Placeholder 8"/>
          <p:cNvSpPr>
            <a:spLocks noGrp="1"/>
          </p:cNvSpPr>
          <p:nvPr>
            <p:ph idx="1"/>
          </p:nvPr>
        </p:nvSpPr>
        <p:spPr>
          <a:xfrm>
            <a:off x="1879919" y="1628800"/>
            <a:ext cx="6840760" cy="4536504"/>
          </a:xfrm>
        </p:spPr>
        <p:txBody>
          <a:bodyPr>
            <a:noAutofit/>
          </a:bodyPr>
          <a:lstStyle/>
          <a:p>
            <a:pPr marL="385763" indent="-385763">
              <a:buFont typeface="+mj-lt"/>
              <a:buAutoNum type="arabicPeriod"/>
            </a:pPr>
            <a:r>
              <a:rPr lang="en-GB" sz="3300" dirty="0" smtClean="0"/>
              <a:t>Increased performance </a:t>
            </a:r>
          </a:p>
          <a:p>
            <a:pPr marL="857250" lvl="1" indent="-457200"/>
            <a:r>
              <a:rPr lang="en-GB" sz="2900" dirty="0" smtClean="0"/>
              <a:t>variability exists</a:t>
            </a:r>
          </a:p>
          <a:p>
            <a:pPr marL="400050" lvl="1" indent="0">
              <a:buNone/>
            </a:pPr>
            <a:r>
              <a:rPr lang="en-GB" sz="1600" dirty="0">
                <a:hlinkClick r:id="rId2"/>
              </a:rPr>
              <a:t>https://www.ncbi.nlm.nih.gov/pubmed/30382292</a:t>
            </a:r>
            <a:endParaRPr lang="en-GB" sz="1600" dirty="0"/>
          </a:p>
          <a:p>
            <a:pPr marL="385763" indent="-385763">
              <a:buFont typeface="+mj-lt"/>
              <a:buAutoNum type="arabicPeriod"/>
            </a:pPr>
            <a:r>
              <a:rPr lang="en-GB" sz="3300" dirty="0" smtClean="0"/>
              <a:t>Patient safety </a:t>
            </a:r>
          </a:p>
          <a:p>
            <a:pPr marL="857250" lvl="1" indent="-457200"/>
            <a:r>
              <a:rPr lang="en-GB" sz="2900" dirty="0" smtClean="0"/>
              <a:t>“Teamwork as mechanism for enhancing patients safety” (IoM)</a:t>
            </a:r>
            <a:endParaRPr lang="en-GB" sz="2900" dirty="0"/>
          </a:p>
          <a:p>
            <a:pPr marL="385763" indent="-385763">
              <a:buFont typeface="+mj-lt"/>
              <a:buAutoNum type="arabicPeriod"/>
            </a:pPr>
            <a:r>
              <a:rPr lang="en-GB" sz="3300" dirty="0" smtClean="0"/>
              <a:t>Cost-effectiveness</a:t>
            </a:r>
          </a:p>
          <a:p>
            <a:pPr marL="857250" lvl="1" indent="-457200"/>
            <a:r>
              <a:rPr lang="en-GB" sz="2900" dirty="0" smtClean="0"/>
              <a:t>£822K/year; prep time £100mil/year</a:t>
            </a:r>
          </a:p>
          <a:p>
            <a:pPr marL="400050" lvl="1" indent="0">
              <a:buNone/>
            </a:pPr>
            <a:r>
              <a:rPr lang="en-GB" sz="1600" dirty="0">
                <a:hlinkClick r:id="rId3"/>
              </a:rPr>
              <a:t>https://www.bmj.com/rapid-response/2011/11/02/cost-mdt</a:t>
            </a:r>
            <a:r>
              <a:rPr lang="en-GB" sz="1600" dirty="0"/>
              <a:t> </a:t>
            </a:r>
          </a:p>
          <a:p>
            <a:pPr marL="857250" lvl="1" indent="-457200"/>
            <a:endParaRPr lang="en-GB" sz="2900" dirty="0"/>
          </a:p>
        </p:txBody>
      </p:sp>
      <p:sp>
        <p:nvSpPr>
          <p:cNvPr id="7" name="Slide Number Placeholder 6"/>
          <p:cNvSpPr>
            <a:spLocks noGrp="1"/>
          </p:cNvSpPr>
          <p:nvPr>
            <p:ph type="sldNum" sz="quarter" idx="12"/>
          </p:nvPr>
        </p:nvSpPr>
        <p:spPr/>
        <p:txBody>
          <a:bodyPr/>
          <a:lstStyle/>
          <a:p>
            <a:fld id="{35BFCA41-5295-4621-9284-0A088B798944}" type="slidenum">
              <a:rPr lang="en-GB" smtClean="0">
                <a:solidFill>
                  <a:prstClr val="black">
                    <a:tint val="75000"/>
                  </a:prstClr>
                </a:solidFill>
              </a:rPr>
              <a:pPr/>
              <a:t>5</a:t>
            </a:fld>
            <a:endParaRPr lang="en-GB">
              <a:solidFill>
                <a:prstClr val="black">
                  <a:tint val="75000"/>
                </a:prstClr>
              </a:solidFill>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0183" y="3284521"/>
            <a:ext cx="936104" cy="1258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165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196752"/>
            <a:ext cx="8229600" cy="1143000"/>
          </a:xfrm>
        </p:spPr>
        <p:txBody>
          <a:bodyPr/>
          <a:lstStyle/>
          <a:p>
            <a:r>
              <a:rPr lang="en-GB" b="1" dirty="0" smtClean="0"/>
              <a:t>Methods</a:t>
            </a:r>
            <a:endParaRPr lang="en-GB" b="1" dirty="0"/>
          </a:p>
        </p:txBody>
      </p:sp>
    </p:spTree>
    <p:extLst>
      <p:ext uri="{BB962C8B-B14F-4D97-AF65-F5344CB8AC3E}">
        <p14:creationId xmlns:p14="http://schemas.microsoft.com/office/powerpoint/2010/main" val="50010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8680"/>
            <a:ext cx="8229600" cy="778098"/>
          </a:xfrm>
        </p:spPr>
        <p:txBody>
          <a:bodyPr/>
          <a:lstStyle/>
          <a:p>
            <a:r>
              <a:rPr lang="en-GB" dirty="0" smtClean="0"/>
              <a:t>Study setting</a:t>
            </a:r>
            <a:endParaRPr lang="en-GB" dirty="0"/>
          </a:p>
        </p:txBody>
      </p:sp>
      <p:sp>
        <p:nvSpPr>
          <p:cNvPr id="4" name="Content Placeholder 3"/>
          <p:cNvSpPr>
            <a:spLocks noGrp="1"/>
          </p:cNvSpPr>
          <p:nvPr>
            <p:ph idx="1"/>
          </p:nvPr>
        </p:nvSpPr>
        <p:spPr>
          <a:xfrm>
            <a:off x="457200" y="1772816"/>
            <a:ext cx="8229600" cy="4464496"/>
          </a:xfrm>
        </p:spPr>
        <p:txBody>
          <a:bodyPr>
            <a:normAutofit lnSpcReduction="10000"/>
          </a:bodyPr>
          <a:lstStyle/>
          <a:p>
            <a:r>
              <a:rPr lang="en-GB" b="1" dirty="0" smtClean="0"/>
              <a:t>1x team: </a:t>
            </a:r>
            <a:r>
              <a:rPr lang="en-GB" dirty="0" smtClean="0"/>
              <a:t>Breast </a:t>
            </a:r>
            <a:r>
              <a:rPr lang="en-GB" dirty="0"/>
              <a:t>Cancer </a:t>
            </a:r>
            <a:r>
              <a:rPr lang="en-GB" dirty="0" smtClean="0"/>
              <a:t>MDT from Bristol </a:t>
            </a:r>
            <a:endParaRPr lang="en-GB" dirty="0"/>
          </a:p>
          <a:p>
            <a:endParaRPr lang="en-GB" dirty="0" smtClean="0"/>
          </a:p>
          <a:p>
            <a:r>
              <a:rPr lang="en-GB" b="1" dirty="0"/>
              <a:t>Trained </a:t>
            </a:r>
            <a:r>
              <a:rPr lang="en-GB" b="1" dirty="0" smtClean="0"/>
              <a:t>assessor</a:t>
            </a:r>
          </a:p>
          <a:p>
            <a:pPr marL="0" indent="0">
              <a:buNone/>
            </a:pPr>
            <a:endParaRPr lang="en-GB" b="1" dirty="0"/>
          </a:p>
          <a:p>
            <a:r>
              <a:rPr lang="en-GB" b="1" dirty="0" smtClean="0"/>
              <a:t>3x meetings</a:t>
            </a:r>
            <a:r>
              <a:rPr lang="en-GB" dirty="0" smtClean="0"/>
              <a:t>: baseline assessments between July and August 2019</a:t>
            </a:r>
          </a:p>
          <a:p>
            <a:endParaRPr lang="en-GB" dirty="0"/>
          </a:p>
          <a:p>
            <a:r>
              <a:rPr lang="en-GB" b="1" dirty="0" smtClean="0"/>
              <a:t>1x team feedback session</a:t>
            </a:r>
          </a:p>
          <a:p>
            <a:pPr marL="0" indent="0">
              <a:buNone/>
            </a:pPr>
            <a:endParaRPr lang="en-GB" b="1" dirty="0" smtClean="0"/>
          </a:p>
        </p:txBody>
      </p:sp>
    </p:spTree>
    <p:extLst>
      <p:ext uri="{BB962C8B-B14F-4D97-AF65-F5344CB8AC3E}">
        <p14:creationId xmlns:p14="http://schemas.microsoft.com/office/powerpoint/2010/main" val="328322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defTabSz="685800"/>
            <a:fld id="{633B1A64-6CF6-4AD0-ADC6-E5A2E2B252C9}" type="slidenum">
              <a:rPr lang="en-GB">
                <a:solidFill>
                  <a:prstClr val="black">
                    <a:tint val="75000"/>
                  </a:prstClr>
                </a:solidFill>
                <a:latin typeface="Calibri" panose="020F0502020204030204"/>
              </a:rPr>
              <a:pPr defTabSz="685800"/>
              <a:t>8</a:t>
            </a:fld>
            <a:endParaRPr lang="en-GB">
              <a:solidFill>
                <a:prstClr val="black">
                  <a:tint val="75000"/>
                </a:prstClr>
              </a:solidFill>
              <a:latin typeface="Calibri" panose="020F0502020204030204"/>
            </a:endParaRPr>
          </a:p>
        </p:txBody>
      </p:sp>
      <p:sp>
        <p:nvSpPr>
          <p:cNvPr id="6" name="Rectangle 5"/>
          <p:cNvSpPr/>
          <p:nvPr/>
        </p:nvSpPr>
        <p:spPr>
          <a:xfrm>
            <a:off x="445841" y="4094193"/>
            <a:ext cx="2764499" cy="2262158"/>
          </a:xfrm>
          <a:prstGeom prst="rect">
            <a:avLst/>
          </a:prstGeom>
        </p:spPr>
        <p:txBody>
          <a:bodyPr wrap="square">
            <a:spAutoFit/>
          </a:bodyPr>
          <a:lstStyle/>
          <a:p>
            <a:pPr defTabSz="685800"/>
            <a:r>
              <a:rPr lang="en-GB" sz="2400" b="1" dirty="0">
                <a:solidFill>
                  <a:srgbClr val="FF0000"/>
                </a:solidFill>
                <a:latin typeface="Calibri Light" panose="020F0302020204030204"/>
              </a:rPr>
              <a:t>Benchmark performance against:</a:t>
            </a:r>
            <a:br>
              <a:rPr lang="en-GB" sz="2400" b="1" dirty="0">
                <a:solidFill>
                  <a:srgbClr val="FF0000"/>
                </a:solidFill>
                <a:latin typeface="Calibri Light" panose="020F0302020204030204"/>
              </a:rPr>
            </a:br>
            <a:r>
              <a:rPr lang="en-GB" sz="900" b="1" dirty="0">
                <a:solidFill>
                  <a:prstClr val="white"/>
                </a:solidFill>
                <a:latin typeface="Calibri Light" panose="020F0302020204030204"/>
              </a:rPr>
              <a:t>2</a:t>
            </a:r>
            <a:r>
              <a:rPr lang="en-GB" sz="2100" dirty="0">
                <a:solidFill>
                  <a:prstClr val="black"/>
                </a:solidFill>
                <a:latin typeface="Calibri Light" panose="020F0302020204030204"/>
              </a:rPr>
              <a:t/>
            </a:r>
            <a:br>
              <a:rPr lang="en-GB" sz="2100" dirty="0">
                <a:solidFill>
                  <a:prstClr val="black"/>
                </a:solidFill>
                <a:latin typeface="Calibri Light" panose="020F0302020204030204"/>
              </a:rPr>
            </a:br>
            <a:r>
              <a:rPr lang="en-GB" sz="2100" b="1" dirty="0">
                <a:solidFill>
                  <a:prstClr val="black"/>
                </a:solidFill>
                <a:latin typeface="Calibri Light" panose="020F0302020204030204"/>
              </a:rPr>
              <a:t>1.</a:t>
            </a:r>
            <a:r>
              <a:rPr lang="en-GB" sz="2100" dirty="0">
                <a:solidFill>
                  <a:prstClr val="black"/>
                </a:solidFill>
                <a:latin typeface="Calibri Light" panose="020F0302020204030204"/>
              </a:rPr>
              <a:t> team’s baseline performance</a:t>
            </a:r>
            <a:br>
              <a:rPr lang="en-GB" sz="2100" dirty="0">
                <a:solidFill>
                  <a:prstClr val="black"/>
                </a:solidFill>
                <a:latin typeface="Calibri Light" panose="020F0302020204030204"/>
              </a:rPr>
            </a:br>
            <a:r>
              <a:rPr lang="en-GB" sz="2100" b="1" dirty="0">
                <a:solidFill>
                  <a:prstClr val="black"/>
                </a:solidFill>
                <a:latin typeface="Calibri Light" panose="020F0302020204030204"/>
              </a:rPr>
              <a:t>2.</a:t>
            </a:r>
            <a:r>
              <a:rPr lang="en-GB" sz="2100" dirty="0">
                <a:solidFill>
                  <a:prstClr val="black"/>
                </a:solidFill>
                <a:latin typeface="Calibri Light" panose="020F0302020204030204"/>
              </a:rPr>
              <a:t> recommendations</a:t>
            </a:r>
            <a:br>
              <a:rPr lang="en-GB" sz="2100" dirty="0">
                <a:solidFill>
                  <a:prstClr val="black"/>
                </a:solidFill>
                <a:latin typeface="Calibri Light" panose="020F0302020204030204"/>
              </a:rPr>
            </a:br>
            <a:r>
              <a:rPr lang="en-GB" sz="2100" b="1" dirty="0">
                <a:solidFill>
                  <a:prstClr val="black"/>
                </a:solidFill>
                <a:latin typeface="Calibri Light" panose="020F0302020204030204"/>
              </a:rPr>
              <a:t>3.</a:t>
            </a:r>
            <a:r>
              <a:rPr lang="en-GB" sz="2100" dirty="0">
                <a:solidFill>
                  <a:prstClr val="black"/>
                </a:solidFill>
                <a:latin typeface="Calibri Light" panose="020F0302020204030204"/>
              </a:rPr>
              <a:t> evidence</a:t>
            </a:r>
            <a:endParaRPr lang="en-GB" sz="1350" dirty="0">
              <a:solidFill>
                <a:prstClr val="black"/>
              </a:solidFill>
              <a:latin typeface="Calibri" panose="020F0502020204030204"/>
            </a:endParaRPr>
          </a:p>
        </p:txBody>
      </p:sp>
      <p:graphicFrame>
        <p:nvGraphicFramePr>
          <p:cNvPr id="11" name="Diagram 10">
            <a:extLst>
              <a:ext uri="{FF2B5EF4-FFF2-40B4-BE49-F238E27FC236}">
                <a16:creationId xmlns:a16="http://schemas.microsoft.com/office/drawing/2014/main" xmlns="" id="{FD9C1253-EE68-4823-9A1C-2EE2DAEE613F}"/>
              </a:ext>
            </a:extLst>
          </p:cNvPr>
          <p:cNvGraphicFramePr/>
          <p:nvPr>
            <p:extLst/>
          </p:nvPr>
        </p:nvGraphicFramePr>
        <p:xfrm>
          <a:off x="2652053" y="522366"/>
          <a:ext cx="6197600" cy="5813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itle 1">
            <a:extLst>
              <a:ext uri="{FF2B5EF4-FFF2-40B4-BE49-F238E27FC236}">
                <a16:creationId xmlns:a16="http://schemas.microsoft.com/office/drawing/2014/main" xmlns="" id="{94E38637-0F55-4049-A9ED-AE46A9C6E46B}"/>
              </a:ext>
            </a:extLst>
          </p:cNvPr>
          <p:cNvSpPr>
            <a:spLocks noGrp="1"/>
          </p:cNvSpPr>
          <p:nvPr>
            <p:ph type="title"/>
          </p:nvPr>
        </p:nvSpPr>
        <p:spPr>
          <a:xfrm>
            <a:off x="445841" y="426614"/>
            <a:ext cx="3211759" cy="1881665"/>
          </a:xfrm>
        </p:spPr>
        <p:txBody>
          <a:bodyPr>
            <a:normAutofit fontScale="90000"/>
          </a:bodyPr>
          <a:lstStyle/>
          <a:p>
            <a:pPr algn="ctr"/>
            <a:r>
              <a:rPr lang="en-GB" b="1" dirty="0">
                <a:solidFill>
                  <a:srgbClr val="FF0000"/>
                </a:solidFill>
              </a:rPr>
              <a:t>Team Audit and Feedback  </a:t>
            </a:r>
            <a:br>
              <a:rPr lang="en-GB" b="1" dirty="0">
                <a:solidFill>
                  <a:srgbClr val="FF0000"/>
                </a:solidFill>
              </a:rPr>
            </a:br>
            <a:r>
              <a:rPr lang="en-GB" sz="2100" dirty="0"/>
              <a:t>[</a:t>
            </a:r>
            <a:r>
              <a:rPr lang="en-GB" sz="2100" b="1" dirty="0"/>
              <a:t>I</a:t>
            </a:r>
            <a:r>
              <a:rPr lang="en-GB" sz="2100" dirty="0"/>
              <a:t>dentify, </a:t>
            </a:r>
            <a:r>
              <a:rPr lang="en-GB" sz="2100" b="1" dirty="0"/>
              <a:t>A</a:t>
            </a:r>
            <a:r>
              <a:rPr lang="en-GB" sz="2100" dirty="0"/>
              <a:t>ssess, </a:t>
            </a:r>
            <a:br>
              <a:rPr lang="en-GB" sz="2100" dirty="0"/>
            </a:br>
            <a:r>
              <a:rPr lang="en-GB" sz="2100" b="1" dirty="0"/>
              <a:t>F</a:t>
            </a:r>
            <a:r>
              <a:rPr lang="en-GB" sz="2100" dirty="0"/>
              <a:t>eedback, </a:t>
            </a:r>
            <a:r>
              <a:rPr lang="en-GB" sz="2100" b="1" dirty="0"/>
              <a:t>I</a:t>
            </a:r>
            <a:r>
              <a:rPr lang="en-GB" sz="2100" dirty="0"/>
              <a:t>mprove]</a:t>
            </a:r>
          </a:p>
        </p:txBody>
      </p:sp>
    </p:spTree>
    <p:extLst>
      <p:ext uri="{BB962C8B-B14F-4D97-AF65-F5344CB8AC3E}">
        <p14:creationId xmlns:p14="http://schemas.microsoft.com/office/powerpoint/2010/main" val="80318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33B1A64-6CF6-4AD0-ADC6-E5A2E2B252C9}" type="slidenum">
              <a:rPr lang="en-GB" smtClean="0"/>
              <a:t>9</a:t>
            </a:fld>
            <a:endParaRPr lang="en-GB"/>
          </a:p>
        </p:txBody>
      </p:sp>
      <p:sp>
        <p:nvSpPr>
          <p:cNvPr id="6" name="Rectangle 5"/>
          <p:cNvSpPr/>
          <p:nvPr/>
        </p:nvSpPr>
        <p:spPr>
          <a:xfrm>
            <a:off x="319791" y="4289717"/>
            <a:ext cx="3847485" cy="2031325"/>
          </a:xfrm>
          <a:prstGeom prst="rect">
            <a:avLst/>
          </a:prstGeom>
        </p:spPr>
        <p:txBody>
          <a:bodyPr wrap="square">
            <a:spAutoFit/>
          </a:bodyPr>
          <a:lstStyle/>
          <a:p>
            <a:pPr lvl="0"/>
            <a:r>
              <a:rPr lang="en-GB" b="1" dirty="0">
                <a:solidFill>
                  <a:srgbClr val="FF0000"/>
                </a:solidFill>
                <a:latin typeface="Times New Roman" panose="02020603050405020304" pitchFamily="18" charset="0"/>
                <a:ea typeface="Calibri" panose="020F0502020204030204" pitchFamily="34" charset="0"/>
              </a:rPr>
              <a:t>EVIDENCE-BASED:</a:t>
            </a:r>
          </a:p>
          <a:p>
            <a:pPr lvl="0"/>
            <a:r>
              <a:rPr lang="en-GB" dirty="0">
                <a:solidFill>
                  <a:prstClr val="black"/>
                </a:solidFill>
                <a:latin typeface="Times New Roman" panose="02020603050405020304" pitchFamily="18" charset="0"/>
                <a:ea typeface="Calibri" panose="020F0502020204030204" pitchFamily="34" charset="0"/>
              </a:rPr>
              <a:t>Non-punitive and actionable feedback provided to professionals to allow them to assess and adjust their performance is effective in improving practice and supporting quality and safety in healthcare settings. </a:t>
            </a:r>
          </a:p>
        </p:txBody>
      </p:sp>
      <p:sp>
        <p:nvSpPr>
          <p:cNvPr id="3" name="Rectangle 2"/>
          <p:cNvSpPr/>
          <p:nvPr/>
        </p:nvSpPr>
        <p:spPr>
          <a:xfrm>
            <a:off x="319791" y="6388871"/>
            <a:ext cx="4200189" cy="300082"/>
          </a:xfrm>
          <a:prstGeom prst="rect">
            <a:avLst/>
          </a:prstGeom>
        </p:spPr>
        <p:txBody>
          <a:bodyPr wrap="none">
            <a:spAutoFit/>
          </a:bodyPr>
          <a:lstStyle/>
          <a:p>
            <a:r>
              <a:rPr lang="en-GB" sz="1350" dirty="0" err="1">
                <a:solidFill>
                  <a:prstClr val="black"/>
                </a:solidFill>
                <a:latin typeface="Times New Roman" panose="02020603050405020304" pitchFamily="18" charset="0"/>
                <a:ea typeface="Calibri" panose="020F0502020204030204" pitchFamily="34" charset="0"/>
              </a:rPr>
              <a:t>Flottorp</a:t>
            </a:r>
            <a:r>
              <a:rPr lang="en-GB" sz="1350" dirty="0">
                <a:solidFill>
                  <a:prstClr val="black"/>
                </a:solidFill>
                <a:latin typeface="Times New Roman" panose="02020603050405020304" pitchFamily="18" charset="0"/>
                <a:ea typeface="Calibri" panose="020F0502020204030204" pitchFamily="34" charset="0"/>
              </a:rPr>
              <a:t> et al., 2010; </a:t>
            </a:r>
            <a:r>
              <a:rPr lang="en-GB" sz="1350" dirty="0" err="1">
                <a:solidFill>
                  <a:prstClr val="black"/>
                </a:solidFill>
                <a:latin typeface="Times New Roman" panose="02020603050405020304" pitchFamily="18" charset="0"/>
                <a:ea typeface="Calibri" panose="020F0502020204030204" pitchFamily="34" charset="0"/>
              </a:rPr>
              <a:t>Michie</a:t>
            </a:r>
            <a:r>
              <a:rPr lang="en-GB" sz="1350" dirty="0">
                <a:solidFill>
                  <a:prstClr val="black"/>
                </a:solidFill>
                <a:latin typeface="Times New Roman" panose="02020603050405020304" pitchFamily="18" charset="0"/>
                <a:ea typeface="Calibri" panose="020F0502020204030204" pitchFamily="34" charset="0"/>
              </a:rPr>
              <a:t> et al., 2005; </a:t>
            </a:r>
            <a:r>
              <a:rPr lang="en-GB" sz="1350" dirty="0" err="1">
                <a:solidFill>
                  <a:prstClr val="black"/>
                </a:solidFill>
                <a:latin typeface="Times New Roman" panose="02020603050405020304" pitchFamily="18" charset="0"/>
                <a:ea typeface="Calibri" panose="020F0502020204030204" pitchFamily="34" charset="0"/>
              </a:rPr>
              <a:t>Ivers</a:t>
            </a:r>
            <a:r>
              <a:rPr lang="en-GB" sz="1350" dirty="0">
                <a:solidFill>
                  <a:prstClr val="black"/>
                </a:solidFill>
                <a:latin typeface="Times New Roman" panose="02020603050405020304" pitchFamily="18" charset="0"/>
                <a:ea typeface="Calibri" panose="020F0502020204030204" pitchFamily="34" charset="0"/>
              </a:rPr>
              <a:t> et al., 2012</a:t>
            </a:r>
            <a:endParaRPr lang="en-GB" sz="1350" dirty="0"/>
          </a:p>
        </p:txBody>
      </p:sp>
      <p:graphicFrame>
        <p:nvGraphicFramePr>
          <p:cNvPr id="7" name="Diagram 6">
            <a:extLst>
              <a:ext uri="{FF2B5EF4-FFF2-40B4-BE49-F238E27FC236}">
                <a16:creationId xmlns:a16="http://schemas.microsoft.com/office/drawing/2014/main" xmlns="" id="{FD9C1253-EE68-4823-9A1C-2EE2DAEE613F}"/>
              </a:ext>
            </a:extLst>
          </p:cNvPr>
          <p:cNvGraphicFramePr/>
          <p:nvPr>
            <p:extLst>
              <p:ext uri="{D42A27DB-BD31-4B8C-83A1-F6EECF244321}">
                <p14:modId xmlns:p14="http://schemas.microsoft.com/office/powerpoint/2010/main" val="3373845817"/>
              </p:ext>
            </p:extLst>
          </p:nvPr>
        </p:nvGraphicFramePr>
        <p:xfrm>
          <a:off x="2946400" y="438087"/>
          <a:ext cx="6197600" cy="5813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a:extLst>
              <a:ext uri="{FF2B5EF4-FFF2-40B4-BE49-F238E27FC236}">
                <a16:creationId xmlns:a16="http://schemas.microsoft.com/office/drawing/2014/main" xmlns="" id="{94E38637-0F55-4049-A9ED-AE46A9C6E46B}"/>
              </a:ext>
            </a:extLst>
          </p:cNvPr>
          <p:cNvSpPr>
            <a:spLocks noGrp="1"/>
          </p:cNvSpPr>
          <p:nvPr>
            <p:ph type="title"/>
          </p:nvPr>
        </p:nvSpPr>
        <p:spPr>
          <a:xfrm>
            <a:off x="445841" y="426614"/>
            <a:ext cx="3211759" cy="1881665"/>
          </a:xfrm>
        </p:spPr>
        <p:txBody>
          <a:bodyPr>
            <a:normAutofit fontScale="90000"/>
          </a:bodyPr>
          <a:lstStyle/>
          <a:p>
            <a:pPr algn="ctr"/>
            <a:r>
              <a:rPr lang="en-GB" b="1" dirty="0">
                <a:solidFill>
                  <a:srgbClr val="FF0000"/>
                </a:solidFill>
              </a:rPr>
              <a:t>Team Audit and Feedback  </a:t>
            </a:r>
            <a:br>
              <a:rPr lang="en-GB" b="1" dirty="0">
                <a:solidFill>
                  <a:srgbClr val="FF0000"/>
                </a:solidFill>
              </a:rPr>
            </a:br>
            <a:r>
              <a:rPr lang="en-GB" sz="2100" dirty="0"/>
              <a:t>[</a:t>
            </a:r>
            <a:r>
              <a:rPr lang="en-GB" sz="2100" b="1" dirty="0"/>
              <a:t>I</a:t>
            </a:r>
            <a:r>
              <a:rPr lang="en-GB" sz="2100" dirty="0"/>
              <a:t>dentify, </a:t>
            </a:r>
            <a:r>
              <a:rPr lang="en-GB" sz="2100" b="1" dirty="0"/>
              <a:t>A</a:t>
            </a:r>
            <a:r>
              <a:rPr lang="en-GB" sz="2100" dirty="0"/>
              <a:t>ssess, </a:t>
            </a:r>
            <a:br>
              <a:rPr lang="en-GB" sz="2100" dirty="0"/>
            </a:br>
            <a:r>
              <a:rPr lang="en-GB" sz="2100" b="1" dirty="0"/>
              <a:t>F</a:t>
            </a:r>
            <a:r>
              <a:rPr lang="en-GB" sz="2100" dirty="0"/>
              <a:t>eedback, </a:t>
            </a:r>
            <a:r>
              <a:rPr lang="en-GB" sz="2100" b="1" dirty="0"/>
              <a:t>I</a:t>
            </a:r>
            <a:r>
              <a:rPr lang="en-GB" sz="2100" dirty="0"/>
              <a:t>mprove]</a:t>
            </a:r>
          </a:p>
        </p:txBody>
      </p:sp>
    </p:spTree>
    <p:extLst>
      <p:ext uri="{BB962C8B-B14F-4D97-AF65-F5344CB8AC3E}">
        <p14:creationId xmlns:p14="http://schemas.microsoft.com/office/powerpoint/2010/main" val="2574402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1694</TotalTime>
  <Words>1050</Words>
  <Application>Microsoft Office PowerPoint</Application>
  <PresentationFormat>On-screen Show (4:3)</PresentationFormat>
  <Paragraphs>176</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Evaluating and improving MDTMs: a case study</vt:lpstr>
      <vt:lpstr>Plan for this session</vt:lpstr>
      <vt:lpstr>Background</vt:lpstr>
      <vt:lpstr>PowerPoint Presentation</vt:lpstr>
      <vt:lpstr>Assessing and improving MDT working is important</vt:lpstr>
      <vt:lpstr>Methods</vt:lpstr>
      <vt:lpstr>Study setting</vt:lpstr>
      <vt:lpstr>Team Audit and Feedback   [Identify, Assess,  Feedback, Improve]</vt:lpstr>
      <vt:lpstr>Team Audit and Feedback   [Identify, Assess,  Feedback, Improve]</vt:lpstr>
      <vt:lpstr>PowerPoint Presentation</vt:lpstr>
      <vt:lpstr>Tools for MDT assessment</vt:lpstr>
      <vt:lpstr>PowerPoint Presentation</vt:lpstr>
      <vt:lpstr>PowerPoint Presentation</vt:lpstr>
      <vt:lpstr>MDT-MODe Rating Scale</vt:lpstr>
      <vt:lpstr>MDT-MODe Rating Scale (CONT.) </vt:lpstr>
      <vt:lpstr>Results</vt:lpstr>
      <vt:lpstr>Preliminary findings</vt:lpstr>
      <vt:lpstr>Discussion</vt:lpstr>
      <vt:lpstr>Examples of practice…</vt:lpstr>
      <vt:lpstr>Examples of practice cont.</vt:lpstr>
      <vt:lpstr>For consideration</vt:lpstr>
      <vt:lpstr>Thank you for listening.   What do you think?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MDT-Mode III: Assessment of Multi-Disciplinary Team Meeting Decision Making</dc:title>
  <dc:creator>Dunderdale, Helen</dc:creator>
  <cp:lastModifiedBy>Dunderdale, Helen</cp:lastModifiedBy>
  <cp:revision>59</cp:revision>
  <dcterms:created xsi:type="dcterms:W3CDTF">2020-02-12T16:21:14Z</dcterms:created>
  <dcterms:modified xsi:type="dcterms:W3CDTF">2020-03-13T06:44:30Z</dcterms:modified>
</cp:coreProperties>
</file>