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305" r:id="rId2"/>
    <p:sldId id="312" r:id="rId3"/>
    <p:sldId id="314" r:id="rId4"/>
    <p:sldId id="316" r:id="rId5"/>
    <p:sldId id="318" r:id="rId6"/>
    <p:sldId id="320" r:id="rId7"/>
    <p:sldId id="322" r:id="rId8"/>
    <p:sldId id="324" r:id="rId9"/>
    <p:sldId id="326" r:id="rId10"/>
    <p:sldId id="328" r:id="rId11"/>
    <p:sldId id="330" r:id="rId12"/>
    <p:sldId id="332" r:id="rId13"/>
    <p:sldId id="30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 showGuides="1">
      <p:cViewPr>
        <p:scale>
          <a:sx n="66" d="100"/>
          <a:sy n="66" d="100"/>
        </p:scale>
        <p:origin x="-2922" y="-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EF2CE-5631-4E43-8BF0-8B42AA98B67B}" type="datetimeFigureOut">
              <a:rPr lang="en-GB" smtClean="0"/>
              <a:pPr/>
              <a:t>28/02/2019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7B949-AE93-4343-8C8D-209CD7DD48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3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7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01F1D4-0CF8-4E0B-96CA-26DE277C6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C3802FD-DF9C-40BA-B2F4-BB3D24C6CB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D586AF-67B9-4A6C-AA09-E1FD5BF6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189"/>
            <a:fld id="{44C0498D-692B-834F-80FB-0D2ACE33DD03}" type="datetimeFigureOut">
              <a:rPr lang="en-US" smtClean="0">
                <a:solidFill>
                  <a:srgbClr val="FFFFFF"/>
                </a:solidFill>
              </a:rPr>
              <a:pPr defTabSz="457189"/>
              <a:t>2/28/2019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EAFF2A-E6FE-4831-810D-9D378387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89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86AD0F-2364-45B5-9DDE-0734AC15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4414924E-64A7-E343-AA12-DB51755588BA}" type="slidenum">
              <a:rPr lang="en-US" smtClean="0">
                <a:solidFill>
                  <a:srgbClr val="FFFFFF"/>
                </a:solidFill>
              </a:rPr>
              <a:pPr defTabSz="457189"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7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2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8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2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7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5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a typeface="+mn-ea"/>
                <a:cs typeface="Arial" charset="0"/>
              </a:defRPr>
            </a:lvl1pPr>
          </a:lstStyle>
          <a:p>
            <a:fld id="{44C0498D-692B-834F-80FB-0D2ACE33DD03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a typeface="+mn-ea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cs typeface="Arial" charset="0"/>
              </a:defRPr>
            </a:lvl1pPr>
          </a:lstStyle>
          <a:p>
            <a:fld id="{4414924E-64A7-E343-AA12-DB5175558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90800" y="54102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3600">
              <a:latin typeface="Times New Roman" pitchFamily="18" charset="0"/>
            </a:endParaRPr>
          </a:p>
        </p:txBody>
      </p:sp>
      <p:pic>
        <p:nvPicPr>
          <p:cNvPr id="2051" name="Picture 2" descr="ABS ~ Association of Breast Surgery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7640" y="460830"/>
            <a:ext cx="4048646" cy="3033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0" y="4481890"/>
            <a:ext cx="892628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3600" b="1" dirty="0">
                <a:solidFill>
                  <a:srgbClr val="FFFF00"/>
                </a:solidFill>
                <a:latin typeface="Arial" charset="0"/>
              </a:rPr>
              <a:t>Breast Multidisciplinary Team </a:t>
            </a:r>
            <a:r>
              <a:rPr lang="en-GB" altLang="en-US" sz="3600" b="1" dirty="0" smtClean="0">
                <a:solidFill>
                  <a:srgbClr val="FFFF00"/>
                </a:solidFill>
                <a:latin typeface="Arial" charset="0"/>
              </a:rPr>
              <a:t>Meetings</a:t>
            </a:r>
          </a:p>
          <a:p>
            <a:pPr algn="ctr"/>
            <a:r>
              <a:rPr lang="en-GB" altLang="en-US" sz="3600" b="1" dirty="0" smtClean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algn="ctr"/>
            <a:r>
              <a:rPr lang="en-GB" altLang="en-US" sz="3600" b="1" dirty="0" smtClean="0">
                <a:solidFill>
                  <a:srgbClr val="FFFF00"/>
                </a:solidFill>
                <a:latin typeface="Arial" charset="0"/>
              </a:rPr>
              <a:t>Oncology </a:t>
            </a:r>
            <a:r>
              <a:rPr lang="en-GB" altLang="en-US" sz="3600" b="1" dirty="0">
                <a:solidFill>
                  <a:srgbClr val="FFFF00"/>
                </a:solidFill>
                <a:latin typeface="Arial" charset="0"/>
              </a:rPr>
              <a:t>Survey</a:t>
            </a:r>
          </a:p>
          <a:p>
            <a:pPr algn="ctr"/>
            <a:endParaRPr lang="en-GB" altLang="en-US" sz="2400" b="1" dirty="0">
              <a:latin typeface="Arial" charset="0"/>
            </a:endParaRPr>
          </a:p>
        </p:txBody>
      </p:sp>
      <p:pic>
        <p:nvPicPr>
          <p:cNvPr id="16386" name="Picture 2" descr="Image result for uk bc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714" y="460829"/>
            <a:ext cx="3033485" cy="3033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Yes got 0.78, No got 0.21, Not Certain got 0.01, ">
            <a:extLst>
              <a:ext uri="{FF2B5EF4-FFF2-40B4-BE49-F238E27FC236}">
                <a16:creationId xmlns="" xmlns:a16="http://schemas.microsoft.com/office/drawing/2014/main" id="{42138D26-81B4-466B-988B-CCBBDE90AA0F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233291" y="2212759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E45B12A5-DE6D-4C13-80EA-5BF303A6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4" y="665259"/>
            <a:ext cx="853588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Breast Cancer Recurrence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Should all breast cancer cases of recurrent breast cancer be formally discussed at a MDTM ?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07A2CBC4-6425-454D-BF9A-34EC569A960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11372"/>
            <a:ext cx="4114800" cy="3320819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Yes</a:t>
            </a:r>
          </a:p>
          <a:p>
            <a:pPr marL="514338" indent="-514338">
              <a:buAutoNum type="alphaUcPeriod"/>
            </a:pPr>
            <a:r>
              <a:rPr lang="en-GB" dirty="0"/>
              <a:t>No</a:t>
            </a:r>
          </a:p>
          <a:p>
            <a:pPr marL="514338" indent="-514338">
              <a:buAutoNum type="alphaUcPeriod"/>
            </a:pPr>
            <a:r>
              <a:rPr lang="en-GB" dirty="0"/>
              <a:t>Not Certain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13D4FCE4-B070-4223-9430-1D3A694AFB3B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333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Yes got 0.93, No got 0.05, Not Certain got 0.01, ">
            <a:extLst>
              <a:ext uri="{FF2B5EF4-FFF2-40B4-BE49-F238E27FC236}">
                <a16:creationId xmlns="" xmlns:a16="http://schemas.microsoft.com/office/drawing/2014/main" id="{42138D26-81B4-466B-988B-CCBBDE90AA0F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233291" y="2212759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E45B12A5-DE6D-4C13-80EA-5BF303A6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4" y="665259"/>
            <a:ext cx="853588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Breast Cancer Recurrence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Does an Oncologist need to be present for that discussion ?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07A2CBC4-6425-454D-BF9A-34EC569A960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11372"/>
            <a:ext cx="4114800" cy="3320819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Yes</a:t>
            </a:r>
          </a:p>
          <a:p>
            <a:pPr marL="514338" indent="-514338">
              <a:buAutoNum type="alphaUcPeriod"/>
            </a:pPr>
            <a:r>
              <a:rPr lang="en-GB" dirty="0"/>
              <a:t>No</a:t>
            </a:r>
          </a:p>
          <a:p>
            <a:pPr marL="514338" indent="-514338">
              <a:buAutoNum type="alphaUcPeriod"/>
            </a:pPr>
            <a:r>
              <a:rPr lang="en-GB" dirty="0"/>
              <a:t>Not Certain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13D4FCE4-B070-4223-9430-1D3A694AFB3B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917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Yes got 0.36, No got 0.49, Not Certain got 0.15, ">
            <a:extLst>
              <a:ext uri="{FF2B5EF4-FFF2-40B4-BE49-F238E27FC236}">
                <a16:creationId xmlns="" xmlns:a16="http://schemas.microsoft.com/office/drawing/2014/main" id="{42138D26-81B4-466B-988B-CCBBDE90AA0F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233291" y="2212759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E45B12A5-DE6D-4C13-80EA-5BF303A6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4" y="611993"/>
            <a:ext cx="853588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MDTM Transformation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Would you be in favour of a reformed MDM system where only a small number of selected cases are formally discussed at a MDTM ?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/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 The majority of cases being placed on  pre-agreed, recognised treatment algorithms / pathways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07A2CBC4-6425-454D-BF9A-34EC569A960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11372"/>
            <a:ext cx="4114800" cy="3320819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Yes</a:t>
            </a:r>
          </a:p>
          <a:p>
            <a:pPr marL="514338" indent="-514338">
              <a:buAutoNum type="alphaUcPeriod"/>
            </a:pPr>
            <a:r>
              <a:rPr lang="en-GB" dirty="0"/>
              <a:t>No</a:t>
            </a:r>
          </a:p>
          <a:p>
            <a:pPr marL="514338" indent="-514338">
              <a:buAutoNum type="alphaUcPeriod"/>
            </a:pPr>
            <a:r>
              <a:rPr lang="en-GB" dirty="0"/>
              <a:t>Not Certain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13D4FCE4-B070-4223-9430-1D3A694AFB3B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371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4162"/>
          </a:xfrm>
        </p:spPr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Have your say - MDTM Toolkit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47771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Please contribute your ideas to improve </a:t>
            </a:r>
          </a:p>
          <a:p>
            <a:pPr>
              <a:buNone/>
            </a:pPr>
            <a:r>
              <a:rPr lang="en-GB" dirty="0" smtClean="0"/>
              <a:t>MDTM efficiency and if applicable give </a:t>
            </a:r>
          </a:p>
          <a:p>
            <a:pPr>
              <a:buNone/>
            </a:pPr>
            <a:r>
              <a:rPr lang="en-GB" dirty="0" smtClean="0"/>
              <a:t>examples of changes made to your Breast </a:t>
            </a:r>
          </a:p>
          <a:p>
            <a:pPr>
              <a:buNone/>
            </a:pPr>
            <a:r>
              <a:rPr lang="en-GB" dirty="0" smtClean="0"/>
              <a:t>MDTMs that may have already made them</a:t>
            </a:r>
          </a:p>
          <a:p>
            <a:pPr>
              <a:buNone/>
            </a:pPr>
            <a:r>
              <a:rPr lang="en-GB" dirty="0" smtClean="0"/>
              <a:t>more efficient  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Please email your views / examples to:   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FFFF00"/>
                </a:solidFill>
              </a:rPr>
              <a:t>mdtmtoolkit@gmail.com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Clinical Oncologist got 0.46, Medical Oncologist got 0.46, Other got 0.08, ">
            <a:extLst>
              <a:ext uri="{FF2B5EF4-FFF2-40B4-BE49-F238E27FC236}">
                <a16:creationId xmlns="" xmlns:a16="http://schemas.microsoft.com/office/drawing/2014/main" id="{E7B111A4-5776-48D1-AC2A-239A6D884F46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508500" y="2052962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6C6A3F7E-BE93-469C-9B09-A73F886A4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2809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Your Role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What is your current role?</a:t>
            </a:r>
            <a:br>
              <a:rPr lang="en-GB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712A4405-1F63-41E2-8063-493DF4649DC8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87969"/>
            <a:ext cx="4345619" cy="4525963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Clinical Oncologist</a:t>
            </a:r>
          </a:p>
          <a:p>
            <a:pPr marL="514338" indent="-514338">
              <a:buAutoNum type="alphaUcPeriod"/>
            </a:pPr>
            <a:r>
              <a:rPr lang="en-GB" dirty="0"/>
              <a:t>Medical Oncologist</a:t>
            </a:r>
          </a:p>
          <a:p>
            <a:pPr marL="514338" indent="-514338">
              <a:buAutoNum type="alphaUcPeriod"/>
            </a:pPr>
            <a:r>
              <a:rPr lang="en-GB" dirty="0"/>
              <a:t>Other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0C96BA01-0BD2-45B2-BC98-60BF71CB6E3F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63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Yes got 0.46, No got 0.43, Not Certain got 0.1, ">
            <a:extLst>
              <a:ext uri="{FF2B5EF4-FFF2-40B4-BE49-F238E27FC236}">
                <a16:creationId xmlns="" xmlns:a16="http://schemas.microsoft.com/office/drawing/2014/main" id="{42138D26-81B4-466B-988B-CCBBDE90AA0F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188903" y="2212759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E45B12A5-DE6D-4C13-80EA-5BF303A6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6177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Diagnosis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Should all patients undergoing needle biopsy or open surgical diagnostic biopsy be formally discussed at a MDTM ?</a:t>
            </a:r>
            <a:r>
              <a:rPr lang="en-GB" dirty="0"/>
              <a:t/>
            </a:r>
            <a:br>
              <a:rPr lang="en-GB" dirty="0"/>
            </a:b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07A2CBC4-6425-454D-BF9A-34EC569A960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05345"/>
            <a:ext cx="4114800" cy="3320819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Yes</a:t>
            </a:r>
          </a:p>
          <a:p>
            <a:pPr marL="514338" indent="-514338">
              <a:buAutoNum type="alphaUcPeriod"/>
            </a:pPr>
            <a:r>
              <a:rPr lang="en-GB" dirty="0"/>
              <a:t>No</a:t>
            </a:r>
          </a:p>
          <a:p>
            <a:pPr marL="514338" indent="-514338">
              <a:buAutoNum type="alphaUcPeriod"/>
            </a:pPr>
            <a:r>
              <a:rPr lang="en-GB" dirty="0"/>
              <a:t>Not Certain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13D4FCE4-B070-4223-9430-1D3A694AFB3B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333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Yes got 0.31, No got 0.61, Not Certain got 0.08, ">
            <a:extLst>
              <a:ext uri="{FF2B5EF4-FFF2-40B4-BE49-F238E27FC236}">
                <a16:creationId xmlns="" xmlns:a16="http://schemas.microsoft.com/office/drawing/2014/main" id="{42138D26-81B4-466B-988B-CCBBDE90AA0F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224415" y="2212759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E45B12A5-DE6D-4C13-80EA-5BF303A6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6177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Diagnosis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Does an Oncologist need to be present for that discussion ?</a:t>
            </a:r>
            <a:br>
              <a:rPr lang="en-GB" sz="3200" dirty="0">
                <a:solidFill>
                  <a:schemeClr val="bg1"/>
                </a:solidFill>
              </a:rPr>
            </a:b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07A2CBC4-6425-454D-BF9A-34EC569A960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05345"/>
            <a:ext cx="4114800" cy="3320819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Yes</a:t>
            </a:r>
          </a:p>
          <a:p>
            <a:pPr marL="514338" indent="-514338">
              <a:buAutoNum type="alphaUcPeriod"/>
            </a:pPr>
            <a:r>
              <a:rPr lang="en-GB" dirty="0"/>
              <a:t>No</a:t>
            </a:r>
          </a:p>
          <a:p>
            <a:pPr marL="514338" indent="-514338">
              <a:buAutoNum type="alphaUcPeriod"/>
            </a:pPr>
            <a:r>
              <a:rPr lang="en-GB" dirty="0"/>
              <a:t>Not Certain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13D4FCE4-B070-4223-9430-1D3A694AFB3B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179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Yes got 0.88, No got 0.11, Not Certain got 0.02, ">
            <a:extLst>
              <a:ext uri="{FF2B5EF4-FFF2-40B4-BE49-F238E27FC236}">
                <a16:creationId xmlns="" xmlns:a16="http://schemas.microsoft.com/office/drawing/2014/main" id="{42138D26-81B4-466B-988B-CCBBDE90AA0F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233291" y="2212759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E45B12A5-DE6D-4C13-80EA-5BF303A6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4" y="1029244"/>
            <a:ext cx="853588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New Breast Cancer Diagnoses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Should all newly diagnosed breast cancer cases be formally discussed at a MDTM before commencement of treatment ?</a:t>
            </a:r>
            <a:br>
              <a:rPr lang="en-GB" sz="3200" dirty="0">
                <a:solidFill>
                  <a:schemeClr val="bg1"/>
                </a:solidFill>
              </a:rPr>
            </a:b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07A2CBC4-6425-454D-BF9A-34EC569A960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05345"/>
            <a:ext cx="4114800" cy="3320819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Yes</a:t>
            </a:r>
          </a:p>
          <a:p>
            <a:pPr marL="514338" indent="-514338">
              <a:buAutoNum type="alphaUcPeriod"/>
            </a:pPr>
            <a:r>
              <a:rPr lang="en-GB" dirty="0"/>
              <a:t>No</a:t>
            </a:r>
          </a:p>
          <a:p>
            <a:pPr marL="514338" indent="-514338">
              <a:buAutoNum type="alphaUcPeriod"/>
            </a:pPr>
            <a:r>
              <a:rPr lang="en-GB" dirty="0"/>
              <a:t>Not Certain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13D4FCE4-B070-4223-9430-1D3A694AFB3B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979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Yes got 0.63, No got 0.36, Not Certain got 0.01, ">
            <a:extLst>
              <a:ext uri="{FF2B5EF4-FFF2-40B4-BE49-F238E27FC236}">
                <a16:creationId xmlns="" xmlns:a16="http://schemas.microsoft.com/office/drawing/2014/main" id="{42138D26-81B4-466B-988B-CCBBDE90AA0F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233291" y="2212759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E45B12A5-DE6D-4C13-80EA-5BF303A6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4" y="1029244"/>
            <a:ext cx="853588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New Breast Cancer Diagnoses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Does an Oncologist need to be present at a MDTM to discuss </a:t>
            </a:r>
            <a:r>
              <a:rPr lang="en-GB" sz="2800" b="1" dirty="0">
                <a:solidFill>
                  <a:schemeClr val="bg1"/>
                </a:solidFill>
              </a:rPr>
              <a:t>ALL</a:t>
            </a:r>
            <a:r>
              <a:rPr lang="en-GB" sz="2800" dirty="0">
                <a:solidFill>
                  <a:schemeClr val="bg1"/>
                </a:solidFill>
              </a:rPr>
              <a:t> newly diagnosed breast cancer cases before the commencement of treatment ? 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07A2CBC4-6425-454D-BF9A-34EC569A960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11372"/>
            <a:ext cx="4114800" cy="3320819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Yes</a:t>
            </a:r>
          </a:p>
          <a:p>
            <a:pPr marL="514338" indent="-514338">
              <a:buAutoNum type="alphaUcPeriod"/>
            </a:pPr>
            <a:r>
              <a:rPr lang="en-GB" dirty="0"/>
              <a:t>No</a:t>
            </a:r>
          </a:p>
          <a:p>
            <a:pPr marL="514338" indent="-514338">
              <a:buAutoNum type="alphaUcPeriod"/>
            </a:pPr>
            <a:r>
              <a:rPr lang="en-GB" dirty="0"/>
              <a:t>Not Certain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13D4FCE4-B070-4223-9430-1D3A694AFB3B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993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Yes got 0.98, No got 0.03, Not Certain got 0, ">
            <a:extLst>
              <a:ext uri="{FF2B5EF4-FFF2-40B4-BE49-F238E27FC236}">
                <a16:creationId xmlns="" xmlns:a16="http://schemas.microsoft.com/office/drawing/2014/main" id="{42138D26-81B4-466B-988B-CCBBDE90AA0F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233291" y="2212759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E45B12A5-DE6D-4C13-80EA-5BF303A6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4" y="665259"/>
            <a:ext cx="853588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New Breast Cancer Diagnoses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Does an Oncologist need to be present at a MDTM to discuss newly diagnosed breast cancer cases where neoadjuvant treatment is being considered as an option ? 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07A2CBC4-6425-454D-BF9A-34EC569A960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11372"/>
            <a:ext cx="4114800" cy="3320819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Yes</a:t>
            </a:r>
          </a:p>
          <a:p>
            <a:pPr marL="514338" indent="-514338">
              <a:buAutoNum type="alphaUcPeriod"/>
            </a:pPr>
            <a:r>
              <a:rPr lang="en-GB" dirty="0"/>
              <a:t>No</a:t>
            </a:r>
          </a:p>
          <a:p>
            <a:pPr marL="514338" indent="-514338">
              <a:buAutoNum type="alphaUcPeriod"/>
            </a:pPr>
            <a:r>
              <a:rPr lang="en-GB" dirty="0"/>
              <a:t>Not Certain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13D4FCE4-B070-4223-9430-1D3A694AFB3B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928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Yes got 0.87, No got 0.12, Not Certain got 0.01, ">
            <a:extLst>
              <a:ext uri="{FF2B5EF4-FFF2-40B4-BE49-F238E27FC236}">
                <a16:creationId xmlns="" xmlns:a16="http://schemas.microsoft.com/office/drawing/2014/main" id="{42138D26-81B4-466B-988B-CCBBDE90AA0F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233291" y="2212759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E45B12A5-DE6D-4C13-80EA-5BF303A6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4" y="665259"/>
            <a:ext cx="853588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Post Op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Should all breast cancer cases undergoing surgery be formally discussed at a MDTM following surgery ?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07A2CBC4-6425-454D-BF9A-34EC569A960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11372"/>
            <a:ext cx="4114800" cy="3320819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Yes</a:t>
            </a:r>
          </a:p>
          <a:p>
            <a:pPr marL="514338" indent="-514338">
              <a:buAutoNum type="alphaUcPeriod"/>
            </a:pPr>
            <a:r>
              <a:rPr lang="en-GB" dirty="0"/>
              <a:t>No</a:t>
            </a:r>
          </a:p>
          <a:p>
            <a:pPr marL="514338" indent="-514338">
              <a:buAutoNum type="alphaUcPeriod"/>
            </a:pPr>
            <a:r>
              <a:rPr lang="en-GB" dirty="0"/>
              <a:t>Not Certain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13D4FCE4-B070-4223-9430-1D3A694AFB3B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202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 descr="Yes got 0.85, No got 0.15, Not Certain got 0, ">
            <a:extLst>
              <a:ext uri="{FF2B5EF4-FFF2-40B4-BE49-F238E27FC236}">
                <a16:creationId xmlns="" xmlns:a16="http://schemas.microsoft.com/office/drawing/2014/main" id="{42138D26-81B4-466B-988B-CCBBDE90AA0F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233291" y="2212759"/>
            <a:ext cx="4572000" cy="514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PQuestion">
            <a:extLst>
              <a:ext uri="{FF2B5EF4-FFF2-40B4-BE49-F238E27FC236}">
                <a16:creationId xmlns="" xmlns:a16="http://schemas.microsoft.com/office/drawing/2014/main" id="{E45B12A5-DE6D-4C13-80EA-5BF303A6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4" y="665259"/>
            <a:ext cx="8535880" cy="1143000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Post Op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Does an Oncologist need to be present for that discussion ?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TPAnswers">
            <a:extLst>
              <a:ext uri="{FF2B5EF4-FFF2-40B4-BE49-F238E27FC236}">
                <a16:creationId xmlns="" xmlns:a16="http://schemas.microsoft.com/office/drawing/2014/main" id="{07A2CBC4-6425-454D-BF9A-34EC569A9607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11372"/>
            <a:ext cx="4114800" cy="3320819"/>
          </a:xfrm>
        </p:spPr>
        <p:txBody>
          <a:bodyPr/>
          <a:lstStyle/>
          <a:p>
            <a:pPr marL="514338" indent="-514338">
              <a:buAutoNum type="alphaUcPeriod"/>
            </a:pPr>
            <a:r>
              <a:rPr lang="en-GB" dirty="0"/>
              <a:t>Yes</a:t>
            </a:r>
          </a:p>
          <a:p>
            <a:pPr marL="514338" indent="-514338">
              <a:buAutoNum type="alphaUcPeriod"/>
            </a:pPr>
            <a:r>
              <a:rPr lang="en-GB" dirty="0"/>
              <a:t>No</a:t>
            </a:r>
          </a:p>
          <a:p>
            <a:pPr marL="514338" indent="-514338">
              <a:buAutoNum type="alphaUcPeriod"/>
            </a:pPr>
            <a:r>
              <a:rPr lang="en-GB" dirty="0"/>
              <a:t>Not Certain</a:t>
            </a:r>
          </a:p>
        </p:txBody>
      </p:sp>
      <p:sp>
        <p:nvSpPr>
          <p:cNvPr id="4" name="TPPolling">
            <a:extLst>
              <a:ext uri="{FF2B5EF4-FFF2-40B4-BE49-F238E27FC236}">
                <a16:creationId xmlns="" xmlns:a16="http://schemas.microsoft.com/office/drawing/2014/main" id="{13D4FCE4-B070-4223-9430-1D3A694AFB3B}"/>
              </a:ext>
            </a:extLst>
          </p:cNvPr>
          <p:cNvSpPr/>
          <p:nvPr/>
        </p:nvSpPr>
        <p:spPr bwMode="auto">
          <a:xfrm>
            <a:off x="1" y="1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447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C39C9F863D1446F88B7D96A44250970&lt;/guid&gt;&#10;        &lt;description /&gt;&#10;        &lt;date&gt;11/13/2018 2:42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EC358CFA5F34C8AAF06953EFEA1816F&lt;/guid&gt;&#10;            &lt;repollguid&gt;2D78CE70BD454CD2B52B5C4336FD1BF6&lt;/repollguid&gt;&#10;            &lt;sourceid&gt;7114D83BE8B9427CB7889751B2B04D8E&lt;/sourceid&gt;&#10;            &lt;questiontext&gt;Your RoleWhat is your current rol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407B2C488644728997DF002F111B052&lt;/guid&gt;&#10;                    &lt;answertext&gt;Clinical Oncologist&lt;/answertext&gt;&#10;                    &lt;valuetype&gt;0&lt;/valuetype&gt;&#10;                &lt;/answer&gt;&#10;                &lt;answer&gt;&#10;                    &lt;guid&gt;209277310DF2486E8D96455759539A0F&lt;/guid&gt;&#10;                    &lt;answertext&gt;Medical Oncologist&lt;/answertext&gt;&#10;                    &lt;valuetype&gt;0&lt;/valuetype&gt;&#10;                &lt;/answer&gt;&#10;                &lt;answer&gt;&#10;                    &lt;guid&gt;F42CC2E3236647AD9AEADAC4FAB3B5F4&lt;/guid&gt;&#10;                    &lt;answertext&gt;Other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Your RoleWhat is your current role?[;crlf;]165[;]165[;]165[;]False[;]0[;][;crlf;]1.61818181818182[;]2[;]0.627382511253699[;]0.393608815426997[;crlf;]76[;]0[;]Clinical Oncologist1[;]Clinical Oncologist[;][;crlf;]76[;]0[;]Medical Oncologist2[;]Medical Oncologist[;][;crlf;]13[;]0[;]Other3[;]Other[;]"/>
  <p:tag name="HASRESULTS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E3D73E94FCF4CC89B6A1BE8672ACF98&lt;/guid&gt;&#10;        &lt;description /&gt;&#10;        &lt;date&gt;11/13/2018 2:53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C77C8D6563F4BB1BF84F1473C706444&lt;/guid&gt;&#10;            &lt;repollguid&gt;A2BE9E4A8323406F9748B37E97F23F4C&lt;/repollguid&gt;&#10;            &lt;sourceid&gt;F6FFB4A3E42B422EAD28453CFA3E2BE2&lt;/sourceid&gt;&#10;            &lt;questiontext&gt;New Breast Cancer DiagnosesShould all newly diagnosed breast cancer cases be formally discussed at a MDTM before commencement of treatment 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A11A3E45EDF4A7B8508B8A2E718C999&lt;/guid&gt;&#10;                    &lt;answertext&gt;Yes&lt;/answertext&gt;&#10;                    &lt;valuetype&gt;0&lt;/valuetype&gt;&#10;                &lt;/answer&gt;&#10;                &lt;answer&gt;&#10;                    &lt;guid&gt;343FD95C8C6541DA85437504145EAFE3&lt;/guid&gt;&#10;                    &lt;answertext&gt;No&lt;/answertext&gt;&#10;                    &lt;valuetype&gt;0&lt;/valuetype&gt;&#10;                &lt;/answer&gt;&#10;                &lt;answer&gt;&#10;                    &lt;guid&gt;4C9AB095AC434625B64942C81CCF0893&lt;/guid&gt;&#10;                    &lt;answertext&gt;Not Certain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New Breast Cancer DiagnosesShould all newly diagnosed breast cancer cases be formally discussed at a MDTM before commencement of treatment ?[;crlf;]152[;]189[;]152[;]False[;]0[;][;crlf;]1.14473684210526[;]1[;]0.404056645599581[;]0.163261772853186[;crlf;]133[;]0[;]Yes1[;]Yes[;][;crlf;]16[;]0[;]No2[;]No[;][;crlf;]3[;]0[;]Not Certain3[;]Not Certain[;]"/>
  <p:tag name="HASRESULTS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  <p:tag name="NUMBER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E3D73E94FCF4CC89B6A1BE8672ACF98&lt;/guid&gt;&#10;        &lt;description /&gt;&#10;        &lt;date&gt;11/13/2018 2:53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951D4CFCBC8410D89E3FD86E7FFB032&lt;/guid&gt;&#10;            &lt;repollguid&gt;A2BE9E4A8323406F9748B37E97F23F4C&lt;/repollguid&gt;&#10;            &lt;sourceid&gt;F6FFB4A3E42B422EAD28453CFA3E2BE2&lt;/sourceid&gt;&#10;            &lt;questiontext&gt;New Breast Cancer DiagnosesDoes an Oncologist need to be present at a MDTM to discuss ALL newly diagnosed breast cancer cases before the commencement of treatment ? 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A11A3E45EDF4A7B8508B8A2E718C999&lt;/guid&gt;&#10;                    &lt;answertext&gt;Yes&lt;/answertext&gt;&#10;                    &lt;valuetype&gt;0&lt;/valuetype&gt;&#10;                &lt;/answer&gt;&#10;                &lt;answer&gt;&#10;                    &lt;guid&gt;343FD95C8C6541DA85437504145EAFE3&lt;/guid&gt;&#10;                    &lt;answertext&gt;No&lt;/answertext&gt;&#10;                    &lt;valuetype&gt;0&lt;/valuetype&gt;&#10;                &lt;/answer&gt;&#10;                &lt;answer&gt;&#10;                    &lt;guid&gt;4C9AB095AC434625B64942C81CCF0893&lt;/guid&gt;&#10;                    &lt;answertext&gt;Not Certain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New Breast Cancer DiagnosesDoes an Oncologist need to be present at a MDTM to discuss ALL newly diagnosed breast cancer cases before the commencement of treatment ? [;crlf;]163[;]190[;]163[;]False[;]0[;][;crlf;]1.38036809815951[;]1[;]0.510125558429139[;]0.260228085362641[;crlf;]103[;]0[;]Yes1[;]Yes[;][;crlf;]58[;]0[;]No2[;]No[;][;crlf;]2[;]0[;]Not Certain3[;]Not Certain[;]"/>
  <p:tag name="HASRESULTS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NUMBERFORMAT" val="0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E3D73E94FCF4CC89B6A1BE8672ACF98&lt;/guid&gt;&#10;        &lt;description /&gt;&#10;        &lt;date&gt;11/13/2018 2:53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0BA066E661342E09FE2D73777CEE9BD&lt;/guid&gt;&#10;            &lt;repollguid&gt;A2BE9E4A8323406F9748B37E97F23F4C&lt;/repollguid&gt;&#10;            &lt;sourceid&gt;F6FFB4A3E42B422EAD28453CFA3E2BE2&lt;/sourceid&gt;&#10;            &lt;questiontext&gt;New Breast Cancer DiagnosesDoes an Oncologist need to be present at a MDTM to discuss newly diagnosed breast cancer cases where neoadjuvant treatment is being considered as an option ? 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A11A3E45EDF4A7B8508B8A2E718C999&lt;/guid&gt;&#10;                    &lt;answertext&gt;Yes&lt;/answertext&gt;&#10;                    &lt;valuetype&gt;0&lt;/valuetype&gt;&#10;                &lt;/answer&gt;&#10;                &lt;answer&gt;&#10;                    &lt;guid&gt;343FD95C8C6541DA85437504145EAFE3&lt;/guid&gt;&#10;                    &lt;answertext&gt;No&lt;/answertext&gt;&#10;                    &lt;valuetype&gt;0&lt;/valuetype&gt;&#10;                &lt;/answer&gt;&#10;                &lt;answer&gt;&#10;                    &lt;guid&gt;4C9AB095AC434625B64942C81CCF0893&lt;/guid&gt;&#10;                    &lt;answertext&gt;Not Certain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New Breast Cancer DiagnosesDoes an Oncologist need to be present at a MDTM to discuss newly diagnosed breast cancer cases where neoadjuvant treatment is being considered as an option ? [;crlf;]160[;]190[;]160[;]False[;]0[;][;crlf;]1.025[;]1[;]0.15612494995996[;]0.024375[;crlf;]156[;]0[;]Yes1[;]Yes[;][;crlf;]4[;]0[;]No2[;]No[;][;crlf;]0[;]0[;]Not Certain3[;]Not Certain[;]"/>
  <p:tag name="HASRESULTS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NUMBERFORMAT" val="0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E3D73E94FCF4CC89B6A1BE8672ACF98&lt;/guid&gt;&#10;        &lt;description /&gt;&#10;        &lt;date&gt;11/13/2018 2:53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EB1615D98C4466CBE88B699C31835AB&lt;/guid&gt;&#10;            &lt;repollguid&gt;A2BE9E4A8323406F9748B37E97F23F4C&lt;/repollguid&gt;&#10;            &lt;sourceid&gt;F6FFB4A3E42B422EAD28453CFA3E2BE2&lt;/sourceid&gt;&#10;            &lt;questiontext&gt;Post OpShould all breast cancer cases undergoing surgery be formally discussed at a MDTM following surgery 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A11A3E45EDF4A7B8508B8A2E718C999&lt;/guid&gt;&#10;                    &lt;answertext&gt;Yes&lt;/answertext&gt;&#10;                    &lt;valuetype&gt;0&lt;/valuetype&gt;&#10;                &lt;/answer&gt;&#10;                &lt;answer&gt;&#10;                    &lt;guid&gt;343FD95C8C6541DA85437504145EAFE3&lt;/guid&gt;&#10;                    &lt;answertext&gt;No&lt;/answertext&gt;&#10;                    &lt;valuetype&gt;0&lt;/valuetype&gt;&#10;                &lt;/answer&gt;&#10;                &lt;answer&gt;&#10;                    &lt;guid&gt;4C9AB095AC434625B64942C81CCF0893&lt;/guid&gt;&#10;                    &lt;answertext&gt;Not Certain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Post OpShould all breast cancer cases undergoing surgery be formally discussed at a MDTM following surgery ?[;crlf;]165[;]190[;]165[;]False[;]0[;][;crlf;]1.13333333333333[;]1[;]0.357318859951119[;]0.127676767676768[;crlf;]144[;]0[;]Yes1[;]Yes[;][;crlf;]20[;]0[;]No2[;]No[;][;crlf;]1[;]0[;]Not Certain3[;]Not Certain[;]"/>
  <p:tag name="HASRESULTS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  <p:tag name="NUMBERFORMA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NUMBERFORMAT" val="0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E3D73E94FCF4CC89B6A1BE8672ACF98&lt;/guid&gt;&#10;        &lt;description /&gt;&#10;        &lt;date&gt;11/13/2018 2:53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FAED416B83F4AC08A7FF539E01B0E47&lt;/guid&gt;&#10;            &lt;repollguid&gt;A2BE9E4A8323406F9748B37E97F23F4C&lt;/repollguid&gt;&#10;            &lt;sourceid&gt;F6FFB4A3E42B422EAD28453CFA3E2BE2&lt;/sourceid&gt;&#10;            &lt;questiontext&gt;Post OpDoes an Oncologist need to be present for that discussion 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A11A3E45EDF4A7B8508B8A2E718C999&lt;/guid&gt;&#10;                    &lt;answertext&gt;Yes&lt;/answertext&gt;&#10;                    &lt;valuetype&gt;0&lt;/valuetype&gt;&#10;                &lt;/answer&gt;&#10;                &lt;answer&gt;&#10;                    &lt;guid&gt;343FD95C8C6541DA85437504145EAFE3&lt;/guid&gt;&#10;                    &lt;answertext&gt;No&lt;/answertext&gt;&#10;                    &lt;valuetype&gt;0&lt;/valuetype&gt;&#10;                &lt;/answer&gt;&#10;                &lt;answer&gt;&#10;                    &lt;guid&gt;4C9AB095AC434625B64942C81CCF0893&lt;/guid&gt;&#10;                    &lt;answertext&gt;Not Certain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Post OpDoes an Oncologist need to be present for that discussion ?[;crlf;]96[;]190[;]96[;]False[;]0[;][;crlf;]1.14583333333333[;]1[;]0.352939048877029[;]0.124565972222222[;crlf;]82[;]0[;]Yes1[;]Yes[;][;crlf;]14[;]0[;]No2[;]No[;][;crlf;]0[;]0[;]Not Certain3[;]Not Certain[;]"/>
  <p:tag name="HASRESULTS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NUMBERFORMAT" val="0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E3D73E94FCF4CC89B6A1BE8672ACF98&lt;/guid&gt;&#10;        &lt;description /&gt;&#10;        &lt;date&gt;11/13/2018 2:53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E7B38D2038045CE9822D5169D41FC73&lt;/guid&gt;&#10;            &lt;repollguid&gt;A2BE9E4A8323406F9748B37E97F23F4C&lt;/repollguid&gt;&#10;            &lt;sourceid&gt;F6FFB4A3E42B422EAD28453CFA3E2BE2&lt;/sourceid&gt;&#10;            &lt;questiontext&gt;Breast Cancer RecurrenceShould all breast cancer cases of recurrent breast cancer be formally discussed at a MDTM 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A11A3E45EDF4A7B8508B8A2E718C999&lt;/guid&gt;&#10;                    &lt;answertext&gt;Yes&lt;/answertext&gt;&#10;                    &lt;valuetype&gt;0&lt;/valuetype&gt;&#10;                &lt;/answer&gt;&#10;                &lt;answer&gt;&#10;                    &lt;guid&gt;343FD95C8C6541DA85437504145EAFE3&lt;/guid&gt;&#10;                    &lt;answertext&gt;No&lt;/answertext&gt;&#10;                    &lt;valuetype&gt;0&lt;/valuetype&gt;&#10;                &lt;/answer&gt;&#10;                &lt;answer&gt;&#10;                    &lt;guid&gt;4C9AB095AC434625B64942C81CCF0893&lt;/guid&gt;&#10;                    &lt;answertext&gt;Not Certain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Breast Cancer RecurrenceShould all breast cancer cases of recurrent breast cancer be formally discussed at a MDTM ?[;crlf;]168[;]190[;]168[;]False[;]0[;][;crlf;]1.22619047619048[;]1[;]0.432357614222259[;]0.186933106575964[;crlf;]131[;]0[;]Yes1[;]Yes[;][;crlf;]36[;]0[;]No2[;]No[;][;crlf;]1[;]0[;]Not Certain3[;]Not Certain[;]"/>
  <p:tag name="HASRESULTS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NUMBERFORMAT" val="0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E3D73E94FCF4CC89B6A1BE8672ACF98&lt;/guid&gt;&#10;        &lt;description /&gt;&#10;        &lt;date&gt;11/13/2018 2:53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6A57D13EA604DB4B20EF63EC6AEB9FB&lt;/guid&gt;&#10;            &lt;repollguid&gt;A2BE9E4A8323406F9748B37E97F23F4C&lt;/repollguid&gt;&#10;            &lt;sourceid&gt;F6FFB4A3E42B422EAD28453CFA3E2BE2&lt;/sourceid&gt;&#10;            &lt;questiontext&gt;Breast Cancer RecurrenceDoes an Oncologist need to be present for that discussion 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A11A3E45EDF4A7B8508B8A2E718C999&lt;/guid&gt;&#10;                    &lt;answertext&gt;Yes&lt;/answertext&gt;&#10;                    &lt;valuetype&gt;0&lt;/valuetype&gt;&#10;                &lt;/answer&gt;&#10;                &lt;answer&gt;&#10;                    &lt;guid&gt;343FD95C8C6541DA85437504145EAFE3&lt;/guid&gt;&#10;                    &lt;answertext&gt;No&lt;/answertext&gt;&#10;                    &lt;valuetype&gt;0&lt;/valuetype&gt;&#10;                &lt;/answer&gt;&#10;                &lt;answer&gt;&#10;                    &lt;guid&gt;4C9AB095AC434625B64942C81CCF0893&lt;/guid&gt;&#10;                    &lt;answertext&gt;Not Certain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Breast Cancer RecurrenceDoes an Oncologist need to be present for that discussion ?[;crlf;]137[;]191[;]137[;]False[;]0[;][;crlf;]1.08029197080292[;]1[;]0.321001947843738[;]0.103042250519474[;crlf;]128[;]0[;]Yes1[;]Yes[;][;crlf;]7[;]0[;]No2[;]No[;][;crlf;]2[;]0[;]Not Certain3[;]Not Certain[;]"/>
  <p:tag name="HASRESULTS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NUMBERFORMAT" val="0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E3D73E94FCF4CC89B6A1BE8672ACF98&lt;/guid&gt;&#10;        &lt;description /&gt;&#10;        &lt;date&gt;11/13/2018 2:53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94566791E164C53A6EC6F7539A99284&lt;/guid&gt;&#10;            &lt;repollguid&gt;A2BE9E4A8323406F9748B37E97F23F4C&lt;/repollguid&gt;&#10;            &lt;sourceid&gt;F6FFB4A3E42B422EAD28453CFA3E2BE2&lt;/sourceid&gt;&#10;            &lt;questiontext&gt;MDTM TransformationWould you be in favour of a reformed MDM system where only a small number of selected cases are formally discussed at a MDTM ?  The majority of cases being placed on  pre-agreed, recognised treatment algorithms / pathways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A11A3E45EDF4A7B8508B8A2E718C999&lt;/guid&gt;&#10;                    &lt;answertext&gt;Yes&lt;/answertext&gt;&#10;                    &lt;valuetype&gt;0&lt;/valuetype&gt;&#10;                &lt;/answer&gt;&#10;                &lt;answer&gt;&#10;                    &lt;guid&gt;343FD95C8C6541DA85437504145EAFE3&lt;/guid&gt;&#10;                    &lt;answertext&gt;No&lt;/answertext&gt;&#10;                    &lt;valuetype&gt;0&lt;/valuetype&gt;&#10;                &lt;/answer&gt;&#10;                &lt;answer&gt;&#10;                    &lt;guid&gt;4C9AB095AC434625B64942C81CCF0893&lt;/guid&gt;&#10;                    &lt;answertext&gt;Not Certain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MDTM TransformationWould you be in favour of a reformed MDM system where only a small number of selected cases are formally discussed at a MDTM ?  The majority of cases being placed on  pre-agreed, recognised treatment algorithms / pathways[;crlf;]157[;]191[;]157[;]False[;]0[;][;crlf;]1.78343949044586[;]2[;]0.680187978303821[;]0.46265568582904[;crlf;]57[;]0[;]Yes1[;]Yes[;][;crlf;]77[;]0[;]No2[;]No[;][;crlf;]23[;]0[;]Not Certain3[;]Not Certain[;]"/>
  <p:tag name="HASRESULTS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NUMBERFORMAT" val="0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E3D73E94FCF4CC89B6A1BE8672ACF98&lt;/guid&gt;&#10;        &lt;description /&gt;&#10;        &lt;date&gt;11/13/2018 2:53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3ED374D8A794FF98E5D9CB797C6618F&lt;/guid&gt;&#10;            &lt;repollguid&gt;A2BE9E4A8323406F9748B37E97F23F4C&lt;/repollguid&gt;&#10;            &lt;sourceid&gt;F6FFB4A3E42B422EAD28453CFA3E2BE2&lt;/sourceid&gt;&#10;            &lt;questiontext&gt;DiagnosisShould all patients undergoing needle biopsy or open surgical diagnostic biopsy be formally discussed at a MDTM 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A11A3E45EDF4A7B8508B8A2E718C999&lt;/guid&gt;&#10;                    &lt;answertext&gt;Yes&lt;/answertext&gt;&#10;                    &lt;valuetype&gt;0&lt;/valuetype&gt;&#10;                &lt;/answer&gt;&#10;                &lt;answer&gt;&#10;                    &lt;guid&gt;343FD95C8C6541DA85437504145EAFE3&lt;/guid&gt;&#10;                    &lt;answertext&gt;No&lt;/answertext&gt;&#10;                    &lt;valuetype&gt;0&lt;/valuetype&gt;&#10;                &lt;/answer&gt;&#10;                &lt;answer&gt;&#10;                    &lt;guid&gt;4C9AB095AC434625B64942C81CCF0893&lt;/guid&gt;&#10;                    &lt;answertext&gt;Not Certain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DiagnosisShould all patients undergoing needle biopsy or open surgical diagnostic biopsy be formally discussed at a MDTM ?[;crlf;]157[;]182[;]157[;]False[;]0[;][;crlf;]1.63694267515924[;]2[;]0.659597119286605[;]0.435068359771187[;crlf;]73[;]0[;]Yes1[;]Yes[;][;crlf;]68[;]0[;]No2[;]No[;][;crlf;]16[;]0[;]Not Certain3[;]Not Certain[;]"/>
  <p:tag name="HASRESULTS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  <p:tag name="NUMBER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E3D73E94FCF4CC89B6A1BE8672ACF98&lt;/guid&gt;&#10;        &lt;description /&gt;&#10;        &lt;date&gt;11/13/2018 2:53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BE6E44CA0D84C499ACFF628407FA8CC&lt;/guid&gt;&#10;            &lt;repollguid&gt;A2BE9E4A8323406F9748B37E97F23F4C&lt;/repollguid&gt;&#10;            &lt;sourceid&gt;F6FFB4A3E42B422EAD28453CFA3E2BE2&lt;/sourceid&gt;&#10;            &lt;questiontext&gt;DiagnosisDoes an Oncologist need to be present for that discussion ?&lt;/questiontext&gt;&#10;            &lt;showresults&gt;True&lt;/showresults&gt;&#10;            &lt;firstresponseonly&gt;True&lt;/firstresponseonly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A11A3E45EDF4A7B8508B8A2E718C999&lt;/guid&gt;&#10;                    &lt;answertext&gt;Yes&lt;/answertext&gt;&#10;                    &lt;valuetype&gt;0&lt;/valuetype&gt;&#10;                &lt;/answer&gt;&#10;                &lt;answer&gt;&#10;                    &lt;guid&gt;343FD95C8C6541DA85437504145EAFE3&lt;/guid&gt;&#10;                    &lt;answertext&gt;No&lt;/answertext&gt;&#10;                    &lt;valuetype&gt;0&lt;/valuetype&gt;&#10;                &lt;/answer&gt;&#10;                &lt;answer&gt;&#10;                    &lt;guid&gt;4C9AB095AC434625B64942C81CCF0893&lt;/guid&gt;&#10;                    &lt;answertext&gt;Not Certain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DiagnosisDoes an Oncologist need to be present for that discussion ?[;crlf;]141[;]187[;]141[;]False[;]0[;][;crlf;]1.76595744680851[;]2[;]0.579046634807098[;]0.335295005281424[;crlf;]44[;]0[;]Yes1[;]Yes[;][;crlf;]86[;]0[;]No2[;]No[;][;crlf;]11[;]0[;]Not Certain3[;]Not Certain[;]"/>
  <p:tag name="HASRESULTS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HARTFORMAT" val="UEsDBBQABgAIAAAAIQDvhfRvbQUAAK0RAAAPAAAAY2hhcnQvY2hhcnQueG1s3Fhtb9s2EP4+YP/B0HfHliy/ok7h2M02zGmCJm23faMpSuZMkRpJOXaH/fcdXyTLbpAWdQoMy5dQx+Pp7rmHd2e9er3LWWtLpKKCT4Pwohu0CMcioTybBu8frtujoKU04gligpNpsCcqeH354w+v8ASvkdT3BcKkBUa4muBpsNa6mHQ6Cq9JjtSFKAiHvVTIHGl4lFknkegRjOesE3W7g441EngD6BsM5Ijy6rz8mvMiTSkmC4HLnHDtvJCEIQ0IqDUtVHAJwSVIk3DcjVtbxKZBN+gYIUM8cwLC2+/vnVCKkickmQvJAcaGfo4nM6aJ5GBqLriGt/k4869CKkdyUxZtLPICnFtRRvXeugsOgu35WkAcrXfkr5JKoqYBDuMKCFh+BkVOsRRKpPoCLHYcClU2jNlhZ9SJfD4g2DCeKL1nxAUUdiMTbad+r3XhGjG2QnhjsGko16qHfXPwFAxzCjN5g4rbrTyfQqssnAZMh0FL72CVbGC1yiIji4wMVskGVghjyARo+EUlgX0nqXV6laRX6QCqTgeQdot+JelXkkElGQStNaN8A5kw/4JWKtjPTlCtHIPsHTBooFKLB6oZWRBGNEk89k5rS8ljb2HUpNC/NXhmBb8fC2Y8m+2ORAWQsyBY061P6cCSuoMnB8MpE0KaN+g1xRtOVJPOoFnvK5qQj5D8Z3SbKoYjX1BvqhRM6JkkyFhnaC9KbVY54iViy/p5dyMSHwpJMuJA2j8l9ECMLnrHf9Gbds8fc1ANL8JBNx73RtHQLuI3bctlPHn0WF6Mx+Gg8Td059fV9qg7Gg/7URjGPVM9eu4qnDoPUB7iWiHZW8xNLTVRwtOCSmcOC+bMZ1BjCiiaXsxKBWWFJG5zi+R+Lpioak/oxIrYTNLkmAZCJsSb90VN78x7lZbvSGquOGTfSiiHtqB/Sd+SDMpPxRp/KFmumLLnirvz7+7lKzTh4poydm4jgADQhPFzzRwcMogYi0ZC0hQu0FJVZfyb25WDWQF0FsK1eFySjPDkV7L3RPI5hJ0PCPqz6UFVXkE2R/otyj35fUYUyO+JfFJ+R6SpeZ/ZvipXK0bu6afPTS0JAqIsKRSBo2NkZwAwbsOqVUo6Df6evxn0e8NZ2F4MruftOB302+PFOGwPoyiex+O4P7q6+ufQmqBknowJX2hNYbMt9f3VAQxx2J+YsJ/2FYgMLlpCV06DqCYuRjaKJu+9CNA28fEyr2+EFcFpf6lqI+7tX0xdI0XfNXXN+DJUfKSJ9pUp7Nc+oMJnG++hGUGSHdfQ7hffb6IwisM4iv2J042BK2rQreoTVhNeflzKAM6ZrSQHxRPTCiNwITNoC0mBoXYIc3zLKb9BO+Obwf2gmNjWeMRJtLsTnqUrFwzk7jrX0HDN3DmHPjENfiIwniEG06wo4TYAszckqW9Vjv4U8gGa3g0MXc44tB1nDDw53eMwC7tNDWegFtYOcODag3B75oKfPde8TEFrPU6DQQ9I8FRlMwD7WmRGRFVNDi5bdb7tXlUOzKjyB5E+UvPkUPNViq3YjGXcybD2HAPpbZoq4itR2PUU4+KmZJoutwygbKQWHKtJBFfwaTbV/jVI8gyboBdT71dF28bB59nl2/ET7IKfTd+ZVzXj/h+sqsvLM6yyW1dEPxLiM7ZyD+Z6ATc8JWDVnBjN+gNVt5z5ZuopmVBVXMEvuI2a+WKhCsT9TYUusgDuqVuYeaDsnHCwGs5eDPr/1LDztbVB716onK1Esq9NnTNEwWCm9L39leq+QJxnrHiJsdEWUjRJSPoOYlSfoMWMXJ2DOdJvwqh3hyQyCuaTwjSoPycYHcttA7ZdHL6yXP4LAAD//wMAUEsDBBQABgAIAAAAIQC/uqyqxgYAADYbAAAWAAAAY2hhcnQvbWVkaWEvaW1hZ2UxLmJtcOyY2VNTVxzH6T/Q58700bpUpU0IQh+qD636UHcWK0slcQPZusBYBWULYYtEBBsFTSAJssomEAjUhJhAQCABBGVRAqKyCQi4UO1M+733AnNluAxXsdMHfkPOnJz8zu/3+X3POfdy73d7HD63Ic0B7QZ8OLOfT2w+Q48y46c2NsRnzv5ZtVUF/q8KPCetjTS1Wp2dnX3lypX4+Hh0PjYyMvf39yOz0Wikp0Z2MMAwCIMD3DCIzkohzaemUqBYxKcMefEV46Cq1JsL9b2NvW/Hxsaqq6v1en1VVVVfXx8wAAN/gLFCYlIbociK3ymZCj74oKWnOHJQE2etzVl3TGsXPmUX8WKbtyolJaWgoECpVBYVFVEyIgiwl8OD0uYXmko9X7LG0GZq6Z2YmLBYLE2kLQh4SxVr+eNHq5KvSziw7ugtimfrCQV4bty4oVKpoqOjL5NWXl5uMBgWTF/0K3ji4uLgjEImRp4OmHJR79M7+U6hldywKW749Pd+WTKZDPVSuwIyQn8YUshFJ1ukh3oVXvrzTmsFGm7YJDdi+tvjiuTkZIpHp9MtmnTpQZDExsYCaWL0qTbhAOptTDm4/aQC9QJpu3/OPE9ISAhVb1ZWFngKLp0mefi3E53W8ivswqcJnmMZSUlJ4MnMzEQVS6dm+hVVX79+XZqcWCMmeBqSXXf6qUieyR0BOXK5nNIHYtIjVCtjLdJD8Cd4vNTkek1/41MskUjAA2bsH7o/275Bp4HyiF+f7OpwLI+oN4zgmdenp6eHHrNKGWOWEvvHkOj8xeFSav84+hQnJiaCBwWWlJTQ/dn2rfeajRJnq1JgSnJxOF5A8IRPzfNgpRbwQJ9mcj8bEp3WeBYTPJEvHb2LKB7oU1paypaB7t/f2Vwrce5TETyOJ4rsIgh9dgbO6rMYT8wsj8R5jQf4J+0iXzl4z+qDc1pWVkaPz7b/qMtce8G5Tymou+CCsLiYgGeX/zVq/4Cnu7ubHhPr1XTpIPQ0XnDmHcmxC5vkRb7a4l0iFovz8/M/nOdxt6UuyQX61BI8N0me57sDZOApLCxchEdB8fBRBU+QzT03wYsCz01cx8CTk5OTkZFB52fbB0/DRddZfXxKeZEvuWETewIIfRbl0Shimi8R+xl68viZJM9rjq8OV4+8vLzc3FwcebYMdP8nPRZceaA/6nU8WU7wnBsHT3p6OnikUumC9arMmOWpv+jCE2RR+nB8a6APeKAPjhg9Ptt+e50aPFgvnLL1R7UQn3tubAmeinSRmTxfpiRXHv864HnCGfAIhcK0tLTU1FTcMtgy0P3vmWZ5cH3D/ZEX9Zp7dmxvoIxJH3W6iDpf2HU8vsoO+0c4s9H3jlarxRQYOvT4bPud9RXYD9AHPOuP63lRM5zQUfAkJCTgFoDbXFdXFz2mWh5N+eP6wPNSkus1s9Gvke7zIf3uhkpSf0HNeacNJwz2ED901EdSZ7VazWYz2gXBG8rT4U+cR4kzz0tBrdcmf/MCt/f+aiqVkfGP6MQHNviY7IV/gccj5p17Fj14Q7kcynTJD+P6wPGUY7NhyqYAy6PBcbrbe/fvqNNxf0S9uKt+4VWx0c/8pW+ju4jx/xacR01qUEGsJ9ptgWXYbARPYOujoefvzUCf2FSR0XrZDTzahP1Gg7H+/jP80R2W6G/1L+GGjtpHvwHPwNDkEp7L/8msUdxNdbOqBLfi9+PeuvyJ8KTxtA0MrwxPSxV43MFTHbevt6OJFY+HqJZ7dnSL6M2mn+8ODE+xmsvk3FatJHiUAk3svgeseYwUz+ZfOgaGp5lSsBrXZ8d3pHmApzJmb087u8uIe7SBEzK8RfR286/3B0ZWhseYm3Dvmkevkq+O3oP/pVnV4i4yUjy2v3XWtbJ71GJKVJsr7pT99FBB8IyPsOPxIHiGHGL+tg16YLr7mCkFq3FT/vlOmSd4yoW7x0eesJrrLqzhnCF5gsHDbi5TIvB0kfqURu0eG2YX012ow3o5iN5+FfzQ1M5OWyaeystB968R+tyM3MWWxy1KyzkzOMczyJSC1XhVajC1XsURu54NsdsDbpF/fn36Cbl/uus7hljlZXLWXj3VJfPEeS8K/2GULU9EtW3wQ/uoF7ZBPab2ldFHJzulFTvpxE6q0zuYmJnGC24PXCzs/v1qK9rHo6+Y3NiOT48P4Y/trFX//0YBvMb5wETUWzW0eGkDI98MEQ3e3sDwvEwZHnxgeGJaOh0c8OyGFnMRbflhqYmYu8AwThkFMIdTRtIZllM+GOCM6fOR50JKmWJSIpB6EA0l0dKFr/66qsDHUOBfAAAA//8DAFBLAwQUAAAACABSf0pGhI+kftcCAAAhDgAAHgAAAGNoYXJ0L3RoZW1lL3RoZW1lT3ZlcnJpZGUxLnhtbO1X3WoUMRS+VvAdwtzbWWsVKd2W7vZP+0u7LfTy7Gx2J938DEmmde6kvRQEsYo3gndeiFpowZv6NKsVrdBXMLO1NanNUBZBhGVhmZzzfSfnJCf5yMjYQ0bRJpaKCF4Obg2UAoR5JBqEt8rBam3q5r0AKQ28AVRwXA4yrIKx0RvXR2BYx5jhRcOVpIGRicPVMJSDWOtkOAxVZNygBkSCufE1hWSgzVC2woaELROf0XCwVLobMiA8MCGvmZgRlSs5ESMOzEy32GySCJ96Q8v9C94UXPvwuZ/BhpBTBpQbuhYKmnCkswQ3ITKEKlBSlwTNkVasA5QAF8qYS4OlqdJt85//hrpfQ0F4HgWDFcKyR+pP+1meSEWSJLocPDCTBBbu5PDdyeE+Ojnc62wfdLY/dnZ2OtsffOwZ4C2bffzm6Y9Xj9D3/dfHu88LSMomfXn/+POnZwVobaOPXux9Pdg7evnk29tdH2dcQt3m1AjDCi3gLbQsGHDvVLgue6DVYiA2bZy3FHDIiT7KpI4dykIGFHzgCnYXeU0S3vCip9MNp4iVWKaa+NCzMXPQ80LQipD+YmfN1M4apbxVkItMbfAywKY3leqFtphME3OWCHjxMXZSX6KmU6CFOdYo94k2xj7uOiHEKZtEUijR1GidoAoQ/4LVSF1fzpwhzGxiBgVtAg5zDVUE9U40gTddOJiFpt7gmDorPQ2pBuavAhi14XOgY2/iK5mMnI1RWppkMBVosoGV8hIXZeaUMGuut4JumacZc+FSk7YHnucshA2fEO1qDCzx10F4bBPuq7bpdkBLQvtzEvbZOx2bTQNe3CVrBOsebpJVc+9f3ly5J5Xec4aFe+Yz2gR8Ns1IaGnPuRgRfjUxuiBDd/oy1LMMjUsC9Kri0wVfVXKqQjbI/6k4E5DyJczjvuD0BacvOH9LcLq3xz+QGUtVjOGU7z6SmC54U/12G4MZu8+60Z9QSwMEFAAGAAgAAAAhAPzwneC+AAAAMQEAABoAAABjaGFydC9fcmVscy9jaGFydC54bWwucmVsc4SPwQrCMBBE74L/EPZu03oQkSa9iNCTIPoBIdm2wTYJSRT79y6eLAged4d5M1M3r2lkT4zJeiegKkpg6LQ31vUCbtfTZg8sZeWMGr1DATMmaOR6VV9wVJlMabAhMaK4JGDIORw4T3rASaXCB3SkdD5OKtMZex6Uvqse+bYsdzx+M0AumKw1AmJrKmDXOVDyf7bvOqvx6PVjQpd/RPBMvfBMc6M1SGAVe8wCPu+lWBVUHLis+WKofAMAAP//AwBQSwMEFAAGAAgAAAAhAITsoQcTAQAAVAIAABMAAABbQ29udGVudF9UeXBlc10ueG1spJLNTsMwDMfvSLxDlCtq0nFACK3dgY8jcBgPYFK3jciXkmxsb4/brhKbNi5crMT23/7FznK1s4ZtMSbtXcUXouQMnfKNdl3FP9YvxT1nKYNrwHiHFd9j4qv6+mq53gdMjNQuVbzPOTxImVSPFpLwAR1FWh8tZLrGTgZQX9ChvC3LO6m8y+hykYcavF4+YQsbk9nzjtwTyacNnD1OeUOrims76Ae/PKuIaNKJBEIwWkGmt8mta064igOTIOWYk3od0g2BX+gwRI6Zfjc46N5omFE3yN4h5lewRC5VT+fJir+LnKH0basVNl5tLM1MNBG+aTnWiLHqjHu5baadoBztnLT4N8VRuZlBjn+i/gEAAP//AwBQSwMEFAAGAAgAAAAhABmqkvPRAAAAswEAAAsAAABfcmVscy8ucmVsc6yQy4oCMRBF9wP+Q6i9Xd0uRAbTbkRwK/oBNUl1d7DzIImif2+c2UyLMJtZFpc693DXm5sdxZVjMt5JaKoaBDvltXG9hNNxN1+BSJmcptE7lnDnBJt29rE+8Ei5PKXBhCQKxSUJQ87hEzGpgS2lygd2Jel8tJTLGXsMpM7UMy7qeonxNwPaCVPstYS41wsQx3sozX+zfdcZxVuvLpZdflOBxpbuAqTYc5agBooZLWtDP1FTfdkA+N6k+U+Tqeur0rdYVaZ7uuBk6vYBAAD//wMAUEsBAi0AFAAGAAgAAAAhAO+F9G9tBQAArREAAA8AAAAAAAAAAAAAAAAAAAAAAGNoYXJ0L2NoYXJ0LnhtbFBLAQItABQABgAIAAAAIQC/uqyqxgYAADYbAAAWAAAAAAAAAAAAAAAAAJoFAABjaGFydC9tZWRpYS9pbWFnZTEuYm1wUEsBAj8AFAAAAAgAUn9KRoSPpH7XAgAAIQ4AAB4AJAAAAAAAAAAgAAAAlAwAAGNoYXJ0L3RoZW1lL3RoZW1lT3ZlcnJpZGUxLnhtbAoAIAAAAAAAAQAYAFIRHFZ0RdABAIirysnnqAEAiKvKyeeoAVBLAQItABQABgAIAAAAIQD88J3gvgAAADEBAAAaAAAAAAAAAAAAAAAAAKcPAABjaGFydC9fcmVscy9jaGFydC54bWwucmVsc1BLAQItABQABgAIAAAAIQCE7KEHEwEAAFQCAAATAAAAAAAAAAAAAAAAAJ0QAABbQ29udGVudF9UeXBlc10ueG1sUEsBAi0AFAAGAAgAAAAhABmqkvPRAAAAswEAAAsAAAAAAAAAAAAAAAAA4REAAF9yZWxzLy5yZWxzUEsFBgAAAAAGAAYAswEAANsSAAAAAA=="/>
  <p:tag name="NUMBERFORMAT" val="0"/>
  <p:tag name="LABELFORMAT" val="0"/>
  <p:tag name="RGBCOLORS" val="-65536,-256,-16744448,-26368,-16777024,-13461146,-8388480,-16711936,-8388608,-13421671,-1"/>
  <p:tag name="COLORTYPE" val="DEFINED"/>
  <p:tag name="DEFINEDCOLORS" val="-65536,-256,-16744448,-26368,-16777024,-13461146,-8388480,-16711936,-8388608,-13421671,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Default Theme">
  <a:themeElements>
    <a:clrScheme name="Custom 1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507</TotalTime>
  <Words>114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Theme</vt:lpstr>
      <vt:lpstr>PowerPoint Presentation</vt:lpstr>
      <vt:lpstr>Your Role What is your current role? </vt:lpstr>
      <vt:lpstr>Diagnosis Should all patients undergoing needle biopsy or open surgical diagnostic biopsy be formally discussed at a MDTM ? </vt:lpstr>
      <vt:lpstr>Diagnosis Does an Oncologist need to be present for that discussion ? </vt:lpstr>
      <vt:lpstr>New Breast Cancer Diagnoses Should all newly diagnosed breast cancer cases be formally discussed at a MDTM before commencement of treatment ? </vt:lpstr>
      <vt:lpstr>New Breast Cancer Diagnoses Does an Oncologist need to be present at a MDTM to discuss ALL newly diagnosed breast cancer cases before the commencement of treatment ? </vt:lpstr>
      <vt:lpstr>New Breast Cancer Diagnoses Does an Oncologist need to be present at a MDTM to discuss newly diagnosed breast cancer cases where neoadjuvant treatment is being considered as an option ? </vt:lpstr>
      <vt:lpstr>Post Op Should all breast cancer cases undergoing surgery be formally discussed at a MDTM following surgery ?</vt:lpstr>
      <vt:lpstr>Post Op Does an Oncologist need to be present for that discussion ?</vt:lpstr>
      <vt:lpstr>Breast Cancer Recurrence Should all breast cancer cases of recurrent breast cancer be formally discussed at a MDTM ?</vt:lpstr>
      <vt:lpstr>Breast Cancer Recurrence Does an Oncologist need to be present for that discussion ?</vt:lpstr>
      <vt:lpstr>MDTM Transformation Would you be in favour of a reformed MDM system where only a small number of selected cases are formally discussed at a MDTM ?    The majority of cases being placed on  pre-agreed, recognised treatment algorithms / pathways</vt:lpstr>
      <vt:lpstr>Have your say - MDTM Toolkit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</dc:creator>
  <cp:lastModifiedBy>Dunderdale, Helen</cp:lastModifiedBy>
  <cp:revision>56</cp:revision>
  <dcterms:created xsi:type="dcterms:W3CDTF">2017-10-28T10:38:05Z</dcterms:created>
  <dcterms:modified xsi:type="dcterms:W3CDTF">2019-02-28T14:42:10Z</dcterms:modified>
</cp:coreProperties>
</file>