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204" r:id="rId2"/>
    <p:sldId id="1223" r:id="rId3"/>
    <p:sldId id="1224" r:id="rId4"/>
    <p:sldId id="1205" r:id="rId5"/>
    <p:sldId id="1210" r:id="rId6"/>
    <p:sldId id="1208" r:id="rId7"/>
    <p:sldId id="1209" r:id="rId8"/>
    <p:sldId id="1211" r:id="rId9"/>
    <p:sldId id="280" r:id="rId10"/>
    <p:sldId id="1206" r:id="rId11"/>
    <p:sldId id="1217" r:id="rId12"/>
    <p:sldId id="1218" r:id="rId13"/>
    <p:sldId id="1219" r:id="rId14"/>
    <p:sldId id="1220" r:id="rId15"/>
    <p:sldId id="1221" r:id="rId16"/>
    <p:sldId id="1222" r:id="rId17"/>
    <p:sldId id="1225" r:id="rId18"/>
    <p:sldId id="1212" r:id="rId19"/>
    <p:sldId id="1213" r:id="rId20"/>
    <p:sldId id="1214" r:id="rId21"/>
    <p:sldId id="1215" r:id="rId22"/>
    <p:sldId id="1207" r:id="rId23"/>
    <p:sldId id="121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1092"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3D25F5-2DDE-4BD5-98BC-7693A042E7D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8465C66-BC22-427A-8FFC-A1681F8FAF86}">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a:t>Best practice resourcing</a:t>
          </a:r>
        </a:p>
      </dgm:t>
    </dgm:pt>
    <dgm:pt modelId="{E58407D8-36E7-4425-BEE8-8027C6DF6CE4}" type="parTrans" cxnId="{8E330CB8-7B7D-4A19-A4EC-63058592A203}">
      <dgm:prSet/>
      <dgm:spPr/>
      <dgm:t>
        <a:bodyPr/>
        <a:lstStyle/>
        <a:p>
          <a:endParaRPr lang="en-GB"/>
        </a:p>
      </dgm:t>
    </dgm:pt>
    <dgm:pt modelId="{B1280038-1105-4B45-88FD-9E1DE3F3E077}" type="sibTrans" cxnId="{8E330CB8-7B7D-4A19-A4EC-63058592A203}">
      <dgm:prSet/>
      <dgm:spPr/>
      <dgm:t>
        <a:bodyPr/>
        <a:lstStyle/>
        <a:p>
          <a:endParaRPr lang="en-GB"/>
        </a:p>
      </dgm:t>
    </dgm:pt>
    <dgm:pt modelId="{64E44AEA-4F79-464D-856C-C6A3E1B3BB71}">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a:t>Reduce delays to diagnostics</a:t>
          </a:r>
        </a:p>
      </dgm:t>
    </dgm:pt>
    <dgm:pt modelId="{0D448010-B2ED-4540-8D54-1DA2D367512F}" type="parTrans" cxnId="{43FF799A-7533-46C5-ADA9-855F309B9B8A}">
      <dgm:prSet/>
      <dgm:spPr/>
      <dgm:t>
        <a:bodyPr/>
        <a:lstStyle/>
        <a:p>
          <a:endParaRPr lang="en-GB"/>
        </a:p>
      </dgm:t>
    </dgm:pt>
    <dgm:pt modelId="{29732C15-3B9B-480C-9E78-BE13D382CF2D}" type="sibTrans" cxnId="{43FF799A-7533-46C5-ADA9-855F309B9B8A}">
      <dgm:prSet/>
      <dgm:spPr/>
      <dgm:t>
        <a:bodyPr/>
        <a:lstStyle/>
        <a:p>
          <a:endParaRPr lang="en-GB"/>
        </a:p>
      </dgm:t>
    </dgm:pt>
    <dgm:pt modelId="{3994A6E9-3179-48C6-8DFF-7F627D52CA4B}">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a:t>Support MDT  effectiveness improvements*</a:t>
          </a:r>
        </a:p>
      </dgm:t>
    </dgm:pt>
    <dgm:pt modelId="{8C9A79E1-2874-4A06-906D-8DA1863CD794}" type="parTrans" cxnId="{24E140DC-A2EB-407E-A4F4-5C0C58B10669}">
      <dgm:prSet/>
      <dgm:spPr/>
      <dgm:t>
        <a:bodyPr/>
        <a:lstStyle/>
        <a:p>
          <a:endParaRPr lang="en-GB"/>
        </a:p>
      </dgm:t>
    </dgm:pt>
    <dgm:pt modelId="{5611299B-2364-4C69-8D4B-1EC4244D2EA8}" type="sibTrans" cxnId="{24E140DC-A2EB-407E-A4F4-5C0C58B10669}">
      <dgm:prSet/>
      <dgm:spPr/>
      <dgm:t>
        <a:bodyPr/>
        <a:lstStyle/>
        <a:p>
          <a:endParaRPr lang="en-GB"/>
        </a:p>
      </dgm:t>
    </dgm:pt>
    <dgm:pt modelId="{7EB1C463-7D8E-47A8-A623-7F7372513B84}">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a:t>Optimise workforce skills mix*</a:t>
          </a:r>
        </a:p>
      </dgm:t>
    </dgm:pt>
    <dgm:pt modelId="{19DDB86B-8A46-48BE-B1C6-FBCD8642B8C2}" type="parTrans" cxnId="{CC4798F0-6087-4D64-A53E-4915475038E9}">
      <dgm:prSet/>
      <dgm:spPr/>
      <dgm:t>
        <a:bodyPr/>
        <a:lstStyle/>
        <a:p>
          <a:endParaRPr lang="en-GB"/>
        </a:p>
      </dgm:t>
    </dgm:pt>
    <dgm:pt modelId="{23A45C3A-89DF-4AE6-80DC-0F58101A6D5A}" type="sibTrans" cxnId="{CC4798F0-6087-4D64-A53E-4915475038E9}">
      <dgm:prSet/>
      <dgm:spPr/>
      <dgm:t>
        <a:bodyPr/>
        <a:lstStyle/>
        <a:p>
          <a:endParaRPr lang="en-GB"/>
        </a:p>
      </dgm:t>
    </dgm:pt>
    <dgm:pt modelId="{867ECDC3-26B3-4405-8624-6F5DF48EE30A}">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a:t>Increase resection rates</a:t>
          </a:r>
        </a:p>
      </dgm:t>
    </dgm:pt>
    <dgm:pt modelId="{513E3BA9-F77C-4117-BCBC-1DC4D14DB3AE}" type="parTrans" cxnId="{FD63EFBC-71F8-4609-AF03-681B4E6ECD30}">
      <dgm:prSet/>
      <dgm:spPr/>
      <dgm:t>
        <a:bodyPr/>
        <a:lstStyle/>
        <a:p>
          <a:endParaRPr lang="en-GB"/>
        </a:p>
      </dgm:t>
    </dgm:pt>
    <dgm:pt modelId="{6498193C-4528-4DFB-AC9C-F383585867DB}" type="sibTrans" cxnId="{FD63EFBC-71F8-4609-AF03-681B4E6ECD30}">
      <dgm:prSet/>
      <dgm:spPr/>
      <dgm:t>
        <a:bodyPr/>
        <a:lstStyle/>
        <a:p>
          <a:endParaRPr lang="en-GB"/>
        </a:p>
      </dgm:t>
    </dgm:pt>
    <dgm:pt modelId="{C28BCC0E-28EB-4983-977B-E431522BD15D}">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a:t>Reduce delays to treatment</a:t>
          </a:r>
        </a:p>
      </dgm:t>
    </dgm:pt>
    <dgm:pt modelId="{C23C4390-B284-4E08-8407-2A9125655A0F}" type="parTrans" cxnId="{D13F461B-97E5-4A50-B547-57977E2B1440}">
      <dgm:prSet/>
      <dgm:spPr/>
      <dgm:t>
        <a:bodyPr/>
        <a:lstStyle/>
        <a:p>
          <a:endParaRPr lang="en-GB"/>
        </a:p>
      </dgm:t>
    </dgm:pt>
    <dgm:pt modelId="{30E8BEF1-E641-4971-8FB6-07132281666B}" type="sibTrans" cxnId="{D13F461B-97E5-4A50-B547-57977E2B1440}">
      <dgm:prSet/>
      <dgm:spPr/>
      <dgm:t>
        <a:bodyPr/>
        <a:lstStyle/>
        <a:p>
          <a:endParaRPr lang="en-GB"/>
        </a:p>
      </dgm:t>
    </dgm:pt>
    <dgm:pt modelId="{F1C6D57A-F273-4173-B211-4A8CD2F11052}" type="pres">
      <dgm:prSet presAssocID="{9A3D25F5-2DDE-4BD5-98BC-7693A042E7D4}" presName="diagram" presStyleCnt="0">
        <dgm:presLayoutVars>
          <dgm:dir/>
          <dgm:resizeHandles val="exact"/>
        </dgm:presLayoutVars>
      </dgm:prSet>
      <dgm:spPr/>
      <dgm:t>
        <a:bodyPr/>
        <a:lstStyle/>
        <a:p>
          <a:endParaRPr lang="en-GB"/>
        </a:p>
      </dgm:t>
    </dgm:pt>
    <dgm:pt modelId="{88167920-AF51-4BA2-B259-75123CEE4E92}" type="pres">
      <dgm:prSet presAssocID="{F8465C66-BC22-427A-8FFC-A1681F8FAF86}" presName="node" presStyleLbl="node1" presStyleIdx="0" presStyleCnt="6">
        <dgm:presLayoutVars>
          <dgm:bulletEnabled val="1"/>
        </dgm:presLayoutVars>
      </dgm:prSet>
      <dgm:spPr/>
      <dgm:t>
        <a:bodyPr/>
        <a:lstStyle/>
        <a:p>
          <a:endParaRPr lang="en-GB"/>
        </a:p>
      </dgm:t>
    </dgm:pt>
    <dgm:pt modelId="{2D97569E-51A1-4032-BEA2-FE6567A7A434}" type="pres">
      <dgm:prSet presAssocID="{B1280038-1105-4B45-88FD-9E1DE3F3E077}" presName="sibTrans" presStyleCnt="0"/>
      <dgm:spPr/>
    </dgm:pt>
    <dgm:pt modelId="{D68FD11F-326A-436F-8435-B49F728798E9}" type="pres">
      <dgm:prSet presAssocID="{64E44AEA-4F79-464D-856C-C6A3E1B3BB71}" presName="node" presStyleLbl="node1" presStyleIdx="1" presStyleCnt="6">
        <dgm:presLayoutVars>
          <dgm:bulletEnabled val="1"/>
        </dgm:presLayoutVars>
      </dgm:prSet>
      <dgm:spPr/>
      <dgm:t>
        <a:bodyPr/>
        <a:lstStyle/>
        <a:p>
          <a:endParaRPr lang="en-GB"/>
        </a:p>
      </dgm:t>
    </dgm:pt>
    <dgm:pt modelId="{E6612438-2C6C-40E2-A6C7-8BB3720B33D2}" type="pres">
      <dgm:prSet presAssocID="{29732C15-3B9B-480C-9E78-BE13D382CF2D}" presName="sibTrans" presStyleCnt="0"/>
      <dgm:spPr/>
    </dgm:pt>
    <dgm:pt modelId="{73686A93-0A7A-4E32-9478-C0275D9588B6}" type="pres">
      <dgm:prSet presAssocID="{3994A6E9-3179-48C6-8DFF-7F627D52CA4B}" presName="node" presStyleLbl="node1" presStyleIdx="2" presStyleCnt="6">
        <dgm:presLayoutVars>
          <dgm:bulletEnabled val="1"/>
        </dgm:presLayoutVars>
      </dgm:prSet>
      <dgm:spPr/>
      <dgm:t>
        <a:bodyPr/>
        <a:lstStyle/>
        <a:p>
          <a:endParaRPr lang="en-GB"/>
        </a:p>
      </dgm:t>
    </dgm:pt>
    <dgm:pt modelId="{5F6992E5-735F-449E-AE88-B41746883EC7}" type="pres">
      <dgm:prSet presAssocID="{5611299B-2364-4C69-8D4B-1EC4244D2EA8}" presName="sibTrans" presStyleCnt="0"/>
      <dgm:spPr/>
    </dgm:pt>
    <dgm:pt modelId="{BF07664F-2315-446B-88EF-2E286E52DB1F}" type="pres">
      <dgm:prSet presAssocID="{7EB1C463-7D8E-47A8-A623-7F7372513B84}" presName="node" presStyleLbl="node1" presStyleIdx="3" presStyleCnt="6">
        <dgm:presLayoutVars>
          <dgm:bulletEnabled val="1"/>
        </dgm:presLayoutVars>
      </dgm:prSet>
      <dgm:spPr/>
      <dgm:t>
        <a:bodyPr/>
        <a:lstStyle/>
        <a:p>
          <a:endParaRPr lang="en-GB"/>
        </a:p>
      </dgm:t>
    </dgm:pt>
    <dgm:pt modelId="{A9052349-0E14-4792-8F9C-AF602FE97237}" type="pres">
      <dgm:prSet presAssocID="{23A45C3A-89DF-4AE6-80DC-0F58101A6D5A}" presName="sibTrans" presStyleCnt="0"/>
      <dgm:spPr/>
    </dgm:pt>
    <dgm:pt modelId="{27130EAB-9839-4233-A48E-D5FF526D7819}" type="pres">
      <dgm:prSet presAssocID="{867ECDC3-26B3-4405-8624-6F5DF48EE30A}" presName="node" presStyleLbl="node1" presStyleIdx="4" presStyleCnt="6">
        <dgm:presLayoutVars>
          <dgm:bulletEnabled val="1"/>
        </dgm:presLayoutVars>
      </dgm:prSet>
      <dgm:spPr/>
      <dgm:t>
        <a:bodyPr/>
        <a:lstStyle/>
        <a:p>
          <a:endParaRPr lang="en-GB"/>
        </a:p>
      </dgm:t>
    </dgm:pt>
    <dgm:pt modelId="{6978DE24-7E3B-424E-9402-D5E6CA05AA4B}" type="pres">
      <dgm:prSet presAssocID="{6498193C-4528-4DFB-AC9C-F383585867DB}" presName="sibTrans" presStyleCnt="0"/>
      <dgm:spPr/>
    </dgm:pt>
    <dgm:pt modelId="{E3CC806D-4B72-49F0-879E-FAB015AE1CDF}" type="pres">
      <dgm:prSet presAssocID="{C28BCC0E-28EB-4983-977B-E431522BD15D}" presName="node" presStyleLbl="node1" presStyleIdx="5" presStyleCnt="6">
        <dgm:presLayoutVars>
          <dgm:bulletEnabled val="1"/>
        </dgm:presLayoutVars>
      </dgm:prSet>
      <dgm:spPr/>
      <dgm:t>
        <a:bodyPr/>
        <a:lstStyle/>
        <a:p>
          <a:endParaRPr lang="en-GB"/>
        </a:p>
      </dgm:t>
    </dgm:pt>
  </dgm:ptLst>
  <dgm:cxnLst>
    <dgm:cxn modelId="{8E330CB8-7B7D-4A19-A4EC-63058592A203}" srcId="{9A3D25F5-2DDE-4BD5-98BC-7693A042E7D4}" destId="{F8465C66-BC22-427A-8FFC-A1681F8FAF86}" srcOrd="0" destOrd="0" parTransId="{E58407D8-36E7-4425-BEE8-8027C6DF6CE4}" sibTransId="{B1280038-1105-4B45-88FD-9E1DE3F3E077}"/>
    <dgm:cxn modelId="{C9DD1B5D-8959-43DD-8813-574A2F600750}" type="presOf" srcId="{C28BCC0E-28EB-4983-977B-E431522BD15D}" destId="{E3CC806D-4B72-49F0-879E-FAB015AE1CDF}" srcOrd="0" destOrd="0" presId="urn:microsoft.com/office/officeart/2005/8/layout/default"/>
    <dgm:cxn modelId="{7FADE8EB-4D0C-49A3-A129-631ACDB69E16}" type="presOf" srcId="{64E44AEA-4F79-464D-856C-C6A3E1B3BB71}" destId="{D68FD11F-326A-436F-8435-B49F728798E9}" srcOrd="0" destOrd="0" presId="urn:microsoft.com/office/officeart/2005/8/layout/default"/>
    <dgm:cxn modelId="{CC4798F0-6087-4D64-A53E-4915475038E9}" srcId="{9A3D25F5-2DDE-4BD5-98BC-7693A042E7D4}" destId="{7EB1C463-7D8E-47A8-A623-7F7372513B84}" srcOrd="3" destOrd="0" parTransId="{19DDB86B-8A46-48BE-B1C6-FBCD8642B8C2}" sibTransId="{23A45C3A-89DF-4AE6-80DC-0F58101A6D5A}"/>
    <dgm:cxn modelId="{512E88BA-4350-4981-8CBB-82C8EAF864CA}" type="presOf" srcId="{F8465C66-BC22-427A-8FFC-A1681F8FAF86}" destId="{88167920-AF51-4BA2-B259-75123CEE4E92}" srcOrd="0" destOrd="0" presId="urn:microsoft.com/office/officeart/2005/8/layout/default"/>
    <dgm:cxn modelId="{43FF799A-7533-46C5-ADA9-855F309B9B8A}" srcId="{9A3D25F5-2DDE-4BD5-98BC-7693A042E7D4}" destId="{64E44AEA-4F79-464D-856C-C6A3E1B3BB71}" srcOrd="1" destOrd="0" parTransId="{0D448010-B2ED-4540-8D54-1DA2D367512F}" sibTransId="{29732C15-3B9B-480C-9E78-BE13D382CF2D}"/>
    <dgm:cxn modelId="{6B1392B4-3270-4A91-856F-E5AEE75E8335}" type="presOf" srcId="{3994A6E9-3179-48C6-8DFF-7F627D52CA4B}" destId="{73686A93-0A7A-4E32-9478-C0275D9588B6}" srcOrd="0" destOrd="0" presId="urn:microsoft.com/office/officeart/2005/8/layout/default"/>
    <dgm:cxn modelId="{D13F461B-97E5-4A50-B547-57977E2B1440}" srcId="{9A3D25F5-2DDE-4BD5-98BC-7693A042E7D4}" destId="{C28BCC0E-28EB-4983-977B-E431522BD15D}" srcOrd="5" destOrd="0" parTransId="{C23C4390-B284-4E08-8407-2A9125655A0F}" sibTransId="{30E8BEF1-E641-4971-8FB6-07132281666B}"/>
    <dgm:cxn modelId="{3A2C6D06-0EC7-4581-A953-DCE8A822CBC1}" type="presOf" srcId="{7EB1C463-7D8E-47A8-A623-7F7372513B84}" destId="{BF07664F-2315-446B-88EF-2E286E52DB1F}" srcOrd="0" destOrd="0" presId="urn:microsoft.com/office/officeart/2005/8/layout/default"/>
    <dgm:cxn modelId="{24E140DC-A2EB-407E-A4F4-5C0C58B10669}" srcId="{9A3D25F5-2DDE-4BD5-98BC-7693A042E7D4}" destId="{3994A6E9-3179-48C6-8DFF-7F627D52CA4B}" srcOrd="2" destOrd="0" parTransId="{8C9A79E1-2874-4A06-906D-8DA1863CD794}" sibTransId="{5611299B-2364-4C69-8D4B-1EC4244D2EA8}"/>
    <dgm:cxn modelId="{FD63EFBC-71F8-4609-AF03-681B4E6ECD30}" srcId="{9A3D25F5-2DDE-4BD5-98BC-7693A042E7D4}" destId="{867ECDC3-26B3-4405-8624-6F5DF48EE30A}" srcOrd="4" destOrd="0" parTransId="{513E3BA9-F77C-4117-BCBC-1DC4D14DB3AE}" sibTransId="{6498193C-4528-4DFB-AC9C-F383585867DB}"/>
    <dgm:cxn modelId="{B2C65309-14C3-4A59-9C62-0E67AC92D27B}" type="presOf" srcId="{9A3D25F5-2DDE-4BD5-98BC-7693A042E7D4}" destId="{F1C6D57A-F273-4173-B211-4A8CD2F11052}" srcOrd="0" destOrd="0" presId="urn:microsoft.com/office/officeart/2005/8/layout/default"/>
    <dgm:cxn modelId="{135CCB0F-0002-47D2-A5E4-0B1EB1C71AD3}" type="presOf" srcId="{867ECDC3-26B3-4405-8624-6F5DF48EE30A}" destId="{27130EAB-9839-4233-A48E-D5FF526D7819}" srcOrd="0" destOrd="0" presId="urn:microsoft.com/office/officeart/2005/8/layout/default"/>
    <dgm:cxn modelId="{7520BFC9-00DF-46F4-B510-5BB9A51A52FE}" type="presParOf" srcId="{F1C6D57A-F273-4173-B211-4A8CD2F11052}" destId="{88167920-AF51-4BA2-B259-75123CEE4E92}" srcOrd="0" destOrd="0" presId="urn:microsoft.com/office/officeart/2005/8/layout/default"/>
    <dgm:cxn modelId="{CFA25EFB-B7BE-42DC-AA43-285297083FE5}" type="presParOf" srcId="{F1C6D57A-F273-4173-B211-4A8CD2F11052}" destId="{2D97569E-51A1-4032-BEA2-FE6567A7A434}" srcOrd="1" destOrd="0" presId="urn:microsoft.com/office/officeart/2005/8/layout/default"/>
    <dgm:cxn modelId="{ED029785-6B95-4F1C-AAC2-1B87941B223F}" type="presParOf" srcId="{F1C6D57A-F273-4173-B211-4A8CD2F11052}" destId="{D68FD11F-326A-436F-8435-B49F728798E9}" srcOrd="2" destOrd="0" presId="urn:microsoft.com/office/officeart/2005/8/layout/default"/>
    <dgm:cxn modelId="{97FA50AB-1233-4208-B8F6-CC74402576A5}" type="presParOf" srcId="{F1C6D57A-F273-4173-B211-4A8CD2F11052}" destId="{E6612438-2C6C-40E2-A6C7-8BB3720B33D2}" srcOrd="3" destOrd="0" presId="urn:microsoft.com/office/officeart/2005/8/layout/default"/>
    <dgm:cxn modelId="{E4AFFFE1-C36D-4106-8B0B-8879DCDA3453}" type="presParOf" srcId="{F1C6D57A-F273-4173-B211-4A8CD2F11052}" destId="{73686A93-0A7A-4E32-9478-C0275D9588B6}" srcOrd="4" destOrd="0" presId="urn:microsoft.com/office/officeart/2005/8/layout/default"/>
    <dgm:cxn modelId="{76B79B58-2C38-4614-9DB8-8445A829D577}" type="presParOf" srcId="{F1C6D57A-F273-4173-B211-4A8CD2F11052}" destId="{5F6992E5-735F-449E-AE88-B41746883EC7}" srcOrd="5" destOrd="0" presId="urn:microsoft.com/office/officeart/2005/8/layout/default"/>
    <dgm:cxn modelId="{90BC2193-4DC9-4EDF-B89C-916207E1174F}" type="presParOf" srcId="{F1C6D57A-F273-4173-B211-4A8CD2F11052}" destId="{BF07664F-2315-446B-88EF-2E286E52DB1F}" srcOrd="6" destOrd="0" presId="urn:microsoft.com/office/officeart/2005/8/layout/default"/>
    <dgm:cxn modelId="{CA46AAE3-1715-484D-8601-DAADA6B62474}" type="presParOf" srcId="{F1C6D57A-F273-4173-B211-4A8CD2F11052}" destId="{A9052349-0E14-4792-8F9C-AF602FE97237}" srcOrd="7" destOrd="0" presId="urn:microsoft.com/office/officeart/2005/8/layout/default"/>
    <dgm:cxn modelId="{0496E5BE-1290-492F-AA17-3D2E550F982A}" type="presParOf" srcId="{F1C6D57A-F273-4173-B211-4A8CD2F11052}" destId="{27130EAB-9839-4233-A48E-D5FF526D7819}" srcOrd="8" destOrd="0" presId="urn:microsoft.com/office/officeart/2005/8/layout/default"/>
    <dgm:cxn modelId="{AD78E18A-B786-411A-AD2B-4A0A2A6FA8E5}" type="presParOf" srcId="{F1C6D57A-F273-4173-B211-4A8CD2F11052}" destId="{6978DE24-7E3B-424E-9402-D5E6CA05AA4B}" srcOrd="9" destOrd="0" presId="urn:microsoft.com/office/officeart/2005/8/layout/default"/>
    <dgm:cxn modelId="{75629FDD-012A-4B00-8D8D-2FF0CD3DE8D5}" type="presParOf" srcId="{F1C6D57A-F273-4173-B211-4A8CD2F11052}" destId="{E3CC806D-4B72-49F0-879E-FAB015AE1CDF}"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67920-AF51-4BA2-B259-75123CEE4E92}">
      <dsp:nvSpPr>
        <dsp:cNvPr id="0" name=""/>
        <dsp:cNvSpPr/>
      </dsp:nvSpPr>
      <dsp:spPr>
        <a:xfrm>
          <a:off x="0" y="352890"/>
          <a:ext cx="3286125" cy="19716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Best practice resourcing</a:t>
          </a:r>
        </a:p>
      </dsp:txBody>
      <dsp:txXfrm>
        <a:off x="0" y="352890"/>
        <a:ext cx="3286125" cy="1971675"/>
      </dsp:txXfrm>
    </dsp:sp>
    <dsp:sp modelId="{D68FD11F-326A-436F-8435-B49F728798E9}">
      <dsp:nvSpPr>
        <dsp:cNvPr id="0" name=""/>
        <dsp:cNvSpPr/>
      </dsp:nvSpPr>
      <dsp:spPr>
        <a:xfrm>
          <a:off x="3614737" y="352890"/>
          <a:ext cx="3286125" cy="19716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Reduce delays to diagnostics</a:t>
          </a:r>
        </a:p>
      </dsp:txBody>
      <dsp:txXfrm>
        <a:off x="3614737" y="352890"/>
        <a:ext cx="3286125" cy="1971675"/>
      </dsp:txXfrm>
    </dsp:sp>
    <dsp:sp modelId="{73686A93-0A7A-4E32-9478-C0275D9588B6}">
      <dsp:nvSpPr>
        <dsp:cNvPr id="0" name=""/>
        <dsp:cNvSpPr/>
      </dsp:nvSpPr>
      <dsp:spPr>
        <a:xfrm>
          <a:off x="7229475" y="352890"/>
          <a:ext cx="3286125" cy="19716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Support MDT  effectiveness improvements*</a:t>
          </a:r>
        </a:p>
      </dsp:txBody>
      <dsp:txXfrm>
        <a:off x="7229475" y="352890"/>
        <a:ext cx="3286125" cy="1971675"/>
      </dsp:txXfrm>
    </dsp:sp>
    <dsp:sp modelId="{BF07664F-2315-446B-88EF-2E286E52DB1F}">
      <dsp:nvSpPr>
        <dsp:cNvPr id="0" name=""/>
        <dsp:cNvSpPr/>
      </dsp:nvSpPr>
      <dsp:spPr>
        <a:xfrm>
          <a:off x="0" y="2653177"/>
          <a:ext cx="3286125" cy="19716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Optimise workforce skills mix*</a:t>
          </a:r>
        </a:p>
      </dsp:txBody>
      <dsp:txXfrm>
        <a:off x="0" y="2653177"/>
        <a:ext cx="3286125" cy="1971675"/>
      </dsp:txXfrm>
    </dsp:sp>
    <dsp:sp modelId="{27130EAB-9839-4233-A48E-D5FF526D7819}">
      <dsp:nvSpPr>
        <dsp:cNvPr id="0" name=""/>
        <dsp:cNvSpPr/>
      </dsp:nvSpPr>
      <dsp:spPr>
        <a:xfrm>
          <a:off x="3614737" y="2653177"/>
          <a:ext cx="3286125" cy="19716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Increase resection rates</a:t>
          </a:r>
        </a:p>
      </dsp:txBody>
      <dsp:txXfrm>
        <a:off x="3614737" y="2653177"/>
        <a:ext cx="3286125" cy="1971675"/>
      </dsp:txXfrm>
    </dsp:sp>
    <dsp:sp modelId="{E3CC806D-4B72-49F0-879E-FAB015AE1CDF}">
      <dsp:nvSpPr>
        <dsp:cNvPr id="0" name=""/>
        <dsp:cNvSpPr/>
      </dsp:nvSpPr>
      <dsp:spPr>
        <a:xfrm>
          <a:off x="7229475" y="2653177"/>
          <a:ext cx="3286125" cy="1971675"/>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GB" sz="3700" kern="1200" dirty="0"/>
            <a:t>Reduce delays to treatment</a:t>
          </a:r>
        </a:p>
      </dsp:txBody>
      <dsp:txXfrm>
        <a:off x="7229475" y="2653177"/>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62B33-4EB9-4F53-A097-6C8D812AB7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A5316222-1FD5-43BD-B8B9-605B4878E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4AEAE05E-9F85-4711-8B22-9AB861D15A7D}"/>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5" name="Footer Placeholder 4">
            <a:extLst>
              <a:ext uri="{FF2B5EF4-FFF2-40B4-BE49-F238E27FC236}">
                <a16:creationId xmlns:a16="http://schemas.microsoft.com/office/drawing/2014/main" xmlns="" id="{952B766D-6B2D-4990-AA0A-A9E5D29338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F26E4FB-E450-4EEB-BEAA-49637F571AC6}"/>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120791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7BC3FF-8AB6-46F6-85A6-488AFF9B7D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97D1CAD-760C-4305-972F-8EF49CE90C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032B9E4-992A-48CC-8105-EFC21B36D53A}"/>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5" name="Footer Placeholder 4">
            <a:extLst>
              <a:ext uri="{FF2B5EF4-FFF2-40B4-BE49-F238E27FC236}">
                <a16:creationId xmlns:a16="http://schemas.microsoft.com/office/drawing/2014/main" xmlns="" id="{0CEB4767-5D11-40AA-946B-AD48CB6A6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A06F9DA-717F-46A0-B2A6-6039DEBE2FA0}"/>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216081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291BDCD-E4A9-4795-A867-DC292AA77E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B35AED3-E6C5-43B7-BB36-1E6135AA9F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0431AED-419F-4571-82CF-9CE8F5E4DC3A}"/>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5" name="Footer Placeholder 4">
            <a:extLst>
              <a:ext uri="{FF2B5EF4-FFF2-40B4-BE49-F238E27FC236}">
                <a16:creationId xmlns:a16="http://schemas.microsoft.com/office/drawing/2014/main" xmlns="" id="{5AFD9B35-70C9-4D6D-875D-955107CBDC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DDF440-6A8C-421B-902E-5EA485BA3261}"/>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897229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sub-title onl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17235" y="6446579"/>
            <a:ext cx="9723864" cy="153888"/>
          </a:xfrm>
          <a:prstGeom prst="rect">
            <a:avLst/>
          </a:prstGeom>
        </p:spPr>
        <p:txBody>
          <a:bodyPr lIns="0" tIns="0" rIns="0" bIns="0" anchor="b" anchorCtr="0">
            <a:spAutoFit/>
          </a:bodyPr>
          <a:lstStyle>
            <a:lvl1pPr>
              <a:defRPr sz="1000"/>
            </a:lvl1pPr>
          </a:lstStyle>
          <a:p>
            <a:pPr marL="536575" indent="-536575">
              <a:tabLst>
                <a:tab pos="441325" algn="r"/>
              </a:tabLst>
            </a:pPr>
            <a:r>
              <a:rPr lang="en-GB"/>
              <a:t>	Source:	</a:t>
            </a:r>
            <a:endParaRPr lang="en-GB" dirty="0"/>
          </a:p>
        </p:txBody>
      </p:sp>
      <p:sp>
        <p:nvSpPr>
          <p:cNvPr id="6" name="Slide Number Placeholder 5"/>
          <p:cNvSpPr>
            <a:spLocks noGrp="1"/>
          </p:cNvSpPr>
          <p:nvPr>
            <p:ph type="sldNum" sz="quarter" idx="12"/>
          </p:nvPr>
        </p:nvSpPr>
        <p:spPr>
          <a:xfrm>
            <a:off x="11494165" y="6446579"/>
            <a:ext cx="187552" cy="184666"/>
          </a:xfrm>
        </p:spPr>
        <p:txBody>
          <a:bodyPr/>
          <a:lstStyle/>
          <a:p>
            <a:fld id="{75C82340-4C3D-4F0C-A398-099B0E33306C}" type="slidenum">
              <a:rPr lang="en-GB" smtClean="0"/>
              <a:t>‹#›</a:t>
            </a:fld>
            <a:endParaRPr lang="en-GB" dirty="0"/>
          </a:p>
        </p:txBody>
      </p:sp>
      <p:sp>
        <p:nvSpPr>
          <p:cNvPr id="7" name="Text Placeholder 6">
            <a:extLst>
              <a:ext uri="{FF2B5EF4-FFF2-40B4-BE49-F238E27FC236}">
                <a16:creationId xmlns:a16="http://schemas.microsoft.com/office/drawing/2014/main" xmlns="" id="{D35B1CB5-262B-438D-8A61-E9439A8A90EE}"/>
              </a:ext>
            </a:extLst>
          </p:cNvPr>
          <p:cNvSpPr>
            <a:spLocks noGrp="1"/>
          </p:cNvSpPr>
          <p:nvPr>
            <p:ph type="body" sz="quarter" idx="14" hasCustomPrompt="1"/>
          </p:nvPr>
        </p:nvSpPr>
        <p:spPr>
          <a:xfrm>
            <a:off x="517235" y="918168"/>
            <a:ext cx="9816229" cy="261610"/>
          </a:xfrm>
        </p:spPr>
        <p:txBody>
          <a:bodyPr wrap="square">
            <a:spAutoFit/>
          </a:bodyPr>
          <a:lstStyle>
            <a:lvl1pPr marL="0" indent="0">
              <a:buFontTx/>
              <a:buNone/>
              <a:defRPr sz="1400" b="1" baseline="0">
                <a:solidFill>
                  <a:schemeClr val="accent6"/>
                </a:solidFill>
              </a:defRPr>
            </a:lvl1pPr>
          </a:lstStyle>
          <a:p>
            <a:pPr lvl="0"/>
            <a:r>
              <a:rPr lang="en-GB" dirty="0"/>
              <a:t>Slide Title (Bold, Sentence case, 14pt)</a:t>
            </a:r>
          </a:p>
        </p:txBody>
      </p:sp>
      <p:sp>
        <p:nvSpPr>
          <p:cNvPr id="4" name="Title 3">
            <a:extLst>
              <a:ext uri="{FF2B5EF4-FFF2-40B4-BE49-F238E27FC236}">
                <a16:creationId xmlns:a16="http://schemas.microsoft.com/office/drawing/2014/main" xmlns="" id="{0743EEFF-0CA2-4DE1-9CAA-971F22D4361A}"/>
              </a:ext>
            </a:extLst>
          </p:cNvPr>
          <p:cNvSpPr>
            <a:spLocks noGrp="1"/>
          </p:cNvSpPr>
          <p:nvPr userDrawn="1">
            <p:ph type="title" hasCustomPrompt="1"/>
          </p:nvPr>
        </p:nvSpPr>
        <p:spPr/>
        <p:txBody>
          <a:bodyPr/>
          <a:lstStyle>
            <a:lvl1pPr>
              <a:defRPr/>
            </a:lvl1pPr>
          </a:lstStyle>
          <a:p>
            <a:r>
              <a:rPr lang="en-US" dirty="0"/>
              <a:t>Message or lead.  No more than 2 lines</a:t>
            </a:r>
          </a:p>
        </p:txBody>
      </p:sp>
    </p:spTree>
    <p:extLst>
      <p:ext uri="{BB962C8B-B14F-4D97-AF65-F5344CB8AC3E}">
        <p14:creationId xmlns:p14="http://schemas.microsoft.com/office/powerpoint/2010/main" val="116139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1FB04-C7D7-4F04-AD7C-003038A8B5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359DA32-59A2-411A-8E33-CB1669C4E7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CD215FF-58F9-414B-8D59-726012C52718}"/>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5" name="Footer Placeholder 4">
            <a:extLst>
              <a:ext uri="{FF2B5EF4-FFF2-40B4-BE49-F238E27FC236}">
                <a16:creationId xmlns:a16="http://schemas.microsoft.com/office/drawing/2014/main" xmlns="" id="{34AA902B-EC7B-47ED-9129-BDFC99FE81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817E9B2-02C5-499E-8982-058FBDA2178E}"/>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347515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AD05C3-F885-4501-A404-C00D82BE8D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269B873-1D5F-4CA7-914B-261F20C6A9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1F8B584-A76A-4235-BAB0-0250C55B08C8}"/>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5" name="Footer Placeholder 4">
            <a:extLst>
              <a:ext uri="{FF2B5EF4-FFF2-40B4-BE49-F238E27FC236}">
                <a16:creationId xmlns:a16="http://schemas.microsoft.com/office/drawing/2014/main" xmlns="" id="{BD78BCA0-2370-420A-AA60-AEFF8249AD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CEEF481-798C-4294-AE71-DA80ABFFE123}"/>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347837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405D74-8F8A-4E23-953E-A163E37C3E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6AD85DC-48C3-4826-9F93-88B14B6F50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A342976-BB91-439A-8C94-7FAF029BAB7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946CF586-9F06-41D7-AE56-FD0327A32ED9}"/>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6" name="Footer Placeholder 5">
            <a:extLst>
              <a:ext uri="{FF2B5EF4-FFF2-40B4-BE49-F238E27FC236}">
                <a16:creationId xmlns:a16="http://schemas.microsoft.com/office/drawing/2014/main" xmlns="" id="{A1906C3B-05E2-4551-BCC5-13C6F3F0A7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174BD2C-F177-44B1-8B16-F4E41C37A888}"/>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340306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DD970-8F6C-4F2F-BA2D-0B75AD9BC7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3E7C163-A315-4C5E-8880-7023FC6BD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2E0442D-E82C-4887-8D39-20378C6952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039AB764-0748-43C0-968B-459B441C1A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7FCAB92-FDAB-41E8-B34C-E145379AE3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4BF63E6-ADF6-4ECC-B776-0B245C7F5D4B}"/>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8" name="Footer Placeholder 7">
            <a:extLst>
              <a:ext uri="{FF2B5EF4-FFF2-40B4-BE49-F238E27FC236}">
                <a16:creationId xmlns:a16="http://schemas.microsoft.com/office/drawing/2014/main" xmlns="" id="{AE3043C9-1CF7-46FB-9A7A-6D7640F9B53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396BD1CE-DEB8-41DE-94C1-2AFCB4B35600}"/>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360442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BDF87-A538-43BF-AF08-343FBFB07D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86DBF604-8064-4496-A16D-C92D03957E9D}"/>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4" name="Footer Placeholder 3">
            <a:extLst>
              <a:ext uri="{FF2B5EF4-FFF2-40B4-BE49-F238E27FC236}">
                <a16:creationId xmlns:a16="http://schemas.microsoft.com/office/drawing/2014/main" xmlns="" id="{C767D067-856A-458A-AFA6-530065CC18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E8D5394-9578-4AB2-B950-00348E7CAB3B}"/>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88043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CD0FB81-A699-4DDE-AC93-F03C10352653}"/>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3" name="Footer Placeholder 2">
            <a:extLst>
              <a:ext uri="{FF2B5EF4-FFF2-40B4-BE49-F238E27FC236}">
                <a16:creationId xmlns:a16="http://schemas.microsoft.com/office/drawing/2014/main" xmlns="" id="{5D313DE9-2A0B-40DB-8B83-05BB35F2B9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391E5E6-B2BB-4BCF-99AF-39DD6B53A5FB}"/>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153830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0D4C61-1583-44CE-B460-131F0D89E2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CD96000-5E8E-4A72-AD7F-24A10672D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830D7624-83D0-4E5E-BF27-44511B52FA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6CB1A08-FC71-497E-A575-C0DF326EF1A5}"/>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6" name="Footer Placeholder 5">
            <a:extLst>
              <a:ext uri="{FF2B5EF4-FFF2-40B4-BE49-F238E27FC236}">
                <a16:creationId xmlns:a16="http://schemas.microsoft.com/office/drawing/2014/main" xmlns="" id="{7995372E-850D-4495-B2F0-82DF4EDCCA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F7F6F4A-B8E6-4AED-A3BD-545F7B8790AD}"/>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168974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0872D-10BB-4DBB-BD79-903E64F5FF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2D611ABD-5AAC-4486-8875-7F26829A74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B152E7C-0D13-46B7-BF3C-28F05F7E0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F1EAA62-885F-4C8A-859E-9B68C315648D}"/>
              </a:ext>
            </a:extLst>
          </p:cNvPr>
          <p:cNvSpPr>
            <a:spLocks noGrp="1"/>
          </p:cNvSpPr>
          <p:nvPr>
            <p:ph type="dt" sz="half" idx="10"/>
          </p:nvPr>
        </p:nvSpPr>
        <p:spPr/>
        <p:txBody>
          <a:bodyPr/>
          <a:lstStyle/>
          <a:p>
            <a:fld id="{5EA89CC0-BF62-4305-BD7A-1654B936B282}" type="datetimeFigureOut">
              <a:rPr lang="en-GB" smtClean="0"/>
              <a:t>21/05/2019</a:t>
            </a:fld>
            <a:endParaRPr lang="en-GB"/>
          </a:p>
        </p:txBody>
      </p:sp>
      <p:sp>
        <p:nvSpPr>
          <p:cNvPr id="6" name="Footer Placeholder 5">
            <a:extLst>
              <a:ext uri="{FF2B5EF4-FFF2-40B4-BE49-F238E27FC236}">
                <a16:creationId xmlns:a16="http://schemas.microsoft.com/office/drawing/2014/main" xmlns="" id="{A4E684E7-F5BB-4252-B045-FFDD444801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B1179C6-A70D-4B96-87D1-7CA28A925BFF}"/>
              </a:ext>
            </a:extLst>
          </p:cNvPr>
          <p:cNvSpPr>
            <a:spLocks noGrp="1"/>
          </p:cNvSpPr>
          <p:nvPr>
            <p:ph type="sldNum" sz="quarter" idx="12"/>
          </p:nvPr>
        </p:nvSpPr>
        <p:spPr/>
        <p:txBody>
          <a:bodyPr/>
          <a:lstStyle/>
          <a:p>
            <a:fld id="{664A2A25-AB98-4212-AD31-8794FF8E1C0C}" type="slidenum">
              <a:rPr lang="en-GB" smtClean="0"/>
              <a:t>‹#›</a:t>
            </a:fld>
            <a:endParaRPr lang="en-GB"/>
          </a:p>
        </p:txBody>
      </p:sp>
    </p:spTree>
    <p:extLst>
      <p:ext uri="{BB962C8B-B14F-4D97-AF65-F5344CB8AC3E}">
        <p14:creationId xmlns:p14="http://schemas.microsoft.com/office/powerpoint/2010/main" val="123271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C91E183-F8EB-4FD1-99FE-1FD5935A2F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DCE6B8C-AB83-4F0C-8102-CAF7494F73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114050F-47BD-4167-B3DA-2425753622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89CC0-BF62-4305-BD7A-1654B936B282}" type="datetimeFigureOut">
              <a:rPr lang="en-GB" smtClean="0"/>
              <a:t>21/05/2019</a:t>
            </a:fld>
            <a:endParaRPr lang="en-GB"/>
          </a:p>
        </p:txBody>
      </p:sp>
      <p:sp>
        <p:nvSpPr>
          <p:cNvPr id="5" name="Footer Placeholder 4">
            <a:extLst>
              <a:ext uri="{FF2B5EF4-FFF2-40B4-BE49-F238E27FC236}">
                <a16:creationId xmlns:a16="http://schemas.microsoft.com/office/drawing/2014/main" xmlns="" id="{41C766EC-F2E5-4729-A58B-FE678B4F57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B5CCE9EC-508D-480C-BC6B-2F3214175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A2A25-AB98-4212-AD31-8794FF8E1C0C}" type="slidenum">
              <a:rPr lang="en-GB" smtClean="0"/>
              <a:t>‹#›</a:t>
            </a:fld>
            <a:endParaRPr lang="en-GB"/>
          </a:p>
        </p:txBody>
      </p:sp>
    </p:spTree>
    <p:extLst>
      <p:ext uri="{BB962C8B-B14F-4D97-AF65-F5344CB8AC3E}">
        <p14:creationId xmlns:p14="http://schemas.microsoft.com/office/powerpoint/2010/main" val="2783642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E5809E6-8E93-4ED1-AFE3-AD88AD889619}"/>
              </a:ext>
            </a:extLst>
          </p:cNvPr>
          <p:cNvSpPr>
            <a:spLocks noGrp="1"/>
          </p:cNvSpPr>
          <p:nvPr>
            <p:ph type="sldNum" sz="quarter" idx="12"/>
          </p:nvPr>
        </p:nvSpPr>
        <p:spPr>
          <a:xfrm>
            <a:off x="11494165" y="6446579"/>
            <a:ext cx="187552" cy="184666"/>
          </a:xfrm>
        </p:spPr>
        <p:txBody>
          <a:bodyPr/>
          <a:lstStyle/>
          <a:p>
            <a:fld id="{75C82340-4C3D-4F0C-A398-099B0E33306C}" type="slidenum">
              <a:rPr lang="en-GB" smtClean="0"/>
              <a:t>1</a:t>
            </a:fld>
            <a:endParaRPr lang="en-GB" dirty="0"/>
          </a:p>
        </p:txBody>
      </p:sp>
      <p:sp>
        <p:nvSpPr>
          <p:cNvPr id="3" name="Text Placeholder 2">
            <a:extLst>
              <a:ext uri="{FF2B5EF4-FFF2-40B4-BE49-F238E27FC236}">
                <a16:creationId xmlns:a16="http://schemas.microsoft.com/office/drawing/2014/main" xmlns="" id="{C3DCC3FD-AA72-466E-ADD8-B578C30BF59C}"/>
              </a:ext>
            </a:extLst>
          </p:cNvPr>
          <p:cNvSpPr>
            <a:spLocks noGrp="1"/>
          </p:cNvSpPr>
          <p:nvPr>
            <p:ph type="body" sz="quarter" idx="14"/>
          </p:nvPr>
        </p:nvSpPr>
        <p:spPr>
          <a:xfrm>
            <a:off x="1333877" y="3244334"/>
            <a:ext cx="9816229" cy="1585049"/>
          </a:xfrm>
        </p:spPr>
        <p:txBody>
          <a:bodyPr/>
          <a:lstStyle/>
          <a:p>
            <a:r>
              <a:rPr lang="en-GB" sz="2000" dirty="0">
                <a:latin typeface="Arial" panose="020B0604020202020204" pitchFamily="34" charset="0"/>
                <a:cs typeface="Arial" panose="020B0604020202020204" pitchFamily="34" charset="0"/>
              </a:rPr>
              <a:t>SWAG Cancer Alliance Role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Henry Steer</a:t>
            </a:r>
          </a:p>
          <a:p>
            <a:r>
              <a:rPr lang="en-GB" sz="2000" dirty="0">
                <a:latin typeface="Arial" panose="020B0604020202020204" pitchFamily="34" charset="0"/>
                <a:cs typeface="Arial" panose="020B0604020202020204" pitchFamily="34" charset="0"/>
              </a:rPr>
              <a:t>Lung Cancer clinical lead , SWAG</a:t>
            </a:r>
          </a:p>
        </p:txBody>
      </p:sp>
      <p:sp>
        <p:nvSpPr>
          <p:cNvPr id="4" name="Title 3">
            <a:extLst>
              <a:ext uri="{FF2B5EF4-FFF2-40B4-BE49-F238E27FC236}">
                <a16:creationId xmlns:a16="http://schemas.microsoft.com/office/drawing/2014/main" xmlns="" id="{F521E907-A90C-4E36-8E46-7C1BEF5430CE}"/>
              </a:ext>
            </a:extLst>
          </p:cNvPr>
          <p:cNvSpPr>
            <a:spLocks noGrp="1"/>
          </p:cNvSpPr>
          <p:nvPr>
            <p:ph type="title"/>
          </p:nvPr>
        </p:nvSpPr>
        <p:spPr>
          <a:xfrm>
            <a:off x="1333877" y="2186554"/>
            <a:ext cx="9816229" cy="608586"/>
          </a:xfrm>
        </p:spPr>
        <p:txBody>
          <a:bodyPr>
            <a:normAutofit fontScale="90000"/>
          </a:bodyPr>
          <a:lstStyle/>
          <a:p>
            <a:r>
              <a:rPr lang="en-GB" dirty="0"/>
              <a:t>South West Lung Pathway Transformation</a:t>
            </a:r>
          </a:p>
        </p:txBody>
      </p:sp>
      <p:pic>
        <p:nvPicPr>
          <p:cNvPr id="5" name="Picture 4">
            <a:extLst>
              <a:ext uri="{FF2B5EF4-FFF2-40B4-BE49-F238E27FC236}">
                <a16:creationId xmlns:a16="http://schemas.microsoft.com/office/drawing/2014/main" xmlns="" id="{EC61EA7F-C25B-40FD-99D1-961CC7B43657}"/>
              </a:ext>
            </a:extLst>
          </p:cNvPr>
          <p:cNvPicPr>
            <a:picLocks noChangeAspect="1"/>
          </p:cNvPicPr>
          <p:nvPr/>
        </p:nvPicPr>
        <p:blipFill>
          <a:blip r:embed="rId2"/>
          <a:stretch>
            <a:fillRect/>
          </a:stretch>
        </p:blipFill>
        <p:spPr>
          <a:xfrm>
            <a:off x="9427612" y="189569"/>
            <a:ext cx="2590800" cy="1101462"/>
          </a:xfrm>
          <a:prstGeom prst="rect">
            <a:avLst/>
          </a:prstGeom>
        </p:spPr>
      </p:pic>
    </p:spTree>
    <p:extLst>
      <p:ext uri="{BB962C8B-B14F-4D97-AF65-F5344CB8AC3E}">
        <p14:creationId xmlns:p14="http://schemas.microsoft.com/office/powerpoint/2010/main" val="211753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E5809E6-8E93-4ED1-AFE3-AD88AD889619}"/>
              </a:ext>
            </a:extLst>
          </p:cNvPr>
          <p:cNvSpPr>
            <a:spLocks noGrp="1"/>
          </p:cNvSpPr>
          <p:nvPr>
            <p:ph type="sldNum" sz="quarter" idx="12"/>
          </p:nvPr>
        </p:nvSpPr>
        <p:spPr>
          <a:xfrm>
            <a:off x="11494165" y="6446579"/>
            <a:ext cx="187552" cy="184666"/>
          </a:xfrm>
        </p:spPr>
        <p:txBody>
          <a:bodyPr/>
          <a:lstStyle/>
          <a:p>
            <a:fld id="{75C82340-4C3D-4F0C-A398-099B0E33306C}" type="slidenum">
              <a:rPr lang="en-GB" smtClean="0"/>
              <a:t>10</a:t>
            </a:fld>
            <a:endParaRPr lang="en-GB" dirty="0"/>
          </a:p>
        </p:txBody>
      </p:sp>
      <p:graphicFrame>
        <p:nvGraphicFramePr>
          <p:cNvPr id="6" name="Table 5">
            <a:extLst>
              <a:ext uri="{FF2B5EF4-FFF2-40B4-BE49-F238E27FC236}">
                <a16:creationId xmlns:a16="http://schemas.microsoft.com/office/drawing/2014/main" xmlns="" id="{D0FAE3B3-33F6-40E2-AC14-EA85D65FE161}"/>
              </a:ext>
            </a:extLst>
          </p:cNvPr>
          <p:cNvGraphicFramePr>
            <a:graphicFrameLocks noGrp="1"/>
          </p:cNvGraphicFramePr>
          <p:nvPr>
            <p:extLst>
              <p:ext uri="{D42A27DB-BD31-4B8C-83A1-F6EECF244321}">
                <p14:modId xmlns:p14="http://schemas.microsoft.com/office/powerpoint/2010/main" val="1199503887"/>
              </p:ext>
            </p:extLst>
          </p:nvPr>
        </p:nvGraphicFramePr>
        <p:xfrm>
          <a:off x="0" y="0"/>
          <a:ext cx="12208272" cy="6858000"/>
        </p:xfrm>
        <a:graphic>
          <a:graphicData uri="http://schemas.openxmlformats.org/drawingml/2006/table">
            <a:tbl>
              <a:tblPr/>
              <a:tblGrid>
                <a:gridCol w="2426287">
                  <a:extLst>
                    <a:ext uri="{9D8B030D-6E8A-4147-A177-3AD203B41FA5}">
                      <a16:colId xmlns:a16="http://schemas.microsoft.com/office/drawing/2014/main" xmlns="" val="377817765"/>
                    </a:ext>
                  </a:extLst>
                </a:gridCol>
                <a:gridCol w="434426">
                  <a:extLst>
                    <a:ext uri="{9D8B030D-6E8A-4147-A177-3AD203B41FA5}">
                      <a16:colId xmlns:a16="http://schemas.microsoft.com/office/drawing/2014/main" xmlns="" val="258139527"/>
                    </a:ext>
                  </a:extLst>
                </a:gridCol>
                <a:gridCol w="815657">
                  <a:extLst>
                    <a:ext uri="{9D8B030D-6E8A-4147-A177-3AD203B41FA5}">
                      <a16:colId xmlns:a16="http://schemas.microsoft.com/office/drawing/2014/main" xmlns="" val="2668211187"/>
                    </a:ext>
                  </a:extLst>
                </a:gridCol>
                <a:gridCol w="540817">
                  <a:extLst>
                    <a:ext uri="{9D8B030D-6E8A-4147-A177-3AD203B41FA5}">
                      <a16:colId xmlns:a16="http://schemas.microsoft.com/office/drawing/2014/main" xmlns="" val="2740713820"/>
                    </a:ext>
                  </a:extLst>
                </a:gridCol>
                <a:gridCol w="913183">
                  <a:extLst>
                    <a:ext uri="{9D8B030D-6E8A-4147-A177-3AD203B41FA5}">
                      <a16:colId xmlns:a16="http://schemas.microsoft.com/office/drawing/2014/main" xmlns="" val="3301203380"/>
                    </a:ext>
                  </a:extLst>
                </a:gridCol>
                <a:gridCol w="638340">
                  <a:extLst>
                    <a:ext uri="{9D8B030D-6E8A-4147-A177-3AD203B41FA5}">
                      <a16:colId xmlns:a16="http://schemas.microsoft.com/office/drawing/2014/main" xmlns="" val="2421909484"/>
                    </a:ext>
                  </a:extLst>
                </a:gridCol>
                <a:gridCol w="1010708">
                  <a:extLst>
                    <a:ext uri="{9D8B030D-6E8A-4147-A177-3AD203B41FA5}">
                      <a16:colId xmlns:a16="http://schemas.microsoft.com/office/drawing/2014/main" xmlns="" val="2389717020"/>
                    </a:ext>
                  </a:extLst>
                </a:gridCol>
                <a:gridCol w="656072">
                  <a:extLst>
                    <a:ext uri="{9D8B030D-6E8A-4147-A177-3AD203B41FA5}">
                      <a16:colId xmlns:a16="http://schemas.microsoft.com/office/drawing/2014/main" xmlns="" val="408193066"/>
                    </a:ext>
                  </a:extLst>
                </a:gridCol>
                <a:gridCol w="975244">
                  <a:extLst>
                    <a:ext uri="{9D8B030D-6E8A-4147-A177-3AD203B41FA5}">
                      <a16:colId xmlns:a16="http://schemas.microsoft.com/office/drawing/2014/main" xmlns="" val="756018469"/>
                    </a:ext>
                  </a:extLst>
                </a:gridCol>
                <a:gridCol w="718133">
                  <a:extLst>
                    <a:ext uri="{9D8B030D-6E8A-4147-A177-3AD203B41FA5}">
                      <a16:colId xmlns:a16="http://schemas.microsoft.com/office/drawing/2014/main" xmlns="" val="2879031888"/>
                    </a:ext>
                  </a:extLst>
                </a:gridCol>
                <a:gridCol w="975244">
                  <a:extLst>
                    <a:ext uri="{9D8B030D-6E8A-4147-A177-3AD203B41FA5}">
                      <a16:colId xmlns:a16="http://schemas.microsoft.com/office/drawing/2014/main" xmlns="" val="2371219262"/>
                    </a:ext>
                  </a:extLst>
                </a:gridCol>
                <a:gridCol w="673804">
                  <a:extLst>
                    <a:ext uri="{9D8B030D-6E8A-4147-A177-3AD203B41FA5}">
                      <a16:colId xmlns:a16="http://schemas.microsoft.com/office/drawing/2014/main" xmlns="" val="1962934662"/>
                    </a:ext>
                  </a:extLst>
                </a:gridCol>
                <a:gridCol w="997567">
                  <a:extLst>
                    <a:ext uri="{9D8B030D-6E8A-4147-A177-3AD203B41FA5}">
                      <a16:colId xmlns:a16="http://schemas.microsoft.com/office/drawing/2014/main" xmlns="" val="3077439277"/>
                    </a:ext>
                  </a:extLst>
                </a:gridCol>
                <a:gridCol w="432790">
                  <a:extLst>
                    <a:ext uri="{9D8B030D-6E8A-4147-A177-3AD203B41FA5}">
                      <a16:colId xmlns:a16="http://schemas.microsoft.com/office/drawing/2014/main" xmlns="" val="3711661508"/>
                    </a:ext>
                  </a:extLst>
                </a:gridCol>
              </a:tblGrid>
              <a:tr h="156341">
                <a:tc>
                  <a:txBody>
                    <a:bodyPr/>
                    <a:lstStyle/>
                    <a:p>
                      <a:pPr algn="l" fontAlgn="b"/>
                      <a:r>
                        <a:rPr lang="en-GB" sz="600" b="0" i="0" u="none" strike="noStrike">
                          <a:solidFill>
                            <a:srgbClr val="000000"/>
                          </a:solidFill>
                          <a:effectLst/>
                          <a:latin typeface="Calibri" panose="020F0502020204030204" pitchFamily="34" charset="0"/>
                        </a:rPr>
                        <a:t>Provider: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l" fontAlgn="b"/>
                      <a:r>
                        <a:rPr lang="en-GB" sz="6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gridSpan="2">
                  <a:txBody>
                    <a:bodyPr/>
                    <a:lstStyle/>
                    <a:p>
                      <a:pPr algn="l" fontAlgn="b"/>
                      <a:r>
                        <a:rPr lang="en-GB" sz="600" b="0" i="0" u="none" strike="noStrike">
                          <a:solidFill>
                            <a:srgbClr val="000000"/>
                          </a:solidFill>
                          <a:effectLst/>
                          <a:latin typeface="Calibri" panose="020F0502020204030204" pitchFamily="34" charset="0"/>
                        </a:rPr>
                        <a:t>Yeovil District Hospital NHS FT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gridSpan="2">
                  <a:txBody>
                    <a:bodyPr/>
                    <a:lstStyle/>
                    <a:p>
                      <a:pPr algn="l" fontAlgn="b"/>
                      <a:r>
                        <a:rPr lang="en-GB" sz="600" b="0" i="0" u="none" strike="noStrike">
                          <a:solidFill>
                            <a:srgbClr val="000000"/>
                          </a:solidFill>
                          <a:effectLst/>
                          <a:latin typeface="Calibri" panose="020F0502020204030204" pitchFamily="34" charset="0"/>
                        </a:rPr>
                        <a:t>Salisbury District Hospital NHS FT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gridSpan="2">
                  <a:txBody>
                    <a:bodyPr/>
                    <a:lstStyle/>
                    <a:p>
                      <a:pPr algn="l" fontAlgn="b"/>
                      <a:r>
                        <a:rPr lang="en-GB" sz="600" b="0" i="0" u="none" strike="noStrike">
                          <a:solidFill>
                            <a:srgbClr val="000000"/>
                          </a:solidFill>
                          <a:effectLst/>
                          <a:latin typeface="Calibri" panose="020F0502020204030204" pitchFamily="34" charset="0"/>
                        </a:rPr>
                        <a:t>RUH Bath</a:t>
                      </a:r>
                    </a:p>
                  </a:txBody>
                  <a:tcPr marL="0" marR="0" marT="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gridSpan="2">
                  <a:txBody>
                    <a:bodyPr/>
                    <a:lstStyle/>
                    <a:p>
                      <a:pPr algn="l" fontAlgn="b"/>
                      <a:r>
                        <a:rPr lang="en-GB" sz="600" b="0" i="0" u="none" strike="noStrike" dirty="0">
                          <a:solidFill>
                            <a:srgbClr val="000000"/>
                          </a:solidFill>
                          <a:effectLst/>
                          <a:latin typeface="Calibri" panose="020F0502020204030204" pitchFamily="34" charset="0"/>
                        </a:rPr>
                        <a:t>Gloucestershire Hospitals NHS FT</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gridSpan="2">
                  <a:txBody>
                    <a:bodyPr/>
                    <a:lstStyle/>
                    <a:p>
                      <a:pPr algn="l" fontAlgn="b"/>
                      <a:r>
                        <a:rPr lang="en-GB" sz="600" b="0" i="0" u="none" strike="noStrike">
                          <a:solidFill>
                            <a:srgbClr val="000000"/>
                          </a:solidFill>
                          <a:effectLst/>
                          <a:latin typeface="Calibri" panose="020F0502020204030204" pitchFamily="34" charset="0"/>
                        </a:rPr>
                        <a:t>Taunton and Somerset NHS FT</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gridSpan="2">
                  <a:txBody>
                    <a:bodyPr/>
                    <a:lstStyle/>
                    <a:p>
                      <a:pPr algn="l" fontAlgn="b"/>
                      <a:r>
                        <a:rPr lang="en-GB" sz="600" b="0" i="0" u="none" strike="noStrike" dirty="0">
                          <a:solidFill>
                            <a:srgbClr val="000000"/>
                          </a:solidFill>
                          <a:effectLst/>
                          <a:latin typeface="Calibri" panose="020F0502020204030204" pitchFamily="34" charset="0"/>
                        </a:rPr>
                        <a:t>UHB NHS FT</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extLst>
                  <a:ext uri="{0D108BD9-81ED-4DB2-BD59-A6C34878D82A}">
                    <a16:rowId xmlns:a16="http://schemas.microsoft.com/office/drawing/2014/main" xmlns="" val="3004936262"/>
                  </a:ext>
                </a:extLst>
              </a:tr>
              <a:tr h="371645">
                <a:tc>
                  <a:txBody>
                    <a:bodyPr/>
                    <a:lstStyle/>
                    <a:p>
                      <a:pPr algn="l" fontAlgn="t"/>
                      <a:r>
                        <a:rPr lang="en-GB" sz="600" b="1" i="0" u="none" strike="noStrike">
                          <a:solidFill>
                            <a:srgbClr val="000000"/>
                          </a:solidFill>
                          <a:effectLst/>
                          <a:latin typeface="Calibri" panose="020F0502020204030204" pitchFamily="34" charset="0"/>
                        </a:rPr>
                        <a:t>Pathway Milestone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Target of timed Milestone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Pathway step compliance (is this the next step / in place)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Provider baseline timed milestone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Pathway step compliance (is this the next step / in place)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Provider baseline timed milestone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dirty="0">
                          <a:solidFill>
                            <a:srgbClr val="000000"/>
                          </a:solidFill>
                          <a:effectLst/>
                          <a:latin typeface="Calibri" panose="020F0502020204030204" pitchFamily="34" charset="0"/>
                        </a:rPr>
                        <a:t>Pathway step compliance (is this the next step / in place)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Provider baseline timed milestone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Pathway step compliance (is this the next step / in place)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Provider baseline timed milestone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Pathway step compliance (is this the next step / in place)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Provider baseline timed milestone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a:solidFill>
                            <a:srgbClr val="000000"/>
                          </a:solidFill>
                          <a:effectLst/>
                          <a:latin typeface="Calibri" panose="020F0502020204030204" pitchFamily="34" charset="0"/>
                        </a:rPr>
                        <a:t>Pathway step compliance (is this the next step / in place)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t"/>
                      <a:r>
                        <a:rPr lang="en-GB" sz="600" b="1" i="0" u="none" strike="noStrike" dirty="0">
                          <a:solidFill>
                            <a:srgbClr val="000000"/>
                          </a:solidFill>
                          <a:effectLst/>
                          <a:latin typeface="Calibri" panose="020F0502020204030204" pitchFamily="34" charset="0"/>
                        </a:rPr>
                        <a:t>Provider baseline timed milestone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107876649"/>
                  </a:ext>
                </a:extLst>
              </a:tr>
              <a:tr h="132810">
                <a:tc>
                  <a:txBody>
                    <a:bodyPr/>
                    <a:lstStyle/>
                    <a:p>
                      <a:pPr algn="l" fontAlgn="t"/>
                      <a:r>
                        <a:rPr lang="en-GB" sz="600" b="0" i="0" u="none" strike="noStrike">
                          <a:solidFill>
                            <a:srgbClr val="000000"/>
                          </a:solidFill>
                          <a:effectLst/>
                          <a:latin typeface="Calibri" panose="020F0502020204030204" pitchFamily="34" charset="0"/>
                        </a:rPr>
                        <a:t>Direct access to urgent or routine CXR from primary care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5">
                  <a:txBody>
                    <a:bodyPr/>
                    <a:lstStyle/>
                    <a:p>
                      <a:pPr algn="l" fontAlgn="ctr"/>
                      <a:r>
                        <a:rPr lang="en-GB" sz="600" b="0" i="0" u="none" strike="noStrike">
                          <a:solidFill>
                            <a:srgbClr val="000000"/>
                          </a:solidFill>
                          <a:effectLst/>
                          <a:latin typeface="Calibri" panose="020F0502020204030204" pitchFamily="34" charset="0"/>
                        </a:rPr>
                        <a:t>Day -3 to 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GB" sz="600" b="0" i="0" u="none" strike="noStrike">
                          <a:solidFill>
                            <a:srgbClr val="000000"/>
                          </a:solidFill>
                          <a:effectLst/>
                          <a:latin typeface="Calibri" panose="020F0502020204030204" pitchFamily="34" charset="0"/>
                        </a:rPr>
                        <a:t>yes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GB" sz="600" b="0" i="0" u="none" strike="noStrike">
                          <a:solidFill>
                            <a:srgbClr val="000000"/>
                          </a:solidFill>
                          <a:effectLst/>
                          <a:latin typeface="Calibri" panose="020F0502020204030204" pitchFamily="34" charset="0"/>
                        </a:rPr>
                        <a:t>yes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GB" sz="600" b="0" i="0" u="none" strike="noStrike">
                          <a:solidFill>
                            <a:srgbClr val="000000"/>
                          </a:solidFill>
                          <a:effectLst/>
                          <a:latin typeface="Calibri" panose="020F0502020204030204" pitchFamily="34" charset="0"/>
                        </a:rPr>
                        <a:t>yes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ctr"/>
                      <a:r>
                        <a:rPr lang="en-GB" sz="600" b="0" i="0" u="none" strike="noStrike">
                          <a:solidFill>
                            <a:srgbClr val="000000"/>
                          </a:solidFill>
                          <a:effectLst/>
                          <a:latin typeface="Calibri" panose="020F0502020204030204" pitchFamily="34" charset="0"/>
                        </a:rPr>
                        <a:t>yes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ctr"/>
                      <a:r>
                        <a:rPr lang="en-GB" sz="600" b="0" i="0" u="none" strike="noStrike">
                          <a:solidFill>
                            <a:srgbClr val="000000"/>
                          </a:solidFill>
                          <a:effectLst/>
                          <a:latin typeface="Calibri" panose="020F0502020204030204" pitchFamily="34" charset="0"/>
                        </a:rPr>
                        <a:t>yes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ctr"/>
                      <a:r>
                        <a:rPr lang="en-GB" sz="600" b="0" i="0" u="none" strike="noStrike">
                          <a:solidFill>
                            <a:srgbClr val="000000"/>
                          </a:solidFill>
                          <a:effectLst/>
                          <a:latin typeface="Calibri" panose="020F0502020204030204" pitchFamily="34" charset="0"/>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977803702"/>
                  </a:ext>
                </a:extLst>
              </a:tr>
              <a:tr h="156341">
                <a:tc>
                  <a:txBody>
                    <a:bodyPr/>
                    <a:lstStyle/>
                    <a:p>
                      <a:pPr algn="l" fontAlgn="t"/>
                      <a:r>
                        <a:rPr lang="en-GB" sz="600" b="0" i="0" u="none" strike="noStrike">
                          <a:solidFill>
                            <a:srgbClr val="000000"/>
                          </a:solidFill>
                          <a:effectLst/>
                          <a:latin typeface="Calibri" panose="020F0502020204030204" pitchFamily="34" charset="0"/>
                        </a:rPr>
                        <a:t>CXR reporting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within 24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within 24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within 24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within 24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within 24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within 24 hours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813355367"/>
                  </a:ext>
                </a:extLst>
              </a:tr>
              <a:tr h="132810">
                <a:tc>
                  <a:txBody>
                    <a:bodyPr/>
                    <a:lstStyle/>
                    <a:p>
                      <a:pPr algn="l" fontAlgn="t"/>
                      <a:r>
                        <a:rPr lang="en-GB" sz="600" b="0" i="0" u="none" strike="noStrike">
                          <a:solidFill>
                            <a:srgbClr val="000000"/>
                          </a:solidFill>
                          <a:effectLst/>
                          <a:latin typeface="Calibri" panose="020F0502020204030204" pitchFamily="34" charset="0"/>
                        </a:rPr>
                        <a:t>Action on abnormal result secondary care responsibility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en-GB"/>
                    </a:p>
                  </a:txBody>
                  <a:tcPr/>
                </a:tc>
                <a:tc>
                  <a:txBody>
                    <a:bodyPr/>
                    <a:lstStyle/>
                    <a:p>
                      <a:pPr algn="l" fontAlgn="b"/>
                      <a:r>
                        <a:rPr lang="en-GB" sz="600" b="0" i="0" u="none" strike="noStrike" dirty="0">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2940635728"/>
                  </a:ext>
                </a:extLst>
              </a:tr>
              <a:tr h="265620">
                <a:tc>
                  <a:txBody>
                    <a:bodyPr/>
                    <a:lstStyle/>
                    <a:p>
                      <a:pPr algn="l" fontAlgn="t"/>
                      <a:r>
                        <a:rPr lang="en-GB" sz="600" b="0" i="0" u="none" strike="noStrike">
                          <a:solidFill>
                            <a:srgbClr val="000000"/>
                          </a:solidFill>
                          <a:effectLst/>
                          <a:latin typeface="Calibri" panose="020F0502020204030204" pitchFamily="34" charset="0"/>
                        </a:rPr>
                        <a:t>Escalation from CXR to CT (same day/within 72 hours) – ‘straight-to-CT’ arrangement in place as described in NOLCP implementation guide.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vMerge="1">
                  <a:txBody>
                    <a:bodyPr/>
                    <a:lstStyle/>
                    <a:p>
                      <a:endParaRPr lang="en-GB"/>
                    </a:p>
                  </a:txBody>
                  <a:tcPr/>
                </a:tc>
                <a:tc>
                  <a:txBody>
                    <a:bodyPr/>
                    <a:lstStyle/>
                    <a:p>
                      <a:pPr algn="l" fontAlgn="b"/>
                      <a:r>
                        <a:rPr lang="en-GB" sz="600" b="0" i="0" u="none" strike="noStrike" dirty="0">
                          <a:solidFill>
                            <a:srgbClr val="000000"/>
                          </a:solidFill>
                          <a:effectLst/>
                          <a:latin typeface="Calibri" panose="020F0502020204030204" pitchFamily="34" charset="0"/>
                        </a:rPr>
                        <a:t>Yes 1-3 days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within 72 hours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yes- local solution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same day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dirty="0">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96170922"/>
                  </a:ext>
                </a:extLst>
              </a:tr>
              <a:tr h="464836">
                <a:tc>
                  <a:txBody>
                    <a:bodyPr/>
                    <a:lstStyle/>
                    <a:p>
                      <a:pPr algn="l" fontAlgn="t"/>
                      <a:r>
                        <a:rPr lang="en-GB" sz="600" b="0" i="0" u="none" strike="noStrike">
                          <a:solidFill>
                            <a:srgbClr val="000000"/>
                          </a:solidFill>
                          <a:effectLst/>
                          <a:latin typeface="Calibri" panose="020F0502020204030204" pitchFamily="34" charset="0"/>
                        </a:rPr>
                        <a:t>Direct access to CT (same day/ within 72 hours) – Arrangements can be put in place with primary care for patients with normal CXR but when clinical symptoms and risk factors continue to cause concern. Timeframes should be the same as for those with abnormal CT.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within 72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same day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within 72 hours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within 72 hours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2256931092"/>
                  </a:ext>
                </a:extLst>
              </a:tr>
              <a:tr h="199216">
                <a:tc>
                  <a:txBody>
                    <a:bodyPr/>
                    <a:lstStyle/>
                    <a:p>
                      <a:pPr algn="l" fontAlgn="t"/>
                      <a:r>
                        <a:rPr lang="en-GB" sz="600" b="0" i="0" u="none" strike="noStrike">
                          <a:solidFill>
                            <a:srgbClr val="000000"/>
                          </a:solidFill>
                          <a:effectLst/>
                          <a:latin typeface="Calibri" panose="020F0502020204030204" pitchFamily="34" charset="0"/>
                        </a:rPr>
                        <a:t>Triage by radiologist or lung physician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rowSpan="5">
                  <a:txBody>
                    <a:bodyPr/>
                    <a:lstStyle/>
                    <a:p>
                      <a:pPr algn="l" fontAlgn="ctr"/>
                      <a:r>
                        <a:rPr lang="en-GB" sz="600" b="0" i="0" u="none" strike="noStrike">
                          <a:solidFill>
                            <a:srgbClr val="000000"/>
                          </a:solidFill>
                          <a:effectLst/>
                          <a:latin typeface="Calibri" panose="020F0502020204030204" pitchFamily="34" charset="0"/>
                        </a:rPr>
                        <a:t>Day 0 to 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GB" sz="600" b="0" i="0" u="none" strike="noStrike">
                          <a:solidFill>
                            <a:srgbClr val="000000"/>
                          </a:solidFill>
                          <a:effectLst/>
                          <a:latin typeface="Calibri" panose="020F0502020204030204" pitchFamily="34" charset="0"/>
                        </a:rPr>
                        <a:t>lung physician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lung physician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lung physician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lung physician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radiologist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lung physician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662095528"/>
                  </a:ext>
                </a:extLst>
              </a:tr>
              <a:tr h="374556">
                <a:tc>
                  <a:txBody>
                    <a:bodyPr/>
                    <a:lstStyle/>
                    <a:p>
                      <a:pPr algn="l" fontAlgn="t"/>
                      <a:r>
                        <a:rPr lang="en-GB" sz="600" b="0" i="0" u="none" strike="noStrike">
                          <a:solidFill>
                            <a:srgbClr val="000000"/>
                          </a:solidFill>
                          <a:effectLst/>
                          <a:latin typeface="Calibri" panose="020F0502020204030204" pitchFamily="34" charset="0"/>
                        </a:rPr>
                        <a:t>Local protocol developed to facilitate streamlined triage process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Pathway in place for streamlined triage but no agreed protocol</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a:solidFill>
                            <a:srgbClr val="000000"/>
                          </a:solidFill>
                          <a:effectLst/>
                          <a:latin typeface="Calibri" panose="020F0502020204030204" pitchFamily="34" charset="0"/>
                        </a:rPr>
                        <a:t>No - due to delays in previous steps.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226468841"/>
                  </a:ext>
                </a:extLst>
              </a:tr>
              <a:tr h="280917">
                <a:tc>
                  <a:txBody>
                    <a:bodyPr/>
                    <a:lstStyle/>
                    <a:p>
                      <a:pPr algn="l" fontAlgn="t"/>
                      <a:r>
                        <a:rPr lang="en-GB" sz="600" b="0" i="0" u="none" strike="noStrike">
                          <a:solidFill>
                            <a:srgbClr val="000000"/>
                          </a:solidFill>
                          <a:effectLst/>
                          <a:latin typeface="Calibri" panose="020F0502020204030204" pitchFamily="34" charset="0"/>
                        </a:rPr>
                        <a:t>If lung cancer can be ruled out there is no need to see patient in a cancer clinic.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Timeframe achieved in some cases but not all</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34514244"/>
                  </a:ext>
                </a:extLst>
              </a:tr>
              <a:tr h="561833">
                <a:tc>
                  <a:txBody>
                    <a:bodyPr/>
                    <a:lstStyle/>
                    <a:p>
                      <a:pPr algn="l" fontAlgn="t"/>
                      <a:r>
                        <a:rPr lang="en-GB" sz="600" b="0" i="0" u="none" strike="noStrike" dirty="0">
                          <a:solidFill>
                            <a:srgbClr val="000000"/>
                          </a:solidFill>
                          <a:effectLst/>
                          <a:latin typeface="Calibri" panose="020F0502020204030204" pitchFamily="34" charset="0"/>
                        </a:rPr>
                        <a:t>Direct biopsy option – for when initial triage suggests cancer but patient unlikely to be suitable for curative treatment,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Not currently being explored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No - currently not offered due to radiology constraints.  Some patients go directly from triage to EBUS.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dirty="0">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8961790"/>
                  </a:ext>
                </a:extLst>
              </a:tr>
              <a:tr h="187277">
                <a:tc>
                  <a:txBody>
                    <a:bodyPr/>
                    <a:lstStyle/>
                    <a:p>
                      <a:pPr algn="l" fontAlgn="t"/>
                      <a:r>
                        <a:rPr lang="en-GB" sz="600" b="0" i="0" u="none" strike="noStrike">
                          <a:solidFill>
                            <a:srgbClr val="000000"/>
                          </a:solidFill>
                          <a:effectLst/>
                          <a:latin typeface="Calibri" panose="020F0502020204030204" pitchFamily="34" charset="0"/>
                        </a:rPr>
                        <a:t>Local protocol for direct biopsy option.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Not currently being explored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199413856"/>
                  </a:ext>
                </a:extLst>
              </a:tr>
              <a:tr h="280917">
                <a:tc>
                  <a:txBody>
                    <a:bodyPr/>
                    <a:lstStyle/>
                    <a:p>
                      <a:pPr algn="l" fontAlgn="t"/>
                      <a:r>
                        <a:rPr lang="en-GB" sz="600" b="0" i="0" u="none" strike="noStrike">
                          <a:solidFill>
                            <a:srgbClr val="000000"/>
                          </a:solidFill>
                          <a:effectLst/>
                          <a:latin typeface="Calibri" panose="020F0502020204030204" pitchFamily="34" charset="0"/>
                        </a:rPr>
                        <a:t>Fast track lung cancer clinic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rowSpan="3">
                  <a:txBody>
                    <a:bodyPr/>
                    <a:lstStyle/>
                    <a:p>
                      <a:pPr algn="l" fontAlgn="ctr"/>
                      <a:r>
                        <a:rPr lang="en-GB" sz="600" b="0" i="0" u="none" strike="noStrike">
                          <a:solidFill>
                            <a:srgbClr val="000000"/>
                          </a:solidFill>
                          <a:effectLst/>
                          <a:latin typeface="Calibri" panose="020F0502020204030204" pitchFamily="34" charset="0"/>
                        </a:rPr>
                        <a:t>Day 1 to 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Timeframe achieved in some cases but not 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17914317"/>
                  </a:ext>
                </a:extLst>
              </a:tr>
              <a:tr h="140458">
                <a:tc>
                  <a:txBody>
                    <a:bodyPr/>
                    <a:lstStyle/>
                    <a:p>
                      <a:pPr algn="l" fontAlgn="t"/>
                      <a:r>
                        <a:rPr lang="en-GB" sz="600" b="0" i="0" u="none" strike="noStrike">
                          <a:solidFill>
                            <a:srgbClr val="000000"/>
                          </a:solidFill>
                          <a:effectLst/>
                          <a:latin typeface="Calibri" panose="020F0502020204030204" pitchFamily="34" charset="0"/>
                        </a:rPr>
                        <a:t>Meet Lung CNS in lung cancer clinic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80201281"/>
                  </a:ext>
                </a:extLst>
              </a:tr>
              <a:tr h="469021">
                <a:tc>
                  <a:txBody>
                    <a:bodyPr/>
                    <a:lstStyle/>
                    <a:p>
                      <a:pPr algn="l" fontAlgn="t"/>
                      <a:r>
                        <a:rPr lang="en-GB" sz="600" b="0" i="0" u="none" strike="noStrike" dirty="0">
                          <a:solidFill>
                            <a:srgbClr val="000000"/>
                          </a:solidFill>
                          <a:effectLst/>
                          <a:latin typeface="Calibri" panose="020F0502020204030204" pitchFamily="34" charset="0"/>
                        </a:rPr>
                        <a:t>Diagnostic process plan, diagnostic planning meeting prior to clinic, treatment of co-morbidity and palliation/ treatment of symptoms).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2595447002"/>
                  </a:ext>
                </a:extLst>
              </a:tr>
              <a:tr h="702292">
                <a:tc>
                  <a:txBody>
                    <a:bodyPr/>
                    <a:lstStyle/>
                    <a:p>
                      <a:pPr algn="l" fontAlgn="t"/>
                      <a:r>
                        <a:rPr lang="en-GB" sz="600" b="0" i="0" u="none" strike="noStrike" dirty="0">
                          <a:solidFill>
                            <a:srgbClr val="000000"/>
                          </a:solidFill>
                          <a:effectLst/>
                          <a:latin typeface="Calibri" panose="020F0502020204030204" pitchFamily="34" charset="0"/>
                        </a:rPr>
                        <a:t>Curative Intent Management pathway - test bundle requested at first outpatient appointment including at least PET-CT spirometry, with lung function and cardiac assessment/ ECHO as required.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en-GB" sz="600" b="0" i="0" u="none" strike="noStrike">
                          <a:solidFill>
                            <a:srgbClr val="000000"/>
                          </a:solidFill>
                          <a:effectLst/>
                          <a:latin typeface="Calibri" panose="020F0502020204030204" pitchFamily="34" charset="0"/>
                        </a:rPr>
                        <a:t>Day 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t"/>
                      <a:r>
                        <a:rPr lang="en-GB" sz="600" b="0" i="0" u="none" strike="noStrike">
                          <a:solidFill>
                            <a:srgbClr val="000000"/>
                          </a:solidFill>
                          <a:effectLst/>
                          <a:latin typeface="Calibri" panose="020F0502020204030204" pitchFamily="34" charset="0"/>
                        </a:rPr>
                        <a:t>Where appropriate and available test bundle is requested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t"/>
                      <a:r>
                        <a:rPr lang="en-GB" sz="6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2982525396"/>
                  </a:ext>
                </a:extLst>
              </a:tr>
              <a:tr h="464556">
                <a:tc>
                  <a:txBody>
                    <a:bodyPr/>
                    <a:lstStyle/>
                    <a:p>
                      <a:pPr algn="l" fontAlgn="t"/>
                      <a:r>
                        <a:rPr lang="en-GB" sz="600" b="0" i="0" u="none" strike="noStrike" dirty="0">
                          <a:solidFill>
                            <a:srgbClr val="000000"/>
                          </a:solidFill>
                          <a:effectLst/>
                          <a:latin typeface="Calibri" panose="020F0502020204030204" pitchFamily="34" charset="0"/>
                        </a:rPr>
                        <a:t>MDT and discussion of treatment options (It is envisaged that when the new guidance on multidisciplinary team meetings is published in summer 2018, there will be a recommendation that some patients on clear and agreed cancer pathways may be discussed more briefly either at the beginning, or end, of the MDT).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GB" sz="600" b="0" i="0" u="none" strike="noStrike">
                          <a:solidFill>
                            <a:srgbClr val="000000"/>
                          </a:solidFill>
                          <a:effectLst/>
                          <a:latin typeface="Calibri" panose="020F0502020204030204" pitchFamily="34" charset="0"/>
                        </a:rPr>
                        <a:t>Day 21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solidFill>
                            <a:srgbClr val="000000"/>
                          </a:solidFill>
                          <a:effectLst/>
                          <a:latin typeface="Calibri" panose="020F0502020204030204" pitchFamily="34" charset="0"/>
                        </a:rPr>
                        <a:t>Timeframe of MDT 21-35 days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dirty="0">
                          <a:solidFill>
                            <a:srgbClr val="000000"/>
                          </a:solidFill>
                          <a:effectLst/>
                          <a:latin typeface="Calibri" panose="020F0502020204030204" pitchFamily="34" charset="0"/>
                        </a:rPr>
                        <a:t>Timeframe of MDT 21-35 days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Timeframe achieved in some cases but not all</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solidFill>
                            <a:srgbClr val="000000"/>
                          </a:solidFill>
                          <a:effectLst/>
                          <a:latin typeface="Calibri" panose="020F0502020204030204" pitchFamily="34" charset="0"/>
                        </a:rPr>
                        <a:t>Timeframe of MDT 21-35 days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dirty="0">
                          <a:solidFill>
                            <a:srgbClr val="000000"/>
                          </a:solidFill>
                          <a:effectLst/>
                          <a:latin typeface="Calibri" panose="020F0502020204030204" pitchFamily="34" charset="0"/>
                        </a:rPr>
                        <a:t>Timeframe of MDT 21-35 days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74843929"/>
                  </a:ext>
                </a:extLst>
              </a:tr>
              <a:tr h="280917">
                <a:tc>
                  <a:txBody>
                    <a:bodyPr/>
                    <a:lstStyle/>
                    <a:p>
                      <a:pPr algn="l" fontAlgn="t"/>
                      <a:r>
                        <a:rPr lang="en-GB" sz="600" b="0" i="0" u="none" strike="noStrike">
                          <a:solidFill>
                            <a:srgbClr val="000000"/>
                          </a:solidFill>
                          <a:effectLst/>
                          <a:latin typeface="Calibri" panose="020F0502020204030204" pitchFamily="34" charset="0"/>
                        </a:rPr>
                        <a:t>Local arrangement / networking to reduce PET-CT delays at this stage.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ctr"/>
                      <a:r>
                        <a:rPr lang="en-GB" sz="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r>
                        <a:rPr lang="en-GB" sz="6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r>
                        <a:rPr lang="en-GB" sz="6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3594155919"/>
                  </a:ext>
                </a:extLst>
              </a:tr>
              <a:tr h="703530">
                <a:tc>
                  <a:txBody>
                    <a:bodyPr/>
                    <a:lstStyle/>
                    <a:p>
                      <a:pPr algn="l" fontAlgn="t"/>
                      <a:r>
                        <a:rPr lang="en-GB" sz="600" b="0" i="0" u="none" strike="noStrike">
                          <a:solidFill>
                            <a:srgbClr val="000000"/>
                          </a:solidFill>
                          <a:effectLst/>
                          <a:latin typeface="Calibri" panose="020F0502020204030204" pitchFamily="34" charset="0"/>
                        </a:rPr>
                        <a:t>Follow up in Lung Cancer Clinic: cancer confirmed and treatment options discussed, or if no cancer diagnosis then manage/discharge (this should be at earliest opportunity e.g. by day 1-6 stage if CT excludes cancer).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rowSpan="2">
                  <a:txBody>
                    <a:bodyPr/>
                    <a:lstStyle/>
                    <a:p>
                      <a:pPr algn="l" fontAlgn="ctr"/>
                      <a:r>
                        <a:rPr lang="en-GB" sz="600" b="0" i="0" u="none" strike="noStrike">
                          <a:solidFill>
                            <a:srgbClr val="000000"/>
                          </a:solidFill>
                          <a:effectLst/>
                          <a:latin typeface="Calibri" panose="020F0502020204030204" pitchFamily="34" charset="0"/>
                        </a:rPr>
                        <a:t>Day 28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Timeframe achieved in some cases but not all</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3531944338"/>
                  </a:ext>
                </a:extLst>
              </a:tr>
              <a:tr h="532107">
                <a:tc>
                  <a:txBody>
                    <a:bodyPr/>
                    <a:lstStyle/>
                    <a:p>
                      <a:pPr algn="l" fontAlgn="t"/>
                      <a:r>
                        <a:rPr lang="en-GB" sz="600" b="0" i="0" u="none" strike="noStrike">
                          <a:solidFill>
                            <a:srgbClr val="000000"/>
                          </a:solidFill>
                          <a:effectLst/>
                          <a:latin typeface="Calibri" panose="020F0502020204030204" pitchFamily="34" charset="0"/>
                        </a:rPr>
                        <a:t>Any further investigations following MDT will have been completed by day 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vMerge="1">
                  <a:txBody>
                    <a:bodyPr/>
                    <a:lstStyle/>
                    <a:p>
                      <a:endParaRPr lang="en-GB"/>
                    </a:p>
                  </a:txBody>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Timeframe achieved in some cases but not all</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Yes (excl. staging med, which is outwith this timescale in the NOLCP)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6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4227375625"/>
                  </a:ext>
                </a:extLst>
              </a:tr>
            </a:tbl>
          </a:graphicData>
        </a:graphic>
      </p:graphicFrame>
      <p:sp>
        <p:nvSpPr>
          <p:cNvPr id="8" name="Text Placeholder 7">
            <a:extLst>
              <a:ext uri="{FF2B5EF4-FFF2-40B4-BE49-F238E27FC236}">
                <a16:creationId xmlns:a16="http://schemas.microsoft.com/office/drawing/2014/main" xmlns="" id="{922BD0AF-B856-4033-B11E-74303B3BCC38}"/>
              </a:ext>
            </a:extLst>
          </p:cNvPr>
          <p:cNvSpPr>
            <a:spLocks noGrp="1"/>
          </p:cNvSpPr>
          <p:nvPr>
            <p:ph type="body" sz="quarter" idx="14"/>
          </p:nvPr>
        </p:nvSpPr>
        <p:spPr/>
        <p:txBody>
          <a:bodyPr/>
          <a:lstStyle/>
          <a:p>
            <a:endParaRPr lang="en-GB"/>
          </a:p>
        </p:txBody>
      </p:sp>
      <p:sp>
        <p:nvSpPr>
          <p:cNvPr id="10" name="Title 9">
            <a:extLst>
              <a:ext uri="{FF2B5EF4-FFF2-40B4-BE49-F238E27FC236}">
                <a16:creationId xmlns:a16="http://schemas.microsoft.com/office/drawing/2014/main" xmlns="" id="{9A47B708-3473-4CDF-8512-EF063B65E5EB}"/>
              </a:ext>
            </a:extLst>
          </p:cNvPr>
          <p:cNvSpPr>
            <a:spLocks noGrp="1"/>
          </p:cNvSpPr>
          <p:nvPr>
            <p:ph type="title"/>
          </p:nvPr>
        </p:nvSpPr>
        <p:spPr/>
        <p:txBody>
          <a:bodyPr/>
          <a:lstStyle/>
          <a:p>
            <a:endParaRPr lang="en-GB" dirty="0"/>
          </a:p>
        </p:txBody>
      </p:sp>
    </p:spTree>
    <p:extLst>
      <p:ext uri="{BB962C8B-B14F-4D97-AF65-F5344CB8AC3E}">
        <p14:creationId xmlns:p14="http://schemas.microsoft.com/office/powerpoint/2010/main" val="245722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2DA5127E-ECA6-4E9B-A016-0DD7BB0851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5896" b="84988"/>
          <a:stretch/>
        </p:blipFill>
        <p:spPr bwMode="auto">
          <a:xfrm>
            <a:off x="2980977" y="184371"/>
            <a:ext cx="6038451" cy="1696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a:extLst>
              <a:ext uri="{FF2B5EF4-FFF2-40B4-BE49-F238E27FC236}">
                <a16:creationId xmlns:a16="http://schemas.microsoft.com/office/drawing/2014/main" xmlns="" id="{94845D6F-B819-473F-8CC1-BBB9469CB43B}"/>
              </a:ext>
            </a:extLst>
          </p:cNvPr>
          <p:cNvSpPr txBox="1"/>
          <p:nvPr/>
        </p:nvSpPr>
        <p:spPr>
          <a:xfrm>
            <a:off x="810732" y="2299291"/>
            <a:ext cx="10229850" cy="4708981"/>
          </a:xfrm>
          <a:prstGeom prst="rect">
            <a:avLst/>
          </a:prstGeom>
          <a:noFill/>
        </p:spPr>
        <p:txBody>
          <a:bodyPr wrap="square" rtlCol="0">
            <a:spAutoFit/>
          </a:bodyPr>
          <a:lstStyle/>
          <a:p>
            <a:pPr marL="285750" indent="-285750">
              <a:buFont typeface="Arial" panose="020B0604020202020204" pitchFamily="34" charset="0"/>
              <a:buChar char="•"/>
            </a:pPr>
            <a:r>
              <a:rPr lang="en-GB" sz="2000" dirty="0"/>
              <a:t>Patient Information</a:t>
            </a:r>
          </a:p>
          <a:p>
            <a:pPr marL="742950" lvl="1" indent="-285750">
              <a:buFont typeface="Arial" panose="020B0604020202020204" pitchFamily="34" charset="0"/>
              <a:buChar char="•"/>
            </a:pPr>
            <a:r>
              <a:rPr lang="en-GB" sz="2000" dirty="0"/>
              <a:t>RUH – most patients get leaflet from GP or </a:t>
            </a:r>
            <a:r>
              <a:rPr lang="en-GB" sz="2000" dirty="0" err="1"/>
              <a:t>Xray</a:t>
            </a:r>
            <a:r>
              <a:rPr lang="en-GB" sz="2000" dirty="0"/>
              <a:t> dept</a:t>
            </a:r>
          </a:p>
          <a:p>
            <a:pPr marL="742950" lvl="1" indent="-285750">
              <a:buFont typeface="Arial" panose="020B0604020202020204" pitchFamily="34" charset="0"/>
              <a:buChar char="•"/>
            </a:pPr>
            <a:r>
              <a:rPr lang="en-GB" sz="2000" dirty="0"/>
              <a:t>All other trusts – PIL exist but minimal uptake</a:t>
            </a:r>
          </a:p>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Reporting Tool</a:t>
            </a:r>
          </a:p>
          <a:p>
            <a:pPr marL="742950" lvl="1" indent="-285750">
              <a:buFont typeface="Arial" panose="020B0604020202020204" pitchFamily="34" charset="0"/>
              <a:buChar char="•"/>
            </a:pPr>
            <a:r>
              <a:rPr lang="en-GB" sz="2000" dirty="0"/>
              <a:t>Most trusts CX3 only (everything else </a:t>
            </a:r>
            <a:r>
              <a:rPr lang="en-GB" sz="2000" dirty="0" err="1"/>
              <a:t>uncoded</a:t>
            </a:r>
            <a:r>
              <a:rPr lang="en-GB" sz="2000" dirty="0"/>
              <a:t>)</a:t>
            </a:r>
          </a:p>
          <a:p>
            <a:pPr marL="742950" lvl="1" indent="-285750">
              <a:buFont typeface="Arial" panose="020B0604020202020204" pitchFamily="34" charset="0"/>
              <a:buChar char="•"/>
            </a:pPr>
            <a:r>
              <a:rPr lang="en-GB" sz="2000" dirty="0"/>
              <a:t>Gloucestershire created new CX2 code – low concern for cancer but CT correlation required, </a:t>
            </a:r>
            <a:r>
              <a:rPr lang="en-GB" sz="2000" dirty="0" err="1"/>
              <a:t>eg</a:t>
            </a:r>
            <a:r>
              <a:rPr lang="en-GB" sz="2000" dirty="0"/>
              <a:t> ?fat pad, ?vascular hilum etc – direct recall for urgent but non 2ww CT</a:t>
            </a:r>
          </a:p>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CXR report goes to</a:t>
            </a:r>
          </a:p>
          <a:p>
            <a:pPr marL="742950" lvl="1" indent="-285750">
              <a:buFont typeface="Arial" panose="020B0604020202020204" pitchFamily="34" charset="0"/>
              <a:buChar char="•"/>
            </a:pPr>
            <a:r>
              <a:rPr lang="en-GB" sz="2000" dirty="0"/>
              <a:t>GP plus one or more of cancer lead / cancer inbox / MDT / LCNS / fast track office</a:t>
            </a:r>
          </a:p>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2ww trigger 	CX3 report requests 2ww from GP all providers</a:t>
            </a:r>
          </a:p>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4280688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2DA5127E-ECA6-4E9B-A016-0DD7BB0851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314" r="45896" b="76266"/>
          <a:stretch/>
        </p:blipFill>
        <p:spPr bwMode="auto">
          <a:xfrm>
            <a:off x="3009552" y="447675"/>
            <a:ext cx="6038451" cy="1743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a:extLst>
              <a:ext uri="{FF2B5EF4-FFF2-40B4-BE49-F238E27FC236}">
                <a16:creationId xmlns:a16="http://schemas.microsoft.com/office/drawing/2014/main" xmlns="" id="{94845D6F-B819-473F-8CC1-BBB9469CB43B}"/>
              </a:ext>
            </a:extLst>
          </p:cNvPr>
          <p:cNvSpPr txBox="1"/>
          <p:nvPr/>
        </p:nvSpPr>
        <p:spPr>
          <a:xfrm>
            <a:off x="800100" y="2628900"/>
            <a:ext cx="10229850" cy="707886"/>
          </a:xfrm>
          <a:prstGeom prst="rect">
            <a:avLst/>
          </a:prstGeom>
          <a:noFill/>
        </p:spPr>
        <p:txBody>
          <a:bodyPr wrap="square" rtlCol="0">
            <a:spAutoFit/>
          </a:bodyPr>
          <a:lstStyle/>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endParaRPr lang="en-GB" sz="2000" dirty="0"/>
          </a:p>
        </p:txBody>
      </p:sp>
      <p:sp>
        <p:nvSpPr>
          <p:cNvPr id="3" name="TextBox 2">
            <a:extLst>
              <a:ext uri="{FF2B5EF4-FFF2-40B4-BE49-F238E27FC236}">
                <a16:creationId xmlns:a16="http://schemas.microsoft.com/office/drawing/2014/main" xmlns="" id="{A0D9A345-0D16-4625-8380-797326FF4FCE}"/>
              </a:ext>
            </a:extLst>
          </p:cNvPr>
          <p:cNvSpPr txBox="1"/>
          <p:nvPr/>
        </p:nvSpPr>
        <p:spPr>
          <a:xfrm>
            <a:off x="800100" y="2628900"/>
            <a:ext cx="10487025" cy="4401205"/>
          </a:xfrm>
          <a:prstGeom prst="rect">
            <a:avLst/>
          </a:prstGeom>
          <a:noFill/>
        </p:spPr>
        <p:txBody>
          <a:bodyPr wrap="square" rtlCol="0">
            <a:spAutoFit/>
          </a:bodyPr>
          <a:lstStyle/>
          <a:p>
            <a:pPr marL="285750" indent="-285750">
              <a:buFont typeface="Arial" panose="020B0604020202020204" pitchFamily="34" charset="0"/>
              <a:buChar char="•"/>
            </a:pPr>
            <a:r>
              <a:rPr lang="en-GB" sz="2000" dirty="0"/>
              <a:t>Who orders CT</a:t>
            </a:r>
          </a:p>
          <a:p>
            <a:pPr marL="742950" lvl="1" indent="-285750">
              <a:buFont typeface="Arial" panose="020B0604020202020204" pitchFamily="34" charset="0"/>
              <a:buChar char="•"/>
            </a:pPr>
            <a:r>
              <a:rPr lang="en-GB" sz="2000" dirty="0"/>
              <a:t>Radiology – GHNHSFT, Taunton, UHB – automatic trigger</a:t>
            </a:r>
          </a:p>
          <a:p>
            <a:pPr marL="742950" lvl="1" indent="-285750">
              <a:buFont typeface="Arial" panose="020B0604020202020204" pitchFamily="34" charset="0"/>
              <a:buChar char="•"/>
            </a:pPr>
            <a:r>
              <a:rPr lang="en-GB" sz="2000" dirty="0"/>
              <a:t>Respiratory – RUH (Cons), NBT (LCNS), </a:t>
            </a:r>
          </a:p>
          <a:p>
            <a:pPr marL="742950" lvl="1" indent="-285750">
              <a:buFont typeface="Arial" panose="020B0604020202020204" pitchFamily="34" charset="0"/>
              <a:buChar char="•"/>
            </a:pPr>
            <a:r>
              <a:rPr lang="en-GB" sz="2000" dirty="0"/>
              <a:t>GP – Salisbury (3x CCGs)</a:t>
            </a:r>
          </a:p>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CXR to CT times</a:t>
            </a:r>
          </a:p>
          <a:p>
            <a:pPr marL="742950" lvl="1" indent="-285750">
              <a:buFont typeface="Arial" panose="020B0604020202020204" pitchFamily="34" charset="0"/>
              <a:buChar char="•"/>
            </a:pPr>
            <a:r>
              <a:rPr lang="en-GB" sz="2000" dirty="0"/>
              <a:t>NBT, Yeovil 	&lt;72 hr</a:t>
            </a:r>
          </a:p>
          <a:p>
            <a:pPr marL="742950" lvl="1" indent="-285750">
              <a:buFont typeface="Arial" panose="020B0604020202020204" pitchFamily="34" charset="0"/>
              <a:buChar char="•"/>
            </a:pPr>
            <a:r>
              <a:rPr lang="en-GB" sz="2000" dirty="0"/>
              <a:t>Others		up to 7 days</a:t>
            </a:r>
          </a:p>
          <a:p>
            <a:pPr marL="742950" lvl="1"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CT reporting</a:t>
            </a:r>
          </a:p>
          <a:p>
            <a:pPr marL="742950" lvl="1" indent="-285750">
              <a:buFont typeface="Arial" panose="020B0604020202020204" pitchFamily="34" charset="0"/>
              <a:buChar char="•"/>
            </a:pPr>
            <a:r>
              <a:rPr lang="en-GB" sz="2000" dirty="0"/>
              <a:t>Same day 		UHB, Salisbury</a:t>
            </a:r>
          </a:p>
          <a:p>
            <a:pPr marL="742950" lvl="1" indent="-285750">
              <a:buFont typeface="Arial" panose="020B0604020202020204" pitchFamily="34" charset="0"/>
              <a:buChar char="•"/>
            </a:pPr>
            <a:r>
              <a:rPr lang="en-GB" sz="2000" dirty="0"/>
              <a:t>Others variable, often triaging/seeing </a:t>
            </a:r>
            <a:r>
              <a:rPr lang="en-GB" sz="2000" dirty="0" err="1"/>
              <a:t>pt</a:t>
            </a:r>
            <a:r>
              <a:rPr lang="en-GB" sz="2000" dirty="0"/>
              <a:t> with unreported scans</a:t>
            </a:r>
          </a:p>
          <a:p>
            <a:pPr marL="742950" lvl="1" indent="-285750">
              <a:buFont typeface="Arial" panose="020B0604020202020204" pitchFamily="34" charset="0"/>
              <a:buChar char="•"/>
            </a:pPr>
            <a:endParaRPr lang="en-GB" sz="2000" dirty="0"/>
          </a:p>
          <a:p>
            <a:pPr marL="742950" lvl="1"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2447046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2DA5127E-ECA6-4E9B-A016-0DD7BB0851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259" r="70" b="56236"/>
          <a:stretch/>
        </p:blipFill>
        <p:spPr bwMode="auto">
          <a:xfrm>
            <a:off x="670390" y="202018"/>
            <a:ext cx="11153014" cy="2317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xmlns="" id="{A0D9A345-0D16-4625-8380-797326FF4FCE}"/>
              </a:ext>
            </a:extLst>
          </p:cNvPr>
          <p:cNvSpPr txBox="1"/>
          <p:nvPr/>
        </p:nvSpPr>
        <p:spPr>
          <a:xfrm>
            <a:off x="-2081323" y="1510645"/>
            <a:ext cx="10487025" cy="707886"/>
          </a:xfrm>
          <a:prstGeom prst="rect">
            <a:avLst/>
          </a:prstGeom>
          <a:noFill/>
        </p:spPr>
        <p:txBody>
          <a:bodyPr wrap="square" rtlCol="0">
            <a:spAutoFit/>
          </a:bodyPr>
          <a:lstStyle/>
          <a:p>
            <a:pPr marL="742950" lvl="1" indent="-285750">
              <a:buFont typeface="Arial" panose="020B0604020202020204" pitchFamily="34" charset="0"/>
              <a:buChar char="•"/>
            </a:pPr>
            <a:endParaRPr lang="en-GB" sz="2000" dirty="0"/>
          </a:p>
          <a:p>
            <a:pPr marL="742950" lvl="1" indent="-285750">
              <a:buFont typeface="Arial" panose="020B0604020202020204" pitchFamily="34" charset="0"/>
              <a:buChar char="•"/>
            </a:pPr>
            <a:endParaRPr lang="en-GB" sz="2000" dirty="0"/>
          </a:p>
        </p:txBody>
      </p:sp>
      <p:sp>
        <p:nvSpPr>
          <p:cNvPr id="5" name="TextBox 4">
            <a:extLst>
              <a:ext uri="{FF2B5EF4-FFF2-40B4-BE49-F238E27FC236}">
                <a16:creationId xmlns:a16="http://schemas.microsoft.com/office/drawing/2014/main" xmlns="" id="{F07D32F1-BF2D-452F-971C-366B70355C67}"/>
              </a:ext>
            </a:extLst>
          </p:cNvPr>
          <p:cNvSpPr txBox="1"/>
          <p:nvPr/>
        </p:nvSpPr>
        <p:spPr>
          <a:xfrm>
            <a:off x="552893" y="2721926"/>
            <a:ext cx="10675088" cy="3785652"/>
          </a:xfrm>
          <a:prstGeom prst="rect">
            <a:avLst/>
          </a:prstGeom>
          <a:noFill/>
        </p:spPr>
        <p:txBody>
          <a:bodyPr wrap="square" rtlCol="0">
            <a:spAutoFit/>
          </a:bodyPr>
          <a:lstStyle/>
          <a:p>
            <a:pPr marL="342900" indent="-342900">
              <a:buFont typeface="Arial" panose="020B0604020202020204" pitchFamily="34" charset="0"/>
              <a:buChar char="•"/>
            </a:pPr>
            <a:r>
              <a:rPr lang="en-GB" sz="2400" dirty="0"/>
              <a:t>Triage</a:t>
            </a:r>
          </a:p>
          <a:p>
            <a:pPr marL="800100" lvl="1" indent="-342900">
              <a:buFont typeface="Arial" panose="020B0604020202020204" pitchFamily="34" charset="0"/>
              <a:buChar char="•"/>
            </a:pPr>
            <a:r>
              <a:rPr lang="en-GB" sz="2400" dirty="0" err="1"/>
              <a:t>Glouc</a:t>
            </a:r>
            <a:r>
              <a:rPr lang="en-GB" sz="2400" dirty="0"/>
              <a:t>, RUH, Salisbury – consultant triage of 2ww, usually pre CT</a:t>
            </a:r>
          </a:p>
          <a:p>
            <a:pPr marL="800100" lvl="1" indent="-342900">
              <a:buFont typeface="Arial" panose="020B0604020202020204" pitchFamily="34" charset="0"/>
              <a:buChar char="•"/>
            </a:pPr>
            <a:r>
              <a:rPr lang="en-GB" sz="2400" dirty="0"/>
              <a:t>NBT – LCNS triage 2ww and book CT + requests OPA</a:t>
            </a:r>
          </a:p>
          <a:p>
            <a:pPr marL="800100" lvl="1" indent="-342900">
              <a:buFont typeface="Arial" panose="020B0604020202020204" pitchFamily="34" charset="0"/>
              <a:buChar char="•"/>
            </a:pPr>
            <a:r>
              <a:rPr lang="en-GB" sz="2400" dirty="0"/>
              <a:t>UHB – No triage but OPA triggered directly after CT (same day)</a:t>
            </a:r>
          </a:p>
          <a:p>
            <a:pPr marL="800100" lvl="1" indent="-342900">
              <a:buFont typeface="Arial" panose="020B0604020202020204" pitchFamily="34" charset="0"/>
              <a:buChar char="•"/>
            </a:pPr>
            <a:r>
              <a:rPr lang="en-GB" sz="2400" dirty="0"/>
              <a:t>Taunton – 2ww vetted on receipt and CT then reviewed at twice weekly MDT</a:t>
            </a:r>
          </a:p>
          <a:p>
            <a:pPr marL="800100" lvl="1"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D/C from pathway post CT</a:t>
            </a:r>
          </a:p>
          <a:p>
            <a:pPr marL="800100" lvl="1" indent="-342900">
              <a:buFont typeface="Arial" panose="020B0604020202020204" pitchFamily="34" charset="0"/>
              <a:buChar char="•"/>
            </a:pPr>
            <a:r>
              <a:rPr lang="en-GB" sz="2400" dirty="0"/>
              <a:t>Taunton – Only see </a:t>
            </a:r>
            <a:r>
              <a:rPr lang="en-GB" sz="2400" dirty="0" err="1"/>
              <a:t>pt</a:t>
            </a:r>
            <a:r>
              <a:rPr lang="en-GB" sz="2400" dirty="0"/>
              <a:t> with Ca on CT.  </a:t>
            </a:r>
            <a:r>
              <a:rPr lang="en-GB" sz="2400" dirty="0" err="1"/>
              <a:t>Approx</a:t>
            </a:r>
            <a:r>
              <a:rPr lang="en-GB" sz="2400" dirty="0"/>
              <a:t> 75% 2ww referrals not seen in 2ww. Only need </a:t>
            </a:r>
            <a:r>
              <a:rPr lang="en-GB" sz="2400" dirty="0" err="1"/>
              <a:t>approx</a:t>
            </a:r>
            <a:r>
              <a:rPr lang="en-GB" sz="2400" dirty="0"/>
              <a:t> 6 2ww slots per week</a:t>
            </a:r>
          </a:p>
          <a:p>
            <a:pPr marL="800100" lvl="1" indent="-342900">
              <a:buFont typeface="Arial" panose="020B0604020202020204" pitchFamily="34" charset="0"/>
              <a:buChar char="•"/>
            </a:pPr>
            <a:r>
              <a:rPr lang="en-GB" sz="2400" dirty="0"/>
              <a:t>Salisbury/</a:t>
            </a:r>
            <a:r>
              <a:rPr lang="en-GB" sz="2400" dirty="0" err="1"/>
              <a:t>Glouc</a:t>
            </a:r>
            <a:r>
              <a:rPr lang="en-GB" sz="2400" dirty="0"/>
              <a:t>/Yeovil – some (&lt;20%) d/c without 2ww appt</a:t>
            </a:r>
          </a:p>
        </p:txBody>
      </p:sp>
    </p:spTree>
    <p:extLst>
      <p:ext uri="{BB962C8B-B14F-4D97-AF65-F5344CB8AC3E}">
        <p14:creationId xmlns:p14="http://schemas.microsoft.com/office/powerpoint/2010/main" val="2392807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2DA5127E-ECA6-4E9B-A016-0DD7BB0851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1098" r="70" b="39117"/>
          <a:stretch/>
        </p:blipFill>
        <p:spPr bwMode="auto">
          <a:xfrm>
            <a:off x="486093" y="485415"/>
            <a:ext cx="11153014" cy="2236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xmlns="" id="{A0D9A345-0D16-4625-8380-797326FF4FCE}"/>
              </a:ext>
            </a:extLst>
          </p:cNvPr>
          <p:cNvSpPr txBox="1"/>
          <p:nvPr/>
        </p:nvSpPr>
        <p:spPr>
          <a:xfrm>
            <a:off x="-2081323" y="1510645"/>
            <a:ext cx="10487025" cy="707886"/>
          </a:xfrm>
          <a:prstGeom prst="rect">
            <a:avLst/>
          </a:prstGeom>
          <a:noFill/>
        </p:spPr>
        <p:txBody>
          <a:bodyPr wrap="square" rtlCol="0">
            <a:spAutoFit/>
          </a:bodyPr>
          <a:lstStyle/>
          <a:p>
            <a:pPr marL="742950" lvl="1" indent="-285750">
              <a:buFont typeface="Arial" panose="020B0604020202020204" pitchFamily="34" charset="0"/>
              <a:buChar char="•"/>
            </a:pPr>
            <a:endParaRPr lang="en-GB" sz="2000" dirty="0"/>
          </a:p>
          <a:p>
            <a:pPr marL="742950" lvl="1" indent="-285750">
              <a:buFont typeface="Arial" panose="020B0604020202020204" pitchFamily="34" charset="0"/>
              <a:buChar char="•"/>
            </a:pPr>
            <a:endParaRPr lang="en-GB" sz="2000" dirty="0"/>
          </a:p>
        </p:txBody>
      </p:sp>
      <p:sp>
        <p:nvSpPr>
          <p:cNvPr id="5" name="TextBox 4">
            <a:extLst>
              <a:ext uri="{FF2B5EF4-FFF2-40B4-BE49-F238E27FC236}">
                <a16:creationId xmlns:a16="http://schemas.microsoft.com/office/drawing/2014/main" xmlns="" id="{F07D32F1-BF2D-452F-971C-366B70355C67}"/>
              </a:ext>
            </a:extLst>
          </p:cNvPr>
          <p:cNvSpPr txBox="1"/>
          <p:nvPr/>
        </p:nvSpPr>
        <p:spPr>
          <a:xfrm>
            <a:off x="486093" y="3211854"/>
            <a:ext cx="10675088" cy="3046988"/>
          </a:xfrm>
          <a:prstGeom prst="rect">
            <a:avLst/>
          </a:prstGeom>
          <a:noFill/>
        </p:spPr>
        <p:txBody>
          <a:bodyPr wrap="square" rtlCol="0">
            <a:spAutoFit/>
          </a:bodyPr>
          <a:lstStyle/>
          <a:p>
            <a:pPr marL="342900" indent="-342900">
              <a:buFont typeface="Arial" panose="020B0604020202020204" pitchFamily="34" charset="0"/>
              <a:buChar char="•"/>
            </a:pPr>
            <a:r>
              <a:rPr lang="en-GB" sz="2400" dirty="0"/>
              <a:t>Diagnostic MDT?</a:t>
            </a:r>
          </a:p>
          <a:p>
            <a:pPr marL="800100" lvl="1" indent="-342900">
              <a:buFont typeface="Arial" panose="020B0604020202020204" pitchFamily="34" charset="0"/>
              <a:buChar char="•"/>
            </a:pPr>
            <a:r>
              <a:rPr lang="en-GB" sz="2400" dirty="0"/>
              <a:t>Only Taunton – diagnostic Mon, Treatment Thurs</a:t>
            </a:r>
          </a:p>
          <a:p>
            <a:pPr marL="800100" lvl="1" indent="-342900">
              <a:buFont typeface="Arial" panose="020B0604020202020204" pitchFamily="34" charset="0"/>
              <a:buChar char="•"/>
            </a:pPr>
            <a:r>
              <a:rPr lang="en-GB" sz="2400" dirty="0"/>
              <a:t>UHB – All </a:t>
            </a:r>
            <a:r>
              <a:rPr lang="en-GB" sz="2400" dirty="0" err="1"/>
              <a:t>pt</a:t>
            </a:r>
            <a:r>
              <a:rPr lang="en-GB" sz="2400" dirty="0"/>
              <a:t> seen with CT hot reported by thoracic radiologist</a:t>
            </a:r>
          </a:p>
          <a:p>
            <a:pPr marL="800100" lvl="1" indent="-342900">
              <a:buFont typeface="Arial" panose="020B0604020202020204" pitchFamily="34" charset="0"/>
              <a:buChar char="•"/>
            </a:pPr>
            <a:r>
              <a:rPr lang="en-GB" sz="2400" dirty="0" err="1"/>
              <a:t>Glouc</a:t>
            </a:r>
            <a:r>
              <a:rPr lang="en-GB" sz="2400" dirty="0"/>
              <a:t>/RUH – informal radiology support for triage by phone/email</a:t>
            </a:r>
          </a:p>
          <a:p>
            <a:pPr marL="800100" lvl="1"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Diagnostic bundles </a:t>
            </a:r>
          </a:p>
          <a:p>
            <a:pPr marL="800100" lvl="1" indent="-342900">
              <a:buFont typeface="Arial" panose="020B0604020202020204" pitchFamily="34" charset="0"/>
              <a:buChar char="•"/>
            </a:pPr>
            <a:r>
              <a:rPr lang="en-GB" sz="2400" dirty="0"/>
              <a:t>RUH	recently introduced</a:t>
            </a:r>
          </a:p>
          <a:p>
            <a:pPr marL="800100" lvl="1" indent="-342900">
              <a:buFont typeface="Arial" panose="020B0604020202020204" pitchFamily="34" charset="0"/>
              <a:buChar char="•"/>
            </a:pPr>
            <a:r>
              <a:rPr lang="en-GB" sz="2400" dirty="0"/>
              <a:t>Others	No / In progress</a:t>
            </a:r>
          </a:p>
        </p:txBody>
      </p:sp>
    </p:spTree>
    <p:extLst>
      <p:ext uri="{BB962C8B-B14F-4D97-AF65-F5344CB8AC3E}">
        <p14:creationId xmlns:p14="http://schemas.microsoft.com/office/powerpoint/2010/main" val="505656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D5A6035-8CD8-49CC-A79D-E424F3B90058}"/>
              </a:ext>
            </a:extLst>
          </p:cNvPr>
          <p:cNvSpPr txBox="1"/>
          <p:nvPr/>
        </p:nvSpPr>
        <p:spPr>
          <a:xfrm>
            <a:off x="754912" y="457200"/>
            <a:ext cx="10568762" cy="7109639"/>
          </a:xfrm>
          <a:prstGeom prst="rect">
            <a:avLst/>
          </a:prstGeom>
          <a:noFill/>
        </p:spPr>
        <p:txBody>
          <a:bodyPr wrap="square" rtlCol="0">
            <a:spAutoFit/>
          </a:bodyPr>
          <a:lstStyle/>
          <a:p>
            <a:pPr marL="457200" indent="-457200">
              <a:buFont typeface="Arial" panose="020B0604020202020204" pitchFamily="34" charset="0"/>
              <a:buChar char="•"/>
            </a:pPr>
            <a:r>
              <a:rPr lang="en-GB" sz="2400" dirty="0"/>
              <a:t>Navigators</a:t>
            </a:r>
          </a:p>
          <a:p>
            <a:pPr marL="914400" lvl="1" indent="-457200">
              <a:buFont typeface="Arial" panose="020B0604020202020204" pitchFamily="34" charset="0"/>
              <a:buChar char="•"/>
            </a:pPr>
            <a:r>
              <a:rPr lang="en-GB" sz="2400" dirty="0"/>
              <a:t>RUH most advanced service – 2 Navigators.	</a:t>
            </a:r>
          </a:p>
          <a:p>
            <a:pPr marL="1371600" lvl="2" indent="-457200">
              <a:buFont typeface="Arial" panose="020B0604020202020204" pitchFamily="34" charset="0"/>
              <a:buChar char="•"/>
            </a:pPr>
            <a:r>
              <a:rPr lang="en-GB" sz="2400" dirty="0"/>
              <a:t>Key – embedded within </a:t>
            </a:r>
            <a:r>
              <a:rPr lang="en-GB" sz="2400" dirty="0" err="1"/>
              <a:t>resp</a:t>
            </a:r>
            <a:r>
              <a:rPr lang="en-GB" sz="2400" dirty="0"/>
              <a:t>, work closely with LCNS/Ca lead</a:t>
            </a:r>
          </a:p>
          <a:p>
            <a:pPr marL="1371600" lvl="2" indent="-457200">
              <a:buFont typeface="Arial" panose="020B0604020202020204" pitchFamily="34" charset="0"/>
              <a:buChar char="•"/>
            </a:pPr>
            <a:r>
              <a:rPr lang="en-GB" sz="2400" dirty="0"/>
              <a:t>Proactive ++</a:t>
            </a:r>
          </a:p>
          <a:p>
            <a:pPr marL="1371600" lvl="2" indent="-457200">
              <a:buFont typeface="Arial" panose="020B0604020202020204" pitchFamily="34" charset="0"/>
              <a:buChar char="•"/>
            </a:pPr>
            <a:r>
              <a:rPr lang="en-GB" sz="2400" dirty="0">
                <a:solidFill>
                  <a:srgbClr val="000000"/>
                </a:solidFill>
                <a:latin typeface="Calibri" panose="020F0502020204030204" pitchFamily="34" charset="0"/>
              </a:rPr>
              <a:t>Pick up CX3 reports, arrange CT requests, book and chase all Ix, book OPA, daily pathway review of all patients with LCNS, maintain tracking spreadsheet</a:t>
            </a:r>
            <a:r>
              <a:rPr lang="en-GB" sz="2400" dirty="0"/>
              <a:t> </a:t>
            </a:r>
          </a:p>
          <a:p>
            <a:pPr marL="914400" lvl="1" indent="-457200">
              <a:buFont typeface="Arial" panose="020B0604020202020204" pitchFamily="34" charset="0"/>
              <a:buChar char="•"/>
            </a:pPr>
            <a:r>
              <a:rPr lang="en-GB" sz="2400" dirty="0" err="1"/>
              <a:t>Glouc</a:t>
            </a:r>
            <a:r>
              <a:rPr lang="en-GB" sz="2400" dirty="0"/>
              <a:t> – 1x Navigator, role to be redefined and </a:t>
            </a:r>
            <a:r>
              <a:rPr lang="en-GB" sz="2400" dirty="0" err="1"/>
              <a:t>readvertised</a:t>
            </a:r>
            <a:endParaRPr lang="en-GB" sz="2400" dirty="0"/>
          </a:p>
          <a:p>
            <a:pPr marL="914400" lvl="1" indent="-457200">
              <a:buFont typeface="Arial" panose="020B0604020202020204" pitchFamily="34" charset="0"/>
              <a:buChar char="•"/>
            </a:pPr>
            <a:r>
              <a:rPr lang="en-GB" sz="2400" dirty="0"/>
              <a:t>NBT – LCNS perform role</a:t>
            </a:r>
          </a:p>
          <a:p>
            <a:pPr marL="914400" lvl="1" indent="-457200">
              <a:buFont typeface="Arial" panose="020B0604020202020204" pitchFamily="34" charset="0"/>
              <a:buChar char="•"/>
            </a:pPr>
            <a:r>
              <a:rPr lang="en-GB" sz="2400" dirty="0"/>
              <a:t>UHB/Taunton – admin support worker / </a:t>
            </a:r>
            <a:r>
              <a:rPr lang="en-GB" sz="2400" dirty="0" err="1"/>
              <a:t>resp</a:t>
            </a:r>
            <a:r>
              <a:rPr lang="en-GB" sz="2400" dirty="0"/>
              <a:t> secretary</a:t>
            </a:r>
          </a:p>
          <a:p>
            <a:pPr marL="914400" lvl="1"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Clinics</a:t>
            </a:r>
          </a:p>
          <a:p>
            <a:pPr marL="914400" lvl="1" indent="-457200">
              <a:buFont typeface="Arial" panose="020B0604020202020204" pitchFamily="34" charset="0"/>
              <a:buChar char="•"/>
            </a:pPr>
            <a:r>
              <a:rPr lang="en-GB" sz="2400" dirty="0"/>
              <a:t>2ww capacity issues in Gloucester – changing structure/capacity in July</a:t>
            </a:r>
          </a:p>
          <a:p>
            <a:pPr marL="914400" lvl="1" indent="-457200">
              <a:buFont typeface="Arial" panose="020B0604020202020204" pitchFamily="34" charset="0"/>
              <a:buChar char="•"/>
            </a:pPr>
            <a:r>
              <a:rPr lang="en-GB" sz="2400" dirty="0"/>
              <a:t>Otherwise most trusts able to see within 72 hours of CT.</a:t>
            </a:r>
          </a:p>
          <a:p>
            <a:pPr marL="914400" lvl="1" indent="-457200">
              <a:buFont typeface="Arial" panose="020B0604020202020204" pitchFamily="34" charset="0"/>
              <a:buChar char="•"/>
            </a:pPr>
            <a:r>
              <a:rPr lang="en-GB" sz="2400" dirty="0"/>
              <a:t>Same day CT/clinic/RFTs BRI</a:t>
            </a:r>
          </a:p>
          <a:p>
            <a:pPr marL="914400" lvl="1" indent="-457200">
              <a:buFont typeface="Arial" panose="020B0604020202020204" pitchFamily="34" charset="0"/>
              <a:buChar char="•"/>
            </a:pPr>
            <a:r>
              <a:rPr lang="en-GB" sz="2400" dirty="0"/>
              <a:t>US guided Neck FNA in clinic – </a:t>
            </a:r>
            <a:r>
              <a:rPr lang="en-GB" sz="2400" dirty="0" err="1"/>
              <a:t>Glouc</a:t>
            </a:r>
            <a:endParaRPr lang="en-GB" sz="2400" dirty="0"/>
          </a:p>
          <a:p>
            <a:pPr marL="914400" lvl="1" indent="-457200">
              <a:buFont typeface="Arial" panose="020B0604020202020204" pitchFamily="34" charset="0"/>
              <a:buChar char="•"/>
            </a:pPr>
            <a:endParaRPr lang="en-GB" sz="2400" dirty="0"/>
          </a:p>
          <a:p>
            <a:pPr marL="914400" lvl="1" indent="-457200">
              <a:buFont typeface="Arial" panose="020B0604020202020204" pitchFamily="34" charset="0"/>
              <a:buChar char="•"/>
            </a:pPr>
            <a:endParaRPr lang="en-GB" sz="2400" dirty="0"/>
          </a:p>
          <a:p>
            <a:pPr marL="1371600" lvl="2" indent="-457200">
              <a:buFont typeface="Arial" panose="020B0604020202020204" pitchFamily="34" charset="0"/>
              <a:buChar char="•"/>
            </a:pPr>
            <a:endParaRPr lang="en-GB" sz="2400" dirty="0"/>
          </a:p>
        </p:txBody>
      </p:sp>
    </p:spTree>
    <p:extLst>
      <p:ext uri="{BB962C8B-B14F-4D97-AF65-F5344CB8AC3E}">
        <p14:creationId xmlns:p14="http://schemas.microsoft.com/office/powerpoint/2010/main" val="1966256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B6ACD83-FE25-41C2-BC5F-177E4E3CE8ED}"/>
              </a:ext>
            </a:extLst>
          </p:cNvPr>
          <p:cNvSpPr txBox="1"/>
          <p:nvPr/>
        </p:nvSpPr>
        <p:spPr>
          <a:xfrm>
            <a:off x="808074" y="499730"/>
            <a:ext cx="10419907" cy="5262979"/>
          </a:xfrm>
          <a:prstGeom prst="rect">
            <a:avLst/>
          </a:prstGeom>
          <a:noFill/>
        </p:spPr>
        <p:txBody>
          <a:bodyPr wrap="square" rtlCol="0">
            <a:spAutoFit/>
          </a:bodyPr>
          <a:lstStyle/>
          <a:p>
            <a:pPr marL="457200" indent="-457200">
              <a:buFont typeface="Arial" panose="020B0604020202020204" pitchFamily="34" charset="0"/>
              <a:buChar char="•"/>
            </a:pPr>
            <a:r>
              <a:rPr lang="en-GB" sz="2800" dirty="0"/>
              <a:t>Diagnostics</a:t>
            </a:r>
          </a:p>
          <a:p>
            <a:pPr marL="914400" lvl="1" indent="-457200">
              <a:buFont typeface="Arial" panose="020B0604020202020204" pitchFamily="34" charset="0"/>
              <a:buChar char="•"/>
            </a:pPr>
            <a:r>
              <a:rPr lang="en-GB" sz="2800" dirty="0"/>
              <a:t>CT </a:t>
            </a:r>
            <a:r>
              <a:rPr lang="en-GB" sz="2800" dirty="0" err="1"/>
              <a:t>bx</a:t>
            </a:r>
            <a:r>
              <a:rPr lang="en-GB" sz="2800" dirty="0"/>
              <a:t> – variable problems, with waits up to 14 days at times</a:t>
            </a:r>
          </a:p>
          <a:p>
            <a:pPr marL="914400" lvl="1" indent="-457200">
              <a:buFont typeface="Arial" panose="020B0604020202020204" pitchFamily="34" charset="0"/>
              <a:buChar char="•"/>
            </a:pPr>
            <a:r>
              <a:rPr lang="en-GB" sz="2800" dirty="0"/>
              <a:t>EBUS – local in </a:t>
            </a:r>
            <a:r>
              <a:rPr lang="en-GB" sz="2800" dirty="0" err="1"/>
              <a:t>Glouc</a:t>
            </a:r>
            <a:r>
              <a:rPr lang="en-GB" sz="2800" dirty="0"/>
              <a:t>/NBT/UHB/RUH – waits &lt;7 days</a:t>
            </a:r>
          </a:p>
          <a:p>
            <a:pPr marL="1371600" lvl="2" indent="-457200">
              <a:buFont typeface="Arial" panose="020B0604020202020204" pitchFamily="34" charset="0"/>
              <a:buChar char="•"/>
            </a:pPr>
            <a:r>
              <a:rPr lang="en-GB" sz="2800" dirty="0"/>
              <a:t>In set up Taunton/Salisbury</a:t>
            </a:r>
          </a:p>
          <a:p>
            <a:pPr marL="914400" lvl="1" indent="-457200">
              <a:buFont typeface="Arial" panose="020B0604020202020204" pitchFamily="34" charset="0"/>
              <a:buChar char="•"/>
            </a:pPr>
            <a:r>
              <a:rPr lang="en-GB" sz="2800" dirty="0"/>
              <a:t>Thoracoscopy – UHB/RUH/</a:t>
            </a:r>
            <a:r>
              <a:rPr lang="en-GB" sz="2800" dirty="0" err="1"/>
              <a:t>Glouc</a:t>
            </a:r>
            <a:r>
              <a:rPr lang="en-GB" sz="2800" dirty="0"/>
              <a:t>/NBT/Taunton</a:t>
            </a:r>
          </a:p>
          <a:p>
            <a:pPr marL="1371600" lvl="2" indent="-457200">
              <a:buFont typeface="Arial" panose="020B0604020202020204" pitchFamily="34" charset="0"/>
              <a:buChar char="•"/>
            </a:pPr>
            <a:r>
              <a:rPr lang="en-GB" sz="2800" dirty="0"/>
              <a:t>IN set up – Salisbury</a:t>
            </a:r>
          </a:p>
          <a:p>
            <a:pPr marL="914400" lvl="1" indent="-457200">
              <a:buFont typeface="Arial" panose="020B0604020202020204" pitchFamily="34" charset="0"/>
              <a:buChar char="•"/>
            </a:pPr>
            <a:r>
              <a:rPr lang="en-GB" sz="2800" dirty="0"/>
              <a:t>Pathology</a:t>
            </a:r>
          </a:p>
          <a:p>
            <a:pPr marL="1371600" lvl="2" indent="-457200">
              <a:buFont typeface="Arial" panose="020B0604020202020204" pitchFamily="34" charset="0"/>
              <a:buChar char="•"/>
            </a:pPr>
            <a:r>
              <a:rPr lang="en-GB" sz="2800" dirty="0"/>
              <a:t>Generally around a week for </a:t>
            </a:r>
            <a:r>
              <a:rPr lang="en-GB" sz="2800" dirty="0" err="1"/>
              <a:t>histo</a:t>
            </a:r>
            <a:r>
              <a:rPr lang="en-GB" sz="2800" dirty="0"/>
              <a:t> plus subtyping</a:t>
            </a:r>
          </a:p>
          <a:p>
            <a:pPr marL="914400" lvl="1" indent="-457200">
              <a:buFont typeface="Arial" panose="020B0604020202020204" pitchFamily="34" charset="0"/>
              <a:buChar char="•"/>
            </a:pPr>
            <a:r>
              <a:rPr lang="en-GB" sz="2800" dirty="0"/>
              <a:t>Molecular testing</a:t>
            </a:r>
          </a:p>
          <a:p>
            <a:pPr marL="1371600" lvl="2" indent="-457200">
              <a:buFont typeface="Arial" panose="020B0604020202020204" pitchFamily="34" charset="0"/>
              <a:buChar char="•"/>
            </a:pPr>
            <a:r>
              <a:rPr lang="en-GB" sz="2800" dirty="0"/>
              <a:t>A problem – generally up to 10-14 day turnaround</a:t>
            </a:r>
          </a:p>
          <a:p>
            <a:pPr marL="1371600" lvl="2" indent="-457200">
              <a:buFont typeface="Arial" panose="020B0604020202020204" pitchFamily="34" charset="0"/>
              <a:buChar char="•"/>
            </a:pPr>
            <a:r>
              <a:rPr lang="en-GB" sz="2800" dirty="0"/>
              <a:t>All reflex test except Taunton – requested at MDT</a:t>
            </a:r>
          </a:p>
          <a:p>
            <a:pPr lvl="2"/>
            <a:endParaRPr lang="en-GB" sz="2800" dirty="0"/>
          </a:p>
        </p:txBody>
      </p:sp>
    </p:spTree>
    <p:extLst>
      <p:ext uri="{BB962C8B-B14F-4D97-AF65-F5344CB8AC3E}">
        <p14:creationId xmlns:p14="http://schemas.microsoft.com/office/powerpoint/2010/main" val="1861456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0B742F8-D6E6-401F-8202-CBDFE7448E3D}"/>
              </a:ext>
            </a:extLst>
          </p:cNvPr>
          <p:cNvSpPr txBox="1"/>
          <p:nvPr/>
        </p:nvSpPr>
        <p:spPr>
          <a:xfrm>
            <a:off x="850604" y="542261"/>
            <a:ext cx="10664456" cy="5940088"/>
          </a:xfrm>
          <a:prstGeom prst="rect">
            <a:avLst/>
          </a:prstGeom>
          <a:noFill/>
        </p:spPr>
        <p:txBody>
          <a:bodyPr wrap="square" rtlCol="0">
            <a:spAutoFit/>
          </a:bodyPr>
          <a:lstStyle/>
          <a:p>
            <a:r>
              <a:rPr lang="en-GB" sz="2000" dirty="0"/>
              <a:t>Other initiatives</a:t>
            </a:r>
          </a:p>
          <a:p>
            <a:pPr marL="457200" indent="-457200">
              <a:buFont typeface="Arial" panose="020B0604020202020204" pitchFamily="34" charset="0"/>
              <a:buChar char="•"/>
            </a:pPr>
            <a:r>
              <a:rPr lang="en-GB" sz="2000" dirty="0"/>
              <a:t>Pathway review meetings</a:t>
            </a:r>
          </a:p>
          <a:p>
            <a:pPr marL="914400" lvl="1" indent="-457200">
              <a:buFont typeface="Arial" panose="020B0604020202020204" pitchFamily="34" charset="0"/>
              <a:buChar char="•"/>
            </a:pPr>
            <a:r>
              <a:rPr lang="en-GB" sz="2000" dirty="0"/>
              <a:t>RUH – daily review of all </a:t>
            </a:r>
            <a:r>
              <a:rPr lang="en-GB" sz="2000" dirty="0" err="1"/>
              <a:t>pt</a:t>
            </a:r>
            <a:r>
              <a:rPr lang="en-GB" sz="2000" dirty="0"/>
              <a:t> on pathway between Navigator/LCNS</a:t>
            </a:r>
          </a:p>
          <a:p>
            <a:pPr marL="914400" lvl="1" indent="-457200">
              <a:buFont typeface="Arial" panose="020B0604020202020204" pitchFamily="34" charset="0"/>
              <a:buChar char="•"/>
            </a:pPr>
            <a:r>
              <a:rPr lang="en-GB" sz="2000" dirty="0"/>
              <a:t>UHB – pathway review meeting Wed</a:t>
            </a:r>
          </a:p>
          <a:p>
            <a:pPr marL="914400" lvl="1"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Consultant telephone triage</a:t>
            </a:r>
          </a:p>
          <a:p>
            <a:pPr marL="914400" lvl="1" indent="-457200">
              <a:buFont typeface="Arial" panose="020B0604020202020204" pitchFamily="34" charset="0"/>
              <a:buChar char="•"/>
            </a:pPr>
            <a:r>
              <a:rPr lang="en-GB" sz="2000" dirty="0" err="1"/>
              <a:t>Glouc</a:t>
            </a:r>
            <a:r>
              <a:rPr lang="en-GB" sz="2000" dirty="0"/>
              <a:t> – selected patients phoned during triage and then seen with results of PET/RFTs etc on day 7-14 – dependent on CT done and referral information provided by GP.  </a:t>
            </a:r>
          </a:p>
          <a:p>
            <a:pPr marL="914400" lvl="1" indent="-457200">
              <a:buFont typeface="Arial" panose="020B0604020202020204" pitchFamily="34" charset="0"/>
              <a:buChar char="•"/>
            </a:pPr>
            <a:r>
              <a:rPr lang="en-GB" sz="2000" dirty="0"/>
              <a:t>Pt feedback positive (listening event Nov 18)</a:t>
            </a:r>
          </a:p>
          <a:p>
            <a:pPr marL="914400" lvl="1"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Haemoptysis with normal CXR pathway, Taunton</a:t>
            </a:r>
          </a:p>
          <a:p>
            <a:pPr marL="914400" lvl="1" indent="-457200">
              <a:buFont typeface="Arial" panose="020B0604020202020204" pitchFamily="34" charset="0"/>
              <a:buChar char="•"/>
            </a:pPr>
            <a:r>
              <a:rPr lang="en-GB" sz="2000" dirty="0"/>
              <a:t>Triggers 2ww non contrast CT and then reviewed at diagnostic MDT.  If not Ca then not seen.</a:t>
            </a:r>
          </a:p>
          <a:p>
            <a:pPr marL="914400" lvl="1" indent="-457200">
              <a:buFont typeface="Arial" panose="020B0604020202020204" pitchFamily="34" charset="0"/>
              <a:buChar char="•"/>
            </a:pPr>
            <a:r>
              <a:rPr lang="en-GB" sz="2000" dirty="0"/>
              <a:t>Audit shows no cancers found in this group in 3 years</a:t>
            </a:r>
          </a:p>
          <a:p>
            <a:pPr marL="914400" lvl="1"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RUH ‘LIFT’ clinic</a:t>
            </a:r>
          </a:p>
          <a:p>
            <a:pPr marL="914400" lvl="1" indent="-457200">
              <a:buFont typeface="Arial" panose="020B0604020202020204" pitchFamily="34" charset="0"/>
              <a:buChar char="•"/>
            </a:pPr>
            <a:r>
              <a:rPr lang="en-GB" sz="2000" dirty="0"/>
              <a:t>Planned fast track clinic/investigation day within 48 hr of CT</a:t>
            </a:r>
          </a:p>
          <a:p>
            <a:pPr marL="914400" lvl="1"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Radiographer CXR reporting</a:t>
            </a:r>
          </a:p>
          <a:p>
            <a:pPr marL="914400" lvl="1" indent="-457200">
              <a:buFont typeface="Arial" panose="020B0604020202020204" pitchFamily="34" charset="0"/>
              <a:buChar char="•"/>
            </a:pPr>
            <a:r>
              <a:rPr lang="en-GB" sz="2000" dirty="0"/>
              <a:t>2 in training - Yeovil</a:t>
            </a:r>
          </a:p>
        </p:txBody>
      </p:sp>
    </p:spTree>
    <p:extLst>
      <p:ext uri="{BB962C8B-B14F-4D97-AF65-F5344CB8AC3E}">
        <p14:creationId xmlns:p14="http://schemas.microsoft.com/office/powerpoint/2010/main" val="4228805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9404B5C-69D1-4128-9B5A-FE9445FE9E43}"/>
              </a:ext>
            </a:extLst>
          </p:cNvPr>
          <p:cNvSpPr>
            <a:spLocks noGrp="1"/>
          </p:cNvSpPr>
          <p:nvPr>
            <p:ph type="body" sz="quarter" idx="14"/>
          </p:nvPr>
        </p:nvSpPr>
        <p:spPr>
          <a:xfrm>
            <a:off x="641522" y="385508"/>
            <a:ext cx="9816229" cy="286232"/>
          </a:xfrm>
        </p:spPr>
        <p:txBody>
          <a:bodyPr/>
          <a:lstStyle/>
          <a:p>
            <a:r>
              <a:rPr lang="en-GB" dirty="0"/>
              <a:t>Clinical Lead Visit Summary</a:t>
            </a:r>
          </a:p>
        </p:txBody>
      </p:sp>
      <p:graphicFrame>
        <p:nvGraphicFramePr>
          <p:cNvPr id="4" name="Table 3">
            <a:extLst>
              <a:ext uri="{FF2B5EF4-FFF2-40B4-BE49-F238E27FC236}">
                <a16:creationId xmlns:a16="http://schemas.microsoft.com/office/drawing/2014/main" xmlns="" id="{7670F4D2-8BFE-4A36-BB69-0202FE10AECF}"/>
              </a:ext>
            </a:extLst>
          </p:cNvPr>
          <p:cNvGraphicFramePr>
            <a:graphicFrameLocks noGrp="1"/>
          </p:cNvGraphicFramePr>
          <p:nvPr>
            <p:extLst>
              <p:ext uri="{D42A27DB-BD31-4B8C-83A1-F6EECF244321}">
                <p14:modId xmlns:p14="http://schemas.microsoft.com/office/powerpoint/2010/main" val="3784214152"/>
              </p:ext>
            </p:extLst>
          </p:nvPr>
        </p:nvGraphicFramePr>
        <p:xfrm>
          <a:off x="325515" y="671740"/>
          <a:ext cx="11540969" cy="6040913"/>
        </p:xfrm>
        <a:graphic>
          <a:graphicData uri="http://schemas.openxmlformats.org/drawingml/2006/table">
            <a:tbl>
              <a:tblPr/>
              <a:tblGrid>
                <a:gridCol w="1587947">
                  <a:extLst>
                    <a:ext uri="{9D8B030D-6E8A-4147-A177-3AD203B41FA5}">
                      <a16:colId xmlns:a16="http://schemas.microsoft.com/office/drawing/2014/main" xmlns="" val="4107657411"/>
                    </a:ext>
                  </a:extLst>
                </a:gridCol>
                <a:gridCol w="2013289">
                  <a:extLst>
                    <a:ext uri="{9D8B030D-6E8A-4147-A177-3AD203B41FA5}">
                      <a16:colId xmlns:a16="http://schemas.microsoft.com/office/drawing/2014/main" xmlns="" val="1887471966"/>
                    </a:ext>
                  </a:extLst>
                </a:gridCol>
                <a:gridCol w="2225961">
                  <a:extLst>
                    <a:ext uri="{9D8B030D-6E8A-4147-A177-3AD203B41FA5}">
                      <a16:colId xmlns:a16="http://schemas.microsoft.com/office/drawing/2014/main" xmlns="" val="2210891632"/>
                    </a:ext>
                  </a:extLst>
                </a:gridCol>
                <a:gridCol w="1375275">
                  <a:extLst>
                    <a:ext uri="{9D8B030D-6E8A-4147-A177-3AD203B41FA5}">
                      <a16:colId xmlns:a16="http://schemas.microsoft.com/office/drawing/2014/main" xmlns="" val="3251799104"/>
                    </a:ext>
                  </a:extLst>
                </a:gridCol>
                <a:gridCol w="2367742">
                  <a:extLst>
                    <a:ext uri="{9D8B030D-6E8A-4147-A177-3AD203B41FA5}">
                      <a16:colId xmlns:a16="http://schemas.microsoft.com/office/drawing/2014/main" xmlns="" val="1439186806"/>
                    </a:ext>
                  </a:extLst>
                </a:gridCol>
                <a:gridCol w="1970755">
                  <a:extLst>
                    <a:ext uri="{9D8B030D-6E8A-4147-A177-3AD203B41FA5}">
                      <a16:colId xmlns:a16="http://schemas.microsoft.com/office/drawing/2014/main" xmlns="" val="2256006784"/>
                    </a:ext>
                  </a:extLst>
                </a:gridCol>
              </a:tblGrid>
              <a:tr h="260993">
                <a:tc>
                  <a:txBody>
                    <a:bodyPr/>
                    <a:lstStyle/>
                    <a:p>
                      <a:pPr algn="l" fontAlgn="b"/>
                      <a:r>
                        <a:rPr lang="en-GB" sz="1400" b="1" i="0" u="none" strike="noStrike">
                          <a:solidFill>
                            <a:srgbClr val="000000"/>
                          </a:solidFill>
                          <a:effectLst/>
                          <a:latin typeface="Calibri" panose="020F0502020204030204" pitchFamily="34" charset="0"/>
                        </a:rPr>
                        <a:t>Query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dirty="0">
                          <a:solidFill>
                            <a:srgbClr val="000000"/>
                          </a:solidFill>
                          <a:effectLst/>
                          <a:latin typeface="Calibri" panose="020F0502020204030204" pitchFamily="34" charset="0"/>
                        </a:rPr>
                        <a:t>Consensus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Variation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Plans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Strengths / Challenges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dirty="0">
                          <a:solidFill>
                            <a:srgbClr val="000000"/>
                          </a:solidFill>
                          <a:effectLst/>
                          <a:latin typeface="Calibri" panose="020F0502020204030204" pitchFamily="34" charset="0"/>
                        </a:rPr>
                        <a:t>Other</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50628591"/>
                  </a:ext>
                </a:extLst>
              </a:tr>
              <a:tr h="260993">
                <a:tc>
                  <a:txBody>
                    <a:bodyPr/>
                    <a:lstStyle/>
                    <a:p>
                      <a:pPr algn="l" fontAlgn="b"/>
                      <a:r>
                        <a:rPr lang="en-GB" sz="1400" b="1" i="0" u="none" strike="noStrike">
                          <a:solidFill>
                            <a:srgbClr val="000000"/>
                          </a:solidFill>
                          <a:effectLst/>
                          <a:latin typeface="Calibri" panose="020F0502020204030204" pitchFamily="34" charset="0"/>
                        </a:rPr>
                        <a:t>CXR-CT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b"/>
                      <a:r>
                        <a:rPr lang="en-GB"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618498502"/>
                  </a:ext>
                </a:extLst>
              </a:tr>
              <a:tr h="782980">
                <a:tc>
                  <a:txBody>
                    <a:bodyPr/>
                    <a:lstStyle/>
                    <a:p>
                      <a:pPr algn="l" fontAlgn="b"/>
                      <a:r>
                        <a:rPr lang="en-GB" sz="1400" b="1" i="0" u="none" strike="noStrike" dirty="0">
                          <a:solidFill>
                            <a:srgbClr val="000000"/>
                          </a:solidFill>
                          <a:effectLst/>
                          <a:latin typeface="Calibri" panose="020F0502020204030204" pitchFamily="34" charset="0"/>
                        </a:rPr>
                        <a:t>Patient information Leaflets (PIL)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dirty="0">
                          <a:solidFill>
                            <a:srgbClr val="000000"/>
                          </a:solidFill>
                          <a:effectLst/>
                          <a:latin typeface="Calibri" panose="020F0502020204030204" pitchFamily="34" charset="0"/>
                        </a:rPr>
                        <a:t>Developed for the pathway, accessible to GP's, Radiology re-affirmation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GP handout PIL, YDH and RUH confident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Possibly pathway process response v evidence of activity</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476231929"/>
                  </a:ext>
                </a:extLst>
              </a:tr>
              <a:tr h="782980">
                <a:tc>
                  <a:txBody>
                    <a:bodyPr/>
                    <a:lstStyle/>
                    <a:p>
                      <a:pPr algn="l" fontAlgn="b"/>
                      <a:r>
                        <a:rPr lang="en-GB" sz="1400" b="1" i="0" u="none" strike="noStrike">
                          <a:solidFill>
                            <a:srgbClr val="000000"/>
                          </a:solidFill>
                          <a:effectLst/>
                          <a:latin typeface="Calibri" panose="020F0502020204030204" pitchFamily="34" charset="0"/>
                        </a:rPr>
                        <a:t>Reporting tool</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CX3</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RUH (CX1,2,3) GHFT (CX3 access pathway, CX2+ urgent CT - 3 weeks no 2WW)</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GHFT audit CX2+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YDH Radiographer training CXR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2731342057"/>
                  </a:ext>
                </a:extLst>
              </a:tr>
              <a:tr h="260993">
                <a:tc>
                  <a:txBody>
                    <a:bodyPr/>
                    <a:lstStyle/>
                    <a:p>
                      <a:pPr algn="l" fontAlgn="b"/>
                      <a:r>
                        <a:rPr lang="en-GB" sz="1400" b="1" i="0" u="none" strike="noStrike">
                          <a:solidFill>
                            <a:srgbClr val="000000"/>
                          </a:solidFill>
                          <a:effectLst/>
                          <a:latin typeface="Calibri" panose="020F0502020204030204" pitchFamily="34" charset="0"/>
                        </a:rPr>
                        <a:t>Reporting times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&lt;=72 hours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Flagged to Hot report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932720506"/>
                  </a:ext>
                </a:extLst>
              </a:tr>
              <a:tr h="782980">
                <a:tc>
                  <a:txBody>
                    <a:bodyPr/>
                    <a:lstStyle/>
                    <a:p>
                      <a:pPr algn="l" fontAlgn="b"/>
                      <a:r>
                        <a:rPr lang="en-GB" sz="1400" b="1" i="0" u="none" strike="noStrike">
                          <a:solidFill>
                            <a:srgbClr val="000000"/>
                          </a:solidFill>
                          <a:effectLst/>
                          <a:latin typeface="Calibri" panose="020F0502020204030204" pitchFamily="34" charset="0"/>
                        </a:rPr>
                        <a:t>CX3 report to</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GP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Respiratory clinician, cancer services, LCNS, Respiratory secretary, radiology bookers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*LCNS capacity / recruitment *dedicated email box</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747764766"/>
                  </a:ext>
                </a:extLst>
              </a:tr>
              <a:tr h="782980">
                <a:tc>
                  <a:txBody>
                    <a:bodyPr/>
                    <a:lstStyle/>
                    <a:p>
                      <a:pPr algn="l" fontAlgn="b"/>
                      <a:r>
                        <a:rPr lang="en-GB" sz="1400" b="1" i="0" u="none" strike="noStrike">
                          <a:solidFill>
                            <a:srgbClr val="000000"/>
                          </a:solidFill>
                          <a:effectLst/>
                          <a:latin typeface="Calibri" panose="020F0502020204030204" pitchFamily="34" charset="0"/>
                        </a:rPr>
                        <a:t>Who orders CT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Respiratory Consultant, LCNS, Radiologist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*automated radiology dept process *YDH dedicated CT slots demand often exceeds capacity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660574955"/>
                  </a:ext>
                </a:extLst>
              </a:tr>
              <a:tr h="1043974">
                <a:tc>
                  <a:txBody>
                    <a:bodyPr/>
                    <a:lstStyle/>
                    <a:p>
                      <a:pPr algn="l" fontAlgn="b"/>
                      <a:r>
                        <a:rPr lang="en-GB" sz="1400" b="1" i="0" u="none" strike="noStrike">
                          <a:solidFill>
                            <a:srgbClr val="000000"/>
                          </a:solidFill>
                          <a:effectLst/>
                          <a:latin typeface="Calibri" panose="020F0502020204030204" pitchFamily="34" charset="0"/>
                        </a:rPr>
                        <a:t>CXR to CT wait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approx 7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72 hours target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*YDH reduced wait times from 8.4-1.2 over 6 months* GHFT agreement with radiology teams *UHB ring fenced slots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Q2 project evaluation report challenges to data and increased CT scanners on line by Q1 2019/20</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661485244"/>
                  </a:ext>
                </a:extLst>
              </a:tr>
              <a:tr h="396928">
                <a:tc>
                  <a:txBody>
                    <a:bodyPr/>
                    <a:lstStyle/>
                    <a:p>
                      <a:pPr algn="l" fontAlgn="b"/>
                      <a:r>
                        <a:rPr lang="en-GB" sz="1400" b="1" i="0" u="none" strike="noStrike">
                          <a:solidFill>
                            <a:srgbClr val="000000"/>
                          </a:solidFill>
                          <a:effectLst/>
                          <a:latin typeface="Calibri" panose="020F0502020204030204" pitchFamily="34" charset="0"/>
                        </a:rPr>
                        <a:t>CT reporting wait</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less than 7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UHB and TST ring fenced slots for CT or for reporting &lt;3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Variation between 1-7 days at single providers where no ring fenced capacity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021105163"/>
                  </a:ext>
                </a:extLst>
              </a:tr>
              <a:tr h="396928">
                <a:tc>
                  <a:txBody>
                    <a:bodyPr/>
                    <a:lstStyle/>
                    <a:p>
                      <a:pPr algn="l" fontAlgn="b"/>
                      <a:r>
                        <a:rPr lang="en-GB" sz="1400" b="1" i="0" u="none" strike="noStrike" dirty="0">
                          <a:solidFill>
                            <a:srgbClr val="000000"/>
                          </a:solidFill>
                          <a:effectLst/>
                          <a:latin typeface="Calibri" panose="020F0502020204030204" pitchFamily="34" charset="0"/>
                        </a:rPr>
                        <a:t>2ww</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dirty="0">
                          <a:solidFill>
                            <a:srgbClr val="000000"/>
                          </a:solidFill>
                          <a:effectLst/>
                          <a:latin typeface="Calibri" panose="020F0502020204030204" pitchFamily="34" charset="0"/>
                        </a:rPr>
                        <a:t>All CX3’s trigger request to GP for 2ww referral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endParaRPr lang="en-GB" sz="1400" b="0" i="0" u="none" strike="noStrike">
                        <a:solidFill>
                          <a:srgbClr val="000000"/>
                        </a:solidFill>
                        <a:effectLst/>
                        <a:latin typeface="Calibri" panose="020F05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endParaRPr lang="en-GB" sz="1400" b="0" i="0" u="none" strike="noStrike">
                        <a:solidFill>
                          <a:srgbClr val="000000"/>
                        </a:solidFill>
                        <a:effectLst/>
                        <a:latin typeface="Calibri" panose="020F05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endParaRPr lang="en-GB" sz="1400" b="0" i="0" u="none" strike="noStrike">
                        <a:solidFill>
                          <a:srgbClr val="000000"/>
                        </a:solidFill>
                        <a:effectLst/>
                        <a:latin typeface="Calibri" panose="020F05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endParaRPr lang="en-GB" sz="1400" b="0" i="0" u="none" strike="noStrike" dirty="0">
                        <a:solidFill>
                          <a:srgbClr val="000000"/>
                        </a:solidFill>
                        <a:effectLst/>
                        <a:latin typeface="Calibri" panose="020F0502020204030204" pitchFamily="34" charset="0"/>
                      </a:endParaRP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479662613"/>
                  </a:ext>
                </a:extLst>
              </a:tr>
            </a:tbl>
          </a:graphicData>
        </a:graphic>
      </p:graphicFrame>
    </p:spTree>
    <p:extLst>
      <p:ext uri="{BB962C8B-B14F-4D97-AF65-F5344CB8AC3E}">
        <p14:creationId xmlns:p14="http://schemas.microsoft.com/office/powerpoint/2010/main" val="12895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903A8FB-190E-4770-8278-25DE0DC17281}"/>
              </a:ext>
            </a:extLst>
          </p:cNvPr>
          <p:cNvSpPr>
            <a:spLocks noGrp="1"/>
          </p:cNvSpPr>
          <p:nvPr>
            <p:ph type="body" sz="quarter" idx="14"/>
          </p:nvPr>
        </p:nvSpPr>
        <p:spPr>
          <a:xfrm>
            <a:off x="517235" y="918168"/>
            <a:ext cx="9816229" cy="351339"/>
          </a:xfrm>
        </p:spPr>
        <p:txBody>
          <a:bodyPr/>
          <a:lstStyle/>
          <a:p>
            <a:r>
              <a:rPr lang="en-GB" dirty="0"/>
              <a:t>Clinical Lead Visit Summary</a:t>
            </a:r>
          </a:p>
          <a:p>
            <a:endParaRPr lang="en-GB" dirty="0"/>
          </a:p>
        </p:txBody>
      </p:sp>
      <p:graphicFrame>
        <p:nvGraphicFramePr>
          <p:cNvPr id="4" name="Table 3">
            <a:extLst>
              <a:ext uri="{FF2B5EF4-FFF2-40B4-BE49-F238E27FC236}">
                <a16:creationId xmlns:a16="http://schemas.microsoft.com/office/drawing/2014/main" xmlns="" id="{4787D749-242C-4C42-AA34-01061B2DD3AF}"/>
              </a:ext>
            </a:extLst>
          </p:cNvPr>
          <p:cNvGraphicFramePr>
            <a:graphicFrameLocks noGrp="1"/>
          </p:cNvGraphicFramePr>
          <p:nvPr>
            <p:extLst>
              <p:ext uri="{D42A27DB-BD31-4B8C-83A1-F6EECF244321}">
                <p14:modId xmlns:p14="http://schemas.microsoft.com/office/powerpoint/2010/main" val="1188546784"/>
              </p:ext>
            </p:extLst>
          </p:nvPr>
        </p:nvGraphicFramePr>
        <p:xfrm>
          <a:off x="927100" y="1882066"/>
          <a:ext cx="10337800" cy="4501051"/>
        </p:xfrm>
        <a:graphic>
          <a:graphicData uri="http://schemas.openxmlformats.org/drawingml/2006/table">
            <a:tbl>
              <a:tblPr/>
              <a:tblGrid>
                <a:gridCol w="1422400">
                  <a:extLst>
                    <a:ext uri="{9D8B030D-6E8A-4147-A177-3AD203B41FA5}">
                      <a16:colId xmlns:a16="http://schemas.microsoft.com/office/drawing/2014/main" xmlns="" val="1262755150"/>
                    </a:ext>
                  </a:extLst>
                </a:gridCol>
                <a:gridCol w="1803400">
                  <a:extLst>
                    <a:ext uri="{9D8B030D-6E8A-4147-A177-3AD203B41FA5}">
                      <a16:colId xmlns:a16="http://schemas.microsoft.com/office/drawing/2014/main" xmlns="" val="3921106148"/>
                    </a:ext>
                  </a:extLst>
                </a:gridCol>
                <a:gridCol w="1993900">
                  <a:extLst>
                    <a:ext uri="{9D8B030D-6E8A-4147-A177-3AD203B41FA5}">
                      <a16:colId xmlns:a16="http://schemas.microsoft.com/office/drawing/2014/main" xmlns="" val="2127055763"/>
                    </a:ext>
                  </a:extLst>
                </a:gridCol>
                <a:gridCol w="1231900">
                  <a:extLst>
                    <a:ext uri="{9D8B030D-6E8A-4147-A177-3AD203B41FA5}">
                      <a16:colId xmlns:a16="http://schemas.microsoft.com/office/drawing/2014/main" xmlns="" val="1724650296"/>
                    </a:ext>
                  </a:extLst>
                </a:gridCol>
                <a:gridCol w="2120900">
                  <a:extLst>
                    <a:ext uri="{9D8B030D-6E8A-4147-A177-3AD203B41FA5}">
                      <a16:colId xmlns:a16="http://schemas.microsoft.com/office/drawing/2014/main" xmlns="" val="1633133334"/>
                    </a:ext>
                  </a:extLst>
                </a:gridCol>
                <a:gridCol w="1765300">
                  <a:extLst>
                    <a:ext uri="{9D8B030D-6E8A-4147-A177-3AD203B41FA5}">
                      <a16:colId xmlns:a16="http://schemas.microsoft.com/office/drawing/2014/main" xmlns="" val="2573927281"/>
                    </a:ext>
                  </a:extLst>
                </a:gridCol>
              </a:tblGrid>
              <a:tr h="284085">
                <a:tc>
                  <a:txBody>
                    <a:bodyPr/>
                    <a:lstStyle/>
                    <a:p>
                      <a:pPr algn="l" fontAlgn="b"/>
                      <a:r>
                        <a:rPr lang="en-GB" sz="1400" b="1" i="0" u="none" strike="noStrike">
                          <a:solidFill>
                            <a:srgbClr val="000000"/>
                          </a:solidFill>
                          <a:effectLst/>
                          <a:latin typeface="Calibri" panose="020F0502020204030204" pitchFamily="34" charset="0"/>
                        </a:rPr>
                        <a:t>Query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Consensus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Variation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Plans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a:solidFill>
                            <a:srgbClr val="000000"/>
                          </a:solidFill>
                          <a:effectLst/>
                          <a:latin typeface="Calibri" panose="020F0502020204030204" pitchFamily="34" charset="0"/>
                        </a:rPr>
                        <a:t>Strengths / Challenges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en-GB" sz="1400" b="1" i="0" u="none" strike="noStrike" dirty="0">
                          <a:solidFill>
                            <a:srgbClr val="000000"/>
                          </a:solidFill>
                          <a:effectLst/>
                          <a:latin typeface="Calibri" panose="020F0502020204030204" pitchFamily="34" charset="0"/>
                        </a:rPr>
                        <a:t>Other</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3037694811"/>
                  </a:ext>
                </a:extLst>
              </a:tr>
              <a:tr h="284085">
                <a:tc>
                  <a:txBody>
                    <a:bodyPr/>
                    <a:lstStyle/>
                    <a:p>
                      <a:pPr algn="l" fontAlgn="b"/>
                      <a:r>
                        <a:rPr lang="en-GB" sz="1400" b="1" i="0" u="none" strike="noStrike">
                          <a:solidFill>
                            <a:srgbClr val="000000"/>
                          </a:solidFill>
                          <a:effectLst/>
                          <a:latin typeface="Calibri" panose="020F0502020204030204" pitchFamily="34" charset="0"/>
                        </a:rPr>
                        <a:t>Triage</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b"/>
                      <a:r>
                        <a:rPr lang="en-GB"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04638182"/>
                  </a:ext>
                </a:extLst>
              </a:tr>
              <a:tr h="284085">
                <a:tc>
                  <a:txBody>
                    <a:bodyPr/>
                    <a:lstStyle/>
                    <a:p>
                      <a:pPr algn="l" fontAlgn="b"/>
                      <a:r>
                        <a:rPr lang="en-GB" sz="1400" b="1" i="0" u="none" strike="noStrike">
                          <a:solidFill>
                            <a:srgbClr val="000000"/>
                          </a:solidFill>
                          <a:effectLst/>
                          <a:latin typeface="Calibri" panose="020F0502020204030204" pitchFamily="34" charset="0"/>
                        </a:rPr>
                        <a:t>Who</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Respiratory consultant / LCNS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4111766984"/>
                  </a:ext>
                </a:extLst>
              </a:tr>
              <a:tr h="284085">
                <a:tc>
                  <a:txBody>
                    <a:bodyPr/>
                    <a:lstStyle/>
                    <a:p>
                      <a:pPr algn="l" fontAlgn="b"/>
                      <a:r>
                        <a:rPr lang="en-GB" sz="1400" b="1" i="0" u="none" strike="noStrike">
                          <a:solidFill>
                            <a:srgbClr val="000000"/>
                          </a:solidFill>
                          <a:effectLst/>
                          <a:latin typeface="Calibri" panose="020F0502020204030204" pitchFamily="34" charset="0"/>
                        </a:rPr>
                        <a:t>When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dirty="0">
                          <a:solidFill>
                            <a:srgbClr val="000000"/>
                          </a:solidFill>
                          <a:effectLst/>
                          <a:latin typeface="Calibri" panose="020F0502020204030204" pitchFamily="34" charset="0"/>
                        </a:rPr>
                        <a:t>On receipt 2ww</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TST diagnostic MDT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majority pre CT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4122714675"/>
                  </a:ext>
                </a:extLst>
              </a:tr>
              <a:tr h="852256">
                <a:tc>
                  <a:txBody>
                    <a:bodyPr/>
                    <a:lstStyle/>
                    <a:p>
                      <a:pPr algn="l" fontAlgn="b"/>
                      <a:r>
                        <a:rPr lang="en-GB" sz="1400" b="1" i="0" u="none" strike="noStrike">
                          <a:solidFill>
                            <a:srgbClr val="000000"/>
                          </a:solidFill>
                          <a:effectLst/>
                          <a:latin typeface="Calibri" panose="020F0502020204030204" pitchFamily="34" charset="0"/>
                        </a:rPr>
                        <a:t>Proportion D/C following normal CT without OPA</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dirty="0">
                          <a:solidFill>
                            <a:srgbClr val="000000"/>
                          </a:solidFill>
                          <a:effectLst/>
                          <a:latin typeface="Calibri" panose="020F0502020204030204" pitchFamily="34" charset="0"/>
                        </a:rPr>
                        <a:t>Minimal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TST 75%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CT delays prevent triage post CT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601750775"/>
                  </a:ext>
                </a:extLst>
              </a:tr>
              <a:tr h="1136343">
                <a:tc>
                  <a:txBody>
                    <a:bodyPr/>
                    <a:lstStyle/>
                    <a:p>
                      <a:pPr algn="l" fontAlgn="b"/>
                      <a:r>
                        <a:rPr lang="en-GB" sz="1400" b="1" i="0" u="none" strike="noStrike">
                          <a:solidFill>
                            <a:srgbClr val="000000"/>
                          </a:solidFill>
                          <a:effectLst/>
                          <a:latin typeface="Calibri" panose="020F0502020204030204" pitchFamily="34" charset="0"/>
                        </a:rPr>
                        <a:t>Post triage diagnostic planning</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Diagnostic planning at OPA</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GHFT radically treatable cancer fit patient diagnostic planning call from Respiratory Consultant well received by patients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PET/RFTs/ECHO etc on day 0 and see pt with results on day 10-14 (OPA)</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2007874517"/>
                  </a:ext>
                </a:extLst>
              </a:tr>
              <a:tr h="852256">
                <a:tc>
                  <a:txBody>
                    <a:bodyPr/>
                    <a:lstStyle/>
                    <a:p>
                      <a:pPr algn="l" fontAlgn="b"/>
                      <a:r>
                        <a:rPr lang="en-GB" sz="1400" b="1" i="0" u="none" strike="noStrike" dirty="0">
                          <a:solidFill>
                            <a:srgbClr val="000000"/>
                          </a:solidFill>
                          <a:effectLst/>
                          <a:latin typeface="Calibri" panose="020F0502020204030204" pitchFamily="34" charset="0"/>
                        </a:rPr>
                        <a:t>Diagnostic Bundles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If decision made for radical treatment booking PET / RFT's /ECHO etc likely at OPA or pa</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*RUH adapted Manchester algorithms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Ambitions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UHB hold pathway meeting 1/week</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431105800"/>
                  </a:ext>
                </a:extLst>
              </a:tr>
            </a:tbl>
          </a:graphicData>
        </a:graphic>
      </p:graphicFrame>
    </p:spTree>
    <p:extLst>
      <p:ext uri="{BB962C8B-B14F-4D97-AF65-F5344CB8AC3E}">
        <p14:creationId xmlns:p14="http://schemas.microsoft.com/office/powerpoint/2010/main" val="366963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E5809E6-8E93-4ED1-AFE3-AD88AD889619}"/>
              </a:ext>
            </a:extLst>
          </p:cNvPr>
          <p:cNvSpPr>
            <a:spLocks noGrp="1"/>
          </p:cNvSpPr>
          <p:nvPr>
            <p:ph type="sldNum" sz="quarter" idx="12"/>
          </p:nvPr>
        </p:nvSpPr>
        <p:spPr>
          <a:xfrm>
            <a:off x="11494165" y="6446579"/>
            <a:ext cx="187552" cy="184666"/>
          </a:xfrm>
        </p:spPr>
        <p:txBody>
          <a:bodyPr/>
          <a:lstStyle/>
          <a:p>
            <a:fld id="{75C82340-4C3D-4F0C-A398-099B0E33306C}" type="slidenum">
              <a:rPr lang="en-GB" smtClean="0"/>
              <a:t>2</a:t>
            </a:fld>
            <a:endParaRPr lang="en-GB" dirty="0"/>
          </a:p>
        </p:txBody>
      </p:sp>
      <p:sp>
        <p:nvSpPr>
          <p:cNvPr id="3" name="Text Placeholder 2">
            <a:extLst>
              <a:ext uri="{FF2B5EF4-FFF2-40B4-BE49-F238E27FC236}">
                <a16:creationId xmlns:a16="http://schemas.microsoft.com/office/drawing/2014/main" xmlns="" id="{C3DCC3FD-AA72-466E-ADD8-B578C30BF59C}"/>
              </a:ext>
            </a:extLst>
          </p:cNvPr>
          <p:cNvSpPr>
            <a:spLocks noGrp="1"/>
          </p:cNvSpPr>
          <p:nvPr>
            <p:ph type="body" sz="quarter" idx="14"/>
          </p:nvPr>
        </p:nvSpPr>
        <p:spPr>
          <a:xfrm>
            <a:off x="366315" y="1450828"/>
            <a:ext cx="9816229" cy="369332"/>
          </a:xfrm>
        </p:spPr>
        <p:txBody>
          <a:bodyPr/>
          <a:lstStyle/>
          <a:p>
            <a:r>
              <a:rPr lang="en-GB" sz="2000" dirty="0">
                <a:latin typeface="Arial" panose="020B0604020202020204" pitchFamily="34" charset="0"/>
                <a:cs typeface="Arial" panose="020B0604020202020204" pitchFamily="34" charset="0"/>
              </a:rPr>
              <a:t>SWAG Cancer Alliance Role</a:t>
            </a:r>
          </a:p>
        </p:txBody>
      </p:sp>
      <p:sp>
        <p:nvSpPr>
          <p:cNvPr id="4" name="Title 3">
            <a:extLst>
              <a:ext uri="{FF2B5EF4-FFF2-40B4-BE49-F238E27FC236}">
                <a16:creationId xmlns:a16="http://schemas.microsoft.com/office/drawing/2014/main" xmlns="" id="{F521E907-A90C-4E36-8E46-7C1BEF5430CE}"/>
              </a:ext>
            </a:extLst>
          </p:cNvPr>
          <p:cNvSpPr>
            <a:spLocks noGrp="1"/>
          </p:cNvSpPr>
          <p:nvPr>
            <p:ph type="title"/>
          </p:nvPr>
        </p:nvSpPr>
        <p:spPr>
          <a:xfrm>
            <a:off x="0" y="154791"/>
            <a:ext cx="9816229" cy="608586"/>
          </a:xfrm>
        </p:spPr>
        <p:txBody>
          <a:bodyPr>
            <a:normAutofit fontScale="90000"/>
          </a:bodyPr>
          <a:lstStyle/>
          <a:p>
            <a:r>
              <a:rPr lang="en-GB" dirty="0"/>
              <a:t>South West Lung Pathway Transformation</a:t>
            </a:r>
          </a:p>
        </p:txBody>
      </p:sp>
      <p:pic>
        <p:nvPicPr>
          <p:cNvPr id="5" name="Picture 4">
            <a:extLst>
              <a:ext uri="{FF2B5EF4-FFF2-40B4-BE49-F238E27FC236}">
                <a16:creationId xmlns:a16="http://schemas.microsoft.com/office/drawing/2014/main" xmlns="" id="{EC61EA7F-C25B-40FD-99D1-961CC7B43657}"/>
              </a:ext>
            </a:extLst>
          </p:cNvPr>
          <p:cNvPicPr>
            <a:picLocks noChangeAspect="1"/>
          </p:cNvPicPr>
          <p:nvPr/>
        </p:nvPicPr>
        <p:blipFill>
          <a:blip r:embed="rId2"/>
          <a:stretch>
            <a:fillRect/>
          </a:stretch>
        </p:blipFill>
        <p:spPr>
          <a:xfrm>
            <a:off x="9427612" y="189569"/>
            <a:ext cx="2590800" cy="1101462"/>
          </a:xfrm>
          <a:prstGeom prst="rect">
            <a:avLst/>
          </a:prstGeom>
        </p:spPr>
      </p:pic>
      <p:pic>
        <p:nvPicPr>
          <p:cNvPr id="10" name="Picture 9">
            <a:extLst>
              <a:ext uri="{FF2B5EF4-FFF2-40B4-BE49-F238E27FC236}">
                <a16:creationId xmlns:a16="http://schemas.microsoft.com/office/drawing/2014/main" xmlns="" id="{4AE01B9E-37CF-44B1-A634-6ADDF674C5AA}"/>
              </a:ext>
            </a:extLst>
          </p:cNvPr>
          <p:cNvPicPr>
            <a:picLocks noChangeAspect="1"/>
          </p:cNvPicPr>
          <p:nvPr/>
        </p:nvPicPr>
        <p:blipFill rotWithShape="1">
          <a:blip r:embed="rId3"/>
          <a:srcRect b="81513"/>
          <a:stretch/>
        </p:blipFill>
        <p:spPr>
          <a:xfrm>
            <a:off x="1003177" y="2507611"/>
            <a:ext cx="9906000" cy="842150"/>
          </a:xfrm>
          <a:prstGeom prst="rect">
            <a:avLst/>
          </a:prstGeom>
        </p:spPr>
      </p:pic>
      <p:sp>
        <p:nvSpPr>
          <p:cNvPr id="14" name="TextBox 13">
            <a:extLst>
              <a:ext uri="{FF2B5EF4-FFF2-40B4-BE49-F238E27FC236}">
                <a16:creationId xmlns:a16="http://schemas.microsoft.com/office/drawing/2014/main" xmlns="" id="{21CA08C8-BB03-498D-AE82-EE336C1B5073}"/>
              </a:ext>
            </a:extLst>
          </p:cNvPr>
          <p:cNvSpPr txBox="1"/>
          <p:nvPr/>
        </p:nvSpPr>
        <p:spPr>
          <a:xfrm>
            <a:off x="1003177" y="3939486"/>
            <a:ext cx="9906000" cy="1754326"/>
          </a:xfrm>
          <a:prstGeom prst="rect">
            <a:avLst/>
          </a:prstGeom>
          <a:noFill/>
        </p:spPr>
        <p:txBody>
          <a:bodyPr wrap="square" rtlCol="0">
            <a:spAutoFit/>
          </a:bodyPr>
          <a:lstStyle/>
          <a:p>
            <a:r>
              <a:rPr lang="en-GB" dirty="0"/>
              <a:t>Whilst STPs / ICSs are responsible for ensuring that the cancer services provided to their populations are of the highest standard……</a:t>
            </a:r>
          </a:p>
          <a:p>
            <a:endParaRPr lang="en-GB" dirty="0"/>
          </a:p>
          <a:p>
            <a:r>
              <a:rPr lang="en-GB" dirty="0"/>
              <a:t>Cancer Alliances provide clinical, operational and transformational leadership by bringing together their constituent commissioners and providers, on behalf of their STPs/ICSs to ensure system-wide oversight and transformation of cancer services and outcomes</a:t>
            </a:r>
          </a:p>
        </p:txBody>
      </p:sp>
    </p:spTree>
    <p:extLst>
      <p:ext uri="{BB962C8B-B14F-4D97-AF65-F5344CB8AC3E}">
        <p14:creationId xmlns:p14="http://schemas.microsoft.com/office/powerpoint/2010/main" val="3454998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7146141-C246-460D-9334-519513E86842}"/>
              </a:ext>
            </a:extLst>
          </p:cNvPr>
          <p:cNvSpPr>
            <a:spLocks noGrp="1"/>
          </p:cNvSpPr>
          <p:nvPr>
            <p:ph type="body" sz="quarter" idx="14"/>
          </p:nvPr>
        </p:nvSpPr>
        <p:spPr>
          <a:xfrm>
            <a:off x="517235" y="918168"/>
            <a:ext cx="9816229" cy="333583"/>
          </a:xfrm>
        </p:spPr>
        <p:txBody>
          <a:bodyPr/>
          <a:lstStyle/>
          <a:p>
            <a:r>
              <a:rPr lang="en-GB" dirty="0"/>
              <a:t>Clinical Lead Visit Summary</a:t>
            </a:r>
          </a:p>
          <a:p>
            <a:endParaRPr lang="en-GB" dirty="0"/>
          </a:p>
        </p:txBody>
      </p:sp>
      <p:graphicFrame>
        <p:nvGraphicFramePr>
          <p:cNvPr id="5" name="Table 4">
            <a:extLst>
              <a:ext uri="{FF2B5EF4-FFF2-40B4-BE49-F238E27FC236}">
                <a16:creationId xmlns:a16="http://schemas.microsoft.com/office/drawing/2014/main" xmlns="" id="{4710F686-8A4C-439F-AA9E-89525CDBCE10}"/>
              </a:ext>
            </a:extLst>
          </p:cNvPr>
          <p:cNvGraphicFramePr>
            <a:graphicFrameLocks noGrp="1"/>
          </p:cNvGraphicFramePr>
          <p:nvPr>
            <p:extLst>
              <p:ext uri="{D42A27DB-BD31-4B8C-83A1-F6EECF244321}">
                <p14:modId xmlns:p14="http://schemas.microsoft.com/office/powerpoint/2010/main" val="2028040530"/>
              </p:ext>
            </p:extLst>
          </p:nvPr>
        </p:nvGraphicFramePr>
        <p:xfrm>
          <a:off x="856079" y="1764861"/>
          <a:ext cx="10337800" cy="3931920"/>
        </p:xfrm>
        <a:graphic>
          <a:graphicData uri="http://schemas.openxmlformats.org/drawingml/2006/table">
            <a:tbl>
              <a:tblPr/>
              <a:tblGrid>
                <a:gridCol w="1422400">
                  <a:extLst>
                    <a:ext uri="{9D8B030D-6E8A-4147-A177-3AD203B41FA5}">
                      <a16:colId xmlns:a16="http://schemas.microsoft.com/office/drawing/2014/main" xmlns="" val="3725881873"/>
                    </a:ext>
                  </a:extLst>
                </a:gridCol>
                <a:gridCol w="1803400">
                  <a:extLst>
                    <a:ext uri="{9D8B030D-6E8A-4147-A177-3AD203B41FA5}">
                      <a16:colId xmlns:a16="http://schemas.microsoft.com/office/drawing/2014/main" xmlns="" val="2903811560"/>
                    </a:ext>
                  </a:extLst>
                </a:gridCol>
                <a:gridCol w="1993900">
                  <a:extLst>
                    <a:ext uri="{9D8B030D-6E8A-4147-A177-3AD203B41FA5}">
                      <a16:colId xmlns:a16="http://schemas.microsoft.com/office/drawing/2014/main" xmlns="" val="506789877"/>
                    </a:ext>
                  </a:extLst>
                </a:gridCol>
                <a:gridCol w="1231900">
                  <a:extLst>
                    <a:ext uri="{9D8B030D-6E8A-4147-A177-3AD203B41FA5}">
                      <a16:colId xmlns:a16="http://schemas.microsoft.com/office/drawing/2014/main" xmlns="" val="2641175605"/>
                    </a:ext>
                  </a:extLst>
                </a:gridCol>
                <a:gridCol w="2120900">
                  <a:extLst>
                    <a:ext uri="{9D8B030D-6E8A-4147-A177-3AD203B41FA5}">
                      <a16:colId xmlns:a16="http://schemas.microsoft.com/office/drawing/2014/main" xmlns="" val="1620960061"/>
                    </a:ext>
                  </a:extLst>
                </a:gridCol>
                <a:gridCol w="1765300">
                  <a:extLst>
                    <a:ext uri="{9D8B030D-6E8A-4147-A177-3AD203B41FA5}">
                      <a16:colId xmlns:a16="http://schemas.microsoft.com/office/drawing/2014/main" xmlns="" val="3336054879"/>
                    </a:ext>
                  </a:extLst>
                </a:gridCol>
              </a:tblGrid>
              <a:tr h="182880">
                <a:tc>
                  <a:txBody>
                    <a:bodyPr/>
                    <a:lstStyle/>
                    <a:p>
                      <a:pPr algn="l" fontAlgn="t"/>
                      <a:r>
                        <a:rPr lang="en-GB" sz="1400" b="1" i="0" u="none" strike="noStrike">
                          <a:solidFill>
                            <a:srgbClr val="000000"/>
                          </a:solidFill>
                          <a:effectLst/>
                          <a:latin typeface="Calibri" panose="020F0502020204030204" pitchFamily="34" charset="0"/>
                        </a:rPr>
                        <a:t>Query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Consensus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Variation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Plans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Strengths / Challenges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dirty="0">
                          <a:solidFill>
                            <a:srgbClr val="000000"/>
                          </a:solidFill>
                          <a:effectLst/>
                          <a:latin typeface="Calibri" panose="020F0502020204030204" pitchFamily="34" charset="0"/>
                        </a:rPr>
                        <a:t>Other</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1787812023"/>
                  </a:ext>
                </a:extLst>
              </a:tr>
              <a:tr h="182880">
                <a:tc>
                  <a:txBody>
                    <a:bodyPr/>
                    <a:lstStyle/>
                    <a:p>
                      <a:pPr algn="l" fontAlgn="t"/>
                      <a:r>
                        <a:rPr lang="en-GB" sz="1400" b="1" i="1" u="none" strike="noStrike">
                          <a:solidFill>
                            <a:srgbClr val="000000"/>
                          </a:solidFill>
                          <a:effectLst/>
                          <a:latin typeface="Calibri" panose="020F0502020204030204" pitchFamily="34" charset="0"/>
                        </a:rPr>
                        <a:t>Navigator</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403355643"/>
                  </a:ext>
                </a:extLst>
              </a:tr>
              <a:tr h="182880">
                <a:tc>
                  <a:txBody>
                    <a:bodyPr/>
                    <a:lstStyle/>
                    <a:p>
                      <a:pPr algn="l" fontAlgn="t"/>
                      <a:r>
                        <a:rPr lang="en-GB" sz="1400" b="1" i="0" u="none" strike="noStrike">
                          <a:solidFill>
                            <a:srgbClr val="000000"/>
                          </a:solidFill>
                          <a:effectLst/>
                          <a:latin typeface="Calibri" panose="020F0502020204030204" pitchFamily="34" charset="0"/>
                        </a:rPr>
                        <a:t>Yes / No</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In place or in progress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TST no current plans to fund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986297274"/>
                  </a:ext>
                </a:extLst>
              </a:tr>
              <a:tr h="182880">
                <a:tc>
                  <a:txBody>
                    <a:bodyPr/>
                    <a:lstStyle/>
                    <a:p>
                      <a:pPr algn="l" fontAlgn="t"/>
                      <a:r>
                        <a:rPr lang="en-GB" sz="1400" b="1" i="0" u="none" strike="noStrike">
                          <a:solidFill>
                            <a:srgbClr val="000000"/>
                          </a:solidFill>
                          <a:effectLst/>
                          <a:latin typeface="Calibri" panose="020F0502020204030204" pitchFamily="34" charset="0"/>
                        </a:rPr>
                        <a:t>Role</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Tracking</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Booking Ix and OPA's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623032172"/>
                  </a:ext>
                </a:extLst>
              </a:tr>
              <a:tr h="182880">
                <a:tc>
                  <a:txBody>
                    <a:bodyPr/>
                    <a:lstStyle/>
                    <a:p>
                      <a:pPr algn="l" fontAlgn="t"/>
                      <a:r>
                        <a:rPr lang="en-GB" sz="1400" b="1" i="0" u="none" strike="noStrike">
                          <a:solidFill>
                            <a:srgbClr val="000000"/>
                          </a:solidFill>
                          <a:effectLst/>
                          <a:latin typeface="Calibri" panose="020F0502020204030204" pitchFamily="34" charset="0"/>
                        </a:rPr>
                        <a:t>Clinical / Non clinical</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NBT and YDH plans LCNS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4009608700"/>
                  </a:ext>
                </a:extLst>
              </a:tr>
              <a:tr h="182880">
                <a:tc>
                  <a:txBody>
                    <a:bodyPr/>
                    <a:lstStyle/>
                    <a:p>
                      <a:pPr algn="l" fontAlgn="t"/>
                      <a:r>
                        <a:rPr lang="en-GB" sz="1400" b="1" i="1" u="none" strike="noStrike">
                          <a:solidFill>
                            <a:srgbClr val="000000"/>
                          </a:solidFill>
                          <a:effectLst/>
                          <a:latin typeface="Calibri" panose="020F0502020204030204" pitchFamily="34" charset="0"/>
                        </a:rPr>
                        <a:t>Radiology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842134996"/>
                  </a:ext>
                </a:extLst>
              </a:tr>
              <a:tr h="365760">
                <a:tc>
                  <a:txBody>
                    <a:bodyPr/>
                    <a:lstStyle/>
                    <a:p>
                      <a:pPr algn="l" fontAlgn="t"/>
                      <a:r>
                        <a:rPr lang="en-GB" sz="1400" b="1" i="0" u="none" strike="noStrike">
                          <a:solidFill>
                            <a:srgbClr val="000000"/>
                          </a:solidFill>
                          <a:effectLst/>
                          <a:latin typeface="Calibri" panose="020F0502020204030204" pitchFamily="34" charset="0"/>
                        </a:rPr>
                        <a:t>Thoraccic radiologists</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Engaged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*GHFT scarcity, * lack of resiliance elsewhere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38694110"/>
                  </a:ext>
                </a:extLst>
              </a:tr>
              <a:tr h="182880">
                <a:tc>
                  <a:txBody>
                    <a:bodyPr/>
                    <a:lstStyle/>
                    <a:p>
                      <a:pPr algn="l" fontAlgn="t"/>
                      <a:r>
                        <a:rPr lang="en-GB" sz="1400" b="1" i="1" u="none" strike="noStrike">
                          <a:solidFill>
                            <a:srgbClr val="000000"/>
                          </a:solidFill>
                          <a:effectLst/>
                          <a:latin typeface="Calibri" panose="020F0502020204030204" pitchFamily="34" charset="0"/>
                        </a:rPr>
                        <a:t>Clinics</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767888004"/>
                  </a:ext>
                </a:extLst>
              </a:tr>
              <a:tr h="373380">
                <a:tc>
                  <a:txBody>
                    <a:bodyPr/>
                    <a:lstStyle/>
                    <a:p>
                      <a:pPr algn="l" fontAlgn="t"/>
                      <a:r>
                        <a:rPr lang="en-GB" sz="1400" b="1" i="0" u="none" strike="noStrike">
                          <a:solidFill>
                            <a:srgbClr val="000000"/>
                          </a:solidFill>
                          <a:effectLst/>
                          <a:latin typeface="Calibri" panose="020F0502020204030204" pitchFamily="34" charset="0"/>
                        </a:rPr>
                        <a:t>Dedicated cancer clinics</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In place or planned 2019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LCNS results clinics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3002322900"/>
                  </a:ext>
                </a:extLst>
              </a:tr>
              <a:tr h="190500">
                <a:tc>
                  <a:txBody>
                    <a:bodyPr/>
                    <a:lstStyle/>
                    <a:p>
                      <a:pPr algn="l" fontAlgn="t"/>
                      <a:r>
                        <a:rPr lang="en-GB" sz="1400" b="1" i="0" u="none" strike="noStrike">
                          <a:solidFill>
                            <a:srgbClr val="000000"/>
                          </a:solidFill>
                          <a:effectLst/>
                          <a:latin typeface="Calibri" panose="020F0502020204030204" pitchFamily="34" charset="0"/>
                        </a:rPr>
                        <a:t>Capacity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Sub optimal - adhoc additional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403985985"/>
                  </a:ext>
                </a:extLst>
              </a:tr>
              <a:tr h="190500">
                <a:tc>
                  <a:txBody>
                    <a:bodyPr/>
                    <a:lstStyle/>
                    <a:p>
                      <a:pPr algn="l" fontAlgn="t"/>
                      <a:r>
                        <a:rPr lang="en-GB" sz="1400" b="1" i="0" u="none" strike="noStrike">
                          <a:solidFill>
                            <a:srgbClr val="000000"/>
                          </a:solidFill>
                          <a:effectLst/>
                          <a:latin typeface="Calibri" panose="020F0502020204030204" pitchFamily="34" charset="0"/>
                        </a:rPr>
                        <a:t>Neck biopsy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No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GHFT in place, RUH considering</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911292192"/>
                  </a:ext>
                </a:extLst>
              </a:tr>
              <a:tr h="190500">
                <a:tc>
                  <a:txBody>
                    <a:bodyPr/>
                    <a:lstStyle/>
                    <a:p>
                      <a:pPr algn="l" fontAlgn="t"/>
                      <a:r>
                        <a:rPr lang="en-GB" sz="1400" b="1" i="0" u="none" strike="noStrike">
                          <a:solidFill>
                            <a:srgbClr val="000000"/>
                          </a:solidFill>
                          <a:effectLst/>
                          <a:latin typeface="Calibri" panose="020F0502020204030204" pitchFamily="34" charset="0"/>
                        </a:rPr>
                        <a:t>Same day testing</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No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UHB OPA (CT and RFTs)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2523993902"/>
                  </a:ext>
                </a:extLst>
              </a:tr>
            </a:tbl>
          </a:graphicData>
        </a:graphic>
      </p:graphicFrame>
    </p:spTree>
    <p:extLst>
      <p:ext uri="{BB962C8B-B14F-4D97-AF65-F5344CB8AC3E}">
        <p14:creationId xmlns:p14="http://schemas.microsoft.com/office/powerpoint/2010/main" val="4241033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9196A9D-F77C-4DDE-B5FB-CC4AAED1CE1C}"/>
              </a:ext>
            </a:extLst>
          </p:cNvPr>
          <p:cNvSpPr>
            <a:spLocks noGrp="1"/>
          </p:cNvSpPr>
          <p:nvPr>
            <p:ph type="body" sz="quarter" idx="14"/>
          </p:nvPr>
        </p:nvSpPr>
        <p:spPr>
          <a:xfrm>
            <a:off x="517235" y="918168"/>
            <a:ext cx="9816229" cy="608372"/>
          </a:xfrm>
        </p:spPr>
        <p:txBody>
          <a:bodyPr/>
          <a:lstStyle/>
          <a:p>
            <a:r>
              <a:rPr lang="en-GB" dirty="0"/>
              <a:t>Clinical Lead Visit Summary</a:t>
            </a:r>
          </a:p>
          <a:p>
            <a:endParaRPr lang="en-GB" dirty="0"/>
          </a:p>
        </p:txBody>
      </p:sp>
      <p:graphicFrame>
        <p:nvGraphicFramePr>
          <p:cNvPr id="5" name="Table 4">
            <a:extLst>
              <a:ext uri="{FF2B5EF4-FFF2-40B4-BE49-F238E27FC236}">
                <a16:creationId xmlns:a16="http://schemas.microsoft.com/office/drawing/2014/main" xmlns="" id="{61C1FDFD-5342-4384-AF8B-8A34C5E9380A}"/>
              </a:ext>
            </a:extLst>
          </p:cNvPr>
          <p:cNvGraphicFramePr>
            <a:graphicFrameLocks noGrp="1"/>
          </p:cNvGraphicFramePr>
          <p:nvPr>
            <p:extLst>
              <p:ext uri="{D42A27DB-BD31-4B8C-83A1-F6EECF244321}">
                <p14:modId xmlns:p14="http://schemas.microsoft.com/office/powerpoint/2010/main" val="4037798302"/>
              </p:ext>
            </p:extLst>
          </p:nvPr>
        </p:nvGraphicFramePr>
        <p:xfrm>
          <a:off x="965200" y="1411530"/>
          <a:ext cx="10261600" cy="5013960"/>
        </p:xfrm>
        <a:graphic>
          <a:graphicData uri="http://schemas.openxmlformats.org/drawingml/2006/table">
            <a:tbl>
              <a:tblPr/>
              <a:tblGrid>
                <a:gridCol w="1346200">
                  <a:extLst>
                    <a:ext uri="{9D8B030D-6E8A-4147-A177-3AD203B41FA5}">
                      <a16:colId xmlns:a16="http://schemas.microsoft.com/office/drawing/2014/main" xmlns="" val="4197508163"/>
                    </a:ext>
                  </a:extLst>
                </a:gridCol>
                <a:gridCol w="1803400">
                  <a:extLst>
                    <a:ext uri="{9D8B030D-6E8A-4147-A177-3AD203B41FA5}">
                      <a16:colId xmlns:a16="http://schemas.microsoft.com/office/drawing/2014/main" xmlns="" val="3370039266"/>
                    </a:ext>
                  </a:extLst>
                </a:gridCol>
                <a:gridCol w="1993900">
                  <a:extLst>
                    <a:ext uri="{9D8B030D-6E8A-4147-A177-3AD203B41FA5}">
                      <a16:colId xmlns:a16="http://schemas.microsoft.com/office/drawing/2014/main" xmlns="" val="394901624"/>
                    </a:ext>
                  </a:extLst>
                </a:gridCol>
                <a:gridCol w="1231900">
                  <a:extLst>
                    <a:ext uri="{9D8B030D-6E8A-4147-A177-3AD203B41FA5}">
                      <a16:colId xmlns:a16="http://schemas.microsoft.com/office/drawing/2014/main" xmlns="" val="1597107114"/>
                    </a:ext>
                  </a:extLst>
                </a:gridCol>
                <a:gridCol w="2120900">
                  <a:extLst>
                    <a:ext uri="{9D8B030D-6E8A-4147-A177-3AD203B41FA5}">
                      <a16:colId xmlns:a16="http://schemas.microsoft.com/office/drawing/2014/main" xmlns="" val="3129385232"/>
                    </a:ext>
                  </a:extLst>
                </a:gridCol>
                <a:gridCol w="1765300">
                  <a:extLst>
                    <a:ext uri="{9D8B030D-6E8A-4147-A177-3AD203B41FA5}">
                      <a16:colId xmlns:a16="http://schemas.microsoft.com/office/drawing/2014/main" xmlns="" val="2922484554"/>
                    </a:ext>
                  </a:extLst>
                </a:gridCol>
              </a:tblGrid>
              <a:tr h="182880">
                <a:tc>
                  <a:txBody>
                    <a:bodyPr/>
                    <a:lstStyle/>
                    <a:p>
                      <a:pPr algn="l" fontAlgn="t"/>
                      <a:r>
                        <a:rPr lang="en-GB" sz="1400" b="1" i="0" u="none" strike="noStrike">
                          <a:solidFill>
                            <a:srgbClr val="000000"/>
                          </a:solidFill>
                          <a:effectLst/>
                          <a:latin typeface="Calibri" panose="020F0502020204030204" pitchFamily="34" charset="0"/>
                        </a:rPr>
                        <a:t>Query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Consensus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Variation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Plans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a:solidFill>
                            <a:srgbClr val="000000"/>
                          </a:solidFill>
                          <a:effectLst/>
                          <a:latin typeface="Calibri" panose="020F0502020204030204" pitchFamily="34" charset="0"/>
                        </a:rPr>
                        <a:t>Strengths / Challenges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t"/>
                      <a:r>
                        <a:rPr lang="en-GB" sz="1400" b="1" i="0" u="none" strike="noStrike" dirty="0">
                          <a:solidFill>
                            <a:srgbClr val="000000"/>
                          </a:solidFill>
                          <a:effectLst/>
                          <a:latin typeface="Calibri" panose="020F0502020204030204" pitchFamily="34" charset="0"/>
                        </a:rPr>
                        <a:t>Other</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xmlns="" val="2038325311"/>
                  </a:ext>
                </a:extLst>
              </a:tr>
              <a:tr h="182880">
                <a:tc>
                  <a:txBody>
                    <a:bodyPr/>
                    <a:lstStyle/>
                    <a:p>
                      <a:pPr algn="l" fontAlgn="t"/>
                      <a:r>
                        <a:rPr lang="en-GB" sz="1400" b="1" i="1" u="none" strike="noStrike">
                          <a:solidFill>
                            <a:srgbClr val="000000"/>
                          </a:solidFill>
                          <a:effectLst/>
                          <a:latin typeface="Calibri" panose="020F0502020204030204" pitchFamily="34" charset="0"/>
                        </a:rPr>
                        <a:t>MDT's</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643730682"/>
                  </a:ext>
                </a:extLst>
              </a:tr>
              <a:tr h="365760">
                <a:tc>
                  <a:txBody>
                    <a:bodyPr/>
                    <a:lstStyle/>
                    <a:p>
                      <a:pPr algn="l" fontAlgn="t"/>
                      <a:r>
                        <a:rPr lang="en-GB" sz="1400" b="1" i="0" u="none" strike="noStrike">
                          <a:solidFill>
                            <a:srgbClr val="000000"/>
                          </a:solidFill>
                          <a:effectLst/>
                          <a:latin typeface="Calibri" panose="020F0502020204030204" pitchFamily="34" charset="0"/>
                        </a:rPr>
                        <a:t>Separate diagnostic</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No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TST in place 20/hour includes nodules and all 2ww CT's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GHFT dynamic radiology support for diagnostic planning</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3513032950"/>
                  </a:ext>
                </a:extLst>
              </a:tr>
              <a:tr h="182880">
                <a:tc>
                  <a:txBody>
                    <a:bodyPr/>
                    <a:lstStyle/>
                    <a:p>
                      <a:pPr algn="l" fontAlgn="t"/>
                      <a:r>
                        <a:rPr lang="en-GB" sz="1400" b="1" i="0" u="none" strike="noStrike">
                          <a:solidFill>
                            <a:srgbClr val="000000"/>
                          </a:solidFill>
                          <a:effectLst/>
                          <a:latin typeface="Calibri" panose="020F0502020204030204" pitchFamily="34" charset="0"/>
                        </a:rPr>
                        <a:t>No's patients discussed</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15-35 over 1-2 hours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210940214"/>
                  </a:ext>
                </a:extLst>
              </a:tr>
              <a:tr h="365760">
                <a:tc>
                  <a:txBody>
                    <a:bodyPr/>
                    <a:lstStyle/>
                    <a:p>
                      <a:pPr algn="l" fontAlgn="t"/>
                      <a:r>
                        <a:rPr lang="en-GB" sz="1400" b="1" i="1" u="none" strike="noStrike">
                          <a:solidFill>
                            <a:srgbClr val="000000"/>
                          </a:solidFill>
                          <a:effectLst/>
                          <a:latin typeface="Calibri" panose="020F0502020204030204" pitchFamily="34" charset="0"/>
                        </a:rPr>
                        <a:t>Diagnostics - Radiology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071919970"/>
                  </a:ext>
                </a:extLst>
              </a:tr>
              <a:tr h="182880">
                <a:tc>
                  <a:txBody>
                    <a:bodyPr/>
                    <a:lstStyle/>
                    <a:p>
                      <a:pPr algn="l" fontAlgn="t"/>
                      <a:r>
                        <a:rPr lang="en-GB" sz="1400" b="1" i="0" u="none" strike="noStrike">
                          <a:solidFill>
                            <a:srgbClr val="000000"/>
                          </a:solidFill>
                          <a:effectLst/>
                          <a:latin typeface="Calibri" panose="020F0502020204030204" pitchFamily="34" charset="0"/>
                        </a:rPr>
                        <a:t>CT Bx</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Yes 1-14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RUH upt to 21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203273360"/>
                  </a:ext>
                </a:extLst>
              </a:tr>
              <a:tr h="182880">
                <a:tc>
                  <a:txBody>
                    <a:bodyPr/>
                    <a:lstStyle/>
                    <a:p>
                      <a:pPr algn="l" fontAlgn="t"/>
                      <a:r>
                        <a:rPr lang="en-GB" sz="1400" b="1" i="0" u="none" strike="noStrike">
                          <a:solidFill>
                            <a:srgbClr val="000000"/>
                          </a:solidFill>
                          <a:effectLst/>
                          <a:latin typeface="Calibri" panose="020F0502020204030204" pitchFamily="34" charset="0"/>
                        </a:rPr>
                        <a:t>PET CT</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7-14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ring fenced capacity agreements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electronic referral delayed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3938016396"/>
                  </a:ext>
                </a:extLst>
              </a:tr>
              <a:tr h="373380">
                <a:tc>
                  <a:txBody>
                    <a:bodyPr/>
                    <a:lstStyle/>
                    <a:p>
                      <a:pPr algn="l" fontAlgn="t"/>
                      <a:r>
                        <a:rPr lang="en-GB" sz="1400" b="1" i="0" u="none" strike="noStrike">
                          <a:solidFill>
                            <a:srgbClr val="000000"/>
                          </a:solidFill>
                          <a:effectLst/>
                          <a:latin typeface="Calibri" panose="020F0502020204030204" pitchFamily="34" charset="0"/>
                        </a:rPr>
                        <a:t>EBUS</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In House for majority &lt;1/52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TST and YDH (RD&amp;E or UHB)</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TST go live pre October 2019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579407810"/>
                  </a:ext>
                </a:extLst>
              </a:tr>
              <a:tr h="190500">
                <a:tc>
                  <a:txBody>
                    <a:bodyPr/>
                    <a:lstStyle/>
                    <a:p>
                      <a:pPr algn="l" fontAlgn="t"/>
                      <a:r>
                        <a:rPr lang="en-GB" sz="1400" b="1" i="0" u="none" strike="noStrike">
                          <a:solidFill>
                            <a:srgbClr val="000000"/>
                          </a:solidFill>
                          <a:effectLst/>
                          <a:latin typeface="Calibri" panose="020F0502020204030204" pitchFamily="34" charset="0"/>
                        </a:rPr>
                        <a:t>Thoracoscopy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In house for majority &lt;1/52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938361211"/>
                  </a:ext>
                </a:extLst>
              </a:tr>
              <a:tr h="373380">
                <a:tc>
                  <a:txBody>
                    <a:bodyPr/>
                    <a:lstStyle/>
                    <a:p>
                      <a:pPr algn="l" fontAlgn="t"/>
                      <a:r>
                        <a:rPr lang="en-GB" sz="1400" b="1" i="1" u="none" strike="noStrike">
                          <a:solidFill>
                            <a:srgbClr val="000000"/>
                          </a:solidFill>
                          <a:effectLst/>
                          <a:latin typeface="Calibri" panose="020F0502020204030204" pitchFamily="34" charset="0"/>
                        </a:rPr>
                        <a:t>Diagnostics - Pathology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xmlns="" val="1773364781"/>
                  </a:ext>
                </a:extLst>
              </a:tr>
              <a:tr h="190500">
                <a:tc>
                  <a:txBody>
                    <a:bodyPr/>
                    <a:lstStyle/>
                    <a:p>
                      <a:pPr algn="l" fontAlgn="t"/>
                      <a:r>
                        <a:rPr lang="en-GB" sz="1400" b="1" i="0" u="none" strike="noStrike">
                          <a:solidFill>
                            <a:srgbClr val="000000"/>
                          </a:solidFill>
                          <a:effectLst/>
                          <a:latin typeface="Calibri" panose="020F0502020204030204" pitchFamily="34" charset="0"/>
                        </a:rPr>
                        <a:t>Lung Pathologist</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single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535025010"/>
                  </a:ext>
                </a:extLst>
              </a:tr>
              <a:tr h="190500">
                <a:tc>
                  <a:txBody>
                    <a:bodyPr/>
                    <a:lstStyle/>
                    <a:p>
                      <a:pPr algn="l" fontAlgn="t"/>
                      <a:r>
                        <a:rPr lang="en-GB" sz="1400" b="1" i="0" u="none" strike="noStrike">
                          <a:solidFill>
                            <a:srgbClr val="000000"/>
                          </a:solidFill>
                          <a:effectLst/>
                          <a:latin typeface="Calibri" panose="020F0502020204030204" pitchFamily="34" charset="0"/>
                        </a:rPr>
                        <a:t>Turnaround</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&lt;1/52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644548965"/>
                  </a:ext>
                </a:extLst>
              </a:tr>
              <a:tr h="373380">
                <a:tc>
                  <a:txBody>
                    <a:bodyPr/>
                    <a:lstStyle/>
                    <a:p>
                      <a:pPr algn="l" fontAlgn="t"/>
                      <a:r>
                        <a:rPr lang="en-GB" sz="1400" b="1" i="0" u="none" strike="noStrike">
                          <a:solidFill>
                            <a:srgbClr val="000000"/>
                          </a:solidFill>
                          <a:effectLst/>
                          <a:latin typeface="Calibri" panose="020F0502020204030204" pitchFamily="34" charset="0"/>
                        </a:rPr>
                        <a:t>Reflex testing </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Not across all providers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UHB and NBT reflex pathology testing</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631937329"/>
                  </a:ext>
                </a:extLst>
              </a:tr>
              <a:tr h="190500">
                <a:tc>
                  <a:txBody>
                    <a:bodyPr/>
                    <a:lstStyle/>
                    <a:p>
                      <a:pPr algn="l" fontAlgn="t"/>
                      <a:r>
                        <a:rPr lang="en-GB" sz="1400" b="1" i="0" u="none" strike="noStrike">
                          <a:solidFill>
                            <a:srgbClr val="000000"/>
                          </a:solidFill>
                          <a:effectLst/>
                          <a:latin typeface="Calibri" panose="020F0502020204030204" pitchFamily="34" charset="0"/>
                        </a:rPr>
                        <a:t>Molecular testing</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en-GB" sz="1400" b="0" i="0" u="none" strike="noStrike">
                          <a:solidFill>
                            <a:srgbClr val="000000"/>
                          </a:solidFill>
                          <a:effectLst/>
                          <a:latin typeface="Calibri" panose="020F0502020204030204" pitchFamily="34" charset="0"/>
                        </a:rPr>
                        <a:t>&lt;14 days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UCL or Birmingham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t"/>
                      <a:r>
                        <a:rPr lang="en-GB" sz="14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571045664"/>
                  </a:ext>
                </a:extLst>
              </a:tr>
            </a:tbl>
          </a:graphicData>
        </a:graphic>
      </p:graphicFrame>
    </p:spTree>
    <p:extLst>
      <p:ext uri="{BB962C8B-B14F-4D97-AF65-F5344CB8AC3E}">
        <p14:creationId xmlns:p14="http://schemas.microsoft.com/office/powerpoint/2010/main" val="36321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49FDE4B-BBFD-457D-AE71-7B1CED8D9028}"/>
              </a:ext>
            </a:extLst>
          </p:cNvPr>
          <p:cNvSpPr>
            <a:spLocks noGrp="1"/>
          </p:cNvSpPr>
          <p:nvPr>
            <p:ph type="body" sz="quarter" idx="14"/>
          </p:nvPr>
        </p:nvSpPr>
        <p:spPr/>
        <p:txBody>
          <a:bodyPr/>
          <a:lstStyle/>
          <a:p>
            <a:endParaRPr lang="en-GB"/>
          </a:p>
        </p:txBody>
      </p:sp>
      <p:sp>
        <p:nvSpPr>
          <p:cNvPr id="3" name="Title 2">
            <a:extLst>
              <a:ext uri="{FF2B5EF4-FFF2-40B4-BE49-F238E27FC236}">
                <a16:creationId xmlns:a16="http://schemas.microsoft.com/office/drawing/2014/main" xmlns="" id="{43EE2EA3-81B8-447E-B6F7-7A100E7D4F75}"/>
              </a:ext>
            </a:extLst>
          </p:cNvPr>
          <p:cNvSpPr>
            <a:spLocks noGrp="1"/>
          </p:cNvSpPr>
          <p:nvPr>
            <p:ph type="title"/>
          </p:nvPr>
        </p:nvSpPr>
        <p:spPr/>
        <p:txBody>
          <a:bodyPr/>
          <a:lstStyle/>
          <a:p>
            <a:r>
              <a:rPr lang="en-GB" dirty="0"/>
              <a:t>MDT Streamlining (Draft) Guidance</a:t>
            </a:r>
          </a:p>
        </p:txBody>
      </p:sp>
      <p:sp>
        <p:nvSpPr>
          <p:cNvPr id="4" name="Content Placeholder 2">
            <a:extLst>
              <a:ext uri="{FF2B5EF4-FFF2-40B4-BE49-F238E27FC236}">
                <a16:creationId xmlns:a16="http://schemas.microsoft.com/office/drawing/2014/main" xmlns="" id="{7D6DAC1D-6A50-43C5-9A29-5E1075BBC7B0}"/>
              </a:ext>
            </a:extLst>
          </p:cNvPr>
          <p:cNvSpPr txBox="1">
            <a:spLocks/>
          </p:cNvSpPr>
          <p:nvPr/>
        </p:nvSpPr>
        <p:spPr>
          <a:xfrm>
            <a:off x="517235" y="1884219"/>
            <a:ext cx="10836565" cy="3531160"/>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Outcomes of  streamlining patient discussions at MDTM:</a:t>
            </a:r>
            <a:endParaRPr lang="en-GB" dirty="0"/>
          </a:p>
          <a:p>
            <a:r>
              <a:rPr lang="en-GB" dirty="0"/>
              <a:t>Spending more time discussing patients with complex clinical or other issues.  Patients will be stratified by either: </a:t>
            </a:r>
            <a:endParaRPr lang="en-GB" sz="2000" dirty="0"/>
          </a:p>
          <a:p>
            <a:pPr lvl="1"/>
            <a:r>
              <a:rPr lang="en-GB" dirty="0"/>
              <a:t>patient on a predetermined SoC (no discussion), or;</a:t>
            </a:r>
            <a:endParaRPr lang="en-GB" sz="2000" dirty="0"/>
          </a:p>
          <a:p>
            <a:pPr lvl="1"/>
            <a:r>
              <a:rPr lang="en-GB" dirty="0"/>
              <a:t>patient requires discussion for any given reason.</a:t>
            </a:r>
          </a:p>
          <a:p>
            <a:r>
              <a:rPr lang="en-GB" dirty="0"/>
              <a:t>Patient stratified by their consultant in advance of MDTM</a:t>
            </a:r>
            <a:endParaRPr lang="en-GB" sz="2000" dirty="0"/>
          </a:p>
          <a:p>
            <a:r>
              <a:rPr lang="en-GB" dirty="0"/>
              <a:t>All patients accounted for</a:t>
            </a:r>
            <a:endParaRPr lang="en-GB" sz="2000" dirty="0"/>
          </a:p>
          <a:p>
            <a:pPr marL="0" indent="0">
              <a:buFont typeface="Arial" panose="020B0604020202020204" pitchFamily="34" charset="0"/>
              <a:buNone/>
            </a:pPr>
            <a:endParaRPr lang="en-GB" dirty="0"/>
          </a:p>
          <a:p>
            <a:pPr marL="0" indent="0">
              <a:buFont typeface="Arial" panose="020B0604020202020204" pitchFamily="34" charset="0"/>
              <a:buNone/>
            </a:pPr>
            <a:r>
              <a:rPr lang="en-GB" b="1" dirty="0"/>
              <a:t>Definition of Predetermined Standard of Care (SoC) </a:t>
            </a:r>
            <a:endParaRPr lang="en-GB" dirty="0"/>
          </a:p>
          <a:p>
            <a:r>
              <a:rPr lang="en-GB" dirty="0"/>
              <a:t>A clinical intervention for a stage of disease or clinical scenario which is recognised by NICE or NHS England or a national or international professional group. </a:t>
            </a:r>
            <a:endParaRPr lang="en-GB" sz="2000" dirty="0"/>
          </a:p>
          <a:p>
            <a:r>
              <a:rPr lang="en-GB" dirty="0"/>
              <a:t>There may be 2 or more recognised SoCs for a stage of disease or clinical scenario. </a:t>
            </a:r>
            <a:endParaRPr lang="en-GB" sz="2000" dirty="0"/>
          </a:p>
          <a:p>
            <a:r>
              <a:rPr lang="en-GB" dirty="0"/>
              <a:t>A SoC includes a ‘watch and wait’ policy.</a:t>
            </a:r>
            <a:endParaRPr lang="en-GB" sz="2000" dirty="0"/>
          </a:p>
          <a:p>
            <a:r>
              <a:rPr lang="en-GB" dirty="0"/>
              <a:t>SoCs are chosen or drawn up by tumour site specialist MDTs with the alliance Tumour Pathway Board, must be referenced, signed off by the Cancer Alliance and apply across the geography of a Cancer Alliance.</a:t>
            </a:r>
            <a:endParaRPr lang="en-GB" sz="2000"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pic>
        <p:nvPicPr>
          <p:cNvPr id="5" name="Picture 4">
            <a:extLst>
              <a:ext uri="{FF2B5EF4-FFF2-40B4-BE49-F238E27FC236}">
                <a16:creationId xmlns:a16="http://schemas.microsoft.com/office/drawing/2014/main" xmlns="" id="{D16C26E1-7DC7-415F-AF9C-870F9C2CBBE9}"/>
              </a:ext>
            </a:extLst>
          </p:cNvPr>
          <p:cNvPicPr>
            <a:picLocks noChangeAspect="1"/>
          </p:cNvPicPr>
          <p:nvPr/>
        </p:nvPicPr>
        <p:blipFill>
          <a:blip r:embed="rId2"/>
          <a:stretch>
            <a:fillRect/>
          </a:stretch>
        </p:blipFill>
        <p:spPr>
          <a:xfrm>
            <a:off x="9427612" y="189569"/>
            <a:ext cx="2590800" cy="1101462"/>
          </a:xfrm>
          <a:prstGeom prst="rect">
            <a:avLst/>
          </a:prstGeom>
        </p:spPr>
      </p:pic>
      <p:sp>
        <p:nvSpPr>
          <p:cNvPr id="6" name="TextBox 5">
            <a:extLst>
              <a:ext uri="{FF2B5EF4-FFF2-40B4-BE49-F238E27FC236}">
                <a16:creationId xmlns:a16="http://schemas.microsoft.com/office/drawing/2014/main" xmlns="" id="{2E2698F7-1366-475A-AC64-BE6114CC667A}"/>
              </a:ext>
            </a:extLst>
          </p:cNvPr>
          <p:cNvSpPr txBox="1"/>
          <p:nvPr/>
        </p:nvSpPr>
        <p:spPr>
          <a:xfrm>
            <a:off x="517235" y="5939832"/>
            <a:ext cx="11387720" cy="646331"/>
          </a:xfrm>
          <a:prstGeom prst="rect">
            <a:avLst/>
          </a:prstGeom>
          <a:noFill/>
        </p:spPr>
        <p:txBody>
          <a:bodyPr wrap="square" rtlCol="0">
            <a:spAutoFit/>
          </a:bodyPr>
          <a:lstStyle/>
          <a:p>
            <a:r>
              <a:rPr lang="en-GB" dirty="0"/>
              <a:t>SWAG CA ask is for each lung cancer MDT to describe their Standards of Care; with a view to sharing and discussing at future Clinical Advisory Group – Steve Falk is leading on this work stream and will define ask</a:t>
            </a:r>
          </a:p>
        </p:txBody>
      </p:sp>
    </p:spTree>
    <p:extLst>
      <p:ext uri="{BB962C8B-B14F-4D97-AF65-F5344CB8AC3E}">
        <p14:creationId xmlns:p14="http://schemas.microsoft.com/office/powerpoint/2010/main" val="645564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916275A-5166-41DD-A295-54F7472EAF90}"/>
              </a:ext>
            </a:extLst>
          </p:cNvPr>
          <p:cNvSpPr>
            <a:spLocks noGrp="1"/>
          </p:cNvSpPr>
          <p:nvPr>
            <p:ph type="body" sz="quarter" idx="14"/>
          </p:nvPr>
        </p:nvSpPr>
        <p:spPr>
          <a:xfrm>
            <a:off x="619786" y="928145"/>
            <a:ext cx="9816229" cy="424732"/>
          </a:xfrm>
        </p:spPr>
        <p:txBody>
          <a:bodyPr/>
          <a:lstStyle/>
          <a:p>
            <a:r>
              <a:rPr lang="en-GB" sz="2400" dirty="0"/>
              <a:t>NLCA organisational survey 2019</a:t>
            </a:r>
          </a:p>
        </p:txBody>
      </p:sp>
      <p:pic>
        <p:nvPicPr>
          <p:cNvPr id="4" name="Picture 3">
            <a:extLst>
              <a:ext uri="{FF2B5EF4-FFF2-40B4-BE49-F238E27FC236}">
                <a16:creationId xmlns:a16="http://schemas.microsoft.com/office/drawing/2014/main" xmlns="" id="{029ED951-01E0-4B99-B5AE-397A90A03815}"/>
              </a:ext>
            </a:extLst>
          </p:cNvPr>
          <p:cNvPicPr>
            <a:picLocks noChangeAspect="1"/>
          </p:cNvPicPr>
          <p:nvPr/>
        </p:nvPicPr>
        <p:blipFill>
          <a:blip r:embed="rId2"/>
          <a:stretch>
            <a:fillRect/>
          </a:stretch>
        </p:blipFill>
        <p:spPr>
          <a:xfrm>
            <a:off x="9427612" y="189569"/>
            <a:ext cx="2590800" cy="1101462"/>
          </a:xfrm>
          <a:prstGeom prst="rect">
            <a:avLst/>
          </a:prstGeom>
        </p:spPr>
      </p:pic>
      <p:sp>
        <p:nvSpPr>
          <p:cNvPr id="5" name="Rectangle 4">
            <a:extLst>
              <a:ext uri="{FF2B5EF4-FFF2-40B4-BE49-F238E27FC236}">
                <a16:creationId xmlns:a16="http://schemas.microsoft.com/office/drawing/2014/main" xmlns="" id="{CBB73E20-8847-481F-9487-7EF4E928754A}"/>
              </a:ext>
            </a:extLst>
          </p:cNvPr>
          <p:cNvSpPr/>
          <p:nvPr/>
        </p:nvSpPr>
        <p:spPr>
          <a:xfrm>
            <a:off x="619786" y="1509846"/>
            <a:ext cx="10502283" cy="5078313"/>
          </a:xfrm>
          <a:prstGeom prst="rect">
            <a:avLst/>
          </a:prstGeom>
        </p:spPr>
        <p:txBody>
          <a:bodyPr wrap="square">
            <a:spAutoFit/>
          </a:bodyPr>
          <a:lstStyle/>
          <a:p>
            <a:r>
              <a:rPr lang="en-GB" dirty="0">
                <a:latin typeface="Arial" panose="020B0604020202020204" pitchFamily="34" charset="0"/>
                <a:ea typeface="Calibri" panose="020F0502020204030204" pitchFamily="34" charset="0"/>
              </a:rPr>
              <a:t>Portal now open for submissions.  The deadline for submissions is </a:t>
            </a:r>
            <a:r>
              <a:rPr lang="en-GB" b="1" dirty="0">
                <a:latin typeface="Arial" panose="020B0604020202020204" pitchFamily="34" charset="0"/>
                <a:ea typeface="Calibri" panose="020F0502020204030204" pitchFamily="34" charset="0"/>
              </a:rPr>
              <a:t>Wednesday 19 June.</a:t>
            </a:r>
            <a:r>
              <a:rPr lang="en-GB" dirty="0">
                <a:latin typeface="Arial" panose="020B0604020202020204" pitchFamily="34" charset="0"/>
                <a:ea typeface="Calibri" panose="020F0502020204030204" pitchFamily="34" charset="0"/>
              </a:rPr>
              <a:t/>
            </a:r>
            <a:br>
              <a:rPr lang="en-GB" dirty="0">
                <a:latin typeface="Arial" panose="020B0604020202020204" pitchFamily="34" charset="0"/>
                <a:ea typeface="Calibri" panose="020F0502020204030204" pitchFamily="34" charset="0"/>
              </a:rPr>
            </a:br>
            <a:r>
              <a:rPr lang="en-GB" dirty="0">
                <a:latin typeface="Arial" panose="020B0604020202020204" pitchFamily="34" charset="0"/>
                <a:ea typeface="Calibri" panose="020F0502020204030204" pitchFamily="34" charset="0"/>
              </a:rPr>
              <a:t/>
            </a:r>
            <a:br>
              <a:rPr lang="en-GB" dirty="0">
                <a:latin typeface="Arial" panose="020B0604020202020204" pitchFamily="34" charset="0"/>
                <a:ea typeface="Calibri" panose="020F0502020204030204" pitchFamily="34" charset="0"/>
              </a:rPr>
            </a:br>
            <a:endParaRPr lang="en-GB" dirty="0">
              <a:latin typeface="Arial" panose="020B0604020202020204" pitchFamily="34" charset="0"/>
              <a:ea typeface="Calibri" panose="020F0502020204030204" pitchFamily="34" charset="0"/>
            </a:endParaRPr>
          </a:p>
          <a:p>
            <a:endParaRPr lang="en-GB" dirty="0">
              <a:latin typeface="Arial" panose="020B0604020202020204" pitchFamily="34" charset="0"/>
              <a:ea typeface="Calibri" panose="020F0502020204030204" pitchFamily="34" charset="0"/>
            </a:endParaRPr>
          </a:p>
          <a:p>
            <a:r>
              <a:rPr lang="en-GB" b="1" dirty="0">
                <a:solidFill>
                  <a:schemeClr val="accent6"/>
                </a:solidFill>
                <a:latin typeface="Arial" panose="020B0604020202020204" pitchFamily="34" charset="0"/>
                <a:ea typeface="Calibri" panose="020F0502020204030204" pitchFamily="34" charset="0"/>
              </a:rPr>
              <a:t>2019 NLCA Collaborating with the Getting it Right First Time (GIRFT) Lung cancer work programme.</a:t>
            </a:r>
          </a:p>
          <a:p>
            <a:endParaRPr lang="en-GB" dirty="0">
              <a:latin typeface="Arial" panose="020B0604020202020204" pitchFamily="34" charset="0"/>
              <a:ea typeface="Calibri" panose="020F0502020204030204" pitchFamily="34" charset="0"/>
            </a:endParaRPr>
          </a:p>
          <a:p>
            <a:r>
              <a:rPr lang="en-GB" b="1" dirty="0"/>
              <a:t>Getting It Right First Time is a national programme designed to improve the quality of care within the NHS by reducing unwarranted variations.</a:t>
            </a:r>
          </a:p>
          <a:p>
            <a:r>
              <a:rPr lang="en-GB" dirty="0"/>
              <a:t>By tackling variations in the way services are delivered across the NHS, and by sharing best practice between trusts, GIRFT identifies changes that will help improve care and patient outcomes, as well as delivering efficiencies such as the reduction of unnecessary procedures and cost savings.</a:t>
            </a:r>
            <a:br>
              <a:rPr lang="en-GB" dirty="0"/>
            </a:br>
            <a:r>
              <a:rPr lang="en-GB" dirty="0"/>
              <a:t> </a:t>
            </a:r>
            <a:br>
              <a:rPr lang="en-GB" dirty="0"/>
            </a:br>
            <a:r>
              <a:rPr lang="en-GB" dirty="0"/>
              <a:t>Importantly, GIRFT is led by frontline clinicians who are expert in the areas they are reviewing. This means the data that underpins the GIRFT methodology is being reviewed by people who understand those disciplines and manage those services on a daily basis. The GIRFT team visit every trust carrying out the specialties they are reviewing, investigating the data with their peers and discussing the individual challenges they face.</a:t>
            </a:r>
          </a:p>
          <a:p>
            <a:r>
              <a:rPr lang="en-GB" dirty="0">
                <a:latin typeface="Arial" panose="020B060402020202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102090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A3668E8-4FE1-4063-83D8-93BEC638A0BC}"/>
              </a:ext>
            </a:extLst>
          </p:cNvPr>
          <p:cNvSpPr/>
          <p:nvPr/>
        </p:nvSpPr>
        <p:spPr>
          <a:xfrm>
            <a:off x="659220" y="1196001"/>
            <a:ext cx="7208874" cy="4524315"/>
          </a:xfrm>
          <a:prstGeom prst="rect">
            <a:avLst/>
          </a:prstGeom>
        </p:spPr>
        <p:txBody>
          <a:bodyPr wrap="square">
            <a:spAutoFit/>
          </a:bodyPr>
          <a:lstStyle/>
          <a:p>
            <a:pPr fontAlgn="base"/>
            <a:r>
              <a:rPr lang="en-GB" b="1" dirty="0">
                <a:solidFill>
                  <a:srgbClr val="003087"/>
                </a:solidFill>
                <a:latin typeface="&amp;quot"/>
              </a:rPr>
              <a:t>Cancer Alliance priorities 2018/19</a:t>
            </a:r>
          </a:p>
          <a:p>
            <a:pPr fontAlgn="base"/>
            <a:endParaRPr lang="en-GB" dirty="0">
              <a:solidFill>
                <a:srgbClr val="003087"/>
              </a:solidFill>
              <a:latin typeface="&amp;quot"/>
            </a:endParaRPr>
          </a:p>
          <a:p>
            <a:pPr fontAlgn="base"/>
            <a:r>
              <a:rPr lang="en-GB" dirty="0">
                <a:solidFill>
                  <a:srgbClr val="202A30"/>
                </a:solidFill>
                <a:latin typeface="-apple-system"/>
              </a:rPr>
              <a:t>Each Cancer Alliance brings together the key organisations in an area to coordinate cancer care and to plan for and lead delivery of improved outcomes for patients locally. This year Alliances are working to:</a:t>
            </a:r>
          </a:p>
          <a:p>
            <a:pPr fontAlgn="base"/>
            <a:endParaRPr lang="en-GB" dirty="0">
              <a:solidFill>
                <a:srgbClr val="202A30"/>
              </a:solidFill>
              <a:latin typeface="-apple-system"/>
            </a:endParaRPr>
          </a:p>
          <a:p>
            <a:pPr fontAlgn="base">
              <a:buFont typeface="Arial" panose="020B0604020202020204" pitchFamily="34" charset="0"/>
              <a:buChar char="•"/>
            </a:pPr>
            <a:r>
              <a:rPr lang="en-GB" dirty="0">
                <a:solidFill>
                  <a:srgbClr val="202A30"/>
                </a:solidFill>
                <a:latin typeface="-apple-system"/>
              </a:rPr>
              <a:t>  Support delivery of all </a:t>
            </a:r>
            <a:r>
              <a:rPr lang="en-GB" b="1" dirty="0">
                <a:solidFill>
                  <a:srgbClr val="202A30"/>
                </a:solidFill>
                <a:latin typeface="-apple-system"/>
              </a:rPr>
              <a:t>eight waiting time standards</a:t>
            </a:r>
            <a:r>
              <a:rPr lang="en-GB" dirty="0">
                <a:solidFill>
                  <a:srgbClr val="202A30"/>
                </a:solidFill>
                <a:latin typeface="-apple-system"/>
              </a:rPr>
              <a:t> for cancer, including the 62 day referral-to-treatment cancer standard.</a:t>
            </a:r>
          </a:p>
          <a:p>
            <a:pPr fontAlgn="base">
              <a:buFont typeface="Arial" panose="020B0604020202020204" pitchFamily="34" charset="0"/>
              <a:buChar char="•"/>
            </a:pPr>
            <a:endParaRPr lang="en-GB" dirty="0">
              <a:solidFill>
                <a:srgbClr val="202A30"/>
              </a:solidFill>
              <a:latin typeface="-apple-system"/>
            </a:endParaRPr>
          </a:p>
          <a:p>
            <a:pPr fontAlgn="base">
              <a:buFont typeface="Arial" panose="020B0604020202020204" pitchFamily="34" charset="0"/>
              <a:buChar char="•"/>
            </a:pPr>
            <a:r>
              <a:rPr lang="en-GB" dirty="0">
                <a:solidFill>
                  <a:srgbClr val="202A30"/>
                </a:solidFill>
                <a:latin typeface="-apple-system"/>
              </a:rPr>
              <a:t>  Progress towards the 2020/21 ambition for </a:t>
            </a:r>
            <a:r>
              <a:rPr lang="en-GB" b="1" dirty="0">
                <a:solidFill>
                  <a:srgbClr val="202A30"/>
                </a:solidFill>
                <a:latin typeface="-apple-system"/>
              </a:rPr>
              <a:t>62% of cancer patients to be diagnosed at stage 1 or 2</a:t>
            </a:r>
            <a:r>
              <a:rPr lang="en-GB" dirty="0">
                <a:solidFill>
                  <a:srgbClr val="202A30"/>
                </a:solidFill>
                <a:latin typeface="-apple-system"/>
              </a:rPr>
              <a:t>, and reduce the proportion of cancers diagnosed following an emergency admission.</a:t>
            </a:r>
          </a:p>
          <a:p>
            <a:pPr fontAlgn="base"/>
            <a:endParaRPr lang="en-GB" dirty="0">
              <a:solidFill>
                <a:srgbClr val="202A30"/>
              </a:solidFill>
              <a:latin typeface="-apple-system"/>
            </a:endParaRPr>
          </a:p>
          <a:p>
            <a:pPr fontAlgn="base">
              <a:buFont typeface="Arial" panose="020B0604020202020204" pitchFamily="34" charset="0"/>
              <a:buChar char="•"/>
            </a:pPr>
            <a:r>
              <a:rPr lang="en-GB" dirty="0">
                <a:solidFill>
                  <a:srgbClr val="202A30"/>
                </a:solidFill>
                <a:latin typeface="-apple-system"/>
              </a:rPr>
              <a:t>  Implement the nationally agreed </a:t>
            </a:r>
            <a:r>
              <a:rPr lang="en-GB" b="1" dirty="0">
                <a:solidFill>
                  <a:srgbClr val="202A30"/>
                </a:solidFill>
                <a:latin typeface="-apple-system"/>
              </a:rPr>
              <a:t>rapid assessment and diagnostic pathways for lung, prostate and colorectal cancers</a:t>
            </a:r>
            <a:r>
              <a:rPr lang="en-GB" dirty="0">
                <a:solidFill>
                  <a:srgbClr val="202A30"/>
                </a:solidFill>
                <a:latin typeface="-apple-system"/>
              </a:rPr>
              <a:t>, ensuring that patients get timely access to the latest diagnosis and treatment.</a:t>
            </a:r>
            <a:endParaRPr lang="en-GB" b="0" i="0" u="none" strike="noStrike" dirty="0">
              <a:solidFill>
                <a:srgbClr val="202A30"/>
              </a:solidFill>
              <a:effectLst/>
              <a:latin typeface="-apple-system"/>
            </a:endParaRPr>
          </a:p>
        </p:txBody>
      </p:sp>
      <p:pic>
        <p:nvPicPr>
          <p:cNvPr id="6" name="Picture 5" descr="A close up of a logo&#10;&#10;Description automatically generated">
            <a:extLst>
              <a:ext uri="{FF2B5EF4-FFF2-40B4-BE49-F238E27FC236}">
                <a16:creationId xmlns:a16="http://schemas.microsoft.com/office/drawing/2014/main" xmlns="" id="{090A0E63-BFCE-48E6-93BA-BFEED10119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7682" y="1945758"/>
            <a:ext cx="3226118" cy="3774558"/>
          </a:xfrm>
          <a:prstGeom prst="rect">
            <a:avLst/>
          </a:prstGeom>
        </p:spPr>
      </p:pic>
    </p:spTree>
    <p:extLst>
      <p:ext uri="{BB962C8B-B14F-4D97-AF65-F5344CB8AC3E}">
        <p14:creationId xmlns:p14="http://schemas.microsoft.com/office/powerpoint/2010/main" val="318968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E5809E6-8E93-4ED1-AFE3-AD88AD889619}"/>
              </a:ext>
            </a:extLst>
          </p:cNvPr>
          <p:cNvSpPr>
            <a:spLocks noGrp="1"/>
          </p:cNvSpPr>
          <p:nvPr>
            <p:ph type="sldNum" sz="quarter" idx="12"/>
          </p:nvPr>
        </p:nvSpPr>
        <p:spPr>
          <a:xfrm>
            <a:off x="11494165" y="6446579"/>
            <a:ext cx="187552" cy="184666"/>
          </a:xfrm>
        </p:spPr>
        <p:txBody>
          <a:bodyPr/>
          <a:lstStyle/>
          <a:p>
            <a:fld id="{75C82340-4C3D-4F0C-A398-099B0E33306C}" type="slidenum">
              <a:rPr lang="en-GB" smtClean="0"/>
              <a:t>4</a:t>
            </a:fld>
            <a:endParaRPr lang="en-GB" dirty="0"/>
          </a:p>
        </p:txBody>
      </p:sp>
      <p:sp>
        <p:nvSpPr>
          <p:cNvPr id="3" name="Text Placeholder 2">
            <a:extLst>
              <a:ext uri="{FF2B5EF4-FFF2-40B4-BE49-F238E27FC236}">
                <a16:creationId xmlns:a16="http://schemas.microsoft.com/office/drawing/2014/main" xmlns="" id="{C3DCC3FD-AA72-466E-ADD8-B578C30BF59C}"/>
              </a:ext>
            </a:extLst>
          </p:cNvPr>
          <p:cNvSpPr>
            <a:spLocks noGrp="1"/>
          </p:cNvSpPr>
          <p:nvPr>
            <p:ph type="body" sz="quarter" idx="14"/>
          </p:nvPr>
        </p:nvSpPr>
        <p:spPr>
          <a:xfrm>
            <a:off x="366315" y="1450828"/>
            <a:ext cx="9816229" cy="774571"/>
          </a:xfrm>
        </p:spPr>
        <p:txBody>
          <a:bodyPr/>
          <a:lstStyle/>
          <a:p>
            <a:r>
              <a:rPr lang="en-GB" sz="2000" dirty="0">
                <a:solidFill>
                  <a:prstClr val="black"/>
                </a:solidFill>
                <a:latin typeface="Arial"/>
              </a:rPr>
              <a:t>Planning Guidance Deliverable 1 - Sustainable Operational Performance – 2m  </a:t>
            </a:r>
          </a:p>
          <a:p>
            <a:endParaRPr lang="en-GB" sz="2000" dirty="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xmlns="" id="{F521E907-A90C-4E36-8E46-7C1BEF5430CE}"/>
              </a:ext>
            </a:extLst>
          </p:cNvPr>
          <p:cNvSpPr>
            <a:spLocks noGrp="1"/>
          </p:cNvSpPr>
          <p:nvPr>
            <p:ph type="title"/>
          </p:nvPr>
        </p:nvSpPr>
        <p:spPr>
          <a:xfrm>
            <a:off x="0" y="154791"/>
            <a:ext cx="9816229" cy="608586"/>
          </a:xfrm>
        </p:spPr>
        <p:txBody>
          <a:bodyPr>
            <a:normAutofit fontScale="90000"/>
          </a:bodyPr>
          <a:lstStyle/>
          <a:p>
            <a:r>
              <a:rPr lang="en-GB" dirty="0"/>
              <a:t>South West Lung Pathway Transformation</a:t>
            </a:r>
          </a:p>
        </p:txBody>
      </p:sp>
      <p:pic>
        <p:nvPicPr>
          <p:cNvPr id="5" name="Picture 4">
            <a:extLst>
              <a:ext uri="{FF2B5EF4-FFF2-40B4-BE49-F238E27FC236}">
                <a16:creationId xmlns:a16="http://schemas.microsoft.com/office/drawing/2014/main" xmlns="" id="{EC61EA7F-C25B-40FD-99D1-961CC7B43657}"/>
              </a:ext>
            </a:extLst>
          </p:cNvPr>
          <p:cNvPicPr>
            <a:picLocks noChangeAspect="1"/>
          </p:cNvPicPr>
          <p:nvPr/>
        </p:nvPicPr>
        <p:blipFill>
          <a:blip r:embed="rId2"/>
          <a:stretch>
            <a:fillRect/>
          </a:stretch>
        </p:blipFill>
        <p:spPr>
          <a:xfrm>
            <a:off x="9427612" y="189569"/>
            <a:ext cx="2590800" cy="1101462"/>
          </a:xfrm>
          <a:prstGeom prst="rect">
            <a:avLst/>
          </a:prstGeom>
        </p:spPr>
      </p:pic>
      <p:graphicFrame>
        <p:nvGraphicFramePr>
          <p:cNvPr id="6" name="Table 5">
            <a:extLst>
              <a:ext uri="{FF2B5EF4-FFF2-40B4-BE49-F238E27FC236}">
                <a16:creationId xmlns:a16="http://schemas.microsoft.com/office/drawing/2014/main" xmlns="" id="{3579805A-28C6-41B8-8988-2FC8150C8BDE}"/>
              </a:ext>
            </a:extLst>
          </p:cNvPr>
          <p:cNvGraphicFramePr>
            <a:graphicFrameLocks noGrp="1"/>
          </p:cNvGraphicFramePr>
          <p:nvPr>
            <p:extLst>
              <p:ext uri="{D42A27DB-BD31-4B8C-83A1-F6EECF244321}">
                <p14:modId xmlns:p14="http://schemas.microsoft.com/office/powerpoint/2010/main" val="1338760717"/>
              </p:ext>
            </p:extLst>
          </p:nvPr>
        </p:nvGraphicFramePr>
        <p:xfrm>
          <a:off x="276241" y="2090681"/>
          <a:ext cx="11363418" cy="4577749"/>
        </p:xfrm>
        <a:graphic>
          <a:graphicData uri="http://schemas.openxmlformats.org/drawingml/2006/table">
            <a:tbl>
              <a:tblPr/>
              <a:tblGrid>
                <a:gridCol w="2981864">
                  <a:extLst>
                    <a:ext uri="{9D8B030D-6E8A-4147-A177-3AD203B41FA5}">
                      <a16:colId xmlns:a16="http://schemas.microsoft.com/office/drawing/2014/main" xmlns="" val="3036855999"/>
                    </a:ext>
                  </a:extLst>
                </a:gridCol>
                <a:gridCol w="8381554">
                  <a:extLst>
                    <a:ext uri="{9D8B030D-6E8A-4147-A177-3AD203B41FA5}">
                      <a16:colId xmlns:a16="http://schemas.microsoft.com/office/drawing/2014/main" xmlns="" val="2836732872"/>
                    </a:ext>
                  </a:extLst>
                </a:gridCol>
              </a:tblGrid>
              <a:tr h="196643">
                <a:tc>
                  <a:txBody>
                    <a:bodyPr/>
                    <a:lstStyle/>
                    <a:p>
                      <a:pPr algn="ctr" fontAlgn="ctr"/>
                      <a:r>
                        <a:rPr lang="en-GB" sz="1200" b="1" i="0" u="none" strike="noStrike" dirty="0">
                          <a:solidFill>
                            <a:srgbClr val="000000"/>
                          </a:solidFill>
                          <a:effectLst/>
                          <a:latin typeface="Arial" panose="020B0604020202020204" pitchFamily="34" charset="0"/>
                        </a:rPr>
                        <a:t>Priority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D3D9"/>
                    </a:solidFill>
                  </a:tcPr>
                </a:tc>
                <a:tc>
                  <a:txBody>
                    <a:bodyPr/>
                    <a:lstStyle/>
                    <a:p>
                      <a:pPr algn="ctr" fontAlgn="ctr"/>
                      <a:r>
                        <a:rPr lang="en-GB" sz="1200" b="1" i="0" u="none" strike="noStrike" dirty="0">
                          <a:solidFill>
                            <a:srgbClr val="000000"/>
                          </a:solidFill>
                          <a:effectLst/>
                          <a:latin typeface="Arial" panose="020B0604020202020204" pitchFamily="34" charset="0"/>
                        </a:rPr>
                        <a:t>Planning Guidance deliverable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3D9"/>
                    </a:solidFill>
                  </a:tcPr>
                </a:tc>
                <a:extLst>
                  <a:ext uri="{0D108BD9-81ED-4DB2-BD59-A6C34878D82A}">
                    <a16:rowId xmlns:a16="http://schemas.microsoft.com/office/drawing/2014/main" xmlns="" val="2621082005"/>
                  </a:ext>
                </a:extLst>
              </a:tr>
              <a:tr h="252362">
                <a:tc rowSpan="3">
                  <a:txBody>
                    <a:bodyPr/>
                    <a:lstStyle/>
                    <a:p>
                      <a:pPr algn="l" fontAlgn="ctr"/>
                      <a:r>
                        <a:rPr lang="en-GB" sz="1200" b="1" i="0" u="none" strike="noStrike" dirty="0">
                          <a:solidFill>
                            <a:srgbClr val="000000"/>
                          </a:solidFill>
                          <a:effectLst/>
                          <a:latin typeface="Arial" panose="020B0604020202020204" pitchFamily="34" charset="0"/>
                        </a:rPr>
                        <a:t>Cancer waiting times standards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7030A0"/>
                          </a:solidFill>
                          <a:effectLst/>
                          <a:latin typeface="Arial" panose="020B0604020202020204" pitchFamily="34" charset="0"/>
                        </a:rPr>
                        <a:t>Delivery of all eight cancer waiting times standards - increase capacity;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8161057"/>
                  </a:ext>
                </a:extLst>
              </a:tr>
              <a:tr h="625081">
                <a:tc vMerge="1">
                  <a:txBody>
                    <a:bodyPr/>
                    <a:lstStyle/>
                    <a:p>
                      <a:endParaRPr lang="en-GB"/>
                    </a:p>
                  </a:txBody>
                  <a:tcPr/>
                </a:tc>
                <a:tc>
                  <a:txBody>
                    <a:bodyPr/>
                    <a:lstStyle/>
                    <a:p>
                      <a:pPr algn="l" fontAlgn="ctr"/>
                      <a:r>
                        <a:rPr lang="en-GB" sz="1200" b="0" i="0" u="none" strike="noStrike" dirty="0">
                          <a:solidFill>
                            <a:srgbClr val="7030A0"/>
                          </a:solidFill>
                          <a:effectLst/>
                          <a:latin typeface="Arial" panose="020B0604020202020204" pitchFamily="34" charset="0"/>
                        </a:rPr>
                        <a:t>Delivery of all eight cancer waiting times standards - encourage effective, cross-organisational working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517649897"/>
                  </a:ext>
                </a:extLst>
              </a:tr>
              <a:tr h="393285">
                <a:tc vMerge="1">
                  <a:txBody>
                    <a:bodyPr/>
                    <a:lstStyle/>
                    <a:p>
                      <a:endParaRPr lang="en-GB"/>
                    </a:p>
                  </a:txBody>
                  <a:tcPr/>
                </a:tc>
                <a:tc>
                  <a:txBody>
                    <a:bodyPr/>
                    <a:lstStyle/>
                    <a:p>
                      <a:pPr algn="l" fontAlgn="ctr"/>
                      <a:r>
                        <a:rPr lang="en-GB" sz="1200" b="0" i="0" u="none" strike="noStrike" dirty="0">
                          <a:solidFill>
                            <a:srgbClr val="7030A0"/>
                          </a:solidFill>
                          <a:effectLst/>
                          <a:latin typeface="Arial" panose="020B0604020202020204" pitchFamily="34" charset="0"/>
                        </a:rPr>
                        <a:t>Delivery of all eight cancer waiting times standards - broker agreements between providers to balance supply and demand more effectively across the system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5889240"/>
                  </a:ext>
                </a:extLst>
              </a:tr>
              <a:tr h="446486">
                <a:tc rowSpan="4">
                  <a:txBody>
                    <a:bodyPr/>
                    <a:lstStyle/>
                    <a:p>
                      <a:pPr algn="l" fontAlgn="ctr"/>
                      <a:r>
                        <a:rPr lang="en-GB" sz="1200" b="1" i="0" u="none" strike="noStrike">
                          <a:solidFill>
                            <a:srgbClr val="000000"/>
                          </a:solidFill>
                          <a:effectLst/>
                          <a:latin typeface="Arial" panose="020B0604020202020204" pitchFamily="34" charset="0"/>
                        </a:rPr>
                        <a:t>Time to diagnosis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dirty="0">
                          <a:solidFill>
                            <a:srgbClr val="7030A0"/>
                          </a:solidFill>
                          <a:effectLst/>
                          <a:latin typeface="Arial" panose="020B0604020202020204" pitchFamily="34" charset="0"/>
                        </a:rPr>
                        <a:t>All Trusts to be collecting the faster diagnosis standard mandatory data items starting from 1st April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19405636"/>
                  </a:ext>
                </a:extLst>
              </a:tr>
              <a:tr h="1155115">
                <a:tc vMerge="1">
                  <a:txBody>
                    <a:bodyPr/>
                    <a:lstStyle/>
                    <a:p>
                      <a:endParaRPr lang="en-GB"/>
                    </a:p>
                  </a:txBody>
                  <a:tcPr/>
                </a:tc>
                <a:tc>
                  <a:txBody>
                    <a:bodyPr/>
                    <a:lstStyle/>
                    <a:p>
                      <a:pPr algn="l" fontAlgn="ctr"/>
                      <a:r>
                        <a:rPr lang="en-GB" sz="1200" b="0" i="0" u="none" strike="noStrike" dirty="0">
                          <a:solidFill>
                            <a:srgbClr val="7030A0"/>
                          </a:solidFill>
                          <a:effectLst/>
                          <a:latin typeface="Arial" panose="020B0604020202020204" pitchFamily="34" charset="0"/>
                        </a:rPr>
                        <a:t>Demonstrable improvement in number of lung cancer patients diagnosed in 28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3123491"/>
                  </a:ext>
                </a:extLst>
              </a:tr>
              <a:tr h="782752">
                <a:tc vMerge="1">
                  <a:txBody>
                    <a:bodyPr/>
                    <a:lstStyle/>
                    <a:p>
                      <a:endParaRPr lang="en-GB"/>
                    </a:p>
                  </a:txBody>
                  <a:tcPr/>
                </a:tc>
                <a:tc>
                  <a:txBody>
                    <a:bodyPr/>
                    <a:lstStyle/>
                    <a:p>
                      <a:pPr algn="l" fontAlgn="ctr"/>
                      <a:r>
                        <a:rPr lang="en-GB" sz="1200" b="0" i="0" u="none" strike="noStrike" dirty="0">
                          <a:solidFill>
                            <a:srgbClr val="000000"/>
                          </a:solidFill>
                          <a:effectLst/>
                          <a:latin typeface="Arial" panose="020B0604020202020204" pitchFamily="34" charset="0"/>
                        </a:rPr>
                        <a:t>Demonstrable improvement in numbers of prostate cancer patients diagnosed in 28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2645074"/>
                  </a:ext>
                </a:extLst>
              </a:tr>
              <a:tr h="726025">
                <a:tc vMerge="1">
                  <a:txBody>
                    <a:bodyPr/>
                    <a:lstStyle/>
                    <a:p>
                      <a:endParaRPr lang="en-GB"/>
                    </a:p>
                  </a:txBody>
                  <a:tcPr/>
                </a:tc>
                <a:tc>
                  <a:txBody>
                    <a:bodyPr/>
                    <a:lstStyle/>
                    <a:p>
                      <a:pPr algn="l" fontAlgn="ctr"/>
                      <a:r>
                        <a:rPr lang="en-GB" sz="1200" b="0" i="0" u="none" strike="noStrike" dirty="0">
                          <a:solidFill>
                            <a:srgbClr val="000000"/>
                          </a:solidFill>
                          <a:effectLst/>
                          <a:latin typeface="Arial" panose="020B0604020202020204" pitchFamily="34" charset="0"/>
                        </a:rPr>
                        <a:t>Demonstrable improvement in numbers of colorectal cancer patients diagnosed in 28 days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9128584"/>
                  </a:ext>
                </a:extLst>
              </a:tr>
            </a:tbl>
          </a:graphicData>
        </a:graphic>
      </p:graphicFrame>
    </p:spTree>
    <p:extLst>
      <p:ext uri="{BB962C8B-B14F-4D97-AF65-F5344CB8AC3E}">
        <p14:creationId xmlns:p14="http://schemas.microsoft.com/office/powerpoint/2010/main" val="383499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8D79D8-4309-47EF-BA39-1388EB4B574F}"/>
              </a:ext>
            </a:extLst>
          </p:cNvPr>
          <p:cNvSpPr>
            <a:spLocks noGrp="1"/>
          </p:cNvSpPr>
          <p:nvPr>
            <p:ph type="title"/>
          </p:nvPr>
        </p:nvSpPr>
        <p:spPr/>
        <p:txBody>
          <a:bodyPr/>
          <a:lstStyle/>
          <a:p>
            <a:r>
              <a:rPr lang="en-GB" dirty="0"/>
              <a:t>Cancer Alliance Funding Allocation</a:t>
            </a:r>
          </a:p>
        </p:txBody>
      </p:sp>
      <p:sp>
        <p:nvSpPr>
          <p:cNvPr id="3" name="Content Placeholder 2">
            <a:extLst>
              <a:ext uri="{FF2B5EF4-FFF2-40B4-BE49-F238E27FC236}">
                <a16:creationId xmlns:a16="http://schemas.microsoft.com/office/drawing/2014/main" xmlns="" id="{31E5FD77-6174-4B1E-A560-D11BA3CBA90A}"/>
              </a:ext>
            </a:extLst>
          </p:cNvPr>
          <p:cNvSpPr>
            <a:spLocks noGrp="1"/>
          </p:cNvSpPr>
          <p:nvPr>
            <p:ph idx="1"/>
          </p:nvPr>
        </p:nvSpPr>
        <p:spPr/>
        <p:txBody>
          <a:bodyPr>
            <a:normAutofit fontScale="47500" lnSpcReduction="20000"/>
          </a:bodyPr>
          <a:lstStyle/>
          <a:p>
            <a:pPr marL="0" indent="0">
              <a:buNone/>
            </a:pPr>
            <a:endParaRPr lang="en-GB" dirty="0"/>
          </a:p>
          <a:p>
            <a:pPr marL="0" indent="0">
              <a:buNone/>
            </a:pPr>
            <a:r>
              <a:rPr lang="en-GB" dirty="0"/>
              <a:t>£217,200 to achieve a demonstrable improvement in the number of lung cancer patients diagnosed in 28 days</a:t>
            </a:r>
          </a:p>
          <a:p>
            <a:pPr marL="0" indent="0">
              <a:buNone/>
            </a:pPr>
            <a:r>
              <a:rPr lang="en-GB" dirty="0"/>
              <a:t> </a:t>
            </a:r>
          </a:p>
          <a:p>
            <a:pPr marL="0" indent="0">
              <a:buNone/>
            </a:pPr>
            <a:r>
              <a:rPr lang="en-GB" b="1" dirty="0"/>
              <a:t>Opportunity</a:t>
            </a:r>
          </a:p>
          <a:p>
            <a:r>
              <a:rPr lang="en-GB" dirty="0"/>
              <a:t>Turnaround times for CT scans (request to report) </a:t>
            </a:r>
          </a:p>
          <a:p>
            <a:r>
              <a:rPr lang="en-GB" dirty="0"/>
              <a:t>requesting of the ‘package of tests’ for potentially curative patients.  </a:t>
            </a:r>
          </a:p>
          <a:p>
            <a:pPr marL="0" indent="0">
              <a:buNone/>
            </a:pPr>
            <a:r>
              <a:rPr lang="en-GB" dirty="0"/>
              <a:t>Thus the following methodology is proposed for spending these funds: </a:t>
            </a:r>
          </a:p>
          <a:p>
            <a:pPr marL="0" lvl="0" indent="0">
              <a:buNone/>
            </a:pPr>
            <a:r>
              <a:rPr lang="en-GB" b="1" dirty="0"/>
              <a:t>Eligibility</a:t>
            </a:r>
          </a:p>
          <a:p>
            <a:pPr lvl="0"/>
            <a:r>
              <a:rPr lang="en-GB" dirty="0"/>
              <a:t>Providers who currently do not have CT scans completed and reported by day 7 of the 62 day pathway (based on median from quarter 3 2018/19) </a:t>
            </a:r>
          </a:p>
          <a:p>
            <a:pPr lvl="0"/>
            <a:r>
              <a:rPr lang="en-GB" dirty="0"/>
              <a:t>Providers sending patients for curative treatment without all relevant tests being reported (PET scan, full pulmonary function tests, cardiopulmonary exercise testing and echocardiogram)</a:t>
            </a:r>
          </a:p>
          <a:p>
            <a:pPr marL="0" lvl="0" indent="0">
              <a:buNone/>
            </a:pPr>
            <a:r>
              <a:rPr lang="en-GB" b="1" dirty="0"/>
              <a:t>Allocation</a:t>
            </a:r>
          </a:p>
          <a:p>
            <a:pPr lvl="0"/>
            <a:r>
              <a:rPr lang="en-GB" dirty="0"/>
              <a:t>Funds then split between eligible providers proportionally based on numbers of lung two week wait referrals at the provider</a:t>
            </a:r>
          </a:p>
          <a:p>
            <a:pPr marL="0" lvl="0" indent="0">
              <a:buNone/>
            </a:pPr>
            <a:r>
              <a:rPr lang="en-GB" b="1" dirty="0"/>
              <a:t>Financial Governance</a:t>
            </a:r>
          </a:p>
          <a:p>
            <a:pPr lvl="0"/>
            <a:r>
              <a:rPr lang="en-GB" dirty="0"/>
              <a:t>Providers would have to prove by end of 2019/20 financial year that they had made permanent sustainable changes that enabled CT scans to be reported by day 7 of the 62 day pathway (median) and that 90% patients were being sent for curative treatment with relevant tests completed.</a:t>
            </a:r>
          </a:p>
          <a:p>
            <a:endParaRPr lang="en-GB" dirty="0"/>
          </a:p>
        </p:txBody>
      </p:sp>
      <p:pic>
        <p:nvPicPr>
          <p:cNvPr id="4" name="Picture 3">
            <a:extLst>
              <a:ext uri="{FF2B5EF4-FFF2-40B4-BE49-F238E27FC236}">
                <a16:creationId xmlns:a16="http://schemas.microsoft.com/office/drawing/2014/main" xmlns="" id="{A58C4279-8A8E-47DD-9189-0753D376BC25}"/>
              </a:ext>
            </a:extLst>
          </p:cNvPr>
          <p:cNvPicPr>
            <a:picLocks noChangeAspect="1"/>
          </p:cNvPicPr>
          <p:nvPr/>
        </p:nvPicPr>
        <p:blipFill>
          <a:blip r:embed="rId2"/>
          <a:stretch>
            <a:fillRect/>
          </a:stretch>
        </p:blipFill>
        <p:spPr>
          <a:xfrm>
            <a:off x="9427612" y="189569"/>
            <a:ext cx="2590800" cy="1101462"/>
          </a:xfrm>
          <a:prstGeom prst="rect">
            <a:avLst/>
          </a:prstGeom>
        </p:spPr>
      </p:pic>
    </p:spTree>
    <p:extLst>
      <p:ext uri="{BB962C8B-B14F-4D97-AF65-F5344CB8AC3E}">
        <p14:creationId xmlns:p14="http://schemas.microsoft.com/office/powerpoint/2010/main" val="824895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2E7D5E9-EDA7-4A9E-96D8-E54B8F7B977F}"/>
              </a:ext>
            </a:extLst>
          </p:cNvPr>
          <p:cNvSpPr>
            <a:spLocks noGrp="1"/>
          </p:cNvSpPr>
          <p:nvPr>
            <p:ph type="body" sz="quarter" idx="14"/>
          </p:nvPr>
        </p:nvSpPr>
        <p:spPr/>
        <p:txBody>
          <a:bodyPr/>
          <a:lstStyle/>
          <a:p>
            <a:endParaRPr lang="en-GB"/>
          </a:p>
        </p:txBody>
      </p:sp>
      <p:sp>
        <p:nvSpPr>
          <p:cNvPr id="3" name="Title 2">
            <a:extLst>
              <a:ext uri="{FF2B5EF4-FFF2-40B4-BE49-F238E27FC236}">
                <a16:creationId xmlns:a16="http://schemas.microsoft.com/office/drawing/2014/main" xmlns="" id="{71390561-AE01-472D-BA41-02964044EE4E}"/>
              </a:ext>
            </a:extLst>
          </p:cNvPr>
          <p:cNvSpPr>
            <a:spLocks noGrp="1"/>
          </p:cNvSpPr>
          <p:nvPr>
            <p:ph type="title"/>
          </p:nvPr>
        </p:nvSpPr>
        <p:spPr/>
        <p:txBody>
          <a:bodyPr>
            <a:normAutofit/>
          </a:bodyPr>
          <a:lstStyle/>
          <a:p>
            <a:r>
              <a:rPr lang="en-GB" sz="2000" b="1" dirty="0"/>
              <a:t>SW CA Lung Cancer Pathway Transformation Work Programme 2019/20 </a:t>
            </a:r>
            <a:br>
              <a:rPr lang="en-GB" sz="2000" b="1" dirty="0"/>
            </a:br>
            <a:r>
              <a:rPr lang="en-GB" sz="2000" b="1" dirty="0"/>
              <a:t>- SW CA Lung Cancer Pathway Delivery Group</a:t>
            </a:r>
          </a:p>
        </p:txBody>
      </p:sp>
      <p:pic>
        <p:nvPicPr>
          <p:cNvPr id="4" name="Picture 3">
            <a:extLst>
              <a:ext uri="{FF2B5EF4-FFF2-40B4-BE49-F238E27FC236}">
                <a16:creationId xmlns:a16="http://schemas.microsoft.com/office/drawing/2014/main" xmlns="" id="{23B53139-60CE-40B7-ABB4-0C448E661123}"/>
              </a:ext>
            </a:extLst>
          </p:cNvPr>
          <p:cNvPicPr>
            <a:picLocks noChangeAspect="1"/>
          </p:cNvPicPr>
          <p:nvPr/>
        </p:nvPicPr>
        <p:blipFill>
          <a:blip r:embed="rId2"/>
          <a:stretch>
            <a:fillRect/>
          </a:stretch>
        </p:blipFill>
        <p:spPr>
          <a:xfrm>
            <a:off x="9427612" y="189569"/>
            <a:ext cx="2590800" cy="1101462"/>
          </a:xfrm>
          <a:prstGeom prst="rect">
            <a:avLst/>
          </a:prstGeom>
        </p:spPr>
      </p:pic>
      <p:graphicFrame>
        <p:nvGraphicFramePr>
          <p:cNvPr id="5" name="Diagram 4">
            <a:extLst>
              <a:ext uri="{FF2B5EF4-FFF2-40B4-BE49-F238E27FC236}">
                <a16:creationId xmlns:a16="http://schemas.microsoft.com/office/drawing/2014/main" xmlns="" id="{BA9CD182-6F6B-4CCD-8EBE-197E5FDA58F9}"/>
              </a:ext>
            </a:extLst>
          </p:cNvPr>
          <p:cNvGraphicFramePr/>
          <p:nvPr>
            <p:extLst>
              <p:ext uri="{D42A27DB-BD31-4B8C-83A1-F6EECF244321}">
                <p14:modId xmlns:p14="http://schemas.microsoft.com/office/powerpoint/2010/main" val="2189117320"/>
              </p:ext>
            </p:extLst>
          </p:nvPr>
        </p:nvGraphicFramePr>
        <p:xfrm>
          <a:off x="985421" y="1690688"/>
          <a:ext cx="10515600" cy="497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xmlns="" id="{9B9E0B9C-F317-4306-9738-43B0FD30C134}"/>
              </a:ext>
            </a:extLst>
          </p:cNvPr>
          <p:cNvSpPr txBox="1"/>
          <p:nvPr/>
        </p:nvSpPr>
        <p:spPr>
          <a:xfrm>
            <a:off x="142043" y="6427433"/>
            <a:ext cx="4944862" cy="276999"/>
          </a:xfrm>
          <a:prstGeom prst="rect">
            <a:avLst/>
          </a:prstGeom>
          <a:noFill/>
        </p:spPr>
        <p:txBody>
          <a:bodyPr wrap="square" rtlCol="0">
            <a:spAutoFit/>
          </a:bodyPr>
          <a:lstStyle/>
          <a:p>
            <a:r>
              <a:rPr lang="en-GB" sz="1200" dirty="0"/>
              <a:t>*Lung pathway work part of Cancer Alliance wide workstream</a:t>
            </a:r>
          </a:p>
        </p:txBody>
      </p:sp>
    </p:spTree>
    <p:extLst>
      <p:ext uri="{BB962C8B-B14F-4D97-AF65-F5344CB8AC3E}">
        <p14:creationId xmlns:p14="http://schemas.microsoft.com/office/powerpoint/2010/main" val="2250172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F03F19F-0609-4CBF-88DD-BCE354CEDC9F}"/>
              </a:ext>
            </a:extLst>
          </p:cNvPr>
          <p:cNvSpPr>
            <a:spLocks noGrp="1"/>
          </p:cNvSpPr>
          <p:nvPr>
            <p:ph type="body" sz="quarter" idx="14"/>
          </p:nvPr>
        </p:nvSpPr>
        <p:spPr>
          <a:xfrm>
            <a:off x="173588" y="314653"/>
            <a:ext cx="9816229" cy="286232"/>
          </a:xfrm>
        </p:spPr>
        <p:txBody>
          <a:bodyPr/>
          <a:lstStyle/>
          <a:p>
            <a:r>
              <a:rPr lang="en-GB" dirty="0"/>
              <a:t>Lung Pathway (referral to treatment) - SWAG</a:t>
            </a:r>
          </a:p>
        </p:txBody>
      </p:sp>
      <p:pic>
        <p:nvPicPr>
          <p:cNvPr id="4" name="Picture 3">
            <a:extLst>
              <a:ext uri="{FF2B5EF4-FFF2-40B4-BE49-F238E27FC236}">
                <a16:creationId xmlns:a16="http://schemas.microsoft.com/office/drawing/2014/main" xmlns="" id="{962399C6-EA32-42F8-991F-2ED64FB8F051}"/>
              </a:ext>
            </a:extLst>
          </p:cNvPr>
          <p:cNvPicPr>
            <a:picLocks noChangeAspect="1"/>
          </p:cNvPicPr>
          <p:nvPr/>
        </p:nvPicPr>
        <p:blipFill>
          <a:blip r:embed="rId2"/>
          <a:stretch>
            <a:fillRect/>
          </a:stretch>
        </p:blipFill>
        <p:spPr>
          <a:xfrm>
            <a:off x="9427612" y="189569"/>
            <a:ext cx="2590800" cy="1101462"/>
          </a:xfrm>
          <a:prstGeom prst="rect">
            <a:avLst/>
          </a:prstGeom>
        </p:spPr>
      </p:pic>
      <p:pic>
        <p:nvPicPr>
          <p:cNvPr id="5" name="Picture 4">
            <a:extLst>
              <a:ext uri="{FF2B5EF4-FFF2-40B4-BE49-F238E27FC236}">
                <a16:creationId xmlns:a16="http://schemas.microsoft.com/office/drawing/2014/main" xmlns="" id="{B2BEA945-5561-445A-8EAD-F6FEE2AC5B7E}"/>
              </a:ext>
            </a:extLst>
          </p:cNvPr>
          <p:cNvPicPr>
            <a:picLocks noChangeAspect="1"/>
          </p:cNvPicPr>
          <p:nvPr/>
        </p:nvPicPr>
        <p:blipFill>
          <a:blip r:embed="rId3"/>
          <a:stretch>
            <a:fillRect/>
          </a:stretch>
        </p:blipFill>
        <p:spPr>
          <a:xfrm>
            <a:off x="166687" y="1291031"/>
            <a:ext cx="11858625" cy="4990706"/>
          </a:xfrm>
          <a:prstGeom prst="rect">
            <a:avLst/>
          </a:prstGeom>
        </p:spPr>
      </p:pic>
    </p:spTree>
    <p:extLst>
      <p:ext uri="{BB962C8B-B14F-4D97-AF65-F5344CB8AC3E}">
        <p14:creationId xmlns:p14="http://schemas.microsoft.com/office/powerpoint/2010/main" val="64889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017AD87-A34F-4C26-96BC-B1252DDF3F32}"/>
              </a:ext>
            </a:extLst>
          </p:cNvPr>
          <p:cNvSpPr>
            <a:spLocks noGrp="1"/>
          </p:cNvSpPr>
          <p:nvPr>
            <p:ph type="body" sz="quarter" idx="14"/>
          </p:nvPr>
        </p:nvSpPr>
        <p:spPr/>
        <p:txBody>
          <a:bodyPr/>
          <a:lstStyle/>
          <a:p>
            <a:endParaRPr lang="en-GB"/>
          </a:p>
        </p:txBody>
      </p:sp>
      <p:sp>
        <p:nvSpPr>
          <p:cNvPr id="3" name="Title 2">
            <a:extLst>
              <a:ext uri="{FF2B5EF4-FFF2-40B4-BE49-F238E27FC236}">
                <a16:creationId xmlns:a16="http://schemas.microsoft.com/office/drawing/2014/main" xmlns="" id="{1DDE4DEB-7F30-45D1-B55A-CA87971C9DA1}"/>
              </a:ext>
            </a:extLst>
          </p:cNvPr>
          <p:cNvSpPr>
            <a:spLocks noGrp="1"/>
          </p:cNvSpPr>
          <p:nvPr>
            <p:ph type="title"/>
          </p:nvPr>
        </p:nvSpPr>
        <p:spPr/>
        <p:txBody>
          <a:bodyPr/>
          <a:lstStyle/>
          <a:p>
            <a:endParaRPr lang="en-GB" dirty="0"/>
          </a:p>
        </p:txBody>
      </p:sp>
      <p:pic>
        <p:nvPicPr>
          <p:cNvPr id="6" name="Picture 5">
            <a:extLst>
              <a:ext uri="{FF2B5EF4-FFF2-40B4-BE49-F238E27FC236}">
                <a16:creationId xmlns:a16="http://schemas.microsoft.com/office/drawing/2014/main" xmlns="" id="{73F75610-1F9D-4F5B-9690-0850B62B3B72}"/>
              </a:ext>
            </a:extLst>
          </p:cNvPr>
          <p:cNvPicPr>
            <a:picLocks noChangeAspect="1"/>
          </p:cNvPicPr>
          <p:nvPr/>
        </p:nvPicPr>
        <p:blipFill>
          <a:blip r:embed="rId2"/>
          <a:stretch>
            <a:fillRect/>
          </a:stretch>
        </p:blipFill>
        <p:spPr>
          <a:xfrm>
            <a:off x="414337" y="1376362"/>
            <a:ext cx="11363325" cy="4105275"/>
          </a:xfrm>
          <a:prstGeom prst="rect">
            <a:avLst/>
          </a:prstGeom>
        </p:spPr>
      </p:pic>
    </p:spTree>
    <p:extLst>
      <p:ext uri="{BB962C8B-B14F-4D97-AF65-F5344CB8AC3E}">
        <p14:creationId xmlns:p14="http://schemas.microsoft.com/office/powerpoint/2010/main" val="407966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680" y="836712"/>
            <a:ext cx="8229600" cy="418058"/>
          </a:xfrm>
        </p:spPr>
        <p:txBody>
          <a:bodyPr>
            <a:noAutofit/>
          </a:bodyPr>
          <a:lstStyle/>
          <a:p>
            <a:r>
              <a:rPr lang="en-GB" sz="3600" dirty="0"/>
              <a:t>NOLCP</a:t>
            </a:r>
            <a:br>
              <a:rPr lang="en-GB" sz="3600" dirty="0"/>
            </a:br>
            <a:r>
              <a:rPr lang="en-GB" sz="3600" dirty="0"/>
              <a:t>- SWAG site visits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04928" y="378979"/>
            <a:ext cx="5616624" cy="6100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0065038" y="209931"/>
            <a:ext cx="1812290" cy="912495"/>
          </a:xfrm>
          <a:prstGeom prst="rect">
            <a:avLst/>
          </a:prstGeom>
        </p:spPr>
      </p:pic>
    </p:spTree>
    <p:extLst>
      <p:ext uri="{BB962C8B-B14F-4D97-AF65-F5344CB8AC3E}">
        <p14:creationId xmlns:p14="http://schemas.microsoft.com/office/powerpoint/2010/main" val="3865915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3754</TotalTime>
  <Words>2312</Words>
  <Application>Microsoft Office PowerPoint</Application>
  <PresentationFormat>Custom</PresentationFormat>
  <Paragraphs>661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South West Lung Pathway Transformation</vt:lpstr>
      <vt:lpstr>South West Lung Pathway Transformation</vt:lpstr>
      <vt:lpstr>PowerPoint Presentation</vt:lpstr>
      <vt:lpstr>South West Lung Pathway Transformation</vt:lpstr>
      <vt:lpstr>Cancer Alliance Funding Allocation</vt:lpstr>
      <vt:lpstr>SW CA Lung Cancer Pathway Transformation Work Programme 2019/20  - SW CA Lung Cancer Pathway Delivery Group</vt:lpstr>
      <vt:lpstr>PowerPoint Presentation</vt:lpstr>
      <vt:lpstr>PowerPoint Presentation</vt:lpstr>
      <vt:lpstr>NOLCP - SWAG site visits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MDT Streamlining (Draft) Guidance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West Lung Pathway Transformation</dc:title>
  <dc:creator>Nicola Gowen</dc:creator>
  <cp:lastModifiedBy>Dunderdale, Helen</cp:lastModifiedBy>
  <cp:revision>49</cp:revision>
  <dcterms:created xsi:type="dcterms:W3CDTF">2019-05-14T10:09:11Z</dcterms:created>
  <dcterms:modified xsi:type="dcterms:W3CDTF">2019-05-21T07:29:23Z</dcterms:modified>
</cp:coreProperties>
</file>