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60" r:id="rId5"/>
    <p:sldId id="261" r:id="rId6"/>
    <p:sldId id="262" r:id="rId7"/>
    <p:sldId id="263" r:id="rId8"/>
    <p:sldId id="264" r:id="rId9"/>
    <p:sldId id="265" r:id="rId10"/>
    <p:sldId id="266" r:id="rId11"/>
    <p:sldId id="270" r:id="rId12"/>
    <p:sldId id="267" r:id="rId13"/>
    <p:sldId id="268"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840"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960CE7-A35A-4966-B183-8E7D9D33A27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7063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960CE7-A35A-4966-B183-8E7D9D33A27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3928757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960CE7-A35A-4966-B183-8E7D9D33A27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40727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960CE7-A35A-4966-B183-8E7D9D33A27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149665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960CE7-A35A-4966-B183-8E7D9D33A27A}" type="datetimeFigureOut">
              <a:rPr lang="en-GB" smtClean="0"/>
              <a:t>21/05/2019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1181635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960CE7-A35A-4966-B183-8E7D9D33A27A}"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3393016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960CE7-A35A-4966-B183-8E7D9D33A27A}" type="datetimeFigureOut">
              <a:rPr lang="en-GB" smtClean="0"/>
              <a:t>21/05/2019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3753735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960CE7-A35A-4966-B183-8E7D9D33A27A}" type="datetimeFigureOut">
              <a:rPr lang="en-GB" smtClean="0"/>
              <a:t>21/05/2019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3941666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60CE7-A35A-4966-B183-8E7D9D33A27A}" type="datetimeFigureOut">
              <a:rPr lang="en-GB" smtClean="0"/>
              <a:t>21/05/2019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274731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60CE7-A35A-4966-B183-8E7D9D33A27A}"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183551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960CE7-A35A-4966-B183-8E7D9D33A27A}" type="datetimeFigureOut">
              <a:rPr lang="en-GB" smtClean="0"/>
              <a:t>21/05/2019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2B9333-D272-4DE4-B3D2-26CD9B7A9EE3}" type="slidenum">
              <a:rPr lang="en-GB" smtClean="0"/>
              <a:t>‹#›</a:t>
            </a:fld>
            <a:endParaRPr lang="en-GB"/>
          </a:p>
        </p:txBody>
      </p:sp>
    </p:spTree>
    <p:extLst>
      <p:ext uri="{BB962C8B-B14F-4D97-AF65-F5344CB8AC3E}">
        <p14:creationId xmlns:p14="http://schemas.microsoft.com/office/powerpoint/2010/main" val="2414158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60CE7-A35A-4966-B183-8E7D9D33A27A}" type="datetimeFigureOut">
              <a:rPr lang="en-GB" smtClean="0"/>
              <a:t>21/05/2019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B9333-D272-4DE4-B3D2-26CD9B7A9EE3}" type="slidenum">
              <a:rPr lang="en-GB" smtClean="0"/>
              <a:t>‹#›</a:t>
            </a:fld>
            <a:endParaRPr lang="en-GB"/>
          </a:p>
        </p:txBody>
      </p:sp>
    </p:spTree>
    <p:extLst>
      <p:ext uri="{BB962C8B-B14F-4D97-AF65-F5344CB8AC3E}">
        <p14:creationId xmlns:p14="http://schemas.microsoft.com/office/powerpoint/2010/main" val="3929395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Lung Trials for discussion </a:t>
            </a:r>
            <a:br>
              <a:rPr lang="en-GB" dirty="0" smtClean="0"/>
            </a:br>
            <a:r>
              <a:rPr lang="en-GB" dirty="0" smtClean="0"/>
              <a:t>at CSSG meeting</a:t>
            </a:r>
            <a:endParaRPr lang="en-GB" dirty="0"/>
          </a:p>
        </p:txBody>
      </p:sp>
      <p:sp>
        <p:nvSpPr>
          <p:cNvPr id="3" name="Subtitle 2"/>
          <p:cNvSpPr>
            <a:spLocks noGrp="1"/>
          </p:cNvSpPr>
          <p:nvPr>
            <p:ph type="subTitle" idx="1"/>
          </p:nvPr>
        </p:nvSpPr>
        <p:spPr/>
        <p:txBody>
          <a:bodyPr/>
          <a:lstStyle/>
          <a:p>
            <a:r>
              <a:rPr lang="en-GB" dirty="0" smtClean="0"/>
              <a:t>May 2019</a:t>
            </a:r>
            <a:endParaRPr lang="en-GB" dirty="0"/>
          </a:p>
        </p:txBody>
      </p:sp>
    </p:spTree>
    <p:extLst>
      <p:ext uri="{BB962C8B-B14F-4D97-AF65-F5344CB8AC3E}">
        <p14:creationId xmlns:p14="http://schemas.microsoft.com/office/powerpoint/2010/main" val="257615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dirty="0" smtClean="0"/>
              <a:t>A </a:t>
            </a:r>
            <a:r>
              <a:rPr lang="en-GB" dirty="0"/>
              <a:t>Randomised Phase II study of Accelerated, Dose escalated, Sequential Chemo-radiotherapy in Non-Small Cell Lung Cancer</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32656"/>
            <a:ext cx="2736240" cy="11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39552" y="5733256"/>
            <a:ext cx="982961" cy="369332"/>
          </a:xfrm>
          <a:prstGeom prst="rect">
            <a:avLst/>
          </a:prstGeom>
        </p:spPr>
        <p:txBody>
          <a:bodyPr wrap="none">
            <a:spAutoFit/>
          </a:bodyPr>
          <a:lstStyle/>
          <a:p>
            <a:r>
              <a:rPr lang="en-GB" dirty="0"/>
              <a:t>CPMS ID</a:t>
            </a:r>
          </a:p>
        </p:txBody>
      </p:sp>
      <p:sp>
        <p:nvSpPr>
          <p:cNvPr id="6" name="Rectangle 5"/>
          <p:cNvSpPr/>
          <p:nvPr/>
        </p:nvSpPr>
        <p:spPr>
          <a:xfrm>
            <a:off x="1499693" y="5732071"/>
            <a:ext cx="769763" cy="369332"/>
          </a:xfrm>
          <a:prstGeom prst="rect">
            <a:avLst/>
          </a:prstGeom>
        </p:spPr>
        <p:txBody>
          <a:bodyPr wrap="none">
            <a:spAutoFit/>
          </a:bodyPr>
          <a:lstStyle/>
          <a:p>
            <a:r>
              <a:rPr lang="en-GB" dirty="0"/>
              <a:t>35624</a:t>
            </a:r>
          </a:p>
        </p:txBody>
      </p:sp>
    </p:spTree>
    <p:extLst>
      <p:ext uri="{BB962C8B-B14F-4D97-AF65-F5344CB8AC3E}">
        <p14:creationId xmlns:p14="http://schemas.microsoft.com/office/powerpoint/2010/main" val="2740697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en-GB" dirty="0"/>
          </a:p>
        </p:txBody>
      </p:sp>
      <p:sp>
        <p:nvSpPr>
          <p:cNvPr id="3" name="Content Placeholder 2"/>
          <p:cNvSpPr>
            <a:spLocks noGrp="1"/>
          </p:cNvSpPr>
          <p:nvPr>
            <p:ph idx="1"/>
          </p:nvPr>
        </p:nvSpPr>
        <p:spPr>
          <a:xfrm>
            <a:off x="323528" y="1412776"/>
            <a:ext cx="8640960" cy="5112568"/>
          </a:xfrm>
        </p:spPr>
        <p:txBody>
          <a:bodyPr>
            <a:normAutofit fontScale="70000" lnSpcReduction="20000"/>
          </a:bodyPr>
          <a:lstStyle/>
          <a:p>
            <a:pPr marL="0" indent="0">
              <a:buNone/>
            </a:pPr>
            <a:r>
              <a:rPr lang="en-GB" u="sng" dirty="0"/>
              <a:t>Standard </a:t>
            </a:r>
            <a:r>
              <a:rPr lang="en-GB" u="sng" dirty="0" smtClean="0"/>
              <a:t>Arm </a:t>
            </a:r>
            <a:r>
              <a:rPr lang="en-GB" dirty="0" smtClean="0"/>
              <a:t>- </a:t>
            </a:r>
            <a:endParaRPr lang="en-GB" dirty="0"/>
          </a:p>
          <a:p>
            <a:r>
              <a:rPr lang="en-GB" dirty="0"/>
              <a:t>Arm A: 55Gy in 20 fractions over 26-28 days.</a:t>
            </a:r>
          </a:p>
          <a:p>
            <a:pPr marL="0" indent="0">
              <a:buNone/>
            </a:pPr>
            <a:r>
              <a:rPr lang="en-GB" u="sng" dirty="0"/>
              <a:t>Experimental Arms</a:t>
            </a:r>
          </a:p>
          <a:p>
            <a:r>
              <a:rPr lang="en-GB" strike="sngStrike" dirty="0">
                <a:solidFill>
                  <a:schemeClr val="bg1">
                    <a:lumMod val="65000"/>
                  </a:schemeClr>
                </a:solidFill>
              </a:rPr>
              <a:t>Arm B: CHART-ED: 54Gy, 36 fractions, 12 days then 10.8Gy, 6 fractions (day 15-17).</a:t>
            </a:r>
          </a:p>
          <a:p>
            <a:r>
              <a:rPr lang="en-GB" strike="sngStrike" dirty="0">
                <a:solidFill>
                  <a:schemeClr val="bg1">
                    <a:lumMod val="65000"/>
                  </a:schemeClr>
                </a:solidFill>
              </a:rPr>
              <a:t>Arm C: IDEAL: </a:t>
            </a:r>
            <a:r>
              <a:rPr lang="en-GB" strike="sngStrike" dirty="0" err="1">
                <a:solidFill>
                  <a:schemeClr val="bg1">
                    <a:lumMod val="65000"/>
                  </a:schemeClr>
                </a:solidFill>
              </a:rPr>
              <a:t>Isotoxic</a:t>
            </a:r>
            <a:r>
              <a:rPr lang="en-GB" strike="sngStrike" dirty="0">
                <a:solidFill>
                  <a:schemeClr val="bg1">
                    <a:lumMod val="65000"/>
                  </a:schemeClr>
                </a:solidFill>
              </a:rPr>
              <a:t> radiotherapy 30 fractions, 5 weeks, prescribed dose 63-71Gy, individualised to limit the maximum dose to the oesophagus to 65 </a:t>
            </a:r>
            <a:r>
              <a:rPr lang="en-GB" strike="sngStrike" dirty="0" err="1">
                <a:solidFill>
                  <a:schemeClr val="bg1">
                    <a:lumMod val="65000"/>
                  </a:schemeClr>
                </a:solidFill>
              </a:rPr>
              <a:t>Gy</a:t>
            </a:r>
            <a:r>
              <a:rPr lang="en-GB" strike="sngStrike" dirty="0">
                <a:solidFill>
                  <a:schemeClr val="bg1">
                    <a:lumMod val="65000"/>
                  </a:schemeClr>
                </a:solidFill>
              </a:rPr>
              <a:t>, and to meet other lung, spinal cord and brachial plexus dose-limits</a:t>
            </a:r>
          </a:p>
          <a:p>
            <a:r>
              <a:rPr lang="en-GB" strike="sngStrike" dirty="0">
                <a:solidFill>
                  <a:schemeClr val="bg1">
                    <a:lumMod val="65000"/>
                  </a:schemeClr>
                </a:solidFill>
              </a:rPr>
              <a:t>Arm D: I-START: </a:t>
            </a:r>
            <a:r>
              <a:rPr lang="en-GB" strike="sngStrike" dirty="0" err="1">
                <a:solidFill>
                  <a:schemeClr val="bg1">
                    <a:lumMod val="65000"/>
                  </a:schemeClr>
                </a:solidFill>
              </a:rPr>
              <a:t>Isotoxic</a:t>
            </a:r>
            <a:r>
              <a:rPr lang="en-GB" strike="sngStrike" dirty="0">
                <a:solidFill>
                  <a:schemeClr val="bg1">
                    <a:lumMod val="65000"/>
                  </a:schemeClr>
                </a:solidFill>
              </a:rPr>
              <a:t> radiotherapy 20 fractions, 4 weeks total dose of 55 – 65 </a:t>
            </a:r>
            <a:r>
              <a:rPr lang="en-GB" strike="sngStrike" dirty="0" err="1">
                <a:solidFill>
                  <a:schemeClr val="bg1">
                    <a:lumMod val="65000"/>
                  </a:schemeClr>
                </a:solidFill>
              </a:rPr>
              <a:t>Gy</a:t>
            </a:r>
            <a:r>
              <a:rPr lang="en-GB" strike="sngStrike" dirty="0">
                <a:solidFill>
                  <a:schemeClr val="bg1">
                    <a:lumMod val="65000"/>
                  </a:schemeClr>
                </a:solidFill>
              </a:rPr>
              <a:t>.</a:t>
            </a:r>
          </a:p>
          <a:p>
            <a:r>
              <a:rPr lang="en-GB" dirty="0"/>
              <a:t>Arm E: </a:t>
            </a:r>
            <a:r>
              <a:rPr lang="en-GB" dirty="0" err="1"/>
              <a:t>Isotoxic</a:t>
            </a:r>
            <a:r>
              <a:rPr lang="en-GB" dirty="0"/>
              <a:t> IMRT: </a:t>
            </a:r>
            <a:r>
              <a:rPr lang="en-GB" dirty="0" err="1"/>
              <a:t>Isotoxic</a:t>
            </a:r>
            <a:r>
              <a:rPr lang="en-GB" dirty="0"/>
              <a:t> regime IMRT, individualised dose escalation based mean lung, spinal cord and brachial plexus dose to a maximum 79.2Gy in 1.8Gy over 4 weeks BD</a:t>
            </a:r>
            <a:r>
              <a:rPr lang="en-GB" dirty="0" smtClean="0"/>
              <a:t>.</a:t>
            </a:r>
          </a:p>
          <a:p>
            <a:endParaRPr lang="en-GB" dirty="0"/>
          </a:p>
          <a:p>
            <a:pPr marL="0" indent="0">
              <a:buNone/>
            </a:pPr>
            <a:r>
              <a:rPr lang="en-GB" sz="1600" dirty="0" smtClean="0"/>
              <a:t>* Only recruiting to Arms A &amp; E at Cheltenham</a:t>
            </a:r>
            <a:endParaRPr lang="en-GB" sz="2100" dirty="0"/>
          </a:p>
        </p:txBody>
      </p:sp>
    </p:spTree>
    <p:extLst>
      <p:ext uri="{BB962C8B-B14F-4D97-AF65-F5344CB8AC3E}">
        <p14:creationId xmlns:p14="http://schemas.microsoft.com/office/powerpoint/2010/main" val="3723865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Inclusion criteria</a:t>
            </a:r>
            <a:endParaRPr lang="en-GB" u="sng" dirty="0"/>
          </a:p>
        </p:txBody>
      </p:sp>
      <p:sp>
        <p:nvSpPr>
          <p:cNvPr id="3" name="Content Placeholder 2"/>
          <p:cNvSpPr>
            <a:spLocks noGrp="1"/>
          </p:cNvSpPr>
          <p:nvPr>
            <p:ph idx="1"/>
          </p:nvPr>
        </p:nvSpPr>
        <p:spPr/>
        <p:txBody>
          <a:bodyPr>
            <a:normAutofit fontScale="70000" lnSpcReduction="20000"/>
          </a:bodyPr>
          <a:lstStyle/>
          <a:p>
            <a:r>
              <a:rPr lang="en-GB" dirty="0"/>
              <a:t>1. Histologically or cytologically confirmed stage III NSCLC.</a:t>
            </a:r>
          </a:p>
          <a:p>
            <a:r>
              <a:rPr lang="en-GB" dirty="0"/>
              <a:t>2. Performance status (PS) – ECOG 0-2.</a:t>
            </a:r>
          </a:p>
          <a:p>
            <a:r>
              <a:rPr lang="en-GB" dirty="0"/>
              <a:t>Patients with PS 2 can only be included if the local investigator deems the</a:t>
            </a:r>
          </a:p>
          <a:p>
            <a:r>
              <a:rPr lang="en-GB" dirty="0"/>
              <a:t>general condition is explained by disease or the primary chemotherapy treatment.</a:t>
            </a:r>
          </a:p>
          <a:p>
            <a:r>
              <a:rPr lang="en-GB" dirty="0"/>
              <a:t>3. Inoperable disease, unsuitable for concurrent </a:t>
            </a:r>
            <a:r>
              <a:rPr lang="en-GB" dirty="0" err="1"/>
              <a:t>chemoradiation</a:t>
            </a:r>
            <a:r>
              <a:rPr lang="en-GB" dirty="0"/>
              <a:t>, in the opinion of the treating Oncologist.</a:t>
            </a:r>
          </a:p>
          <a:p>
            <a:r>
              <a:rPr lang="en-GB" dirty="0"/>
              <a:t>4. Patients who have had a complete response, partial response or stable disease on CT assessment after 2 cycles of platinum based chemotherapy.</a:t>
            </a:r>
          </a:p>
          <a:p>
            <a:r>
              <a:rPr lang="en-GB" dirty="0"/>
              <a:t>5. Willing and able to give informed consent.</a:t>
            </a:r>
          </a:p>
          <a:p>
            <a:r>
              <a:rPr lang="en-GB" dirty="0"/>
              <a:t>6. Aged 16 or over.</a:t>
            </a:r>
          </a:p>
          <a:p>
            <a:r>
              <a:rPr lang="en-GB" dirty="0"/>
              <a:t>7. Adequate PFT results: FEV1 and/or KCO ≥ 40% of predicted.</a:t>
            </a:r>
          </a:p>
        </p:txBody>
      </p:sp>
    </p:spTree>
    <p:extLst>
      <p:ext uri="{BB962C8B-B14F-4D97-AF65-F5344CB8AC3E}">
        <p14:creationId xmlns:p14="http://schemas.microsoft.com/office/powerpoint/2010/main" val="3470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Exclusion criteria</a:t>
            </a:r>
            <a:endParaRPr lang="en-GB" u="sng" dirty="0"/>
          </a:p>
        </p:txBody>
      </p:sp>
      <p:sp>
        <p:nvSpPr>
          <p:cNvPr id="3" name="Content Placeholder 2"/>
          <p:cNvSpPr>
            <a:spLocks noGrp="1"/>
          </p:cNvSpPr>
          <p:nvPr>
            <p:ph idx="1"/>
          </p:nvPr>
        </p:nvSpPr>
        <p:spPr/>
        <p:txBody>
          <a:bodyPr>
            <a:normAutofit fontScale="70000" lnSpcReduction="20000"/>
          </a:bodyPr>
          <a:lstStyle/>
          <a:p>
            <a:r>
              <a:rPr lang="en-GB" dirty="0"/>
              <a:t>1. Previous or current malignant disease likely to interfere with the protocol treatment or comparisons.</a:t>
            </a:r>
          </a:p>
          <a:p>
            <a:r>
              <a:rPr lang="en-GB" dirty="0"/>
              <a:t>2. Medically unstable (unstable diabetes, uncontrolled arterial hypertension, infection, hypercalcaemia, ischaemic heart disease).</a:t>
            </a:r>
          </a:p>
          <a:p>
            <a:r>
              <a:rPr lang="en-GB" dirty="0"/>
              <a:t>3. Connective tissue disorders (Scleroderma, Systemic Lupus Erythematosus).</a:t>
            </a:r>
          </a:p>
          <a:p>
            <a:r>
              <a:rPr lang="en-GB" dirty="0"/>
              <a:t>4. Clinically significant interstitial lung disease.</a:t>
            </a:r>
          </a:p>
          <a:p>
            <a:r>
              <a:rPr lang="en-GB" dirty="0"/>
              <a:t>5. History of physical or psychiatric disorder that would prevent informed consent and compliance with protocol</a:t>
            </a:r>
          </a:p>
          <a:p>
            <a:r>
              <a:rPr lang="en-GB" dirty="0"/>
              <a:t>6. Pregnant or lactating women</a:t>
            </a:r>
          </a:p>
          <a:p>
            <a:r>
              <a:rPr lang="en-GB" dirty="0"/>
              <a:t>7. Any psychological, familial, sociological or geographical consideration potentially hampering compliance with the trial protocol and follow up schedule.</a:t>
            </a:r>
          </a:p>
        </p:txBody>
      </p:sp>
    </p:spTree>
    <p:extLst>
      <p:ext uri="{BB962C8B-B14F-4D97-AF65-F5344CB8AC3E}">
        <p14:creationId xmlns:p14="http://schemas.microsoft.com/office/powerpoint/2010/main" val="984767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a:t>Issues that we are facing with the trial </a:t>
            </a:r>
          </a:p>
        </p:txBody>
      </p:sp>
      <p:sp>
        <p:nvSpPr>
          <p:cNvPr id="3" name="Content Placeholder 2"/>
          <p:cNvSpPr>
            <a:spLocks noGrp="1"/>
          </p:cNvSpPr>
          <p:nvPr>
            <p:ph idx="1"/>
          </p:nvPr>
        </p:nvSpPr>
        <p:spPr>
          <a:xfrm>
            <a:off x="467544" y="2924944"/>
            <a:ext cx="8229600" cy="748680"/>
          </a:xfrm>
        </p:spPr>
        <p:txBody>
          <a:bodyPr/>
          <a:lstStyle/>
          <a:p>
            <a:r>
              <a:rPr lang="en-GB" dirty="0" smtClean="0"/>
              <a:t>Lack of suitable patients</a:t>
            </a:r>
            <a:endParaRPr lang="en-GB" dirty="0"/>
          </a:p>
        </p:txBody>
      </p:sp>
    </p:spTree>
    <p:extLst>
      <p:ext uri="{BB962C8B-B14F-4D97-AF65-F5344CB8AC3E}">
        <p14:creationId xmlns:p14="http://schemas.microsoft.com/office/powerpoint/2010/main" val="513336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Solutions that we have tried</a:t>
            </a:r>
            <a:endParaRPr lang="en-GB" u="sng" dirty="0"/>
          </a:p>
        </p:txBody>
      </p:sp>
      <p:sp>
        <p:nvSpPr>
          <p:cNvPr id="3" name="Content Placeholder 2"/>
          <p:cNvSpPr>
            <a:spLocks noGrp="1"/>
          </p:cNvSpPr>
          <p:nvPr>
            <p:ph idx="1"/>
          </p:nvPr>
        </p:nvSpPr>
        <p:spPr>
          <a:xfrm>
            <a:off x="467544" y="2636912"/>
            <a:ext cx="8229600" cy="1540768"/>
          </a:xfrm>
        </p:spPr>
        <p:txBody>
          <a:bodyPr>
            <a:normAutofit lnSpcReduction="10000"/>
          </a:bodyPr>
          <a:lstStyle/>
          <a:p>
            <a:r>
              <a:rPr lang="en-GB" dirty="0" smtClean="0"/>
              <a:t>Screening MDT lists</a:t>
            </a:r>
          </a:p>
          <a:p>
            <a:r>
              <a:rPr lang="en-GB" dirty="0" smtClean="0"/>
              <a:t>Raising awareness and reminding clinicians about the trial</a:t>
            </a:r>
            <a:endParaRPr lang="en-GB" dirty="0"/>
          </a:p>
        </p:txBody>
      </p:sp>
    </p:spTree>
    <p:extLst>
      <p:ext uri="{BB962C8B-B14F-4D97-AF65-F5344CB8AC3E}">
        <p14:creationId xmlns:p14="http://schemas.microsoft.com/office/powerpoint/2010/main" val="380953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CanopyA</a:t>
            </a:r>
            <a:r>
              <a:rPr lang="en-GB" dirty="0" smtClean="0"/>
              <a:t> - ACZ885/Canakinumab</a:t>
            </a:r>
            <a:endParaRPr lang="en-GB" dirty="0"/>
          </a:p>
        </p:txBody>
      </p:sp>
      <p:sp>
        <p:nvSpPr>
          <p:cNvPr id="3" name="Content Placeholder 2"/>
          <p:cNvSpPr>
            <a:spLocks noGrp="1"/>
          </p:cNvSpPr>
          <p:nvPr>
            <p:ph idx="1"/>
          </p:nvPr>
        </p:nvSpPr>
        <p:spPr>
          <a:xfrm>
            <a:off x="467544" y="2132856"/>
            <a:ext cx="8229600" cy="3701008"/>
          </a:xfrm>
        </p:spPr>
        <p:txBody>
          <a:bodyPr>
            <a:normAutofit/>
          </a:bodyPr>
          <a:lstStyle/>
          <a:p>
            <a:pPr marL="0" indent="0" algn="ctr">
              <a:buNone/>
            </a:pPr>
            <a:r>
              <a:rPr lang="en-GB" dirty="0"/>
              <a:t>A phase III, </a:t>
            </a:r>
            <a:r>
              <a:rPr lang="en-GB" dirty="0" err="1"/>
              <a:t>multicenter</a:t>
            </a:r>
            <a:r>
              <a:rPr lang="en-GB" dirty="0"/>
              <a:t>, randomized, double blind, </a:t>
            </a:r>
            <a:r>
              <a:rPr lang="en-GB" dirty="0" err="1" smtClean="0"/>
              <a:t>placebocontrolled</a:t>
            </a:r>
            <a:r>
              <a:rPr lang="en-GB" dirty="0" smtClean="0"/>
              <a:t> study </a:t>
            </a:r>
            <a:r>
              <a:rPr lang="en-GB" dirty="0"/>
              <a:t>evaluating the efficacy and safety </a:t>
            </a:r>
            <a:r>
              <a:rPr lang="en-GB" dirty="0" smtClean="0"/>
              <a:t>of </a:t>
            </a:r>
            <a:r>
              <a:rPr lang="en-GB" dirty="0" err="1" smtClean="0"/>
              <a:t>canakinumab</a:t>
            </a:r>
            <a:r>
              <a:rPr lang="en-GB" dirty="0" smtClean="0"/>
              <a:t> </a:t>
            </a:r>
            <a:r>
              <a:rPr lang="en-GB" dirty="0"/>
              <a:t>versus placebo as adjuvant therapy in </a:t>
            </a:r>
            <a:r>
              <a:rPr lang="en-GB" dirty="0" smtClean="0"/>
              <a:t>adult subjects </a:t>
            </a:r>
            <a:r>
              <a:rPr lang="en-GB" dirty="0"/>
              <a:t>with stages AJCC/UICC v. 8 II-IIIA and IIIB (</a:t>
            </a:r>
            <a:r>
              <a:rPr lang="en-GB" dirty="0" smtClean="0"/>
              <a:t>T&gt;5cm N2</a:t>
            </a:r>
            <a:r>
              <a:rPr lang="en-GB" dirty="0"/>
              <a:t>) completely resected (R0) non-small cell lung </a:t>
            </a:r>
            <a:r>
              <a:rPr lang="en-GB" dirty="0" smtClean="0"/>
              <a:t>cancer (</a:t>
            </a:r>
            <a:r>
              <a:rPr lang="en-GB" dirty="0"/>
              <a:t>NSCLC)</a:t>
            </a:r>
          </a:p>
        </p:txBody>
      </p:sp>
      <p:sp>
        <p:nvSpPr>
          <p:cNvPr id="4" name="Rectangle 3"/>
          <p:cNvSpPr/>
          <p:nvPr/>
        </p:nvSpPr>
        <p:spPr>
          <a:xfrm>
            <a:off x="467544" y="6093296"/>
            <a:ext cx="982961" cy="369332"/>
          </a:xfrm>
          <a:prstGeom prst="rect">
            <a:avLst/>
          </a:prstGeom>
        </p:spPr>
        <p:txBody>
          <a:bodyPr wrap="none">
            <a:spAutoFit/>
          </a:bodyPr>
          <a:lstStyle/>
          <a:p>
            <a:r>
              <a:rPr lang="en-GB" dirty="0" smtClean="0"/>
              <a:t>CPMS ID</a:t>
            </a:r>
            <a:endParaRPr lang="en-GB" dirty="0"/>
          </a:p>
        </p:txBody>
      </p:sp>
      <p:sp>
        <p:nvSpPr>
          <p:cNvPr id="5" name="Rectangle 4"/>
          <p:cNvSpPr/>
          <p:nvPr/>
        </p:nvSpPr>
        <p:spPr>
          <a:xfrm>
            <a:off x="1420262" y="6102563"/>
            <a:ext cx="769763" cy="369332"/>
          </a:xfrm>
          <a:prstGeom prst="rect">
            <a:avLst/>
          </a:prstGeom>
        </p:spPr>
        <p:txBody>
          <a:bodyPr wrap="none">
            <a:spAutoFit/>
          </a:bodyPr>
          <a:lstStyle/>
          <a:p>
            <a:r>
              <a:rPr lang="en-GB" dirty="0" smtClean="0"/>
              <a:t>36310</a:t>
            </a:r>
            <a:endParaRPr lang="en-GB" dirty="0"/>
          </a:p>
        </p:txBody>
      </p:sp>
    </p:spTree>
    <p:extLst>
      <p:ext uri="{BB962C8B-B14F-4D97-AF65-F5344CB8AC3E}">
        <p14:creationId xmlns:p14="http://schemas.microsoft.com/office/powerpoint/2010/main" val="403526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Trial design</a:t>
            </a:r>
            <a:endParaRPr lang="en-GB" u="sng"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916832"/>
            <a:ext cx="8667645" cy="3568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1737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06090"/>
          </a:xfrm>
        </p:spPr>
        <p:txBody>
          <a:bodyPr>
            <a:normAutofit fontScale="90000"/>
          </a:bodyPr>
          <a:lstStyle/>
          <a:p>
            <a:r>
              <a:rPr lang="en-GB" dirty="0" smtClean="0"/>
              <a:t>Inclusion criteria</a:t>
            </a:r>
            <a:endParaRPr lang="en-GB" dirty="0"/>
          </a:p>
        </p:txBody>
      </p:sp>
      <p:sp>
        <p:nvSpPr>
          <p:cNvPr id="3" name="Content Placeholder 2"/>
          <p:cNvSpPr>
            <a:spLocks noGrp="1"/>
          </p:cNvSpPr>
          <p:nvPr>
            <p:ph idx="1"/>
          </p:nvPr>
        </p:nvSpPr>
        <p:spPr>
          <a:xfrm>
            <a:off x="179512" y="764704"/>
            <a:ext cx="8784976" cy="4320480"/>
          </a:xfrm>
        </p:spPr>
        <p:txBody>
          <a:bodyPr>
            <a:noAutofit/>
          </a:bodyPr>
          <a:lstStyle/>
          <a:p>
            <a:r>
              <a:rPr lang="en-GB" sz="1400" dirty="0" smtClean="0"/>
              <a:t>Written informed consent must be obtained prior to any screening procedures.</a:t>
            </a:r>
          </a:p>
          <a:p>
            <a:r>
              <a:rPr lang="en-GB" sz="1400" dirty="0" smtClean="0"/>
              <a:t>Age ≥ 18 years</a:t>
            </a:r>
          </a:p>
          <a:p>
            <a:r>
              <a:rPr lang="en-GB" sz="1400" dirty="0" smtClean="0"/>
              <a:t>Completely resected (R0) AJCC/UICC v. 8 stage IIA with T&gt;4-5 cm and N0 (no nodal involvement), if no adjuvant chemotherapy is given, must be randomized within 70 days post complete surgical resection of their NSCLC.</a:t>
            </a:r>
          </a:p>
          <a:p>
            <a:r>
              <a:rPr lang="en-GB" sz="1400" dirty="0" smtClean="0"/>
              <a:t>Subjects with completely resected (R0) AJCC/UICC v. 8 stages IIA, IIB, IIIA or IIIB (T&gt;5 cm N2) disease NSCLC, who received chemotherapy and no radiation therapy must be randomized within 182 days post complete surgical resection of their NSCLC.</a:t>
            </a:r>
          </a:p>
          <a:p>
            <a:r>
              <a:rPr lang="en-GB" sz="1400" dirty="0" smtClean="0"/>
              <a:t>Subjects with completely resected (R0) AJCC/UICC v. 8 stage IIIA N2 (T ≤5 cm only) or stage IIIB (T&gt; 5cm N2) disease who receive radiation therapy along with chemotherapy detailed in inclusion criterion 6, must be randomized within 259 days of complete surgical resection.</a:t>
            </a:r>
          </a:p>
          <a:p>
            <a:r>
              <a:rPr lang="en-GB" sz="1400" dirty="0" smtClean="0"/>
              <a:t>Adjuvant chemotherapy is mandatory with stage AJCC/UICC v. 8 stage II-IIIA and stage IIIB (T&gt;5cm N2) disease for 4 cycles (21 or 28 day cycles) as per local/national guidelines (except if not tolerated, in which case at least 2 cycles of adjuvant chemotherapy are required).</a:t>
            </a:r>
          </a:p>
          <a:p>
            <a:pPr>
              <a:buFontTx/>
              <a:buChar char="-"/>
            </a:pPr>
            <a:r>
              <a:rPr lang="en-GB" sz="1100" dirty="0" smtClean="0"/>
              <a:t>Adjuvant chemotherapy is mandatory (at least 2 cycles) for all subjects except those who have stage IIA disease with T&gt;4-5 cm</a:t>
            </a:r>
          </a:p>
          <a:p>
            <a:pPr>
              <a:buFontTx/>
              <a:buChar char="-"/>
            </a:pPr>
            <a:r>
              <a:rPr lang="en-GB" sz="1100" dirty="0" smtClean="0"/>
              <a:t>Chemotherapy must be cisplatin based. Combination partners may include </a:t>
            </a:r>
            <a:r>
              <a:rPr lang="en-GB" sz="1100" dirty="0" err="1" smtClean="0"/>
              <a:t>vinorelbine</a:t>
            </a:r>
            <a:r>
              <a:rPr lang="en-GB" sz="1100" dirty="0" smtClean="0"/>
              <a:t>, etoposide, docetaxel or gemcitabine for any histology. For </a:t>
            </a:r>
            <a:r>
              <a:rPr lang="en-GB" sz="1100" dirty="0" err="1" smtClean="0"/>
              <a:t>nonsquamous</a:t>
            </a:r>
            <a:r>
              <a:rPr lang="en-GB" sz="1100" dirty="0" smtClean="0"/>
              <a:t>  carcinomas only, the combination partner may be </a:t>
            </a:r>
            <a:r>
              <a:rPr lang="en-GB" sz="1100" dirty="0" err="1" smtClean="0"/>
              <a:t>pemetrexed</a:t>
            </a:r>
            <a:r>
              <a:rPr lang="en-GB" sz="1100" dirty="0" smtClean="0"/>
              <a:t>.</a:t>
            </a:r>
          </a:p>
          <a:p>
            <a:r>
              <a:rPr lang="en-GB" sz="1400" dirty="0" smtClean="0"/>
              <a:t>Subjects must have recovered from all toxicities related to prior systemic therapy to grade ≤ 1 (CTCAE v 4.03). Exception to this criterion: subjects with any grade of alopecia and grade 2 or less neuropathy are allowed to enter the study.</a:t>
            </a:r>
          </a:p>
          <a:p>
            <a:r>
              <a:rPr lang="en-GB" sz="1400" dirty="0" smtClean="0"/>
              <a:t>Subjects must have adequate organ function including the following laboratory values at the screening visit:</a:t>
            </a:r>
          </a:p>
          <a:p>
            <a:pPr marL="0" indent="0">
              <a:buNone/>
            </a:pPr>
            <a:r>
              <a:rPr lang="en-GB" sz="1100" dirty="0" smtClean="0"/>
              <a:t>- Absolute neutrophil count (ANC) ≥ 1.5 x 109/L, Platelets ≥ 100 x 109/L, </a:t>
            </a:r>
            <a:r>
              <a:rPr lang="en-GB" sz="1100" dirty="0" err="1" smtClean="0"/>
              <a:t>Hemoglobin</a:t>
            </a:r>
            <a:r>
              <a:rPr lang="en-GB" sz="1100" dirty="0" smtClean="0"/>
              <a:t> (</a:t>
            </a:r>
            <a:r>
              <a:rPr lang="en-GB" sz="1100" dirty="0" err="1" smtClean="0"/>
              <a:t>Hgb</a:t>
            </a:r>
            <a:r>
              <a:rPr lang="en-GB" sz="1100" dirty="0" smtClean="0"/>
              <a:t>) &gt; 9 g/</a:t>
            </a:r>
            <a:r>
              <a:rPr lang="en-GB" sz="1100" dirty="0" err="1" smtClean="0"/>
              <a:t>dL</a:t>
            </a:r>
            <a:r>
              <a:rPr lang="en-GB" sz="1100" dirty="0" smtClean="0"/>
              <a:t>, Creatinine clearance greater than 45 ml/min using Cockcroft-Gault formula, Total bilirubin ≤ 1.5 x ULN, Aspartate transaminase (AST) ≤ 3 x ULN, Alanine transaminase (ALT) ≤ 3 x ULN</a:t>
            </a:r>
          </a:p>
          <a:p>
            <a:r>
              <a:rPr lang="en-GB" sz="1400" dirty="0" smtClean="0"/>
              <a:t>ECOG performance status (PS) of 0 or 1.</a:t>
            </a:r>
          </a:p>
          <a:p>
            <a:r>
              <a:rPr lang="en-GB" sz="1400" dirty="0" smtClean="0"/>
              <a:t>Willing and able to comply with scheduled visits, treatment plan and laboratory tests</a:t>
            </a:r>
            <a:endParaRPr lang="en-GB" sz="1400" dirty="0"/>
          </a:p>
        </p:txBody>
      </p:sp>
    </p:spTree>
    <p:extLst>
      <p:ext uri="{BB962C8B-B14F-4D97-AF65-F5344CB8AC3E}">
        <p14:creationId xmlns:p14="http://schemas.microsoft.com/office/powerpoint/2010/main" val="3788901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922114"/>
          </a:xfrm>
        </p:spPr>
        <p:txBody>
          <a:bodyPr>
            <a:normAutofit/>
          </a:bodyPr>
          <a:lstStyle/>
          <a:p>
            <a:r>
              <a:rPr lang="en-GB" dirty="0"/>
              <a:t>E</a:t>
            </a:r>
            <a:r>
              <a:rPr lang="en-GB" dirty="0" smtClean="0"/>
              <a:t>xclusion criteria</a:t>
            </a:r>
            <a:endParaRPr lang="en-GB" dirty="0"/>
          </a:p>
        </p:txBody>
      </p:sp>
      <p:sp>
        <p:nvSpPr>
          <p:cNvPr id="3" name="Content Placeholder 2"/>
          <p:cNvSpPr>
            <a:spLocks noGrp="1"/>
          </p:cNvSpPr>
          <p:nvPr>
            <p:ph idx="1"/>
          </p:nvPr>
        </p:nvSpPr>
        <p:spPr>
          <a:xfrm>
            <a:off x="179512" y="908720"/>
            <a:ext cx="8784976" cy="5832648"/>
          </a:xfrm>
        </p:spPr>
        <p:txBody>
          <a:bodyPr>
            <a:normAutofit fontScale="25000" lnSpcReduction="20000"/>
          </a:bodyPr>
          <a:lstStyle/>
          <a:p>
            <a:pPr marL="0" indent="0">
              <a:buNone/>
            </a:pPr>
            <a:r>
              <a:rPr lang="en-GB" sz="4300" dirty="0" smtClean="0"/>
              <a:t>Subjects eligible for this study must not meet any of the following criteria at the time of screening: </a:t>
            </a:r>
          </a:p>
          <a:p>
            <a:pPr marL="0" indent="0">
              <a:buNone/>
            </a:pPr>
            <a:endParaRPr lang="en-GB" dirty="0" smtClean="0"/>
          </a:p>
          <a:p>
            <a:r>
              <a:rPr lang="en-GB" sz="6400" dirty="0" smtClean="0"/>
              <a:t>Subjects with </a:t>
            </a:r>
            <a:r>
              <a:rPr lang="en-GB" sz="6400" dirty="0" err="1" smtClean="0"/>
              <a:t>unresectable</a:t>
            </a:r>
            <a:r>
              <a:rPr lang="en-GB" sz="6400" dirty="0" smtClean="0"/>
              <a:t> or metastatic disease, positive microscopic margins on the pathology report, and/or gross disease remaining at the time of surgery.</a:t>
            </a:r>
          </a:p>
          <a:p>
            <a:r>
              <a:rPr lang="en-GB" sz="6400" dirty="0" smtClean="0"/>
              <a:t>Subjects who received neoadjuvant chemotherapy or neoadjuvant radiotherapy.</a:t>
            </a:r>
          </a:p>
          <a:p>
            <a:r>
              <a:rPr lang="en-GB" sz="6400" dirty="0" smtClean="0"/>
              <a:t>Presence or history of a malignant disease, other than the resected NSCLC, that has been diagnosed and/or required therapy within the past 3 years. Exceptions to this exclusion include the following: completely resected basal cell and squamous cell skin cancers, and completely resected carcinoma in situ of any type.</a:t>
            </a:r>
          </a:p>
          <a:p>
            <a:r>
              <a:rPr lang="en-GB" sz="6400" dirty="0" smtClean="0"/>
              <a:t>History of interstitial lung disease.</a:t>
            </a:r>
          </a:p>
          <a:p>
            <a:r>
              <a:rPr lang="en-GB" sz="6400" dirty="0" smtClean="0"/>
              <a:t>History or current diagnosis of cardiac disease, including any of the following:</a:t>
            </a:r>
          </a:p>
          <a:p>
            <a:pPr>
              <a:buFontTx/>
              <a:buChar char="-"/>
            </a:pPr>
            <a:r>
              <a:rPr lang="en-GB" sz="6400" dirty="0" smtClean="0"/>
              <a:t>recent myocardial infarction or coronary artery bypass graft (CABG) surgery within last 6 months, uncontrolled congestive heart failure, unstable angina (within last 6 months), clinically significant (symptomatic) cardiac arrhythmias (e.g., sustained ventricular tachycardia, and clinically significant second or third degree AV block without a pacemaker).</a:t>
            </a:r>
          </a:p>
          <a:p>
            <a:r>
              <a:rPr lang="en-GB" sz="6400" dirty="0" smtClean="0"/>
              <a:t>Thoracic radiotherapy to lung fields ≤ 4 weeks prior to starting cycle 1 day 1 or subjects who have not recovered from radiotherapy-related toxicities. Radiation therapy is suggested, but not required to be given to subjects with completely resected (R0) AJCC/UICC v. 8 stage IIIA or IIIB with T&gt;5cm N2 disease, (mediastinal radiation).</a:t>
            </a:r>
          </a:p>
          <a:p>
            <a:r>
              <a:rPr lang="en-GB" sz="6400" dirty="0" smtClean="0"/>
              <a:t>Major surgery (e.g., intra-thoracic, intra-abdominal or intra-pelvic) within 4 weeks prior to randomization or who have not recovered from side effects of such procedure. </a:t>
            </a:r>
            <a:r>
              <a:rPr lang="en-GB" sz="6400" dirty="0" err="1" smtClean="0"/>
              <a:t>Videoassisted</a:t>
            </a:r>
            <a:r>
              <a:rPr lang="en-GB" sz="6400" dirty="0" smtClean="0"/>
              <a:t> thoracic surgery (VATS) and </a:t>
            </a:r>
            <a:r>
              <a:rPr lang="en-GB" sz="6400" dirty="0" err="1" smtClean="0"/>
              <a:t>mediastinoscopy</a:t>
            </a:r>
            <a:r>
              <a:rPr lang="en-GB" sz="6400" dirty="0" smtClean="0"/>
              <a:t> will not be counted as major surgery and subjects can be enrolled in the study ≥1 week after the procedure.</a:t>
            </a:r>
          </a:p>
          <a:p>
            <a:r>
              <a:rPr lang="en-GB" sz="6400" dirty="0" smtClean="0"/>
              <a:t>Uncontrolled diabetes as defined by the investigator.</a:t>
            </a:r>
          </a:p>
          <a:p>
            <a:r>
              <a:rPr lang="en-GB" sz="6400" dirty="0" smtClean="0"/>
              <a:t>Known active or recurrent hepatic disorder including cirrhosis, hepatitis B and C (positive or indeterminate central laboratory results).</a:t>
            </a:r>
          </a:p>
        </p:txBody>
      </p:sp>
    </p:spTree>
    <p:extLst>
      <p:ext uri="{BB962C8B-B14F-4D97-AF65-F5344CB8AC3E}">
        <p14:creationId xmlns:p14="http://schemas.microsoft.com/office/powerpoint/2010/main" val="3333092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Autofit/>
          </a:bodyPr>
          <a:lstStyle/>
          <a:p>
            <a:r>
              <a:rPr lang="en-GB" sz="1400" dirty="0" smtClean="0"/>
              <a:t>Subjects with a history of tuberculosis (TB) infection, active or latent, or one of the following risk factors:</a:t>
            </a:r>
          </a:p>
          <a:p>
            <a:r>
              <a:rPr lang="en-GB" sz="1400" dirty="0" smtClean="0"/>
              <a:t>a. History of any of the following: residence in a congregate setting: jail or prison, homeless shelter or chronic care facility, substance abuse (injected or non-injected); health care workers with unprotected exposure to subjects who are at high risk of TB or subjects with TB disease before identification and correct airborne precautions of the infected subject.</a:t>
            </a:r>
          </a:p>
          <a:p>
            <a:r>
              <a:rPr lang="en-GB" sz="1400" dirty="0" smtClean="0"/>
              <a:t>b. Close contact (i.e. sharing the same air space in a household or other enclosed environment for prolonged period (days or weeks, not hours or minutes) with a person with active TB disease within the past 12 months. </a:t>
            </a:r>
          </a:p>
          <a:p>
            <a:r>
              <a:rPr lang="en-GB" sz="1400" dirty="0" smtClean="0"/>
              <a:t>c. Evidence of TB infection, active or latent, at screening as determined by purified protein derivative (PPD) skin test and /or </a:t>
            </a:r>
            <a:r>
              <a:rPr lang="en-GB" sz="1400" dirty="0" err="1" smtClean="0"/>
              <a:t>QuantiFERON</a:t>
            </a:r>
            <a:r>
              <a:rPr lang="en-GB" sz="1400" dirty="0" smtClean="0"/>
              <a:t>®-TB Gold (QFT-g) assay as defined by country guidelines (refer to Determination of TB status to be further defined in full protocol).</a:t>
            </a:r>
          </a:p>
          <a:p>
            <a:r>
              <a:rPr lang="en-GB" sz="1400" dirty="0" err="1" smtClean="0"/>
              <a:t>i</a:t>
            </a:r>
            <a:r>
              <a:rPr lang="en-GB" sz="1400" dirty="0" smtClean="0"/>
              <a:t>. If presence of TB, active or latent, is established then treatment for TB (according to country guidelines for TB treatment or TB treatment must be completed before treatment with </a:t>
            </a:r>
            <a:r>
              <a:rPr lang="en-GB" sz="1400" dirty="0" err="1" smtClean="0"/>
              <a:t>immunomodulating</a:t>
            </a:r>
            <a:r>
              <a:rPr lang="en-GB" sz="1400" dirty="0" smtClean="0"/>
              <a:t> drugs) must have been completed prior to screening as per country guidelines.</a:t>
            </a:r>
          </a:p>
          <a:p>
            <a:r>
              <a:rPr lang="en-GB" sz="1400" dirty="0" smtClean="0"/>
              <a:t>ii. In the absence of country TB (active or latent) guidelines, the following has been demonstrated: TB has been adequately treated with antibiotics, cure can be demonstrated, and risk factors resulting in TB exposure and contracting TB have been removed (e.g. subject no longer lives in high-risk TB exposure setting).</a:t>
            </a:r>
          </a:p>
          <a:p>
            <a:r>
              <a:rPr lang="en-GB" sz="1400" dirty="0" smtClean="0"/>
              <a:t>Subjects with suspected or proven immunocompromised state, including:</a:t>
            </a:r>
          </a:p>
          <a:p>
            <a:r>
              <a:rPr lang="en-GB" sz="1400" dirty="0" smtClean="0"/>
              <a:t>a. Human Immunodeficiency Virus (HIV) infections including those receiving ant-viral therapy.</a:t>
            </a:r>
          </a:p>
          <a:p>
            <a:r>
              <a:rPr lang="en-GB" sz="1400" dirty="0" smtClean="0"/>
              <a:t>b. Those with any other medical condition such as active infection, treated or untreated, which in the opinion of the investigator places the subject at an unacceptable risk for participation in immunomodulatory therapy</a:t>
            </a:r>
          </a:p>
          <a:p>
            <a:r>
              <a:rPr lang="en-GB" sz="1400" dirty="0" smtClean="0"/>
              <a:t>c. Those requiring systemic or local treatment with any immune modulating agent in doses with systemic effects e.g. high dose oral or intravenous steroids (&gt;20 mg prednisone orally daily for &gt;14 days, &gt; 5 mg prednisone orally daily or the equivalent dose of intravenous steroid or methotrexate &gt;15 mg weekly.</a:t>
            </a:r>
          </a:p>
          <a:p>
            <a:r>
              <a:rPr lang="en-GB" sz="1400" dirty="0" smtClean="0"/>
              <a:t>d. Important clarification: Topical, inhaled or local steroid use in doses that are not considered to cause systemic effects are permitted.</a:t>
            </a:r>
          </a:p>
        </p:txBody>
      </p:sp>
    </p:spTree>
    <p:extLst>
      <p:ext uri="{BB962C8B-B14F-4D97-AF65-F5344CB8AC3E}">
        <p14:creationId xmlns:p14="http://schemas.microsoft.com/office/powerpoint/2010/main" val="1797108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120680"/>
          </a:xfrm>
        </p:spPr>
        <p:txBody>
          <a:bodyPr>
            <a:noAutofit/>
          </a:bodyPr>
          <a:lstStyle/>
          <a:p>
            <a:r>
              <a:rPr lang="en-GB" sz="1200" dirty="0" smtClean="0"/>
              <a:t>Live vaccination within 3 months prior to first dose of study drug.</a:t>
            </a:r>
          </a:p>
          <a:p>
            <a:r>
              <a:rPr lang="en-GB" sz="1200" dirty="0" smtClean="0"/>
              <a:t>Prior treatment with </a:t>
            </a:r>
            <a:r>
              <a:rPr lang="en-GB" sz="1200" dirty="0" err="1" smtClean="0"/>
              <a:t>canakinumab</a:t>
            </a:r>
            <a:r>
              <a:rPr lang="en-GB" sz="1200" dirty="0" smtClean="0"/>
              <a:t> or drugs of a similar mechanism of action (IL-1β inhibitor).</a:t>
            </a:r>
          </a:p>
          <a:p>
            <a:r>
              <a:rPr lang="en-GB" sz="1200" dirty="0" smtClean="0"/>
              <a:t>History of hypersensitivity to </a:t>
            </a:r>
            <a:r>
              <a:rPr lang="en-GB" sz="1200" dirty="0" err="1" smtClean="0"/>
              <a:t>canakinumab</a:t>
            </a:r>
            <a:r>
              <a:rPr lang="en-GB" sz="1200" dirty="0" smtClean="0"/>
              <a:t> or drugs of a similar class.</a:t>
            </a:r>
          </a:p>
          <a:p>
            <a:r>
              <a:rPr lang="en-GB" sz="1200" dirty="0" smtClean="0"/>
              <a:t>Subjects who have received an investigational drug or device within 30 days prior to first dose of study drug or those who are expected to participate in any other investigational drug or device during the conduct of the study. Subjects receiving any biologic drugs targeting the immune system (for example, TNF blockers, </a:t>
            </a:r>
            <a:r>
              <a:rPr lang="en-GB" sz="1200" dirty="0" err="1" smtClean="0"/>
              <a:t>anakinra</a:t>
            </a:r>
            <a:r>
              <a:rPr lang="en-GB" sz="1200" dirty="0" smtClean="0"/>
              <a:t>, rituximab, </a:t>
            </a:r>
            <a:r>
              <a:rPr lang="en-GB" sz="1200" dirty="0" err="1" smtClean="0"/>
              <a:t>abatacept</a:t>
            </a:r>
            <a:r>
              <a:rPr lang="en-GB" sz="1200" dirty="0" smtClean="0"/>
              <a:t>, or tocilizumab).</a:t>
            </a:r>
          </a:p>
          <a:p>
            <a:r>
              <a:rPr lang="en-GB" sz="1200" dirty="0" smtClean="0"/>
              <a:t>Any medical condition resulting in a life expectancy of less than 5 years, other than the risk for recurrent lung cancer.</a:t>
            </a:r>
          </a:p>
          <a:p>
            <a:r>
              <a:rPr lang="en-GB" sz="1200" dirty="0" smtClean="0"/>
              <a:t>Pregnant or nursing women, where pregnancy is defined as the state of a female after conception and until the termination of gestation, confirmed by a positive </a:t>
            </a:r>
            <a:r>
              <a:rPr lang="en-GB" sz="1200" dirty="0" err="1" smtClean="0"/>
              <a:t>hCG</a:t>
            </a:r>
            <a:r>
              <a:rPr lang="en-GB" sz="1200" dirty="0" smtClean="0"/>
              <a:t> </a:t>
            </a:r>
            <a:r>
              <a:rPr lang="en-GB" sz="1200" dirty="0" err="1" smtClean="0"/>
              <a:t>laboratorytest</a:t>
            </a:r>
            <a:endParaRPr lang="en-GB" sz="1200" dirty="0" smtClean="0"/>
          </a:p>
          <a:p>
            <a:r>
              <a:rPr lang="en-GB" sz="1200" dirty="0" smtClean="0"/>
              <a:t>Women of child-bearing potential, defined as all women physiologically capable of becoming pregnant, unless they are using highly effective methods of contraception during dosing and for 130 days (approximately five terminal half-lives) after stopping  medication. Highly effective contraception methods include:</a:t>
            </a:r>
          </a:p>
          <a:p>
            <a:r>
              <a:rPr lang="en-GB" sz="1200" dirty="0" smtClean="0"/>
              <a:t>a: Total abstinence (when this is in line with the preferred and usual lifestyle of the subject. Periodic abstinence (e.g., calendar, ovulation, </a:t>
            </a:r>
            <a:r>
              <a:rPr lang="en-GB" sz="1200" dirty="0" err="1" smtClean="0"/>
              <a:t>symptothermal</a:t>
            </a:r>
            <a:r>
              <a:rPr lang="en-GB" sz="1200" dirty="0" smtClean="0"/>
              <a:t>, post-ovulation methods) and withdrawal are not acceptable methods of contraception</a:t>
            </a:r>
          </a:p>
          <a:p>
            <a:r>
              <a:rPr lang="en-GB" sz="1200" dirty="0" smtClean="0"/>
              <a:t>b: Female sterilization (have had surgical bilateral oophorectomy with or without  hysterectomy), total hysterectomy, or tubal ligation at least six weeks before taking study treatment. In case of oophorectomy alone, only when the reproductive status of the woman has been confirmed by follow up hormone level assessment</a:t>
            </a:r>
          </a:p>
          <a:p>
            <a:r>
              <a:rPr lang="en-GB" sz="1200" dirty="0" smtClean="0"/>
              <a:t>c: Male sterilization (at least 6 months prior to screening). The vasectomized male partner should be the sole partner for that subject </a:t>
            </a:r>
          </a:p>
          <a:p>
            <a:r>
              <a:rPr lang="en-GB" sz="1200" dirty="0" smtClean="0"/>
              <a:t>d: Use of oral, injected or implanted hormonal methods of contraception or placement of an intrauterine device (IUD) or intrauterine system (IUS), or other forms of hormonal contraception that have comparable efficacy (failure rate &lt;1%), for example hormone vaginal ring or transdermal hormone contraception.</a:t>
            </a:r>
          </a:p>
          <a:p>
            <a:r>
              <a:rPr lang="en-GB" sz="1200" dirty="0" smtClean="0"/>
              <a:t>In case of use of oral contraception women should have been stable on the same pill for a minimum of 3 months before taking study treatment.</a:t>
            </a:r>
          </a:p>
          <a:p>
            <a:r>
              <a:rPr lang="en-GB" sz="1200" dirty="0" smtClean="0"/>
              <a:t>Women are considered post-menopausal and not of child bearing potential if they have had 12 months of natural (spontaneous) amenorrhea with an appropriate clinical profile (i.e. age appropriate, history of vasomotor symptoms) or have had surgical bilateral oophorectomy (with or without hysterectomy), total hysterectomy, or tubal ligation at least six weeks ago. In the case of oophorectomy alone, only when the reproductive status of</a:t>
            </a:r>
          </a:p>
          <a:p>
            <a:r>
              <a:rPr lang="en-GB" sz="1200" dirty="0" smtClean="0"/>
              <a:t>the woman has been confirmed by follow up hormone level assessment is she considered not of child bearing potential.</a:t>
            </a:r>
            <a:endParaRPr lang="en-GB" sz="1200" dirty="0"/>
          </a:p>
        </p:txBody>
      </p:sp>
    </p:spTree>
    <p:extLst>
      <p:ext uri="{BB962C8B-B14F-4D97-AF65-F5344CB8AC3E}">
        <p14:creationId xmlns:p14="http://schemas.microsoft.com/office/powerpoint/2010/main" val="2637899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t>Issues that we are facing with the trial </a:t>
            </a:r>
            <a:endParaRPr lang="en-GB" u="sng" dirty="0"/>
          </a:p>
        </p:txBody>
      </p:sp>
      <p:sp>
        <p:nvSpPr>
          <p:cNvPr id="3" name="Content Placeholder 2"/>
          <p:cNvSpPr>
            <a:spLocks noGrp="1"/>
          </p:cNvSpPr>
          <p:nvPr>
            <p:ph idx="1"/>
          </p:nvPr>
        </p:nvSpPr>
        <p:spPr>
          <a:xfrm>
            <a:off x="251520" y="2636912"/>
            <a:ext cx="8640960" cy="2404864"/>
          </a:xfrm>
        </p:spPr>
        <p:txBody>
          <a:bodyPr/>
          <a:lstStyle/>
          <a:p>
            <a:r>
              <a:rPr lang="en-GB" dirty="0" smtClean="0"/>
              <a:t>Many of those patients who have been referred are concerned about the potential increased risk of infection mentioned in the PIS</a:t>
            </a:r>
          </a:p>
          <a:p>
            <a:r>
              <a:rPr lang="en-GB" dirty="0" smtClean="0"/>
              <a:t>Suitable patient population not coming through</a:t>
            </a:r>
          </a:p>
          <a:p>
            <a:pPr marL="0" indent="0">
              <a:buNone/>
            </a:pPr>
            <a:endParaRPr lang="en-GB" dirty="0" smtClean="0"/>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326988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Solutions that we have tried</a:t>
            </a:r>
            <a:endParaRPr lang="en-GB" u="sng" dirty="0"/>
          </a:p>
        </p:txBody>
      </p:sp>
      <p:sp>
        <p:nvSpPr>
          <p:cNvPr id="3" name="Content Placeholder 2"/>
          <p:cNvSpPr>
            <a:spLocks noGrp="1"/>
          </p:cNvSpPr>
          <p:nvPr>
            <p:ph idx="1"/>
          </p:nvPr>
        </p:nvSpPr>
        <p:spPr/>
        <p:txBody>
          <a:bodyPr/>
          <a:lstStyle/>
          <a:p>
            <a:endParaRPr lang="en-GB" dirty="0" smtClean="0"/>
          </a:p>
          <a:p>
            <a:r>
              <a:rPr lang="en-GB" dirty="0" smtClean="0"/>
              <a:t>Email sent to Clinical Trials team at Worcester Royal Hospital to raise awareness if potentially suitable patients could be referred to Cheltenham</a:t>
            </a:r>
          </a:p>
          <a:p>
            <a:pPr marL="0" indent="0" algn="just">
              <a:buNone/>
            </a:pPr>
            <a:endParaRPr lang="en-GB" dirty="0"/>
          </a:p>
        </p:txBody>
      </p:sp>
    </p:spTree>
    <p:extLst>
      <p:ext uri="{BB962C8B-B14F-4D97-AF65-F5344CB8AC3E}">
        <p14:creationId xmlns:p14="http://schemas.microsoft.com/office/powerpoint/2010/main" val="4155599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2248</Words>
  <Application>Microsoft Office PowerPoint</Application>
  <PresentationFormat>On-screen Show (4:3)</PresentationFormat>
  <Paragraphs>105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Lung Trials for discussion  at CSSG meeting</vt:lpstr>
      <vt:lpstr>CanopyA - ACZ885/Canakinumab</vt:lpstr>
      <vt:lpstr>Trial design</vt:lpstr>
      <vt:lpstr>Inclusion criteria</vt:lpstr>
      <vt:lpstr>Exclusion criteria</vt:lpstr>
      <vt:lpstr>PowerPoint Presentation</vt:lpstr>
      <vt:lpstr>PowerPoint Presentation</vt:lpstr>
      <vt:lpstr>Issues that we are facing with the trial </vt:lpstr>
      <vt:lpstr>Solutions that we have tried</vt:lpstr>
      <vt:lpstr>PowerPoint Presentation</vt:lpstr>
      <vt:lpstr>Treatment</vt:lpstr>
      <vt:lpstr>Inclusion criteria</vt:lpstr>
      <vt:lpstr>Exclusion criteria</vt:lpstr>
      <vt:lpstr>Issues that we are facing with the trial </vt:lpstr>
      <vt:lpstr>Solutions that we have tried</vt:lpstr>
    </vt:vector>
  </TitlesOfParts>
  <Company>Gloucestershire NHS Trusts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Lung Trials</dc:title>
  <dc:creator>Account</dc:creator>
  <cp:lastModifiedBy>Dunderdale, Helen</cp:lastModifiedBy>
  <cp:revision>9</cp:revision>
  <dcterms:created xsi:type="dcterms:W3CDTF">2019-05-13T10:47:51Z</dcterms:created>
  <dcterms:modified xsi:type="dcterms:W3CDTF">2019-05-21T10:46:24Z</dcterms:modified>
</cp:coreProperties>
</file>