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3"/>
  </p:notesMasterIdLst>
  <p:sldIdLst>
    <p:sldId id="256" r:id="rId2"/>
    <p:sldId id="257" r:id="rId3"/>
    <p:sldId id="265" r:id="rId4"/>
    <p:sldId id="272" r:id="rId5"/>
    <p:sldId id="267" r:id="rId6"/>
    <p:sldId id="266" r:id="rId7"/>
    <p:sldId id="268" r:id="rId8"/>
    <p:sldId id="269" r:id="rId9"/>
    <p:sldId id="270" r:id="rId10"/>
    <p:sldId id="27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57"/>
            <p14:sldId id="265"/>
            <p14:sldId id="272"/>
            <p14:sldId id="267"/>
            <p14:sldId id="266"/>
            <p14:sldId id="268"/>
            <p14:sldId id="269"/>
            <p14:sldId id="270"/>
            <p14:sldId id="271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/>
    <p:restoredTop sz="94514" autoAdjust="0"/>
  </p:normalViewPr>
  <p:slideViewPr>
    <p:cSldViewPr snapToGrid="0" snapToObjects="1">
      <p:cViewPr>
        <p:scale>
          <a:sx n="100" d="100"/>
          <a:sy n="100" d="100"/>
        </p:scale>
        <p:origin x="131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BDB0C-25EF-4066-BC8C-9DC4CAF75825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D2B48-6AF1-4DB1-BB7F-072A8539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5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2B48-6AF1-4DB1-BB7F-072A853907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1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6030393"/>
            <a:ext cx="3628846" cy="69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" y="6016955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>Research Report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/>
              <a:t>21/05/2019</a:t>
            </a:r>
            <a:endParaRPr lang="en-GB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>David Rea</a:t>
            </a:r>
          </a:p>
          <a:p>
            <a:endParaRPr lang="en-GB" dirty="0"/>
          </a:p>
        </p:txBody>
      </p:sp>
      <p:sp>
        <p:nvSpPr>
          <p:cNvPr id="4" name="Google Shape;158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/>
            </a:r>
            <a:br>
              <a:rPr lang="en-GB" dirty="0"/>
            </a:br>
            <a:r>
              <a:rPr lang="en-GB" sz="4500" dirty="0" smtClean="0"/>
              <a:t>Lung Cancer Clinical Advisory Group</a:t>
            </a:r>
            <a:br>
              <a:rPr lang="en-GB" sz="4500" dirty="0" smtClean="0"/>
            </a:b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smtClean="0"/>
              <a:t>etc.</a:t>
            </a:r>
            <a:endParaRPr lang="en-GB" dirty="0">
              <a:hlinkClick r:id=""/>
            </a:endParaRPr>
          </a:p>
          <a:p>
            <a:r>
              <a:rPr lang="en-GB" dirty="0">
                <a:hlinkClick r:id="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http://csg.ncri.org.uk/portfolio/portfolio-maps/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</a:t>
            </a:r>
            <a:r>
              <a:rPr lang="en-GB" dirty="0" smtClean="0"/>
              <a:t>which studies are open </a:t>
            </a:r>
            <a:r>
              <a:rPr lang="en-GB" dirty="0"/>
              <a:t>across the </a:t>
            </a:r>
            <a:r>
              <a:rPr lang="en-GB" dirty="0" smtClean="0"/>
              <a:t>country (will soon be Be Part of Research)</a:t>
            </a:r>
            <a:endParaRPr lang="en-GB" dirty="0"/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pPr marL="1143000" lvl="2" indent="254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Delivery Manager – David.Rea@nihr.ac.uk</a:t>
            </a:r>
          </a:p>
          <a:p>
            <a:r>
              <a:rPr lang="en-GB" dirty="0" smtClean="0"/>
              <a:t>Research portfolio facilitator – jessica.bartlett@nihr.ac.uk</a:t>
            </a:r>
          </a:p>
          <a:p>
            <a:r>
              <a:rPr lang="en-GB" dirty="0" smtClean="0"/>
              <a:t>Lung cancer research lead – </a:t>
            </a:r>
            <a:r>
              <a:rPr lang="en-GB" dirty="0"/>
              <a:t>ashley.cox@nhs.net</a:t>
            </a:r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dirty="0"/>
              <a:t>NIHR CRN High Level Objectives 2018-19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Increase number of participants into NIHR CRN portfolio studies</a:t>
            </a:r>
          </a:p>
          <a:p>
            <a:pPr marL="457189" lvl="1" indent="0">
              <a:buNone/>
            </a:pPr>
            <a:r>
              <a:rPr lang="en-GB" dirty="0" smtClean="0">
                <a:solidFill>
                  <a:srgbClr val="193E72"/>
                </a:solidFill>
              </a:rPr>
              <a:t>-West of England Target, 28,883</a:t>
            </a:r>
          </a:p>
          <a:p>
            <a:pPr marL="457189" lvl="1" indent="0">
              <a:buNone/>
            </a:pPr>
            <a:r>
              <a:rPr lang="en-GB" dirty="0" smtClean="0">
                <a:solidFill>
                  <a:srgbClr val="193E72"/>
                </a:solidFill>
              </a:rPr>
              <a:t>-West </a:t>
            </a:r>
            <a:r>
              <a:rPr lang="en-GB" dirty="0">
                <a:solidFill>
                  <a:srgbClr val="193E72"/>
                </a:solidFill>
              </a:rPr>
              <a:t>of </a:t>
            </a:r>
            <a:r>
              <a:rPr lang="en-GB" dirty="0" smtClean="0">
                <a:solidFill>
                  <a:srgbClr val="193E72"/>
                </a:solidFill>
              </a:rPr>
              <a:t>England Recruitment , </a:t>
            </a:r>
            <a:r>
              <a:rPr lang="en-GB" dirty="0" smtClean="0">
                <a:solidFill>
                  <a:srgbClr val="00B050"/>
                </a:solidFill>
              </a:rPr>
              <a:t>37, 380</a:t>
            </a:r>
            <a:endParaRPr lang="en-GB" dirty="0" smtClean="0">
              <a:solidFill>
                <a:srgbClr val="FF0000"/>
              </a:solidFill>
            </a:endParaRPr>
          </a:p>
          <a:p>
            <a:pPr marL="457189" lvl="1" indent="0">
              <a:buNone/>
            </a:pPr>
            <a:endParaRPr lang="en-GB" dirty="0">
              <a:solidFill>
                <a:srgbClr val="193E72"/>
              </a:solidFill>
            </a:endParaRPr>
          </a:p>
          <a:p>
            <a:r>
              <a:rPr lang="en-GB" dirty="0"/>
              <a:t>Increase the number of studies that deliver to time and target</a:t>
            </a:r>
          </a:p>
          <a:p>
            <a:pPr lvl="1">
              <a:buFontTx/>
              <a:buChar char="-"/>
            </a:pPr>
            <a:r>
              <a:rPr lang="en-GB" dirty="0" smtClean="0">
                <a:solidFill>
                  <a:srgbClr val="193E72"/>
                </a:solidFill>
              </a:rPr>
              <a:t>Target </a:t>
            </a:r>
            <a:r>
              <a:rPr lang="en-GB" dirty="0">
                <a:solidFill>
                  <a:srgbClr val="193E72"/>
                </a:solidFill>
              </a:rPr>
              <a:t>80</a:t>
            </a:r>
            <a:r>
              <a:rPr lang="en-GB" dirty="0" smtClean="0">
                <a:solidFill>
                  <a:srgbClr val="193E72"/>
                </a:solidFill>
              </a:rPr>
              <a:t>%</a:t>
            </a:r>
          </a:p>
          <a:p>
            <a:pPr lvl="1">
              <a:buFontTx/>
              <a:buChar char="-"/>
            </a:pPr>
            <a:r>
              <a:rPr lang="en-GB" dirty="0" smtClean="0">
                <a:solidFill>
                  <a:srgbClr val="193E72"/>
                </a:solidFill>
              </a:rPr>
              <a:t>Commercial </a:t>
            </a:r>
            <a:r>
              <a:rPr lang="en-GB" dirty="0" smtClean="0">
                <a:solidFill>
                  <a:srgbClr val="FF0000"/>
                </a:solidFill>
              </a:rPr>
              <a:t>61%</a:t>
            </a:r>
            <a:endParaRPr lang="en-GB" dirty="0" smtClean="0">
              <a:solidFill>
                <a:srgbClr val="193E72"/>
              </a:solidFill>
            </a:endParaRPr>
          </a:p>
          <a:p>
            <a:pPr lvl="1">
              <a:buFontTx/>
              <a:buChar char="-"/>
            </a:pPr>
            <a:r>
              <a:rPr lang="en-GB" dirty="0" smtClean="0">
                <a:solidFill>
                  <a:srgbClr val="193E72"/>
                </a:solidFill>
              </a:rPr>
              <a:t>Non Commercial </a:t>
            </a:r>
            <a:r>
              <a:rPr lang="en-GB" dirty="0" smtClean="0">
                <a:solidFill>
                  <a:srgbClr val="FF0000"/>
                </a:solidFill>
              </a:rPr>
              <a:t>73%</a:t>
            </a:r>
            <a:endParaRPr lang="en-GB" dirty="0">
              <a:solidFill>
                <a:srgbClr val="193E72"/>
              </a:solidFill>
            </a:endParaRPr>
          </a:p>
          <a:p>
            <a:r>
              <a:rPr lang="en-GB" dirty="0"/>
              <a:t>Increase number of commercial studies delivered through network</a:t>
            </a:r>
          </a:p>
          <a:p>
            <a:r>
              <a:rPr lang="en-GB" dirty="0"/>
              <a:t>Reduce NHS study set up times</a:t>
            </a:r>
          </a:p>
          <a:p>
            <a:r>
              <a:rPr lang="en-GB" dirty="0"/>
              <a:t>Reduce time taken to recruit first participant</a:t>
            </a:r>
          </a:p>
        </p:txBody>
      </p:sp>
    </p:spTree>
    <p:extLst>
      <p:ext uri="{BB962C8B-B14F-4D97-AF65-F5344CB8AC3E}">
        <p14:creationId xmlns:p14="http://schemas.microsoft.com/office/powerpoint/2010/main" val="3772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dirty="0"/>
              <a:t>Cancer specialty objective </a:t>
            </a:r>
            <a:r>
              <a:rPr lang="en-GB" dirty="0" smtClean="0"/>
              <a:t>for 2018-19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15"/>
            <a:ext cx="10515600" cy="4256453"/>
          </a:xfrm>
        </p:spPr>
        <p:txBody>
          <a:bodyPr/>
          <a:lstStyle/>
          <a:p>
            <a:r>
              <a:rPr lang="en-GB" sz="2600" dirty="0"/>
              <a:t>Increase patient access to Cancer research studies across the breadth of the Cancer subspecialties Number of LCRNs achieving on-target recruitment into at least 8 of the 13 Cancer subspecialties, where "on-target" means either improving recruitment by 10% from 2017/18 or meeting the following recruitment targets per 100,000 population served</a:t>
            </a:r>
            <a:r>
              <a:rPr lang="en-GB" sz="2600" dirty="0" smtClean="0"/>
              <a:t>:</a:t>
            </a:r>
            <a:endParaRPr lang="en-GB" sz="2600" dirty="0"/>
          </a:p>
          <a:p>
            <a:r>
              <a:rPr lang="en-GB" sz="2600" dirty="0"/>
              <a:t>a) Brain: 0.2; b) Breast: 10; c) Colorectal: 3; d); Children and Young People: 3; e) </a:t>
            </a:r>
            <a:r>
              <a:rPr lang="en-GB" sz="2600" dirty="0" err="1"/>
              <a:t>Gynae</a:t>
            </a:r>
            <a:r>
              <a:rPr lang="en-GB" sz="2600" dirty="0"/>
              <a:t>: 3; f) Head &amp; Neck: 1.5; g) Haematology: 7; </a:t>
            </a:r>
            <a:r>
              <a:rPr lang="en-GB" sz="2600" dirty="0">
                <a:solidFill>
                  <a:srgbClr val="FF0000"/>
                </a:solidFill>
              </a:rPr>
              <a:t>h) Lung: 4;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) Sarcoma: 0.1; j) Skin: 0.5; k) Supportive &amp; Palliative Care and Psychosocial Oncology: 4; l) Upper GI: 3; m) Urology: 12.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 on new HLOs and Speciality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New High Level Objectives agreed by DHSC: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rgbClr val="193E72"/>
                </a:solidFill>
              </a:rPr>
              <a:t> 1&amp;2 remain the same and linked to funding model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</a:t>
            </a:r>
            <a:r>
              <a:rPr lang="en-GB" dirty="0" smtClean="0">
                <a:solidFill>
                  <a:srgbClr val="193E72"/>
                </a:solidFill>
              </a:rPr>
              <a:t>4&amp;5 replaced with the national median for study site set up, for both commercial and non commercial studies. </a:t>
            </a:r>
          </a:p>
          <a:p>
            <a:pPr marL="1371566" lvl="3" indent="0">
              <a:buNone/>
            </a:pPr>
            <a:endParaRPr lang="en-GB" dirty="0" smtClean="0">
              <a:solidFill>
                <a:srgbClr val="193E72"/>
              </a:solidFill>
            </a:endParaRPr>
          </a:p>
          <a:p>
            <a:r>
              <a:rPr lang="en-GB" dirty="0" smtClean="0"/>
              <a:t>Harmonised Speciality objectives introduced: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</a:t>
            </a:r>
            <a:r>
              <a:rPr lang="en-GB" dirty="0" smtClean="0">
                <a:solidFill>
                  <a:srgbClr val="193E72"/>
                </a:solidFill>
              </a:rPr>
              <a:t>30 individual speciality objectives replaced by 5 harmonised objectives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 smtClean="0">
                <a:solidFill>
                  <a:srgbClr val="193E72"/>
                </a:solidFill>
              </a:rPr>
              <a:t>Increasing early career researchers involvement in NIHR portfolio research.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 smtClean="0">
                <a:solidFill>
                  <a:srgbClr val="193E72"/>
                </a:solidFill>
              </a:rPr>
              <a:t>Specific areas within cancer, currently under represented.</a:t>
            </a:r>
            <a:endParaRPr lang="en-GB" dirty="0">
              <a:solidFill>
                <a:srgbClr val="193E72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en-GB" dirty="0" smtClean="0">
                <a:solidFill>
                  <a:srgbClr val="193E72"/>
                </a:solidFill>
              </a:rPr>
              <a:t> Cancer </a:t>
            </a:r>
            <a:r>
              <a:rPr lang="en-GB" dirty="0">
                <a:solidFill>
                  <a:srgbClr val="193E72"/>
                </a:solidFill>
              </a:rPr>
              <a:t>Surgery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 smtClean="0">
                <a:solidFill>
                  <a:srgbClr val="193E72"/>
                </a:solidFill>
              </a:rPr>
              <a:t> </a:t>
            </a:r>
            <a:r>
              <a:rPr lang="en-GB" dirty="0">
                <a:solidFill>
                  <a:srgbClr val="193E72"/>
                </a:solidFill>
              </a:rPr>
              <a:t>Radiotherapy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 smtClean="0">
                <a:solidFill>
                  <a:srgbClr val="193E72"/>
                </a:solidFill>
              </a:rPr>
              <a:t> </a:t>
            </a:r>
            <a:r>
              <a:rPr lang="en-GB" dirty="0">
                <a:solidFill>
                  <a:srgbClr val="193E72"/>
                </a:solidFill>
              </a:rPr>
              <a:t>Rare Cancers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 smtClean="0">
                <a:solidFill>
                  <a:srgbClr val="193E72"/>
                </a:solidFill>
              </a:rPr>
              <a:t> </a:t>
            </a:r>
            <a:r>
              <a:rPr lang="en-GB" dirty="0">
                <a:solidFill>
                  <a:srgbClr val="193E72"/>
                </a:solidFill>
              </a:rPr>
              <a:t>Teenage and </a:t>
            </a:r>
            <a:r>
              <a:rPr lang="en-GB" dirty="0" smtClean="0">
                <a:solidFill>
                  <a:srgbClr val="193E72"/>
                </a:solidFill>
              </a:rPr>
              <a:t>Young Adults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93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900" dirty="0"/>
              <a:t>Performance regarding </a:t>
            </a:r>
            <a:r>
              <a:rPr lang="en-GB" sz="2900" dirty="0" smtClean="0"/>
              <a:t>2018-19 Cancer </a:t>
            </a:r>
            <a:r>
              <a:rPr lang="en-GB" sz="2900" dirty="0"/>
              <a:t>specialty target</a:t>
            </a: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75" y="1230594"/>
            <a:ext cx="8802000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4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900" dirty="0"/>
              <a:t>Cancer incidence</a:t>
            </a: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75" y="1230591"/>
            <a:ext cx="8802000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900" dirty="0"/>
              <a:t>Cancer incidence: </a:t>
            </a:r>
            <a:r>
              <a:rPr lang="en-GB" sz="2900" dirty="0" smtClean="0"/>
              <a:t>Lung</a:t>
            </a:r>
            <a:endParaRPr lang="en-GB" sz="2900" dirty="0"/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50" y="1230594"/>
            <a:ext cx="8802000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7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900" dirty="0"/>
              <a:t>Cancer recruitment to time and target</a:t>
            </a:r>
            <a:endParaRPr lang="en-GB" sz="2900" dirty="0"/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25" y="1230594"/>
            <a:ext cx="8802000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ym typeface="Arial"/>
              </a:rPr>
              <a:t>Recruitment </a:t>
            </a:r>
            <a:r>
              <a:rPr lang="en-GB" dirty="0"/>
              <a:t>and number of </a:t>
            </a:r>
            <a:r>
              <a:rPr lang="en-GB" dirty="0" smtClean="0"/>
              <a:t>lung </a:t>
            </a:r>
            <a:r>
              <a:rPr lang="en-GB" dirty="0" smtClean="0">
                <a:sym typeface="Arial"/>
              </a:rPr>
              <a:t>cancer </a:t>
            </a:r>
            <a:r>
              <a:rPr lang="en-GB" dirty="0">
                <a:sym typeface="Arial"/>
              </a:rPr>
              <a:t>studies 2018-19</a:t>
            </a:r>
            <a:endParaRPr lang="en-GB" dirty="0"/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230591"/>
            <a:ext cx="9163050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9470" y="4381500"/>
            <a:ext cx="59534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30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450</Words>
  <Application>Microsoft Office PowerPoint</Application>
  <PresentationFormat>Custom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 Design</vt:lpstr>
      <vt:lpstr> Lung Cancer Clinical Advisory Group </vt:lpstr>
      <vt:lpstr>NIHR CRN High Level Objectives 2018-19</vt:lpstr>
      <vt:lpstr>Cancer specialty objective for 2018-19</vt:lpstr>
      <vt:lpstr>Update on new HLOs and Speciality Objectives</vt:lpstr>
      <vt:lpstr>Performance regarding 2018-19 Cancer specialty target</vt:lpstr>
      <vt:lpstr>Cancer incidence</vt:lpstr>
      <vt:lpstr>Cancer incidence: Lung</vt:lpstr>
      <vt:lpstr>Cancer recruitment to time and target</vt:lpstr>
      <vt:lpstr>Recruitment and number of lung cancer studies 2018-19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Dunderdale, Helen</cp:lastModifiedBy>
  <cp:revision>68</cp:revision>
  <dcterms:created xsi:type="dcterms:W3CDTF">2019-02-07T15:31:28Z</dcterms:created>
  <dcterms:modified xsi:type="dcterms:W3CDTF">2019-05-21T10:47:21Z</dcterms:modified>
</cp:coreProperties>
</file>