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304" r:id="rId4"/>
    <p:sldId id="264" r:id="rId5"/>
    <p:sldId id="306" r:id="rId6"/>
    <p:sldId id="290" r:id="rId7"/>
    <p:sldId id="287" r:id="rId8"/>
    <p:sldId id="288" r:id="rId9"/>
    <p:sldId id="289" r:id="rId10"/>
    <p:sldId id="271" r:id="rId11"/>
    <p:sldId id="292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7" autoAdjust="0"/>
    <p:restoredTop sz="90886" autoAdjust="0"/>
  </p:normalViewPr>
  <p:slideViewPr>
    <p:cSldViewPr>
      <p:cViewPr>
        <p:scale>
          <a:sx n="70" d="100"/>
          <a:sy n="70" d="100"/>
        </p:scale>
        <p:origin x="-336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C26305-D462-45AA-847B-2BAD5789627B}" type="datetimeFigureOut">
              <a:rPr lang="en-GB"/>
              <a:pPr>
                <a:defRPr/>
              </a:pPr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ACB38C1-3359-4485-8BAC-663BBB5DC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55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9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9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1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2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3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6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0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8C1-3359-4485-8BAC-663BBB5DCB2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S_Header_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NHS_Footer_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pic>
        <p:nvPicPr>
          <p:cNvPr id="5" name="Picture 5" descr="NHS_Centre_Power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2363788"/>
            <a:ext cx="8642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  </a:t>
            </a: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r>
              <a:rPr lang="en-US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	</a:t>
            </a: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b="1" dirty="0">
              <a:ea typeface="ＭＳ Ｐゴシック" pitchFamily="-64" charset="-128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5288" y="2060848"/>
            <a:ext cx="7993062" cy="3455715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buNone/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7561262" cy="64797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850" y="2132856"/>
            <a:ext cx="8208963" cy="3455987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3850" y="1484313"/>
            <a:ext cx="8064500" cy="649287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77492"/>
            <a:ext cx="3672408" cy="31677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2276872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650" y="1557338"/>
            <a:ext cx="7488238" cy="719534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04864"/>
            <a:ext cx="3744416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4788024" y="2204864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5650" y="1484313"/>
            <a:ext cx="3744342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8024" y="1484784"/>
            <a:ext cx="3672408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7375" cy="648543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8312" y="2132856"/>
            <a:ext cx="388766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99992" y="2132856"/>
            <a:ext cx="417671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3131840" y="2204864"/>
            <a:ext cx="5544616" cy="338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3850" y="2204864"/>
            <a:ext cx="2519363" cy="331236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23528" y="1484313"/>
            <a:ext cx="8280722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0825" y="1700809"/>
            <a:ext cx="5400675" cy="388878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67400" y="1773238"/>
            <a:ext cx="2881313" cy="3816350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HS_Header_powerpoi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NHS_Footer_Powerpoi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6125" y="164782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5"/>
          <p:cNvSpPr txBox="1">
            <a:spLocks noChangeArrowheads="1"/>
          </p:cNvSpPr>
          <p:nvPr/>
        </p:nvSpPr>
        <p:spPr bwMode="auto">
          <a:xfrm>
            <a:off x="250825" y="1412776"/>
            <a:ext cx="87137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GB" sz="36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en-GB" sz="3600" b="1" dirty="0" smtClean="0">
                <a:solidFill>
                  <a:schemeClr val="bg1"/>
                </a:solidFill>
              </a:rPr>
              <a:t>Living Well With and Beyond Cancer</a:t>
            </a:r>
          </a:p>
          <a:p>
            <a:pPr algn="ctr" eaLnBrk="0" hangingPunct="0"/>
            <a:endParaRPr lang="en-GB" sz="1600" b="1" dirty="0" smtClean="0">
              <a:solidFill>
                <a:schemeClr val="bg1"/>
              </a:solidFill>
            </a:endParaRPr>
          </a:p>
          <a:p>
            <a:pPr algn="ctr" eaLnBrk="0" hangingPunct="0"/>
            <a:endParaRPr lang="en-GB" sz="1600" b="1" dirty="0">
              <a:solidFill>
                <a:schemeClr val="bg1"/>
              </a:solidFill>
            </a:endParaRPr>
          </a:p>
          <a:p>
            <a:pPr algn="ctr" eaLnBrk="0" hangingPunct="0"/>
            <a:endParaRPr lang="en-GB" sz="1600" b="1" dirty="0" smtClean="0">
              <a:solidFill>
                <a:schemeClr val="bg1"/>
              </a:solidFill>
            </a:endParaRPr>
          </a:p>
          <a:p>
            <a:pPr algn="ctr" eaLnBrk="0" hangingPunct="0"/>
            <a:endParaRPr lang="en-GB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GB" sz="1600" b="1" dirty="0" smtClean="0">
                <a:solidFill>
                  <a:schemeClr val="bg1"/>
                </a:solidFill>
              </a:rPr>
              <a:t>Ruth Hendy</a:t>
            </a:r>
          </a:p>
          <a:p>
            <a:pPr algn="ctr" eaLnBrk="0" hangingPunct="0"/>
            <a:r>
              <a:rPr lang="en-GB" sz="1600" b="1" dirty="0" smtClean="0">
                <a:solidFill>
                  <a:schemeClr val="bg1"/>
                </a:solidFill>
              </a:rPr>
              <a:t>Lead </a:t>
            </a:r>
            <a:r>
              <a:rPr lang="en-GB" sz="1600" b="1" dirty="0">
                <a:solidFill>
                  <a:schemeClr val="bg1"/>
                </a:solidFill>
              </a:rPr>
              <a:t>Cancer </a:t>
            </a:r>
            <a:r>
              <a:rPr lang="en-GB" sz="1600" b="1" dirty="0" smtClean="0">
                <a:solidFill>
                  <a:schemeClr val="bg1"/>
                </a:solidFill>
              </a:rPr>
              <a:t>Nurse</a:t>
            </a:r>
          </a:p>
          <a:p>
            <a:pPr algn="ctr" eaLnBrk="0" hangingPunct="0"/>
            <a:r>
              <a:rPr lang="en-GB" sz="1600" b="1" dirty="0" smtClean="0">
                <a:solidFill>
                  <a:schemeClr val="bg1"/>
                </a:solidFill>
              </a:rPr>
              <a:t>University Hospitals Bristol</a:t>
            </a:r>
          </a:p>
          <a:p>
            <a:pPr algn="ctr" eaLnBrk="0" hangingPunct="0"/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23" y="230338"/>
            <a:ext cx="1944911" cy="80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1438"/>
            <a:ext cx="7697788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341438"/>
            <a:ext cx="31369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556792"/>
            <a:ext cx="8568952" cy="4464496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Evolving role –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B4,  working alongside Clinical Nurse Specialist teams, trained to provide information and support to people with cancer</a:t>
            </a: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endParaRPr lang="en-GB" altLang="en-US" sz="1600" dirty="0" smtClean="0">
              <a:solidFill>
                <a:srgbClr val="000000"/>
              </a:solidFill>
              <a:cs typeface="+mn-cs"/>
            </a:endParaRP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Clinical Nurse Specialists make electronic </a:t>
            </a: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referrals to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Cancer Support Workers </a:t>
            </a:r>
          </a:p>
          <a:p>
            <a:pPr marL="5715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1:1 referral for support &amp; </a:t>
            </a: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signposting / following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HNA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altLang="en-US" sz="1600" dirty="0">
              <a:solidFill>
                <a:srgbClr val="000000"/>
              </a:solidFill>
              <a:cs typeface="+mn-cs"/>
            </a:endParaRP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Recovery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package: </a:t>
            </a:r>
          </a:p>
          <a:p>
            <a:pPr marL="5715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en-US" sz="1600" dirty="0" smtClean="0">
                <a:solidFill>
                  <a:srgbClr val="000000"/>
                </a:solidFill>
              </a:rPr>
              <a:t>Holistic Needs Assessments</a:t>
            </a:r>
          </a:p>
          <a:p>
            <a:pPr marL="5715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en-US" sz="1600" dirty="0" smtClean="0">
                <a:solidFill>
                  <a:srgbClr val="000000"/>
                </a:solidFill>
              </a:rPr>
              <a:t>Health and Wellbeing Events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Support CNS teams with information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      packs </a:t>
            </a: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/ </a:t>
            </a: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leaflets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altLang="en-US" sz="1600" dirty="0" smtClean="0">
              <a:solidFill>
                <a:srgbClr val="000000"/>
              </a:solidFill>
              <a:cs typeface="+mn-cs"/>
            </a:endParaRPr>
          </a:p>
          <a:p>
            <a:pPr marL="342900" lvl="0" indent="-342900">
              <a:lnSpc>
                <a:spcPct val="90000"/>
              </a:lnSpc>
              <a:buFontTx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cs typeface="+mn-cs"/>
              </a:rPr>
              <a:t>Awareness </a:t>
            </a:r>
            <a:r>
              <a:rPr lang="en-GB" altLang="en-US" sz="1600" dirty="0">
                <a:solidFill>
                  <a:srgbClr val="000000"/>
                </a:solidFill>
                <a:cs typeface="+mn-cs"/>
              </a:rPr>
              <a:t>/ health promotion campaigns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332656"/>
            <a:ext cx="4176464" cy="647973"/>
          </a:xfrm>
        </p:spPr>
        <p:txBody>
          <a:bodyPr/>
          <a:lstStyle/>
          <a:p>
            <a:r>
              <a:rPr lang="en-GB" dirty="0" smtClean="0"/>
              <a:t>Cancer Support Workers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45" y="3140968"/>
            <a:ext cx="42148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700808"/>
            <a:ext cx="8136904" cy="34557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Significant Macmillan funding of LWWBC projects previously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Current Cancer Transformation Fund project – funded by NHS England, for 2 years, finishing March 2020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Awaiting sustainable funding commissioning decision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332656"/>
            <a:ext cx="3384376" cy="647973"/>
          </a:xfrm>
        </p:spPr>
        <p:txBody>
          <a:bodyPr/>
          <a:lstStyle/>
          <a:p>
            <a:r>
              <a:rPr lang="en-GB" dirty="0" smtClean="0"/>
              <a:t>Current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22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268760"/>
            <a:ext cx="8352979" cy="4320480"/>
          </a:xfrm>
        </p:spPr>
        <p:txBody>
          <a:bodyPr/>
          <a:lstStyle/>
          <a:p>
            <a:r>
              <a:rPr lang="en-US" sz="2000" dirty="0" smtClean="0"/>
              <a:t>Recovery Package </a:t>
            </a:r>
            <a:r>
              <a:rPr lang="en-US" sz="1600" dirty="0" smtClean="0"/>
              <a:t>(Personalised Care and Support)</a:t>
            </a:r>
          </a:p>
          <a:p>
            <a:pPr lvl="1"/>
            <a:r>
              <a:rPr lang="en-US" sz="2000" dirty="0" smtClean="0"/>
              <a:t>Holistic Needs </a:t>
            </a:r>
            <a:r>
              <a:rPr lang="en-US" sz="2000" dirty="0"/>
              <a:t>A</a:t>
            </a:r>
            <a:r>
              <a:rPr lang="en-US" sz="2000" dirty="0" smtClean="0"/>
              <a:t>ssessments</a:t>
            </a:r>
          </a:p>
          <a:p>
            <a:pPr lvl="1"/>
            <a:r>
              <a:rPr lang="en-US" sz="2000" dirty="0" smtClean="0"/>
              <a:t>Health and Wellbeing Events </a:t>
            </a:r>
          </a:p>
          <a:p>
            <a:pPr lvl="1"/>
            <a:r>
              <a:rPr lang="en-US" sz="2000" dirty="0" smtClean="0"/>
              <a:t>Treatment Summaries</a:t>
            </a:r>
          </a:p>
          <a:p>
            <a:pPr lvl="1"/>
            <a:r>
              <a:rPr lang="en-US" sz="2000" dirty="0" smtClean="0"/>
              <a:t>Cancer Care Reviews</a:t>
            </a:r>
          </a:p>
          <a:p>
            <a:r>
              <a:rPr lang="en-US" sz="2000" dirty="0" smtClean="0"/>
              <a:t>Risk stratification / pathway redesign</a:t>
            </a:r>
          </a:p>
          <a:p>
            <a:r>
              <a:rPr lang="en-US" sz="2000" dirty="0"/>
              <a:t>Cancer Support </a:t>
            </a:r>
            <a:r>
              <a:rPr lang="en-US" sz="2000" dirty="0" smtClean="0"/>
              <a:t>Workers</a:t>
            </a:r>
          </a:p>
          <a:p>
            <a:r>
              <a:rPr lang="en-US" sz="2000" dirty="0" smtClean="0"/>
              <a:t>Rehabilitation</a:t>
            </a:r>
          </a:p>
          <a:p>
            <a:pPr lvl="1"/>
            <a:r>
              <a:rPr lang="en-US" sz="1600" dirty="0"/>
              <a:t>Community based Macmillan </a:t>
            </a:r>
            <a:r>
              <a:rPr lang="en-US" sz="1600" dirty="0" smtClean="0"/>
              <a:t>Rehab </a:t>
            </a:r>
            <a:r>
              <a:rPr lang="en-US" sz="1600" dirty="0"/>
              <a:t>and Support </a:t>
            </a:r>
            <a:r>
              <a:rPr lang="en-US" sz="1600" dirty="0" smtClean="0"/>
              <a:t>Team</a:t>
            </a:r>
          </a:p>
          <a:p>
            <a:pPr lvl="1"/>
            <a:r>
              <a:rPr lang="en-US" sz="1600" dirty="0" smtClean="0"/>
              <a:t>Macmillan Rehabilitation / Therapy Support Service in UHBristol</a:t>
            </a:r>
          </a:p>
          <a:p>
            <a:r>
              <a:rPr lang="en-US" sz="2000" dirty="0" err="1" smtClean="0"/>
              <a:t>Prehabilitation</a:t>
            </a:r>
            <a:endParaRPr lang="en-US" sz="2000" dirty="0" smtClean="0"/>
          </a:p>
          <a:p>
            <a:r>
              <a:rPr lang="en-US" sz="2000" dirty="0" smtClean="0"/>
              <a:t>Penny </a:t>
            </a:r>
            <a:r>
              <a:rPr lang="en-US" sz="2000" dirty="0" err="1"/>
              <a:t>Brohn</a:t>
            </a:r>
            <a:r>
              <a:rPr lang="en-US" sz="2000" dirty="0"/>
              <a:t> </a:t>
            </a:r>
            <a:r>
              <a:rPr lang="en-US" sz="2000" dirty="0" smtClean="0"/>
              <a:t>UK- Treatment Support Clinic / Courses (Wellbeing support during and after cancer </a:t>
            </a:r>
            <a:r>
              <a:rPr lang="en-US" sz="2000" dirty="0"/>
              <a:t>treatment</a:t>
            </a:r>
            <a:r>
              <a:rPr lang="en-US" sz="2000" dirty="0" smtClean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332656"/>
            <a:ext cx="8064500" cy="649287"/>
          </a:xfrm>
        </p:spPr>
        <p:txBody>
          <a:bodyPr/>
          <a:lstStyle/>
          <a:p>
            <a:r>
              <a:rPr lang="en-GB" dirty="0" smtClean="0"/>
              <a:t>LWWBC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268760"/>
            <a:ext cx="2792747" cy="32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107504" y="1268760"/>
            <a:ext cx="6722860" cy="4968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HNA (</a:t>
            </a:r>
            <a:r>
              <a:rPr lang="en-GB" altLang="en-US" sz="1800" dirty="0" err="1" smtClean="0"/>
              <a:t>eHNA</a:t>
            </a:r>
            <a:r>
              <a:rPr lang="en-GB" altLang="en-US" sz="18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Structured assessment of holistic needs / concerns and care plan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Within 31 days of diagnosis &amp; end of treatment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Electronic / paper / face to face or telephone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Clinical Nurse Specialists / Cancer Support Workers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/>
              <a:t>Electronic Care plan to GPs / link to Treatment Summaries</a:t>
            </a:r>
          </a:p>
        </p:txBody>
      </p:sp>
      <p:sp>
        <p:nvSpPr>
          <p:cNvPr id="2355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79512" y="332656"/>
            <a:ext cx="532765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Holistic Needs Assessments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98691" y="1340768"/>
            <a:ext cx="2108200" cy="2303462"/>
          </a:xfrm>
          <a:noFill/>
          <a:ln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0364" y="4067499"/>
            <a:ext cx="209708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67544" y="1268760"/>
            <a:ext cx="8280920" cy="4968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Information / education events for patients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b="1" dirty="0" smtClean="0"/>
              <a:t>First steps </a:t>
            </a:r>
            <a:r>
              <a:rPr lang="en-GB" altLang="en-US" sz="1800" dirty="0" smtClean="0"/>
              <a:t>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For people with a recent cancer diagnosis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b="1" dirty="0" smtClean="0"/>
              <a:t>Next Steps </a:t>
            </a:r>
            <a:r>
              <a:rPr lang="en-GB" altLang="en-US" sz="1800" dirty="0" smtClean="0"/>
              <a:t>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For people at the end of cancer treatment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b="1" dirty="0" smtClean="0"/>
              <a:t>Adjust, Adapt and Plan </a:t>
            </a:r>
            <a:r>
              <a:rPr lang="en-GB" altLang="en-US" sz="1800" dirty="0" smtClean="0"/>
              <a:t>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For people living with uncertainty and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800" dirty="0" smtClean="0"/>
              <a:t>a prognosis of ~ 6-36 months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800" dirty="0" smtClean="0"/>
          </a:p>
        </p:txBody>
      </p:sp>
      <p:sp>
        <p:nvSpPr>
          <p:cNvPr id="2355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79512" y="332656"/>
            <a:ext cx="532765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Health and Wellbeing Events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11831"/>
          <a:stretch/>
        </p:blipFill>
        <p:spPr bwMode="auto">
          <a:xfrm>
            <a:off x="4591975" y="1412776"/>
            <a:ext cx="42717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84018"/>
            <a:ext cx="5040560" cy="19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7200800" cy="5400601"/>
          </a:xfrm>
        </p:spPr>
      </p:pic>
    </p:spTree>
    <p:extLst>
      <p:ext uri="{BB962C8B-B14F-4D97-AF65-F5344CB8AC3E}">
        <p14:creationId xmlns:p14="http://schemas.microsoft.com/office/powerpoint/2010/main" val="2531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7200800" cy="54006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520" y="2780928"/>
            <a:ext cx="1440160" cy="208823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Physio session,  getting active again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594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9"/>
            <a:ext cx="7200725" cy="5400544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7504" y="2852936"/>
            <a:ext cx="1728192" cy="136815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Information </a:t>
            </a:r>
          </a:p>
          <a:p>
            <a:pPr marL="0" indent="0">
              <a:buNone/>
            </a:pPr>
            <a:r>
              <a:rPr lang="en-GB" sz="2000" dirty="0" smtClean="0"/>
              <a:t>and refreshments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12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209" y="2420888"/>
            <a:ext cx="1800200" cy="252028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Break time – market stall information gathering, meeting other patients, CNSs, AHPs</a:t>
            </a:r>
            <a:endParaRPr lang="en-GB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7200726" cy="5400545"/>
          </a:xfrm>
        </p:spPr>
      </p:pic>
    </p:spTree>
    <p:extLst>
      <p:ext uri="{BB962C8B-B14F-4D97-AF65-F5344CB8AC3E}">
        <p14:creationId xmlns:p14="http://schemas.microsoft.com/office/powerpoint/2010/main" val="37943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HB_Visions_powerpoint_97_200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UHB_Visions_powerpoint_97_2003</Template>
  <TotalTime>2026</TotalTime>
  <Words>310</Words>
  <Application>Microsoft Office PowerPoint</Application>
  <PresentationFormat>On-screen Show (4:3)</PresentationFormat>
  <Paragraphs>81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UHB_Visions_powerpoint_97_2003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Bristol Healthcare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UHBristol</dc:creator>
  <cp:lastModifiedBy>Dunderdale, Helen</cp:lastModifiedBy>
  <cp:revision>125</cp:revision>
  <dcterms:created xsi:type="dcterms:W3CDTF">2011-06-20T12:48:26Z</dcterms:created>
  <dcterms:modified xsi:type="dcterms:W3CDTF">2019-07-11T13:21:28Z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0x01010078E6183403614140B34430CFDA3FD75E</vt:lpwstr>
  </property>
</Properties>
</file>