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256" r:id="rId2"/>
    <p:sldId id="304" r:id="rId3"/>
    <p:sldId id="307" r:id="rId4"/>
    <p:sldId id="264" r:id="rId5"/>
    <p:sldId id="306" r:id="rId6"/>
    <p:sldId id="290" r:id="rId7"/>
    <p:sldId id="287" r:id="rId8"/>
    <p:sldId id="288" r:id="rId9"/>
    <p:sldId id="289" r:id="rId10"/>
    <p:sldId id="271" r:id="rId11"/>
    <p:sldId id="292" r:id="rId12"/>
    <p:sldId id="294" r:id="rId1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387" autoAdjust="0"/>
    <p:restoredTop sz="90886" autoAdjust="0"/>
  </p:normalViewPr>
  <p:slideViewPr>
    <p:cSldViewPr>
      <p:cViewPr>
        <p:scale>
          <a:sx n="70" d="100"/>
          <a:sy n="70" d="100"/>
        </p:scale>
        <p:origin x="-81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80" y="-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BC26305-D462-45AA-847B-2BAD5789627B}" type="datetimeFigureOut">
              <a:rPr lang="en-GB"/>
              <a:pPr>
                <a:defRPr/>
              </a:pPr>
              <a:t>21/05/2019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ACB38C1-3359-4485-8BAC-663BBB5DCB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055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CB38C1-3359-4485-8BAC-663BBB5DCB20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196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CB38C1-3359-4485-8BAC-663BBB5DCB20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196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CB38C1-3359-4485-8BAC-663BBB5DCB20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711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CB38C1-3359-4485-8BAC-663BBB5DCB20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721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CB38C1-3359-4485-8BAC-663BBB5DCB20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438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CB38C1-3359-4485-8BAC-663BBB5DCB20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969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CB38C1-3359-4485-8BAC-663BBB5DCB20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309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CB38C1-3359-4485-8BAC-663BBB5DCB20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61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HS_Header_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NHS_Footer_Powerp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11800"/>
            <a:ext cx="91440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ea typeface="ＭＳ Ｐゴシック" pitchFamily="-64" charset="-128"/>
              <a:cs typeface="+mn-cs"/>
            </a:endParaRPr>
          </a:p>
        </p:txBody>
      </p:sp>
      <p:pic>
        <p:nvPicPr>
          <p:cNvPr id="5" name="Picture 5" descr="NHS_Centre_Powerpoi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9200"/>
            <a:ext cx="914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0825" y="2363788"/>
            <a:ext cx="864235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221E1F"/>
                </a:solidFill>
                <a:ea typeface="ＭＳ Ｐゴシック" pitchFamily="-64" charset="-128"/>
                <a:cs typeface="+mn-cs"/>
              </a:rPr>
              <a:t>  </a:t>
            </a:r>
          </a:p>
          <a:p>
            <a:pPr lvl="1" eaLnBrk="0" hangingPunct="0">
              <a:buFont typeface="Arial" pitchFamily="34" charset="0"/>
              <a:buNone/>
              <a:defRPr/>
            </a:pPr>
            <a:endParaRPr lang="en-US" b="1" dirty="0">
              <a:solidFill>
                <a:srgbClr val="221E1F"/>
              </a:solidFill>
              <a:ea typeface="ＭＳ Ｐゴシック" pitchFamily="-64" charset="-128"/>
              <a:cs typeface="+mn-cs"/>
            </a:endParaRPr>
          </a:p>
          <a:p>
            <a:pPr lvl="1" eaLnBrk="0" hangingPunct="0">
              <a:buFont typeface="Arial" pitchFamily="34" charset="0"/>
              <a:buNone/>
              <a:defRPr/>
            </a:pPr>
            <a:endParaRPr lang="en-US" b="1" dirty="0">
              <a:solidFill>
                <a:srgbClr val="221E1F"/>
              </a:solidFill>
              <a:ea typeface="ＭＳ Ｐゴシック" pitchFamily="-64" charset="-128"/>
              <a:cs typeface="+mn-cs"/>
            </a:endParaRPr>
          </a:p>
          <a:p>
            <a:pPr lvl="1" eaLnBrk="0" hangingPunct="0">
              <a:buFont typeface="Arial" pitchFamily="34" charset="0"/>
              <a:buNone/>
              <a:defRPr/>
            </a:pPr>
            <a:endParaRPr lang="en-US" b="1" dirty="0">
              <a:solidFill>
                <a:srgbClr val="221E1F"/>
              </a:solidFill>
              <a:ea typeface="ＭＳ Ｐゴシック" pitchFamily="-64" charset="-128"/>
              <a:cs typeface="+mn-cs"/>
            </a:endParaRPr>
          </a:p>
          <a:p>
            <a:pPr lvl="1" eaLnBrk="0" hangingPunct="0">
              <a:buFont typeface="Arial" pitchFamily="34" charset="0"/>
              <a:buNone/>
              <a:defRPr/>
            </a:pPr>
            <a:endParaRPr lang="en-US" dirty="0">
              <a:solidFill>
                <a:srgbClr val="221E1F"/>
              </a:solidFill>
              <a:ea typeface="ＭＳ Ｐゴシック" pitchFamily="-64" charset="-128"/>
              <a:cs typeface="+mn-cs"/>
            </a:endParaRPr>
          </a:p>
          <a:p>
            <a:pPr lvl="1" eaLnBrk="0" hangingPunct="0">
              <a:buFont typeface="Arial" pitchFamily="34" charset="0"/>
              <a:buNone/>
              <a:defRPr/>
            </a:pPr>
            <a:r>
              <a:rPr lang="en-US" dirty="0">
                <a:solidFill>
                  <a:srgbClr val="221E1F"/>
                </a:solidFill>
                <a:ea typeface="ＭＳ Ｐゴシック" pitchFamily="-64" charset="-128"/>
                <a:cs typeface="+mn-cs"/>
              </a:rPr>
              <a:t>	</a:t>
            </a:r>
            <a:endParaRPr lang="en-US" dirty="0">
              <a:ea typeface="ＭＳ Ｐゴシック" pitchFamily="-64" charset="-128"/>
              <a:cs typeface="+mn-cs"/>
            </a:endParaRPr>
          </a:p>
          <a:p>
            <a:pPr eaLnBrk="0" hangingPunct="0">
              <a:defRPr/>
            </a:pPr>
            <a:endParaRPr lang="en-US" dirty="0">
              <a:ea typeface="ＭＳ Ｐゴシック" pitchFamily="-64" charset="-128"/>
              <a:cs typeface="+mn-cs"/>
            </a:endParaRPr>
          </a:p>
          <a:p>
            <a:pPr eaLnBrk="0" hangingPunct="0">
              <a:defRPr/>
            </a:pPr>
            <a:endParaRPr lang="en-US" b="1" dirty="0">
              <a:ea typeface="ＭＳ Ｐゴシック" pitchFamily="-64" charset="-128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95288" y="2060848"/>
            <a:ext cx="7993062" cy="3455715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400" b="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buNone/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95288" y="1412875"/>
            <a:ext cx="7561262" cy="647973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rgbClr val="007AC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23850" y="2132856"/>
            <a:ext cx="8208963" cy="3455987"/>
          </a:xfrm>
          <a:prstGeom prst="rect">
            <a:avLst/>
          </a:prstGeom>
        </p:spPr>
        <p:txBody>
          <a:bodyPr/>
          <a:lstStyle>
            <a:lvl1pPr>
              <a:defRPr sz="2800" baseline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23850" y="1484313"/>
            <a:ext cx="8064500" cy="649287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rgbClr val="007AC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755576" y="2277492"/>
            <a:ext cx="3672408" cy="31677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4572000" y="2276872"/>
            <a:ext cx="3672408" cy="316835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55650" y="1557338"/>
            <a:ext cx="7488238" cy="719534"/>
          </a:xfrm>
          <a:prstGeom prst="rect">
            <a:avLst/>
          </a:prstGeom>
        </p:spPr>
        <p:txBody>
          <a:bodyPr/>
          <a:lstStyle>
            <a:lvl1pPr>
              <a:buNone/>
              <a:defRPr sz="2800" baseline="0">
                <a:solidFill>
                  <a:srgbClr val="007AC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6"/>
          <p:cNvSpPr>
            <a:spLocks noGrp="1"/>
          </p:cNvSpPr>
          <p:nvPr>
            <p:ph sz="quarter" idx="10"/>
          </p:nvPr>
        </p:nvSpPr>
        <p:spPr>
          <a:xfrm>
            <a:off x="755576" y="2204864"/>
            <a:ext cx="3744416" cy="316835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1"/>
          </p:nvPr>
        </p:nvSpPr>
        <p:spPr>
          <a:xfrm>
            <a:off x="4788024" y="2204864"/>
            <a:ext cx="3672408" cy="316835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55650" y="1484313"/>
            <a:ext cx="3744342" cy="720725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rgbClr val="007AC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88024" y="1484784"/>
            <a:ext cx="3672408" cy="720725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rgbClr val="007AC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8313" y="1484313"/>
            <a:ext cx="8207375" cy="648543"/>
          </a:xfrm>
          <a:prstGeom prst="rect">
            <a:avLst/>
          </a:prstGeom>
        </p:spPr>
        <p:txBody>
          <a:bodyPr/>
          <a:lstStyle>
            <a:lvl1pPr>
              <a:buNone/>
              <a:defRPr sz="2800" baseline="0">
                <a:solidFill>
                  <a:srgbClr val="007AC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68312" y="2132856"/>
            <a:ext cx="3887663" cy="33837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4499992" y="2132856"/>
            <a:ext cx="4176713" cy="33837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rt Placeholder 10"/>
          <p:cNvSpPr>
            <a:spLocks noGrp="1"/>
          </p:cNvSpPr>
          <p:nvPr>
            <p:ph type="chart" sz="quarter" idx="10"/>
          </p:nvPr>
        </p:nvSpPr>
        <p:spPr>
          <a:xfrm>
            <a:off x="3131840" y="2204864"/>
            <a:ext cx="5544616" cy="338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23850" y="2204864"/>
            <a:ext cx="2519363" cy="331236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23528" y="1484313"/>
            <a:ext cx="8280722" cy="720725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>
                <a:solidFill>
                  <a:srgbClr val="007AC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50825" y="1700809"/>
            <a:ext cx="5400675" cy="3888780"/>
          </a:xfrm>
          <a:prstGeom prst="rect">
            <a:avLst/>
          </a:prstGeo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867400" y="1773238"/>
            <a:ext cx="2881313" cy="3816350"/>
          </a:xfrm>
          <a:prstGeom prst="rect">
            <a:avLst/>
          </a:prstGeom>
        </p:spPr>
        <p:txBody>
          <a:bodyPr/>
          <a:lstStyle>
            <a:lvl1pPr algn="l"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NHS_Header_powerpoint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8" descr="NHS_Footer_Powerpoint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5511800"/>
            <a:ext cx="91440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ea typeface="ＭＳ Ｐゴシック" pitchFamily="-64" charset="-128"/>
              <a:cs typeface="+mn-cs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746125" y="1647825"/>
            <a:ext cx="649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ea typeface="ＭＳ Ｐゴシック" pitchFamily="-6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5"/>
          <p:cNvSpPr txBox="1">
            <a:spLocks noChangeArrowheads="1"/>
          </p:cNvSpPr>
          <p:nvPr/>
        </p:nvSpPr>
        <p:spPr bwMode="auto">
          <a:xfrm>
            <a:off x="250825" y="1412776"/>
            <a:ext cx="871378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GB" sz="3600" b="1" dirty="0" smtClean="0">
              <a:solidFill>
                <a:schemeClr val="bg1"/>
              </a:solidFill>
            </a:endParaRPr>
          </a:p>
          <a:p>
            <a:pPr algn="ctr" eaLnBrk="0" hangingPunct="0"/>
            <a:r>
              <a:rPr lang="en-GB" sz="3600" b="1" dirty="0" smtClean="0">
                <a:solidFill>
                  <a:schemeClr val="bg1"/>
                </a:solidFill>
              </a:rPr>
              <a:t>Living Well With and Beyond Cancer</a:t>
            </a:r>
          </a:p>
          <a:p>
            <a:pPr algn="ctr" eaLnBrk="0" hangingPunct="0"/>
            <a:endParaRPr lang="en-GB" sz="1600" b="1" dirty="0" smtClean="0">
              <a:solidFill>
                <a:schemeClr val="bg1"/>
              </a:solidFill>
            </a:endParaRPr>
          </a:p>
          <a:p>
            <a:pPr algn="ctr" eaLnBrk="0" hangingPunct="0"/>
            <a:endParaRPr lang="en-GB" sz="1600" b="1" dirty="0">
              <a:solidFill>
                <a:schemeClr val="bg1"/>
              </a:solidFill>
            </a:endParaRPr>
          </a:p>
          <a:p>
            <a:pPr algn="ctr" eaLnBrk="0" hangingPunct="0"/>
            <a:endParaRPr lang="en-GB" sz="1600" b="1" dirty="0" smtClean="0">
              <a:solidFill>
                <a:schemeClr val="bg1"/>
              </a:solidFill>
            </a:endParaRPr>
          </a:p>
          <a:p>
            <a:pPr algn="ctr" eaLnBrk="0" hangingPunct="0"/>
            <a:endParaRPr lang="en-GB" sz="1600" b="1" dirty="0">
              <a:solidFill>
                <a:schemeClr val="bg1"/>
              </a:solidFill>
            </a:endParaRPr>
          </a:p>
          <a:p>
            <a:pPr algn="ctr" eaLnBrk="0" hangingPunct="0"/>
            <a:r>
              <a:rPr lang="en-GB" sz="1600" b="1" dirty="0" smtClean="0">
                <a:solidFill>
                  <a:schemeClr val="bg1"/>
                </a:solidFill>
              </a:rPr>
              <a:t>Catherine Neck</a:t>
            </a:r>
            <a:endParaRPr lang="en-GB" sz="1600" b="1" dirty="0" smtClean="0">
              <a:solidFill>
                <a:schemeClr val="bg1"/>
              </a:solidFill>
            </a:endParaRPr>
          </a:p>
          <a:p>
            <a:pPr algn="ctr" eaLnBrk="0" hangingPunct="0"/>
            <a:endParaRPr lang="en-US" sz="1600" b="1" dirty="0" smtClean="0">
              <a:solidFill>
                <a:schemeClr val="bg1"/>
              </a:solidFill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023" y="230338"/>
            <a:ext cx="1944911" cy="80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341438"/>
            <a:ext cx="7697788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1341438"/>
            <a:ext cx="3136900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520" y="1556792"/>
            <a:ext cx="8568952" cy="4464496"/>
          </a:xfrm>
        </p:spPr>
        <p:txBody>
          <a:bodyPr/>
          <a:lstStyle/>
          <a:p>
            <a:pPr marL="342900" lvl="0" indent="-342900">
              <a:lnSpc>
                <a:spcPct val="90000"/>
              </a:lnSpc>
              <a:buFontTx/>
              <a:buChar char="•"/>
            </a:pPr>
            <a:r>
              <a:rPr lang="en-GB" altLang="en-US" sz="1600" dirty="0">
                <a:solidFill>
                  <a:srgbClr val="000000"/>
                </a:solidFill>
                <a:cs typeface="+mn-cs"/>
              </a:rPr>
              <a:t>Evolving role – </a:t>
            </a:r>
            <a:r>
              <a:rPr lang="en-GB" altLang="en-US" sz="1600" dirty="0" smtClean="0">
                <a:solidFill>
                  <a:srgbClr val="000000"/>
                </a:solidFill>
                <a:cs typeface="+mn-cs"/>
              </a:rPr>
              <a:t>B4,  working alongside Clinical Nurse Specialist teams, trained to provide information and support to people with cancer</a:t>
            </a:r>
          </a:p>
          <a:p>
            <a:pPr marL="342900" lvl="0" indent="-342900">
              <a:lnSpc>
                <a:spcPct val="90000"/>
              </a:lnSpc>
              <a:buFontTx/>
              <a:buChar char="•"/>
            </a:pPr>
            <a:endParaRPr lang="en-GB" altLang="en-US" sz="1600" dirty="0" smtClean="0">
              <a:solidFill>
                <a:srgbClr val="000000"/>
              </a:solidFill>
              <a:cs typeface="+mn-cs"/>
            </a:endParaRPr>
          </a:p>
          <a:p>
            <a:pPr marL="342900" lvl="0" indent="-342900">
              <a:lnSpc>
                <a:spcPct val="90000"/>
              </a:lnSpc>
              <a:buFontTx/>
              <a:buChar char="•"/>
            </a:pPr>
            <a:r>
              <a:rPr lang="en-GB" altLang="en-US" sz="1600" dirty="0" smtClean="0">
                <a:solidFill>
                  <a:srgbClr val="000000"/>
                </a:solidFill>
                <a:cs typeface="+mn-cs"/>
              </a:rPr>
              <a:t>Clinical Nurse Specialists make electronic </a:t>
            </a:r>
            <a:r>
              <a:rPr lang="en-GB" altLang="en-US" sz="1600" dirty="0">
                <a:solidFill>
                  <a:srgbClr val="000000"/>
                </a:solidFill>
                <a:cs typeface="+mn-cs"/>
              </a:rPr>
              <a:t>referrals to </a:t>
            </a:r>
            <a:r>
              <a:rPr lang="en-GB" altLang="en-US" sz="1600" dirty="0" smtClean="0">
                <a:solidFill>
                  <a:srgbClr val="000000"/>
                </a:solidFill>
                <a:cs typeface="+mn-cs"/>
              </a:rPr>
              <a:t>Cancer Support Workers </a:t>
            </a:r>
          </a:p>
          <a:p>
            <a:pPr marL="571500" lvl="1" indent="-3429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GB" altLang="en-US" sz="1600" dirty="0" smtClean="0">
                <a:solidFill>
                  <a:srgbClr val="000000"/>
                </a:solidFill>
                <a:cs typeface="+mn-cs"/>
              </a:rPr>
              <a:t>1:1 referral for support &amp; </a:t>
            </a:r>
            <a:r>
              <a:rPr lang="en-GB" altLang="en-US" sz="1600" dirty="0">
                <a:solidFill>
                  <a:srgbClr val="000000"/>
                </a:solidFill>
                <a:cs typeface="+mn-cs"/>
              </a:rPr>
              <a:t>signposting / following </a:t>
            </a:r>
            <a:r>
              <a:rPr lang="en-GB" altLang="en-US" sz="1600" dirty="0" smtClean="0">
                <a:solidFill>
                  <a:srgbClr val="000000"/>
                </a:solidFill>
                <a:cs typeface="+mn-cs"/>
              </a:rPr>
              <a:t>HNA</a:t>
            </a:r>
          </a:p>
          <a:p>
            <a:pPr marL="0" lvl="0" indent="0">
              <a:lnSpc>
                <a:spcPct val="90000"/>
              </a:lnSpc>
              <a:buNone/>
            </a:pPr>
            <a:endParaRPr lang="en-GB" altLang="en-US" sz="1600" dirty="0">
              <a:solidFill>
                <a:srgbClr val="000000"/>
              </a:solidFill>
              <a:cs typeface="+mn-cs"/>
            </a:endParaRPr>
          </a:p>
          <a:p>
            <a:pPr marL="342900" lvl="0" indent="-342900">
              <a:lnSpc>
                <a:spcPct val="90000"/>
              </a:lnSpc>
              <a:buFontTx/>
              <a:buChar char="•"/>
            </a:pPr>
            <a:r>
              <a:rPr lang="en-GB" altLang="en-US" sz="1600" dirty="0">
                <a:solidFill>
                  <a:srgbClr val="000000"/>
                </a:solidFill>
                <a:cs typeface="+mn-cs"/>
              </a:rPr>
              <a:t>Recovery </a:t>
            </a:r>
            <a:r>
              <a:rPr lang="en-GB" altLang="en-US" sz="1600" dirty="0" smtClean="0">
                <a:solidFill>
                  <a:srgbClr val="000000"/>
                </a:solidFill>
                <a:cs typeface="+mn-cs"/>
              </a:rPr>
              <a:t>package: </a:t>
            </a:r>
          </a:p>
          <a:p>
            <a:pPr marL="571500" lvl="1" indent="-3429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GB" altLang="en-US" sz="1600" dirty="0" smtClean="0">
                <a:solidFill>
                  <a:srgbClr val="000000"/>
                </a:solidFill>
              </a:rPr>
              <a:t>Holistic Needs Assessments</a:t>
            </a:r>
          </a:p>
          <a:p>
            <a:pPr marL="571500" lvl="1" indent="-3429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GB" altLang="en-US" sz="1600" dirty="0" smtClean="0">
                <a:solidFill>
                  <a:srgbClr val="000000"/>
                </a:solidFill>
              </a:rPr>
              <a:t>Health and Wellbeing Events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GB" altLang="en-US" sz="1600" dirty="0">
              <a:solidFill>
                <a:srgbClr val="000000"/>
              </a:solidFill>
            </a:endParaRPr>
          </a:p>
          <a:p>
            <a:pPr marL="342900" lvl="0" indent="-342900">
              <a:lnSpc>
                <a:spcPct val="90000"/>
              </a:lnSpc>
              <a:buFontTx/>
              <a:buChar char="•"/>
            </a:pPr>
            <a:r>
              <a:rPr lang="en-GB" altLang="en-US" sz="1600" dirty="0" smtClean="0">
                <a:solidFill>
                  <a:srgbClr val="000000"/>
                </a:solidFill>
                <a:cs typeface="+mn-cs"/>
              </a:rPr>
              <a:t>Support CNS teams with information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n-GB" altLang="en-US" sz="1600" dirty="0" smtClean="0">
                <a:solidFill>
                  <a:srgbClr val="000000"/>
                </a:solidFill>
                <a:cs typeface="+mn-cs"/>
              </a:rPr>
              <a:t>      packs </a:t>
            </a:r>
            <a:r>
              <a:rPr lang="en-GB" altLang="en-US" sz="1600" dirty="0">
                <a:solidFill>
                  <a:srgbClr val="000000"/>
                </a:solidFill>
                <a:cs typeface="+mn-cs"/>
              </a:rPr>
              <a:t>/ </a:t>
            </a:r>
            <a:r>
              <a:rPr lang="en-GB" altLang="en-US" sz="1600" dirty="0" smtClean="0">
                <a:solidFill>
                  <a:srgbClr val="000000"/>
                </a:solidFill>
                <a:cs typeface="+mn-cs"/>
              </a:rPr>
              <a:t>leaflets</a:t>
            </a:r>
          </a:p>
          <a:p>
            <a:pPr marL="0" lvl="0" indent="0">
              <a:lnSpc>
                <a:spcPct val="90000"/>
              </a:lnSpc>
              <a:buNone/>
            </a:pPr>
            <a:endParaRPr lang="en-GB" altLang="en-US" sz="1600" dirty="0" smtClean="0">
              <a:solidFill>
                <a:srgbClr val="000000"/>
              </a:solidFill>
              <a:cs typeface="+mn-cs"/>
            </a:endParaRPr>
          </a:p>
          <a:p>
            <a:pPr marL="342900" lvl="0" indent="-342900">
              <a:lnSpc>
                <a:spcPct val="90000"/>
              </a:lnSpc>
              <a:buFontTx/>
              <a:buChar char="•"/>
            </a:pPr>
            <a:r>
              <a:rPr lang="en-GB" altLang="en-US" sz="1600" dirty="0" smtClean="0">
                <a:solidFill>
                  <a:srgbClr val="000000"/>
                </a:solidFill>
                <a:cs typeface="+mn-cs"/>
              </a:rPr>
              <a:t>Awareness </a:t>
            </a:r>
            <a:r>
              <a:rPr lang="en-GB" altLang="en-US" sz="1600" dirty="0">
                <a:solidFill>
                  <a:srgbClr val="000000"/>
                </a:solidFill>
                <a:cs typeface="+mn-cs"/>
              </a:rPr>
              <a:t>/ health promotion campaigns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1520" y="332656"/>
            <a:ext cx="4176464" cy="647973"/>
          </a:xfrm>
        </p:spPr>
        <p:txBody>
          <a:bodyPr/>
          <a:lstStyle/>
          <a:p>
            <a:r>
              <a:rPr lang="en-GB" dirty="0" smtClean="0"/>
              <a:t>Cancer Support Workers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145" y="3140968"/>
            <a:ext cx="421484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48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9512" y="1268760"/>
            <a:ext cx="8712968" cy="5112568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50 year old lady with 3 children, diagnosed with palliative Upper GI cancer. Palliative chemo cancelled due to further progression.</a:t>
            </a:r>
          </a:p>
          <a:p>
            <a:pPr marL="0" indent="0">
              <a:buNone/>
            </a:pPr>
            <a:r>
              <a:rPr lang="en-GB" sz="2000" dirty="0" smtClean="0"/>
              <a:t>Financial / emotional and practical concerns identified:</a:t>
            </a:r>
          </a:p>
          <a:p>
            <a:pPr marL="0" indent="0">
              <a:buNone/>
            </a:pPr>
            <a:endParaRPr lang="en-GB" sz="1200" dirty="0" smtClean="0"/>
          </a:p>
          <a:p>
            <a:pPr lvl="0"/>
            <a:r>
              <a:rPr lang="en-GB" sz="1600" dirty="0"/>
              <a:t>CAB referral</a:t>
            </a:r>
          </a:p>
          <a:p>
            <a:pPr lvl="0"/>
            <a:r>
              <a:rPr lang="en-GB" sz="1600" dirty="0"/>
              <a:t>Macmillan grant – £450</a:t>
            </a:r>
          </a:p>
          <a:p>
            <a:pPr lvl="0"/>
            <a:r>
              <a:rPr lang="en-GB" sz="1600" dirty="0"/>
              <a:t>Nicola Corry - £320 to pay for a school trip for their 10 year old daughter</a:t>
            </a:r>
          </a:p>
          <a:p>
            <a:pPr lvl="0"/>
            <a:r>
              <a:rPr lang="en-GB" sz="1600" dirty="0"/>
              <a:t>British Gas Fund - £3500 towards the cost of a new boiler.</a:t>
            </a:r>
          </a:p>
          <a:p>
            <a:pPr lvl="0"/>
            <a:r>
              <a:rPr lang="en-GB" sz="1600" dirty="0"/>
              <a:t>St </a:t>
            </a:r>
            <a:r>
              <a:rPr lang="en-GB" sz="1600" dirty="0" smtClean="0"/>
              <a:t>Monica’s - £</a:t>
            </a:r>
            <a:r>
              <a:rPr lang="en-GB" sz="1600" dirty="0"/>
              <a:t>110 per month for 6 months and £450 for stair </a:t>
            </a:r>
            <a:r>
              <a:rPr lang="en-GB" sz="1600" dirty="0" smtClean="0"/>
              <a:t>lift </a:t>
            </a:r>
            <a:r>
              <a:rPr lang="en-GB" sz="1600" dirty="0"/>
              <a:t>fitted </a:t>
            </a:r>
            <a:r>
              <a:rPr lang="en-GB" sz="1600" dirty="0" smtClean="0"/>
              <a:t>&amp; </a:t>
            </a:r>
            <a:r>
              <a:rPr lang="en-GB" sz="1600" dirty="0"/>
              <a:t>3 month rental.</a:t>
            </a:r>
          </a:p>
          <a:p>
            <a:pPr lvl="0"/>
            <a:r>
              <a:rPr lang="en-GB" sz="1600" dirty="0"/>
              <a:t>Blue Badge</a:t>
            </a:r>
          </a:p>
          <a:p>
            <a:pPr lvl="0"/>
            <a:r>
              <a:rPr lang="en-GB" sz="1600" dirty="0"/>
              <a:t>Regular inpatients visits – listening ear. </a:t>
            </a:r>
          </a:p>
          <a:p>
            <a:pPr lvl="0"/>
            <a:r>
              <a:rPr lang="en-GB" sz="1600" dirty="0"/>
              <a:t>Liaised with CNS team about issues and concerns</a:t>
            </a:r>
          </a:p>
          <a:p>
            <a:pPr lvl="0"/>
            <a:r>
              <a:rPr lang="en-GB" sz="1600" dirty="0"/>
              <a:t>Family support for husband/ daughter</a:t>
            </a:r>
          </a:p>
          <a:p>
            <a:pPr lvl="0"/>
            <a:r>
              <a:rPr lang="en-GB" sz="1600" dirty="0"/>
              <a:t>Headwear – took to </a:t>
            </a:r>
            <a:r>
              <a:rPr lang="en-GB" sz="1600" dirty="0" smtClean="0"/>
              <a:t>Cancer Information and Support Centre </a:t>
            </a:r>
            <a:r>
              <a:rPr lang="en-GB" sz="1600" dirty="0"/>
              <a:t>headwear shop</a:t>
            </a:r>
          </a:p>
          <a:p>
            <a:pPr lvl="0"/>
            <a:r>
              <a:rPr lang="en-GB" sz="1600" dirty="0"/>
              <a:t>£60 from </a:t>
            </a:r>
            <a:r>
              <a:rPr lang="en-GB" sz="1600" dirty="0" smtClean="0"/>
              <a:t>‘Friends of BHOC’ </a:t>
            </a:r>
            <a:r>
              <a:rPr lang="en-GB" sz="1600" dirty="0"/>
              <a:t>for taxis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1520" y="188640"/>
            <a:ext cx="4680520" cy="1008112"/>
          </a:xfrm>
        </p:spPr>
        <p:txBody>
          <a:bodyPr/>
          <a:lstStyle/>
          <a:p>
            <a:r>
              <a:rPr lang="en-GB" dirty="0" smtClean="0"/>
              <a:t>Cancer Support Worker – UGI Case study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97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9512" y="1268760"/>
            <a:ext cx="8352979" cy="4320480"/>
          </a:xfrm>
        </p:spPr>
        <p:txBody>
          <a:bodyPr/>
          <a:lstStyle/>
          <a:p>
            <a:r>
              <a:rPr lang="en-US" sz="2000" dirty="0" smtClean="0"/>
              <a:t>Recovery Package </a:t>
            </a:r>
            <a:r>
              <a:rPr lang="en-US" sz="1600" dirty="0" smtClean="0"/>
              <a:t>(Personalised Care and Support)</a:t>
            </a:r>
          </a:p>
          <a:p>
            <a:pPr lvl="1"/>
            <a:r>
              <a:rPr lang="en-US" sz="2000" dirty="0" smtClean="0"/>
              <a:t>Holistic Needs </a:t>
            </a:r>
            <a:r>
              <a:rPr lang="en-US" sz="2000" dirty="0"/>
              <a:t>A</a:t>
            </a:r>
            <a:r>
              <a:rPr lang="en-US" sz="2000" dirty="0" smtClean="0"/>
              <a:t>ssessments</a:t>
            </a:r>
          </a:p>
          <a:p>
            <a:pPr lvl="1"/>
            <a:r>
              <a:rPr lang="en-US" sz="2000" dirty="0" smtClean="0"/>
              <a:t>Health and Wellbeing Events </a:t>
            </a:r>
          </a:p>
          <a:p>
            <a:pPr lvl="1"/>
            <a:r>
              <a:rPr lang="en-US" sz="2000" dirty="0" smtClean="0"/>
              <a:t>Treatment Summaries</a:t>
            </a:r>
          </a:p>
          <a:p>
            <a:pPr lvl="1"/>
            <a:r>
              <a:rPr lang="en-US" sz="2000" dirty="0" smtClean="0"/>
              <a:t>Cancer Care Reviews</a:t>
            </a:r>
          </a:p>
          <a:p>
            <a:r>
              <a:rPr lang="en-US" sz="2000" dirty="0" smtClean="0"/>
              <a:t>Risk stratification / pathway redesign</a:t>
            </a:r>
          </a:p>
          <a:p>
            <a:r>
              <a:rPr lang="en-US" sz="2000" dirty="0"/>
              <a:t>Cancer Support </a:t>
            </a:r>
            <a:r>
              <a:rPr lang="en-US" sz="2000" dirty="0" smtClean="0"/>
              <a:t>Workers</a:t>
            </a:r>
          </a:p>
          <a:p>
            <a:r>
              <a:rPr lang="en-US" sz="2000" dirty="0" smtClean="0"/>
              <a:t>Rehabilitation</a:t>
            </a:r>
          </a:p>
          <a:p>
            <a:pPr lvl="1"/>
            <a:r>
              <a:rPr lang="en-US" sz="1600" dirty="0"/>
              <a:t>Community based Macmillan </a:t>
            </a:r>
            <a:r>
              <a:rPr lang="en-US" sz="1600" dirty="0" smtClean="0"/>
              <a:t>Rehab </a:t>
            </a:r>
            <a:r>
              <a:rPr lang="en-US" sz="1600" dirty="0"/>
              <a:t>and Support </a:t>
            </a:r>
            <a:r>
              <a:rPr lang="en-US" sz="1600" dirty="0" smtClean="0"/>
              <a:t>Team</a:t>
            </a:r>
          </a:p>
          <a:p>
            <a:pPr lvl="1"/>
            <a:r>
              <a:rPr lang="en-US" sz="1600" dirty="0" smtClean="0"/>
              <a:t>Macmillan Rehabilitation / Therapy Support Service in UHBristol</a:t>
            </a:r>
          </a:p>
          <a:p>
            <a:r>
              <a:rPr lang="en-US" sz="2000" dirty="0" err="1" smtClean="0"/>
              <a:t>Prehabilitation</a:t>
            </a:r>
            <a:endParaRPr lang="en-US" sz="2000" dirty="0" smtClean="0"/>
          </a:p>
          <a:p>
            <a:r>
              <a:rPr lang="en-US" sz="2000" dirty="0" smtClean="0"/>
              <a:t>Penny </a:t>
            </a:r>
            <a:r>
              <a:rPr lang="en-US" sz="2000" dirty="0" err="1"/>
              <a:t>Brohn</a:t>
            </a:r>
            <a:r>
              <a:rPr lang="en-US" sz="2000" dirty="0"/>
              <a:t> </a:t>
            </a:r>
            <a:r>
              <a:rPr lang="en-US" sz="2000" dirty="0" smtClean="0"/>
              <a:t>UK- Treatment Support Clinic / Courses (Wellbeing support during and after cancer </a:t>
            </a:r>
            <a:r>
              <a:rPr lang="en-US" sz="2000" dirty="0"/>
              <a:t>treatment</a:t>
            </a:r>
            <a:r>
              <a:rPr lang="en-US" sz="2000" dirty="0" smtClean="0"/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3528" y="332656"/>
            <a:ext cx="8064500" cy="649287"/>
          </a:xfrm>
        </p:spPr>
        <p:txBody>
          <a:bodyPr/>
          <a:lstStyle/>
          <a:p>
            <a:r>
              <a:rPr lang="en-GB" dirty="0" smtClean="0"/>
              <a:t>LWWBC 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1268760"/>
            <a:ext cx="2792747" cy="32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11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536" y="1700808"/>
            <a:ext cx="8136904" cy="345571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Significant Macmillan funding of LWWBC projects previously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Current Cancer Transformation Fund project – funded by NHS England, for 2 years, finishing March 2020</a:t>
            </a:r>
          </a:p>
          <a:p>
            <a:pPr marL="0" indent="0">
              <a:buNone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Awaiting sustainable funding commissioning decision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3528" y="332656"/>
            <a:ext cx="3384376" cy="647973"/>
          </a:xfrm>
        </p:spPr>
        <p:txBody>
          <a:bodyPr/>
          <a:lstStyle/>
          <a:p>
            <a:r>
              <a:rPr lang="en-GB" dirty="0" smtClean="0"/>
              <a:t>Current projects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22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1"/>
          <p:cNvSpPr>
            <a:spLocks noGrp="1"/>
          </p:cNvSpPr>
          <p:nvPr>
            <p:ph sz="quarter" idx="10"/>
          </p:nvPr>
        </p:nvSpPr>
        <p:spPr bwMode="auto">
          <a:xfrm>
            <a:off x="107504" y="1268760"/>
            <a:ext cx="6722860" cy="496855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endParaRPr lang="en-GB" altLang="en-US" sz="18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1800" dirty="0" smtClean="0"/>
              <a:t>HNA (</a:t>
            </a:r>
            <a:r>
              <a:rPr lang="en-GB" altLang="en-US" sz="1800" dirty="0" err="1" smtClean="0"/>
              <a:t>eHNA</a:t>
            </a:r>
            <a:r>
              <a:rPr lang="en-GB" altLang="en-US" sz="1800" dirty="0" smtClean="0"/>
              <a:t>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GB" altLang="en-US" sz="1800" dirty="0" smtClean="0"/>
              <a:t>Structured assessment of holistic needs / concerns and care plan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GB" alt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GB" altLang="en-US" sz="1800" dirty="0" smtClean="0"/>
              <a:t>Within 31 days of diagnosis &amp; end of treatment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GB" alt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GB" altLang="en-US" sz="1800" dirty="0" smtClean="0"/>
              <a:t>Electronic / paper / face to face or telephone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GB" alt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GB" altLang="en-US" sz="1800" dirty="0" smtClean="0"/>
              <a:t>Clinical Nurse Specialists / Cancer Support Workers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GB" alt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GB" altLang="en-US" sz="1800" dirty="0" smtClean="0"/>
              <a:t>Electronic Care plan to GPs / link to Treatment Summaries</a:t>
            </a:r>
          </a:p>
        </p:txBody>
      </p:sp>
      <p:sp>
        <p:nvSpPr>
          <p:cNvPr id="23554" name="Text Placeholder 3"/>
          <p:cNvSpPr>
            <a:spLocks noGrp="1"/>
          </p:cNvSpPr>
          <p:nvPr>
            <p:ph type="body" sz="quarter" idx="12"/>
          </p:nvPr>
        </p:nvSpPr>
        <p:spPr bwMode="auto">
          <a:xfrm>
            <a:off x="179512" y="332656"/>
            <a:ext cx="5327650" cy="6477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/>
              <a:t>Holistic Needs Assessments</a:t>
            </a: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798691" y="1340768"/>
            <a:ext cx="2108200" cy="2303462"/>
          </a:xfrm>
          <a:noFill/>
          <a:ln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0364" y="4067499"/>
            <a:ext cx="2097087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1"/>
          <p:cNvSpPr>
            <a:spLocks noGrp="1"/>
          </p:cNvSpPr>
          <p:nvPr>
            <p:ph sz="quarter" idx="10"/>
          </p:nvPr>
        </p:nvSpPr>
        <p:spPr bwMode="auto">
          <a:xfrm>
            <a:off x="467544" y="1268760"/>
            <a:ext cx="8280920" cy="496855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18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1800" dirty="0" smtClean="0"/>
              <a:t>Information / education events for patients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18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18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1800" b="1" dirty="0" smtClean="0"/>
              <a:t>First steps </a:t>
            </a:r>
            <a:r>
              <a:rPr lang="en-GB" altLang="en-US" sz="1800" dirty="0" smtClean="0"/>
              <a:t>–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1800" dirty="0" smtClean="0"/>
              <a:t>For people with a recent cancer diagnosis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18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1800" b="1" dirty="0" smtClean="0"/>
              <a:t>Next Steps </a:t>
            </a:r>
            <a:r>
              <a:rPr lang="en-GB" altLang="en-US" sz="1800" dirty="0" smtClean="0"/>
              <a:t>–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1800" dirty="0" smtClean="0"/>
              <a:t>For people at the end of cancer treatment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18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1800" b="1" dirty="0" smtClean="0"/>
              <a:t>Adjust, Adapt and Plan </a:t>
            </a:r>
            <a:r>
              <a:rPr lang="en-GB" altLang="en-US" sz="1800" dirty="0" smtClean="0"/>
              <a:t>–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1800" dirty="0" smtClean="0"/>
              <a:t>For people living with uncertainty and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1800" dirty="0" smtClean="0"/>
              <a:t>a prognosis of ~ 6-36 months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1800" dirty="0" smtClean="0"/>
          </a:p>
        </p:txBody>
      </p:sp>
      <p:sp>
        <p:nvSpPr>
          <p:cNvPr id="23554" name="Text Placeholder 3"/>
          <p:cNvSpPr>
            <a:spLocks noGrp="1"/>
          </p:cNvSpPr>
          <p:nvPr>
            <p:ph type="body" sz="quarter" idx="12"/>
          </p:nvPr>
        </p:nvSpPr>
        <p:spPr bwMode="auto">
          <a:xfrm>
            <a:off x="179512" y="332656"/>
            <a:ext cx="5327650" cy="6477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/>
              <a:t>Health and Wellbeing Events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8" r="11831"/>
          <a:stretch/>
        </p:blipFill>
        <p:spPr bwMode="auto">
          <a:xfrm>
            <a:off x="4591975" y="1412776"/>
            <a:ext cx="4271750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684018"/>
            <a:ext cx="5040560" cy="19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33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40768"/>
            <a:ext cx="7200800" cy="5400601"/>
          </a:xfrm>
        </p:spPr>
      </p:pic>
    </p:spTree>
    <p:extLst>
      <p:ext uri="{BB962C8B-B14F-4D97-AF65-F5344CB8AC3E}">
        <p14:creationId xmlns:p14="http://schemas.microsoft.com/office/powerpoint/2010/main" val="25311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40768"/>
            <a:ext cx="7200800" cy="5400600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51520" y="2780928"/>
            <a:ext cx="1440160" cy="2088232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Physio session,  getting active again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5943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40769"/>
            <a:ext cx="7200725" cy="5400544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07504" y="2852936"/>
            <a:ext cx="1728192" cy="1368152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Information </a:t>
            </a:r>
          </a:p>
          <a:p>
            <a:pPr marL="0" indent="0">
              <a:buNone/>
            </a:pPr>
            <a:r>
              <a:rPr lang="en-GB" sz="2000" dirty="0" smtClean="0"/>
              <a:t>and refreshments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6124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3209" y="2420888"/>
            <a:ext cx="1800200" cy="252028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Break time – market stall information gathering, meeting other patients, CNSs, AHPs</a:t>
            </a:r>
            <a:endParaRPr lang="en-GB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40768"/>
            <a:ext cx="7200726" cy="5400545"/>
          </a:xfrm>
        </p:spPr>
      </p:pic>
    </p:spTree>
    <p:extLst>
      <p:ext uri="{BB962C8B-B14F-4D97-AF65-F5344CB8AC3E}">
        <p14:creationId xmlns:p14="http://schemas.microsoft.com/office/powerpoint/2010/main" val="379435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HB_Visions_powerpoint_97_2003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UHB_Visions_powerpoint_97_2003</Template>
  <TotalTime>2145</TotalTime>
  <Words>446</Words>
  <Application>Microsoft Office PowerPoint</Application>
  <PresentationFormat>On-screen Show (4:3)</PresentationFormat>
  <Paragraphs>94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UHB_Visions_powerpoint_97_2003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Bristol Healthcare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UHBristol</dc:creator>
  <cp:lastModifiedBy>Dunderdale, Helen</cp:lastModifiedBy>
  <cp:revision>127</cp:revision>
  <dcterms:created xsi:type="dcterms:W3CDTF">2011-06-20T12:48:26Z</dcterms:created>
  <dcterms:modified xsi:type="dcterms:W3CDTF">2019-05-21T10:52:09Z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0x01010078E6183403614140B34430CFDA3FD75E</vt:lpwstr>
  </property>
</Properties>
</file>