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362FAEC-A890-4A73-9D29-BB644D3AB90E}" type="datetimeFigureOut">
              <a:rPr lang="en-GB" smtClean="0"/>
              <a:t>26/11/2018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F3E3579-90AA-4EFF-B66C-4365F1C768A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3E3579-90AA-4EFF-B66C-4365F1C768A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3E3579-90AA-4EFF-B66C-4365F1C768A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3E3579-90AA-4EFF-B66C-4365F1C768A7}"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3E3579-90AA-4EFF-B66C-4365F1C768A7}"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F3E3579-90AA-4EFF-B66C-4365F1C768A7}"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F3E3579-90AA-4EFF-B66C-4365F1C768A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F3E3579-90AA-4EFF-B66C-4365F1C768A7}"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62FAEC-A890-4A73-9D29-BB644D3AB90E}" type="datetimeFigureOut">
              <a:rPr lang="en-GB" smtClean="0"/>
              <a:t>26/11/2018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F3E3579-90AA-4EFF-B66C-4365F1C768A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362FAEC-A890-4A73-9D29-BB644D3AB90E}" type="datetimeFigureOut">
              <a:rPr lang="en-GB" smtClean="0"/>
              <a:t>26/11/2018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F3E3579-90AA-4EFF-B66C-4365F1C768A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362FAEC-A890-4A73-9D29-BB644D3AB90E}" type="datetimeFigureOut">
              <a:rPr lang="en-GB" smtClean="0"/>
              <a:t>26/11/2018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F3E3579-90AA-4EFF-B66C-4365F1C768A7}"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362FAEC-A890-4A73-9D29-BB644D3AB90E}" type="datetimeFigureOut">
              <a:rPr lang="en-GB" smtClean="0"/>
              <a:t>26/11/2018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3E3579-90AA-4EFF-B66C-4365F1C768A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Living With and Beyond Cancer Transformation Project update</a:t>
            </a:r>
            <a:endParaRPr lang="en-GB" dirty="0"/>
          </a:p>
        </p:txBody>
      </p:sp>
      <p:sp>
        <p:nvSpPr>
          <p:cNvPr id="3" name="Subtitle 2"/>
          <p:cNvSpPr>
            <a:spLocks noGrp="1"/>
          </p:cNvSpPr>
          <p:nvPr>
            <p:ph type="subTitle" idx="1"/>
          </p:nvPr>
        </p:nvSpPr>
        <p:spPr/>
        <p:txBody>
          <a:bodyPr/>
          <a:lstStyle/>
          <a:p>
            <a:r>
              <a:rPr lang="en-GB" dirty="0" smtClean="0"/>
              <a:t>Lung Cancer SSG</a:t>
            </a:r>
          </a:p>
          <a:p>
            <a:r>
              <a:rPr lang="en-GB" dirty="0" smtClean="0"/>
              <a:t>Tuesday 27</a:t>
            </a:r>
            <a:r>
              <a:rPr lang="en-GB" baseline="30000" dirty="0" smtClean="0"/>
              <a:t>th</a:t>
            </a:r>
            <a:r>
              <a:rPr lang="en-GB" dirty="0" smtClean="0"/>
              <a:t> November 2018</a:t>
            </a:r>
            <a:endParaRPr lang="en-GB" dirty="0"/>
          </a:p>
        </p:txBody>
      </p:sp>
    </p:spTree>
    <p:extLst>
      <p:ext uri="{BB962C8B-B14F-4D97-AF65-F5344CB8AC3E}">
        <p14:creationId xmlns:p14="http://schemas.microsoft.com/office/powerpoint/2010/main" val="168291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507288" cy="6408712"/>
          </a:xfrm>
        </p:spPr>
        <p:txBody>
          <a:bodyPr>
            <a:normAutofit fontScale="77500" lnSpcReduction="20000"/>
          </a:bodyPr>
          <a:lstStyle/>
          <a:p>
            <a:r>
              <a:rPr lang="en-GB" dirty="0" smtClean="0"/>
              <a:t>Project </a:t>
            </a:r>
            <a:r>
              <a:rPr lang="en-GB" dirty="0"/>
              <a:t>managers in post across </a:t>
            </a:r>
            <a:r>
              <a:rPr lang="en-GB" dirty="0" smtClean="0"/>
              <a:t>Alliance</a:t>
            </a:r>
          </a:p>
          <a:p>
            <a:pPr marL="109728" indent="0">
              <a:buNone/>
            </a:pPr>
            <a:endParaRPr lang="en-GB" dirty="0"/>
          </a:p>
          <a:p>
            <a:r>
              <a:rPr lang="en-GB" dirty="0" smtClean="0"/>
              <a:t>SWAG </a:t>
            </a:r>
            <a:r>
              <a:rPr lang="en-GB" dirty="0"/>
              <a:t>LWBC Evaluation &amp; Commissioning Manager </a:t>
            </a:r>
            <a:r>
              <a:rPr lang="en-GB" dirty="0" smtClean="0"/>
              <a:t>Louise </a:t>
            </a:r>
            <a:r>
              <a:rPr lang="en-GB" dirty="0" err="1"/>
              <a:t>Worswick</a:t>
            </a:r>
            <a:r>
              <a:rPr lang="en-GB" dirty="0"/>
              <a:t> developing the evaluation work stream and also leading on the primary care work stream with Lucy Thompson, Macmillan </a:t>
            </a:r>
            <a:r>
              <a:rPr lang="en-GB" dirty="0" smtClean="0"/>
              <a:t>GP</a:t>
            </a:r>
          </a:p>
          <a:p>
            <a:endParaRPr lang="en-GB" dirty="0"/>
          </a:p>
          <a:p>
            <a:r>
              <a:rPr lang="en-GB" dirty="0" smtClean="0"/>
              <a:t>SWAG </a:t>
            </a:r>
            <a:r>
              <a:rPr lang="en-GB" dirty="0"/>
              <a:t>Macmillan Patient &amp; Public Involvement Lead – Katy Horton-Fawkes working as part of the project to increase user involvement with all </a:t>
            </a:r>
            <a:r>
              <a:rPr lang="en-GB" dirty="0" smtClean="0"/>
              <a:t>aspects</a:t>
            </a:r>
          </a:p>
          <a:p>
            <a:endParaRPr lang="en-GB" dirty="0"/>
          </a:p>
          <a:p>
            <a:r>
              <a:rPr lang="en-GB" dirty="0" smtClean="0"/>
              <a:t>Cancer </a:t>
            </a:r>
            <a:r>
              <a:rPr lang="en-GB" dirty="0"/>
              <a:t>Support </a:t>
            </a:r>
            <a:r>
              <a:rPr lang="en-GB" dirty="0" smtClean="0"/>
              <a:t>Workers (CSWs) </a:t>
            </a:r>
            <a:r>
              <a:rPr lang="en-GB" dirty="0"/>
              <a:t>recruited, trained and </a:t>
            </a:r>
            <a:r>
              <a:rPr lang="en-GB" dirty="0" smtClean="0"/>
              <a:t>beginning to </a:t>
            </a:r>
            <a:r>
              <a:rPr lang="en-GB" dirty="0"/>
              <a:t>deliver </a:t>
            </a:r>
            <a:r>
              <a:rPr lang="en-GB" dirty="0" smtClean="0"/>
              <a:t>Holistic Needs Assessments </a:t>
            </a:r>
            <a:r>
              <a:rPr lang="en-GB" dirty="0"/>
              <a:t>following diagnosis and at end of </a:t>
            </a:r>
            <a:r>
              <a:rPr lang="en-GB" dirty="0" smtClean="0"/>
              <a:t>treatment</a:t>
            </a:r>
          </a:p>
          <a:p>
            <a:endParaRPr lang="en-GB" dirty="0"/>
          </a:p>
          <a:p>
            <a:r>
              <a:rPr lang="en-GB" dirty="0" smtClean="0"/>
              <a:t>SWAG </a:t>
            </a:r>
            <a:r>
              <a:rPr lang="en-GB" dirty="0"/>
              <a:t>CSW competencies being used in many of the </a:t>
            </a:r>
            <a:r>
              <a:rPr lang="en-GB" dirty="0" smtClean="0"/>
              <a:t>Trusts</a:t>
            </a:r>
          </a:p>
          <a:p>
            <a:endParaRPr lang="en-GB" dirty="0"/>
          </a:p>
          <a:p>
            <a:r>
              <a:rPr lang="en-GB" dirty="0" smtClean="0"/>
              <a:t>Still </a:t>
            </a:r>
            <a:r>
              <a:rPr lang="en-GB" dirty="0"/>
              <a:t>working to existing </a:t>
            </a:r>
            <a:r>
              <a:rPr lang="en-GB" dirty="0" smtClean="0"/>
              <a:t>metrics, however, </a:t>
            </a:r>
            <a:r>
              <a:rPr lang="en-GB" dirty="0"/>
              <a:t>the time scale for delivering the post treatment HNA has been revised to be done between 6 weeks and 3 months. Awaiting finalisation of NHSE LWBC metrics</a:t>
            </a:r>
          </a:p>
          <a:p>
            <a:pPr marL="109728" indent="0">
              <a:buNone/>
            </a:pPr>
            <a:endParaRPr lang="en-GB" dirty="0"/>
          </a:p>
          <a:p>
            <a:endParaRPr lang="en-GB" dirty="0"/>
          </a:p>
          <a:p>
            <a:endParaRPr lang="en-GB" dirty="0"/>
          </a:p>
        </p:txBody>
      </p:sp>
    </p:spTree>
    <p:extLst>
      <p:ext uri="{BB962C8B-B14F-4D97-AF65-F5344CB8AC3E}">
        <p14:creationId xmlns:p14="http://schemas.microsoft.com/office/powerpoint/2010/main" val="107220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264696"/>
          </a:xfrm>
        </p:spPr>
        <p:txBody>
          <a:bodyPr>
            <a:normAutofit fontScale="77500" lnSpcReduction="20000"/>
          </a:bodyPr>
          <a:lstStyle/>
          <a:p>
            <a:r>
              <a:rPr lang="en-GB" dirty="0"/>
              <a:t>Health &amp; wellbeing </a:t>
            </a:r>
            <a:r>
              <a:rPr lang="en-GB" dirty="0" smtClean="0"/>
              <a:t>events are </a:t>
            </a:r>
            <a:r>
              <a:rPr lang="en-GB" dirty="0"/>
              <a:t>being expanded </a:t>
            </a:r>
            <a:r>
              <a:rPr lang="en-GB" dirty="0" smtClean="0"/>
              <a:t>so that </a:t>
            </a:r>
            <a:r>
              <a:rPr lang="en-GB" dirty="0"/>
              <a:t>more people can </a:t>
            </a:r>
            <a:r>
              <a:rPr lang="en-GB" dirty="0" smtClean="0"/>
              <a:t>access them. </a:t>
            </a:r>
            <a:r>
              <a:rPr lang="en-GB" dirty="0"/>
              <a:t>In </a:t>
            </a:r>
            <a:r>
              <a:rPr lang="en-GB" dirty="0" smtClean="0"/>
              <a:t>BNSSG </a:t>
            </a:r>
            <a:r>
              <a:rPr lang="en-GB" dirty="0"/>
              <a:t>delivering </a:t>
            </a:r>
            <a:r>
              <a:rPr lang="en-GB" dirty="0" smtClean="0"/>
              <a:t>H&amp;WB events earlier in the patient pathway across </a:t>
            </a:r>
            <a:r>
              <a:rPr lang="en-GB" dirty="0"/>
              <a:t>the </a:t>
            </a:r>
            <a:r>
              <a:rPr lang="en-GB" dirty="0" smtClean="0"/>
              <a:t>CCG, </a:t>
            </a:r>
            <a:r>
              <a:rPr lang="en-GB" dirty="0"/>
              <a:t>using the NBT </a:t>
            </a:r>
            <a:r>
              <a:rPr lang="en-GB" dirty="0" smtClean="0"/>
              <a:t>model, is being looked into. </a:t>
            </a:r>
            <a:r>
              <a:rPr lang="en-GB" dirty="0"/>
              <a:t>UHB and RUH looking at H&amp;WB for advanced disease/ palliative </a:t>
            </a:r>
            <a:r>
              <a:rPr lang="en-GB" dirty="0" smtClean="0"/>
              <a:t>patients</a:t>
            </a:r>
          </a:p>
          <a:p>
            <a:endParaRPr lang="en-GB" dirty="0"/>
          </a:p>
          <a:p>
            <a:r>
              <a:rPr lang="en-GB" dirty="0" smtClean="0"/>
              <a:t>Salisbury </a:t>
            </a:r>
            <a:r>
              <a:rPr lang="en-GB" dirty="0"/>
              <a:t>and UHB have lung as one of their designated sites – both are looking at developing the lung follow-up pathway as well as introducing the recovery package to the </a:t>
            </a:r>
            <a:r>
              <a:rPr lang="en-GB" dirty="0" smtClean="0"/>
              <a:t>pathway</a:t>
            </a:r>
          </a:p>
          <a:p>
            <a:endParaRPr lang="en-GB" dirty="0"/>
          </a:p>
          <a:p>
            <a:r>
              <a:rPr lang="en-GB" dirty="0" smtClean="0"/>
              <a:t>Rehab</a:t>
            </a:r>
            <a:r>
              <a:rPr lang="en-GB" dirty="0"/>
              <a:t>/ AHP services now either established or being finalised aiming to deliver prehab/ rehab services and providing improved access to therapies for all </a:t>
            </a:r>
            <a:r>
              <a:rPr lang="en-GB" dirty="0" smtClean="0"/>
              <a:t>pathways</a:t>
            </a:r>
          </a:p>
          <a:p>
            <a:endParaRPr lang="en-GB" dirty="0"/>
          </a:p>
          <a:p>
            <a:r>
              <a:rPr lang="en-GB" dirty="0" smtClean="0"/>
              <a:t>Treatment </a:t>
            </a:r>
            <a:r>
              <a:rPr lang="en-GB" dirty="0"/>
              <a:t>summaries are variable in their delivery and more effort needed to get these completed and delivered. Draft lung treatment summary best practice templates available for SSG comment (Glenda Beard to feedback at SSG</a:t>
            </a:r>
            <a:r>
              <a:rPr lang="en-GB" dirty="0" smtClean="0"/>
              <a:t>).</a:t>
            </a:r>
            <a:endParaRPr lang="en-GB" dirty="0"/>
          </a:p>
          <a:p>
            <a:endParaRPr lang="en-GB" dirty="0"/>
          </a:p>
        </p:txBody>
      </p:sp>
    </p:spTree>
    <p:extLst>
      <p:ext uri="{BB962C8B-B14F-4D97-AF65-F5344CB8AC3E}">
        <p14:creationId xmlns:p14="http://schemas.microsoft.com/office/powerpoint/2010/main" val="3644041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lstStyle/>
          <a:p>
            <a:endParaRPr lang="en-GB" dirty="0" smtClean="0"/>
          </a:p>
          <a:p>
            <a:pPr marL="109728" indent="0">
              <a:buNone/>
            </a:pPr>
            <a:endParaRPr lang="en-GB" dirty="0" smtClean="0"/>
          </a:p>
          <a:p>
            <a:endParaRPr lang="en-GB" dirty="0"/>
          </a:p>
          <a:p>
            <a:r>
              <a:rPr lang="en-GB" dirty="0" smtClean="0"/>
              <a:t>If </a:t>
            </a:r>
            <a:r>
              <a:rPr lang="en-GB" dirty="0"/>
              <a:t>anyone has any queries about any aspects of the project please contact: </a:t>
            </a:r>
            <a:r>
              <a:rPr lang="en-GB" dirty="0" smtClean="0"/>
              <a:t>Catherine </a:t>
            </a:r>
            <a:r>
              <a:rPr lang="en-GB" dirty="0"/>
              <a:t>Neck </a:t>
            </a:r>
            <a:r>
              <a:rPr lang="en-GB" dirty="0" smtClean="0"/>
              <a:t> </a:t>
            </a:r>
          </a:p>
          <a:p>
            <a:endParaRPr lang="en-GB" dirty="0"/>
          </a:p>
          <a:p>
            <a:r>
              <a:rPr lang="en-GB" dirty="0" smtClean="0"/>
              <a:t>Catherine.neck@nbt.nhs.uk</a:t>
            </a:r>
            <a:endParaRPr lang="en-GB" dirty="0"/>
          </a:p>
          <a:p>
            <a:endParaRPr lang="en-GB" dirty="0"/>
          </a:p>
        </p:txBody>
      </p:sp>
    </p:spTree>
    <p:extLst>
      <p:ext uri="{BB962C8B-B14F-4D97-AF65-F5344CB8AC3E}">
        <p14:creationId xmlns:p14="http://schemas.microsoft.com/office/powerpoint/2010/main" val="77934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303</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Living With and Beyond Cancer Transformation Project update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With and Beyond Cancer Transformation Project update</dc:title>
  <dc:creator>Dunderdale, Helen</dc:creator>
  <cp:lastModifiedBy>Dunderdale, Helen</cp:lastModifiedBy>
  <cp:revision>3</cp:revision>
  <dcterms:created xsi:type="dcterms:W3CDTF">2018-11-26T22:00:17Z</dcterms:created>
  <dcterms:modified xsi:type="dcterms:W3CDTF">2018-11-26T22:30:29Z</dcterms:modified>
</cp:coreProperties>
</file>