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7" r:id="rId2"/>
    <p:sldId id="258" r:id="rId3"/>
    <p:sldId id="269" r:id="rId4"/>
    <p:sldId id="271" r:id="rId5"/>
    <p:sldId id="272" r:id="rId6"/>
    <p:sldId id="259" r:id="rId7"/>
    <p:sldId id="260" r:id="rId8"/>
    <p:sldId id="261" r:id="rId9"/>
    <p:sldId id="262" r:id="rId10"/>
    <p:sldId id="263" r:id="rId11"/>
    <p:sldId id="265" r:id="rId12"/>
    <p:sldId id="267" r:id="rId13"/>
    <p:sldId id="26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8" d="100"/>
          <a:sy n="118" d="100"/>
        </p:scale>
        <p:origin x="-143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E4694C-2BB8-498B-97A0-DF6B1C0E9CB8}" type="datetimeFigureOut">
              <a:rPr lang="en-GB" smtClean="0"/>
              <a:t>04/06/2019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FD31A3-0F16-4AA0-9A19-7F632A7973B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611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03D229-5F9A-4256-AE0F-DA9C8D676EB2}" type="slidenum">
              <a:rPr lang="en-GB" smtClean="0">
                <a:solidFill>
                  <a:prstClr val="black"/>
                </a:solidFill>
              </a:rPr>
              <a:pPr/>
              <a:t>1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1031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4826" y="1402939"/>
            <a:ext cx="8286174" cy="3622520"/>
          </a:xfrm>
        </p:spPr>
        <p:txBody>
          <a:bodyPr anchor="t">
            <a:noAutofit/>
          </a:bodyPr>
          <a:lstStyle>
            <a:lvl1pPr>
              <a:defRPr sz="8000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457200" y="5025459"/>
            <a:ext cx="6812020" cy="9599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21" name="Rectangle 20"/>
          <p:cNvSpPr/>
          <p:nvPr userDrawn="1"/>
        </p:nvSpPr>
        <p:spPr>
          <a:xfrm>
            <a:off x="457200" y="6459741"/>
            <a:ext cx="1819905" cy="240871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black"/>
              </a:solidFill>
            </a:endParaRPr>
          </a:p>
        </p:txBody>
      </p:sp>
      <p:sp>
        <p:nvSpPr>
          <p:cNvPr id="7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457200" y="5985383"/>
            <a:ext cx="4359965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rgbClr val="00ADC6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077" y="5517237"/>
            <a:ext cx="1222923" cy="956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7308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logo-a5.png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8766" y="279908"/>
            <a:ext cx="816864" cy="509016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5EB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sp>
        <p:nvSpPr>
          <p:cNvPr id="15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457200" y="5025459"/>
            <a:ext cx="6812020" cy="959925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Sub heading</a:t>
            </a:r>
          </a:p>
        </p:txBody>
      </p:sp>
      <p:sp>
        <p:nvSpPr>
          <p:cNvPr id="18" name="Title 1"/>
          <p:cNvSpPr>
            <a:spLocks noGrp="1"/>
          </p:cNvSpPr>
          <p:nvPr>
            <p:ph type="title"/>
          </p:nvPr>
        </p:nvSpPr>
        <p:spPr>
          <a:xfrm>
            <a:off x="474826" y="1402939"/>
            <a:ext cx="8286174" cy="3622520"/>
          </a:xfrm>
        </p:spPr>
        <p:txBody>
          <a:bodyPr anchor="t">
            <a:noAutofit/>
          </a:bodyPr>
          <a:lstStyle>
            <a:lvl1pPr>
              <a:defRPr sz="8000"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19" name="Date Placeholder 3"/>
          <p:cNvSpPr txBox="1">
            <a:spLocks/>
          </p:cNvSpPr>
          <p:nvPr userDrawn="1"/>
        </p:nvSpPr>
        <p:spPr>
          <a:xfrm>
            <a:off x="457200" y="598538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6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38077" y="5517237"/>
            <a:ext cx="1222923" cy="956325"/>
          </a:xfrm>
          <a:prstGeom prst="rect">
            <a:avLst/>
          </a:prstGeom>
        </p:spPr>
      </p:pic>
      <p:sp>
        <p:nvSpPr>
          <p:cNvPr id="10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457200" y="5985383"/>
            <a:ext cx="4359965" cy="361031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16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Insert date</a:t>
            </a:r>
          </a:p>
        </p:txBody>
      </p:sp>
      <p:pic>
        <p:nvPicPr>
          <p:cNvPr id="14" name="Picture 2" descr="I:\SouthPlaza\Medical Directorate\Strategic Clinical Networks\Cancer Alliances\Admin\Templates\Logos\NHS_SWAG Logo.png"/>
          <p:cNvPicPr>
            <a:picLocks noChangeAspect="1" noChangeArrowheads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000" y="0"/>
            <a:ext cx="1800000" cy="68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311219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ot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prstClr val="white"/>
              </a:solidFill>
            </a:endParaRPr>
          </a:p>
        </p:txBody>
      </p:sp>
      <p:pic>
        <p:nvPicPr>
          <p:cNvPr id="7" name="Picture 6" descr="Untitled-2.pn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20912" y="5487584"/>
            <a:ext cx="918569" cy="1003622"/>
          </a:xfrm>
          <a:prstGeom prst="rect">
            <a:avLst/>
          </a:prstGeom>
        </p:spPr>
      </p:pic>
      <p:sp>
        <p:nvSpPr>
          <p:cNvPr id="8" name="Content Placeholder 19"/>
          <p:cNvSpPr>
            <a:spLocks noGrp="1"/>
          </p:cNvSpPr>
          <p:nvPr>
            <p:ph sz="quarter" idx="10" hasCustomPrompt="1"/>
          </p:nvPr>
        </p:nvSpPr>
        <p:spPr>
          <a:xfrm>
            <a:off x="609600" y="4413336"/>
            <a:ext cx="6812020" cy="514019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800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Name Surname</a:t>
            </a:r>
          </a:p>
        </p:txBody>
      </p:sp>
      <p:sp>
        <p:nvSpPr>
          <p:cNvPr id="12" name="Content Placeholder 19"/>
          <p:cNvSpPr>
            <a:spLocks noGrp="1"/>
          </p:cNvSpPr>
          <p:nvPr>
            <p:ph sz="quarter" idx="11" hasCustomPrompt="1"/>
          </p:nvPr>
        </p:nvSpPr>
        <p:spPr>
          <a:xfrm>
            <a:off x="609600" y="1837997"/>
            <a:ext cx="7111312" cy="2446873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360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r>
              <a:rPr lang="en-GB" sz="3600" b="0" dirty="0">
                <a:solidFill>
                  <a:schemeClr val="bg1"/>
                </a:solidFill>
                <a:latin typeface="+mn-lt"/>
                <a:cs typeface="Arial"/>
              </a:rPr>
              <a:t>“You can use this slide to pull out a quote. Use point size 36.”</a:t>
            </a:r>
            <a:endParaRPr lang="en-US" sz="3600" b="0" dirty="0">
              <a:solidFill>
                <a:schemeClr val="bg1"/>
              </a:solidFill>
            </a:endParaRPr>
          </a:p>
        </p:txBody>
      </p:sp>
      <p:pic>
        <p:nvPicPr>
          <p:cNvPr id="11" name="Picture 2" descr="I:\SouthPlaza\Medical Directorate\Strategic Clinical Networks\Cancer Alliances\Admin\Templates\Logos\NHS_SWAG Logo.png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000" y="0"/>
            <a:ext cx="1800000" cy="68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0197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4" name="Slide Number Placeholder 2"/>
          <p:cNvSpPr>
            <a:spLocks noGrp="1"/>
          </p:cNvSpPr>
          <p:nvPr>
            <p:ph type="sldNum" sz="quarter" idx="10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/>
            </a:lvl1pPr>
          </a:lstStyle>
          <a:p>
            <a:fld id="{D66C4C68-9C76-5449-BBA0-107A51179E14}" type="slidenum">
              <a:rPr lang="en-US" smtClean="0">
                <a:solidFill>
                  <a:srgbClr val="003087"/>
                </a:solidFill>
              </a:rPr>
              <a:pPr/>
              <a:t>‹#›</a:t>
            </a:fld>
            <a:endParaRPr lang="en-US" dirty="0">
              <a:solidFill>
                <a:srgbClr val="003087"/>
              </a:solidFill>
            </a:endParaRPr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457201" y="749912"/>
            <a:ext cx="7356815" cy="6677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442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(no arrow)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67DE7D0A-5CC0-CD4F-AD63-02ED5F8284D6}" type="slidenum">
              <a:rPr lang="en-US" smtClean="0">
                <a:solidFill>
                  <a:srgbClr val="003087"/>
                </a:solidFill>
              </a:rPr>
              <a:pPr/>
              <a:t>‹#›</a:t>
            </a:fld>
            <a:endParaRPr lang="en-US" dirty="0">
              <a:solidFill>
                <a:srgbClr val="003087"/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57200" y="1680295"/>
            <a:ext cx="7841707" cy="3950736"/>
          </a:xfr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617548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80295"/>
            <a:ext cx="7841707" cy="39507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dirty="0"/>
              <a:t>Click to edit Master text styles</a:t>
            </a:r>
          </a:p>
          <a:p>
            <a:pPr lvl="1"/>
            <a:r>
              <a:rPr lang="en-GB" dirty="0"/>
              <a:t>Second level</a:t>
            </a:r>
          </a:p>
          <a:p>
            <a:pPr lvl="2"/>
            <a:r>
              <a:rPr lang="en-GB" dirty="0"/>
              <a:t>Third level</a:t>
            </a:r>
          </a:p>
          <a:p>
            <a:pPr lvl="3"/>
            <a:r>
              <a:rPr lang="en-GB" dirty="0"/>
              <a:t>Fourth level</a:t>
            </a:r>
          </a:p>
          <a:p>
            <a:pPr lvl="4"/>
            <a:r>
              <a:rPr lang="en-GB" dirty="0"/>
              <a:t>Fifth level</a:t>
            </a:r>
            <a:endParaRPr lang="en-US" dirty="0"/>
          </a:p>
        </p:txBody>
      </p:sp>
      <p:sp>
        <p:nvSpPr>
          <p:cNvPr id="21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  <a:latin typeface="Arial"/>
                <a:cs typeface="Arial"/>
              </a:defRPr>
            </a:lvl1pPr>
          </a:lstStyle>
          <a:p>
            <a:fld id="{61E112CC-F5C7-5E43-8EAA-F554FEB5E453}" type="slidenum">
              <a:rPr lang="en-US" smtClean="0">
                <a:solidFill>
                  <a:srgbClr val="003087"/>
                </a:solidFill>
              </a:rPr>
              <a:pPr/>
              <a:t>‹#›</a:t>
            </a:fld>
            <a:endParaRPr lang="en-US" dirty="0">
              <a:solidFill>
                <a:srgbClr val="003087"/>
              </a:solidFill>
            </a:endParaRPr>
          </a:p>
        </p:txBody>
      </p:sp>
      <p:sp>
        <p:nvSpPr>
          <p:cNvPr id="23" name="Date Placeholder 3"/>
          <p:cNvSpPr txBox="1">
            <a:spLocks/>
          </p:cNvSpPr>
          <p:nvPr/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457200" rtl="0" eaLnBrk="1" latinLnBrk="0" hangingPunct="1"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prstClr val="black"/>
                </a:solidFill>
              </a:rPr>
              <a:t>www.england.nhs.uk</a:t>
            </a:r>
          </a:p>
        </p:txBody>
      </p:sp>
      <p:sp>
        <p:nvSpPr>
          <p:cNvPr id="26" name="Title Placeholder 1"/>
          <p:cNvSpPr>
            <a:spLocks noGrp="1"/>
          </p:cNvSpPr>
          <p:nvPr>
            <p:ph type="title"/>
          </p:nvPr>
        </p:nvSpPr>
        <p:spPr>
          <a:xfrm>
            <a:off x="457201" y="749912"/>
            <a:ext cx="7376429" cy="6677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z="3600" b="1" dirty="0">
                <a:solidFill>
                  <a:schemeClr val="tx2"/>
                </a:solidFill>
                <a:latin typeface="+mj-lt"/>
                <a:cs typeface="Arial"/>
              </a:rPr>
              <a:t>Click</a:t>
            </a:r>
            <a:r>
              <a:rPr lang="en-GB" sz="3600" b="1" baseline="0" dirty="0">
                <a:solidFill>
                  <a:schemeClr val="tx2"/>
                </a:solidFill>
                <a:latin typeface="+mj-lt"/>
                <a:cs typeface="Arial"/>
              </a:rPr>
              <a:t> to edit the master title style</a:t>
            </a:r>
            <a:endParaRPr lang="en-GB" sz="3600" b="1" dirty="0">
              <a:solidFill>
                <a:schemeClr val="tx2"/>
              </a:solidFill>
              <a:latin typeface="+mj-lt"/>
              <a:cs typeface="Arial"/>
            </a:endParaRPr>
          </a:p>
        </p:txBody>
      </p:sp>
      <p:pic>
        <p:nvPicPr>
          <p:cNvPr id="2050" name="Picture 2" descr="I:\SouthPlaza\Medical Directorate\Strategic Clinical Networks\Cancer Alliances\Admin\Templates\Logos\NHS_SWAG Logo.png"/>
          <p:cNvPicPr>
            <a:picLocks noChangeAspect="1" noChangeArrowheads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44000" y="0"/>
            <a:ext cx="1800000" cy="6899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2574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hdr="0" ftr="0" dt="0"/>
  <p:txStyles>
    <p:titleStyle>
      <a:lvl1pPr algn="l" defTabSz="457200" rtl="0" eaLnBrk="1" latinLnBrk="0" hangingPunct="1">
        <a:spcBef>
          <a:spcPct val="0"/>
        </a:spcBef>
        <a:buNone/>
        <a:defRPr lang="en-GB" sz="3600" b="1" i="0" kern="1200" baseline="0" smtClean="0">
          <a:solidFill>
            <a:schemeClr val="tx2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Clr>
          <a:schemeClr val="tx2"/>
        </a:buClr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2564904"/>
            <a:ext cx="8103139" cy="3791445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 smtClean="0"/>
          </a:p>
          <a:p>
            <a:pPr marL="0" indent="0" algn="ctr">
              <a:buNone/>
            </a:pPr>
            <a:endParaRPr lang="en-GB" dirty="0"/>
          </a:p>
          <a:p>
            <a:pPr marL="0" indent="0" algn="ctr">
              <a:buNone/>
            </a:pPr>
            <a:r>
              <a:rPr lang="en-GB" dirty="0" smtClean="0"/>
              <a:t>5</a:t>
            </a:r>
            <a:r>
              <a:rPr lang="en-GB" baseline="30000" dirty="0" smtClean="0"/>
              <a:t>th</a:t>
            </a:r>
            <a:r>
              <a:rPr lang="en-GB" dirty="0" smtClean="0"/>
              <a:t> June 2019</a:t>
            </a:r>
          </a:p>
          <a:p>
            <a:pPr marL="0" indent="0" algn="ctr">
              <a:buNone/>
            </a:pPr>
            <a:r>
              <a:rPr lang="en-GB" sz="2000" i="1" dirty="0" smtClean="0">
                <a:solidFill>
                  <a:srgbClr val="0070C0"/>
                </a:solidFill>
              </a:rPr>
              <a:t>Catherine Neck, Macmillan Cancer Rehabilitation/ LWBC Lead</a:t>
            </a:r>
          </a:p>
          <a:p>
            <a:pPr marL="0" indent="0" algn="ctr">
              <a:buNone/>
            </a:pPr>
            <a:r>
              <a:rPr lang="en-GB" sz="2000" i="1" dirty="0" smtClean="0">
                <a:solidFill>
                  <a:srgbClr val="0070C0"/>
                </a:solidFill>
              </a:rPr>
              <a:t>On behalf of SWAG Alliance</a:t>
            </a:r>
            <a:endParaRPr lang="en-GB" sz="2000" i="1" dirty="0">
              <a:solidFill>
                <a:srgbClr val="0070C0"/>
              </a:solidFill>
            </a:endParaRP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457200">
              <a:defRPr/>
            </a:pPr>
            <a:fld id="{D66C4C68-9C76-5449-BBA0-107A51179E14}" type="slidenum">
              <a:rPr lang="en-US" smtClean="0">
                <a:solidFill>
                  <a:srgbClr val="003087"/>
                </a:solidFill>
              </a:rPr>
              <a:pPr defTabSz="457200">
                <a:defRPr/>
              </a:pPr>
              <a:t>1</a:t>
            </a:fld>
            <a:endParaRPr lang="en-US" dirty="0">
              <a:solidFill>
                <a:srgbClr val="0030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052736"/>
            <a:ext cx="7356815" cy="667725"/>
          </a:xfrm>
        </p:spPr>
        <p:txBody>
          <a:bodyPr>
            <a:noAutofit/>
          </a:bodyPr>
          <a:lstStyle/>
          <a:p>
            <a:pPr algn="ctr"/>
            <a:r>
              <a:rPr lang="en-GB" dirty="0" smtClean="0"/>
              <a:t/>
            </a:r>
            <a:br>
              <a:rPr lang="en-GB" dirty="0" smtClean="0"/>
            </a:br>
            <a:r>
              <a:rPr lang="en-GB" dirty="0"/>
              <a:t/>
            </a:r>
            <a:br>
              <a:rPr lang="en-GB" dirty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Living </a:t>
            </a:r>
            <a:r>
              <a:rPr lang="en-GB" dirty="0"/>
              <a:t>With &amp; Beyond </a:t>
            </a:r>
            <a:r>
              <a:rPr lang="en-GB" dirty="0" smtClean="0"/>
              <a:t>Cancer (Personalised Care): </a:t>
            </a:r>
            <a:br>
              <a:rPr lang="en-GB" dirty="0" smtClean="0"/>
            </a:br>
            <a:r>
              <a:rPr lang="en-GB" dirty="0" smtClean="0"/>
              <a:t>SWAG Colorectal CAG Update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43566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Very frail patients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Patients for who no further active treatment would be offered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Not requiring further scans or blood tests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>
                <a:solidFill>
                  <a:srgbClr val="003087"/>
                </a:solidFill>
              </a:rPr>
              <a:pPr/>
              <a:t>10</a:t>
            </a:fld>
            <a:endParaRPr lang="en-US" dirty="0">
              <a:solidFill>
                <a:srgbClr val="0030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Discharge to GP: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318565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Normal Results: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Results reviewed and patient informed via letter</a:t>
            </a:r>
          </a:p>
          <a:p>
            <a:r>
              <a:rPr lang="en-GB" dirty="0"/>
              <a:t>Holistic Needs Assessment (paper copy and electronic link) sent with CT results at 1 and 2 years</a:t>
            </a:r>
          </a:p>
          <a:p>
            <a:r>
              <a:rPr lang="en-GB" dirty="0"/>
              <a:t>Patient informed to make contact if help is needed and given reminder of next test date</a:t>
            </a:r>
          </a:p>
          <a:p>
            <a:r>
              <a:rPr lang="en-GB" dirty="0"/>
              <a:t>Reminder of signs and symptoms given to patient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>
                <a:solidFill>
                  <a:srgbClr val="003087"/>
                </a:solidFill>
              </a:rPr>
              <a:pPr/>
              <a:t>11</a:t>
            </a:fld>
            <a:endParaRPr lang="en-US" dirty="0">
              <a:solidFill>
                <a:srgbClr val="0030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Self-management pathway process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289309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GB" b="1" dirty="0"/>
              <a:t>Abnormal Results / Concerns / Symptoms:</a:t>
            </a:r>
            <a:endParaRPr lang="en-GB" dirty="0"/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Open access into system within 2 weeks</a:t>
            </a:r>
          </a:p>
          <a:p>
            <a:r>
              <a:rPr lang="en-GB" dirty="0"/>
              <a:t>Further diagnostic tests as required</a:t>
            </a:r>
          </a:p>
          <a:p>
            <a:r>
              <a:rPr lang="en-GB" dirty="0"/>
              <a:t>MDT review</a:t>
            </a:r>
          </a:p>
          <a:p>
            <a:r>
              <a:rPr lang="en-GB" dirty="0"/>
              <a:t>OPA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>
                <a:solidFill>
                  <a:srgbClr val="003087"/>
                </a:solidFill>
              </a:rPr>
              <a:pPr/>
              <a:t>12</a:t>
            </a:fld>
            <a:endParaRPr lang="en-US" dirty="0">
              <a:solidFill>
                <a:srgbClr val="0030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Self-management pathway process</a:t>
            </a:r>
          </a:p>
        </p:txBody>
      </p:sp>
    </p:spTree>
    <p:extLst>
      <p:ext uri="{BB962C8B-B14F-4D97-AF65-F5344CB8AC3E}">
        <p14:creationId xmlns:p14="http://schemas.microsoft.com/office/powerpoint/2010/main" val="22545729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Need to understand current position of teams against this pathway</a:t>
            </a:r>
          </a:p>
          <a:p>
            <a:pPr marL="0" indent="0">
              <a:buNone/>
            </a:pPr>
            <a:endParaRPr lang="en-GB" dirty="0" smtClean="0"/>
          </a:p>
          <a:p>
            <a:r>
              <a:rPr lang="en-GB" dirty="0" smtClean="0"/>
              <a:t>What steps are needed to move towards delivery of this pathway?</a:t>
            </a: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>
                <a:solidFill>
                  <a:srgbClr val="003087"/>
                </a:solidFill>
              </a:rPr>
              <a:pPr/>
              <a:t>13</a:t>
            </a:fld>
            <a:endParaRPr lang="en-US" dirty="0">
              <a:solidFill>
                <a:srgbClr val="0030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Discussion/ Next Steps: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961229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GB" dirty="0" smtClean="0"/>
              <a:t>By 2021, where appropriate every person diagnosed with cancer will have access to personalised care, including needs assessment, a care plan and health and wellbeing information and support. 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After treatment, patients will move to a follow-up pathway that suits their needs, and ensures they can get rapid access to clinical support where they are worried that their cancer may have recurred.</a:t>
            </a:r>
          </a:p>
          <a:p>
            <a:pPr marL="0" indent="0">
              <a:buNone/>
            </a:pP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This </a:t>
            </a:r>
            <a:r>
              <a:rPr lang="en-GB" dirty="0"/>
              <a:t>stratified follow-up approach will be established in all trusts for breast cancer in 2019, </a:t>
            </a:r>
            <a:r>
              <a:rPr lang="en-GB" b="1" dirty="0"/>
              <a:t>for prostate and colorectal cancers in 2020 </a:t>
            </a:r>
            <a:endParaRPr lang="en-GB" b="1" dirty="0" smtClean="0">
              <a:solidFill>
                <a:srgbClr val="002060"/>
              </a:solidFill>
            </a:endParaRP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>
                <a:solidFill>
                  <a:srgbClr val="003087"/>
                </a:solidFill>
              </a:rPr>
              <a:pPr/>
              <a:t>2</a:t>
            </a:fld>
            <a:endParaRPr lang="en-US" dirty="0">
              <a:solidFill>
                <a:srgbClr val="0030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NHS Long Term Plan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119044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noFill/>
        </p:spPr>
        <p:txBody>
          <a:bodyPr>
            <a:normAutofit fontScale="92500" lnSpcReduction="20000"/>
          </a:bodyPr>
          <a:lstStyle/>
          <a:p>
            <a:pPr marL="0" lvl="0" indent="0">
              <a:buNone/>
            </a:pPr>
            <a:endParaRPr lang="en-GB" dirty="0" smtClean="0"/>
          </a:p>
          <a:p>
            <a:pPr marL="0" lvl="0" indent="0">
              <a:buNone/>
            </a:pPr>
            <a:r>
              <a:rPr lang="en-GB" dirty="0" smtClean="0"/>
              <a:t>From </a:t>
            </a:r>
            <a:r>
              <a:rPr lang="en-GB" dirty="0"/>
              <a:t>April 2020:</a:t>
            </a:r>
          </a:p>
          <a:p>
            <a:r>
              <a:rPr lang="en-GB" dirty="0"/>
              <a:t>All breast, colorectal and prostate cancer patients from diagnosis (including secondary cancer) to have access to personalised </a:t>
            </a:r>
            <a:r>
              <a:rPr lang="en-GB" dirty="0" smtClean="0"/>
              <a:t>support</a:t>
            </a:r>
            <a:endParaRPr lang="en-GB" dirty="0"/>
          </a:p>
          <a:p>
            <a:r>
              <a:rPr lang="en-GB" dirty="0"/>
              <a:t>Approximately two-thirds of patients who finish treatment for breast cancer to be on a supported self-management follow-up pathway and from </a:t>
            </a:r>
            <a:r>
              <a:rPr lang="en-GB" dirty="0" smtClean="0"/>
              <a:t>diagnosis </a:t>
            </a:r>
            <a:endParaRPr lang="en-GB" dirty="0"/>
          </a:p>
          <a:p>
            <a:r>
              <a:rPr lang="en-GB" dirty="0"/>
              <a:t>All Alliance Trusts to have in place protocols for stratifying the follow up of prostate and colorectal patients and systems for remote monitoring for these patients and from diagnosis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>
                <a:solidFill>
                  <a:srgbClr val="003087"/>
                </a:solidFill>
              </a:rPr>
              <a:pPr/>
              <a:t>3</a:t>
            </a:fld>
            <a:endParaRPr lang="en-US" dirty="0">
              <a:solidFill>
                <a:srgbClr val="0030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/>
            </a:r>
            <a:br>
              <a:rPr lang="en-GB" dirty="0" smtClean="0"/>
            </a:br>
            <a:r>
              <a:rPr lang="en-GB" dirty="0" smtClean="0"/>
              <a:t>NHSE requirements for Personalised </a:t>
            </a:r>
            <a:r>
              <a:rPr lang="en-GB" dirty="0"/>
              <a:t>Care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225802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Introduce remote monitoring systems for breast, prostate and colorectal  </a:t>
            </a:r>
          </a:p>
          <a:p>
            <a:r>
              <a:rPr lang="en-GB" dirty="0"/>
              <a:t>Support commissioners with evaluation to inform an options appraisal, which will support decision on the future delivery of personalised care and support across the Alliance</a:t>
            </a:r>
          </a:p>
          <a:p>
            <a:r>
              <a:rPr lang="en-GB" dirty="0"/>
              <a:t>Continue collection of metrics that demonstrate patient experience and number of patients covered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>
                <a:solidFill>
                  <a:srgbClr val="003087"/>
                </a:solidFill>
              </a:rPr>
              <a:pPr/>
              <a:t>4</a:t>
            </a:fld>
            <a:endParaRPr lang="en-US" dirty="0">
              <a:solidFill>
                <a:srgbClr val="0030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1" y="749912"/>
            <a:ext cx="7643191" cy="6677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SWAG LWBC Implementation 2019/20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925555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GB" dirty="0"/>
              <a:t>We will be funding the set-up costs of remote monitoring systems from Alliance funds in 2019/20 (perhaps My Medical Record) </a:t>
            </a:r>
            <a:endParaRPr lang="en-GB" dirty="0" smtClean="0"/>
          </a:p>
          <a:p>
            <a:r>
              <a:rPr lang="en-GB" dirty="0" smtClean="0"/>
              <a:t>We </a:t>
            </a:r>
            <a:r>
              <a:rPr lang="en-GB" dirty="0"/>
              <a:t>had thought that we might use some of our Alliance funding for 2019/20 to support CCGs to embed personalised care in recurrent funding – but both regional and National team were uncomfortable with this approach.</a:t>
            </a:r>
          </a:p>
          <a:p>
            <a:r>
              <a:rPr lang="en-GB" dirty="0"/>
              <a:t>The risk to sustainability of the LWBC programme has been raised with national team and discussions are ongoing.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>
                <a:solidFill>
                  <a:srgbClr val="003087"/>
                </a:solidFill>
              </a:rPr>
              <a:pPr/>
              <a:t>5</a:t>
            </a:fld>
            <a:endParaRPr lang="en-US" dirty="0">
              <a:solidFill>
                <a:srgbClr val="0030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Remote Monitoring &amp; Ongoing Sustainability for LWBC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46991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en-GB" sz="2900" dirty="0"/>
              <a:t>At end of treatment all patients to receive a CNS review which includes the following</a:t>
            </a:r>
            <a:r>
              <a:rPr lang="en-GB" sz="2900" dirty="0" smtClean="0"/>
              <a:t>:</a:t>
            </a:r>
          </a:p>
          <a:p>
            <a:pPr marL="0" indent="0">
              <a:buNone/>
            </a:pPr>
            <a:endParaRPr lang="en-GB" sz="2900" dirty="0"/>
          </a:p>
          <a:p>
            <a:pPr lvl="0"/>
            <a:r>
              <a:rPr lang="en-GB" sz="2900" b="1" dirty="0"/>
              <a:t>Holistic Needs Assessment and Care Plan</a:t>
            </a:r>
          </a:p>
          <a:p>
            <a:pPr lvl="0"/>
            <a:r>
              <a:rPr lang="en-GB" sz="2900" b="1" dirty="0"/>
              <a:t>Booking onto a Health &amp; Wellbeing Clinic. If patient has already attended an early H&amp;WB clinic then to be given site specific advice about signs and symptoms of recurrence and possible late effects of treatment</a:t>
            </a:r>
          </a:p>
          <a:p>
            <a:pPr lvl="0"/>
            <a:r>
              <a:rPr lang="en-GB" sz="2900" b="1" dirty="0"/>
              <a:t>Completion of Treatment Summary</a:t>
            </a:r>
          </a:p>
          <a:p>
            <a:pPr marL="0" indent="0">
              <a:buNone/>
            </a:pPr>
            <a:endParaRPr lang="en-GB" sz="2900" dirty="0"/>
          </a:p>
          <a:p>
            <a:pPr marL="0" indent="0">
              <a:buNone/>
            </a:pPr>
            <a:r>
              <a:rPr lang="en-GB" sz="2900" dirty="0"/>
              <a:t>Patients are then stratified into one of the following follow-up pathways. N.B. Patients should be reassessed and move freely between follow up pathways as their condition or needs change</a:t>
            </a:r>
            <a:r>
              <a:rPr lang="en-GB" sz="2900" dirty="0" smtClean="0"/>
              <a:t>:</a:t>
            </a:r>
          </a:p>
          <a:p>
            <a:pPr marL="0" indent="0">
              <a:buNone/>
            </a:pPr>
            <a:endParaRPr lang="en-GB" sz="2900" dirty="0"/>
          </a:p>
          <a:p>
            <a:pPr lvl="0"/>
            <a:r>
              <a:rPr lang="en-GB" sz="2900" b="1" dirty="0"/>
              <a:t>Supported self-management pathway with routine surveillance and open access</a:t>
            </a:r>
          </a:p>
          <a:p>
            <a:pPr lvl="0"/>
            <a:r>
              <a:rPr lang="en-GB" sz="2900" b="1" dirty="0"/>
              <a:t>Shared Care  </a:t>
            </a:r>
          </a:p>
          <a:p>
            <a:pPr lvl="0"/>
            <a:r>
              <a:rPr lang="en-GB" sz="2900" b="1" dirty="0"/>
              <a:t>Complex case management </a:t>
            </a:r>
          </a:p>
          <a:p>
            <a:pPr lvl="0"/>
            <a:r>
              <a:rPr lang="en-GB" sz="2900" b="1" dirty="0"/>
              <a:t>Discharged to GP care </a:t>
            </a:r>
          </a:p>
          <a:p>
            <a:pPr marL="0" indent="0">
              <a:buNone/>
            </a:pPr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>
                <a:solidFill>
                  <a:srgbClr val="003087"/>
                </a:solidFill>
              </a:rPr>
              <a:pPr/>
              <a:t>6</a:t>
            </a:fld>
            <a:endParaRPr lang="en-US" dirty="0">
              <a:solidFill>
                <a:srgbClr val="0030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SWAG Colorectal Stratified Pathway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9700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fontAlgn="base"/>
            <a:r>
              <a:rPr lang="en-GB" dirty="0" smtClean="0"/>
              <a:t>Patients </a:t>
            </a:r>
            <a:r>
              <a:rPr lang="en-GB" dirty="0"/>
              <a:t>who are able to understand and engage with process</a:t>
            </a:r>
          </a:p>
          <a:p>
            <a:pPr marL="0" indent="0" fontAlgn="base">
              <a:buNone/>
            </a:pPr>
            <a:endParaRPr lang="en-GB" dirty="0"/>
          </a:p>
          <a:p>
            <a:pPr fontAlgn="base"/>
            <a:r>
              <a:rPr lang="en-GB" dirty="0"/>
              <a:t>No active disease/ serious/ uncontrolled symptoms from treatment</a:t>
            </a:r>
          </a:p>
          <a:p>
            <a:pPr marL="0" indent="0" fontAlgn="base">
              <a:buNone/>
            </a:pPr>
            <a:endParaRPr lang="en-GB" dirty="0"/>
          </a:p>
          <a:p>
            <a:pPr fontAlgn="base"/>
            <a:r>
              <a:rPr lang="en-GB" dirty="0"/>
              <a:t>Can be for all stages of colorectal cancer (primary)</a:t>
            </a:r>
          </a:p>
          <a:p>
            <a:pPr marL="0" indent="0" fontAlgn="base">
              <a:buNone/>
            </a:pPr>
            <a:endParaRPr lang="en-GB" dirty="0" smtClean="0"/>
          </a:p>
          <a:p>
            <a:pPr fontAlgn="base"/>
            <a:r>
              <a:rPr lang="en-GB" dirty="0" smtClean="0"/>
              <a:t>All </a:t>
            </a:r>
            <a:r>
              <a:rPr lang="en-GB" dirty="0"/>
              <a:t>bloods, CTs, colonoscopies undertaken as per protocol</a:t>
            </a:r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>
                <a:solidFill>
                  <a:srgbClr val="003087"/>
                </a:solidFill>
              </a:rPr>
              <a:pPr/>
              <a:t>7</a:t>
            </a:fld>
            <a:endParaRPr lang="en-US" dirty="0">
              <a:solidFill>
                <a:srgbClr val="0030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Self-Management with Open Access:</a:t>
            </a:r>
            <a:br>
              <a:rPr lang="en-GB" dirty="0"/>
            </a:b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11037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Patients requiring physical examination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Nurse-led clinic for those unable to engage with self-management pathway i.e. due to cognitive or psychological issues</a:t>
            </a:r>
          </a:p>
          <a:p>
            <a:pPr marL="0" indent="0">
              <a:buNone/>
            </a:pPr>
            <a:endParaRPr lang="en-GB" dirty="0"/>
          </a:p>
          <a:p>
            <a:pPr lvl="0"/>
            <a:r>
              <a:rPr lang="en-GB" dirty="0"/>
              <a:t>Trials </a:t>
            </a:r>
            <a:r>
              <a:rPr lang="en-GB"/>
              <a:t>Patients (should  be on a pathway that meets  stipulations in trial protocol</a:t>
            </a:r>
            <a:r>
              <a:rPr lang="en-GB" smtClean="0"/>
              <a:t>)</a:t>
            </a:r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>
                <a:solidFill>
                  <a:srgbClr val="003087"/>
                </a:solidFill>
              </a:rPr>
              <a:pPr/>
              <a:t>8</a:t>
            </a:fld>
            <a:endParaRPr lang="en-US" dirty="0">
              <a:solidFill>
                <a:srgbClr val="0030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Shared Care: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462976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Serious uncontrolled symptoms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Complex management or intense surveillance required i.e. following metastatic resections or T1 polypectomy’s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Palliative patients receiving treatment</a:t>
            </a:r>
          </a:p>
          <a:p>
            <a:pPr marL="0" indent="0">
              <a:buNone/>
            </a:pPr>
            <a:endParaRPr lang="en-GB" dirty="0"/>
          </a:p>
          <a:p>
            <a:r>
              <a:rPr lang="en-GB" dirty="0"/>
              <a:t>Trials patients (or on shared care pathway)</a:t>
            </a: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6C4C68-9C76-5449-BBA0-107A51179E14}" type="slidenum">
              <a:rPr lang="en-US" smtClean="0">
                <a:solidFill>
                  <a:srgbClr val="003087"/>
                </a:solidFill>
              </a:rPr>
              <a:pPr/>
              <a:t>9</a:t>
            </a:fld>
            <a:endParaRPr lang="en-US" dirty="0">
              <a:solidFill>
                <a:srgbClr val="003087"/>
              </a:solidFill>
            </a:endParaRP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Complex Management via MDT: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0527910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NHS brand colours">
      <a:dk1>
        <a:sysClr val="windowText" lastClr="000000"/>
      </a:dk1>
      <a:lt1>
        <a:sysClr val="window" lastClr="FFFFFF"/>
      </a:lt1>
      <a:dk2>
        <a:srgbClr val="003087"/>
      </a:dk2>
      <a:lt2>
        <a:srgbClr val="E8EDEE"/>
      </a:lt2>
      <a:accent1>
        <a:srgbClr val="005EB8"/>
      </a:accent1>
      <a:accent2>
        <a:srgbClr val="0072CE"/>
      </a:accent2>
      <a:accent3>
        <a:srgbClr val="41B6E6"/>
      </a:accent3>
      <a:accent4>
        <a:srgbClr val="00A9CE"/>
      </a:accent4>
      <a:accent5>
        <a:srgbClr val="7C2855"/>
      </a:accent5>
      <a:accent6>
        <a:srgbClr val="AE2573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697</Words>
  <Application>Microsoft Office PowerPoint</Application>
  <PresentationFormat>On-screen Show (4:3)</PresentationFormat>
  <Paragraphs>101</Paragraphs>
  <Slides>13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1_Office Theme</vt:lpstr>
      <vt:lpstr>    Living With &amp; Beyond Cancer (Personalised Care):  SWAG Colorectal CAG Update</vt:lpstr>
      <vt:lpstr>NHS Long Term Plan</vt:lpstr>
      <vt:lpstr> NHSE requirements for Personalised Care </vt:lpstr>
      <vt:lpstr>SWAG LWBC Implementation 2019/20</vt:lpstr>
      <vt:lpstr>Remote Monitoring &amp; Ongoing Sustainability for LWBC</vt:lpstr>
      <vt:lpstr>SWAG Colorectal Stratified Pathway</vt:lpstr>
      <vt:lpstr>Self-Management with Open Access: </vt:lpstr>
      <vt:lpstr>Shared Care:</vt:lpstr>
      <vt:lpstr>Complex Management via MDT:</vt:lpstr>
      <vt:lpstr>Discharge to GP:</vt:lpstr>
      <vt:lpstr>Self-management pathway process</vt:lpstr>
      <vt:lpstr>Self-management pathway process</vt:lpstr>
      <vt:lpstr>Discussion/ Next Steps:</vt:lpstr>
    </vt:vector>
  </TitlesOfParts>
  <Company>NBT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Living With &amp; Beyond Cancer (Personalised Care):  SWAG Colorectal CAG Update</dc:title>
  <dc:creator>Catherine Neck</dc:creator>
  <cp:lastModifiedBy>Dunderdale, Helen</cp:lastModifiedBy>
  <cp:revision>9</cp:revision>
  <dcterms:created xsi:type="dcterms:W3CDTF">2019-05-31T07:41:32Z</dcterms:created>
  <dcterms:modified xsi:type="dcterms:W3CDTF">2019-06-04T13:32:10Z</dcterms:modified>
</cp:coreProperties>
</file>