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2" r:id="rId3"/>
    <p:sldId id="260" r:id="rId4"/>
    <p:sldId id="268" r:id="rId5"/>
    <p:sldId id="275" r:id="rId6"/>
    <p:sldId id="27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CNS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NBT baseline</c:v>
                </c:pt>
                <c:pt idx="1">
                  <c:v>NBT Interim</c:v>
                </c:pt>
                <c:pt idx="2">
                  <c:v>WAHT baseline</c:v>
                </c:pt>
                <c:pt idx="3">
                  <c:v>WHAT interim</c:v>
                </c:pt>
                <c:pt idx="4">
                  <c:v>MPH baseline</c:v>
                </c:pt>
                <c:pt idx="5">
                  <c:v>MPH interim</c:v>
                </c:pt>
                <c:pt idx="6">
                  <c:v>YDH basleline</c:v>
                </c:pt>
                <c:pt idx="7">
                  <c:v>YDH interim</c:v>
                </c:pt>
                <c:pt idx="8">
                  <c:v>RUH baseline</c:v>
                </c:pt>
                <c:pt idx="9">
                  <c:v>RUH interim</c:v>
                </c:pt>
                <c:pt idx="10">
                  <c:v>SFT baseline</c:v>
                </c:pt>
                <c:pt idx="11">
                  <c:v>SFT interim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50</c:v>
                </c:pt>
                <c:pt idx="1">
                  <c:v>50</c:v>
                </c:pt>
                <c:pt idx="2">
                  <c:v>10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99</c:v>
                </c:pt>
                <c:pt idx="7">
                  <c:v>38</c:v>
                </c:pt>
                <c:pt idx="8">
                  <c:v>0</c:v>
                </c:pt>
                <c:pt idx="9">
                  <c:v>0</c:v>
                </c:pt>
                <c:pt idx="10">
                  <c:v>72</c:v>
                </c:pt>
                <c:pt idx="1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04-43B0-91E7-A7BBF4D912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CSW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NBT baseline</c:v>
                </c:pt>
                <c:pt idx="1">
                  <c:v>NBT Interim</c:v>
                </c:pt>
                <c:pt idx="2">
                  <c:v>WAHT baseline</c:v>
                </c:pt>
                <c:pt idx="3">
                  <c:v>WHAT interim</c:v>
                </c:pt>
                <c:pt idx="4">
                  <c:v>MPH baseline</c:v>
                </c:pt>
                <c:pt idx="5">
                  <c:v>MPH interim</c:v>
                </c:pt>
                <c:pt idx="6">
                  <c:v>YDH basleline</c:v>
                </c:pt>
                <c:pt idx="7">
                  <c:v>YDH interim</c:v>
                </c:pt>
                <c:pt idx="8">
                  <c:v>RUH baseline</c:v>
                </c:pt>
                <c:pt idx="9">
                  <c:v>RUH interim</c:v>
                </c:pt>
                <c:pt idx="10">
                  <c:v>SFT baseline</c:v>
                </c:pt>
                <c:pt idx="11">
                  <c:v>SFT interim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50</c:v>
                </c:pt>
                <c:pt idx="1">
                  <c:v>50</c:v>
                </c:pt>
                <c:pt idx="2">
                  <c:v>90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</c:v>
                </c:pt>
                <c:pt idx="7">
                  <c:v>60</c:v>
                </c:pt>
                <c:pt idx="8">
                  <c:v>100</c:v>
                </c:pt>
                <c:pt idx="9">
                  <c:v>100</c:v>
                </c:pt>
                <c:pt idx="10">
                  <c:v>19</c:v>
                </c:pt>
                <c:pt idx="11">
                  <c:v>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E04-43B0-91E7-A7BBF4D912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8633344"/>
        <c:axId val="178635136"/>
        <c:axId val="0"/>
      </c:bar3DChart>
      <c:catAx>
        <c:axId val="178633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8635136"/>
        <c:crosses val="autoZero"/>
        <c:auto val="1"/>
        <c:lblAlgn val="ctr"/>
        <c:lblOffset val="100"/>
        <c:noMultiLvlLbl val="0"/>
      </c:catAx>
      <c:valAx>
        <c:axId val="178635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863334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ayout>
        <c:manualLayout>
          <c:xMode val="edge"/>
          <c:yMode val="edge"/>
          <c:x val="0.90462258189948463"/>
          <c:y val="0.3734957621173659"/>
          <c:w val="8.6118158841255954E-2"/>
          <c:h val="0.1772453729736632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NBT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Baseline - around diagnosis</c:v>
                </c:pt>
                <c:pt idx="1">
                  <c:v>Interim - around diagnosis</c:v>
                </c:pt>
                <c:pt idx="2">
                  <c:v>Baseline - start or during treatment</c:v>
                </c:pt>
                <c:pt idx="3">
                  <c:v>Interim - start or during treatment</c:v>
                </c:pt>
                <c:pt idx="4">
                  <c:v>Baseline - end of primary treatment</c:v>
                </c:pt>
                <c:pt idx="5">
                  <c:v>Interim - end of primary treatment</c:v>
                </c:pt>
                <c:pt idx="6">
                  <c:v>Baseline - other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69</c:v>
                </c:pt>
                <c:pt idx="1">
                  <c:v>190</c:v>
                </c:pt>
                <c:pt idx="3">
                  <c:v>0</c:v>
                </c:pt>
                <c:pt idx="4">
                  <c:v>44</c:v>
                </c:pt>
                <c:pt idx="5">
                  <c:v>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65-4CEE-886B-4C1CEDD32B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WAHT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Baseline - around diagnosis</c:v>
                </c:pt>
                <c:pt idx="1">
                  <c:v>Interim - around diagnosis</c:v>
                </c:pt>
                <c:pt idx="2">
                  <c:v>Baseline - start or during treatment</c:v>
                </c:pt>
                <c:pt idx="3">
                  <c:v>Interim - start or during treatment</c:v>
                </c:pt>
                <c:pt idx="4">
                  <c:v>Baseline - end of primary treatment</c:v>
                </c:pt>
                <c:pt idx="5">
                  <c:v>Interim - end of primary treatment</c:v>
                </c:pt>
                <c:pt idx="6">
                  <c:v>Baseline - other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</c:v>
                </c:pt>
                <c:pt idx="1">
                  <c:v>16</c:v>
                </c:pt>
                <c:pt idx="2">
                  <c:v>3</c:v>
                </c:pt>
                <c:pt idx="3">
                  <c:v>6</c:v>
                </c:pt>
                <c:pt idx="4">
                  <c:v>7</c:v>
                </c:pt>
                <c:pt idx="5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865-4CEE-886B-4C1CEDD32BD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MPH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Baseline - around diagnosis</c:v>
                </c:pt>
                <c:pt idx="1">
                  <c:v>Interim - around diagnosis</c:v>
                </c:pt>
                <c:pt idx="2">
                  <c:v>Baseline - start or during treatment</c:v>
                </c:pt>
                <c:pt idx="3">
                  <c:v>Interim - start or during treatment</c:v>
                </c:pt>
                <c:pt idx="4">
                  <c:v>Baseline - end of primary treatment</c:v>
                </c:pt>
                <c:pt idx="5">
                  <c:v>Interim - end of primary treatment</c:v>
                </c:pt>
                <c:pt idx="6">
                  <c:v>Baseline - other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62</c:v>
                </c:pt>
                <c:pt idx="1">
                  <c:v>27</c:v>
                </c:pt>
                <c:pt idx="2">
                  <c:v>17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865-4CEE-886B-4C1CEDD32BD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YDH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Baseline - around diagnosis</c:v>
                </c:pt>
                <c:pt idx="1">
                  <c:v>Interim - around diagnosis</c:v>
                </c:pt>
                <c:pt idx="2">
                  <c:v>Baseline - start or during treatment</c:v>
                </c:pt>
                <c:pt idx="3">
                  <c:v>Interim - start or during treatment</c:v>
                </c:pt>
                <c:pt idx="4">
                  <c:v>Baseline - end of primary treatment</c:v>
                </c:pt>
                <c:pt idx="5">
                  <c:v>Interim - end of primary treatment</c:v>
                </c:pt>
                <c:pt idx="6">
                  <c:v>Baseline - other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39</c:v>
                </c:pt>
                <c:pt idx="1">
                  <c:v>47</c:v>
                </c:pt>
                <c:pt idx="2">
                  <c:v>3</c:v>
                </c:pt>
                <c:pt idx="3">
                  <c:v>14</c:v>
                </c:pt>
                <c:pt idx="4">
                  <c:v>8</c:v>
                </c:pt>
                <c:pt idx="5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865-4CEE-886B-4C1CEDD32BD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RUH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Baseline - around diagnosis</c:v>
                </c:pt>
                <c:pt idx="1">
                  <c:v>Interim - around diagnosis</c:v>
                </c:pt>
                <c:pt idx="2">
                  <c:v>Baseline - start or during treatment</c:v>
                </c:pt>
                <c:pt idx="3">
                  <c:v>Interim - start or during treatment</c:v>
                </c:pt>
                <c:pt idx="4">
                  <c:v>Baseline - end of primary treatment</c:v>
                </c:pt>
                <c:pt idx="5">
                  <c:v>Interim - end of primary treatment</c:v>
                </c:pt>
                <c:pt idx="6">
                  <c:v>Baseline - other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87</c:v>
                </c:pt>
                <c:pt idx="1">
                  <c:v>91</c:v>
                </c:pt>
                <c:pt idx="2">
                  <c:v>138</c:v>
                </c:pt>
                <c:pt idx="3">
                  <c:v>119</c:v>
                </c:pt>
                <c:pt idx="4">
                  <c:v>81</c:v>
                </c:pt>
                <c:pt idx="5">
                  <c:v>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865-4CEE-886B-4C1CEDD32BD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SFT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Baseline - around diagnosis</c:v>
                </c:pt>
                <c:pt idx="1">
                  <c:v>Interim - around diagnosis</c:v>
                </c:pt>
                <c:pt idx="2">
                  <c:v>Baseline - start or during treatment</c:v>
                </c:pt>
                <c:pt idx="3">
                  <c:v>Interim - start or during treatment</c:v>
                </c:pt>
                <c:pt idx="4">
                  <c:v>Baseline - end of primary treatment</c:v>
                </c:pt>
                <c:pt idx="5">
                  <c:v>Interim - end of primary treatment</c:v>
                </c:pt>
                <c:pt idx="6">
                  <c:v>Baseline - other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>
                  <c:v>56</c:v>
                </c:pt>
                <c:pt idx="1">
                  <c:v>55</c:v>
                </c:pt>
                <c:pt idx="2">
                  <c:v>23</c:v>
                </c:pt>
                <c:pt idx="3">
                  <c:v>30</c:v>
                </c:pt>
                <c:pt idx="4">
                  <c:v>9</c:v>
                </c:pt>
                <c:pt idx="5">
                  <c:v>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865-4CEE-886B-4C1CEDD32BD4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GH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Baseline - around diagnosis</c:v>
                </c:pt>
                <c:pt idx="1">
                  <c:v>Interim - around diagnosis</c:v>
                </c:pt>
                <c:pt idx="2">
                  <c:v>Baseline - start or during treatment</c:v>
                </c:pt>
                <c:pt idx="3">
                  <c:v>Interim - start or during treatment</c:v>
                </c:pt>
                <c:pt idx="4">
                  <c:v>Baseline - end of primary treatment</c:v>
                </c:pt>
                <c:pt idx="5">
                  <c:v>Interim - end of primary treatment</c:v>
                </c:pt>
                <c:pt idx="6">
                  <c:v>Baseline - other</c:v>
                </c:pt>
              </c:strCache>
            </c:strRef>
          </c:cat>
          <c:val>
            <c:numRef>
              <c:f>Sheet1!$H$2:$H$8</c:f>
              <c:numCache>
                <c:formatCode>General</c:formatCode>
                <c:ptCount val="7"/>
                <c:pt idx="0">
                  <c:v>124</c:v>
                </c:pt>
                <c:pt idx="1">
                  <c:v>70</c:v>
                </c:pt>
                <c:pt idx="3">
                  <c:v>38</c:v>
                </c:pt>
                <c:pt idx="5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865-4CEE-886B-4C1CEDD32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9586560"/>
        <c:axId val="179588096"/>
        <c:axId val="0"/>
      </c:bar3DChart>
      <c:catAx>
        <c:axId val="179586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9588096"/>
        <c:crosses val="autoZero"/>
        <c:auto val="1"/>
        <c:lblAlgn val="ctr"/>
        <c:lblOffset val="100"/>
        <c:noMultiLvlLbl val="0"/>
      </c:catAx>
      <c:valAx>
        <c:axId val="179588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9586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EEFE2-3BE2-4FB0-A8C2-92C758CAA3D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928C4-1673-4E0D-AAF4-46C24C7D43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980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928C4-1673-4E0D-AAF4-46C24C7D43C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10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928C4-1673-4E0D-AAF4-46C24C7D43C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104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1BAD-8F74-452D-8AF0-10B7FE34BDB6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BD23-6B60-4B28-874D-994E7224F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22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1BAD-8F74-452D-8AF0-10B7FE34BDB6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BD23-6B60-4B28-874D-994E7224F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32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1BAD-8F74-452D-8AF0-10B7FE34BDB6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BD23-6B60-4B28-874D-994E7224F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945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1BAD-8F74-452D-8AF0-10B7FE34BDB6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BD23-6B60-4B28-874D-994E7224F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82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1BAD-8F74-452D-8AF0-10B7FE34BDB6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BD23-6B60-4B28-874D-994E7224F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43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1BAD-8F74-452D-8AF0-10B7FE34BDB6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BD23-6B60-4B28-874D-994E7224F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73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1BAD-8F74-452D-8AF0-10B7FE34BDB6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BD23-6B60-4B28-874D-994E7224F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7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1BAD-8F74-452D-8AF0-10B7FE34BDB6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BD23-6B60-4B28-874D-994E7224F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78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1BAD-8F74-452D-8AF0-10B7FE34BDB6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BD23-6B60-4B28-874D-994E7224F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53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1BAD-8F74-452D-8AF0-10B7FE34BDB6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BD23-6B60-4B28-874D-994E7224F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19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1BAD-8F74-452D-8AF0-10B7FE34BDB6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BD23-6B60-4B28-874D-994E7224F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6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21BAD-8F74-452D-8AF0-10B7FE34BDB6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1BD23-6B60-4B28-874D-994E7224F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26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Personalised Care and Support for people with cancer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Evaluation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>
            <a:normAutofit/>
          </a:bodyPr>
          <a:lstStyle/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</p:txBody>
      </p:sp>
      <p:pic>
        <p:nvPicPr>
          <p:cNvPr id="4" name="Picture 3" descr="H:\Templates\SWAG logo\NHS_SWAG Log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11862"/>
            <a:ext cx="2056130" cy="788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347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0072" y="476199"/>
            <a:ext cx="6336704" cy="9236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Evaluation of personalised care and support</a:t>
            </a:r>
          </a:p>
          <a:p>
            <a:pPr algn="ctr"/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Baseline -  July to September 2018</a:t>
            </a:r>
            <a:endParaRPr lang="en-GB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770356" y="1761775"/>
            <a:ext cx="1767930" cy="799606"/>
            <a:chOff x="990077" y="931636"/>
            <a:chExt cx="1767930" cy="799606"/>
          </a:xfrm>
        </p:grpSpPr>
        <p:sp>
          <p:nvSpPr>
            <p:cNvPr id="9" name="Rectangle 8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200" kern="120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622857" y="5536042"/>
            <a:ext cx="7926726" cy="1205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GB" dirty="0"/>
              <a:t>Evaluation supported throughout with patient representatives working collaboratively, providing their opinions, sharing decisions and offering advice from the patient </a:t>
            </a:r>
            <a:r>
              <a:rPr lang="en-GB" dirty="0" smtClean="0"/>
              <a:t>perspective</a:t>
            </a:r>
            <a:endParaRPr lang="en-GB" dirty="0"/>
          </a:p>
        </p:txBody>
      </p:sp>
      <p:grpSp>
        <p:nvGrpSpPr>
          <p:cNvPr id="16" name="Group 15"/>
          <p:cNvGrpSpPr/>
          <p:nvPr/>
        </p:nvGrpSpPr>
        <p:grpSpPr>
          <a:xfrm>
            <a:off x="4788024" y="3720160"/>
            <a:ext cx="1767930" cy="1601235"/>
            <a:chOff x="990077" y="931636"/>
            <a:chExt cx="1767930" cy="799606"/>
          </a:xfrm>
        </p:grpSpPr>
        <p:sp>
          <p:nvSpPr>
            <p:cNvPr id="17" name="Rectangle 16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200" kern="120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57561" y="3720160"/>
            <a:ext cx="1767930" cy="1656184"/>
            <a:chOff x="990077" y="931636"/>
            <a:chExt cx="1767930" cy="799606"/>
          </a:xfrm>
        </p:grpSpPr>
        <p:sp>
          <p:nvSpPr>
            <p:cNvPr id="20" name="Rectangle 19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200" kern="120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735698" y="3720160"/>
            <a:ext cx="1767930" cy="1627698"/>
            <a:chOff x="990077" y="931636"/>
            <a:chExt cx="1767930" cy="799606"/>
          </a:xfrm>
        </p:grpSpPr>
        <p:sp>
          <p:nvSpPr>
            <p:cNvPr id="23" name="Rectangle 22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ectangle 23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200" kern="120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770356" y="3687247"/>
            <a:ext cx="1767930" cy="1600224"/>
            <a:chOff x="990077" y="931636"/>
            <a:chExt cx="1767930" cy="799606"/>
          </a:xfrm>
        </p:grpSpPr>
        <p:sp>
          <p:nvSpPr>
            <p:cNvPr id="26" name="Rectangle 25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200" kern="120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779649" y="1794389"/>
            <a:ext cx="1767930" cy="799606"/>
            <a:chOff x="990077" y="931636"/>
            <a:chExt cx="1767930" cy="799606"/>
          </a:xfrm>
        </p:grpSpPr>
        <p:sp>
          <p:nvSpPr>
            <p:cNvPr id="29" name="Rectangle 28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200" kern="120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735698" y="1805586"/>
            <a:ext cx="1767930" cy="799606"/>
            <a:chOff x="990077" y="931636"/>
            <a:chExt cx="1767930" cy="799606"/>
          </a:xfrm>
        </p:grpSpPr>
        <p:sp>
          <p:nvSpPr>
            <p:cNvPr id="32" name="Rectangle 31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200" kern="120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11560" y="1805586"/>
            <a:ext cx="1859932" cy="799606"/>
            <a:chOff x="990077" y="931636"/>
            <a:chExt cx="1767930" cy="799606"/>
          </a:xfrm>
        </p:grpSpPr>
        <p:sp>
          <p:nvSpPr>
            <p:cNvPr id="35" name="Rectangle 34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ectangle 35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200" kern="1200"/>
            </a:p>
          </p:txBody>
        </p:sp>
      </p:grpSp>
      <p:sp>
        <p:nvSpPr>
          <p:cNvPr id="37" name="Rectangle 36"/>
          <p:cNvSpPr/>
          <p:nvPr/>
        </p:nvSpPr>
        <p:spPr>
          <a:xfrm>
            <a:off x="657561" y="3720160"/>
            <a:ext cx="17679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Breast    21%-100%</a:t>
            </a:r>
          </a:p>
          <a:p>
            <a:r>
              <a:rPr lang="en-GB" sz="1600" dirty="0" smtClean="0"/>
              <a:t>Prostate  25%-75%</a:t>
            </a:r>
          </a:p>
          <a:p>
            <a:r>
              <a:rPr lang="en-GB" sz="1600" dirty="0" smtClean="0"/>
              <a:t>Colorectal 1%-75%</a:t>
            </a:r>
          </a:p>
          <a:p>
            <a:r>
              <a:rPr lang="en-GB" sz="1600" dirty="0" err="1" smtClean="0"/>
              <a:t>Gynae</a:t>
            </a:r>
            <a:r>
              <a:rPr lang="en-GB" sz="1600" dirty="0" smtClean="0"/>
              <a:t>      33%-73%</a:t>
            </a:r>
          </a:p>
          <a:p>
            <a:r>
              <a:rPr lang="en-GB" sz="1600" dirty="0" smtClean="0"/>
              <a:t>Lung           7%-72%</a:t>
            </a:r>
          </a:p>
          <a:p>
            <a:r>
              <a:rPr lang="en-GB" sz="1600" dirty="0" smtClean="0"/>
              <a:t>Haem       13%-59%</a:t>
            </a:r>
            <a:endParaRPr lang="en-GB" sz="1600" dirty="0"/>
          </a:p>
        </p:txBody>
      </p:sp>
      <p:sp>
        <p:nvSpPr>
          <p:cNvPr id="38" name="Rectangle 37"/>
          <p:cNvSpPr/>
          <p:nvPr/>
        </p:nvSpPr>
        <p:spPr>
          <a:xfrm>
            <a:off x="2735698" y="3741156"/>
            <a:ext cx="17679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9" name="Rectangle 38"/>
          <p:cNvSpPr/>
          <p:nvPr/>
        </p:nvSpPr>
        <p:spPr>
          <a:xfrm>
            <a:off x="4779649" y="3741156"/>
            <a:ext cx="176793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Patient experience</a:t>
            </a:r>
          </a:p>
          <a:p>
            <a:r>
              <a:rPr lang="en-GB" sz="1600" dirty="0" smtClean="0"/>
              <a:t>NCPES action plans</a:t>
            </a:r>
          </a:p>
          <a:p>
            <a:r>
              <a:rPr lang="en-GB" sz="1600" dirty="0" smtClean="0"/>
              <a:t>Listening events</a:t>
            </a:r>
          </a:p>
          <a:p>
            <a:r>
              <a:rPr lang="en-GB" sz="1600" dirty="0" smtClean="0"/>
              <a:t>HNA feedback</a:t>
            </a:r>
          </a:p>
          <a:p>
            <a:r>
              <a:rPr lang="en-GB" sz="1600" dirty="0" smtClean="0"/>
              <a:t>Case studies</a:t>
            </a:r>
          </a:p>
          <a:p>
            <a:r>
              <a:rPr lang="en-GB" sz="1600" dirty="0" smtClean="0"/>
              <a:t>PROMs, </a:t>
            </a:r>
            <a:r>
              <a:rPr lang="en-GB" sz="1600" dirty="0" err="1" smtClean="0"/>
              <a:t>QoL</a:t>
            </a:r>
            <a:endParaRPr lang="en-GB" sz="1600" dirty="0" smtClean="0"/>
          </a:p>
          <a:p>
            <a:endParaRPr lang="en-GB" sz="1600" dirty="0"/>
          </a:p>
        </p:txBody>
      </p:sp>
      <p:sp>
        <p:nvSpPr>
          <p:cNvPr id="40" name="Rectangle 39"/>
          <p:cNvSpPr/>
          <p:nvPr/>
        </p:nvSpPr>
        <p:spPr>
          <a:xfrm>
            <a:off x="6781653" y="3720160"/>
            <a:ext cx="176793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Staff experience</a:t>
            </a:r>
          </a:p>
          <a:p>
            <a:r>
              <a:rPr lang="en-GB" sz="1600" dirty="0" smtClean="0"/>
              <a:t>Survey</a:t>
            </a:r>
          </a:p>
          <a:p>
            <a:r>
              <a:rPr lang="en-GB" sz="1600" dirty="0" smtClean="0"/>
              <a:t>Listening event</a:t>
            </a:r>
          </a:p>
          <a:p>
            <a:r>
              <a:rPr lang="en-GB" sz="1600" dirty="0" smtClean="0"/>
              <a:t>Anecdotal evidence and</a:t>
            </a:r>
          </a:p>
          <a:p>
            <a:r>
              <a:rPr lang="en-GB" sz="1600" dirty="0"/>
              <a:t>f</a:t>
            </a:r>
            <a:r>
              <a:rPr lang="en-GB" sz="1600" dirty="0" smtClean="0"/>
              <a:t>eedback</a:t>
            </a:r>
          </a:p>
          <a:p>
            <a:endParaRPr lang="en-GB" sz="1600" dirty="0" smtClean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611188" y="2708275"/>
            <a:ext cx="79263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400" dirty="0" smtClean="0"/>
              <a:t>Various health and wellbeing events are being delivered across all trusts for all cancer sites and all are evaluated </a:t>
            </a:r>
            <a:endParaRPr lang="en-GB" sz="2400" dirty="0"/>
          </a:p>
        </p:txBody>
      </p:sp>
      <p:sp>
        <p:nvSpPr>
          <p:cNvPr id="42" name="Rectangle 41"/>
          <p:cNvSpPr/>
          <p:nvPr/>
        </p:nvSpPr>
        <p:spPr>
          <a:xfrm>
            <a:off x="657561" y="1871026"/>
            <a:ext cx="1767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1</a:t>
            </a:r>
            <a:r>
              <a:rPr lang="en-GB" sz="1600" dirty="0" smtClean="0"/>
              <a:t>%-100% patients had a HNA</a:t>
            </a:r>
            <a:endParaRPr lang="en-GB" sz="1600" dirty="0"/>
          </a:p>
        </p:txBody>
      </p:sp>
      <p:sp>
        <p:nvSpPr>
          <p:cNvPr id="43" name="Rectangle 42"/>
          <p:cNvSpPr/>
          <p:nvPr/>
        </p:nvSpPr>
        <p:spPr>
          <a:xfrm>
            <a:off x="2735698" y="1871025"/>
            <a:ext cx="1767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79%-100%  had care plan</a:t>
            </a:r>
            <a:endParaRPr lang="en-GB" sz="1600" dirty="0"/>
          </a:p>
        </p:txBody>
      </p:sp>
      <p:sp>
        <p:nvSpPr>
          <p:cNvPr id="44" name="Rectangle 43"/>
          <p:cNvSpPr/>
          <p:nvPr/>
        </p:nvSpPr>
        <p:spPr>
          <a:xfrm>
            <a:off x="4768877" y="1882223"/>
            <a:ext cx="1767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0-100%  treatment summary</a:t>
            </a:r>
            <a:endParaRPr lang="en-GB" sz="1600" dirty="0"/>
          </a:p>
        </p:txBody>
      </p:sp>
      <p:sp>
        <p:nvSpPr>
          <p:cNvPr id="45" name="Rectangle 44"/>
          <p:cNvSpPr/>
          <p:nvPr/>
        </p:nvSpPr>
        <p:spPr>
          <a:xfrm>
            <a:off x="6781653" y="1838412"/>
            <a:ext cx="1767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37% - 100% risk stratified pathway</a:t>
            </a:r>
            <a:endParaRPr lang="en-GB" sz="1600" dirty="0"/>
          </a:p>
        </p:txBody>
      </p:sp>
      <p:sp>
        <p:nvSpPr>
          <p:cNvPr id="2" name="Rectangle 1"/>
          <p:cNvSpPr/>
          <p:nvPr/>
        </p:nvSpPr>
        <p:spPr>
          <a:xfrm>
            <a:off x="2722378" y="3810250"/>
            <a:ext cx="176793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Stratified Pathway</a:t>
            </a:r>
          </a:p>
          <a:p>
            <a:r>
              <a:rPr lang="en-GB" sz="1600" dirty="0"/>
              <a:t>Breast 100% (7/7)</a:t>
            </a:r>
          </a:p>
          <a:p>
            <a:r>
              <a:rPr lang="en-GB" sz="1600" dirty="0"/>
              <a:t>Prostate 50% (3/6)</a:t>
            </a:r>
          </a:p>
          <a:p>
            <a:r>
              <a:rPr lang="en-GB" sz="1600" dirty="0"/>
              <a:t>Colorectal 37% (3/8</a:t>
            </a:r>
            <a:r>
              <a:rPr lang="en-GB" dirty="0"/>
              <a:t>)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xmlns="" id="{224751CD-67FD-4BEA-987B-922859C43C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484" y="188640"/>
            <a:ext cx="2001944" cy="76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39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0072" y="476199"/>
            <a:ext cx="6336704" cy="9236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Interim data collection</a:t>
            </a:r>
          </a:p>
          <a:p>
            <a:pPr algn="ctr"/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January to March 2019 </a:t>
            </a:r>
            <a:endParaRPr lang="en-GB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5" descr="H:\Templates\SWAG logo\NHS_SWAG 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11862"/>
            <a:ext cx="2056130" cy="78803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Group 7"/>
          <p:cNvGrpSpPr/>
          <p:nvPr/>
        </p:nvGrpSpPr>
        <p:grpSpPr>
          <a:xfrm>
            <a:off x="6766195" y="1794389"/>
            <a:ext cx="1783388" cy="799606"/>
            <a:chOff x="990077" y="931636"/>
            <a:chExt cx="1783388" cy="799606"/>
          </a:xfrm>
          <a:solidFill>
            <a:srgbClr val="00B0F0"/>
          </a:solidFill>
        </p:grpSpPr>
        <p:sp>
          <p:nvSpPr>
            <p:cNvPr id="9" name="Rectangle 8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1005535" y="931636"/>
              <a:ext cx="1767930" cy="79960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 smtClean="0">
                  <a:solidFill>
                    <a:schemeClr val="tx1"/>
                  </a:solidFill>
                </a:rPr>
                <a:t>Reports show evidence of impact for</a:t>
              </a:r>
              <a:r>
                <a:rPr lang="en-GB" sz="1600" kern="1200" dirty="0" smtClean="0">
                  <a:solidFill>
                    <a:schemeClr val="tx1"/>
                  </a:solidFill>
                </a:rPr>
                <a:t> AHP </a:t>
              </a:r>
              <a:r>
                <a:rPr lang="en-GB" sz="1600" dirty="0" smtClean="0">
                  <a:solidFill>
                    <a:schemeClr val="tx1"/>
                  </a:solidFill>
                </a:rPr>
                <a:t>activity</a:t>
              </a:r>
              <a:r>
                <a:rPr lang="en-GB" sz="1600" kern="1200" dirty="0" smtClean="0">
                  <a:solidFill>
                    <a:schemeClr val="tx1"/>
                  </a:solidFill>
                </a:rPr>
                <a:t> </a:t>
              </a:r>
              <a:endParaRPr lang="en-GB" sz="16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624167" y="5536042"/>
            <a:ext cx="7926726" cy="113018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GB" dirty="0"/>
              <a:t>Staff attending level 2 psychological skills training showed significant increase in knowledge and confidence which increased further at one month follow up suggesting the training is positively impacting clinical practice. </a:t>
            </a:r>
          </a:p>
          <a:p>
            <a:pPr algn="ctr"/>
            <a:endParaRPr lang="en-GB" dirty="0"/>
          </a:p>
        </p:txBody>
      </p:sp>
      <p:grpSp>
        <p:nvGrpSpPr>
          <p:cNvPr id="16" name="Group 15"/>
          <p:cNvGrpSpPr/>
          <p:nvPr/>
        </p:nvGrpSpPr>
        <p:grpSpPr>
          <a:xfrm>
            <a:off x="4788024" y="3720160"/>
            <a:ext cx="1767930" cy="1601235"/>
            <a:chOff x="990077" y="931636"/>
            <a:chExt cx="1767930" cy="799606"/>
          </a:xfrm>
          <a:solidFill>
            <a:srgbClr val="00B0F0"/>
          </a:solidFill>
        </p:grpSpPr>
        <p:sp>
          <p:nvSpPr>
            <p:cNvPr id="17" name="Rectangle 16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200" kern="120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57561" y="3720160"/>
            <a:ext cx="1767930" cy="1656184"/>
            <a:chOff x="990077" y="931636"/>
            <a:chExt cx="1767930" cy="799606"/>
          </a:xfrm>
          <a:solidFill>
            <a:srgbClr val="00B0F0"/>
          </a:solidFill>
        </p:grpSpPr>
        <p:sp>
          <p:nvSpPr>
            <p:cNvPr id="20" name="Rectangle 19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200" kern="120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735698" y="3720160"/>
            <a:ext cx="1767930" cy="1627698"/>
            <a:chOff x="990077" y="931636"/>
            <a:chExt cx="1767930" cy="799606"/>
          </a:xfrm>
          <a:solidFill>
            <a:srgbClr val="00B0F0"/>
          </a:solidFill>
        </p:grpSpPr>
        <p:sp>
          <p:nvSpPr>
            <p:cNvPr id="23" name="Rectangle 22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ectangle 23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200" kern="120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770356" y="3687247"/>
            <a:ext cx="1767930" cy="1600224"/>
            <a:chOff x="990077" y="931636"/>
            <a:chExt cx="1767930" cy="799606"/>
          </a:xfrm>
          <a:solidFill>
            <a:srgbClr val="00B0F0"/>
          </a:solidFill>
        </p:grpSpPr>
        <p:sp>
          <p:nvSpPr>
            <p:cNvPr id="26" name="Rectangle 25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200" kern="120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779649" y="1794389"/>
            <a:ext cx="1767930" cy="799606"/>
            <a:chOff x="990077" y="931636"/>
            <a:chExt cx="1767930" cy="799606"/>
          </a:xfrm>
          <a:solidFill>
            <a:srgbClr val="00B0F0"/>
          </a:solidFill>
        </p:grpSpPr>
        <p:sp>
          <p:nvSpPr>
            <p:cNvPr id="29" name="Rectangle 28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200" kern="120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711437" y="1794389"/>
            <a:ext cx="1767930" cy="799606"/>
            <a:chOff x="990077" y="931636"/>
            <a:chExt cx="1767930" cy="799606"/>
          </a:xfrm>
          <a:solidFill>
            <a:srgbClr val="00B0F0"/>
          </a:solidFill>
        </p:grpSpPr>
        <p:sp>
          <p:nvSpPr>
            <p:cNvPr id="32" name="Rectangle 31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200" kern="12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11560" y="1805586"/>
            <a:ext cx="1859932" cy="799606"/>
            <a:chOff x="990077" y="931636"/>
            <a:chExt cx="1767930" cy="799606"/>
          </a:xfrm>
          <a:solidFill>
            <a:srgbClr val="00B0F0"/>
          </a:solidFill>
        </p:grpSpPr>
        <p:sp>
          <p:nvSpPr>
            <p:cNvPr id="35" name="Rectangle 34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ectangle 35"/>
            <p:cNvSpPr/>
            <p:nvPr/>
          </p:nvSpPr>
          <p:spPr>
            <a:xfrm>
              <a:off x="990077" y="931636"/>
              <a:ext cx="1767930" cy="79960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200" kern="1200"/>
            </a:p>
          </p:txBody>
        </p:sp>
      </p:grpSp>
      <p:sp>
        <p:nvSpPr>
          <p:cNvPr id="37" name="Rectangle 36"/>
          <p:cNvSpPr/>
          <p:nvPr/>
        </p:nvSpPr>
        <p:spPr>
          <a:xfrm>
            <a:off x="657561" y="3720160"/>
            <a:ext cx="17679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 smtClean="0"/>
              <a:t>Staff experience</a:t>
            </a:r>
          </a:p>
          <a:p>
            <a:endParaRPr lang="en-GB" sz="1600" dirty="0" smtClean="0"/>
          </a:p>
          <a:p>
            <a:r>
              <a:rPr lang="en-GB" sz="1600" dirty="0" smtClean="0"/>
              <a:t>SWAG-wide staff survey</a:t>
            </a:r>
          </a:p>
          <a:p>
            <a:r>
              <a:rPr lang="en-GB" sz="1600" dirty="0" smtClean="0"/>
              <a:t>Listening event</a:t>
            </a:r>
          </a:p>
          <a:p>
            <a:r>
              <a:rPr lang="en-GB" sz="1600" dirty="0" smtClean="0"/>
              <a:t>Interviews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735698" y="3741156"/>
            <a:ext cx="17679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9" name="Rectangle 38"/>
          <p:cNvSpPr/>
          <p:nvPr/>
        </p:nvSpPr>
        <p:spPr>
          <a:xfrm>
            <a:off x="4779649" y="3741156"/>
            <a:ext cx="17679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 smtClean="0"/>
              <a:t>Quality of Life</a:t>
            </a:r>
          </a:p>
          <a:p>
            <a:endParaRPr lang="en-GB" sz="1600" dirty="0" smtClean="0"/>
          </a:p>
          <a:p>
            <a:r>
              <a:rPr lang="en-GB" sz="1600" dirty="0" smtClean="0"/>
              <a:t>PROMs, PAMs</a:t>
            </a:r>
          </a:p>
          <a:p>
            <a:r>
              <a:rPr lang="en-GB" sz="1600" dirty="0" smtClean="0"/>
              <a:t>National metrics</a:t>
            </a:r>
          </a:p>
          <a:p>
            <a:r>
              <a:rPr lang="en-GB" sz="1600" dirty="0" smtClean="0"/>
              <a:t>Semi-structured interviews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781653" y="3720160"/>
            <a:ext cx="176793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Cost benefit analysis</a:t>
            </a:r>
          </a:p>
          <a:p>
            <a:endParaRPr lang="en-GB" sz="1600" dirty="0"/>
          </a:p>
          <a:p>
            <a:r>
              <a:rPr lang="en-GB" sz="1600" dirty="0"/>
              <a:t>I</a:t>
            </a:r>
            <a:r>
              <a:rPr lang="en-GB" sz="1600" dirty="0" smtClean="0"/>
              <a:t>nterviews with staff and patients</a:t>
            </a:r>
          </a:p>
          <a:p>
            <a:r>
              <a:rPr lang="en-GB" sz="1600" dirty="0" smtClean="0"/>
              <a:t>Case studies</a:t>
            </a:r>
          </a:p>
          <a:p>
            <a:endParaRPr lang="en-GB" sz="1600" dirty="0" smtClean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607738" y="2924944"/>
            <a:ext cx="79263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400" dirty="0" smtClean="0"/>
              <a:t>Several more elements to the evaluation are underway </a:t>
            </a:r>
            <a:endParaRPr lang="en-GB" sz="2400" dirty="0"/>
          </a:p>
        </p:txBody>
      </p:sp>
      <p:sp>
        <p:nvSpPr>
          <p:cNvPr id="42" name="Rectangle 41"/>
          <p:cNvSpPr/>
          <p:nvPr/>
        </p:nvSpPr>
        <p:spPr>
          <a:xfrm>
            <a:off x="657561" y="1871026"/>
            <a:ext cx="1767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CSW doing more HNA and contacts</a:t>
            </a:r>
            <a:endParaRPr lang="en-GB" sz="1600" dirty="0"/>
          </a:p>
        </p:txBody>
      </p:sp>
      <p:sp>
        <p:nvSpPr>
          <p:cNvPr id="44" name="Rectangle 43"/>
          <p:cNvSpPr/>
          <p:nvPr/>
        </p:nvSpPr>
        <p:spPr>
          <a:xfrm>
            <a:off x="4779649" y="1882223"/>
            <a:ext cx="19865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Adjust, Adapt &amp; Plan well  evaluated</a:t>
            </a:r>
            <a:endParaRPr lang="en-GB" sz="1600" dirty="0"/>
          </a:p>
        </p:txBody>
      </p:sp>
      <p:sp>
        <p:nvSpPr>
          <p:cNvPr id="2" name="Rectangle 1"/>
          <p:cNvSpPr/>
          <p:nvPr/>
        </p:nvSpPr>
        <p:spPr>
          <a:xfrm>
            <a:off x="2722378" y="3741156"/>
            <a:ext cx="17679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Patient experience</a:t>
            </a:r>
          </a:p>
          <a:p>
            <a:endParaRPr lang="en-GB" sz="1600" dirty="0"/>
          </a:p>
          <a:p>
            <a:r>
              <a:rPr lang="en-GB" sz="1600" dirty="0" smtClean="0"/>
              <a:t>Local survey</a:t>
            </a:r>
          </a:p>
          <a:p>
            <a:r>
              <a:rPr lang="en-GB" sz="1600" dirty="0" smtClean="0"/>
              <a:t>Interviews</a:t>
            </a:r>
          </a:p>
          <a:p>
            <a:r>
              <a:rPr lang="en-GB" sz="1600" dirty="0" smtClean="0"/>
              <a:t>In-depth case studies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735698" y="1886413"/>
            <a:ext cx="17546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HWBE offered post-diagnosis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93286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HNA by CNS/CSW</a:t>
            </a:r>
            <a:endParaRPr lang="en-GB" dirty="0"/>
          </a:p>
        </p:txBody>
      </p:sp>
      <p:pic>
        <p:nvPicPr>
          <p:cNvPr id="4" name="Picture 3" descr="H:\Templates\SWAG logo\NHS_SWAG Log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20548"/>
            <a:ext cx="2056130" cy="78803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1365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324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HNA -stage in the pathway</a:t>
            </a:r>
            <a:endParaRPr lang="en-GB" dirty="0"/>
          </a:p>
        </p:txBody>
      </p:sp>
      <p:pic>
        <p:nvPicPr>
          <p:cNvPr id="4" name="Picture 3" descr="H:\Templates\SWAG logo\NHS_SWAG Log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20548"/>
            <a:ext cx="2056130" cy="78803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720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3B3E4B91-F081-445E-B319-F85C5527F1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65126"/>
            <a:ext cx="9067800" cy="6492874"/>
          </a:xfrm>
        </p:spPr>
      </p:pic>
    </p:spTree>
    <p:extLst>
      <p:ext uri="{BB962C8B-B14F-4D97-AF65-F5344CB8AC3E}">
        <p14:creationId xmlns:p14="http://schemas.microsoft.com/office/powerpoint/2010/main" val="294785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272</Words>
  <Application>Microsoft Office PowerPoint</Application>
  <PresentationFormat>On-screen Show (4:3)</PresentationFormat>
  <Paragraphs>66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Personalised Care and Support for people with cancer  Evaluation </vt:lpstr>
      <vt:lpstr>PowerPoint Presentation</vt:lpstr>
      <vt:lpstr>PowerPoint Presentation</vt:lpstr>
      <vt:lpstr>HNA by CNS/CSW</vt:lpstr>
      <vt:lpstr>HNA -stage in the pathway</vt:lpstr>
      <vt:lpstr>PowerPoint Presentation</vt:lpstr>
    </vt:vector>
  </TitlesOfParts>
  <Company>NHS South West Commissioning Support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Personalised care and support Evaluation Baseline report</dc:title>
  <dc:creator>Louise Worswick</dc:creator>
  <cp:lastModifiedBy>Dunderdale, Helen</cp:lastModifiedBy>
  <cp:revision>34</cp:revision>
  <dcterms:created xsi:type="dcterms:W3CDTF">2019-04-18T10:39:03Z</dcterms:created>
  <dcterms:modified xsi:type="dcterms:W3CDTF">2019-09-19T13:51:06Z</dcterms:modified>
</cp:coreProperties>
</file>