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70" r:id="rId2"/>
    <p:sldId id="284" r:id="rId3"/>
    <p:sldId id="283" r:id="rId4"/>
    <p:sldId id="28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210" autoAdjust="0"/>
  </p:normalViewPr>
  <p:slideViewPr>
    <p:cSldViewPr>
      <p:cViewPr>
        <p:scale>
          <a:sx n="62" d="100"/>
          <a:sy n="62" d="100"/>
        </p:scale>
        <p:origin x="-3072" y="-6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5A079-972C-46A3-A3AE-C3FEA0455E72}" type="datetimeFigureOut">
              <a:rPr lang="en-GB" smtClean="0"/>
              <a:t>11/04/2019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03D229-5F9A-4256-AE0F-DA9C8D676EB2}" type="slidenum">
              <a:rPr lang="en-GB" smtClean="0"/>
              <a:t>‹#›</a:t>
            </a:fld>
            <a:endParaRPr lang="en-GB"/>
          </a:p>
        </p:txBody>
      </p:sp>
    </p:spTree>
    <p:extLst>
      <p:ext uri="{BB962C8B-B14F-4D97-AF65-F5344CB8AC3E}">
        <p14:creationId xmlns:p14="http://schemas.microsoft.com/office/powerpoint/2010/main" val="183004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03D229-5F9A-4256-AE0F-DA9C8D676EB2}" type="slidenum">
              <a:rPr lang="en-GB" smtClean="0"/>
              <a:t>1</a:t>
            </a:fld>
            <a:endParaRPr lang="en-GB"/>
          </a:p>
        </p:txBody>
      </p:sp>
    </p:spTree>
    <p:extLst>
      <p:ext uri="{BB962C8B-B14F-4D97-AF65-F5344CB8AC3E}">
        <p14:creationId xmlns:p14="http://schemas.microsoft.com/office/powerpoint/2010/main" val="4141031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 referred to as personalised care and support</a:t>
            </a:r>
            <a:r>
              <a:rPr lang="en-GB" baseline="0" dirty="0" smtClean="0"/>
              <a:t> and not Recovery Package</a:t>
            </a:r>
            <a:endParaRPr lang="en-GB" dirty="0"/>
          </a:p>
        </p:txBody>
      </p:sp>
      <p:sp>
        <p:nvSpPr>
          <p:cNvPr id="4" name="Slide Number Placeholder 3"/>
          <p:cNvSpPr>
            <a:spLocks noGrp="1"/>
          </p:cNvSpPr>
          <p:nvPr>
            <p:ph type="sldNum" sz="quarter" idx="10"/>
          </p:nvPr>
        </p:nvSpPr>
        <p:spPr/>
        <p:txBody>
          <a:bodyPr/>
          <a:lstStyle/>
          <a:p>
            <a:fld id="{A903D229-5F9A-4256-AE0F-DA9C8D676EB2}" type="slidenum">
              <a:rPr lang="en-GB" smtClean="0"/>
              <a:t>2</a:t>
            </a:fld>
            <a:endParaRPr lang="en-GB"/>
          </a:p>
        </p:txBody>
      </p:sp>
    </p:spTree>
    <p:extLst>
      <p:ext uri="{BB962C8B-B14F-4D97-AF65-F5344CB8AC3E}">
        <p14:creationId xmlns:p14="http://schemas.microsoft.com/office/powerpoint/2010/main" val="3837711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474826" y="1402939"/>
            <a:ext cx="8286174" cy="3622520"/>
          </a:xfrm>
        </p:spPr>
        <p:txBody>
          <a:bodyPr anchor="t">
            <a:noAutofit/>
          </a:bodyPr>
          <a:lstStyle>
            <a:lvl1pPr>
              <a:defRPr sz="8000"/>
            </a:lvl1pPr>
          </a:lstStyle>
          <a:p>
            <a:r>
              <a:rPr lang="en-GB" dirty="0"/>
              <a:t>Click to edit Master title style</a:t>
            </a:r>
            <a:endParaRPr lang="en-US" dirty="0"/>
          </a:p>
        </p:txBody>
      </p:sp>
      <p:sp>
        <p:nvSpPr>
          <p:cNvPr id="20"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rgbClr val="00ADC6"/>
                </a:solidFill>
              </a:defRPr>
            </a:lvl1pPr>
          </a:lstStyle>
          <a:p>
            <a:pPr lvl="0"/>
            <a:r>
              <a:rPr lang="en-US" dirty="0"/>
              <a:t>Sub heading</a:t>
            </a:r>
          </a:p>
        </p:txBody>
      </p:sp>
      <p:sp>
        <p:nvSpPr>
          <p:cNvPr id="21" name="Rectangle 20"/>
          <p:cNvSpPr/>
          <p:nvPr userDrawn="1"/>
        </p:nvSpPr>
        <p:spPr>
          <a:xfrm>
            <a:off x="457200" y="6459741"/>
            <a:ext cx="1819905" cy="240871"/>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rgbClr val="00ADC6"/>
                </a:solidFill>
              </a:defRPr>
            </a:lvl1pPr>
          </a:lstStyle>
          <a:p>
            <a:pPr lvl="0"/>
            <a:r>
              <a:rPr lang="en-US" dirty="0"/>
              <a:t>Insert date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261881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8766" y="279908"/>
            <a:ext cx="816864" cy="509016"/>
          </a:xfrm>
          <a:prstGeom prst="rect">
            <a:avLst/>
          </a:prstGeom>
        </p:spPr>
      </p:pic>
      <p:sp>
        <p:nvSpPr>
          <p:cNvPr id="9" name="Rectangle 8"/>
          <p:cNvSpPr/>
          <p:nvPr userDrawn="1"/>
        </p:nvSpPr>
        <p:spPr>
          <a:xfrm>
            <a:off x="0" y="0"/>
            <a:ext cx="9144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Content Placeholder 19"/>
          <p:cNvSpPr>
            <a:spLocks noGrp="1"/>
          </p:cNvSpPr>
          <p:nvPr>
            <p:ph sz="quarter" idx="10" hasCustomPrompt="1"/>
          </p:nvPr>
        </p:nvSpPr>
        <p:spPr>
          <a:xfrm>
            <a:off x="457200" y="5025459"/>
            <a:ext cx="6812020" cy="959925"/>
          </a:xfrm>
        </p:spPr>
        <p:txBody>
          <a:bodyPr anchor="b">
            <a:noAutofit/>
          </a:bodyPr>
          <a:lstStyle>
            <a:lvl1pPr marL="0" indent="0">
              <a:buFontTx/>
              <a:buNone/>
              <a:defRPr sz="2800">
                <a:solidFill>
                  <a:schemeClr val="bg1"/>
                </a:solidFill>
              </a:defRPr>
            </a:lvl1pPr>
          </a:lstStyle>
          <a:p>
            <a:pPr lvl="0"/>
            <a:r>
              <a:rPr lang="en-US" dirty="0"/>
              <a:t>Sub heading</a:t>
            </a:r>
          </a:p>
        </p:txBody>
      </p:sp>
      <p:sp>
        <p:nvSpPr>
          <p:cNvPr id="18" name="Title 1"/>
          <p:cNvSpPr>
            <a:spLocks noGrp="1"/>
          </p:cNvSpPr>
          <p:nvPr>
            <p:ph type="title"/>
          </p:nvPr>
        </p:nvSpPr>
        <p:spPr>
          <a:xfrm>
            <a:off x="474826" y="1402939"/>
            <a:ext cx="8286174" cy="3622520"/>
          </a:xfrm>
        </p:spPr>
        <p:txBody>
          <a:bodyPr anchor="t">
            <a:noAutofit/>
          </a:bodyPr>
          <a:lstStyle>
            <a:lvl1pPr>
              <a:defRPr sz="8000">
                <a:solidFill>
                  <a:schemeClr val="bg1"/>
                </a:solidFill>
              </a:defRPr>
            </a:lvl1pPr>
          </a:lstStyle>
          <a:p>
            <a:r>
              <a:rPr lang="en-GB" dirty="0"/>
              <a:t>Click to edit Master title style</a:t>
            </a:r>
            <a:endParaRPr lang="en-US" dirty="0"/>
          </a:p>
        </p:txBody>
      </p:sp>
      <p:sp>
        <p:nvSpPr>
          <p:cNvPr id="19" name="Date Placeholder 3"/>
          <p:cNvSpPr txBox="1">
            <a:spLocks/>
          </p:cNvSpPr>
          <p:nvPr userDrawn="1"/>
        </p:nvSpPr>
        <p:spPr>
          <a:xfrm>
            <a:off x="457200" y="5985384"/>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bg1"/>
              </a:solidFill>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
        <p:nvSpPr>
          <p:cNvPr id="10" name="Content Placeholder 19"/>
          <p:cNvSpPr>
            <a:spLocks noGrp="1"/>
          </p:cNvSpPr>
          <p:nvPr>
            <p:ph sz="quarter" idx="11" hasCustomPrompt="1"/>
          </p:nvPr>
        </p:nvSpPr>
        <p:spPr>
          <a:xfrm>
            <a:off x="457200" y="5985383"/>
            <a:ext cx="4359965" cy="361031"/>
          </a:xfrm>
        </p:spPr>
        <p:txBody>
          <a:bodyPr anchor="b">
            <a:noAutofit/>
          </a:bodyPr>
          <a:lstStyle>
            <a:lvl1pPr marL="0" indent="0">
              <a:buFontTx/>
              <a:buNone/>
              <a:defRPr sz="1600">
                <a:solidFill>
                  <a:schemeClr val="bg1"/>
                </a:solidFill>
              </a:defRPr>
            </a:lvl1pPr>
          </a:lstStyle>
          <a:p>
            <a:pPr lvl="0"/>
            <a:r>
              <a:rPr lang="en-US" dirty="0"/>
              <a:t>Insert date</a:t>
            </a:r>
          </a:p>
        </p:txBody>
      </p:sp>
      <p:pic>
        <p:nvPicPr>
          <p:cNvPr id="14" name="Picture 2" descr="I:\SouthPlaza\Medical Directorate\Strategic Clinical Networks\Cancer Alliances\Admin\Templates\Logos\NHS_SWAG Logo.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344000" y="0"/>
            <a:ext cx="1800000" cy="68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69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Untitled-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0912" y="5487584"/>
            <a:ext cx="918569" cy="1003622"/>
          </a:xfrm>
          <a:prstGeom prst="rect">
            <a:avLst/>
          </a:prstGeom>
        </p:spPr>
      </p:pic>
      <p:sp>
        <p:nvSpPr>
          <p:cNvPr id="8" name="Content Placeholder 19"/>
          <p:cNvSpPr>
            <a:spLocks noGrp="1"/>
          </p:cNvSpPr>
          <p:nvPr>
            <p:ph sz="quarter" idx="10" hasCustomPrompt="1"/>
          </p:nvPr>
        </p:nvSpPr>
        <p:spPr>
          <a:xfrm>
            <a:off x="609600" y="4413336"/>
            <a:ext cx="6812020" cy="514019"/>
          </a:xfrm>
        </p:spPr>
        <p:txBody>
          <a:bodyPr>
            <a:normAutofit/>
          </a:bodyPr>
          <a:lstStyle>
            <a:lvl1pPr marL="0" indent="0">
              <a:buFontTx/>
              <a:buNone/>
              <a:defRPr sz="1800">
                <a:solidFill>
                  <a:schemeClr val="bg1"/>
                </a:solidFill>
              </a:defRPr>
            </a:lvl1pPr>
          </a:lstStyle>
          <a:p>
            <a:pPr lvl="0"/>
            <a:r>
              <a:rPr lang="en-US" dirty="0"/>
              <a:t>Name Surname</a:t>
            </a:r>
          </a:p>
        </p:txBody>
      </p:sp>
      <p:sp>
        <p:nvSpPr>
          <p:cNvPr id="12" name="Content Placeholder 19"/>
          <p:cNvSpPr>
            <a:spLocks noGrp="1"/>
          </p:cNvSpPr>
          <p:nvPr>
            <p:ph sz="quarter" idx="11" hasCustomPrompt="1"/>
          </p:nvPr>
        </p:nvSpPr>
        <p:spPr>
          <a:xfrm>
            <a:off x="609600" y="1837997"/>
            <a:ext cx="7111312" cy="2446873"/>
          </a:xfrm>
        </p:spPr>
        <p:txBody>
          <a:bodyPr>
            <a:normAutofit/>
          </a:bodyPr>
          <a:lstStyle>
            <a:lvl1pPr marL="0" indent="0">
              <a:buFontTx/>
              <a:buNone/>
              <a:defRPr sz="3600">
                <a:solidFill>
                  <a:schemeClr val="bg1"/>
                </a:solidFill>
                <a:latin typeface="Arial"/>
                <a:cs typeface="Arial"/>
              </a:defRPr>
            </a:lvl1pPr>
          </a:lstStyle>
          <a:p>
            <a:r>
              <a:rPr lang="en-GB" sz="3600" b="0" dirty="0">
                <a:solidFill>
                  <a:schemeClr val="bg1"/>
                </a:solidFill>
                <a:latin typeface="+mn-lt"/>
                <a:cs typeface="Arial"/>
              </a:rPr>
              <a:t>“You can use this slide to pull out a quote. Use point size 36.”</a:t>
            </a:r>
            <a:endParaRPr lang="en-US" sz="3600" b="0" dirty="0">
              <a:solidFill>
                <a:schemeClr val="bg1"/>
              </a:solidFill>
            </a:endParaRPr>
          </a:p>
        </p:txBody>
      </p:sp>
      <p:pic>
        <p:nvPicPr>
          <p:cNvPr id="11" name="Picture 2" descr="I:\SouthPlaza\Medical Directorate\Strategic Clinical Networks\Cancer Alliances\Admin\Templates\Logos\NHS_SWAG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000" y="0"/>
            <a:ext cx="1800000" cy="68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27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lvl1pPr>
              <a:defRPr/>
            </a:lvl1pPr>
          </a:lstStyle>
          <a:p>
            <a:fld id="{D66C4C68-9C76-5449-BBA0-107A51179E14}" type="slidenum">
              <a:rPr lang="en-US" smtClean="0"/>
              <a:pPr/>
              <a:t>‹#›</a:t>
            </a:fld>
            <a:endParaRPr lang="en-US" dirty="0"/>
          </a:p>
        </p:txBody>
      </p:sp>
      <p:sp>
        <p:nvSpPr>
          <p:cNvPr id="6" name="Title 1"/>
          <p:cNvSpPr>
            <a:spLocks noGrp="1"/>
          </p:cNvSpPr>
          <p:nvPr>
            <p:ph type="title"/>
          </p:nvPr>
        </p:nvSpPr>
        <p:spPr>
          <a:xfrm>
            <a:off x="457201" y="749912"/>
            <a:ext cx="7356815" cy="667725"/>
          </a:xfrm>
        </p:spPr>
        <p:txBody>
          <a:bodyPr/>
          <a:lstStyle/>
          <a:p>
            <a:r>
              <a:rPr lang="en-GB"/>
              <a:t>Click to edit Master title style</a:t>
            </a:r>
            <a:endParaRPr lang="en-US"/>
          </a:p>
        </p:txBody>
      </p:sp>
    </p:spTree>
    <p:extLst>
      <p:ext uri="{BB962C8B-B14F-4D97-AF65-F5344CB8AC3E}">
        <p14:creationId xmlns:p14="http://schemas.microsoft.com/office/powerpoint/2010/main" val="414176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7DE7D0A-5CC0-CD4F-AD63-02ED5F8284D6}"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2645701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61E112CC-F5C7-5E43-8EAA-F554FEB5E453}" type="slidenum">
              <a:rPr lang="en-US" smtClean="0"/>
              <a:pPr/>
              <a:t>‹#›</a:t>
            </a:fld>
            <a:endParaRPr lang="en-US" dirty="0"/>
          </a:p>
        </p:txBody>
      </p:sp>
      <p:sp>
        <p:nvSpPr>
          <p:cNvPr id="23" name="Date Placeholder 3"/>
          <p:cNvSpPr txBox="1">
            <a:spLocks/>
          </p:cNvSpPr>
          <p:nvPr/>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0"/>
            <a:r>
              <a:rPr lang="en-GB" sz="1200" b="0" i="0" u="none" strike="noStrike" kern="1200" baseline="0" dirty="0">
                <a:solidFill>
                  <a:schemeClr val="tx1"/>
                </a:solidFill>
                <a:latin typeface="Arial"/>
                <a:ea typeface="+mn-ea"/>
                <a:cs typeface="Arial"/>
              </a:rPr>
              <a:t>www.england.nhs.uk</a:t>
            </a:r>
          </a:p>
        </p:txBody>
      </p:sp>
      <p:sp>
        <p:nvSpPr>
          <p:cNvPr id="26" name="Title Placeholder 1"/>
          <p:cNvSpPr>
            <a:spLocks noGrp="1"/>
          </p:cNvSpPr>
          <p:nvPr>
            <p:ph type="title"/>
          </p:nvPr>
        </p:nvSpPr>
        <p:spPr>
          <a:xfrm>
            <a:off x="457201" y="749912"/>
            <a:ext cx="7376429" cy="667725"/>
          </a:xfrm>
          <a:prstGeom prst="rect">
            <a:avLst/>
          </a:prstGeom>
        </p:spPr>
        <p:txBody>
          <a:bodyPr vert="horz" lIns="91440" tIns="45720" rIns="91440" bIns="45720" rtlCol="0" anchor="ctr">
            <a:normAutofit/>
          </a:bodyPr>
          <a:lstStyle/>
          <a:p>
            <a:r>
              <a:rPr lang="en-GB" sz="3600" b="1" dirty="0">
                <a:solidFill>
                  <a:schemeClr val="tx2"/>
                </a:solidFill>
                <a:latin typeface="+mj-lt"/>
                <a:cs typeface="Arial"/>
              </a:rPr>
              <a:t>Click</a:t>
            </a:r>
            <a:r>
              <a:rPr lang="en-GB" sz="3600" b="1" baseline="0" dirty="0">
                <a:solidFill>
                  <a:schemeClr val="tx2"/>
                </a:solidFill>
                <a:latin typeface="+mj-lt"/>
                <a:cs typeface="Arial"/>
              </a:rPr>
              <a:t> to edit the master title style</a:t>
            </a:r>
            <a:endParaRPr lang="en-GB" sz="3600" b="1" dirty="0">
              <a:solidFill>
                <a:schemeClr val="tx2"/>
              </a:solidFill>
              <a:latin typeface="+mj-lt"/>
              <a:cs typeface="Arial"/>
            </a:endParaRPr>
          </a:p>
        </p:txBody>
      </p:sp>
      <p:pic>
        <p:nvPicPr>
          <p:cNvPr id="2050" name="Picture 2" descr="I:\SouthPlaza\Medical Directorate\Strategic Clinical Networks\Cancer Alliances\Admin\Templates\Logos\NHS_SWAG Logo.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7344000" y="0"/>
            <a:ext cx="1800000" cy="68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748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64904"/>
            <a:ext cx="8103139" cy="3791445"/>
          </a:xfrm>
        </p:spPr>
        <p:txBody>
          <a:bodyPr>
            <a:normAutofit/>
          </a:bodyPr>
          <a:lstStyle/>
          <a:p>
            <a:pPr marL="0" indent="0">
              <a:buNone/>
            </a:pPr>
            <a:endParaRPr lang="en-GB" dirty="0" smtClean="0"/>
          </a:p>
          <a:p>
            <a:pPr marL="0" indent="0" algn="ctr">
              <a:buNone/>
            </a:pPr>
            <a:r>
              <a:rPr lang="en-GB" dirty="0" smtClean="0"/>
              <a:t>6</a:t>
            </a:r>
            <a:r>
              <a:rPr lang="en-GB" baseline="30000" dirty="0" smtClean="0"/>
              <a:t>th</a:t>
            </a:r>
            <a:r>
              <a:rPr lang="en-GB" dirty="0" smtClean="0"/>
              <a:t> March 2019</a:t>
            </a:r>
          </a:p>
          <a:p>
            <a:pPr marL="0" indent="0">
              <a:buNone/>
            </a:pPr>
            <a:endParaRPr lang="en-GB" dirty="0"/>
          </a:p>
          <a:p>
            <a:pPr marL="0" indent="0" algn="ctr">
              <a:buNone/>
            </a:pPr>
            <a:r>
              <a:rPr lang="en-GB" dirty="0" smtClean="0"/>
              <a:t>Catherine Neck</a:t>
            </a:r>
          </a:p>
          <a:p>
            <a:pPr marL="0" indent="0" algn="ctr">
              <a:buNone/>
            </a:pPr>
            <a:r>
              <a:rPr lang="en-GB" dirty="0" smtClean="0"/>
              <a:t>Macmillan Cancer Rehabilitation/ LWBC Lead</a:t>
            </a:r>
            <a:endParaRPr lang="en-GB" dirty="0"/>
          </a:p>
        </p:txBody>
      </p:sp>
      <p:sp>
        <p:nvSpPr>
          <p:cNvPr id="3" name="Slide Number Placeholder 2"/>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6C4C68-9C76-5449-BBA0-107A51179E14}" type="slidenum">
              <a:rPr kumimoji="0" lang="en-US" sz="1200" b="0" i="0" u="none" strike="noStrike" kern="1200" cap="none" spc="0" normalizeH="0" baseline="0" noProof="0" smtClean="0">
                <a:ln>
                  <a:noFill/>
                </a:ln>
                <a:solidFill>
                  <a:srgbClr val="003087"/>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003087"/>
              </a:solidFill>
              <a:effectLst/>
              <a:uLnTx/>
              <a:uFillTx/>
              <a:latin typeface="Arial"/>
              <a:ea typeface="+mn-ea"/>
              <a:cs typeface="Arial"/>
            </a:endParaRPr>
          </a:p>
        </p:txBody>
      </p:sp>
      <p:sp>
        <p:nvSpPr>
          <p:cNvPr id="4" name="Title 3"/>
          <p:cNvSpPr>
            <a:spLocks noGrp="1"/>
          </p:cNvSpPr>
          <p:nvPr>
            <p:ph type="title"/>
          </p:nvPr>
        </p:nvSpPr>
        <p:spPr>
          <a:xfrm>
            <a:off x="467544" y="1052736"/>
            <a:ext cx="7356815" cy="667725"/>
          </a:xfrm>
        </p:spPr>
        <p:txBody>
          <a:bodyPr>
            <a:noAutofit/>
          </a:bodyPr>
          <a:lstStyle/>
          <a:p>
            <a:pPr algn="ctr"/>
            <a:r>
              <a:rPr lang="en-GB" dirty="0" smtClean="0"/>
              <a:t/>
            </a:r>
            <a:br>
              <a:rPr lang="en-GB" dirty="0" smtClean="0"/>
            </a:br>
            <a:r>
              <a:rPr lang="en-GB" dirty="0"/>
              <a:t/>
            </a:r>
            <a:br>
              <a:rPr lang="en-GB" dirty="0"/>
            </a:br>
            <a:r>
              <a:rPr lang="en-GB" dirty="0" smtClean="0"/>
              <a:t>Living </a:t>
            </a:r>
            <a:r>
              <a:rPr lang="en-GB" dirty="0"/>
              <a:t>With &amp; Beyond Cancer: SWAG </a:t>
            </a:r>
            <a:r>
              <a:rPr lang="en-GB" dirty="0" smtClean="0"/>
              <a:t>Haematology </a:t>
            </a:r>
            <a:r>
              <a:rPr lang="en-GB" dirty="0"/>
              <a:t>SSG Update</a:t>
            </a:r>
          </a:p>
        </p:txBody>
      </p:sp>
    </p:spTree>
    <p:extLst>
      <p:ext uri="{BB962C8B-B14F-4D97-AF65-F5344CB8AC3E}">
        <p14:creationId xmlns:p14="http://schemas.microsoft.com/office/powerpoint/2010/main" val="3072890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lnSpc>
                <a:spcPct val="120000"/>
              </a:lnSpc>
              <a:spcBef>
                <a:spcPts val="0"/>
              </a:spcBef>
              <a:buNone/>
            </a:pPr>
            <a:endParaRPr lang="en-GB" sz="2900" dirty="0" smtClean="0"/>
          </a:p>
          <a:p>
            <a:pPr marL="0" indent="0">
              <a:lnSpc>
                <a:spcPct val="120000"/>
              </a:lnSpc>
              <a:spcBef>
                <a:spcPts val="0"/>
              </a:spcBef>
              <a:buNone/>
            </a:pPr>
            <a:r>
              <a:rPr lang="en-GB" sz="2900" dirty="0" smtClean="0"/>
              <a:t>3.64</a:t>
            </a:r>
            <a:r>
              <a:rPr lang="en-GB" sz="2900" dirty="0"/>
              <a:t>. </a:t>
            </a:r>
            <a:r>
              <a:rPr lang="en-GB" sz="2900" b="1" dirty="0"/>
              <a:t>By 2021, where appropriate every person diagnosed with cancer will have access to personalised care, including needs assessment, a care plan and health and wellbeing information and support. </a:t>
            </a:r>
            <a:r>
              <a:rPr lang="en-GB" sz="2900" dirty="0"/>
              <a:t>This will be delivered in line with the NHS Comprehensive Model for Personalised Care. This will empower people to manage their care and the impact of their cancer, and maximise the potential of digital and community-based support. Over the next three years every patient with cancer will get a full assessment of their needs, an individual care plan and information and support for their wider health and wellbeing. All patients, including those with secondary cancers, will have access to the right expertise and support, including a Clinical Nurse Specialist or other support worker. </a:t>
            </a:r>
          </a:p>
          <a:p>
            <a:pPr>
              <a:lnSpc>
                <a:spcPct val="120000"/>
              </a:lnSpc>
              <a:spcBef>
                <a:spcPts val="0"/>
              </a:spcBef>
            </a:pPr>
            <a:endParaRPr lang="en-GB" sz="2900" dirty="0"/>
          </a:p>
          <a:p>
            <a:pPr marL="0" indent="0">
              <a:lnSpc>
                <a:spcPct val="120000"/>
              </a:lnSpc>
              <a:spcBef>
                <a:spcPts val="0"/>
              </a:spcBef>
              <a:buNone/>
            </a:pPr>
            <a:r>
              <a:rPr lang="en-GB" sz="2900" dirty="0"/>
              <a:t>3.65. </a:t>
            </a:r>
            <a:r>
              <a:rPr lang="en-GB" sz="2900" b="1" dirty="0"/>
              <a:t>After treatment, patients will move to a follow-up pathway that suits their needs, and ensures they can get rapid access to clinical support where they are worried that their cancer may have recurred. </a:t>
            </a:r>
            <a:r>
              <a:rPr lang="en-GB" sz="2900" dirty="0"/>
              <a:t>This stratified follow-up approach will be established in all trusts for breast cancer in 2019, for prostate and colorectal cancers in 2020 and for other cancers where clinically appropriate by 2023. From 2019, we will begin to introduce an innovative quality of life metric – the first on this scale in the world – to track and respond to the long-term impact of cancer</a:t>
            </a:r>
            <a:r>
              <a:rPr lang="en-GB" dirty="0"/>
              <a:t>.</a:t>
            </a:r>
          </a:p>
          <a:p>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2</a:t>
            </a:fld>
            <a:endParaRPr lang="en-US" dirty="0"/>
          </a:p>
        </p:txBody>
      </p:sp>
      <p:sp>
        <p:nvSpPr>
          <p:cNvPr id="4" name="Title 3"/>
          <p:cNvSpPr>
            <a:spLocks noGrp="1"/>
          </p:cNvSpPr>
          <p:nvPr>
            <p:ph type="title"/>
          </p:nvPr>
        </p:nvSpPr>
        <p:spPr/>
        <p:txBody>
          <a:bodyPr>
            <a:normAutofit fontScale="90000"/>
          </a:bodyPr>
          <a:lstStyle/>
          <a:p>
            <a:pPr algn="ctr"/>
            <a:r>
              <a:rPr lang="en-GB" dirty="0" smtClean="0"/>
              <a:t>Personalised care for all patients and transform follow-up care (Jan 2019)</a:t>
            </a:r>
            <a:endParaRPr lang="en-GB" dirty="0"/>
          </a:p>
        </p:txBody>
      </p:sp>
    </p:spTree>
    <p:extLst>
      <p:ext uri="{BB962C8B-B14F-4D97-AF65-F5344CB8AC3E}">
        <p14:creationId xmlns:p14="http://schemas.microsoft.com/office/powerpoint/2010/main" val="3622484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See handout</a:t>
            </a:r>
          </a:p>
          <a:p>
            <a:pPr marL="0" indent="0">
              <a:buNone/>
            </a:pPr>
            <a:endParaRPr lang="en-GB" dirty="0" smtClean="0"/>
          </a:p>
          <a:p>
            <a:r>
              <a:rPr lang="en-GB" dirty="0" smtClean="0"/>
              <a:t>Can we agree this version?</a:t>
            </a:r>
          </a:p>
          <a:p>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3</a:t>
            </a:fld>
            <a:endParaRPr lang="en-US" dirty="0"/>
          </a:p>
        </p:txBody>
      </p:sp>
      <p:sp>
        <p:nvSpPr>
          <p:cNvPr id="4" name="Title 3"/>
          <p:cNvSpPr>
            <a:spLocks noGrp="1"/>
          </p:cNvSpPr>
          <p:nvPr>
            <p:ph type="title"/>
          </p:nvPr>
        </p:nvSpPr>
        <p:spPr/>
        <p:txBody>
          <a:bodyPr/>
          <a:lstStyle/>
          <a:p>
            <a:r>
              <a:rPr lang="en-GB" dirty="0" smtClean="0"/>
              <a:t>Lymphoma Stratified Pathway</a:t>
            </a:r>
            <a:endParaRPr lang="en-GB" dirty="0"/>
          </a:p>
        </p:txBody>
      </p:sp>
    </p:spTree>
    <p:extLst>
      <p:ext uri="{BB962C8B-B14F-4D97-AF65-F5344CB8AC3E}">
        <p14:creationId xmlns:p14="http://schemas.microsoft.com/office/powerpoint/2010/main" val="35389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Templates were circulated to SSG members for comments</a:t>
            </a:r>
          </a:p>
          <a:p>
            <a:pPr marL="0" indent="0">
              <a:buNone/>
            </a:pPr>
            <a:endParaRPr lang="en-GB" dirty="0" smtClean="0"/>
          </a:p>
          <a:p>
            <a:r>
              <a:rPr lang="en-GB" dirty="0" smtClean="0"/>
              <a:t>CLL</a:t>
            </a:r>
          </a:p>
          <a:p>
            <a:r>
              <a:rPr lang="en-GB" dirty="0" smtClean="0"/>
              <a:t>Lymphoma</a:t>
            </a:r>
          </a:p>
          <a:p>
            <a:r>
              <a:rPr lang="en-GB" dirty="0" smtClean="0"/>
              <a:t>Post autologous stem cell transplant for myeloma</a:t>
            </a:r>
            <a:endParaRPr lang="en-GB" dirty="0"/>
          </a:p>
        </p:txBody>
      </p:sp>
      <p:sp>
        <p:nvSpPr>
          <p:cNvPr id="3" name="Slide Number Placeholder 2"/>
          <p:cNvSpPr>
            <a:spLocks noGrp="1"/>
          </p:cNvSpPr>
          <p:nvPr>
            <p:ph type="sldNum" sz="quarter" idx="10"/>
          </p:nvPr>
        </p:nvSpPr>
        <p:spPr/>
        <p:txBody>
          <a:bodyPr/>
          <a:lstStyle/>
          <a:p>
            <a:fld id="{D66C4C68-9C76-5449-BBA0-107A51179E14}" type="slidenum">
              <a:rPr lang="en-US" smtClean="0"/>
              <a:pPr/>
              <a:t>4</a:t>
            </a:fld>
            <a:endParaRPr lang="en-US" dirty="0"/>
          </a:p>
        </p:txBody>
      </p:sp>
      <p:sp>
        <p:nvSpPr>
          <p:cNvPr id="4" name="Title 3"/>
          <p:cNvSpPr>
            <a:spLocks noGrp="1"/>
          </p:cNvSpPr>
          <p:nvPr>
            <p:ph type="title"/>
          </p:nvPr>
        </p:nvSpPr>
        <p:spPr/>
        <p:txBody>
          <a:bodyPr/>
          <a:lstStyle/>
          <a:p>
            <a:r>
              <a:rPr lang="en-GB" dirty="0" smtClean="0"/>
              <a:t>Treatment Summary Templates</a:t>
            </a:r>
            <a:endParaRPr lang="en-GB" dirty="0"/>
          </a:p>
        </p:txBody>
      </p:sp>
    </p:spTree>
    <p:extLst>
      <p:ext uri="{BB962C8B-B14F-4D97-AF65-F5344CB8AC3E}">
        <p14:creationId xmlns:p14="http://schemas.microsoft.com/office/powerpoint/2010/main" val="3891321727"/>
      </p:ext>
    </p:extLst>
  </p:cSld>
  <p:clrMapOvr>
    <a:masterClrMapping/>
  </p:clrMapOvr>
</p:sld>
</file>

<file path=ppt/theme/theme1.xml><?xml version="1.0" encoding="utf-8"?>
<a:theme xmlns:a="http://schemas.openxmlformats.org/drawingml/2006/main" name="1_Office Theme">
  <a:themeElements>
    <a:clrScheme name="NHS brand colours">
      <a:dk1>
        <a:sysClr val="windowText" lastClr="000000"/>
      </a:dk1>
      <a:lt1>
        <a:sysClr val="window" lastClr="FFFFFF"/>
      </a:lt1>
      <a:dk2>
        <a:srgbClr val="003087"/>
      </a:dk2>
      <a:lt2>
        <a:srgbClr val="E8EDEE"/>
      </a:lt2>
      <a:accent1>
        <a:srgbClr val="005EB8"/>
      </a:accent1>
      <a:accent2>
        <a:srgbClr val="0072CE"/>
      </a:accent2>
      <a:accent3>
        <a:srgbClr val="41B6E6"/>
      </a:accent3>
      <a:accent4>
        <a:srgbClr val="00A9CE"/>
      </a:accent4>
      <a:accent5>
        <a:srgbClr val="7C2855"/>
      </a:accent5>
      <a:accent6>
        <a:srgbClr val="AE2573"/>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315</Words>
  <Application>Microsoft Office PowerPoint</Application>
  <PresentationFormat>On-screen Show (4:3)</PresentationFormat>
  <Paragraphs>28</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  Living With &amp; Beyond Cancer: SWAG Haematology SSG Update</vt:lpstr>
      <vt:lpstr>Personalised care for all patients and transform follow-up care (Jan 2019)</vt:lpstr>
      <vt:lpstr>Lymphoma Stratified Pathway</vt:lpstr>
      <vt:lpstr>Treatment Summary Templates</vt:lpstr>
    </vt:vector>
  </TitlesOfParts>
  <Company>NBT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LWBC – Breast SSG Update</dc:title>
  <dc:creator>Catherine Neck</dc:creator>
  <cp:lastModifiedBy>Dunderdale, Helen</cp:lastModifiedBy>
  <cp:revision>21</cp:revision>
  <dcterms:created xsi:type="dcterms:W3CDTF">2019-02-22T08:12:41Z</dcterms:created>
  <dcterms:modified xsi:type="dcterms:W3CDTF">2019-04-11T15:28:25Z</dcterms:modified>
</cp:coreProperties>
</file>