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70" r:id="rId2"/>
    <p:sldId id="271" r:id="rId3"/>
    <p:sldId id="272" r:id="rId4"/>
    <p:sldId id="273" r:id="rId5"/>
    <p:sldId id="274" r:id="rId6"/>
    <p:sldId id="275" r:id="rId7"/>
    <p:sldId id="276" r:id="rId8"/>
    <p:sldId id="277" r:id="rId9"/>
    <p:sldId id="278" r:id="rId10"/>
    <p:sldId id="279" r:id="rId11"/>
    <p:sldId id="280" r:id="rId12"/>
    <p:sldId id="281" r:id="rId13"/>
    <p:sldId id="282"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210" autoAdjust="0"/>
  </p:normalViewPr>
  <p:slideViewPr>
    <p:cSldViewPr>
      <p:cViewPr>
        <p:scale>
          <a:sx n="95" d="100"/>
          <a:sy n="95" d="100"/>
        </p:scale>
        <p:origin x="-208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35A079-972C-46A3-A3AE-C3FEA0455E72}" type="datetimeFigureOut">
              <a:rPr lang="en-GB" smtClean="0"/>
              <a:t>28/02/2019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03D229-5F9A-4256-AE0F-DA9C8D676EB2}" type="slidenum">
              <a:rPr lang="en-GB" smtClean="0"/>
              <a:t>‹#›</a:t>
            </a:fld>
            <a:endParaRPr lang="en-GB"/>
          </a:p>
        </p:txBody>
      </p:sp>
    </p:spTree>
    <p:extLst>
      <p:ext uri="{BB962C8B-B14F-4D97-AF65-F5344CB8AC3E}">
        <p14:creationId xmlns:p14="http://schemas.microsoft.com/office/powerpoint/2010/main" val="18300418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903D229-5F9A-4256-AE0F-DA9C8D676EB2}" type="slidenum">
              <a:rPr lang="en-GB" smtClean="0"/>
              <a:t>1</a:t>
            </a:fld>
            <a:endParaRPr lang="en-GB"/>
          </a:p>
        </p:txBody>
      </p:sp>
    </p:spTree>
    <p:extLst>
      <p:ext uri="{BB962C8B-B14F-4D97-AF65-F5344CB8AC3E}">
        <p14:creationId xmlns:p14="http://schemas.microsoft.com/office/powerpoint/2010/main" val="41410317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Quarterly assurance reporting to NHS E regional team re progress against agreed trajectories and spend</a:t>
            </a:r>
          </a:p>
        </p:txBody>
      </p:sp>
      <p:sp>
        <p:nvSpPr>
          <p:cNvPr id="4" name="Slide Number Placeholder 3"/>
          <p:cNvSpPr>
            <a:spLocks noGrp="1"/>
          </p:cNvSpPr>
          <p:nvPr>
            <p:ph type="sldNum" sz="quarter" idx="10"/>
          </p:nvPr>
        </p:nvSpPr>
        <p:spPr/>
        <p:txBody>
          <a:bodyPr/>
          <a:lstStyle/>
          <a:p>
            <a:fld id="{A903D229-5F9A-4256-AE0F-DA9C8D676EB2}" type="slidenum">
              <a:rPr lang="en-GB" smtClean="0"/>
              <a:t>6</a:t>
            </a:fld>
            <a:endParaRPr lang="en-GB"/>
          </a:p>
        </p:txBody>
      </p:sp>
    </p:spTree>
    <p:extLst>
      <p:ext uri="{BB962C8B-B14F-4D97-AF65-F5344CB8AC3E}">
        <p14:creationId xmlns:p14="http://schemas.microsoft.com/office/powerpoint/2010/main" val="10536931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Now referred to as personalised care and support</a:t>
            </a:r>
            <a:r>
              <a:rPr lang="en-GB" baseline="0" dirty="0"/>
              <a:t> and not Recovery Package</a:t>
            </a:r>
            <a:endParaRPr lang="en-GB" dirty="0"/>
          </a:p>
        </p:txBody>
      </p:sp>
      <p:sp>
        <p:nvSpPr>
          <p:cNvPr id="4" name="Slide Number Placeholder 3"/>
          <p:cNvSpPr>
            <a:spLocks noGrp="1"/>
          </p:cNvSpPr>
          <p:nvPr>
            <p:ph type="sldNum" sz="quarter" idx="10"/>
          </p:nvPr>
        </p:nvSpPr>
        <p:spPr/>
        <p:txBody>
          <a:bodyPr/>
          <a:lstStyle/>
          <a:p>
            <a:fld id="{A903D229-5F9A-4256-AE0F-DA9C8D676EB2}" type="slidenum">
              <a:rPr lang="en-GB" smtClean="0"/>
              <a:t>11</a:t>
            </a:fld>
            <a:endParaRPr lang="en-GB"/>
          </a:p>
        </p:txBody>
      </p:sp>
    </p:spTree>
    <p:extLst>
      <p:ext uri="{BB962C8B-B14F-4D97-AF65-F5344CB8AC3E}">
        <p14:creationId xmlns:p14="http://schemas.microsoft.com/office/powerpoint/2010/main" val="38377113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1">
    <p:spTree>
      <p:nvGrpSpPr>
        <p:cNvPr id="1" name=""/>
        <p:cNvGrpSpPr/>
        <p:nvPr/>
      </p:nvGrpSpPr>
      <p:grpSpPr>
        <a:xfrm>
          <a:off x="0" y="0"/>
          <a:ext cx="0" cy="0"/>
          <a:chOff x="0" y="0"/>
          <a:chExt cx="0" cy="0"/>
        </a:xfrm>
      </p:grpSpPr>
      <p:sp>
        <p:nvSpPr>
          <p:cNvPr id="2" name="Title 1"/>
          <p:cNvSpPr>
            <a:spLocks noGrp="1"/>
          </p:cNvSpPr>
          <p:nvPr>
            <p:ph type="title"/>
          </p:nvPr>
        </p:nvSpPr>
        <p:spPr>
          <a:xfrm>
            <a:off x="474826" y="1402939"/>
            <a:ext cx="8286174" cy="3622520"/>
          </a:xfrm>
        </p:spPr>
        <p:txBody>
          <a:bodyPr anchor="t">
            <a:noAutofit/>
          </a:bodyPr>
          <a:lstStyle>
            <a:lvl1pPr>
              <a:defRPr sz="8000"/>
            </a:lvl1pPr>
          </a:lstStyle>
          <a:p>
            <a:r>
              <a:rPr lang="en-GB" dirty="0"/>
              <a:t>Click to edit Master title style</a:t>
            </a:r>
            <a:endParaRPr lang="en-US" dirty="0"/>
          </a:p>
        </p:txBody>
      </p:sp>
      <p:sp>
        <p:nvSpPr>
          <p:cNvPr id="20" name="Content Placeholder 19"/>
          <p:cNvSpPr>
            <a:spLocks noGrp="1"/>
          </p:cNvSpPr>
          <p:nvPr>
            <p:ph sz="quarter" idx="10" hasCustomPrompt="1"/>
          </p:nvPr>
        </p:nvSpPr>
        <p:spPr>
          <a:xfrm>
            <a:off x="457200" y="5025459"/>
            <a:ext cx="6812020" cy="959925"/>
          </a:xfrm>
        </p:spPr>
        <p:txBody>
          <a:bodyPr anchor="b">
            <a:noAutofit/>
          </a:bodyPr>
          <a:lstStyle>
            <a:lvl1pPr marL="0" indent="0">
              <a:buFontTx/>
              <a:buNone/>
              <a:defRPr sz="2800">
                <a:solidFill>
                  <a:srgbClr val="00ADC6"/>
                </a:solidFill>
              </a:defRPr>
            </a:lvl1pPr>
          </a:lstStyle>
          <a:p>
            <a:pPr lvl="0"/>
            <a:r>
              <a:rPr lang="en-US" dirty="0"/>
              <a:t>Sub heading</a:t>
            </a:r>
          </a:p>
        </p:txBody>
      </p:sp>
      <p:sp>
        <p:nvSpPr>
          <p:cNvPr id="21" name="Rectangle 20"/>
          <p:cNvSpPr/>
          <p:nvPr userDrawn="1"/>
        </p:nvSpPr>
        <p:spPr>
          <a:xfrm>
            <a:off x="457200" y="6459741"/>
            <a:ext cx="1819905" cy="240871"/>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7" name="Content Placeholder 19"/>
          <p:cNvSpPr>
            <a:spLocks noGrp="1"/>
          </p:cNvSpPr>
          <p:nvPr>
            <p:ph sz="quarter" idx="11" hasCustomPrompt="1"/>
          </p:nvPr>
        </p:nvSpPr>
        <p:spPr>
          <a:xfrm>
            <a:off x="457200" y="5985383"/>
            <a:ext cx="4359965" cy="361031"/>
          </a:xfrm>
        </p:spPr>
        <p:txBody>
          <a:bodyPr anchor="b">
            <a:noAutofit/>
          </a:bodyPr>
          <a:lstStyle>
            <a:lvl1pPr marL="0" indent="0">
              <a:buFontTx/>
              <a:buNone/>
              <a:defRPr sz="1600">
                <a:solidFill>
                  <a:srgbClr val="00ADC6"/>
                </a:solidFill>
              </a:defRPr>
            </a:lvl1pPr>
          </a:lstStyle>
          <a:p>
            <a:pPr lvl="0"/>
            <a:r>
              <a:rPr lang="en-US" dirty="0"/>
              <a:t>Insert date</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38077" y="5517237"/>
            <a:ext cx="1222923" cy="956325"/>
          </a:xfrm>
          <a:prstGeom prst="rect">
            <a:avLst/>
          </a:prstGeom>
        </p:spPr>
      </p:pic>
    </p:spTree>
    <p:extLst>
      <p:ext uri="{BB962C8B-B14F-4D97-AF65-F5344CB8AC3E}">
        <p14:creationId xmlns:p14="http://schemas.microsoft.com/office/powerpoint/2010/main" val="2618816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2">
    <p:spTree>
      <p:nvGrpSpPr>
        <p:cNvPr id="1" name=""/>
        <p:cNvGrpSpPr/>
        <p:nvPr/>
      </p:nvGrpSpPr>
      <p:grpSpPr>
        <a:xfrm>
          <a:off x="0" y="0"/>
          <a:ext cx="0" cy="0"/>
          <a:chOff x="0" y="0"/>
          <a:chExt cx="0" cy="0"/>
        </a:xfrm>
      </p:grpSpPr>
      <p:pic>
        <p:nvPicPr>
          <p:cNvPr id="5" name="Picture 4" descr="logo-a5.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78766" y="279908"/>
            <a:ext cx="816864" cy="509016"/>
          </a:xfrm>
          <a:prstGeom prst="rect">
            <a:avLst/>
          </a:prstGeom>
        </p:spPr>
      </p:pic>
      <p:sp>
        <p:nvSpPr>
          <p:cNvPr id="9" name="Rectangle 8"/>
          <p:cNvSpPr/>
          <p:nvPr userDrawn="1"/>
        </p:nvSpPr>
        <p:spPr>
          <a:xfrm>
            <a:off x="0" y="0"/>
            <a:ext cx="9144000" cy="6858000"/>
          </a:xfrm>
          <a:prstGeom prst="rect">
            <a:avLst/>
          </a:prstGeom>
          <a:solidFill>
            <a:srgbClr val="005EB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Content Placeholder 19"/>
          <p:cNvSpPr>
            <a:spLocks noGrp="1"/>
          </p:cNvSpPr>
          <p:nvPr>
            <p:ph sz="quarter" idx="10" hasCustomPrompt="1"/>
          </p:nvPr>
        </p:nvSpPr>
        <p:spPr>
          <a:xfrm>
            <a:off x="457200" y="5025459"/>
            <a:ext cx="6812020" cy="959925"/>
          </a:xfrm>
        </p:spPr>
        <p:txBody>
          <a:bodyPr anchor="b">
            <a:noAutofit/>
          </a:bodyPr>
          <a:lstStyle>
            <a:lvl1pPr marL="0" indent="0">
              <a:buFontTx/>
              <a:buNone/>
              <a:defRPr sz="2800">
                <a:solidFill>
                  <a:schemeClr val="bg1"/>
                </a:solidFill>
              </a:defRPr>
            </a:lvl1pPr>
          </a:lstStyle>
          <a:p>
            <a:pPr lvl="0"/>
            <a:r>
              <a:rPr lang="en-US" dirty="0"/>
              <a:t>Sub heading</a:t>
            </a:r>
          </a:p>
        </p:txBody>
      </p:sp>
      <p:sp>
        <p:nvSpPr>
          <p:cNvPr id="18" name="Title 1"/>
          <p:cNvSpPr>
            <a:spLocks noGrp="1"/>
          </p:cNvSpPr>
          <p:nvPr>
            <p:ph type="title"/>
          </p:nvPr>
        </p:nvSpPr>
        <p:spPr>
          <a:xfrm>
            <a:off x="474826" y="1402939"/>
            <a:ext cx="8286174" cy="3622520"/>
          </a:xfrm>
        </p:spPr>
        <p:txBody>
          <a:bodyPr anchor="t">
            <a:noAutofit/>
          </a:bodyPr>
          <a:lstStyle>
            <a:lvl1pPr>
              <a:defRPr sz="8000">
                <a:solidFill>
                  <a:schemeClr val="bg1"/>
                </a:solidFill>
              </a:defRPr>
            </a:lvl1pPr>
          </a:lstStyle>
          <a:p>
            <a:r>
              <a:rPr lang="en-GB" dirty="0"/>
              <a:t>Click to edit Master title style</a:t>
            </a:r>
            <a:endParaRPr lang="en-US" dirty="0"/>
          </a:p>
        </p:txBody>
      </p:sp>
      <p:sp>
        <p:nvSpPr>
          <p:cNvPr id="19" name="Date Placeholder 3"/>
          <p:cNvSpPr txBox="1">
            <a:spLocks/>
          </p:cNvSpPr>
          <p:nvPr userDrawn="1"/>
        </p:nvSpPr>
        <p:spPr>
          <a:xfrm>
            <a:off x="457200" y="5985384"/>
            <a:ext cx="2133600" cy="365125"/>
          </a:xfrm>
          <a:prstGeom prst="rect">
            <a:avLst/>
          </a:prstGeom>
        </p:spPr>
        <p:txBody>
          <a:bodyPr vert="horz" lIns="91440" tIns="45720" rIns="91440" bIns="45720" rtlCol="0" anchor="ctr"/>
          <a:lstStyle>
            <a:defPPr>
              <a:defRPr lang="en-US"/>
            </a:defPPr>
            <a:lvl1pPr marL="0" algn="l" defTabSz="457200" rtl="0" eaLnBrk="1" latinLnBrk="0" hangingPunct="1">
              <a:defRPr sz="1600" b="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bg1"/>
              </a:solidFill>
            </a:endParaRPr>
          </a:p>
        </p:txBody>
      </p:sp>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538077" y="5517237"/>
            <a:ext cx="1222923" cy="956325"/>
          </a:xfrm>
          <a:prstGeom prst="rect">
            <a:avLst/>
          </a:prstGeom>
        </p:spPr>
      </p:pic>
      <p:sp>
        <p:nvSpPr>
          <p:cNvPr id="10" name="Content Placeholder 19"/>
          <p:cNvSpPr>
            <a:spLocks noGrp="1"/>
          </p:cNvSpPr>
          <p:nvPr>
            <p:ph sz="quarter" idx="11" hasCustomPrompt="1"/>
          </p:nvPr>
        </p:nvSpPr>
        <p:spPr>
          <a:xfrm>
            <a:off x="457200" y="5985383"/>
            <a:ext cx="4359965" cy="361031"/>
          </a:xfrm>
        </p:spPr>
        <p:txBody>
          <a:bodyPr anchor="b">
            <a:noAutofit/>
          </a:bodyPr>
          <a:lstStyle>
            <a:lvl1pPr marL="0" indent="0">
              <a:buFontTx/>
              <a:buNone/>
              <a:defRPr sz="1600">
                <a:solidFill>
                  <a:schemeClr val="bg1"/>
                </a:solidFill>
              </a:defRPr>
            </a:lvl1pPr>
          </a:lstStyle>
          <a:p>
            <a:pPr lvl="0"/>
            <a:r>
              <a:rPr lang="en-US" dirty="0"/>
              <a:t>Insert date</a:t>
            </a:r>
          </a:p>
        </p:txBody>
      </p:sp>
      <p:pic>
        <p:nvPicPr>
          <p:cNvPr id="14" name="Picture 2" descr="I:\SouthPlaza\Medical Directorate\Strategic Clinical Networks\Cancer Alliances\Admin\Templates\Logos\NHS_SWAG Logo.pn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344000" y="0"/>
            <a:ext cx="1800000" cy="6899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1690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7" name="Picture 6" descr="Untitled-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20912" y="5487584"/>
            <a:ext cx="918569" cy="1003622"/>
          </a:xfrm>
          <a:prstGeom prst="rect">
            <a:avLst/>
          </a:prstGeom>
        </p:spPr>
      </p:pic>
      <p:sp>
        <p:nvSpPr>
          <p:cNvPr id="8" name="Content Placeholder 19"/>
          <p:cNvSpPr>
            <a:spLocks noGrp="1"/>
          </p:cNvSpPr>
          <p:nvPr>
            <p:ph sz="quarter" idx="10" hasCustomPrompt="1"/>
          </p:nvPr>
        </p:nvSpPr>
        <p:spPr>
          <a:xfrm>
            <a:off x="609600" y="4413336"/>
            <a:ext cx="6812020" cy="514019"/>
          </a:xfrm>
        </p:spPr>
        <p:txBody>
          <a:bodyPr>
            <a:normAutofit/>
          </a:bodyPr>
          <a:lstStyle>
            <a:lvl1pPr marL="0" indent="0">
              <a:buFontTx/>
              <a:buNone/>
              <a:defRPr sz="1800">
                <a:solidFill>
                  <a:schemeClr val="bg1"/>
                </a:solidFill>
              </a:defRPr>
            </a:lvl1pPr>
          </a:lstStyle>
          <a:p>
            <a:pPr lvl="0"/>
            <a:r>
              <a:rPr lang="en-US" dirty="0"/>
              <a:t>Name Surname</a:t>
            </a:r>
          </a:p>
        </p:txBody>
      </p:sp>
      <p:sp>
        <p:nvSpPr>
          <p:cNvPr id="12" name="Content Placeholder 19"/>
          <p:cNvSpPr>
            <a:spLocks noGrp="1"/>
          </p:cNvSpPr>
          <p:nvPr>
            <p:ph sz="quarter" idx="11" hasCustomPrompt="1"/>
          </p:nvPr>
        </p:nvSpPr>
        <p:spPr>
          <a:xfrm>
            <a:off x="609600" y="1837997"/>
            <a:ext cx="7111312" cy="2446873"/>
          </a:xfrm>
        </p:spPr>
        <p:txBody>
          <a:bodyPr>
            <a:normAutofit/>
          </a:bodyPr>
          <a:lstStyle>
            <a:lvl1pPr marL="0" indent="0">
              <a:buFontTx/>
              <a:buNone/>
              <a:defRPr sz="3600">
                <a:solidFill>
                  <a:schemeClr val="bg1"/>
                </a:solidFill>
                <a:latin typeface="Arial"/>
                <a:cs typeface="Arial"/>
              </a:defRPr>
            </a:lvl1pPr>
          </a:lstStyle>
          <a:p>
            <a:r>
              <a:rPr lang="en-GB" sz="3600" b="0" dirty="0">
                <a:solidFill>
                  <a:schemeClr val="bg1"/>
                </a:solidFill>
                <a:latin typeface="+mn-lt"/>
                <a:cs typeface="Arial"/>
              </a:rPr>
              <a:t>“You can use this slide to pull out a quote. Use point size 36.”</a:t>
            </a:r>
            <a:endParaRPr lang="en-US" sz="3600" b="0" dirty="0">
              <a:solidFill>
                <a:schemeClr val="bg1"/>
              </a:solidFill>
            </a:endParaRPr>
          </a:p>
        </p:txBody>
      </p:sp>
      <p:pic>
        <p:nvPicPr>
          <p:cNvPr id="11" name="Picture 2" descr="I:\SouthPlaza\Medical Directorate\Strategic Clinical Networks\Cancer Alliances\Admin\Templates\Logos\NHS_SWAG Logo.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344000" y="0"/>
            <a:ext cx="1800000" cy="6899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127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Slide Number Placeholder 2"/>
          <p:cNvSpPr>
            <a:spLocks noGrp="1"/>
          </p:cNvSpPr>
          <p:nvPr>
            <p:ph type="sldNum" sz="quarter" idx="10"/>
          </p:nvPr>
        </p:nvSpPr>
        <p:spPr>
          <a:xfrm>
            <a:off x="6553200" y="6356350"/>
            <a:ext cx="2133600" cy="365125"/>
          </a:xfrm>
        </p:spPr>
        <p:txBody>
          <a:bodyPr/>
          <a:lstStyle>
            <a:lvl1pPr>
              <a:defRPr/>
            </a:lvl1pPr>
          </a:lstStyle>
          <a:p>
            <a:fld id="{D66C4C68-9C76-5449-BBA0-107A51179E14}" type="slidenum">
              <a:rPr lang="en-US" smtClean="0"/>
              <a:pPr/>
              <a:t>‹#›</a:t>
            </a:fld>
            <a:endParaRPr lang="en-US" dirty="0"/>
          </a:p>
        </p:txBody>
      </p:sp>
      <p:sp>
        <p:nvSpPr>
          <p:cNvPr id="6" name="Title 1"/>
          <p:cNvSpPr>
            <a:spLocks noGrp="1"/>
          </p:cNvSpPr>
          <p:nvPr>
            <p:ph type="title"/>
          </p:nvPr>
        </p:nvSpPr>
        <p:spPr>
          <a:xfrm>
            <a:off x="457201" y="749912"/>
            <a:ext cx="7356815" cy="667725"/>
          </a:xfrm>
        </p:spPr>
        <p:txBody>
          <a:bodyPr/>
          <a:lstStyle/>
          <a:p>
            <a:r>
              <a:rPr lang="en-GB"/>
              <a:t>Click to edit Master title style</a:t>
            </a:r>
            <a:endParaRPr lang="en-US"/>
          </a:p>
        </p:txBody>
      </p:sp>
    </p:spTree>
    <p:extLst>
      <p:ext uri="{BB962C8B-B14F-4D97-AF65-F5344CB8AC3E}">
        <p14:creationId xmlns:p14="http://schemas.microsoft.com/office/powerpoint/2010/main" val="4141769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no arrow)">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67DE7D0A-5CC0-CD4F-AD63-02ED5F8284D6}" type="slidenum">
              <a:rPr lang="en-US" smtClean="0"/>
              <a:pPr/>
              <a:t>‹#›</a:t>
            </a:fld>
            <a:endParaRPr lang="en-US" dirty="0"/>
          </a:p>
        </p:txBody>
      </p:sp>
      <p:sp>
        <p:nvSpPr>
          <p:cNvPr id="4" name="Content Placeholder 2"/>
          <p:cNvSpPr>
            <a:spLocks noGrp="1"/>
          </p:cNvSpPr>
          <p:nvPr>
            <p:ph idx="1"/>
          </p:nvPr>
        </p:nvSpPr>
        <p:spPr>
          <a:xfrm>
            <a:off x="457200" y="1680295"/>
            <a:ext cx="7841707" cy="3950736"/>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126457013"/>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80295"/>
            <a:ext cx="7841707" cy="3950736"/>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21"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latin typeface="Arial"/>
                <a:cs typeface="Arial"/>
              </a:defRPr>
            </a:lvl1pPr>
          </a:lstStyle>
          <a:p>
            <a:fld id="{61E112CC-F5C7-5E43-8EAA-F554FEB5E453}" type="slidenum">
              <a:rPr lang="en-US" smtClean="0"/>
              <a:pPr/>
              <a:t>‹#›</a:t>
            </a:fld>
            <a:endParaRPr lang="en-US" dirty="0"/>
          </a:p>
        </p:txBody>
      </p:sp>
      <p:sp>
        <p:nvSpPr>
          <p:cNvPr id="23" name="Date Placeholder 3"/>
          <p:cNvSpPr txBox="1">
            <a:spLocks/>
          </p:cNvSpPr>
          <p:nvPr/>
        </p:nvSpPr>
        <p:spPr>
          <a:xfrm>
            <a:off x="457200" y="6356350"/>
            <a:ext cx="2133600" cy="365125"/>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rtl="0"/>
            <a:r>
              <a:rPr lang="en-GB" sz="1200" b="0" i="0" u="none" strike="noStrike" kern="1200" baseline="0" dirty="0">
                <a:solidFill>
                  <a:schemeClr val="tx1"/>
                </a:solidFill>
                <a:latin typeface="Arial"/>
                <a:ea typeface="+mn-ea"/>
                <a:cs typeface="Arial"/>
              </a:rPr>
              <a:t>www.england.nhs.uk</a:t>
            </a:r>
          </a:p>
        </p:txBody>
      </p:sp>
      <p:sp>
        <p:nvSpPr>
          <p:cNvPr id="26" name="Title Placeholder 1"/>
          <p:cNvSpPr>
            <a:spLocks noGrp="1"/>
          </p:cNvSpPr>
          <p:nvPr>
            <p:ph type="title"/>
          </p:nvPr>
        </p:nvSpPr>
        <p:spPr>
          <a:xfrm>
            <a:off x="457201" y="749912"/>
            <a:ext cx="7376429" cy="667725"/>
          </a:xfrm>
          <a:prstGeom prst="rect">
            <a:avLst/>
          </a:prstGeom>
        </p:spPr>
        <p:txBody>
          <a:bodyPr vert="horz" lIns="91440" tIns="45720" rIns="91440" bIns="45720" rtlCol="0" anchor="ctr">
            <a:normAutofit/>
          </a:bodyPr>
          <a:lstStyle/>
          <a:p>
            <a:r>
              <a:rPr lang="en-GB" sz="3600" b="1" dirty="0">
                <a:solidFill>
                  <a:schemeClr val="tx2"/>
                </a:solidFill>
                <a:latin typeface="+mj-lt"/>
                <a:cs typeface="Arial"/>
              </a:rPr>
              <a:t>Click</a:t>
            </a:r>
            <a:r>
              <a:rPr lang="en-GB" sz="3600" b="1" baseline="0" dirty="0">
                <a:solidFill>
                  <a:schemeClr val="tx2"/>
                </a:solidFill>
                <a:latin typeface="+mj-lt"/>
                <a:cs typeface="Arial"/>
              </a:rPr>
              <a:t> to edit the master title style</a:t>
            </a:r>
            <a:endParaRPr lang="en-GB" sz="3600" b="1" dirty="0">
              <a:solidFill>
                <a:schemeClr val="tx2"/>
              </a:solidFill>
              <a:latin typeface="+mj-lt"/>
              <a:cs typeface="Arial"/>
            </a:endParaRPr>
          </a:p>
        </p:txBody>
      </p:sp>
      <p:pic>
        <p:nvPicPr>
          <p:cNvPr id="2050" name="Picture 2" descr="I:\SouthPlaza\Medical Directorate\Strategic Clinical Networks\Cancer Alliances\Admin\Templates\Logos\NHS_SWAG Logo.png"/>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7344000" y="0"/>
            <a:ext cx="1800000" cy="6899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17489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hdr="0" ftr="0" dt="0"/>
  <p:txStyles>
    <p:titleStyle>
      <a:lvl1pPr algn="l" defTabSz="457200" rtl="0" eaLnBrk="1" latinLnBrk="0" hangingPunct="1">
        <a:spcBef>
          <a:spcPct val="0"/>
        </a:spcBef>
        <a:buNone/>
        <a:defRPr lang="en-GB" sz="3600" b="1" i="0" kern="1200" baseline="0" smtClean="0">
          <a:solidFill>
            <a:schemeClr val="tx2"/>
          </a:solidFill>
          <a:latin typeface="Arial"/>
          <a:ea typeface="+mj-ea"/>
          <a:cs typeface="Arial"/>
        </a:defRPr>
      </a:lvl1pPr>
    </p:titleStyle>
    <p:bodyStyle>
      <a:lvl1pPr marL="342900" indent="-34290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1pPr>
      <a:lvl2pPr marL="742950" indent="-28575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2pPr>
      <a:lvl3pPr marL="1143000" indent="-22860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4pPr>
      <a:lvl5pPr marL="2057400" indent="-22860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hyperlink" Target="mailto:louise.worswick1@nhs.net" TargetMode="Externa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mailto:Patricia.mclarnon@nhs.net" TargetMode="External"/><Relationship Id="rId2" Type="http://schemas.openxmlformats.org/officeDocument/2006/relationships/hyperlink" Target="mailto:Catherine.neck@nbt.nhs.uk"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564904"/>
            <a:ext cx="8103139" cy="3791445"/>
          </a:xfrm>
        </p:spPr>
        <p:txBody>
          <a:bodyPr>
            <a:normAutofit/>
          </a:bodyPr>
          <a:lstStyle/>
          <a:p>
            <a:pPr marL="0" indent="0">
              <a:buNone/>
            </a:pPr>
            <a:endParaRPr lang="en-GB" dirty="0"/>
          </a:p>
          <a:p>
            <a:pPr marL="0" indent="0" algn="ctr">
              <a:buNone/>
            </a:pPr>
            <a:r>
              <a:rPr lang="en-GB" dirty="0"/>
              <a:t>1</a:t>
            </a:r>
            <a:r>
              <a:rPr lang="en-GB" baseline="30000" dirty="0"/>
              <a:t>st</a:t>
            </a:r>
            <a:r>
              <a:rPr lang="en-GB" dirty="0"/>
              <a:t> March 2019</a:t>
            </a:r>
          </a:p>
          <a:p>
            <a:pPr marL="0" indent="0">
              <a:buNone/>
            </a:pPr>
            <a:endParaRPr lang="en-GB" dirty="0"/>
          </a:p>
        </p:txBody>
      </p:sp>
      <p:sp>
        <p:nvSpPr>
          <p:cNvPr id="3" name="Slide Number Placeholder 2"/>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66C4C68-9C76-5449-BBA0-107A51179E14}" type="slidenum">
              <a:rPr kumimoji="0" lang="en-US" sz="1200" b="0" i="0" u="none" strike="noStrike" kern="1200" cap="none" spc="0" normalizeH="0" baseline="0" noProof="0" smtClean="0">
                <a:ln>
                  <a:noFill/>
                </a:ln>
                <a:solidFill>
                  <a:srgbClr val="003087"/>
                </a:solidFill>
                <a:effectLst/>
                <a:uLnTx/>
                <a:uFillTx/>
                <a:latin typeface="Arial"/>
                <a:ea typeface="+mn-ea"/>
                <a:cs typeface="Arial"/>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srgbClr val="003087"/>
              </a:solidFill>
              <a:effectLst/>
              <a:uLnTx/>
              <a:uFillTx/>
              <a:latin typeface="Arial"/>
              <a:ea typeface="+mn-ea"/>
              <a:cs typeface="Arial"/>
            </a:endParaRPr>
          </a:p>
        </p:txBody>
      </p:sp>
      <p:sp>
        <p:nvSpPr>
          <p:cNvPr id="4" name="Title 3"/>
          <p:cNvSpPr>
            <a:spLocks noGrp="1"/>
          </p:cNvSpPr>
          <p:nvPr>
            <p:ph type="title"/>
          </p:nvPr>
        </p:nvSpPr>
        <p:spPr>
          <a:xfrm>
            <a:off x="467544" y="1052736"/>
            <a:ext cx="7356815" cy="667725"/>
          </a:xfrm>
        </p:spPr>
        <p:txBody>
          <a:bodyPr>
            <a:noAutofit/>
          </a:bodyPr>
          <a:lstStyle/>
          <a:p>
            <a:pPr algn="ctr"/>
            <a:r>
              <a:rPr lang="en-GB" dirty="0"/>
              <a:t/>
            </a:r>
            <a:br>
              <a:rPr lang="en-GB" dirty="0"/>
            </a:br>
            <a:r>
              <a:rPr lang="en-GB" dirty="0"/>
              <a:t/>
            </a:r>
            <a:br>
              <a:rPr lang="en-GB" dirty="0"/>
            </a:br>
            <a:r>
              <a:rPr lang="en-GB" dirty="0"/>
              <a:t>Living With &amp; Beyond Cancer: SWAG Breast SSG Update</a:t>
            </a:r>
          </a:p>
        </p:txBody>
      </p:sp>
    </p:spTree>
    <p:extLst>
      <p:ext uri="{BB962C8B-B14F-4D97-AF65-F5344CB8AC3E}">
        <p14:creationId xmlns:p14="http://schemas.microsoft.com/office/powerpoint/2010/main" val="30728903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sz="2800" dirty="0"/>
              <a:t>Data collection issues</a:t>
            </a:r>
          </a:p>
          <a:p>
            <a:r>
              <a:rPr lang="en-GB" sz="2800" dirty="0"/>
              <a:t>Impact of training and supporting cancer support workers</a:t>
            </a:r>
          </a:p>
          <a:p>
            <a:r>
              <a:rPr lang="en-GB" sz="2800" dirty="0"/>
              <a:t>Changing culture – new approach for some teams to deliver the Recovery Package &amp; RSP</a:t>
            </a:r>
          </a:p>
          <a:p>
            <a:r>
              <a:rPr lang="en-GB" sz="2800" dirty="0"/>
              <a:t>Short term funding – risk for staff attrition rates</a:t>
            </a:r>
          </a:p>
          <a:p>
            <a:r>
              <a:rPr lang="en-GB" sz="2800" dirty="0"/>
              <a:t>Future commissioning</a:t>
            </a:r>
          </a:p>
        </p:txBody>
      </p:sp>
      <p:sp>
        <p:nvSpPr>
          <p:cNvPr id="3" name="Slide Number Placeholder 2"/>
          <p:cNvSpPr>
            <a:spLocks noGrp="1"/>
          </p:cNvSpPr>
          <p:nvPr>
            <p:ph type="sldNum" sz="quarter" idx="10"/>
          </p:nvPr>
        </p:nvSpPr>
        <p:spPr/>
        <p:txBody>
          <a:bodyPr/>
          <a:lstStyle/>
          <a:p>
            <a:fld id="{D66C4C68-9C76-5449-BBA0-107A51179E14}" type="slidenum">
              <a:rPr lang="en-US" smtClean="0"/>
              <a:pPr/>
              <a:t>10</a:t>
            </a:fld>
            <a:endParaRPr lang="en-US" dirty="0"/>
          </a:p>
        </p:txBody>
      </p:sp>
      <p:sp>
        <p:nvSpPr>
          <p:cNvPr id="4" name="Title 3"/>
          <p:cNvSpPr>
            <a:spLocks noGrp="1"/>
          </p:cNvSpPr>
          <p:nvPr>
            <p:ph type="title"/>
          </p:nvPr>
        </p:nvSpPr>
        <p:spPr/>
        <p:txBody>
          <a:bodyPr/>
          <a:lstStyle/>
          <a:p>
            <a:pPr algn="ctr"/>
            <a:r>
              <a:rPr lang="en-GB" dirty="0"/>
              <a:t>Challenges</a:t>
            </a:r>
          </a:p>
        </p:txBody>
      </p:sp>
    </p:spTree>
    <p:extLst>
      <p:ext uri="{BB962C8B-B14F-4D97-AF65-F5344CB8AC3E}">
        <p14:creationId xmlns:p14="http://schemas.microsoft.com/office/powerpoint/2010/main" val="22261420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47500" lnSpcReduction="20000"/>
          </a:bodyPr>
          <a:lstStyle/>
          <a:p>
            <a:pPr marL="0" indent="0">
              <a:lnSpc>
                <a:spcPct val="120000"/>
              </a:lnSpc>
              <a:spcBef>
                <a:spcPts val="0"/>
              </a:spcBef>
              <a:buNone/>
            </a:pPr>
            <a:endParaRPr lang="en-GB" sz="2900" dirty="0"/>
          </a:p>
          <a:p>
            <a:pPr marL="0" indent="0">
              <a:lnSpc>
                <a:spcPct val="120000"/>
              </a:lnSpc>
              <a:spcBef>
                <a:spcPts val="0"/>
              </a:spcBef>
              <a:buNone/>
            </a:pPr>
            <a:r>
              <a:rPr lang="en-GB" sz="2900" dirty="0"/>
              <a:t>3.64. </a:t>
            </a:r>
            <a:r>
              <a:rPr lang="en-GB" sz="2900" b="1" dirty="0"/>
              <a:t>By 2021, where appropriate every person diagnosed with cancer will have access to personalised care, including needs assessment, a care plan and health and wellbeing information and support. </a:t>
            </a:r>
            <a:r>
              <a:rPr lang="en-GB" sz="2900" dirty="0"/>
              <a:t>This will be delivered in line with the NHS Comprehensive Model for Personalised Care. This will empower people to manage their care and the impact of their cancer, and maximise the potential of digital and community-based support. Over the next three years every patient with cancer will get a full assessment of their needs, an individual care plan and information and support for their wider health and wellbeing. All patients, including those with secondary cancers, will have access to the right expertise and support, including a Clinical Nurse Specialist or other support worker. </a:t>
            </a:r>
          </a:p>
          <a:p>
            <a:pPr>
              <a:lnSpc>
                <a:spcPct val="120000"/>
              </a:lnSpc>
              <a:spcBef>
                <a:spcPts val="0"/>
              </a:spcBef>
            </a:pPr>
            <a:endParaRPr lang="en-GB" sz="2900" dirty="0"/>
          </a:p>
          <a:p>
            <a:pPr marL="0" indent="0">
              <a:lnSpc>
                <a:spcPct val="120000"/>
              </a:lnSpc>
              <a:spcBef>
                <a:spcPts val="0"/>
              </a:spcBef>
              <a:buNone/>
            </a:pPr>
            <a:r>
              <a:rPr lang="en-GB" sz="2900" dirty="0"/>
              <a:t>3.65. </a:t>
            </a:r>
            <a:r>
              <a:rPr lang="en-GB" sz="2900" b="1" dirty="0"/>
              <a:t>After treatment, patients will move to a follow-up pathway that suits their needs, and ensures they can get rapid access to clinical support where they are worried that their cancer may have recurred. </a:t>
            </a:r>
            <a:r>
              <a:rPr lang="en-GB" sz="2900" dirty="0"/>
              <a:t>This stratified follow-up approach will be established in all trusts for breast cancer in 2019, for prostate and colorectal cancers in 2020 and for other cancers where clinically appropriate by 2023. From 2019, we will begin to introduce an innovative quality of life metric – the first on this scale in the world – to track and respond to the long-term impact of cancer</a:t>
            </a:r>
            <a:r>
              <a:rPr lang="en-GB" dirty="0"/>
              <a:t>.</a:t>
            </a:r>
          </a:p>
          <a:p>
            <a:endParaRPr lang="en-GB" dirty="0"/>
          </a:p>
        </p:txBody>
      </p:sp>
      <p:sp>
        <p:nvSpPr>
          <p:cNvPr id="3" name="Slide Number Placeholder 2"/>
          <p:cNvSpPr>
            <a:spLocks noGrp="1"/>
          </p:cNvSpPr>
          <p:nvPr>
            <p:ph type="sldNum" sz="quarter" idx="10"/>
          </p:nvPr>
        </p:nvSpPr>
        <p:spPr/>
        <p:txBody>
          <a:bodyPr/>
          <a:lstStyle/>
          <a:p>
            <a:fld id="{D66C4C68-9C76-5449-BBA0-107A51179E14}" type="slidenum">
              <a:rPr lang="en-US" smtClean="0"/>
              <a:pPr/>
              <a:t>11</a:t>
            </a:fld>
            <a:endParaRPr lang="en-US" dirty="0"/>
          </a:p>
        </p:txBody>
      </p:sp>
      <p:sp>
        <p:nvSpPr>
          <p:cNvPr id="4" name="Title 3"/>
          <p:cNvSpPr>
            <a:spLocks noGrp="1"/>
          </p:cNvSpPr>
          <p:nvPr>
            <p:ph type="title"/>
          </p:nvPr>
        </p:nvSpPr>
        <p:spPr/>
        <p:txBody>
          <a:bodyPr>
            <a:normAutofit fontScale="90000"/>
          </a:bodyPr>
          <a:lstStyle/>
          <a:p>
            <a:pPr algn="ctr"/>
            <a:r>
              <a:rPr lang="en-GB" dirty="0"/>
              <a:t>Personalised care for all patients and transform follow-up care (Jan 2019)</a:t>
            </a:r>
          </a:p>
        </p:txBody>
      </p:sp>
    </p:spTree>
    <p:extLst>
      <p:ext uri="{BB962C8B-B14F-4D97-AF65-F5344CB8AC3E}">
        <p14:creationId xmlns:p14="http://schemas.microsoft.com/office/powerpoint/2010/main" val="40443610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GB" sz="2600" dirty="0"/>
              <a:t>Evaluation is a key part of the programme</a:t>
            </a:r>
          </a:p>
          <a:p>
            <a:r>
              <a:rPr lang="en-GB" sz="2600" dirty="0"/>
              <a:t>Louise </a:t>
            </a:r>
            <a:r>
              <a:rPr lang="en-GB" sz="2600" dirty="0" err="1"/>
              <a:t>Worswick</a:t>
            </a:r>
            <a:r>
              <a:rPr lang="en-GB" sz="2600" dirty="0"/>
              <a:t> is now in post and has established an evaluation steering group who met for the first time 15</a:t>
            </a:r>
            <a:r>
              <a:rPr lang="en-GB" sz="2600" baseline="30000" dirty="0"/>
              <a:t>th</a:t>
            </a:r>
            <a:r>
              <a:rPr lang="en-GB" sz="2600" dirty="0"/>
              <a:t> October 2018. Membership includes all LWBC project managers, a commissioner, Lead Nurse, Lead LWBC GP, core Alliance team, psychology and 5 patient representatives supported by our PPE Lead Katy. </a:t>
            </a:r>
          </a:p>
          <a:p>
            <a:r>
              <a:rPr lang="en-GB" sz="2600" dirty="0"/>
              <a:t>Evaluation timeframe – draft report of the evaluation to be submitted Oct 2019; final report submitted early 2020 for commissioning consideration</a:t>
            </a:r>
          </a:p>
          <a:p>
            <a:pPr marL="0" indent="0">
              <a:buNone/>
            </a:pPr>
            <a:r>
              <a:rPr lang="en-GB" sz="2600" dirty="0"/>
              <a:t> </a:t>
            </a:r>
          </a:p>
          <a:p>
            <a:r>
              <a:rPr lang="en-GB" sz="2600" dirty="0"/>
              <a:t>For more information please contact </a:t>
            </a:r>
            <a:r>
              <a:rPr lang="en-GB" sz="2600" u="sng" dirty="0">
                <a:hlinkClick r:id="rId2"/>
              </a:rPr>
              <a:t>louise.worswick1@nhs.net</a:t>
            </a:r>
            <a:endParaRPr lang="en-GB" sz="2600" dirty="0"/>
          </a:p>
          <a:p>
            <a:endParaRPr lang="en-GB" dirty="0"/>
          </a:p>
        </p:txBody>
      </p:sp>
      <p:sp>
        <p:nvSpPr>
          <p:cNvPr id="3" name="Slide Number Placeholder 2"/>
          <p:cNvSpPr>
            <a:spLocks noGrp="1"/>
          </p:cNvSpPr>
          <p:nvPr>
            <p:ph type="sldNum" sz="quarter" idx="10"/>
          </p:nvPr>
        </p:nvSpPr>
        <p:spPr/>
        <p:txBody>
          <a:bodyPr/>
          <a:lstStyle/>
          <a:p>
            <a:fld id="{D66C4C68-9C76-5449-BBA0-107A51179E14}" type="slidenum">
              <a:rPr lang="en-US" smtClean="0"/>
              <a:pPr/>
              <a:t>12</a:t>
            </a:fld>
            <a:endParaRPr lang="en-US" dirty="0"/>
          </a:p>
        </p:txBody>
      </p:sp>
      <p:sp>
        <p:nvSpPr>
          <p:cNvPr id="4" name="Title 3"/>
          <p:cNvSpPr>
            <a:spLocks noGrp="1"/>
          </p:cNvSpPr>
          <p:nvPr>
            <p:ph type="title"/>
          </p:nvPr>
        </p:nvSpPr>
        <p:spPr/>
        <p:txBody>
          <a:bodyPr>
            <a:normAutofit fontScale="90000"/>
          </a:bodyPr>
          <a:lstStyle/>
          <a:p>
            <a:pPr algn="ctr"/>
            <a:r>
              <a:rPr lang="en-GB" dirty="0"/>
              <a:t>How are we going to achieve this?</a:t>
            </a:r>
          </a:p>
        </p:txBody>
      </p:sp>
    </p:spTree>
    <p:extLst>
      <p:ext uri="{BB962C8B-B14F-4D97-AF65-F5344CB8AC3E}">
        <p14:creationId xmlns:p14="http://schemas.microsoft.com/office/powerpoint/2010/main" val="13736356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GB" sz="2800" b="1" dirty="0"/>
              <a:t>If you have further queries please contact:</a:t>
            </a:r>
          </a:p>
          <a:p>
            <a:pPr marL="0" indent="0">
              <a:buNone/>
            </a:pPr>
            <a:r>
              <a:rPr lang="en-GB" sz="2800" dirty="0"/>
              <a:t>Catherine Neck, Macmillan Cancer Rehabilitation/ LWBC Lead</a:t>
            </a:r>
          </a:p>
          <a:p>
            <a:pPr marL="0" indent="0">
              <a:buNone/>
            </a:pPr>
            <a:r>
              <a:rPr lang="en-GB" sz="2800" dirty="0">
                <a:hlinkClick r:id="rId2"/>
              </a:rPr>
              <a:t>Catherine.neck@nbt.nhs.uk</a:t>
            </a:r>
            <a:endParaRPr lang="en-GB" sz="2800" dirty="0"/>
          </a:p>
          <a:p>
            <a:pPr marL="0" indent="0">
              <a:buNone/>
            </a:pPr>
            <a:r>
              <a:rPr lang="en-GB" sz="2800" dirty="0"/>
              <a:t>OR</a:t>
            </a:r>
          </a:p>
          <a:p>
            <a:pPr marL="0" indent="0">
              <a:buNone/>
            </a:pPr>
            <a:r>
              <a:rPr lang="en-GB" sz="2800" dirty="0"/>
              <a:t>Patricia McLarnon, SWAG Alliance Programme Manager</a:t>
            </a:r>
          </a:p>
          <a:p>
            <a:pPr marL="0" indent="0">
              <a:buNone/>
            </a:pPr>
            <a:r>
              <a:rPr lang="en-GB" sz="2800" dirty="0">
                <a:hlinkClick r:id="rId3"/>
              </a:rPr>
              <a:t>Patricia.mclarnon@nhs.net</a:t>
            </a:r>
            <a:endParaRPr lang="en-GB" sz="2800" dirty="0"/>
          </a:p>
          <a:p>
            <a:endParaRPr lang="en-GB" dirty="0"/>
          </a:p>
        </p:txBody>
      </p:sp>
      <p:sp>
        <p:nvSpPr>
          <p:cNvPr id="3" name="Slide Number Placeholder 2"/>
          <p:cNvSpPr>
            <a:spLocks noGrp="1"/>
          </p:cNvSpPr>
          <p:nvPr>
            <p:ph type="sldNum" sz="quarter" idx="10"/>
          </p:nvPr>
        </p:nvSpPr>
        <p:spPr/>
        <p:txBody>
          <a:bodyPr/>
          <a:lstStyle/>
          <a:p>
            <a:fld id="{D66C4C68-9C76-5449-BBA0-107A51179E14}" type="slidenum">
              <a:rPr lang="en-US" smtClean="0"/>
              <a:pPr/>
              <a:t>13</a:t>
            </a:fld>
            <a:endParaRPr lang="en-US" dirty="0"/>
          </a:p>
        </p:txBody>
      </p:sp>
      <p:sp>
        <p:nvSpPr>
          <p:cNvPr id="4" name="Title 3"/>
          <p:cNvSpPr>
            <a:spLocks noGrp="1"/>
          </p:cNvSpPr>
          <p:nvPr>
            <p:ph type="title"/>
          </p:nvPr>
        </p:nvSpPr>
        <p:spPr/>
        <p:txBody>
          <a:bodyPr/>
          <a:lstStyle/>
          <a:p>
            <a:pPr algn="ctr"/>
            <a:r>
              <a:rPr lang="en-GB" dirty="0"/>
              <a:t>Questions</a:t>
            </a:r>
          </a:p>
        </p:txBody>
      </p:sp>
    </p:spTree>
    <p:extLst>
      <p:ext uri="{BB962C8B-B14F-4D97-AF65-F5344CB8AC3E}">
        <p14:creationId xmlns:p14="http://schemas.microsoft.com/office/powerpoint/2010/main" val="2590372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GB" sz="2800" dirty="0"/>
              <a:t>In Dec 2017 SWAG CA awarded £2.7m over 2 years for LWBC to support roll out of the Recovery Package and Stratified Follow-Up Pathways</a:t>
            </a:r>
          </a:p>
          <a:p>
            <a:r>
              <a:rPr lang="en-GB" sz="2800" dirty="0"/>
              <a:t>Principle cancer sites = breast, colorectal &amp; prostate</a:t>
            </a:r>
          </a:p>
          <a:p>
            <a:r>
              <a:rPr lang="en-GB" sz="2800" dirty="0"/>
              <a:t>Investment in cancer support worker &amp; AHP workforce, psychological skills training, primary care and project support including evaluation</a:t>
            </a:r>
          </a:p>
          <a:p>
            <a:pPr marL="0" indent="0">
              <a:buNone/>
            </a:pPr>
            <a:r>
              <a:rPr lang="en-GB" sz="2800" dirty="0"/>
              <a:t> </a:t>
            </a:r>
          </a:p>
        </p:txBody>
      </p:sp>
      <p:sp>
        <p:nvSpPr>
          <p:cNvPr id="3" name="Slide Number Placeholder 2"/>
          <p:cNvSpPr>
            <a:spLocks noGrp="1"/>
          </p:cNvSpPr>
          <p:nvPr>
            <p:ph type="sldNum" sz="quarter" idx="10"/>
          </p:nvPr>
        </p:nvSpPr>
        <p:spPr/>
        <p:txBody>
          <a:bodyPr/>
          <a:lstStyle/>
          <a:p>
            <a:fld id="{D66C4C68-9C76-5449-BBA0-107A51179E14}" type="slidenum">
              <a:rPr lang="en-US" smtClean="0"/>
              <a:pPr/>
              <a:t>2</a:t>
            </a:fld>
            <a:endParaRPr lang="en-US" dirty="0"/>
          </a:p>
        </p:txBody>
      </p:sp>
      <p:sp>
        <p:nvSpPr>
          <p:cNvPr id="4" name="Title 3"/>
          <p:cNvSpPr>
            <a:spLocks noGrp="1"/>
          </p:cNvSpPr>
          <p:nvPr>
            <p:ph type="title"/>
          </p:nvPr>
        </p:nvSpPr>
        <p:spPr/>
        <p:txBody>
          <a:bodyPr>
            <a:normAutofit fontScale="90000"/>
          </a:bodyPr>
          <a:lstStyle/>
          <a:p>
            <a:pPr algn="ctr"/>
            <a:r>
              <a:rPr lang="en-GB" dirty="0"/>
              <a:t>SWAG LWBC Cancer Transformation Project</a:t>
            </a:r>
          </a:p>
        </p:txBody>
      </p:sp>
    </p:spTree>
    <p:extLst>
      <p:ext uri="{BB962C8B-B14F-4D97-AF65-F5344CB8AC3E}">
        <p14:creationId xmlns:p14="http://schemas.microsoft.com/office/powerpoint/2010/main" val="1206490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172260140"/>
              </p:ext>
            </p:extLst>
          </p:nvPr>
        </p:nvGraphicFramePr>
        <p:xfrm>
          <a:off x="457200" y="1679575"/>
          <a:ext cx="7842249" cy="4572000"/>
        </p:xfrm>
        <a:graphic>
          <a:graphicData uri="http://schemas.openxmlformats.org/drawingml/2006/table">
            <a:tbl>
              <a:tblPr firstRow="1" bandRow="1">
                <a:tableStyleId>{5C22544A-7EE6-4342-B048-85BDC9FD1C3A}</a:tableStyleId>
              </a:tblPr>
              <a:tblGrid>
                <a:gridCol w="2614083">
                  <a:extLst>
                    <a:ext uri="{9D8B030D-6E8A-4147-A177-3AD203B41FA5}">
                      <a16:colId xmlns:a16="http://schemas.microsoft.com/office/drawing/2014/main" xmlns="" val="20000"/>
                    </a:ext>
                  </a:extLst>
                </a:gridCol>
                <a:gridCol w="2614083">
                  <a:extLst>
                    <a:ext uri="{9D8B030D-6E8A-4147-A177-3AD203B41FA5}">
                      <a16:colId xmlns:a16="http://schemas.microsoft.com/office/drawing/2014/main" xmlns="" val="20001"/>
                    </a:ext>
                  </a:extLst>
                </a:gridCol>
                <a:gridCol w="2614083">
                  <a:extLst>
                    <a:ext uri="{9D8B030D-6E8A-4147-A177-3AD203B41FA5}">
                      <a16:colId xmlns:a16="http://schemas.microsoft.com/office/drawing/2014/main" xmlns="" val="20002"/>
                    </a:ext>
                  </a:extLst>
                </a:gridCol>
              </a:tblGrid>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dirty="0"/>
                        <a:t>Recovery Package</a:t>
                      </a:r>
                      <a:r>
                        <a:rPr lang="en-GB" baseline="0" dirty="0"/>
                        <a:t> component</a:t>
                      </a:r>
                      <a:endParaRPr lang="en-GB" dirty="0"/>
                    </a:p>
                    <a:p>
                      <a:endParaRPr lang="en-GB" dirty="0"/>
                    </a:p>
                  </a:txBody>
                  <a:tcPr/>
                </a:tc>
                <a:tc>
                  <a:txBody>
                    <a:bodyPr/>
                    <a:lstStyle/>
                    <a:p>
                      <a:r>
                        <a:rPr lang="en-GB" dirty="0"/>
                        <a:t>Year 1 metric</a:t>
                      </a:r>
                    </a:p>
                  </a:txBody>
                  <a:tcPr/>
                </a:tc>
                <a:tc>
                  <a:txBody>
                    <a:bodyPr/>
                    <a:lstStyle/>
                    <a:p>
                      <a:r>
                        <a:rPr lang="en-GB" dirty="0"/>
                        <a:t>Year 2 metric</a:t>
                      </a:r>
                    </a:p>
                  </a:txBody>
                  <a:tcPr/>
                </a:tc>
                <a:extLst>
                  <a:ext uri="{0D108BD9-81ED-4DB2-BD59-A6C34878D82A}">
                    <a16:rowId xmlns:a16="http://schemas.microsoft.com/office/drawing/2014/main" xmlns="" val="10000"/>
                  </a:ext>
                </a:extLst>
              </a:tr>
              <a:tr h="9144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dirty="0"/>
                        <a:t>HNA</a:t>
                      </a:r>
                      <a:r>
                        <a:rPr lang="en-GB" baseline="0" dirty="0"/>
                        <a:t> (within 31 days of diagnosis)</a:t>
                      </a:r>
                    </a:p>
                  </a:txBody>
                  <a:tcPr/>
                </a:tc>
                <a:tc>
                  <a:txBody>
                    <a:bodyPr/>
                    <a:lstStyle/>
                    <a:p>
                      <a:pPr algn="ctr"/>
                      <a:r>
                        <a:rPr lang="en-GB" dirty="0"/>
                        <a:t>40%</a:t>
                      </a:r>
                    </a:p>
                  </a:txBody>
                  <a:tcPr/>
                </a:tc>
                <a:tc>
                  <a:txBody>
                    <a:bodyPr/>
                    <a:lstStyle/>
                    <a:p>
                      <a:pPr algn="ctr"/>
                      <a:r>
                        <a:rPr lang="en-GB"/>
                        <a:t>80%</a:t>
                      </a:r>
                      <a:endParaRPr lang="en-GB" dirty="0"/>
                    </a:p>
                  </a:txBody>
                  <a:tcPr/>
                </a:tc>
                <a:extLst>
                  <a:ext uri="{0D108BD9-81ED-4DB2-BD59-A6C34878D82A}">
                    <a16:rowId xmlns:a16="http://schemas.microsoft.com/office/drawing/2014/main" xmlns="" val="10001"/>
                  </a:ext>
                </a:extLst>
              </a:tr>
              <a:tr h="9144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dirty="0"/>
                        <a:t>HNA (within 6-12 weeks following</a:t>
                      </a:r>
                      <a:r>
                        <a:rPr lang="en-GB" baseline="0" dirty="0"/>
                        <a:t> end of treatment) </a:t>
                      </a:r>
                      <a:endParaRPr lang="en-GB" dirty="0"/>
                    </a:p>
                  </a:txBody>
                  <a:tcPr/>
                </a:tc>
                <a:tc>
                  <a:txBody>
                    <a:bodyPr/>
                    <a:lstStyle/>
                    <a:p>
                      <a:pPr algn="ctr"/>
                      <a:r>
                        <a:rPr lang="en-GB" dirty="0"/>
                        <a:t>50%</a:t>
                      </a:r>
                    </a:p>
                  </a:txBody>
                  <a:tcPr/>
                </a:tc>
                <a:tc>
                  <a:txBody>
                    <a:bodyPr/>
                    <a:lstStyle/>
                    <a:p>
                      <a:pPr algn="ctr"/>
                      <a:r>
                        <a:rPr lang="en-GB" dirty="0"/>
                        <a:t>95%</a:t>
                      </a:r>
                    </a:p>
                  </a:txBody>
                  <a:tcPr/>
                </a:tc>
                <a:extLst>
                  <a:ext uri="{0D108BD9-81ED-4DB2-BD59-A6C34878D82A}">
                    <a16:rowId xmlns:a16="http://schemas.microsoft.com/office/drawing/2014/main" xmlns="" val="10002"/>
                  </a:ext>
                </a:extLst>
              </a:tr>
              <a:tr h="9144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dirty="0"/>
                        <a:t>Treatment Summary</a:t>
                      </a:r>
                    </a:p>
                    <a:p>
                      <a:pPr marL="0" marR="0" indent="0" algn="l" defTabSz="457200" rtl="0" eaLnBrk="1" fontAlgn="auto" latinLnBrk="0" hangingPunct="1">
                        <a:lnSpc>
                          <a:spcPct val="100000"/>
                        </a:lnSpc>
                        <a:spcBef>
                          <a:spcPts val="0"/>
                        </a:spcBef>
                        <a:spcAft>
                          <a:spcPts val="0"/>
                        </a:spcAft>
                        <a:buClrTx/>
                        <a:buSzTx/>
                        <a:buFontTx/>
                        <a:buNone/>
                        <a:tabLst/>
                        <a:defRPr/>
                      </a:pPr>
                      <a:endParaRPr lang="en-GB" dirty="0"/>
                    </a:p>
                  </a:txBody>
                  <a:tcPr/>
                </a:tc>
                <a:tc>
                  <a:txBody>
                    <a:bodyPr/>
                    <a:lstStyle/>
                    <a:p>
                      <a:pPr algn="ctr"/>
                      <a:r>
                        <a:rPr lang="en-GB" dirty="0"/>
                        <a:t>40%</a:t>
                      </a:r>
                    </a:p>
                  </a:txBody>
                  <a:tcPr/>
                </a:tc>
                <a:tc>
                  <a:txBody>
                    <a:bodyPr/>
                    <a:lstStyle/>
                    <a:p>
                      <a:pPr algn="ctr"/>
                      <a:r>
                        <a:rPr lang="en-GB" dirty="0"/>
                        <a:t>80%</a:t>
                      </a:r>
                    </a:p>
                  </a:txBody>
                  <a:tcPr/>
                </a:tc>
                <a:extLst>
                  <a:ext uri="{0D108BD9-81ED-4DB2-BD59-A6C34878D82A}">
                    <a16:rowId xmlns:a16="http://schemas.microsoft.com/office/drawing/2014/main" xmlns="" val="10003"/>
                  </a:ext>
                </a:extLst>
              </a:tr>
              <a:tr h="9144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dirty="0"/>
                        <a:t>Health &amp; Wellbeing Support</a:t>
                      </a:r>
                    </a:p>
                    <a:p>
                      <a:endParaRPr lang="en-GB" dirty="0"/>
                    </a:p>
                  </a:txBody>
                  <a:tcPr/>
                </a:tc>
                <a:tc>
                  <a:txBody>
                    <a:bodyPr/>
                    <a:lstStyle/>
                    <a:p>
                      <a:pPr algn="ctr"/>
                      <a:r>
                        <a:rPr lang="en-GB" dirty="0"/>
                        <a:t>50%</a:t>
                      </a:r>
                    </a:p>
                  </a:txBody>
                  <a:tcPr/>
                </a:tc>
                <a:tc>
                  <a:txBody>
                    <a:bodyPr/>
                    <a:lstStyle/>
                    <a:p>
                      <a:pPr algn="ctr"/>
                      <a:r>
                        <a:rPr lang="en-GB"/>
                        <a:t>75%</a:t>
                      </a:r>
                    </a:p>
                  </a:txBody>
                  <a:tcPr/>
                </a:tc>
                <a:extLst>
                  <a:ext uri="{0D108BD9-81ED-4DB2-BD59-A6C34878D82A}">
                    <a16:rowId xmlns:a16="http://schemas.microsoft.com/office/drawing/2014/main" xmlns="" val="10004"/>
                  </a:ext>
                </a:extLst>
              </a:tr>
            </a:tbl>
          </a:graphicData>
        </a:graphic>
      </p:graphicFrame>
      <p:sp>
        <p:nvSpPr>
          <p:cNvPr id="3" name="Slide Number Placeholder 2"/>
          <p:cNvSpPr>
            <a:spLocks noGrp="1"/>
          </p:cNvSpPr>
          <p:nvPr>
            <p:ph type="sldNum" sz="quarter" idx="10"/>
          </p:nvPr>
        </p:nvSpPr>
        <p:spPr/>
        <p:txBody>
          <a:bodyPr/>
          <a:lstStyle/>
          <a:p>
            <a:fld id="{D66C4C68-9C76-5449-BBA0-107A51179E14}" type="slidenum">
              <a:rPr lang="en-US" smtClean="0"/>
              <a:pPr/>
              <a:t>3</a:t>
            </a:fld>
            <a:endParaRPr lang="en-US" dirty="0"/>
          </a:p>
        </p:txBody>
      </p:sp>
      <p:sp>
        <p:nvSpPr>
          <p:cNvPr id="4" name="Title 3"/>
          <p:cNvSpPr>
            <a:spLocks noGrp="1"/>
          </p:cNvSpPr>
          <p:nvPr>
            <p:ph type="title"/>
          </p:nvPr>
        </p:nvSpPr>
        <p:spPr/>
        <p:txBody>
          <a:bodyPr/>
          <a:lstStyle/>
          <a:p>
            <a:pPr algn="ctr"/>
            <a:r>
              <a:rPr lang="en-GB" dirty="0"/>
              <a:t>SWAG LWBC Metrics</a:t>
            </a:r>
          </a:p>
        </p:txBody>
      </p:sp>
    </p:spTree>
    <p:extLst>
      <p:ext uri="{BB962C8B-B14F-4D97-AF65-F5344CB8AC3E}">
        <p14:creationId xmlns:p14="http://schemas.microsoft.com/office/powerpoint/2010/main" val="38585044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r>
              <a:rPr lang="en-GB" b="1" dirty="0"/>
              <a:t>2018/19 deliverables – drawn from ‘Next Steps on the NHS Five Year Forward View’</a:t>
            </a:r>
          </a:p>
          <a:p>
            <a:pPr marL="0" indent="0" algn="ctr">
              <a:buNone/>
            </a:pPr>
            <a:endParaRPr lang="en-GB" b="1" dirty="0"/>
          </a:p>
          <a:p>
            <a:r>
              <a:rPr lang="en-GB" sz="2800" b="1" dirty="0"/>
              <a:t>100% implementation of clinical protocols and a system for remote monitoring to support stratification of breast cancer patients across the Alliance geography by March 2019</a:t>
            </a:r>
            <a:r>
              <a:rPr lang="en-GB" dirty="0"/>
              <a:t/>
            </a:r>
            <a:br>
              <a:rPr lang="en-GB" dirty="0"/>
            </a:br>
            <a:endParaRPr lang="en-GB" dirty="0"/>
          </a:p>
          <a:p>
            <a:pPr marL="0" indent="0" algn="ctr">
              <a:buNone/>
            </a:pPr>
            <a:endParaRPr lang="en-GB" b="1" dirty="0"/>
          </a:p>
        </p:txBody>
      </p:sp>
      <p:sp>
        <p:nvSpPr>
          <p:cNvPr id="3" name="Slide Number Placeholder 2"/>
          <p:cNvSpPr>
            <a:spLocks noGrp="1"/>
          </p:cNvSpPr>
          <p:nvPr>
            <p:ph type="sldNum" sz="quarter" idx="10"/>
          </p:nvPr>
        </p:nvSpPr>
        <p:spPr/>
        <p:txBody>
          <a:bodyPr/>
          <a:lstStyle/>
          <a:p>
            <a:fld id="{D66C4C68-9C76-5449-BBA0-107A51179E14}" type="slidenum">
              <a:rPr lang="en-US" smtClean="0"/>
              <a:pPr/>
              <a:t>4</a:t>
            </a:fld>
            <a:endParaRPr lang="en-US" dirty="0"/>
          </a:p>
        </p:txBody>
      </p:sp>
      <p:sp>
        <p:nvSpPr>
          <p:cNvPr id="4" name="Title 3"/>
          <p:cNvSpPr>
            <a:spLocks noGrp="1"/>
          </p:cNvSpPr>
          <p:nvPr>
            <p:ph type="title"/>
          </p:nvPr>
        </p:nvSpPr>
        <p:spPr/>
        <p:txBody>
          <a:bodyPr>
            <a:normAutofit fontScale="90000"/>
          </a:bodyPr>
          <a:lstStyle/>
          <a:p>
            <a:pPr algn="ctr"/>
            <a:r>
              <a:rPr lang="en-GB" dirty="0"/>
              <a:t>Breast Stratified Pathway National Requirements</a:t>
            </a:r>
          </a:p>
        </p:txBody>
      </p:sp>
    </p:spTree>
    <p:extLst>
      <p:ext uri="{BB962C8B-B14F-4D97-AF65-F5344CB8AC3E}">
        <p14:creationId xmlns:p14="http://schemas.microsoft.com/office/powerpoint/2010/main" val="33617746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995524754"/>
              </p:ext>
            </p:extLst>
          </p:nvPr>
        </p:nvGraphicFramePr>
        <p:xfrm>
          <a:off x="457200" y="1679575"/>
          <a:ext cx="7842250" cy="3571240"/>
        </p:xfrm>
        <a:graphic>
          <a:graphicData uri="http://schemas.openxmlformats.org/drawingml/2006/table">
            <a:tbl>
              <a:tblPr firstRow="1" bandRow="1">
                <a:tableStyleId>{5C22544A-7EE6-4342-B048-85BDC9FD1C3A}</a:tableStyleId>
              </a:tblPr>
              <a:tblGrid>
                <a:gridCol w="3921125">
                  <a:extLst>
                    <a:ext uri="{9D8B030D-6E8A-4147-A177-3AD203B41FA5}">
                      <a16:colId xmlns:a16="http://schemas.microsoft.com/office/drawing/2014/main" xmlns="" val="20000"/>
                    </a:ext>
                  </a:extLst>
                </a:gridCol>
                <a:gridCol w="3921125">
                  <a:extLst>
                    <a:ext uri="{9D8B030D-6E8A-4147-A177-3AD203B41FA5}">
                      <a16:colId xmlns:a16="http://schemas.microsoft.com/office/drawing/2014/main" xmlns="" val="20001"/>
                    </a:ext>
                  </a:extLst>
                </a:gridCol>
              </a:tblGrid>
              <a:tr h="370840">
                <a:tc>
                  <a:txBody>
                    <a:bodyPr/>
                    <a:lstStyle/>
                    <a:p>
                      <a:pPr algn="ctr"/>
                      <a:r>
                        <a:rPr lang="en-GB" dirty="0"/>
                        <a:t>Year 1</a:t>
                      </a:r>
                    </a:p>
                  </a:txBody>
                  <a:tcPr/>
                </a:tc>
                <a:tc>
                  <a:txBody>
                    <a:bodyPr/>
                    <a:lstStyle/>
                    <a:p>
                      <a:pPr algn="ctr"/>
                      <a:r>
                        <a:rPr lang="en-GB" dirty="0"/>
                        <a:t>Year 2</a:t>
                      </a:r>
                    </a:p>
                  </a:txBody>
                  <a:tcPr/>
                </a:tc>
                <a:extLst>
                  <a:ext uri="{0D108BD9-81ED-4DB2-BD59-A6C34878D82A}">
                    <a16:rowId xmlns:a16="http://schemas.microsoft.com/office/drawing/2014/main" xmlns="" val="10000"/>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800" b="1" dirty="0">
                          <a:solidFill>
                            <a:schemeClr val="tx1"/>
                          </a:solidFill>
                          <a:effectLst/>
                        </a:rPr>
                        <a:t>By the end of Year 1 all Breast Patients will be on a Risk Stratified Pathway</a:t>
                      </a:r>
                      <a:endParaRPr lang="en-GB" sz="1800" b="1" dirty="0">
                        <a:solidFill>
                          <a:schemeClr val="tx1"/>
                        </a:solidFill>
                        <a:effectLst/>
                        <a:latin typeface="Calibri"/>
                        <a:ea typeface="Calibri"/>
                        <a:cs typeface="Times New Roman"/>
                      </a:endParaRPr>
                    </a:p>
                    <a:p>
                      <a:endParaRPr lang="en-GB" dirty="0"/>
                    </a:p>
                  </a:txBody>
                  <a:tcPr>
                    <a:solidFill>
                      <a:schemeClr val="accent1">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800" b="1" dirty="0">
                          <a:solidFill>
                            <a:schemeClr val="tx1"/>
                          </a:solidFill>
                          <a:effectLst/>
                        </a:rPr>
                        <a:t>By the end of Year 2 all Breast, Colorectal and Prostate patients will be on a Risk Stratified Pathway</a:t>
                      </a:r>
                    </a:p>
                    <a:p>
                      <a:endParaRPr lang="en-GB" dirty="0"/>
                    </a:p>
                  </a:txBody>
                  <a:tcPr>
                    <a:solidFill>
                      <a:schemeClr val="accent1">
                        <a:lumMod val="20000"/>
                        <a:lumOff val="80000"/>
                      </a:schemeClr>
                    </a:solidFill>
                  </a:tcPr>
                </a:tc>
                <a:extLst>
                  <a:ext uri="{0D108BD9-81ED-4DB2-BD59-A6C34878D82A}">
                    <a16:rowId xmlns:a16="http://schemas.microsoft.com/office/drawing/2014/main" xmlns="" val="10001"/>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800" b="1" dirty="0">
                          <a:solidFill>
                            <a:schemeClr val="tx1"/>
                          </a:solidFill>
                          <a:effectLst/>
                        </a:rPr>
                        <a:t>By the end of Year 1 25% of new breast patients will be on a supported self-management pathway</a:t>
                      </a:r>
                      <a:endParaRPr lang="en-GB" sz="1800" b="1" dirty="0">
                        <a:solidFill>
                          <a:schemeClr val="tx1"/>
                        </a:solidFill>
                        <a:effectLst/>
                        <a:latin typeface="Calibri"/>
                        <a:ea typeface="Calibri"/>
                        <a:cs typeface="Times New Roman"/>
                      </a:endParaRPr>
                    </a:p>
                    <a:p>
                      <a:endParaRPr lang="en-GB" dirty="0"/>
                    </a:p>
                  </a:txBody>
                  <a:tcPr>
                    <a:solidFill>
                      <a:schemeClr val="accent1">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800" b="1" dirty="0">
                          <a:solidFill>
                            <a:schemeClr val="tx1"/>
                          </a:solidFill>
                          <a:effectLst/>
                        </a:rPr>
                        <a:t>By the end of Year 2 this will increase to 50% of new breast, colorectal and prostate patients supported on a self-management pathway</a:t>
                      </a:r>
                    </a:p>
                    <a:p>
                      <a:endParaRPr lang="en-GB" dirty="0"/>
                    </a:p>
                  </a:txBody>
                  <a:tcPr>
                    <a:solidFill>
                      <a:schemeClr val="accent1">
                        <a:lumMod val="20000"/>
                        <a:lumOff val="80000"/>
                      </a:schemeClr>
                    </a:solidFill>
                  </a:tcPr>
                </a:tc>
                <a:extLst>
                  <a:ext uri="{0D108BD9-81ED-4DB2-BD59-A6C34878D82A}">
                    <a16:rowId xmlns:a16="http://schemas.microsoft.com/office/drawing/2014/main" xmlns="" val="10002"/>
                  </a:ext>
                </a:extLst>
              </a:tr>
            </a:tbl>
          </a:graphicData>
        </a:graphic>
      </p:graphicFrame>
      <p:sp>
        <p:nvSpPr>
          <p:cNvPr id="3" name="Slide Number Placeholder 2"/>
          <p:cNvSpPr>
            <a:spLocks noGrp="1"/>
          </p:cNvSpPr>
          <p:nvPr>
            <p:ph type="sldNum" sz="quarter" idx="10"/>
          </p:nvPr>
        </p:nvSpPr>
        <p:spPr/>
        <p:txBody>
          <a:bodyPr/>
          <a:lstStyle/>
          <a:p>
            <a:fld id="{D66C4C68-9C76-5449-BBA0-107A51179E14}" type="slidenum">
              <a:rPr lang="en-US" smtClean="0"/>
              <a:pPr/>
              <a:t>5</a:t>
            </a:fld>
            <a:endParaRPr lang="en-US" dirty="0"/>
          </a:p>
        </p:txBody>
      </p:sp>
      <p:sp>
        <p:nvSpPr>
          <p:cNvPr id="4" name="Title 3"/>
          <p:cNvSpPr>
            <a:spLocks noGrp="1"/>
          </p:cNvSpPr>
          <p:nvPr>
            <p:ph type="title"/>
          </p:nvPr>
        </p:nvSpPr>
        <p:spPr/>
        <p:txBody>
          <a:bodyPr>
            <a:normAutofit/>
          </a:bodyPr>
          <a:lstStyle/>
          <a:p>
            <a:pPr algn="ctr"/>
            <a:r>
              <a:rPr lang="en-GB" dirty="0"/>
              <a:t>Risk Stratified Pathways</a:t>
            </a:r>
          </a:p>
        </p:txBody>
      </p:sp>
    </p:spTree>
    <p:extLst>
      <p:ext uri="{BB962C8B-B14F-4D97-AF65-F5344CB8AC3E}">
        <p14:creationId xmlns:p14="http://schemas.microsoft.com/office/powerpoint/2010/main" val="13349149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66C4C68-9C76-5449-BBA0-107A51179E14}" type="slidenum">
              <a:rPr lang="en-US" smtClean="0"/>
              <a:pPr/>
              <a:t>6</a:t>
            </a:fld>
            <a:endParaRPr lang="en-US" dirty="0"/>
          </a:p>
        </p:txBody>
      </p:sp>
      <p:pic>
        <p:nvPicPr>
          <p:cNvPr id="13" name="Content Placeholder 12">
            <a:extLst>
              <a:ext uri="{FF2B5EF4-FFF2-40B4-BE49-F238E27FC236}">
                <a16:creationId xmlns:a16="http://schemas.microsoft.com/office/drawing/2014/main" xmlns="" id="{71EDF541-58D8-42B4-8DE0-3F47FB356DB9}"/>
              </a:ext>
            </a:extLst>
          </p:cNvPr>
          <p:cNvPicPr>
            <a:picLocks noGrp="1" noChangeAspect="1"/>
          </p:cNvPicPr>
          <p:nvPr>
            <p:ph idx="1"/>
          </p:nvPr>
        </p:nvPicPr>
        <p:blipFill>
          <a:blip r:embed="rId3"/>
          <a:stretch>
            <a:fillRect/>
          </a:stretch>
        </p:blipFill>
        <p:spPr>
          <a:xfrm>
            <a:off x="0" y="1107058"/>
            <a:ext cx="8820472" cy="5764788"/>
          </a:xfrm>
          <a:prstGeom prst="rect">
            <a:avLst/>
          </a:prstGeom>
        </p:spPr>
      </p:pic>
      <p:sp>
        <p:nvSpPr>
          <p:cNvPr id="4" name="Title 3"/>
          <p:cNvSpPr>
            <a:spLocks noGrp="1"/>
          </p:cNvSpPr>
          <p:nvPr>
            <p:ph type="title"/>
          </p:nvPr>
        </p:nvSpPr>
        <p:spPr>
          <a:xfrm>
            <a:off x="457201" y="749912"/>
            <a:ext cx="7356815" cy="667725"/>
          </a:xfrm>
        </p:spPr>
        <p:txBody>
          <a:bodyPr>
            <a:normAutofit fontScale="90000"/>
          </a:bodyPr>
          <a:lstStyle/>
          <a:p>
            <a:pPr algn="ctr"/>
            <a:r>
              <a:rPr lang="en-GB" dirty="0"/>
              <a:t>Breast progress against metrics</a:t>
            </a:r>
            <a:br>
              <a:rPr lang="en-GB" dirty="0"/>
            </a:br>
            <a:r>
              <a:rPr lang="en-GB" dirty="0"/>
              <a:t>Oct 18</a:t>
            </a:r>
          </a:p>
        </p:txBody>
      </p:sp>
    </p:spTree>
    <p:extLst>
      <p:ext uri="{BB962C8B-B14F-4D97-AF65-F5344CB8AC3E}">
        <p14:creationId xmlns:p14="http://schemas.microsoft.com/office/powerpoint/2010/main" val="20169312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66C4C68-9C76-5449-BBA0-107A51179E14}" type="slidenum">
              <a:rPr lang="en-US" smtClean="0"/>
              <a:pPr/>
              <a:t>7</a:t>
            </a:fld>
            <a:endParaRPr lang="en-US" dirty="0"/>
          </a:p>
        </p:txBody>
      </p:sp>
      <p:sp>
        <p:nvSpPr>
          <p:cNvPr id="4" name="Title 3"/>
          <p:cNvSpPr>
            <a:spLocks noGrp="1"/>
          </p:cNvSpPr>
          <p:nvPr>
            <p:ph type="title"/>
          </p:nvPr>
        </p:nvSpPr>
        <p:spPr/>
        <p:txBody>
          <a:bodyPr>
            <a:normAutofit fontScale="90000"/>
          </a:bodyPr>
          <a:lstStyle/>
          <a:p>
            <a:pPr algn="ctr"/>
            <a:r>
              <a:rPr lang="en-GB" dirty="0"/>
              <a:t>Breast Cancer RSP as per SWAG Policy</a:t>
            </a:r>
          </a:p>
        </p:txBody>
      </p:sp>
      <p:pic>
        <p:nvPicPr>
          <p:cNvPr id="5" name="Content Placeholder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3568" y="1679574"/>
            <a:ext cx="7992888" cy="4341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523692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sz="2800" dirty="0"/>
              <a:t>SWAG Breast teams largely achieving compliance against the SSG agreed Breast pathway</a:t>
            </a:r>
          </a:p>
          <a:p>
            <a:r>
              <a:rPr lang="en-GB" sz="2800" dirty="0"/>
              <a:t>Treatment summary and ability to safely and robustly deliver remote surveillance are the main issues</a:t>
            </a:r>
          </a:p>
          <a:p>
            <a:r>
              <a:rPr lang="en-GB" sz="2800" dirty="0"/>
              <a:t>However, all Trusts have plans in place to achieve compliance by April 19</a:t>
            </a:r>
          </a:p>
          <a:p>
            <a:endParaRPr lang="en-GB" dirty="0"/>
          </a:p>
        </p:txBody>
      </p:sp>
      <p:sp>
        <p:nvSpPr>
          <p:cNvPr id="3" name="Slide Number Placeholder 2"/>
          <p:cNvSpPr>
            <a:spLocks noGrp="1"/>
          </p:cNvSpPr>
          <p:nvPr>
            <p:ph type="sldNum" sz="quarter" idx="10"/>
          </p:nvPr>
        </p:nvSpPr>
        <p:spPr/>
        <p:txBody>
          <a:bodyPr/>
          <a:lstStyle/>
          <a:p>
            <a:fld id="{D66C4C68-9C76-5449-BBA0-107A51179E14}" type="slidenum">
              <a:rPr lang="en-US" smtClean="0"/>
              <a:pPr/>
              <a:t>8</a:t>
            </a:fld>
            <a:endParaRPr lang="en-US" dirty="0"/>
          </a:p>
        </p:txBody>
      </p:sp>
      <p:sp>
        <p:nvSpPr>
          <p:cNvPr id="4" name="Title 3"/>
          <p:cNvSpPr>
            <a:spLocks noGrp="1"/>
          </p:cNvSpPr>
          <p:nvPr>
            <p:ph type="title"/>
          </p:nvPr>
        </p:nvSpPr>
        <p:spPr/>
        <p:txBody>
          <a:bodyPr/>
          <a:lstStyle/>
          <a:p>
            <a:pPr algn="ctr"/>
            <a:r>
              <a:rPr lang="en-GB" dirty="0"/>
              <a:t>Breast RSP progress</a:t>
            </a:r>
          </a:p>
        </p:txBody>
      </p:sp>
    </p:spTree>
    <p:extLst>
      <p:ext uri="{BB962C8B-B14F-4D97-AF65-F5344CB8AC3E}">
        <p14:creationId xmlns:p14="http://schemas.microsoft.com/office/powerpoint/2010/main" val="8303463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sz="2800" dirty="0"/>
              <a:t>Positive impact of the cancer support worker role – for patients and MDT</a:t>
            </a:r>
          </a:p>
          <a:p>
            <a:r>
              <a:rPr lang="en-GB" sz="2800" dirty="0"/>
              <a:t>Patients offered more consistent support across the Alliance</a:t>
            </a:r>
          </a:p>
          <a:p>
            <a:r>
              <a:rPr lang="en-GB" sz="2800" dirty="0"/>
              <a:t>Increase in Recovery Package delivery especially HNA and Treatment Summary</a:t>
            </a:r>
          </a:p>
          <a:p>
            <a:r>
              <a:rPr lang="en-GB" sz="2800" dirty="0"/>
              <a:t>Consistent and robust approach to breast risk stratification/ remote surveillance</a:t>
            </a:r>
          </a:p>
          <a:p>
            <a:pPr marL="0" indent="0">
              <a:buNone/>
            </a:pPr>
            <a:endParaRPr lang="en-GB" dirty="0"/>
          </a:p>
        </p:txBody>
      </p:sp>
      <p:sp>
        <p:nvSpPr>
          <p:cNvPr id="3" name="Slide Number Placeholder 2"/>
          <p:cNvSpPr>
            <a:spLocks noGrp="1"/>
          </p:cNvSpPr>
          <p:nvPr>
            <p:ph type="sldNum" sz="quarter" idx="10"/>
          </p:nvPr>
        </p:nvSpPr>
        <p:spPr/>
        <p:txBody>
          <a:bodyPr/>
          <a:lstStyle/>
          <a:p>
            <a:fld id="{D66C4C68-9C76-5449-BBA0-107A51179E14}" type="slidenum">
              <a:rPr lang="en-US" smtClean="0"/>
              <a:pPr/>
              <a:t>9</a:t>
            </a:fld>
            <a:endParaRPr lang="en-US" dirty="0"/>
          </a:p>
        </p:txBody>
      </p:sp>
      <p:sp>
        <p:nvSpPr>
          <p:cNvPr id="4" name="Title 3"/>
          <p:cNvSpPr>
            <a:spLocks noGrp="1"/>
          </p:cNvSpPr>
          <p:nvPr>
            <p:ph type="title"/>
          </p:nvPr>
        </p:nvSpPr>
        <p:spPr/>
        <p:txBody>
          <a:bodyPr/>
          <a:lstStyle/>
          <a:p>
            <a:pPr algn="ctr"/>
            <a:r>
              <a:rPr lang="en-GB" dirty="0"/>
              <a:t>Benefits</a:t>
            </a:r>
          </a:p>
        </p:txBody>
      </p:sp>
    </p:spTree>
    <p:extLst>
      <p:ext uri="{BB962C8B-B14F-4D97-AF65-F5344CB8AC3E}">
        <p14:creationId xmlns:p14="http://schemas.microsoft.com/office/powerpoint/2010/main" val="3624353612"/>
      </p:ext>
    </p:extLst>
  </p:cSld>
  <p:clrMapOvr>
    <a:masterClrMapping/>
  </p:clrMapOvr>
</p:sld>
</file>

<file path=ppt/theme/theme1.xml><?xml version="1.0" encoding="utf-8"?>
<a:theme xmlns:a="http://schemas.openxmlformats.org/drawingml/2006/main" name="1_Office Theme">
  <a:themeElements>
    <a:clrScheme name="NHS brand colours">
      <a:dk1>
        <a:sysClr val="windowText" lastClr="000000"/>
      </a:dk1>
      <a:lt1>
        <a:sysClr val="window" lastClr="FFFFFF"/>
      </a:lt1>
      <a:dk2>
        <a:srgbClr val="003087"/>
      </a:dk2>
      <a:lt2>
        <a:srgbClr val="E8EDEE"/>
      </a:lt2>
      <a:accent1>
        <a:srgbClr val="005EB8"/>
      </a:accent1>
      <a:accent2>
        <a:srgbClr val="0072CE"/>
      </a:accent2>
      <a:accent3>
        <a:srgbClr val="41B6E6"/>
      </a:accent3>
      <a:accent4>
        <a:srgbClr val="00A9CE"/>
      </a:accent4>
      <a:accent5>
        <a:srgbClr val="7C2855"/>
      </a:accent5>
      <a:accent6>
        <a:srgbClr val="AE2573"/>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304</TotalTime>
  <Words>812</Words>
  <Application>Microsoft Office PowerPoint</Application>
  <PresentationFormat>On-screen Show (4:3)</PresentationFormat>
  <Paragraphs>88</Paragraphs>
  <Slides>13</Slides>
  <Notes>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1_Office Theme</vt:lpstr>
      <vt:lpstr>  Living With &amp; Beyond Cancer: SWAG Breast SSG Update</vt:lpstr>
      <vt:lpstr>SWAG LWBC Cancer Transformation Project</vt:lpstr>
      <vt:lpstr>SWAG LWBC Metrics</vt:lpstr>
      <vt:lpstr>Breast Stratified Pathway National Requirements</vt:lpstr>
      <vt:lpstr>Risk Stratified Pathways</vt:lpstr>
      <vt:lpstr>Breast progress against metrics Oct 18</vt:lpstr>
      <vt:lpstr>Breast Cancer RSP as per SWAG Policy</vt:lpstr>
      <vt:lpstr>Breast RSP progress</vt:lpstr>
      <vt:lpstr>Benefits</vt:lpstr>
      <vt:lpstr>Challenges</vt:lpstr>
      <vt:lpstr>Personalised care for all patients and transform follow-up care (Jan 2019)</vt:lpstr>
      <vt:lpstr>How are we going to achieve this?</vt:lpstr>
      <vt:lpstr>Questions</vt:lpstr>
    </vt:vector>
  </TitlesOfParts>
  <Company>NBT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LWBC – Breast SSG Update</dc:title>
  <dc:creator>Catherine Neck</dc:creator>
  <cp:lastModifiedBy>Dunderdale, Helen</cp:lastModifiedBy>
  <cp:revision>16</cp:revision>
  <dcterms:created xsi:type="dcterms:W3CDTF">2019-02-22T08:12:41Z</dcterms:created>
  <dcterms:modified xsi:type="dcterms:W3CDTF">2019-02-28T14:40:16Z</dcterms:modified>
</cp:coreProperties>
</file>