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ug:Library:Mobile%20Documents:com~apple~CloudDocs:LCCOP%202018%20final%20for%20analysi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oug:Library:Mobile%20Documents:com~apple~CloudDocs:LCCOP%202018%20final%20for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ug:Downloads:LLCOP2018_Data_tables_10-12-18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 b="1"/>
            </a:pPr>
            <a:r>
              <a:rPr lang="en-US" sz="2800" b="1" dirty="0">
                <a:latin typeface="+mj-lt"/>
              </a:rPr>
              <a:t>Operations</a:t>
            </a:r>
            <a:r>
              <a:rPr lang="en-US" sz="2800" b="1" baseline="0" dirty="0">
                <a:latin typeface="+mj-lt"/>
              </a:rPr>
              <a:t> by extent of lung </a:t>
            </a:r>
            <a:r>
              <a:rPr lang="en-US" sz="2800" b="1" baseline="0" dirty="0" smtClean="0">
                <a:latin typeface="+mj-lt"/>
              </a:rPr>
              <a:t>resection LCCOP</a:t>
            </a:r>
            <a:endParaRPr lang="en-US" sz="2800" b="1" dirty="0">
              <a:latin typeface="+mj-lt"/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Procedure!$A$3:$A$7</c:f>
              <c:strCache>
                <c:ptCount val="5"/>
                <c:pt idx="0">
                  <c:v>Bilobectomy / lobectomy / sleeve resection</c:v>
                </c:pt>
                <c:pt idx="1">
                  <c:v>Wedge and multiple wedge resection / segmental resection</c:v>
                </c:pt>
                <c:pt idx="2">
                  <c:v>Carinal resection / lung resection with resection of chest wall</c:v>
                </c:pt>
                <c:pt idx="3">
                  <c:v>Pneumonectomy</c:v>
                </c:pt>
                <c:pt idx="4">
                  <c:v>Other resections</c:v>
                </c:pt>
              </c:strCache>
            </c:strRef>
          </c:cat>
          <c:val>
            <c:numRef>
              <c:f>Procedure!$B$3:$B$7</c:f>
              <c:numCache>
                <c:formatCode>#,##0</c:formatCode>
                <c:ptCount val="5"/>
                <c:pt idx="0">
                  <c:v>5018</c:v>
                </c:pt>
                <c:pt idx="1">
                  <c:v>1120</c:v>
                </c:pt>
                <c:pt idx="2" formatCode="General">
                  <c:v>28</c:v>
                </c:pt>
                <c:pt idx="3" formatCode="General">
                  <c:v>282</c:v>
                </c:pt>
                <c:pt idx="4" formatCode="General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DB-439F-8EE7-33C2D470C7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6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baseline="0"/>
              <a:t>Resections by cancer stage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6E-4926-9A68-D9D56FED3655}"/>
              </c:ext>
            </c:extLst>
          </c:dPt>
          <c:cat>
            <c:strRef>
              <c:f>'Key Data'!$A$52:$A$59</c:f>
              <c:strCache>
                <c:ptCount val="8"/>
                <c:pt idx="0">
                  <c:v>IA</c:v>
                </c:pt>
                <c:pt idx="1">
                  <c:v>IB</c:v>
                </c:pt>
                <c:pt idx="2">
                  <c:v>IIA</c:v>
                </c:pt>
                <c:pt idx="3">
                  <c:v>IIB</c:v>
                </c:pt>
                <c:pt idx="4">
                  <c:v>IIIA</c:v>
                </c:pt>
                <c:pt idx="5">
                  <c:v>IIIB</c:v>
                </c:pt>
                <c:pt idx="6">
                  <c:v>IV</c:v>
                </c:pt>
                <c:pt idx="7">
                  <c:v>Missing</c:v>
                </c:pt>
              </c:strCache>
            </c:strRef>
          </c:cat>
          <c:val>
            <c:numRef>
              <c:f>'Key Data'!$B$52:$B$59</c:f>
              <c:numCache>
                <c:formatCode>General</c:formatCode>
                <c:ptCount val="8"/>
                <c:pt idx="0">
                  <c:v>2389</c:v>
                </c:pt>
                <c:pt idx="1">
                  <c:v>1437</c:v>
                </c:pt>
                <c:pt idx="2">
                  <c:v>808</c:v>
                </c:pt>
                <c:pt idx="3">
                  <c:v>610</c:v>
                </c:pt>
                <c:pt idx="4">
                  <c:v>846</c:v>
                </c:pt>
                <c:pt idx="5">
                  <c:v>62</c:v>
                </c:pt>
                <c:pt idx="6">
                  <c:v>238</c:v>
                </c:pt>
                <c:pt idx="7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6E-4926-9A68-D9D56FED3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49888"/>
        <c:axId val="56151424"/>
      </c:barChart>
      <c:catAx>
        <c:axId val="5614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151424"/>
        <c:crosses val="autoZero"/>
        <c:auto val="1"/>
        <c:lblAlgn val="ctr"/>
        <c:lblOffset val="100"/>
        <c:noMultiLvlLbl val="0"/>
      </c:catAx>
      <c:valAx>
        <c:axId val="56151424"/>
        <c:scaling>
          <c:orientation val="minMax"/>
          <c:max val="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14988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1750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'Key Data'!$H$10:$H$37</c:f>
              <c:numCache>
                <c:formatCode>0.0</c:formatCode>
                <c:ptCount val="28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5.5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  <c:pt idx="17">
                  <c:v>6</c:v>
                </c:pt>
                <c:pt idx="18">
                  <c:v>6</c:v>
                </c:pt>
                <c:pt idx="19">
                  <c:v>7</c:v>
                </c:pt>
                <c:pt idx="20">
                  <c:v>6</c:v>
                </c:pt>
                <c:pt idx="21">
                  <c:v>5</c:v>
                </c:pt>
                <c:pt idx="22">
                  <c:v>5</c:v>
                </c:pt>
                <c:pt idx="23">
                  <c:v>7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'Key Data'!$N$10:$N$37</c:f>
              <c:numCache>
                <c:formatCode>0.0</c:formatCode>
                <c:ptCount val="28"/>
                <c:pt idx="0">
                  <c:v>23.350249999999999</c:v>
                </c:pt>
                <c:pt idx="1">
                  <c:v>40.29851</c:v>
                </c:pt>
                <c:pt idx="2">
                  <c:v>46.601939999999999</c:v>
                </c:pt>
                <c:pt idx="3">
                  <c:v>33.846150000000002</c:v>
                </c:pt>
                <c:pt idx="4">
                  <c:v>34.905659999999997</c:v>
                </c:pt>
                <c:pt idx="5">
                  <c:v>50.267380000000003</c:v>
                </c:pt>
                <c:pt idx="6">
                  <c:v>57.894739999999999</c:v>
                </c:pt>
                <c:pt idx="7">
                  <c:v>44.642859999999999</c:v>
                </c:pt>
                <c:pt idx="8">
                  <c:v>42.391300000000001</c:v>
                </c:pt>
                <c:pt idx="9">
                  <c:v>43.822400000000002</c:v>
                </c:pt>
                <c:pt idx="10">
                  <c:v>39.690719999999999</c:v>
                </c:pt>
                <c:pt idx="11">
                  <c:v>53.932580000000002</c:v>
                </c:pt>
                <c:pt idx="12">
                  <c:v>31.94444</c:v>
                </c:pt>
                <c:pt idx="13">
                  <c:v>56.097560000000001</c:v>
                </c:pt>
                <c:pt idx="14">
                  <c:v>36.956519999999998</c:v>
                </c:pt>
                <c:pt idx="15">
                  <c:v>42.957740000000001</c:v>
                </c:pt>
                <c:pt idx="16">
                  <c:v>41.785710000000002</c:v>
                </c:pt>
                <c:pt idx="17">
                  <c:v>42.443730000000002</c:v>
                </c:pt>
                <c:pt idx="18">
                  <c:v>50</c:v>
                </c:pt>
                <c:pt idx="19">
                  <c:v>42.786070000000002</c:v>
                </c:pt>
                <c:pt idx="20">
                  <c:v>49.259259999999998</c:v>
                </c:pt>
                <c:pt idx="21">
                  <c:v>38.636360000000003</c:v>
                </c:pt>
                <c:pt idx="22">
                  <c:v>52.298850000000002</c:v>
                </c:pt>
                <c:pt idx="23">
                  <c:v>45.502650000000003</c:v>
                </c:pt>
                <c:pt idx="24">
                  <c:v>50.246299999999998</c:v>
                </c:pt>
                <c:pt idx="25">
                  <c:v>37.446809999999999</c:v>
                </c:pt>
                <c:pt idx="26">
                  <c:v>48.768470000000001</c:v>
                </c:pt>
                <c:pt idx="27">
                  <c:v>36.477989999999998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10336"/>
        <c:axId val="58112256"/>
      </c:scatterChart>
      <c:valAx>
        <c:axId val="58110336"/>
        <c:scaling>
          <c:orientation val="minMax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Median</a:t>
                </a:r>
                <a:r>
                  <a:rPr lang="en-US" sz="1600" baseline="0"/>
                  <a:t> LOS (days)</a:t>
                </a:r>
                <a:endParaRPr lang="en-US" sz="160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112256"/>
        <c:crosses val="autoZero"/>
        <c:crossBetween val="midCat"/>
      </c:valAx>
      <c:valAx>
        <c:axId val="58112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90</a:t>
                </a:r>
                <a:r>
                  <a:rPr lang="en-US" sz="1600" baseline="0"/>
                  <a:t> day % readmission</a:t>
                </a:r>
                <a:endParaRPr lang="en-US" sz="160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1103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0.02926</cdr:x>
      <cdr:y>0.88077</cdr:y>
    </cdr:from>
    <cdr:to>
      <cdr:x>0.12049</cdr:x>
      <cdr:y>0.98378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53909" y="2462542"/>
          <a:ext cx="479834" cy="28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3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4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6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4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1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7A6E-C399-754D-9A07-37DAC8799C0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3051-B68C-764E-BF61-8EEBD77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data in surgery: LCCOP 2018(2016)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Doug West Audit Committee Chair, Society for Cardiothoracic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3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54" y="274638"/>
            <a:ext cx="6214607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Unadjusted correlation: median LOS and 90 day all cause readmission (HES)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05070"/>
              </p:ext>
            </p:extLst>
          </p:nvPr>
        </p:nvGraphicFramePr>
        <p:xfrm>
          <a:off x="1369023" y="1682541"/>
          <a:ext cx="6399768" cy="412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072802"/>
            <a:ext cx="185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Corr</a:t>
            </a:r>
            <a:r>
              <a:rPr lang="en-US" dirty="0" smtClean="0"/>
              <a:t> </a:t>
            </a:r>
            <a:r>
              <a:rPr lang="en-US" dirty="0" err="1" smtClean="0"/>
              <a:t>coeff</a:t>
            </a:r>
            <a:r>
              <a:rPr lang="en-US" dirty="0" smtClean="0"/>
              <a:t>  0.0069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791" y="5321317"/>
            <a:ext cx="930860" cy="12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7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6649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9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8100"/>
            <a:ext cx="4762500" cy="676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055" y="5847298"/>
            <a:ext cx="145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l</a:t>
            </a:r>
            <a:r>
              <a:rPr lang="en-US" dirty="0" smtClean="0">
                <a:solidFill>
                  <a:srgbClr val="3366FF"/>
                </a:solidFill>
              </a:rPr>
              <a:t>ung cancer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England 2016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306" y="454988"/>
            <a:ext cx="4704684" cy="6403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055" y="5847298"/>
            <a:ext cx="145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l</a:t>
            </a:r>
            <a:r>
              <a:rPr lang="en-US" dirty="0" smtClean="0">
                <a:solidFill>
                  <a:srgbClr val="3366FF"/>
                </a:solidFill>
              </a:rPr>
              <a:t>ung cancer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England 2016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853" y="5145270"/>
            <a:ext cx="930860" cy="12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7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 day survival</a:t>
            </a:r>
            <a:r>
              <a:rPr lang="en-US" baseline="30000" dirty="0">
                <a:solidFill>
                  <a:srgbClr val="FF0000"/>
                </a:solidFill>
              </a:rPr>
              <a:t>*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90 day survival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endParaRPr lang="en-US" dirty="0" smtClean="0"/>
          </a:p>
          <a:p>
            <a:r>
              <a:rPr lang="en-US" dirty="0" smtClean="0"/>
              <a:t>365 day survival</a:t>
            </a:r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endParaRPr lang="en-US" dirty="0" smtClean="0"/>
          </a:p>
          <a:p>
            <a:r>
              <a:rPr lang="en-US" dirty="0" smtClean="0"/>
              <a:t>Median length of stay</a:t>
            </a:r>
          </a:p>
          <a:p>
            <a:r>
              <a:rPr lang="en-US" dirty="0" smtClean="0"/>
              <a:t>Resection rate</a:t>
            </a:r>
          </a:p>
          <a:p>
            <a:r>
              <a:rPr lang="en-US" dirty="0" smtClean="0"/>
              <a:t>90 day all cause all site NHS readmission</a:t>
            </a:r>
          </a:p>
          <a:p>
            <a:r>
              <a:rPr lang="en-US" dirty="0" smtClean="0"/>
              <a:t>Unit and individual surgeon volume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055" y="5847298"/>
            <a:ext cx="145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l</a:t>
            </a:r>
            <a:r>
              <a:rPr lang="en-US" dirty="0" smtClean="0">
                <a:solidFill>
                  <a:srgbClr val="3366FF"/>
                </a:solidFill>
              </a:rPr>
              <a:t>ung cancer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England 2016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1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activity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8984"/>
            <a:ext cx="8229600" cy="4381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72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17205" y="352749"/>
            <a:ext cx="6680120" cy="61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Pneumonectomy</a:t>
            </a:r>
            <a:r>
              <a:rPr lang="en-US" sz="2800" b="1" dirty="0" smtClean="0"/>
              <a:t> and survival</a:t>
            </a:r>
            <a:endParaRPr lang="en-US" sz="2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38347" y="1987549"/>
            <a:ext cx="7345912" cy="45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55063348"/>
              </p:ext>
            </p:extLst>
          </p:nvPr>
        </p:nvGraphicFramePr>
        <p:xfrm>
          <a:off x="0" y="326945"/>
          <a:ext cx="8876815" cy="578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2055" y="5847298"/>
            <a:ext cx="145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l</a:t>
            </a:r>
            <a:r>
              <a:rPr lang="en-US" dirty="0" smtClean="0">
                <a:solidFill>
                  <a:srgbClr val="3366FF"/>
                </a:solidFill>
              </a:rPr>
              <a:t>ung cancer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England 2016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60247844"/>
              </p:ext>
            </p:extLst>
          </p:nvPr>
        </p:nvGraphicFramePr>
        <p:xfrm>
          <a:off x="352055" y="507999"/>
          <a:ext cx="8229599" cy="483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2055" y="5847298"/>
            <a:ext cx="145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l</a:t>
            </a:r>
            <a:r>
              <a:rPr lang="en-US" dirty="0" smtClean="0">
                <a:solidFill>
                  <a:srgbClr val="3366FF"/>
                </a:solidFill>
              </a:rPr>
              <a:t>ung cancer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England 2016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40" y="274638"/>
            <a:ext cx="6764878" cy="65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4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113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National data in surgery: LCCOP 2018(2016) </vt:lpstr>
      <vt:lpstr>PowerPoint Presentation</vt:lpstr>
      <vt:lpstr>Metrics 2018</vt:lpstr>
      <vt:lpstr>Rising activity</vt:lpstr>
      <vt:lpstr>PowerPoint Presentation</vt:lpstr>
      <vt:lpstr>Pneumonectomy and survival</vt:lpstr>
      <vt:lpstr>PowerPoint Presentation</vt:lpstr>
      <vt:lpstr>PowerPoint Presentation</vt:lpstr>
      <vt:lpstr>PowerPoint Presentation</vt:lpstr>
      <vt:lpstr>PowerPoint Presentation</vt:lpstr>
      <vt:lpstr>Unadjusted correlation: median LOS and 90 day all cause readmission (HES)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West</dc:creator>
  <cp:lastModifiedBy>Dunderdale, Helen</cp:lastModifiedBy>
  <cp:revision>4</cp:revision>
  <dcterms:created xsi:type="dcterms:W3CDTF">2019-05-21T03:59:02Z</dcterms:created>
  <dcterms:modified xsi:type="dcterms:W3CDTF">2019-05-21T08:33:34Z</dcterms:modified>
</cp:coreProperties>
</file>