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7" r:id="rId4"/>
    <p:sldId id="285" r:id="rId5"/>
    <p:sldId id="286" r:id="rId6"/>
    <p:sldId id="260" r:id="rId7"/>
    <p:sldId id="261" r:id="rId8"/>
    <p:sldId id="259" r:id="rId9"/>
    <p:sldId id="263" r:id="rId10"/>
    <p:sldId id="262" r:id="rId11"/>
    <p:sldId id="264" r:id="rId12"/>
    <p:sldId id="265" r:id="rId13"/>
    <p:sldId id="28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9" r:id="rId33"/>
    <p:sldId id="290" r:id="rId34"/>
    <p:sldId id="294" r:id="rId35"/>
    <p:sldId id="295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2" autoAdjust="0"/>
    <p:restoredTop sz="93675"/>
  </p:normalViewPr>
  <p:slideViewPr>
    <p:cSldViewPr>
      <p:cViewPr varScale="1">
        <p:scale>
          <a:sx n="69" d="100"/>
          <a:sy n="69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064896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\\mph-fs1.tst.nhs.uk\userdata$\Ann.England\My Documents\My Pictures\MPH NH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C7DB0BD-CD1F-AA45-A2F6-BBDD13CCB6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359" y="471123"/>
            <a:ext cx="1015203" cy="9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1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6E7-6D0C-4F03-967E-B6320734B62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0569-4EDB-4F4C-93A4-2C444824A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50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6E7-6D0C-4F03-967E-B6320734B62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0569-4EDB-4F4C-93A4-2C444824A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94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07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95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/>
          <a:lstStyle/>
          <a:p>
            <a:r>
              <a:rPr lang="en-GB" b="1" dirty="0"/>
              <a:t>Risk Management and Medico–Legal Issues in Women’s health Care, London 23 April 2015</a:t>
            </a:r>
            <a:endParaRPr lang="en-GB" dirty="0"/>
          </a:p>
          <a:p>
            <a:endParaRPr lang="en-GB" dirty="0"/>
          </a:p>
        </p:txBody>
      </p:sp>
      <p:pic>
        <p:nvPicPr>
          <p:cNvPr id="8" name="Picture 2" descr="\\mph-fs1.tst.nhs.uk\userdata$\Ann.England\My Documents\My Pictures\MPH NH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BAB559-7495-5043-897E-097DC6EECE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359" y="471123"/>
            <a:ext cx="1015203" cy="9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2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6E7-6D0C-4F03-967E-B6320734B62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0569-4EDB-4F4C-93A4-2C444824A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8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6E7-6D0C-4F03-967E-B6320734B62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0569-4EDB-4F4C-93A4-2C444824A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64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6E7-6D0C-4F03-967E-B6320734B62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0569-4EDB-4F4C-93A4-2C444824A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3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6E7-6D0C-4F03-967E-B6320734B62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0569-4EDB-4F4C-93A4-2C444824A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67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6E7-6D0C-4F03-967E-B6320734B62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0569-4EDB-4F4C-93A4-2C444824A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6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6E7-6D0C-4F03-967E-B6320734B62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0569-4EDB-4F4C-93A4-2C444824A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8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6E7-6D0C-4F03-967E-B6320734B62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0569-4EDB-4F4C-93A4-2C444824A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5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6A6E7-6D0C-4F03-967E-B6320734B62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E0569-4EDB-4F4C-93A4-2C444824A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9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KYOTO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LACC and beyond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David Milliken</a:t>
            </a:r>
          </a:p>
          <a:p>
            <a:r>
              <a:rPr lang="en-GB" dirty="0" smtClean="0">
                <a:solidFill>
                  <a:srgbClr val="0070C0"/>
                </a:solidFill>
                <a:highlight>
                  <a:srgbClr val="FFFF00"/>
                </a:highlight>
              </a:rPr>
              <a:t>David Milliken</a:t>
            </a:r>
            <a:endParaRPr lang="en-GB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r>
              <a:rPr lang="en-GB" dirty="0">
                <a:solidFill>
                  <a:srgbClr val="0070C0"/>
                </a:solidFill>
                <a:highlight>
                  <a:srgbClr val="FFFF00"/>
                </a:highlight>
              </a:rPr>
              <a:t>Consultant In Gynaecological Oncology Musgrove Park Hospital, Taunton, Somerset, UK</a:t>
            </a:r>
          </a:p>
        </p:txBody>
      </p:sp>
    </p:spTree>
    <p:extLst>
      <p:ext uri="{BB962C8B-B14F-4D97-AF65-F5344CB8AC3E}">
        <p14:creationId xmlns:p14="http://schemas.microsoft.com/office/powerpoint/2010/main" val="14642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BDCF30B-0923-3B49-A4FF-7FB9A5EC6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GB" sz="3400" b="1" spc="-5" dirty="0">
                <a:latin typeface="Arial"/>
                <a:cs typeface="Arial"/>
              </a:rPr>
              <a:t>Secondary</a:t>
            </a:r>
            <a:r>
              <a:rPr lang="en-GB" sz="3400" b="1" spc="-60" dirty="0">
                <a:latin typeface="Arial"/>
                <a:cs typeface="Arial"/>
              </a:rPr>
              <a:t> </a:t>
            </a:r>
            <a:r>
              <a:rPr lang="en-GB" sz="3400" b="1" spc="-10" dirty="0">
                <a:latin typeface="Arial"/>
                <a:cs typeface="Arial"/>
              </a:rPr>
              <a:t>Objectives</a:t>
            </a:r>
          </a:p>
          <a:p>
            <a:pPr marL="355600">
              <a:spcBef>
                <a:spcPts val="1430"/>
              </a:spcBef>
              <a:tabLst>
                <a:tab pos="354965" algn="l"/>
                <a:tab pos="355600" algn="l"/>
              </a:tabLst>
            </a:pPr>
            <a:r>
              <a:rPr lang="en-GB" spc="-5" dirty="0">
                <a:latin typeface="Arial"/>
                <a:cs typeface="Arial"/>
              </a:rPr>
              <a:t>Compare patterns </a:t>
            </a:r>
            <a:r>
              <a:rPr lang="en-GB" dirty="0">
                <a:latin typeface="Arial"/>
                <a:cs typeface="Arial"/>
              </a:rPr>
              <a:t>of </a:t>
            </a:r>
            <a:r>
              <a:rPr lang="en-GB" b="1" spc="-5" dirty="0">
                <a:latin typeface="Arial"/>
                <a:cs typeface="Arial"/>
              </a:rPr>
              <a:t>recurrence </a:t>
            </a:r>
            <a:r>
              <a:rPr lang="en-GB" spc="-5" dirty="0">
                <a:latin typeface="Arial"/>
                <a:cs typeface="Arial"/>
              </a:rPr>
              <a:t>between</a:t>
            </a:r>
            <a:r>
              <a:rPr lang="en-GB" spc="-40" dirty="0">
                <a:latin typeface="Arial"/>
                <a:cs typeface="Arial"/>
              </a:rPr>
              <a:t> </a:t>
            </a:r>
            <a:r>
              <a:rPr lang="en-GB" spc="-5" dirty="0">
                <a:latin typeface="Arial"/>
                <a:cs typeface="Arial"/>
              </a:rPr>
              <a:t>arms</a:t>
            </a:r>
            <a:endParaRPr lang="en-GB" dirty="0">
              <a:latin typeface="Arial"/>
              <a:cs typeface="Arial"/>
            </a:endParaRPr>
          </a:p>
          <a:p>
            <a:pPr marL="355600">
              <a:spcBef>
                <a:spcPts val="1664"/>
              </a:spcBef>
              <a:tabLst>
                <a:tab pos="354965" algn="l"/>
                <a:tab pos="355600" algn="l"/>
              </a:tabLst>
            </a:pPr>
            <a:r>
              <a:rPr lang="en-GB" spc="-5" dirty="0">
                <a:latin typeface="Arial"/>
                <a:cs typeface="Arial"/>
              </a:rPr>
              <a:t>Compare treatment-associated </a:t>
            </a:r>
            <a:r>
              <a:rPr lang="en-GB" b="1" spc="-5" dirty="0">
                <a:latin typeface="Arial"/>
                <a:cs typeface="Arial"/>
              </a:rPr>
              <a:t>morbidity </a:t>
            </a:r>
            <a:r>
              <a:rPr lang="en-GB" spc="-5" dirty="0">
                <a:latin typeface="Arial"/>
                <a:cs typeface="Arial"/>
              </a:rPr>
              <a:t>(6 months from</a:t>
            </a:r>
            <a:r>
              <a:rPr lang="en-GB" spc="-15" dirty="0">
                <a:latin typeface="Arial"/>
                <a:cs typeface="Arial"/>
              </a:rPr>
              <a:t> </a:t>
            </a:r>
            <a:r>
              <a:rPr lang="en-GB" spc="-5" dirty="0">
                <a:latin typeface="Arial"/>
                <a:cs typeface="Arial"/>
              </a:rPr>
              <a:t>surgery)</a:t>
            </a:r>
            <a:endParaRPr lang="en-GB" dirty="0">
              <a:latin typeface="Arial"/>
              <a:cs typeface="Arial"/>
            </a:endParaRPr>
          </a:p>
          <a:p>
            <a:pPr marL="355600">
              <a:spcBef>
                <a:spcPts val="1705"/>
              </a:spcBef>
              <a:tabLst>
                <a:tab pos="354965" algn="l"/>
                <a:tab pos="355600" algn="l"/>
              </a:tabLst>
            </a:pPr>
            <a:r>
              <a:rPr lang="en-GB" spc="-5" dirty="0">
                <a:latin typeface="Arial"/>
                <a:cs typeface="Arial"/>
              </a:rPr>
              <a:t>Compare the </a:t>
            </a:r>
            <a:r>
              <a:rPr lang="en-GB" b="1" dirty="0">
                <a:latin typeface="Arial"/>
                <a:cs typeface="Arial"/>
              </a:rPr>
              <a:t>cost </a:t>
            </a:r>
            <a:r>
              <a:rPr lang="en-GB" b="1" spc="-5" dirty="0">
                <a:latin typeface="Arial"/>
                <a:cs typeface="Arial"/>
              </a:rPr>
              <a:t>effectiveness </a:t>
            </a:r>
            <a:r>
              <a:rPr lang="en-GB" dirty="0">
                <a:latin typeface="Arial"/>
                <a:cs typeface="Arial"/>
              </a:rPr>
              <a:t>of TLRH/TRRH vs.</a:t>
            </a:r>
            <a:r>
              <a:rPr lang="en-GB" spc="-135" dirty="0">
                <a:latin typeface="Arial"/>
                <a:cs typeface="Arial"/>
              </a:rPr>
              <a:t> </a:t>
            </a:r>
            <a:r>
              <a:rPr lang="en-GB" spc="-35" dirty="0">
                <a:latin typeface="Arial"/>
                <a:cs typeface="Arial"/>
              </a:rPr>
              <a:t>TARH</a:t>
            </a:r>
            <a:endParaRPr lang="en-GB" dirty="0">
              <a:latin typeface="Arial"/>
              <a:cs typeface="Arial"/>
            </a:endParaRPr>
          </a:p>
          <a:p>
            <a:pPr marL="355600">
              <a:spcBef>
                <a:spcPts val="1664"/>
              </a:spcBef>
              <a:tabLst>
                <a:tab pos="354965" algn="l"/>
                <a:tab pos="355600" algn="l"/>
              </a:tabLst>
            </a:pPr>
            <a:r>
              <a:rPr lang="en-GB" dirty="0">
                <a:latin typeface="Arial"/>
                <a:cs typeface="Arial"/>
              </a:rPr>
              <a:t>Assess </a:t>
            </a:r>
            <a:r>
              <a:rPr lang="en-GB" b="1" spc="-5" dirty="0">
                <a:latin typeface="Arial"/>
                <a:cs typeface="Arial"/>
              </a:rPr>
              <a:t>pelvic floor</a:t>
            </a:r>
            <a:r>
              <a:rPr lang="en-GB" b="1" spc="-30" dirty="0">
                <a:latin typeface="Arial"/>
                <a:cs typeface="Arial"/>
              </a:rPr>
              <a:t> </a:t>
            </a:r>
            <a:r>
              <a:rPr lang="en-GB" b="1" spc="-5" dirty="0">
                <a:latin typeface="Arial"/>
                <a:cs typeface="Arial"/>
              </a:rPr>
              <a:t>function</a:t>
            </a:r>
            <a:endParaRPr lang="en-GB" dirty="0">
              <a:latin typeface="Arial"/>
              <a:cs typeface="Arial"/>
            </a:endParaRPr>
          </a:p>
          <a:p>
            <a:pPr marL="355600">
              <a:spcBef>
                <a:spcPts val="1700"/>
              </a:spcBef>
              <a:tabLst>
                <a:tab pos="354965" algn="l"/>
                <a:tab pos="355600" algn="l"/>
              </a:tabLst>
            </a:pPr>
            <a:r>
              <a:rPr lang="en-GB" spc="-5" dirty="0">
                <a:latin typeface="Arial"/>
                <a:cs typeface="Arial"/>
              </a:rPr>
              <a:t>Compare </a:t>
            </a:r>
            <a:r>
              <a:rPr lang="en-GB" b="1" spc="-5" dirty="0">
                <a:latin typeface="Arial"/>
                <a:cs typeface="Arial"/>
              </a:rPr>
              <a:t>overall survival </a:t>
            </a:r>
            <a:r>
              <a:rPr lang="en-GB" spc="-5" dirty="0">
                <a:latin typeface="Arial"/>
                <a:cs typeface="Arial"/>
              </a:rPr>
              <a:t>between</a:t>
            </a:r>
            <a:r>
              <a:rPr lang="en-GB" spc="-30" dirty="0">
                <a:latin typeface="Arial"/>
                <a:cs typeface="Arial"/>
              </a:rPr>
              <a:t> </a:t>
            </a:r>
            <a:r>
              <a:rPr lang="en-GB" spc="-5" dirty="0">
                <a:latin typeface="Arial"/>
                <a:cs typeface="Arial"/>
              </a:rPr>
              <a:t>arms</a:t>
            </a:r>
            <a:endParaRPr lang="en-GB" dirty="0">
              <a:latin typeface="Arial"/>
              <a:cs typeface="Arial"/>
            </a:endParaRPr>
          </a:p>
          <a:p>
            <a:pPr marL="355600">
              <a:spcBef>
                <a:spcPts val="1664"/>
              </a:spcBef>
              <a:tabLst>
                <a:tab pos="354965" algn="l"/>
                <a:tab pos="355600" algn="l"/>
              </a:tabLst>
            </a:pPr>
            <a:r>
              <a:rPr lang="en-GB" spc="-5" dirty="0">
                <a:latin typeface="Arial"/>
                <a:cs typeface="Arial"/>
              </a:rPr>
              <a:t>Determine the </a:t>
            </a:r>
            <a:r>
              <a:rPr lang="en-GB" b="1" spc="-5" dirty="0">
                <a:latin typeface="Arial"/>
                <a:cs typeface="Arial"/>
              </a:rPr>
              <a:t>feasibility </a:t>
            </a:r>
            <a:r>
              <a:rPr lang="en-GB" b="1" dirty="0">
                <a:latin typeface="Arial"/>
                <a:cs typeface="Arial"/>
              </a:rPr>
              <a:t>of </a:t>
            </a:r>
            <a:r>
              <a:rPr lang="en-GB" b="1" spc="-5" dirty="0">
                <a:latin typeface="Arial"/>
                <a:cs typeface="Arial"/>
              </a:rPr>
              <a:t>sentinel lymph </a:t>
            </a:r>
            <a:r>
              <a:rPr lang="en-GB" b="1" dirty="0">
                <a:latin typeface="Arial"/>
                <a:cs typeface="Arial"/>
              </a:rPr>
              <a:t>node</a:t>
            </a:r>
            <a:r>
              <a:rPr lang="en-GB" b="1" spc="-40" dirty="0">
                <a:latin typeface="Arial"/>
                <a:cs typeface="Arial"/>
              </a:rPr>
              <a:t> </a:t>
            </a:r>
            <a:r>
              <a:rPr lang="en-GB" b="1" spc="-5" dirty="0">
                <a:latin typeface="Arial"/>
                <a:cs typeface="Arial"/>
              </a:rPr>
              <a:t>mapping</a:t>
            </a:r>
            <a:endParaRPr lang="en-GB" dirty="0">
              <a:latin typeface="Arial"/>
              <a:cs typeface="Arial"/>
            </a:endParaRPr>
          </a:p>
          <a:p>
            <a:pPr marL="355600">
              <a:spcBef>
                <a:spcPts val="166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b="1" spc="-10" dirty="0">
                <a:latin typeface="Arial"/>
                <a:cs typeface="Arial"/>
              </a:rPr>
              <a:t>Quality </a:t>
            </a:r>
            <a:r>
              <a:rPr lang="en-GB" b="1" dirty="0">
                <a:latin typeface="Arial"/>
                <a:cs typeface="Arial"/>
              </a:rPr>
              <a:t>of </a:t>
            </a:r>
            <a:r>
              <a:rPr lang="en-GB" b="1" spc="-5" dirty="0">
                <a:latin typeface="Arial"/>
                <a:cs typeface="Arial"/>
              </a:rPr>
              <a:t>Life (QoL) </a:t>
            </a:r>
            <a:r>
              <a:rPr lang="en-GB" spc="-5" dirty="0">
                <a:latin typeface="Arial"/>
                <a:cs typeface="Arial"/>
              </a:rPr>
              <a:t>between</a:t>
            </a:r>
            <a:r>
              <a:rPr lang="en-GB" spc="-35" dirty="0">
                <a:latin typeface="Arial"/>
                <a:cs typeface="Arial"/>
              </a:rPr>
              <a:t> </a:t>
            </a:r>
            <a:r>
              <a:rPr lang="en-GB" spc="-5" dirty="0">
                <a:latin typeface="Arial"/>
                <a:cs typeface="Arial"/>
              </a:rPr>
              <a:t>arms</a:t>
            </a:r>
            <a:endParaRPr lang="en-GB" dirty="0">
              <a:latin typeface="Arial"/>
              <a:cs typeface="Arial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8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BBB9C51-97EF-C045-BFEE-901083293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55600" marR="673735" algn="ctr">
              <a:lnSpc>
                <a:spcPts val="2130"/>
              </a:lnSpc>
              <a:spcBef>
                <a:spcPts val="195"/>
              </a:spcBef>
              <a:tabLst>
                <a:tab pos="354965" algn="l"/>
                <a:tab pos="355600" algn="l"/>
              </a:tabLst>
            </a:pPr>
            <a:r>
              <a:rPr lang="en-GB" sz="4000" b="1" spc="-5" dirty="0">
                <a:latin typeface="Arial"/>
                <a:cs typeface="Arial"/>
              </a:rPr>
              <a:t>Study</a:t>
            </a:r>
            <a:r>
              <a:rPr lang="en-GB" sz="4000" b="1" spc="-85" dirty="0">
                <a:latin typeface="Arial"/>
                <a:cs typeface="Arial"/>
              </a:rPr>
              <a:t> </a:t>
            </a:r>
            <a:r>
              <a:rPr lang="en-GB" sz="4000" b="1" spc="-5" dirty="0">
                <a:latin typeface="Arial"/>
                <a:cs typeface="Arial"/>
              </a:rPr>
              <a:t>Design</a:t>
            </a:r>
          </a:p>
          <a:p>
            <a:pPr marL="355600" marR="673735">
              <a:lnSpc>
                <a:spcPts val="2130"/>
              </a:lnSpc>
              <a:spcBef>
                <a:spcPts val="195"/>
              </a:spcBef>
              <a:tabLst>
                <a:tab pos="354965" algn="l"/>
                <a:tab pos="355600" algn="l"/>
              </a:tabLst>
            </a:pPr>
            <a:r>
              <a:rPr lang="en-GB" spc="-5" dirty="0">
                <a:latin typeface="Arial"/>
                <a:cs typeface="Arial"/>
              </a:rPr>
              <a:t>International, </a:t>
            </a:r>
            <a:r>
              <a:rPr lang="en-GB" spc="-15" dirty="0" err="1">
                <a:latin typeface="Arial"/>
                <a:cs typeface="Arial"/>
              </a:rPr>
              <a:t>multicenter</a:t>
            </a:r>
            <a:r>
              <a:rPr lang="en-GB" spc="-15" dirty="0">
                <a:latin typeface="Arial"/>
                <a:cs typeface="Arial"/>
              </a:rPr>
              <a:t>, </a:t>
            </a:r>
            <a:r>
              <a:rPr lang="en-GB" spc="-5" dirty="0">
                <a:latin typeface="Arial"/>
                <a:cs typeface="Arial"/>
              </a:rPr>
              <a:t>randomized, phase III trial </a:t>
            </a:r>
            <a:r>
              <a:rPr lang="en-GB" dirty="0">
                <a:latin typeface="Arial"/>
                <a:cs typeface="Arial"/>
              </a:rPr>
              <a:t>to </a:t>
            </a:r>
            <a:r>
              <a:rPr lang="en-GB" spc="-5" dirty="0">
                <a:latin typeface="Arial"/>
                <a:cs typeface="Arial"/>
              </a:rPr>
              <a:t>test for non-  inferiority of TLRH/TRRH </a:t>
            </a:r>
            <a:r>
              <a:rPr lang="en-GB" dirty="0">
                <a:latin typeface="Arial"/>
                <a:cs typeface="Arial"/>
              </a:rPr>
              <a:t>vs. </a:t>
            </a:r>
            <a:r>
              <a:rPr lang="en-GB" spc="-5" dirty="0">
                <a:latin typeface="Arial"/>
                <a:cs typeface="Arial"/>
              </a:rPr>
              <a:t>standard care</a:t>
            </a:r>
            <a:r>
              <a:rPr lang="en-GB" spc="-40" dirty="0">
                <a:latin typeface="Arial"/>
                <a:cs typeface="Arial"/>
              </a:rPr>
              <a:t> </a:t>
            </a:r>
            <a:r>
              <a:rPr lang="en-GB" spc="-25" dirty="0">
                <a:latin typeface="Arial"/>
                <a:cs typeface="Arial"/>
              </a:rPr>
              <a:t>(TARH)</a:t>
            </a:r>
            <a:endParaRPr lang="en-GB" dirty="0">
              <a:latin typeface="Arial"/>
              <a:cs typeface="Arial"/>
            </a:endParaRPr>
          </a:p>
          <a:p>
            <a:pPr>
              <a:spcBef>
                <a:spcPts val="45"/>
              </a:spcBef>
              <a:buFont typeface="Arial"/>
              <a:buChar char="•"/>
            </a:pPr>
            <a:endParaRPr lang="en-GB" sz="4400" dirty="0">
              <a:latin typeface="Times New Roman"/>
              <a:cs typeface="Times New Roman"/>
            </a:endParaRPr>
          </a:p>
          <a:p>
            <a:pPr marL="355600" marR="5080">
              <a:tabLst>
                <a:tab pos="354965" algn="l"/>
                <a:tab pos="355600" algn="l"/>
              </a:tabLst>
            </a:pPr>
            <a:r>
              <a:rPr lang="en-GB" spc="-5" dirty="0">
                <a:latin typeface="Arial"/>
                <a:cs typeface="Arial"/>
              </a:rPr>
              <a:t>Therefore, </a:t>
            </a:r>
            <a:r>
              <a:rPr lang="en-GB" dirty="0">
                <a:latin typeface="Arial"/>
                <a:cs typeface="Arial"/>
              </a:rPr>
              <a:t>the </a:t>
            </a:r>
            <a:r>
              <a:rPr lang="en-GB" b="1" spc="-5" dirty="0">
                <a:latin typeface="Arial"/>
                <a:cs typeface="Arial"/>
              </a:rPr>
              <a:t>primary intent </a:t>
            </a:r>
            <a:r>
              <a:rPr lang="en-GB" dirty="0">
                <a:latin typeface="Arial"/>
                <a:cs typeface="Arial"/>
              </a:rPr>
              <a:t>to </a:t>
            </a:r>
            <a:r>
              <a:rPr lang="en-GB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demonstrate that minimally invasive  surgery was within 7.2% of the </a:t>
            </a:r>
            <a:r>
              <a:rPr lang="en-GB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DFS </a:t>
            </a:r>
            <a:r>
              <a:rPr lang="en-GB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rate of the standard care </a:t>
            </a:r>
            <a:r>
              <a:rPr lang="en-GB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(TARH)</a:t>
            </a:r>
            <a:r>
              <a:rPr lang="en-GB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arm</a:t>
            </a:r>
            <a:endParaRPr lang="en-GB" dirty="0">
              <a:latin typeface="Arial"/>
              <a:cs typeface="Arial"/>
            </a:endParaRPr>
          </a:p>
          <a:p>
            <a:pPr>
              <a:spcBef>
                <a:spcPts val="25"/>
              </a:spcBef>
              <a:buFont typeface="Arial"/>
              <a:buChar char="•"/>
            </a:pPr>
            <a:endParaRPr lang="en-GB" sz="4400" dirty="0">
              <a:latin typeface="Times New Roman"/>
              <a:cs typeface="Times New Roman"/>
            </a:endParaRPr>
          </a:p>
          <a:p>
            <a:pPr marL="355600" marR="76835">
              <a:tabLst>
                <a:tab pos="354965" algn="l"/>
                <a:tab pos="355600" algn="l"/>
              </a:tabLst>
            </a:pPr>
            <a:r>
              <a:rPr lang="en-GB" spc="-55" dirty="0">
                <a:latin typeface="Arial"/>
                <a:cs typeface="Arial"/>
              </a:rPr>
              <a:t>Test </a:t>
            </a:r>
            <a:r>
              <a:rPr lang="en-GB" spc="-5" dirty="0">
                <a:latin typeface="Arial"/>
                <a:cs typeface="Arial"/>
              </a:rPr>
              <a:t>for non-inferiority was based upon </a:t>
            </a:r>
            <a:r>
              <a:rPr lang="en-GB" dirty="0">
                <a:latin typeface="Arial"/>
                <a:cs typeface="Arial"/>
              </a:rPr>
              <a:t>a </a:t>
            </a:r>
            <a:r>
              <a:rPr lang="en-GB" spc="-5" dirty="0">
                <a:latin typeface="Arial"/>
                <a:cs typeface="Arial"/>
              </a:rPr>
              <a:t>97.5% one-sided confidence  interval. Based on exponential survival times, for </a:t>
            </a:r>
            <a:r>
              <a:rPr lang="en-GB" dirty="0">
                <a:latin typeface="Arial"/>
                <a:cs typeface="Arial"/>
              </a:rPr>
              <a:t>a </a:t>
            </a:r>
            <a:r>
              <a:rPr lang="en-GB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4.5-year follow-up</a:t>
            </a:r>
            <a:r>
              <a:rPr lang="en-GB" spc="-5" dirty="0">
                <a:latin typeface="Arial"/>
                <a:cs typeface="Arial"/>
              </a:rPr>
              <a:t>, </a:t>
            </a:r>
            <a:r>
              <a:rPr lang="en-GB" dirty="0">
                <a:latin typeface="Arial"/>
                <a:cs typeface="Arial"/>
              </a:rPr>
              <a:t>a  total </a:t>
            </a:r>
            <a:r>
              <a:rPr lang="en-GB" spc="-5" dirty="0">
                <a:latin typeface="Arial"/>
                <a:cs typeface="Arial"/>
              </a:rPr>
              <a:t>of </a:t>
            </a:r>
            <a:r>
              <a:rPr lang="en-GB" b="1" spc="-5" dirty="0">
                <a:latin typeface="Arial"/>
                <a:cs typeface="Arial"/>
              </a:rPr>
              <a:t>740 patients (370 per arm) </a:t>
            </a:r>
            <a:r>
              <a:rPr lang="en-GB" spc="-5" dirty="0">
                <a:latin typeface="Arial"/>
                <a:cs typeface="Arial"/>
              </a:rPr>
              <a:t>was determined to have at least 90%  power for</a:t>
            </a:r>
            <a:r>
              <a:rPr lang="en-GB" spc="-10" dirty="0">
                <a:latin typeface="Arial"/>
                <a:cs typeface="Arial"/>
              </a:rPr>
              <a:t> </a:t>
            </a:r>
            <a:r>
              <a:rPr lang="en-GB" spc="-15" dirty="0">
                <a:latin typeface="Arial"/>
                <a:cs typeface="Arial"/>
              </a:rPr>
              <a:t>non-inferiority.</a:t>
            </a:r>
            <a:endParaRPr lang="en-GB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2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AFACE13-BFA2-B642-B5A8-D3522160D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GB" spc="-10" dirty="0">
                <a:latin typeface="Arial"/>
                <a:cs typeface="Arial"/>
              </a:rPr>
              <a:t>Inclusion</a:t>
            </a:r>
            <a:r>
              <a:rPr lang="en-GB" spc="-40" dirty="0">
                <a:latin typeface="Arial"/>
                <a:cs typeface="Arial"/>
              </a:rPr>
              <a:t> </a:t>
            </a:r>
            <a:r>
              <a:rPr lang="en-GB" spc="-5" dirty="0">
                <a:latin typeface="Arial"/>
                <a:cs typeface="Arial"/>
              </a:rPr>
              <a:t>Criteria</a:t>
            </a:r>
          </a:p>
          <a:p>
            <a:pPr marL="355600" marR="5080">
              <a:lnSpc>
                <a:spcPct val="15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GB" spc="-5" dirty="0">
                <a:latin typeface="Arial"/>
                <a:cs typeface="Arial"/>
              </a:rPr>
              <a:t>Confirmed primary </a:t>
            </a:r>
            <a:r>
              <a:rPr lang="en-GB" b="1" spc="-5" dirty="0">
                <a:latin typeface="Arial"/>
                <a:cs typeface="Arial"/>
              </a:rPr>
              <a:t>squamous cell carcinoma, adenocarcinoma, </a:t>
            </a:r>
            <a:r>
              <a:rPr lang="en-GB" b="1" dirty="0">
                <a:latin typeface="Arial"/>
                <a:cs typeface="Arial"/>
              </a:rPr>
              <a:t>or  </a:t>
            </a:r>
            <a:r>
              <a:rPr lang="en-GB" b="1" spc="-5" dirty="0" err="1">
                <a:latin typeface="Arial"/>
                <a:cs typeface="Arial"/>
              </a:rPr>
              <a:t>adenosquamous</a:t>
            </a:r>
            <a:r>
              <a:rPr lang="en-GB" b="1" spc="-5" dirty="0">
                <a:latin typeface="Arial"/>
                <a:cs typeface="Arial"/>
              </a:rPr>
              <a:t> carcinoma </a:t>
            </a:r>
            <a:r>
              <a:rPr lang="en-GB" dirty="0">
                <a:latin typeface="Arial"/>
                <a:cs typeface="Arial"/>
              </a:rPr>
              <a:t>of </a:t>
            </a:r>
            <a:r>
              <a:rPr lang="en-GB" spc="-5" dirty="0">
                <a:latin typeface="Arial"/>
                <a:cs typeface="Arial"/>
              </a:rPr>
              <a:t>the uterine</a:t>
            </a:r>
            <a:r>
              <a:rPr lang="en-GB" spc="-30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cervix</a:t>
            </a:r>
          </a:p>
          <a:p>
            <a:pPr marL="355600">
              <a:spcBef>
                <a:spcPts val="1664"/>
              </a:spcBef>
              <a:tabLst>
                <a:tab pos="354965" algn="l"/>
                <a:tab pos="355600" algn="l"/>
              </a:tabLst>
            </a:pPr>
            <a:r>
              <a:rPr lang="en-GB" spc="-5" dirty="0">
                <a:latin typeface="Arial"/>
                <a:cs typeface="Arial"/>
              </a:rPr>
              <a:t>FIGO </a:t>
            </a:r>
            <a:r>
              <a:rPr lang="en-GB" b="1" spc="-5" dirty="0">
                <a:latin typeface="Arial"/>
                <a:cs typeface="Arial"/>
              </a:rPr>
              <a:t>stage IA1 </a:t>
            </a:r>
            <a:r>
              <a:rPr lang="en-GB" b="1" spc="-10" dirty="0">
                <a:latin typeface="Arial"/>
                <a:cs typeface="Arial"/>
              </a:rPr>
              <a:t>(with </a:t>
            </a:r>
            <a:r>
              <a:rPr lang="en-GB" b="1" spc="-30" dirty="0">
                <a:latin typeface="Arial"/>
                <a:cs typeface="Arial"/>
              </a:rPr>
              <a:t>LVSI), </a:t>
            </a:r>
            <a:r>
              <a:rPr lang="en-GB" b="1" spc="-5" dirty="0">
                <a:latin typeface="Arial"/>
                <a:cs typeface="Arial"/>
              </a:rPr>
              <a:t>IA2, </a:t>
            </a:r>
            <a:r>
              <a:rPr lang="en-GB" b="1" dirty="0">
                <a:latin typeface="Arial"/>
                <a:cs typeface="Arial"/>
              </a:rPr>
              <a:t>or</a:t>
            </a:r>
            <a:r>
              <a:rPr lang="en-GB" b="1" spc="-20" dirty="0">
                <a:latin typeface="Arial"/>
                <a:cs typeface="Arial"/>
              </a:rPr>
              <a:t> </a:t>
            </a:r>
            <a:r>
              <a:rPr lang="en-GB" b="1" spc="-5" dirty="0">
                <a:latin typeface="Arial"/>
                <a:cs typeface="Arial"/>
              </a:rPr>
              <a:t>IB1</a:t>
            </a:r>
            <a:endParaRPr lang="en-GB" dirty="0">
              <a:latin typeface="Arial"/>
              <a:cs typeface="Arial"/>
            </a:endParaRPr>
          </a:p>
          <a:p>
            <a:pPr marL="355600">
              <a:spcBef>
                <a:spcPts val="1700"/>
              </a:spcBef>
              <a:tabLst>
                <a:tab pos="354965" algn="l"/>
                <a:tab pos="355600" algn="l"/>
              </a:tabLst>
            </a:pPr>
            <a:r>
              <a:rPr lang="en-GB" spc="-30" dirty="0">
                <a:latin typeface="Arial"/>
                <a:cs typeface="Arial"/>
              </a:rPr>
              <a:t>Type </a:t>
            </a:r>
            <a:r>
              <a:rPr lang="en-GB" spc="-5" dirty="0">
                <a:latin typeface="Arial"/>
                <a:cs typeface="Arial"/>
              </a:rPr>
              <a:t>II </a:t>
            </a:r>
            <a:r>
              <a:rPr lang="en-GB" dirty="0">
                <a:latin typeface="Arial"/>
                <a:cs typeface="Arial"/>
              </a:rPr>
              <a:t>or </a:t>
            </a:r>
            <a:r>
              <a:rPr lang="en-GB" spc="-10" dirty="0">
                <a:latin typeface="Arial"/>
                <a:cs typeface="Arial"/>
              </a:rPr>
              <a:t>III </a:t>
            </a:r>
            <a:r>
              <a:rPr lang="en-GB" dirty="0">
                <a:latin typeface="Arial"/>
                <a:cs typeface="Arial"/>
              </a:rPr>
              <a:t>radical </a:t>
            </a:r>
            <a:r>
              <a:rPr lang="en-GB" spc="-5" dirty="0">
                <a:latin typeface="Arial"/>
                <a:cs typeface="Arial"/>
              </a:rPr>
              <a:t>hysterectomy (</a:t>
            </a:r>
            <a:r>
              <a:rPr lang="en-GB" spc="-5" dirty="0" err="1">
                <a:latin typeface="Arial"/>
                <a:cs typeface="Arial"/>
              </a:rPr>
              <a:t>Piver</a:t>
            </a:r>
            <a:r>
              <a:rPr lang="en-GB" spc="-5" dirty="0">
                <a:latin typeface="Arial"/>
                <a:cs typeface="Arial"/>
              </a:rPr>
              <a:t>-Rutledge</a:t>
            </a:r>
            <a:r>
              <a:rPr lang="en-GB" spc="-15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Classification)</a:t>
            </a:r>
          </a:p>
          <a:p>
            <a:pPr marL="355600">
              <a:spcBef>
                <a:spcPts val="1664"/>
              </a:spcBef>
              <a:tabLst>
                <a:tab pos="354965" algn="l"/>
                <a:tab pos="355600" algn="l"/>
              </a:tabLst>
            </a:pPr>
            <a:r>
              <a:rPr lang="en-GB" spc="-5" dirty="0">
                <a:latin typeface="Arial"/>
                <a:cs typeface="Arial"/>
              </a:rPr>
              <a:t>Performance status </a:t>
            </a:r>
            <a:r>
              <a:rPr lang="en-GB" dirty="0">
                <a:latin typeface="Arial"/>
                <a:cs typeface="Arial"/>
              </a:rPr>
              <a:t>of </a:t>
            </a:r>
            <a:r>
              <a:rPr lang="en-GB" b="1" spc="-5" dirty="0">
                <a:latin typeface="Arial"/>
                <a:cs typeface="Arial"/>
              </a:rPr>
              <a:t>ECOG</a:t>
            </a:r>
            <a:r>
              <a:rPr lang="en-GB" b="1" spc="-45" dirty="0">
                <a:latin typeface="Arial"/>
                <a:cs typeface="Arial"/>
              </a:rPr>
              <a:t> </a:t>
            </a:r>
            <a:r>
              <a:rPr lang="en-GB" b="1" spc="-5" dirty="0">
                <a:latin typeface="Arial"/>
                <a:cs typeface="Arial"/>
              </a:rPr>
              <a:t>0-1</a:t>
            </a:r>
            <a:endParaRPr lang="en-GB" dirty="0">
              <a:latin typeface="Arial"/>
              <a:cs typeface="Arial"/>
            </a:endParaRPr>
          </a:p>
          <a:p>
            <a:pPr marL="355600">
              <a:spcBef>
                <a:spcPts val="1700"/>
              </a:spcBef>
              <a:tabLst>
                <a:tab pos="354965" algn="l"/>
                <a:tab pos="355600" algn="l"/>
              </a:tabLst>
            </a:pPr>
            <a:r>
              <a:rPr lang="en-GB" spc="-5" dirty="0">
                <a:latin typeface="Arial"/>
                <a:cs typeface="Arial"/>
              </a:rPr>
              <a:t>Age </a:t>
            </a:r>
            <a:r>
              <a:rPr lang="en-GB" b="1" dirty="0">
                <a:latin typeface="Arial"/>
                <a:cs typeface="Arial"/>
              </a:rPr>
              <a:t>18 </a:t>
            </a:r>
            <a:r>
              <a:rPr lang="en-GB" b="1" spc="-5" dirty="0">
                <a:latin typeface="Arial"/>
                <a:cs typeface="Arial"/>
              </a:rPr>
              <a:t>years </a:t>
            </a:r>
            <a:r>
              <a:rPr lang="en-GB" b="1" dirty="0">
                <a:latin typeface="Arial"/>
                <a:cs typeface="Arial"/>
              </a:rPr>
              <a:t>or</a:t>
            </a:r>
            <a:r>
              <a:rPr lang="en-GB" b="1" spc="-30" dirty="0">
                <a:latin typeface="Arial"/>
                <a:cs typeface="Arial"/>
              </a:rPr>
              <a:t> </a:t>
            </a:r>
            <a:r>
              <a:rPr lang="en-GB" b="1" spc="-5" dirty="0">
                <a:latin typeface="Arial"/>
                <a:cs typeface="Arial"/>
              </a:rPr>
              <a:t>older</a:t>
            </a:r>
            <a:endParaRPr lang="en-GB" dirty="0">
              <a:latin typeface="Arial"/>
              <a:cs typeface="Arial"/>
            </a:endParaRPr>
          </a:p>
          <a:p>
            <a:pPr marL="355600">
              <a:spcBef>
                <a:spcPts val="1670"/>
              </a:spcBef>
              <a:tabLst>
                <a:tab pos="354965" algn="l"/>
                <a:tab pos="355600" algn="l"/>
              </a:tabLst>
            </a:pPr>
            <a:r>
              <a:rPr lang="en-GB" spc="-5" dirty="0">
                <a:latin typeface="Arial"/>
                <a:cs typeface="Arial"/>
              </a:rPr>
              <a:t>Signed </a:t>
            </a:r>
            <a:r>
              <a:rPr lang="en-GB" dirty="0">
                <a:latin typeface="Arial"/>
                <a:cs typeface="Arial"/>
              </a:rPr>
              <a:t>an </a:t>
            </a:r>
            <a:r>
              <a:rPr lang="en-GB" spc="-5" dirty="0">
                <a:latin typeface="Arial"/>
                <a:cs typeface="Arial"/>
              </a:rPr>
              <a:t>approved Informed</a:t>
            </a:r>
            <a:r>
              <a:rPr lang="en-GB" spc="-30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Consent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7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699B391-27EC-F54E-A940-6CBA9DD7E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2017 – safety signal from Data safety management committee. Recruiting paused</a:t>
            </a:r>
          </a:p>
          <a:p>
            <a:r>
              <a:rPr lang="en-US" dirty="0"/>
              <a:t>Further data accrual – safety signal worse</a:t>
            </a:r>
          </a:p>
          <a:p>
            <a:r>
              <a:rPr lang="en-US" dirty="0"/>
              <a:t>Trial halted.</a:t>
            </a:r>
          </a:p>
        </p:txBody>
      </p:sp>
    </p:spTree>
    <p:extLst>
      <p:ext uri="{BB962C8B-B14F-4D97-AF65-F5344CB8AC3E}">
        <p14:creationId xmlns:p14="http://schemas.microsoft.com/office/powerpoint/2010/main" val="119418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4501" y="1121220"/>
            <a:ext cx="3175635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Study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Schema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587" y="3133535"/>
            <a:ext cx="2860675" cy="173164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600075" marR="592455" algn="ctr">
              <a:lnSpc>
                <a:spcPts val="2130"/>
              </a:lnSpc>
              <a:spcBef>
                <a:spcPts val="330"/>
              </a:spcBef>
            </a:pPr>
            <a:r>
              <a:rPr b="1" spc="-5" dirty="0">
                <a:latin typeface="Arial"/>
                <a:cs typeface="Arial"/>
              </a:rPr>
              <a:t>Stage IA1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spc="-35" dirty="0">
                <a:latin typeface="Arial"/>
                <a:cs typeface="Arial"/>
              </a:rPr>
              <a:t>LVSI,  </a:t>
            </a:r>
            <a:r>
              <a:rPr b="1" dirty="0">
                <a:latin typeface="Arial"/>
                <a:cs typeface="Arial"/>
              </a:rPr>
              <a:t>IA2,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IB1</a:t>
            </a:r>
            <a:endParaRPr dirty="0">
              <a:latin typeface="Arial"/>
              <a:cs typeface="Arial"/>
            </a:endParaRPr>
          </a:p>
          <a:p>
            <a:pPr marL="325120" marR="316865" indent="-1270" algn="ctr">
              <a:lnSpc>
                <a:spcPts val="2170"/>
              </a:lnSpc>
              <a:spcBef>
                <a:spcPts val="10"/>
              </a:spcBef>
            </a:pPr>
            <a:r>
              <a:rPr b="1" spc="-5" dirty="0">
                <a:latin typeface="Arial"/>
                <a:cs typeface="Arial"/>
              </a:rPr>
              <a:t>Squamous,  Adenocarcinoma,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or  </a:t>
            </a:r>
            <a:r>
              <a:rPr b="1" spc="-5" dirty="0">
                <a:latin typeface="Arial"/>
                <a:cs typeface="Arial"/>
              </a:rPr>
              <a:t>Adenosquamous  Cervical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Cancer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0285" y="2367077"/>
            <a:ext cx="2491105" cy="52770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4150" marR="175895" indent="276225">
              <a:lnSpc>
                <a:spcPts val="1900"/>
              </a:lnSpc>
              <a:spcBef>
                <a:spcPts val="315"/>
              </a:spcBef>
            </a:pPr>
            <a:r>
              <a:rPr sz="1600" b="1" spc="-30" dirty="0">
                <a:latin typeface="Arial"/>
                <a:cs typeface="Arial"/>
              </a:rPr>
              <a:t>Total </a:t>
            </a:r>
            <a:r>
              <a:rPr sz="1600" b="1" spc="-5" dirty="0">
                <a:latin typeface="Arial"/>
                <a:cs typeface="Arial"/>
              </a:rPr>
              <a:t>Abdominal  Radical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Hysterectomy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48898" y="4517022"/>
            <a:ext cx="2814320" cy="561975"/>
          </a:xfrm>
          <a:custGeom>
            <a:avLst/>
            <a:gdLst/>
            <a:ahLst/>
            <a:cxnLst/>
            <a:rect l="l" t="t" r="r" b="b"/>
            <a:pathLst>
              <a:path w="2814320" h="561975">
                <a:moveTo>
                  <a:pt x="0" y="0"/>
                </a:moveTo>
                <a:lnTo>
                  <a:pt x="2813761" y="0"/>
                </a:lnTo>
                <a:lnTo>
                  <a:pt x="2813761" y="561635"/>
                </a:lnTo>
                <a:lnTo>
                  <a:pt x="0" y="56163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13135" y="4534367"/>
            <a:ext cx="268541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1305" marR="5080" indent="-269240">
              <a:lnSpc>
                <a:spcPts val="1900"/>
              </a:lnSpc>
              <a:spcBef>
                <a:spcPts val="180"/>
              </a:spcBef>
            </a:pPr>
            <a:r>
              <a:rPr sz="1600" b="1" spc="-30" dirty="0">
                <a:latin typeface="Arial"/>
                <a:cs typeface="Arial"/>
              </a:rPr>
              <a:t>Total </a:t>
            </a:r>
            <a:r>
              <a:rPr sz="1600" b="1" spc="-5" dirty="0">
                <a:latin typeface="Arial"/>
                <a:cs typeface="Arial"/>
              </a:rPr>
              <a:t>Laparoscopic/Robotic  Radical Hysterectomy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54153" y="3860737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>
                <a:moveTo>
                  <a:pt x="0" y="0"/>
                </a:moveTo>
                <a:lnTo>
                  <a:pt x="378316" y="0"/>
                </a:lnTo>
              </a:path>
            </a:pathLst>
          </a:custGeom>
          <a:ln w="19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1969" y="386073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310" y="0"/>
                </a:lnTo>
              </a:path>
            </a:pathLst>
          </a:custGeom>
          <a:ln w="19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2940" y="2621369"/>
            <a:ext cx="347345" cy="1249045"/>
          </a:xfrm>
          <a:custGeom>
            <a:avLst/>
            <a:gdLst/>
            <a:ahLst/>
            <a:cxnLst/>
            <a:rect l="l" t="t" r="r" b="b"/>
            <a:pathLst>
              <a:path w="347345" h="1249045">
                <a:moveTo>
                  <a:pt x="271145" y="0"/>
                </a:moveTo>
                <a:lnTo>
                  <a:pt x="271145" y="28575"/>
                </a:lnTo>
                <a:lnTo>
                  <a:pt x="139395" y="28575"/>
                </a:lnTo>
                <a:lnTo>
                  <a:pt x="135127" y="32842"/>
                </a:lnTo>
                <a:lnTo>
                  <a:pt x="135127" y="1229842"/>
                </a:lnTo>
                <a:lnTo>
                  <a:pt x="0" y="1229842"/>
                </a:lnTo>
                <a:lnTo>
                  <a:pt x="0" y="1248892"/>
                </a:lnTo>
                <a:lnTo>
                  <a:pt x="149910" y="1248892"/>
                </a:lnTo>
                <a:lnTo>
                  <a:pt x="154177" y="1244625"/>
                </a:lnTo>
                <a:lnTo>
                  <a:pt x="154177" y="47625"/>
                </a:lnTo>
                <a:lnTo>
                  <a:pt x="328295" y="47625"/>
                </a:lnTo>
                <a:lnTo>
                  <a:pt x="347345" y="38100"/>
                </a:lnTo>
                <a:lnTo>
                  <a:pt x="271145" y="0"/>
                </a:lnTo>
                <a:close/>
              </a:path>
              <a:path w="347345" h="1249045">
                <a:moveTo>
                  <a:pt x="328295" y="47625"/>
                </a:moveTo>
                <a:lnTo>
                  <a:pt x="271145" y="47625"/>
                </a:lnTo>
                <a:lnTo>
                  <a:pt x="271145" y="76200"/>
                </a:lnTo>
                <a:lnTo>
                  <a:pt x="328295" y="47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2940" y="3851212"/>
            <a:ext cx="347345" cy="1119505"/>
          </a:xfrm>
          <a:custGeom>
            <a:avLst/>
            <a:gdLst/>
            <a:ahLst/>
            <a:cxnLst/>
            <a:rect l="l" t="t" r="r" b="b"/>
            <a:pathLst>
              <a:path w="347345" h="1119504">
                <a:moveTo>
                  <a:pt x="149910" y="0"/>
                </a:moveTo>
                <a:lnTo>
                  <a:pt x="0" y="0"/>
                </a:lnTo>
                <a:lnTo>
                  <a:pt x="0" y="19050"/>
                </a:lnTo>
                <a:lnTo>
                  <a:pt x="135127" y="19050"/>
                </a:lnTo>
                <a:lnTo>
                  <a:pt x="135127" y="1086572"/>
                </a:lnTo>
                <a:lnTo>
                  <a:pt x="139395" y="1090836"/>
                </a:lnTo>
                <a:lnTo>
                  <a:pt x="271145" y="1090836"/>
                </a:lnTo>
                <a:lnTo>
                  <a:pt x="271145" y="1119411"/>
                </a:lnTo>
                <a:lnTo>
                  <a:pt x="347345" y="1081311"/>
                </a:lnTo>
                <a:lnTo>
                  <a:pt x="328295" y="1071786"/>
                </a:lnTo>
                <a:lnTo>
                  <a:pt x="154177" y="1071786"/>
                </a:lnTo>
                <a:lnTo>
                  <a:pt x="154177" y="4267"/>
                </a:lnTo>
                <a:lnTo>
                  <a:pt x="149910" y="0"/>
                </a:lnTo>
                <a:close/>
              </a:path>
              <a:path w="347345" h="1119504">
                <a:moveTo>
                  <a:pt x="271145" y="1043211"/>
                </a:moveTo>
                <a:lnTo>
                  <a:pt x="271145" y="1071786"/>
                </a:lnTo>
                <a:lnTo>
                  <a:pt x="328295" y="1071786"/>
                </a:lnTo>
                <a:lnTo>
                  <a:pt x="271145" y="1043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7280" y="2659474"/>
            <a:ext cx="467359" cy="2285365"/>
          </a:xfrm>
          <a:custGeom>
            <a:avLst/>
            <a:gdLst/>
            <a:ahLst/>
            <a:cxnLst/>
            <a:rect l="l" t="t" r="r" b="b"/>
            <a:pathLst>
              <a:path w="467360" h="2285365">
                <a:moveTo>
                  <a:pt x="0" y="2284755"/>
                </a:moveTo>
                <a:lnTo>
                  <a:pt x="466873" y="2284755"/>
                </a:lnTo>
                <a:lnTo>
                  <a:pt x="466873" y="0"/>
                </a:lnTo>
                <a:lnTo>
                  <a:pt x="0" y="0"/>
                </a:lnTo>
                <a:lnTo>
                  <a:pt x="0" y="228475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2629" y="2622550"/>
            <a:ext cx="436032" cy="46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12629" y="2863850"/>
            <a:ext cx="436032" cy="46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12629" y="3109379"/>
            <a:ext cx="436032" cy="46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12629" y="3350679"/>
            <a:ext cx="436032" cy="469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8400" y="3596220"/>
            <a:ext cx="444500" cy="469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99929" y="3841750"/>
            <a:ext cx="461432" cy="469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59200" y="4083050"/>
            <a:ext cx="342900" cy="469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25329" y="4328584"/>
            <a:ext cx="410632" cy="4698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21100" y="4569883"/>
            <a:ext cx="419100" cy="469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87280" y="2659469"/>
            <a:ext cx="467359" cy="2285365"/>
          </a:xfrm>
          <a:prstGeom prst="rect">
            <a:avLst/>
          </a:prstGeom>
          <a:ln w="12700">
            <a:solidFill>
              <a:srgbClr val="1F497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47955" marR="140970" indent="11430" algn="just">
              <a:lnSpc>
                <a:spcPct val="99800"/>
              </a:lnSpc>
              <a:spcBef>
                <a:spcPts val="24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  A  N  D  O  M  I  Z  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5536" y="2152867"/>
            <a:ext cx="188785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Open: June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2008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930"/>
              </a:lnSpc>
              <a:spcBef>
                <a:spcPts val="45"/>
              </a:spcBef>
            </a:pPr>
            <a:r>
              <a:rPr sz="1600" b="1" spc="-5" dirty="0">
                <a:latin typeface="Arial"/>
                <a:cs typeface="Arial"/>
              </a:rPr>
              <a:t>Accrual: 631  Closed: June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2017*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53388" y="2471496"/>
            <a:ext cx="768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N=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312</a:t>
            </a:r>
            <a:endParaRPr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53388" y="4765201"/>
            <a:ext cx="768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N=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319</a:t>
            </a:r>
            <a:endParaRPr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64740" y="5517546"/>
            <a:ext cx="2390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*</a:t>
            </a:r>
            <a:r>
              <a:rPr sz="1400" b="1" spc="-5" dirty="0">
                <a:latin typeface="Arial"/>
                <a:cs typeface="Arial"/>
              </a:rPr>
              <a:t>Recommendation of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DSMC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7EE061A1-0EA1-3442-9315-6E9B206F4B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359" y="471123"/>
            <a:ext cx="1015203" cy="941752"/>
          </a:xfrm>
          <a:prstGeom prst="rect">
            <a:avLst/>
          </a:prstGeom>
        </p:spPr>
      </p:pic>
      <p:pic>
        <p:nvPicPr>
          <p:cNvPr id="28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3B653850-6912-D34B-8180-D6EAA6B42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42" y="318228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5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9650" y="5357116"/>
            <a:ext cx="7124700" cy="0"/>
          </a:xfrm>
          <a:custGeom>
            <a:avLst/>
            <a:gdLst/>
            <a:ahLst/>
            <a:cxnLst/>
            <a:rect l="l" t="t" r="r" b="b"/>
            <a:pathLst>
              <a:path w="7124700">
                <a:moveTo>
                  <a:pt x="0" y="0"/>
                </a:moveTo>
                <a:lnTo>
                  <a:pt x="712470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3300" y="1784603"/>
          <a:ext cx="712470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3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71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Characteristic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729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TARH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LR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/TRRH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Eligible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patients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159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712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873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Mean age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years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(SD)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789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46.0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(10.6)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168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46.1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(11.0)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873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Mean BMI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kg/m</a:t>
                      </a:r>
                      <a:r>
                        <a:rPr sz="1800" spc="-7" baseline="25462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225" baseline="2546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(SD)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964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26.2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(5.3)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517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27.2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(5.6)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873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Histology*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1653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Adenocarcinoma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(26%)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87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(27%)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2923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SCC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6220" algn="r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210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(67%)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214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(67%)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1653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Adenosquamous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2540">
                        <a:lnSpc>
                          <a:spcPts val="206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(2%)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8075">
                        <a:lnSpc>
                          <a:spcPts val="206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(3%)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873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Stage of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9273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IA1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0790">
                        <a:lnSpc>
                          <a:spcPts val="206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(2%)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8075">
                        <a:lnSpc>
                          <a:spcPts val="206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(2%)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9273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IA2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13790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(6%)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81075">
                        <a:lnSpc>
                          <a:spcPts val="206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(7%)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283399" y="5065837"/>
            <a:ext cx="36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IB1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8749" y="1089507"/>
            <a:ext cx="4740275" cy="5130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Baseline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Characteristics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9939" y="4932740"/>
            <a:ext cx="6352540" cy="74993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623185">
              <a:spcBef>
                <a:spcPts val="1145"/>
              </a:spcBef>
              <a:tabLst>
                <a:tab pos="4806950" algn="l"/>
              </a:tabLst>
            </a:pPr>
            <a:r>
              <a:rPr spc="-5" dirty="0">
                <a:latin typeface="Arial"/>
                <a:cs typeface="Arial"/>
              </a:rPr>
              <a:t>287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(92%)	293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(92%)</a:t>
            </a:r>
            <a:endParaRPr dirty="0">
              <a:latin typeface="Arial"/>
              <a:cs typeface="Arial"/>
            </a:endParaRPr>
          </a:p>
          <a:p>
            <a:pPr marL="12700">
              <a:spcBef>
                <a:spcPts val="815"/>
              </a:spcBef>
            </a:pPr>
            <a:r>
              <a:rPr sz="1400" dirty="0">
                <a:latin typeface="Arial"/>
                <a:cs typeface="Arial"/>
              </a:rPr>
              <a:t>*</a:t>
            </a:r>
            <a:r>
              <a:rPr sz="1200" b="1" dirty="0">
                <a:latin typeface="Arial"/>
                <a:cs typeface="Arial"/>
              </a:rPr>
              <a:t>25 </a:t>
            </a:r>
            <a:r>
              <a:rPr sz="1200" b="1" spc="-5" dirty="0">
                <a:latin typeface="Arial"/>
                <a:cs typeface="Arial"/>
              </a:rPr>
              <a:t>patients reported </a:t>
            </a:r>
            <a:r>
              <a:rPr sz="1200" b="1" dirty="0">
                <a:latin typeface="Arial"/>
                <a:cs typeface="Arial"/>
              </a:rPr>
              <a:t>histology </a:t>
            </a:r>
            <a:r>
              <a:rPr sz="1200" b="1" spc="-5" dirty="0">
                <a:latin typeface="Arial"/>
                <a:cs typeface="Arial"/>
              </a:rPr>
              <a:t>as </a:t>
            </a:r>
            <a:r>
              <a:rPr sz="1200" b="1" dirty="0">
                <a:latin typeface="Arial"/>
                <a:cs typeface="Arial"/>
              </a:rPr>
              <a:t>one of </a:t>
            </a:r>
            <a:r>
              <a:rPr sz="1200" b="1" spc="-5" dirty="0">
                <a:latin typeface="Arial"/>
                <a:cs typeface="Arial"/>
              </a:rPr>
              <a:t>these three types, </a:t>
            </a:r>
            <a:r>
              <a:rPr sz="1200" b="1" dirty="0">
                <a:latin typeface="Arial"/>
                <a:cs typeface="Arial"/>
              </a:rPr>
              <a:t>but did not </a:t>
            </a:r>
            <a:r>
              <a:rPr sz="1200" b="1" spc="-5" dirty="0">
                <a:latin typeface="Arial"/>
                <a:cs typeface="Arial"/>
              </a:rPr>
              <a:t>specify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type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995B16C-649F-C947-82F0-FF981F55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6" y="192018"/>
            <a:ext cx="1015203" cy="941752"/>
          </a:xfrm>
          <a:prstGeom prst="rect">
            <a:avLst/>
          </a:prstGeom>
        </p:spPr>
      </p:pic>
      <p:pic>
        <p:nvPicPr>
          <p:cNvPr id="8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A631115E-A145-1648-BDA0-32B3E45B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6282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2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9738" y="902182"/>
            <a:ext cx="6725284" cy="5130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Surgery by Randomized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Treatment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4351" y="1450187"/>
          <a:ext cx="8077831" cy="4035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70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79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20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4637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673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600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TL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RH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Randomized patients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319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•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marR="1424305">
                        <a:lnSpc>
                          <a:spcPct val="119100"/>
                        </a:lnSpc>
                        <a:spcBef>
                          <a:spcPts val="170"/>
                        </a:spcBef>
                      </a:pPr>
                      <a:r>
                        <a:rPr sz="1600" spc="-35" dirty="0">
                          <a:latin typeface="Arial"/>
                          <a:cs typeface="Arial"/>
                        </a:rPr>
                        <a:t>TARH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TL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RH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262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274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(88%)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81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(3%)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10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(1%)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425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289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(91%)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345440" indent="-285750">
                        <a:lnSpc>
                          <a:spcPts val="1605"/>
                        </a:lnSpc>
                        <a:buChar char="•"/>
                        <a:tabLst>
                          <a:tab pos="344805" algn="l"/>
                          <a:tab pos="34544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Withdrawn prior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surgery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68044">
                        <a:lnSpc>
                          <a:spcPts val="167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(6%)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7995">
                        <a:lnSpc>
                          <a:spcPts val="167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(4%)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45440" indent="-285750">
                        <a:lnSpc>
                          <a:spcPct val="100000"/>
                        </a:lnSpc>
                        <a:spcBef>
                          <a:spcPts val="50"/>
                        </a:spcBef>
                        <a:buChar char="•"/>
                        <a:tabLst>
                          <a:tab pos="344805" algn="l"/>
                          <a:tab pos="34544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Surgery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abandoned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32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6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(4%)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(5%)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Surgery performed as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randomized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461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426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274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(88%)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R w="53975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289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(91%)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Method of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TLRH/TRRH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0332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N=8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R w="53975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778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N=289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45440" indent="-28575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344805" algn="l"/>
                          <a:tab pos="34544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Laparoscopic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6804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(88%)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R w="53975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244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(84%)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45440" indent="-285750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344805" algn="l"/>
                          <a:tab pos="345440" algn="l"/>
                        </a:tabLst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Robotic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6804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(13%)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R w="53975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45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(16%)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6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converted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Laparotomy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810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R w="53975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(3%)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69901" y="2245788"/>
            <a:ext cx="8208429" cy="817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9300" y="3541188"/>
            <a:ext cx="1574800" cy="2036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15DC0F-E78D-9A41-9165-D5258AEE0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4" y="216970"/>
            <a:ext cx="1015203" cy="941752"/>
          </a:xfrm>
          <a:prstGeom prst="rect">
            <a:avLst/>
          </a:prstGeom>
        </p:spPr>
      </p:pic>
      <p:pic>
        <p:nvPicPr>
          <p:cNvPr id="7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7FA739CC-FAB2-F04D-9C43-879DFC29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5314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0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401" y="1624593"/>
          <a:ext cx="7543799" cy="3842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5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4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6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1935">
                <a:tc gridSpan="2">
                  <a:txBody>
                    <a:bodyPr/>
                    <a:lstStyle/>
                    <a:p>
                      <a:pPr marR="180975" algn="r">
                        <a:lnSpc>
                          <a:spcPts val="1770"/>
                        </a:lnSpc>
                      </a:pPr>
                      <a:r>
                        <a:rPr sz="1600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ts val="177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TL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RH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245" algn="ctr">
                        <a:lnSpc>
                          <a:spcPts val="177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P-value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825">
                <a:tc gridSpan="2">
                  <a:txBody>
                    <a:bodyPr/>
                    <a:lstStyle/>
                    <a:p>
                      <a:pPr marL="11430">
                        <a:lnSpc>
                          <a:spcPts val="1880"/>
                        </a:lnSpc>
                        <a:tabLst>
                          <a:tab pos="4232275" algn="l"/>
                        </a:tabLst>
                      </a:pPr>
                      <a:r>
                        <a:rPr sz="2400" spc="-7" baseline="1736" dirty="0">
                          <a:latin typeface="Arial"/>
                          <a:cs typeface="Arial"/>
                        </a:rPr>
                        <a:t>Histopathology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282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291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11430">
                        <a:lnSpc>
                          <a:spcPts val="1835"/>
                        </a:lnSpc>
                        <a:tabLst>
                          <a:tab pos="1195705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Histology	Squamous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ts val="183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146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(50%)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ts val="183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152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(52%)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82245" algn="ctr">
                        <a:lnSpc>
                          <a:spcPts val="183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0.99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119570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Adenocarcinoma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58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(21%)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59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119570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Adenosquamous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(4%)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(4%)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119570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No residual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disease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59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(21%)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(21%)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R="396240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Other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ts val="1889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ts val="1889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(3%)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1195705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Grade	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34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(11%)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22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0.96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R="792480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ts val="1889"/>
                        </a:lnSpc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113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(40%)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0">
                        <a:lnSpc>
                          <a:spcPts val="1889"/>
                        </a:lnSpc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115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(40%)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R="792480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61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(22%)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61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(21%)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marR="19685" algn="ctr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Unknown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79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(28%)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4629" algn="r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81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(28%)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68580">
                        <a:lnSpc>
                          <a:spcPts val="1885"/>
                        </a:lnSpc>
                        <a:tabLst>
                          <a:tab pos="1195705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Invasion	Superficial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61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(22%)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85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(29%)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2245" algn="ctr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0.03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R="307975" algn="ct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Middle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73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(26%)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(17%)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R="421005" algn="ct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Deep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56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2880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(22%)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R="60325" algn="ct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Unknown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92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(33%)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4629" algn="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92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(32%)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675" y="1013307"/>
            <a:ext cx="5772150" cy="5130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Postoperative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Histopathology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D12790-7033-C14E-8551-EFC48DF7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7341"/>
            <a:ext cx="1015203" cy="941752"/>
          </a:xfrm>
          <a:prstGeom prst="rect">
            <a:avLst/>
          </a:prstGeom>
        </p:spPr>
      </p:pic>
      <p:pic>
        <p:nvPicPr>
          <p:cNvPr id="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0466A1EA-F77F-B949-8D37-1A7810AD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7898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5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08050" y="1754987"/>
          <a:ext cx="7016114" cy="3751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3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12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8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75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00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TL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RH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P-value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970"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Histopathology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282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291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tabLst>
                          <a:tab pos="1704339" algn="l"/>
                        </a:tabLst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Tumor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size	&lt;2cm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89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(32%)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95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(33%)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0.82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970">
                <a:tc gridSpan="2">
                  <a:txBody>
                    <a:bodyPr/>
                    <a:lstStyle/>
                    <a:p>
                      <a:pPr marL="170433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≥2cm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101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(36%)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97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(33%)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9240">
                <a:tc gridSpan="2">
                  <a:txBody>
                    <a:bodyPr/>
                    <a:lstStyle/>
                    <a:p>
                      <a:pPr marL="170433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Unknown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92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(33%)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(34%)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tabLst>
                          <a:tab pos="1704339" algn="l"/>
                        </a:tabLst>
                      </a:pPr>
                      <a:r>
                        <a:rPr sz="1600" spc="-35" dirty="0">
                          <a:latin typeface="Arial"/>
                          <a:cs typeface="Arial"/>
                        </a:rPr>
                        <a:t>LVSI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Negative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186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(66%)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196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(67%)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0.26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7970">
                <a:tc gridSpan="2">
                  <a:txBody>
                    <a:bodyPr/>
                    <a:lstStyle/>
                    <a:p>
                      <a:pPr marL="170433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Positive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81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(29%)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70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(24%)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9240">
                <a:tc gridSpan="2">
                  <a:txBody>
                    <a:bodyPr/>
                    <a:lstStyle/>
                    <a:p>
                      <a:pPr marL="170433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Unknown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(5%)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(9%)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tabLst>
                          <a:tab pos="1704339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Parametria	Negative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251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(89%)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254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(87%)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7970">
                <a:tc gridSpan="2">
                  <a:txBody>
                    <a:bodyPr/>
                    <a:lstStyle/>
                    <a:p>
                      <a:pPr marL="170433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Positive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6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(4%)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(7%)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0.35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9240">
                <a:tc gridSpan="2">
                  <a:txBody>
                    <a:bodyPr/>
                    <a:lstStyle/>
                    <a:p>
                      <a:pPr marL="170433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Unknown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(7%)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(6%)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tabLst>
                          <a:tab pos="1704339" algn="l"/>
                        </a:tabLst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Vaginal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margins	Negative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248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(88%)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258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(89%)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7970">
                <a:tc gridSpan="2">
                  <a:txBody>
                    <a:bodyPr/>
                    <a:lstStyle/>
                    <a:p>
                      <a:pPr marL="170433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Positive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9240">
                <a:tc gridSpan="2">
                  <a:txBody>
                    <a:bodyPr/>
                    <a:lstStyle/>
                    <a:p>
                      <a:pPr marL="170433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Unknown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675" y="1013307"/>
            <a:ext cx="5772150" cy="5130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Postoperative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Histopathology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9EDF62-4E96-2B4E-8D6F-47CBAB813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8059"/>
            <a:ext cx="1015203" cy="941752"/>
          </a:xfrm>
          <a:prstGeom prst="rect">
            <a:avLst/>
          </a:prstGeom>
        </p:spPr>
      </p:pic>
      <p:pic>
        <p:nvPicPr>
          <p:cNvPr id="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01840E5A-96B5-B844-992D-E99F2FB73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61" y="160082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20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2251" y="1824837"/>
          <a:ext cx="8761727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6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70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92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592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TARH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LRH/TRRH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P-value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480">
                <a:tc gridSpan="3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Histopathology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282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291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480">
                <a:tc gridSpan="3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Median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Lymph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nodes (Q1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Q3)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(16-30)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(15-26)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0.01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480"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Positive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nodes*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243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(86%)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253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(87%)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0.70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4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37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(13%)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35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(12%)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480"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Surgery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480">
                <a:tc gridSpan="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Mean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time-hours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(SD)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196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(62)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222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(71)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&lt;0.001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1480">
                <a:tc gridSpan="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Median LOS-days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(range)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(0-69)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(0-72)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&lt;0.001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5462" y="1013307"/>
            <a:ext cx="2978150" cy="5130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istopatholog</a:t>
            </a:r>
            <a:r>
              <a:rPr sz="3200" dirty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739" y="5593746"/>
            <a:ext cx="13144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*</a:t>
            </a:r>
            <a:r>
              <a:rPr sz="1200" b="1" dirty="0">
                <a:latin typeface="Arial"/>
                <a:cs typeface="Arial"/>
              </a:rPr>
              <a:t>5 </a:t>
            </a:r>
            <a:r>
              <a:rPr sz="1200" b="1" spc="-5" dirty="0">
                <a:latin typeface="Arial"/>
                <a:cs typeface="Arial"/>
              </a:rPr>
              <a:t>missing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values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75C1B0-A7B6-074F-BCEB-0E1BCE71E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2984"/>
            <a:ext cx="1015203" cy="941752"/>
          </a:xfrm>
          <a:prstGeom prst="rect">
            <a:avLst/>
          </a:prstGeom>
        </p:spPr>
      </p:pic>
      <p:pic>
        <p:nvPicPr>
          <p:cNvPr id="6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D34FAE3C-7E42-0048-866F-B93F842E9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35" y="160082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3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9D9ACCA-0150-8C4C-A957-C17A2D3D0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to LACC</a:t>
            </a:r>
          </a:p>
          <a:p>
            <a:r>
              <a:rPr lang="en-US" dirty="0"/>
              <a:t>2007 early cx cancer treatment was rad </a:t>
            </a:r>
            <a:r>
              <a:rPr lang="en-US" dirty="0" err="1"/>
              <a:t>hyst</a:t>
            </a:r>
            <a:endParaRPr lang="en-US" dirty="0"/>
          </a:p>
          <a:p>
            <a:r>
              <a:rPr lang="en-US" dirty="0"/>
              <a:t>Potential Adverse events from this were significant ? avoidable</a:t>
            </a:r>
          </a:p>
          <a:p>
            <a:r>
              <a:rPr lang="en-US" dirty="0"/>
              <a:t>Min invasive surgery blossoming</a:t>
            </a:r>
          </a:p>
          <a:p>
            <a:r>
              <a:rPr lang="en-US" dirty="0"/>
              <a:t>Retrospective studies suggested these were lower in laparoscopic and robotic surgery and there were was some data suggesting oncological outcomes were similar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1850" y="1748637"/>
          <a:ext cx="7542528" cy="3199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4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1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1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4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TARH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16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4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TLRH/TRRH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16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74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P-value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16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4450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Eligible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patients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marL="44450">
                        <a:lnSpc>
                          <a:spcPts val="2095"/>
                        </a:lnSpc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patients treated with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either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chemo or</a:t>
                      </a:r>
                      <a:r>
                        <a:rPr sz="1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radiotherapy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86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(28%)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92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(29%)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0.72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marL="44450">
                        <a:lnSpc>
                          <a:spcPts val="2095"/>
                        </a:lnSpc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patients treated with </a:t>
                      </a:r>
                      <a:r>
                        <a:rPr sz="1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at</a:t>
                      </a:r>
                      <a:r>
                        <a:rPr sz="18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least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one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cycle </a:t>
                      </a:r>
                      <a:r>
                        <a:rPr sz="1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chemotherapy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66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(21%)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72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(23%)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0.67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marL="44450">
                        <a:lnSpc>
                          <a:spcPts val="2095"/>
                        </a:lnSpc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patients treated with </a:t>
                      </a:r>
                      <a:r>
                        <a:rPr sz="1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at</a:t>
                      </a:r>
                      <a:r>
                        <a:rPr sz="18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least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one dose of</a:t>
                      </a:r>
                      <a:r>
                        <a:rPr sz="1800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radiotherapy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73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(23%)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81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(25%)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0.56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1702" y="1013307"/>
            <a:ext cx="7820025" cy="4521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Adjuvant </a:t>
            </a:r>
            <a:r>
              <a:rPr sz="2800" spc="-20" dirty="0">
                <a:latin typeface="Arial"/>
                <a:cs typeface="Arial"/>
              </a:rPr>
              <a:t>Treatment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Randomized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Treatment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2B8B75-A137-F149-A1F7-5EAC3A913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9879"/>
            <a:ext cx="1015203" cy="941752"/>
          </a:xfrm>
          <a:prstGeom prst="rect">
            <a:avLst/>
          </a:prstGeom>
        </p:spPr>
      </p:pic>
      <p:pic>
        <p:nvPicPr>
          <p:cNvPr id="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4C6762FA-8632-1940-A992-6D7F3851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93" y="160082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317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12850" y="1672437"/>
          <a:ext cx="7038340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9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Primary outcome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(DFS)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Median Follow-up time (min- max)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2.5 years (0.0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6.3)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Completeness* at 4.5 years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219/558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(39.2%)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Information available at 4.5 years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59.7%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Overall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survival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Median Follow-up time (min- max)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2.5 years (0.0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6.3)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Completeness* at 4.5 years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208/558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(37.3%)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Information available at 4.5 years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54.3%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450339" y="5136547"/>
            <a:ext cx="6520180" cy="37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*</a:t>
            </a:r>
            <a:r>
              <a:rPr sz="1100" spc="-5" dirty="0">
                <a:latin typeface="Arial"/>
                <a:cs typeface="Arial"/>
              </a:rPr>
              <a:t>Completeness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proportion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patients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event of </a:t>
            </a:r>
            <a:r>
              <a:rPr sz="1100" spc="-5" dirty="0">
                <a:latin typeface="Arial"/>
                <a:cs typeface="Arial"/>
              </a:rPr>
              <a:t>interest, </a:t>
            </a:r>
            <a:r>
              <a:rPr sz="1100" dirty="0">
                <a:latin typeface="Arial"/>
                <a:cs typeface="Arial"/>
              </a:rPr>
              <a:t>or with follow-up </a:t>
            </a:r>
            <a:r>
              <a:rPr sz="1100" spc="-5" dirty="0">
                <a:latin typeface="Arial"/>
                <a:cs typeface="Arial"/>
              </a:rPr>
              <a:t>to 4.5 years, </a:t>
            </a:r>
            <a:r>
              <a:rPr sz="1100" dirty="0">
                <a:latin typeface="Arial"/>
                <a:cs typeface="Arial"/>
              </a:rPr>
              <a:t>out of </a:t>
            </a:r>
            <a:r>
              <a:rPr sz="1100" spc="-5" dirty="0">
                <a:latin typeface="Arial"/>
                <a:cs typeface="Arial"/>
              </a:rPr>
              <a:t>the  total patients that </a:t>
            </a:r>
            <a:r>
              <a:rPr sz="1100" dirty="0">
                <a:latin typeface="Arial"/>
                <a:cs typeface="Arial"/>
              </a:rPr>
              <a:t>we can achieve </a:t>
            </a:r>
            <a:r>
              <a:rPr sz="1100" spc="-5" dirty="0">
                <a:latin typeface="Arial"/>
                <a:cs typeface="Arial"/>
              </a:rPr>
              <a:t>data </a:t>
            </a:r>
            <a:r>
              <a:rPr sz="1100" dirty="0">
                <a:latin typeface="Arial"/>
                <a:cs typeface="Arial"/>
              </a:rPr>
              <a:t>at </a:t>
            </a:r>
            <a:r>
              <a:rPr sz="1100" spc="-5" dirty="0">
                <a:latin typeface="Arial"/>
                <a:cs typeface="Arial"/>
              </a:rPr>
              <a:t>4.5 years </a:t>
            </a:r>
            <a:r>
              <a:rPr sz="1100" dirty="0">
                <a:latin typeface="Arial"/>
                <a:cs typeface="Arial"/>
              </a:rPr>
              <a:t>(excluding withdrawals and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LTFU)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76525" y="1013307"/>
            <a:ext cx="3792220" cy="5130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Data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Completeness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583DD3-5B6C-2244-BF9C-26B84278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0" y="188640"/>
            <a:ext cx="1015203" cy="941752"/>
          </a:xfrm>
          <a:prstGeom prst="rect">
            <a:avLst/>
          </a:prstGeom>
        </p:spPr>
      </p:pic>
      <p:pic>
        <p:nvPicPr>
          <p:cNvPr id="6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149816D2-A78D-5B40-AFD4-3D6FBA20B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0082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56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2162" y="4877593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98425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2162" y="472360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2162" y="4574374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100013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72162" y="442356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72162" y="4272749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2162" y="4120349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2162" y="396953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2162" y="3818724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2162" y="366949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100013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2162" y="3518688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98425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2162" y="3366286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100013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2162" y="3215474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72162" y="306466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72162" y="2913850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98425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72162" y="2761449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72162" y="261063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600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2162" y="2461411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100013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72162" y="2310600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98425"/>
                </a:moveTo>
                <a:lnTo>
                  <a:pt x="1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637" y="2347112"/>
            <a:ext cx="7802880" cy="0"/>
          </a:xfrm>
          <a:custGeom>
            <a:avLst/>
            <a:gdLst/>
            <a:ahLst/>
            <a:cxnLst/>
            <a:rect l="l" t="t" r="r" b="b"/>
            <a:pathLst>
              <a:path w="7802880">
                <a:moveTo>
                  <a:pt x="0" y="0"/>
                </a:moveTo>
                <a:lnTo>
                  <a:pt x="7802564" y="1"/>
                </a:lnTo>
              </a:path>
            </a:pathLst>
          </a:custGeom>
          <a:ln w="952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2250" y="2347115"/>
            <a:ext cx="0" cy="2628900"/>
          </a:xfrm>
          <a:custGeom>
            <a:avLst/>
            <a:gdLst/>
            <a:ahLst/>
            <a:cxnLst/>
            <a:rect l="l" t="t" r="r" b="b"/>
            <a:pathLst>
              <a:path h="2628900">
                <a:moveTo>
                  <a:pt x="0" y="2628901"/>
                </a:moveTo>
                <a:lnTo>
                  <a:pt x="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70462" y="2872574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16500" y="3575837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560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1638" y="2769895"/>
            <a:ext cx="113474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latin typeface="Arial"/>
                <a:cs typeface="Arial"/>
              </a:rPr>
              <a:t>Intention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to  </a:t>
            </a:r>
            <a:r>
              <a:rPr sz="1600" b="1" spc="-25" dirty="0">
                <a:latin typeface="Arial"/>
                <a:cs typeface="Arial"/>
              </a:rPr>
              <a:t>Treat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1637" y="3469983"/>
            <a:ext cx="12331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Per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Protocol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78013" y="2730209"/>
            <a:ext cx="928369" cy="422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0" algn="ctr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96.5</a:t>
            </a:r>
            <a:endParaRPr sz="1300"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1300" dirty="0">
                <a:latin typeface="Arial"/>
                <a:cs typeface="Arial"/>
              </a:rPr>
              <a:t>(92.7 -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98.4)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00238" y="3430296"/>
            <a:ext cx="928369" cy="422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0" algn="ctr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97.6</a:t>
            </a:r>
            <a:endParaRPr sz="1300"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1300" dirty="0">
                <a:latin typeface="Arial"/>
                <a:cs typeface="Arial"/>
              </a:rPr>
              <a:t>(94.1 -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99.0)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3426" y="1799933"/>
            <a:ext cx="677545" cy="422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314">
              <a:spcBef>
                <a:spcPts val="100"/>
              </a:spcBef>
            </a:pPr>
            <a:r>
              <a:rPr sz="1300" spc="-30" dirty="0">
                <a:latin typeface="Arial"/>
                <a:cs typeface="Arial"/>
              </a:rPr>
              <a:t>TARH  </a:t>
            </a:r>
            <a:r>
              <a:rPr sz="1300" dirty="0">
                <a:latin typeface="Arial"/>
                <a:cs typeface="Arial"/>
              </a:rPr>
              <a:t>(95%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CI)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70251" y="2703221"/>
            <a:ext cx="928369" cy="422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0" algn="ctr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86.0</a:t>
            </a:r>
            <a:endParaRPr sz="1300"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1300" dirty="0">
                <a:latin typeface="Arial"/>
                <a:cs typeface="Arial"/>
              </a:rPr>
              <a:t>(79.7 -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90.4)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70251" y="3403309"/>
            <a:ext cx="928369" cy="422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0" algn="ctr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87.1</a:t>
            </a:r>
            <a:endParaRPr sz="1300"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1300" dirty="0">
                <a:latin typeface="Arial"/>
                <a:cs typeface="Arial"/>
              </a:rPr>
              <a:t>(81.0 -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91.3)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51987" y="1772946"/>
            <a:ext cx="962660" cy="422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080" indent="-142240">
              <a:spcBef>
                <a:spcPts val="100"/>
              </a:spcBef>
            </a:pPr>
            <a:r>
              <a:rPr sz="1300" spc="5" dirty="0">
                <a:latin typeface="Arial"/>
                <a:cs typeface="Arial"/>
              </a:rPr>
              <a:t>T</a:t>
            </a:r>
            <a:r>
              <a:rPr sz="1300" dirty="0">
                <a:latin typeface="Arial"/>
                <a:cs typeface="Arial"/>
              </a:rPr>
              <a:t>L</a:t>
            </a:r>
            <a:r>
              <a:rPr sz="1300" spc="-5" dirty="0">
                <a:latin typeface="Arial"/>
                <a:cs typeface="Arial"/>
              </a:rPr>
              <a:t>RH</a:t>
            </a:r>
            <a:r>
              <a:rPr sz="1300" dirty="0">
                <a:latin typeface="Arial"/>
                <a:cs typeface="Arial"/>
              </a:rPr>
              <a:t>/</a:t>
            </a:r>
            <a:r>
              <a:rPr sz="1300" spc="5" dirty="0">
                <a:latin typeface="Arial"/>
                <a:cs typeface="Arial"/>
              </a:rPr>
              <a:t>T</a:t>
            </a:r>
            <a:r>
              <a:rPr sz="1300" spc="-5" dirty="0">
                <a:latin typeface="Arial"/>
                <a:cs typeface="Arial"/>
              </a:rPr>
              <a:t>RR</a:t>
            </a:r>
            <a:r>
              <a:rPr sz="1300" dirty="0">
                <a:latin typeface="Arial"/>
                <a:cs typeface="Arial"/>
              </a:rPr>
              <a:t>H  (95%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CI)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505451" y="2805900"/>
            <a:ext cx="163513" cy="163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14976" y="3507575"/>
            <a:ext cx="163513" cy="163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6637" y="4976017"/>
            <a:ext cx="7802880" cy="0"/>
          </a:xfrm>
          <a:custGeom>
            <a:avLst/>
            <a:gdLst/>
            <a:ahLst/>
            <a:cxnLst/>
            <a:rect l="l" t="t" r="r" b="b"/>
            <a:pathLst>
              <a:path w="7802880">
                <a:moveTo>
                  <a:pt x="0" y="0"/>
                </a:moveTo>
                <a:lnTo>
                  <a:pt x="7802564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886325" y="5301963"/>
            <a:ext cx="11366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Favors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TARH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572250" y="497601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1" y="69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22800" y="497601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1" y="69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487862" y="5065425"/>
            <a:ext cx="4127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-20%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597525" y="497601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1" y="69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464175" y="5065425"/>
            <a:ext cx="4127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-10%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572250" y="497601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1" y="69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513513" y="5065425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48562" y="497601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1" y="69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67526" y="5029750"/>
            <a:ext cx="1672589" cy="5111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R="158115" algn="ctr">
              <a:spcBef>
                <a:spcPts val="380"/>
              </a:spcBef>
            </a:pPr>
            <a:r>
              <a:rPr sz="1300" dirty="0">
                <a:latin typeface="Arial"/>
                <a:cs typeface="Arial"/>
              </a:rPr>
              <a:t>10%</a:t>
            </a:r>
            <a:endParaRPr sz="1300">
              <a:latin typeface="Arial"/>
              <a:cs typeface="Arial"/>
            </a:endParaRPr>
          </a:p>
          <a:p>
            <a:pPr marL="12700">
              <a:spcBef>
                <a:spcPts val="300"/>
              </a:spcBef>
            </a:pPr>
            <a:r>
              <a:rPr sz="1400" b="1" spc="-5" dirty="0">
                <a:latin typeface="Arial"/>
                <a:cs typeface="Arial"/>
              </a:rPr>
              <a:t>Favors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TLRH/TRRH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875087" y="3220237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1" y="4286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641467" y="1915820"/>
            <a:ext cx="1508125" cy="3422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68325" marR="5080" indent="-555625">
              <a:lnSpc>
                <a:spcPct val="101000"/>
              </a:lnSpc>
              <a:spcBef>
                <a:spcPts val="85"/>
              </a:spcBef>
            </a:pPr>
            <a:r>
              <a:rPr sz="1100" dirty="0">
                <a:latin typeface="Arial"/>
                <a:cs typeface="Arial"/>
              </a:rPr>
              <a:t>Non </a:t>
            </a:r>
            <a:r>
              <a:rPr sz="1100" spc="-5" dirty="0">
                <a:latin typeface="Arial"/>
                <a:cs typeface="Arial"/>
              </a:rPr>
              <a:t>inferiority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boundary  (7.2%)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64474" y="2768321"/>
            <a:ext cx="3479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0.87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04086" y="1661821"/>
            <a:ext cx="8255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P-value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25538" y="1860855"/>
            <a:ext cx="1029335" cy="422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marR="5080" indent="-151765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non-</a:t>
            </a:r>
            <a:r>
              <a:rPr sz="1300" spc="-5" dirty="0">
                <a:latin typeface="Arial"/>
                <a:cs typeface="Arial"/>
              </a:rPr>
              <a:t>i</a:t>
            </a:r>
            <a:r>
              <a:rPr sz="1300" dirty="0">
                <a:latin typeface="Arial"/>
                <a:cs typeface="Arial"/>
              </a:rPr>
              <a:t>nfer</a:t>
            </a:r>
            <a:r>
              <a:rPr sz="1300" spc="-5" dirty="0">
                <a:latin typeface="Arial"/>
                <a:cs typeface="Arial"/>
              </a:rPr>
              <a:t>i</a:t>
            </a:r>
            <a:r>
              <a:rPr sz="1300" dirty="0">
                <a:latin typeface="Arial"/>
                <a:cs typeface="Arial"/>
              </a:rPr>
              <a:t>or</a:t>
            </a:r>
            <a:r>
              <a:rPr sz="1300" spc="-5" dirty="0">
                <a:latin typeface="Arial"/>
                <a:cs typeface="Arial"/>
              </a:rPr>
              <a:t>i</a:t>
            </a:r>
            <a:r>
              <a:rPr sz="1300" dirty="0">
                <a:latin typeface="Arial"/>
                <a:cs typeface="Arial"/>
              </a:rPr>
              <a:t>ty  </a:t>
            </a:r>
            <a:r>
              <a:rPr sz="1300" spc="-5" dirty="0">
                <a:latin typeface="Arial"/>
                <a:cs typeface="Arial"/>
              </a:rPr>
              <a:t>(2-sided)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64474" y="3502508"/>
            <a:ext cx="3479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0.88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1174750" y="1013307"/>
            <a:ext cx="6795770" cy="5130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Primary </a:t>
            </a:r>
            <a:r>
              <a:rPr sz="3200" spc="-5" dirty="0">
                <a:latin typeface="Arial"/>
                <a:cs typeface="Arial"/>
              </a:rPr>
              <a:t>Outcome: DFS at 4.5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years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8E291B7-0C5C-C349-9D00-CCE491943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84" y="152998"/>
            <a:ext cx="1015203" cy="941752"/>
          </a:xfrm>
          <a:prstGeom prst="rect">
            <a:avLst/>
          </a:prstGeom>
        </p:spPr>
      </p:pic>
      <p:pic>
        <p:nvPicPr>
          <p:cNvPr id="53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54F7A8AB-854D-9842-B7E2-389BDE5D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22" y="142331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84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716" y="1453250"/>
            <a:ext cx="602729" cy="2437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310"/>
              </a:lnSpc>
            </a:pPr>
            <a:r>
              <a:rPr sz="2000" spc="-5" dirty="0">
                <a:latin typeface="Arial"/>
                <a:cs typeface="Arial"/>
              </a:rPr>
              <a:t>Proportion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patients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disease-free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13227" y="5200996"/>
          <a:ext cx="6207122" cy="408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0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9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95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70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70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76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768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70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92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95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0733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 marL="18415">
                        <a:lnSpc>
                          <a:spcPts val="1485"/>
                        </a:lnSpc>
                        <a:spcBef>
                          <a:spcPts val="25"/>
                        </a:spcBef>
                      </a:pPr>
                      <a:r>
                        <a:rPr sz="1300" b="1" spc="-30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TARH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85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312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85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280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85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236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85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187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85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163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1485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144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85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134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85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123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1485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104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1485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485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18415">
                        <a:lnSpc>
                          <a:spcPts val="145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TLRH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5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319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5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292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5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244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5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192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5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167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145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155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5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142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5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121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145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102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145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45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819276" y="4999317"/>
            <a:ext cx="110172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Number </a:t>
            </a:r>
            <a:r>
              <a:rPr sz="1300" dirty="0">
                <a:latin typeface="Arial"/>
                <a:cs typeface="Arial"/>
              </a:rPr>
              <a:t>at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risk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8325" y="1028396"/>
            <a:ext cx="47244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-95" dirty="0">
                <a:latin typeface="Arial"/>
                <a:cs typeface="Arial"/>
              </a:rPr>
              <a:t>T</a:t>
            </a:r>
            <a:r>
              <a:rPr sz="1300" b="1" spc="-5" dirty="0">
                <a:latin typeface="Arial"/>
                <a:cs typeface="Arial"/>
              </a:rPr>
              <a:t>AR</a:t>
            </a:r>
            <a:r>
              <a:rPr sz="1300" b="1" dirty="0">
                <a:latin typeface="Arial"/>
                <a:cs typeface="Arial"/>
              </a:rPr>
              <a:t>H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2992" y="1788034"/>
            <a:ext cx="97218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-5" dirty="0">
                <a:latin typeface="Arial"/>
                <a:cs typeface="Arial"/>
              </a:rPr>
              <a:t>TLRH/TRRH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84678" y="2312963"/>
            <a:ext cx="4093845" cy="6686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Disease-Free Survival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(DFS)</a:t>
            </a:r>
            <a:endParaRPr sz="2400">
              <a:latin typeface="Arial"/>
              <a:cs typeface="Arial"/>
            </a:endParaRPr>
          </a:p>
          <a:p>
            <a:pPr marL="48895">
              <a:spcBef>
                <a:spcPts val="20"/>
              </a:spcBef>
            </a:pPr>
            <a:r>
              <a:rPr sz="1800" b="0" dirty="0">
                <a:latin typeface="Arial"/>
                <a:cs typeface="Arial"/>
              </a:rPr>
              <a:t>HR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b="0" spc="-5" dirty="0">
                <a:latin typeface="Arial"/>
                <a:cs typeface="Arial"/>
              </a:rPr>
              <a:t>3.74 (95% </a:t>
            </a:r>
            <a:r>
              <a:rPr sz="1800" b="0" dirty="0">
                <a:latin typeface="Arial"/>
                <a:cs typeface="Arial"/>
              </a:rPr>
              <a:t>CI </a:t>
            </a:r>
            <a:r>
              <a:rPr sz="1800" b="0" spc="-5" dirty="0">
                <a:latin typeface="Arial"/>
                <a:cs typeface="Arial"/>
              </a:rPr>
              <a:t>1.63 </a:t>
            </a:r>
            <a:r>
              <a:rPr sz="1800" b="0" dirty="0">
                <a:latin typeface="Arial"/>
                <a:cs typeface="Arial"/>
              </a:rPr>
              <a:t>- </a:t>
            </a:r>
            <a:r>
              <a:rPr sz="1800" b="0" spc="-5" dirty="0">
                <a:latin typeface="Arial"/>
                <a:cs typeface="Arial"/>
              </a:rPr>
              <a:t>8.58),</a:t>
            </a:r>
            <a:r>
              <a:rPr sz="1800" b="0" spc="-6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p=0.002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340" y="3502520"/>
            <a:ext cx="13843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30" dirty="0">
                <a:latin typeface="Arial"/>
                <a:cs typeface="Arial"/>
              </a:rPr>
              <a:t>TARH:  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LRH/TRRH: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4141" y="3231554"/>
            <a:ext cx="953135" cy="84581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700" marR="5080" indent="-127000">
              <a:lnSpc>
                <a:spcPts val="2130"/>
              </a:lnSpc>
              <a:spcBef>
                <a:spcPts val="195"/>
              </a:spcBef>
            </a:pP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v</a:t>
            </a:r>
            <a:r>
              <a:rPr spc="-5" dirty="0">
                <a:latin typeface="Arial"/>
                <a:cs typeface="Arial"/>
              </a:rPr>
              <a:t>ent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N  </a:t>
            </a:r>
            <a:r>
              <a:rPr spc="-5" dirty="0">
                <a:latin typeface="Arial"/>
                <a:cs typeface="Arial"/>
              </a:rPr>
              <a:t>7/312</a:t>
            </a:r>
            <a:endParaRPr>
              <a:latin typeface="Arial"/>
              <a:cs typeface="Arial"/>
            </a:endParaRPr>
          </a:p>
          <a:p>
            <a:pPr marL="12700">
              <a:lnSpc>
                <a:spcPts val="2105"/>
              </a:lnSpc>
            </a:pPr>
            <a:r>
              <a:rPr spc="-5" dirty="0">
                <a:latin typeface="Arial"/>
                <a:cs typeface="Arial"/>
              </a:rPr>
              <a:t>27/319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85262" y="1293026"/>
            <a:ext cx="5269230" cy="111125"/>
          </a:xfrm>
          <a:custGeom>
            <a:avLst/>
            <a:gdLst/>
            <a:ahLst/>
            <a:cxnLst/>
            <a:rect l="l" t="t" r="r" b="b"/>
            <a:pathLst>
              <a:path w="5269230" h="111125">
                <a:moveTo>
                  <a:pt x="0" y="0"/>
                </a:moveTo>
                <a:lnTo>
                  <a:pt x="0" y="0"/>
                </a:lnTo>
                <a:lnTo>
                  <a:pt x="3988" y="0"/>
                </a:lnTo>
                <a:lnTo>
                  <a:pt x="15954" y="0"/>
                </a:lnTo>
                <a:lnTo>
                  <a:pt x="19942" y="0"/>
                </a:lnTo>
                <a:lnTo>
                  <a:pt x="31908" y="0"/>
                </a:lnTo>
                <a:lnTo>
                  <a:pt x="35897" y="0"/>
                </a:lnTo>
                <a:lnTo>
                  <a:pt x="39885" y="0"/>
                </a:lnTo>
                <a:lnTo>
                  <a:pt x="47863" y="0"/>
                </a:lnTo>
                <a:lnTo>
                  <a:pt x="51851" y="0"/>
                </a:lnTo>
                <a:lnTo>
                  <a:pt x="55840" y="0"/>
                </a:lnTo>
                <a:lnTo>
                  <a:pt x="59828" y="0"/>
                </a:lnTo>
                <a:lnTo>
                  <a:pt x="71794" y="0"/>
                </a:lnTo>
                <a:lnTo>
                  <a:pt x="75783" y="0"/>
                </a:lnTo>
                <a:lnTo>
                  <a:pt x="119657" y="0"/>
                </a:lnTo>
                <a:lnTo>
                  <a:pt x="123646" y="0"/>
                </a:lnTo>
                <a:lnTo>
                  <a:pt x="135612" y="0"/>
                </a:lnTo>
                <a:lnTo>
                  <a:pt x="139600" y="0"/>
                </a:lnTo>
                <a:lnTo>
                  <a:pt x="187463" y="0"/>
                </a:lnTo>
                <a:lnTo>
                  <a:pt x="203418" y="0"/>
                </a:lnTo>
                <a:lnTo>
                  <a:pt x="271223" y="0"/>
                </a:lnTo>
                <a:lnTo>
                  <a:pt x="275212" y="0"/>
                </a:lnTo>
                <a:lnTo>
                  <a:pt x="275212" y="11906"/>
                </a:lnTo>
                <a:lnTo>
                  <a:pt x="327064" y="11906"/>
                </a:lnTo>
                <a:lnTo>
                  <a:pt x="327064" y="23812"/>
                </a:lnTo>
                <a:lnTo>
                  <a:pt x="350995" y="23812"/>
                </a:lnTo>
                <a:lnTo>
                  <a:pt x="366949" y="23812"/>
                </a:lnTo>
                <a:lnTo>
                  <a:pt x="434755" y="23812"/>
                </a:lnTo>
                <a:lnTo>
                  <a:pt x="446721" y="23812"/>
                </a:lnTo>
                <a:lnTo>
                  <a:pt x="498573" y="23812"/>
                </a:lnTo>
                <a:lnTo>
                  <a:pt x="506550" y="23812"/>
                </a:lnTo>
                <a:lnTo>
                  <a:pt x="514527" y="23812"/>
                </a:lnTo>
                <a:lnTo>
                  <a:pt x="518515" y="23812"/>
                </a:lnTo>
                <a:lnTo>
                  <a:pt x="522504" y="23812"/>
                </a:lnTo>
                <a:lnTo>
                  <a:pt x="530481" y="23812"/>
                </a:lnTo>
                <a:lnTo>
                  <a:pt x="534470" y="23812"/>
                </a:lnTo>
                <a:lnTo>
                  <a:pt x="538458" y="23812"/>
                </a:lnTo>
                <a:lnTo>
                  <a:pt x="542447" y="23812"/>
                </a:lnTo>
                <a:lnTo>
                  <a:pt x="546435" y="23812"/>
                </a:lnTo>
                <a:lnTo>
                  <a:pt x="550424" y="23812"/>
                </a:lnTo>
                <a:lnTo>
                  <a:pt x="562390" y="23812"/>
                </a:lnTo>
                <a:lnTo>
                  <a:pt x="570367" y="23812"/>
                </a:lnTo>
                <a:lnTo>
                  <a:pt x="582333" y="23812"/>
                </a:lnTo>
                <a:lnTo>
                  <a:pt x="586321" y="23812"/>
                </a:lnTo>
                <a:lnTo>
                  <a:pt x="594298" y="23812"/>
                </a:lnTo>
                <a:lnTo>
                  <a:pt x="598287" y="23812"/>
                </a:lnTo>
                <a:lnTo>
                  <a:pt x="614241" y="23812"/>
                </a:lnTo>
                <a:lnTo>
                  <a:pt x="646150" y="23812"/>
                </a:lnTo>
                <a:lnTo>
                  <a:pt x="658116" y="23812"/>
                </a:lnTo>
                <a:lnTo>
                  <a:pt x="761819" y="23812"/>
                </a:lnTo>
                <a:lnTo>
                  <a:pt x="765807" y="23812"/>
                </a:lnTo>
                <a:lnTo>
                  <a:pt x="773784" y="23812"/>
                </a:lnTo>
                <a:lnTo>
                  <a:pt x="781762" y="23812"/>
                </a:lnTo>
                <a:lnTo>
                  <a:pt x="785750" y="23812"/>
                </a:lnTo>
                <a:lnTo>
                  <a:pt x="789739" y="23812"/>
                </a:lnTo>
                <a:lnTo>
                  <a:pt x="793727" y="23812"/>
                </a:lnTo>
                <a:lnTo>
                  <a:pt x="801705" y="23812"/>
                </a:lnTo>
                <a:lnTo>
                  <a:pt x="805693" y="23812"/>
                </a:lnTo>
                <a:lnTo>
                  <a:pt x="809682" y="23812"/>
                </a:lnTo>
                <a:lnTo>
                  <a:pt x="813670" y="23812"/>
                </a:lnTo>
                <a:lnTo>
                  <a:pt x="817659" y="23812"/>
                </a:lnTo>
                <a:lnTo>
                  <a:pt x="821647" y="23812"/>
                </a:lnTo>
                <a:lnTo>
                  <a:pt x="825636" y="23812"/>
                </a:lnTo>
                <a:lnTo>
                  <a:pt x="829625" y="23812"/>
                </a:lnTo>
                <a:lnTo>
                  <a:pt x="837602" y="23812"/>
                </a:lnTo>
                <a:lnTo>
                  <a:pt x="841590" y="23812"/>
                </a:lnTo>
                <a:lnTo>
                  <a:pt x="845579" y="23812"/>
                </a:lnTo>
                <a:lnTo>
                  <a:pt x="857545" y="23812"/>
                </a:lnTo>
                <a:lnTo>
                  <a:pt x="873499" y="23812"/>
                </a:lnTo>
                <a:lnTo>
                  <a:pt x="877488" y="23812"/>
                </a:lnTo>
                <a:lnTo>
                  <a:pt x="885465" y="23812"/>
                </a:lnTo>
                <a:lnTo>
                  <a:pt x="893442" y="23812"/>
                </a:lnTo>
                <a:lnTo>
                  <a:pt x="897430" y="23812"/>
                </a:lnTo>
                <a:lnTo>
                  <a:pt x="901419" y="23812"/>
                </a:lnTo>
                <a:lnTo>
                  <a:pt x="913385" y="23812"/>
                </a:lnTo>
                <a:lnTo>
                  <a:pt x="917373" y="23812"/>
                </a:lnTo>
                <a:lnTo>
                  <a:pt x="929339" y="23812"/>
                </a:lnTo>
                <a:lnTo>
                  <a:pt x="949282" y="23812"/>
                </a:lnTo>
                <a:lnTo>
                  <a:pt x="965236" y="23812"/>
                </a:lnTo>
                <a:lnTo>
                  <a:pt x="989168" y="23812"/>
                </a:lnTo>
                <a:lnTo>
                  <a:pt x="1001130" y="23812"/>
                </a:lnTo>
                <a:lnTo>
                  <a:pt x="1005120" y="23812"/>
                </a:lnTo>
                <a:lnTo>
                  <a:pt x="1021080" y="23812"/>
                </a:lnTo>
                <a:lnTo>
                  <a:pt x="1037030" y="23812"/>
                </a:lnTo>
                <a:lnTo>
                  <a:pt x="1041020" y="23812"/>
                </a:lnTo>
                <a:lnTo>
                  <a:pt x="1049000" y="23812"/>
                </a:lnTo>
                <a:lnTo>
                  <a:pt x="1052990" y="23812"/>
                </a:lnTo>
                <a:lnTo>
                  <a:pt x="1056970" y="23812"/>
                </a:lnTo>
                <a:lnTo>
                  <a:pt x="1060960" y="23812"/>
                </a:lnTo>
                <a:lnTo>
                  <a:pt x="1064950" y="23812"/>
                </a:lnTo>
                <a:lnTo>
                  <a:pt x="1068940" y="23812"/>
                </a:lnTo>
                <a:lnTo>
                  <a:pt x="1072930" y="23812"/>
                </a:lnTo>
                <a:lnTo>
                  <a:pt x="1076920" y="23812"/>
                </a:lnTo>
                <a:lnTo>
                  <a:pt x="1080910" y="23812"/>
                </a:lnTo>
                <a:lnTo>
                  <a:pt x="1084890" y="23812"/>
                </a:lnTo>
                <a:lnTo>
                  <a:pt x="1088880" y="23812"/>
                </a:lnTo>
                <a:lnTo>
                  <a:pt x="1096860" y="23812"/>
                </a:lnTo>
                <a:lnTo>
                  <a:pt x="1100850" y="23812"/>
                </a:lnTo>
                <a:lnTo>
                  <a:pt x="1104840" y="23812"/>
                </a:lnTo>
                <a:lnTo>
                  <a:pt x="1108820" y="23812"/>
                </a:lnTo>
                <a:lnTo>
                  <a:pt x="1112810" y="23812"/>
                </a:lnTo>
                <a:lnTo>
                  <a:pt x="1116800" y="23812"/>
                </a:lnTo>
                <a:lnTo>
                  <a:pt x="1120790" y="23812"/>
                </a:lnTo>
                <a:lnTo>
                  <a:pt x="1124780" y="23812"/>
                </a:lnTo>
                <a:lnTo>
                  <a:pt x="1128770" y="23812"/>
                </a:lnTo>
                <a:lnTo>
                  <a:pt x="1140730" y="23812"/>
                </a:lnTo>
                <a:lnTo>
                  <a:pt x="1144720" y="23812"/>
                </a:lnTo>
                <a:lnTo>
                  <a:pt x="1156690" y="23812"/>
                </a:lnTo>
                <a:lnTo>
                  <a:pt x="1196570" y="23812"/>
                </a:lnTo>
                <a:lnTo>
                  <a:pt x="1208540" y="23812"/>
                </a:lnTo>
                <a:lnTo>
                  <a:pt x="1212530" y="23812"/>
                </a:lnTo>
                <a:lnTo>
                  <a:pt x="1212530" y="35718"/>
                </a:lnTo>
                <a:lnTo>
                  <a:pt x="1248430" y="35718"/>
                </a:lnTo>
                <a:lnTo>
                  <a:pt x="1260390" y="35718"/>
                </a:lnTo>
                <a:lnTo>
                  <a:pt x="1284320" y="35718"/>
                </a:lnTo>
                <a:lnTo>
                  <a:pt x="1300280" y="35718"/>
                </a:lnTo>
                <a:lnTo>
                  <a:pt x="1312240" y="35718"/>
                </a:lnTo>
                <a:lnTo>
                  <a:pt x="1320220" y="35718"/>
                </a:lnTo>
                <a:lnTo>
                  <a:pt x="1324210" y="35718"/>
                </a:lnTo>
                <a:lnTo>
                  <a:pt x="1328200" y="35718"/>
                </a:lnTo>
                <a:lnTo>
                  <a:pt x="1332190" y="35718"/>
                </a:lnTo>
                <a:lnTo>
                  <a:pt x="1332190" y="51593"/>
                </a:lnTo>
                <a:lnTo>
                  <a:pt x="1348140" y="51593"/>
                </a:lnTo>
                <a:lnTo>
                  <a:pt x="1352130" y="51593"/>
                </a:lnTo>
                <a:lnTo>
                  <a:pt x="1356120" y="51593"/>
                </a:lnTo>
                <a:lnTo>
                  <a:pt x="1364090" y="51593"/>
                </a:lnTo>
                <a:lnTo>
                  <a:pt x="1368080" y="51593"/>
                </a:lnTo>
                <a:lnTo>
                  <a:pt x="1372070" y="51593"/>
                </a:lnTo>
                <a:lnTo>
                  <a:pt x="1388030" y="51593"/>
                </a:lnTo>
                <a:lnTo>
                  <a:pt x="1396000" y="51593"/>
                </a:lnTo>
                <a:lnTo>
                  <a:pt x="1403980" y="51593"/>
                </a:lnTo>
                <a:lnTo>
                  <a:pt x="1407970" y="51593"/>
                </a:lnTo>
                <a:lnTo>
                  <a:pt x="1423920" y="51593"/>
                </a:lnTo>
                <a:lnTo>
                  <a:pt x="1427910" y="51593"/>
                </a:lnTo>
                <a:lnTo>
                  <a:pt x="1427910" y="67468"/>
                </a:lnTo>
                <a:lnTo>
                  <a:pt x="1427910" y="67468"/>
                </a:lnTo>
                <a:lnTo>
                  <a:pt x="1443870" y="67468"/>
                </a:lnTo>
                <a:lnTo>
                  <a:pt x="1479760" y="67468"/>
                </a:lnTo>
                <a:lnTo>
                  <a:pt x="1495720" y="67468"/>
                </a:lnTo>
                <a:lnTo>
                  <a:pt x="1563520" y="67468"/>
                </a:lnTo>
                <a:lnTo>
                  <a:pt x="1575490" y="67468"/>
                </a:lnTo>
                <a:lnTo>
                  <a:pt x="1583470" y="67468"/>
                </a:lnTo>
                <a:lnTo>
                  <a:pt x="1587460" y="67468"/>
                </a:lnTo>
                <a:lnTo>
                  <a:pt x="1591440" y="67468"/>
                </a:lnTo>
                <a:lnTo>
                  <a:pt x="1595430" y="67468"/>
                </a:lnTo>
                <a:lnTo>
                  <a:pt x="1599420" y="67468"/>
                </a:lnTo>
                <a:lnTo>
                  <a:pt x="1603410" y="67468"/>
                </a:lnTo>
                <a:lnTo>
                  <a:pt x="1607400" y="67468"/>
                </a:lnTo>
                <a:lnTo>
                  <a:pt x="1611390" y="67468"/>
                </a:lnTo>
                <a:lnTo>
                  <a:pt x="1615380" y="67468"/>
                </a:lnTo>
                <a:lnTo>
                  <a:pt x="1627340" y="67468"/>
                </a:lnTo>
                <a:lnTo>
                  <a:pt x="1655260" y="67468"/>
                </a:lnTo>
                <a:lnTo>
                  <a:pt x="1671210" y="67468"/>
                </a:lnTo>
                <a:lnTo>
                  <a:pt x="1687170" y="67468"/>
                </a:lnTo>
                <a:lnTo>
                  <a:pt x="1699140" y="67468"/>
                </a:lnTo>
                <a:lnTo>
                  <a:pt x="1842721" y="67468"/>
                </a:lnTo>
                <a:lnTo>
                  <a:pt x="1858681" y="67468"/>
                </a:lnTo>
                <a:lnTo>
                  <a:pt x="1870641" y="67468"/>
                </a:lnTo>
                <a:lnTo>
                  <a:pt x="1874631" y="67468"/>
                </a:lnTo>
                <a:lnTo>
                  <a:pt x="1878621" y="67468"/>
                </a:lnTo>
                <a:lnTo>
                  <a:pt x="1886601" y="67468"/>
                </a:lnTo>
                <a:lnTo>
                  <a:pt x="1894571" y="67468"/>
                </a:lnTo>
                <a:lnTo>
                  <a:pt x="1898561" y="67468"/>
                </a:lnTo>
                <a:lnTo>
                  <a:pt x="1906541" y="67468"/>
                </a:lnTo>
                <a:lnTo>
                  <a:pt x="1918511" y="67468"/>
                </a:lnTo>
                <a:lnTo>
                  <a:pt x="1922501" y="67468"/>
                </a:lnTo>
                <a:lnTo>
                  <a:pt x="1930471" y="67468"/>
                </a:lnTo>
                <a:lnTo>
                  <a:pt x="1938451" y="67468"/>
                </a:lnTo>
                <a:lnTo>
                  <a:pt x="1946431" y="67468"/>
                </a:lnTo>
                <a:lnTo>
                  <a:pt x="1982321" y="67468"/>
                </a:lnTo>
                <a:lnTo>
                  <a:pt x="1998281" y="67468"/>
                </a:lnTo>
                <a:lnTo>
                  <a:pt x="2026201" y="67468"/>
                </a:lnTo>
                <a:lnTo>
                  <a:pt x="2042151" y="67468"/>
                </a:lnTo>
                <a:lnTo>
                  <a:pt x="2046141" y="67468"/>
                </a:lnTo>
                <a:lnTo>
                  <a:pt x="2062101" y="67468"/>
                </a:lnTo>
                <a:lnTo>
                  <a:pt x="2074061" y="67468"/>
                </a:lnTo>
                <a:lnTo>
                  <a:pt x="2090021" y="67468"/>
                </a:lnTo>
                <a:lnTo>
                  <a:pt x="2105971" y="67468"/>
                </a:lnTo>
                <a:lnTo>
                  <a:pt x="2113951" y="67468"/>
                </a:lnTo>
                <a:lnTo>
                  <a:pt x="2117941" y="67468"/>
                </a:lnTo>
                <a:lnTo>
                  <a:pt x="2121921" y="67468"/>
                </a:lnTo>
                <a:lnTo>
                  <a:pt x="2125911" y="67468"/>
                </a:lnTo>
                <a:lnTo>
                  <a:pt x="2129901" y="67468"/>
                </a:lnTo>
                <a:lnTo>
                  <a:pt x="2133891" y="67468"/>
                </a:lnTo>
                <a:lnTo>
                  <a:pt x="2137881" y="67468"/>
                </a:lnTo>
                <a:lnTo>
                  <a:pt x="2141871" y="67468"/>
                </a:lnTo>
                <a:lnTo>
                  <a:pt x="2145861" y="67468"/>
                </a:lnTo>
                <a:lnTo>
                  <a:pt x="2157821" y="67468"/>
                </a:lnTo>
                <a:lnTo>
                  <a:pt x="2173781" y="67468"/>
                </a:lnTo>
                <a:lnTo>
                  <a:pt x="2181751" y="67468"/>
                </a:lnTo>
                <a:lnTo>
                  <a:pt x="2197711" y="67468"/>
                </a:lnTo>
                <a:lnTo>
                  <a:pt x="2201701" y="67468"/>
                </a:lnTo>
                <a:lnTo>
                  <a:pt x="2213661" y="67468"/>
                </a:lnTo>
                <a:lnTo>
                  <a:pt x="2229621" y="67468"/>
                </a:lnTo>
                <a:lnTo>
                  <a:pt x="2241581" y="67468"/>
                </a:lnTo>
                <a:lnTo>
                  <a:pt x="2321351" y="67468"/>
                </a:lnTo>
                <a:lnTo>
                  <a:pt x="2337311" y="67468"/>
                </a:lnTo>
                <a:lnTo>
                  <a:pt x="2357251" y="67468"/>
                </a:lnTo>
                <a:lnTo>
                  <a:pt x="2357251" y="87312"/>
                </a:lnTo>
                <a:lnTo>
                  <a:pt x="2401121" y="87312"/>
                </a:lnTo>
                <a:lnTo>
                  <a:pt x="2433031" y="87312"/>
                </a:lnTo>
                <a:lnTo>
                  <a:pt x="2437021" y="87312"/>
                </a:lnTo>
                <a:lnTo>
                  <a:pt x="2472921" y="87312"/>
                </a:lnTo>
                <a:lnTo>
                  <a:pt x="2576621" y="87312"/>
                </a:lnTo>
                <a:lnTo>
                  <a:pt x="2636451" y="87312"/>
                </a:lnTo>
                <a:lnTo>
                  <a:pt x="2644431" y="87312"/>
                </a:lnTo>
                <a:lnTo>
                  <a:pt x="2660381" y="87312"/>
                </a:lnTo>
                <a:lnTo>
                  <a:pt x="2668361" y="87312"/>
                </a:lnTo>
                <a:lnTo>
                  <a:pt x="2676341" y="87312"/>
                </a:lnTo>
                <a:lnTo>
                  <a:pt x="2744141" y="87312"/>
                </a:lnTo>
                <a:lnTo>
                  <a:pt x="2879751" y="87312"/>
                </a:lnTo>
                <a:lnTo>
                  <a:pt x="3047271" y="87312"/>
                </a:lnTo>
                <a:lnTo>
                  <a:pt x="3079181" y="87312"/>
                </a:lnTo>
                <a:lnTo>
                  <a:pt x="3107101" y="87312"/>
                </a:lnTo>
                <a:lnTo>
                  <a:pt x="3190861" y="87312"/>
                </a:lnTo>
                <a:lnTo>
                  <a:pt x="3210811" y="87312"/>
                </a:lnTo>
                <a:lnTo>
                  <a:pt x="3226761" y="87312"/>
                </a:lnTo>
                <a:lnTo>
                  <a:pt x="3230751" y="87312"/>
                </a:lnTo>
                <a:lnTo>
                  <a:pt x="3310521" y="87312"/>
                </a:lnTo>
                <a:lnTo>
                  <a:pt x="3374341" y="87312"/>
                </a:lnTo>
                <a:lnTo>
                  <a:pt x="3497981" y="87312"/>
                </a:lnTo>
                <a:lnTo>
                  <a:pt x="3497981" y="111125"/>
                </a:lnTo>
                <a:lnTo>
                  <a:pt x="3513942" y="111125"/>
                </a:lnTo>
                <a:lnTo>
                  <a:pt x="3517932" y="111125"/>
                </a:lnTo>
                <a:lnTo>
                  <a:pt x="3529892" y="111125"/>
                </a:lnTo>
                <a:lnTo>
                  <a:pt x="3533882" y="111125"/>
                </a:lnTo>
                <a:lnTo>
                  <a:pt x="3601692" y="111125"/>
                </a:lnTo>
                <a:lnTo>
                  <a:pt x="3617642" y="111125"/>
                </a:lnTo>
                <a:lnTo>
                  <a:pt x="3693422" y="111125"/>
                </a:lnTo>
                <a:lnTo>
                  <a:pt x="3697412" y="111125"/>
                </a:lnTo>
                <a:lnTo>
                  <a:pt x="3701402" y="111125"/>
                </a:lnTo>
                <a:lnTo>
                  <a:pt x="3705392" y="111125"/>
                </a:lnTo>
                <a:lnTo>
                  <a:pt x="3713372" y="111125"/>
                </a:lnTo>
                <a:lnTo>
                  <a:pt x="3717362" y="111125"/>
                </a:lnTo>
                <a:lnTo>
                  <a:pt x="3721342" y="111125"/>
                </a:lnTo>
                <a:lnTo>
                  <a:pt x="3725332" y="111125"/>
                </a:lnTo>
                <a:lnTo>
                  <a:pt x="3729322" y="111125"/>
                </a:lnTo>
                <a:lnTo>
                  <a:pt x="3733312" y="111125"/>
                </a:lnTo>
                <a:lnTo>
                  <a:pt x="3737302" y="111125"/>
                </a:lnTo>
                <a:lnTo>
                  <a:pt x="3753252" y="111125"/>
                </a:lnTo>
                <a:lnTo>
                  <a:pt x="3761232" y="111125"/>
                </a:lnTo>
                <a:lnTo>
                  <a:pt x="3777182" y="111125"/>
                </a:lnTo>
                <a:lnTo>
                  <a:pt x="3817072" y="111125"/>
                </a:lnTo>
                <a:lnTo>
                  <a:pt x="3829042" y="111125"/>
                </a:lnTo>
                <a:lnTo>
                  <a:pt x="3837012" y="111125"/>
                </a:lnTo>
                <a:lnTo>
                  <a:pt x="3852972" y="111125"/>
                </a:lnTo>
                <a:lnTo>
                  <a:pt x="3856962" y="111125"/>
                </a:lnTo>
                <a:lnTo>
                  <a:pt x="3872912" y="111125"/>
                </a:lnTo>
                <a:lnTo>
                  <a:pt x="3920772" y="111125"/>
                </a:lnTo>
                <a:lnTo>
                  <a:pt x="3932742" y="111125"/>
                </a:lnTo>
                <a:lnTo>
                  <a:pt x="4088292" y="111125"/>
                </a:lnTo>
                <a:lnTo>
                  <a:pt x="4100262" y="111125"/>
                </a:lnTo>
                <a:lnTo>
                  <a:pt x="4104252" y="111125"/>
                </a:lnTo>
                <a:lnTo>
                  <a:pt x="4120202" y="111125"/>
                </a:lnTo>
                <a:lnTo>
                  <a:pt x="4235872" y="111125"/>
                </a:lnTo>
                <a:lnTo>
                  <a:pt x="4247842" y="111125"/>
                </a:lnTo>
                <a:lnTo>
                  <a:pt x="4255812" y="111125"/>
                </a:lnTo>
                <a:lnTo>
                  <a:pt x="4267782" y="111125"/>
                </a:lnTo>
                <a:lnTo>
                  <a:pt x="4275762" y="111125"/>
                </a:lnTo>
                <a:lnTo>
                  <a:pt x="4283732" y="111125"/>
                </a:lnTo>
                <a:lnTo>
                  <a:pt x="4291712" y="111125"/>
                </a:lnTo>
                <a:lnTo>
                  <a:pt x="4303682" y="111125"/>
                </a:lnTo>
                <a:lnTo>
                  <a:pt x="4319632" y="111125"/>
                </a:lnTo>
                <a:lnTo>
                  <a:pt x="4331602" y="111125"/>
                </a:lnTo>
                <a:lnTo>
                  <a:pt x="4391432" y="111125"/>
                </a:lnTo>
                <a:lnTo>
                  <a:pt x="4407382" y="111125"/>
                </a:lnTo>
                <a:lnTo>
                  <a:pt x="4523052" y="111125"/>
                </a:lnTo>
                <a:lnTo>
                  <a:pt x="4539002" y="111125"/>
                </a:lnTo>
                <a:lnTo>
                  <a:pt x="4630742" y="111125"/>
                </a:lnTo>
                <a:lnTo>
                  <a:pt x="4642712" y="111125"/>
                </a:lnTo>
                <a:lnTo>
                  <a:pt x="4646702" y="111125"/>
                </a:lnTo>
                <a:lnTo>
                  <a:pt x="4662652" y="111125"/>
                </a:lnTo>
                <a:lnTo>
                  <a:pt x="4726472" y="111125"/>
                </a:lnTo>
                <a:lnTo>
                  <a:pt x="4730462" y="111125"/>
                </a:lnTo>
                <a:lnTo>
                  <a:pt x="4742422" y="111125"/>
                </a:lnTo>
                <a:lnTo>
                  <a:pt x="4746412" y="111125"/>
                </a:lnTo>
                <a:lnTo>
                  <a:pt x="4750402" y="111125"/>
                </a:lnTo>
                <a:lnTo>
                  <a:pt x="4754392" y="111125"/>
                </a:lnTo>
                <a:lnTo>
                  <a:pt x="4758382" y="111125"/>
                </a:lnTo>
                <a:lnTo>
                  <a:pt x="4762362" y="111125"/>
                </a:lnTo>
                <a:lnTo>
                  <a:pt x="4766352" y="111125"/>
                </a:lnTo>
                <a:lnTo>
                  <a:pt x="4770342" y="111125"/>
                </a:lnTo>
                <a:lnTo>
                  <a:pt x="4774332" y="111125"/>
                </a:lnTo>
                <a:lnTo>
                  <a:pt x="4778322" y="111125"/>
                </a:lnTo>
                <a:lnTo>
                  <a:pt x="4782312" y="111125"/>
                </a:lnTo>
                <a:lnTo>
                  <a:pt x="4786302" y="111125"/>
                </a:lnTo>
                <a:lnTo>
                  <a:pt x="4790282" y="111125"/>
                </a:lnTo>
                <a:lnTo>
                  <a:pt x="4794272" y="111125"/>
                </a:lnTo>
                <a:lnTo>
                  <a:pt x="4798262" y="111125"/>
                </a:lnTo>
                <a:lnTo>
                  <a:pt x="4802252" y="111125"/>
                </a:lnTo>
                <a:lnTo>
                  <a:pt x="4806242" y="111125"/>
                </a:lnTo>
                <a:lnTo>
                  <a:pt x="4810232" y="111125"/>
                </a:lnTo>
                <a:lnTo>
                  <a:pt x="4814222" y="111125"/>
                </a:lnTo>
                <a:lnTo>
                  <a:pt x="4818202" y="111125"/>
                </a:lnTo>
                <a:lnTo>
                  <a:pt x="4822192" y="111125"/>
                </a:lnTo>
                <a:lnTo>
                  <a:pt x="4826182" y="111125"/>
                </a:lnTo>
                <a:lnTo>
                  <a:pt x="4830172" y="111125"/>
                </a:lnTo>
                <a:lnTo>
                  <a:pt x="4834162" y="111125"/>
                </a:lnTo>
                <a:lnTo>
                  <a:pt x="4842142" y="111125"/>
                </a:lnTo>
                <a:lnTo>
                  <a:pt x="4846122" y="111125"/>
                </a:lnTo>
                <a:lnTo>
                  <a:pt x="4850112" y="111125"/>
                </a:lnTo>
                <a:lnTo>
                  <a:pt x="4854102" y="111125"/>
                </a:lnTo>
                <a:lnTo>
                  <a:pt x="4858092" y="111125"/>
                </a:lnTo>
                <a:lnTo>
                  <a:pt x="4862082" y="111125"/>
                </a:lnTo>
                <a:lnTo>
                  <a:pt x="4870062" y="111125"/>
                </a:lnTo>
                <a:lnTo>
                  <a:pt x="4874042" y="111125"/>
                </a:lnTo>
                <a:lnTo>
                  <a:pt x="4886012" y="111125"/>
                </a:lnTo>
                <a:lnTo>
                  <a:pt x="4890002" y="111125"/>
                </a:lnTo>
                <a:lnTo>
                  <a:pt x="4893992" y="111125"/>
                </a:lnTo>
                <a:lnTo>
                  <a:pt x="4901962" y="111125"/>
                </a:lnTo>
                <a:lnTo>
                  <a:pt x="4905952" y="111125"/>
                </a:lnTo>
                <a:lnTo>
                  <a:pt x="4909942" y="111125"/>
                </a:lnTo>
                <a:lnTo>
                  <a:pt x="4917922" y="111125"/>
                </a:lnTo>
                <a:lnTo>
                  <a:pt x="4933872" y="111125"/>
                </a:lnTo>
                <a:lnTo>
                  <a:pt x="4937862" y="111125"/>
                </a:lnTo>
                <a:lnTo>
                  <a:pt x="4945842" y="111125"/>
                </a:lnTo>
                <a:lnTo>
                  <a:pt x="4953822" y="111125"/>
                </a:lnTo>
                <a:lnTo>
                  <a:pt x="4957802" y="111125"/>
                </a:lnTo>
                <a:lnTo>
                  <a:pt x="4961792" y="111125"/>
                </a:lnTo>
                <a:lnTo>
                  <a:pt x="4965782" y="111125"/>
                </a:lnTo>
                <a:lnTo>
                  <a:pt x="4969772" y="111125"/>
                </a:lnTo>
                <a:lnTo>
                  <a:pt x="4977752" y="111125"/>
                </a:lnTo>
                <a:lnTo>
                  <a:pt x="4981742" y="111125"/>
                </a:lnTo>
                <a:lnTo>
                  <a:pt x="4985732" y="111125"/>
                </a:lnTo>
                <a:lnTo>
                  <a:pt x="5001682" y="111125"/>
                </a:lnTo>
                <a:lnTo>
                  <a:pt x="5013652" y="111125"/>
                </a:lnTo>
                <a:lnTo>
                  <a:pt x="5017632" y="111125"/>
                </a:lnTo>
                <a:lnTo>
                  <a:pt x="5029602" y="111125"/>
                </a:lnTo>
                <a:lnTo>
                  <a:pt x="5081452" y="111125"/>
                </a:lnTo>
                <a:lnTo>
                  <a:pt x="5097402" y="111125"/>
                </a:lnTo>
                <a:lnTo>
                  <a:pt x="5113362" y="111125"/>
                </a:lnTo>
                <a:lnTo>
                  <a:pt x="5129312" y="111125"/>
                </a:lnTo>
                <a:lnTo>
                  <a:pt x="5153242" y="111125"/>
                </a:lnTo>
                <a:lnTo>
                  <a:pt x="5165212" y="111125"/>
                </a:lnTo>
                <a:lnTo>
                  <a:pt x="5169202" y="111125"/>
                </a:lnTo>
                <a:lnTo>
                  <a:pt x="5181162" y="111125"/>
                </a:lnTo>
                <a:lnTo>
                  <a:pt x="5189142" y="111125"/>
                </a:lnTo>
                <a:lnTo>
                  <a:pt x="5201112" y="111125"/>
                </a:lnTo>
                <a:lnTo>
                  <a:pt x="5205102" y="111125"/>
                </a:lnTo>
                <a:lnTo>
                  <a:pt x="5217062" y="111125"/>
                </a:lnTo>
                <a:lnTo>
                  <a:pt x="5221052" y="111125"/>
                </a:lnTo>
                <a:lnTo>
                  <a:pt x="5237012" y="111125"/>
                </a:lnTo>
                <a:lnTo>
                  <a:pt x="5256952" y="111125"/>
                </a:lnTo>
                <a:lnTo>
                  <a:pt x="5268912" y="111125"/>
                </a:lnTo>
              </a:path>
            </a:pathLst>
          </a:custGeom>
          <a:ln w="396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5262" y="1293025"/>
            <a:ext cx="5226050" cy="443230"/>
          </a:xfrm>
          <a:custGeom>
            <a:avLst/>
            <a:gdLst/>
            <a:ahLst/>
            <a:cxnLst/>
            <a:rect l="l" t="t" r="r" b="b"/>
            <a:pathLst>
              <a:path w="5226050" h="443230">
                <a:moveTo>
                  <a:pt x="0" y="0"/>
                </a:moveTo>
                <a:lnTo>
                  <a:pt x="0" y="0"/>
                </a:lnTo>
                <a:lnTo>
                  <a:pt x="3989" y="0"/>
                </a:lnTo>
                <a:lnTo>
                  <a:pt x="15957" y="0"/>
                </a:lnTo>
                <a:lnTo>
                  <a:pt x="19946" y="0"/>
                </a:lnTo>
                <a:lnTo>
                  <a:pt x="31914" y="0"/>
                </a:lnTo>
                <a:lnTo>
                  <a:pt x="47872" y="0"/>
                </a:lnTo>
                <a:lnTo>
                  <a:pt x="55850" y="0"/>
                </a:lnTo>
                <a:lnTo>
                  <a:pt x="59840" y="0"/>
                </a:lnTo>
                <a:lnTo>
                  <a:pt x="71808" y="0"/>
                </a:lnTo>
                <a:lnTo>
                  <a:pt x="83776" y="0"/>
                </a:lnTo>
                <a:lnTo>
                  <a:pt x="91755" y="0"/>
                </a:lnTo>
                <a:lnTo>
                  <a:pt x="95744" y="0"/>
                </a:lnTo>
                <a:lnTo>
                  <a:pt x="99733" y="0"/>
                </a:lnTo>
                <a:lnTo>
                  <a:pt x="103723" y="0"/>
                </a:lnTo>
                <a:lnTo>
                  <a:pt x="111702" y="0"/>
                </a:lnTo>
                <a:lnTo>
                  <a:pt x="127659" y="0"/>
                </a:lnTo>
                <a:lnTo>
                  <a:pt x="143617" y="0"/>
                </a:lnTo>
                <a:lnTo>
                  <a:pt x="147606" y="0"/>
                </a:lnTo>
                <a:lnTo>
                  <a:pt x="163563" y="0"/>
                </a:lnTo>
                <a:lnTo>
                  <a:pt x="175532" y="0"/>
                </a:lnTo>
                <a:lnTo>
                  <a:pt x="175532" y="11970"/>
                </a:lnTo>
                <a:lnTo>
                  <a:pt x="187500" y="11970"/>
                </a:lnTo>
                <a:lnTo>
                  <a:pt x="207446" y="11970"/>
                </a:lnTo>
                <a:lnTo>
                  <a:pt x="207446" y="19951"/>
                </a:lnTo>
                <a:lnTo>
                  <a:pt x="259308" y="19951"/>
                </a:lnTo>
                <a:lnTo>
                  <a:pt x="259308" y="31921"/>
                </a:lnTo>
                <a:lnTo>
                  <a:pt x="271276" y="31921"/>
                </a:lnTo>
                <a:lnTo>
                  <a:pt x="271276" y="39902"/>
                </a:lnTo>
                <a:lnTo>
                  <a:pt x="343084" y="39902"/>
                </a:lnTo>
                <a:lnTo>
                  <a:pt x="359042" y="39902"/>
                </a:lnTo>
                <a:lnTo>
                  <a:pt x="386967" y="39902"/>
                </a:lnTo>
                <a:lnTo>
                  <a:pt x="386967" y="51872"/>
                </a:lnTo>
                <a:lnTo>
                  <a:pt x="446807" y="51872"/>
                </a:lnTo>
                <a:lnTo>
                  <a:pt x="458775" y="51872"/>
                </a:lnTo>
                <a:lnTo>
                  <a:pt x="494680" y="51872"/>
                </a:lnTo>
                <a:lnTo>
                  <a:pt x="498669" y="51872"/>
                </a:lnTo>
                <a:lnTo>
                  <a:pt x="510637" y="51872"/>
                </a:lnTo>
                <a:lnTo>
                  <a:pt x="530584" y="51872"/>
                </a:lnTo>
                <a:lnTo>
                  <a:pt x="542552" y="51872"/>
                </a:lnTo>
                <a:lnTo>
                  <a:pt x="546541" y="51872"/>
                </a:lnTo>
                <a:lnTo>
                  <a:pt x="550531" y="51872"/>
                </a:lnTo>
                <a:lnTo>
                  <a:pt x="558509" y="51872"/>
                </a:lnTo>
                <a:lnTo>
                  <a:pt x="566488" y="51872"/>
                </a:lnTo>
                <a:lnTo>
                  <a:pt x="570477" y="51872"/>
                </a:lnTo>
                <a:lnTo>
                  <a:pt x="574467" y="51872"/>
                </a:lnTo>
                <a:lnTo>
                  <a:pt x="582445" y="51872"/>
                </a:lnTo>
                <a:lnTo>
                  <a:pt x="586435" y="51872"/>
                </a:lnTo>
                <a:lnTo>
                  <a:pt x="594413" y="51872"/>
                </a:lnTo>
                <a:lnTo>
                  <a:pt x="598403" y="51872"/>
                </a:lnTo>
                <a:lnTo>
                  <a:pt x="602392" y="51872"/>
                </a:lnTo>
                <a:lnTo>
                  <a:pt x="606381" y="51872"/>
                </a:lnTo>
                <a:lnTo>
                  <a:pt x="618350" y="51872"/>
                </a:lnTo>
                <a:lnTo>
                  <a:pt x="646275" y="51872"/>
                </a:lnTo>
                <a:lnTo>
                  <a:pt x="662232" y="51872"/>
                </a:lnTo>
                <a:lnTo>
                  <a:pt x="694147" y="51872"/>
                </a:lnTo>
                <a:lnTo>
                  <a:pt x="706115" y="51872"/>
                </a:lnTo>
                <a:lnTo>
                  <a:pt x="710105" y="51872"/>
                </a:lnTo>
                <a:lnTo>
                  <a:pt x="718083" y="51872"/>
                </a:lnTo>
                <a:lnTo>
                  <a:pt x="718083" y="63843"/>
                </a:lnTo>
                <a:lnTo>
                  <a:pt x="718083" y="75813"/>
                </a:lnTo>
                <a:lnTo>
                  <a:pt x="722073" y="75813"/>
                </a:lnTo>
                <a:lnTo>
                  <a:pt x="722073" y="87784"/>
                </a:lnTo>
                <a:lnTo>
                  <a:pt x="738030" y="87784"/>
                </a:lnTo>
                <a:lnTo>
                  <a:pt x="738030" y="87784"/>
                </a:lnTo>
                <a:lnTo>
                  <a:pt x="749998" y="87784"/>
                </a:lnTo>
                <a:lnTo>
                  <a:pt x="761966" y="87784"/>
                </a:lnTo>
                <a:lnTo>
                  <a:pt x="773934" y="87784"/>
                </a:lnTo>
                <a:lnTo>
                  <a:pt x="777924" y="87784"/>
                </a:lnTo>
                <a:lnTo>
                  <a:pt x="781913" y="87784"/>
                </a:lnTo>
                <a:lnTo>
                  <a:pt x="789892" y="87784"/>
                </a:lnTo>
                <a:lnTo>
                  <a:pt x="793881" y="87784"/>
                </a:lnTo>
                <a:lnTo>
                  <a:pt x="801860" y="87784"/>
                </a:lnTo>
                <a:lnTo>
                  <a:pt x="805849" y="87784"/>
                </a:lnTo>
                <a:lnTo>
                  <a:pt x="809838" y="87784"/>
                </a:lnTo>
                <a:lnTo>
                  <a:pt x="809838" y="95765"/>
                </a:lnTo>
                <a:lnTo>
                  <a:pt x="821806" y="95765"/>
                </a:lnTo>
                <a:lnTo>
                  <a:pt x="829785" y="95765"/>
                </a:lnTo>
                <a:lnTo>
                  <a:pt x="833775" y="95765"/>
                </a:lnTo>
                <a:lnTo>
                  <a:pt x="837764" y="95765"/>
                </a:lnTo>
                <a:lnTo>
                  <a:pt x="845743" y="95765"/>
                </a:lnTo>
                <a:lnTo>
                  <a:pt x="849732" y="95765"/>
                </a:lnTo>
                <a:lnTo>
                  <a:pt x="861700" y="95765"/>
                </a:lnTo>
                <a:lnTo>
                  <a:pt x="865689" y="95765"/>
                </a:lnTo>
                <a:lnTo>
                  <a:pt x="869679" y="95765"/>
                </a:lnTo>
                <a:lnTo>
                  <a:pt x="873668" y="95765"/>
                </a:lnTo>
                <a:lnTo>
                  <a:pt x="877657" y="95765"/>
                </a:lnTo>
                <a:lnTo>
                  <a:pt x="885636" y="95765"/>
                </a:lnTo>
                <a:lnTo>
                  <a:pt x="905583" y="95765"/>
                </a:lnTo>
                <a:lnTo>
                  <a:pt x="917551" y="95765"/>
                </a:lnTo>
                <a:lnTo>
                  <a:pt x="921540" y="95765"/>
                </a:lnTo>
                <a:lnTo>
                  <a:pt x="929519" y="95765"/>
                </a:lnTo>
                <a:lnTo>
                  <a:pt x="929519" y="107736"/>
                </a:lnTo>
                <a:lnTo>
                  <a:pt x="957444" y="107736"/>
                </a:lnTo>
                <a:lnTo>
                  <a:pt x="969412" y="107736"/>
                </a:lnTo>
                <a:lnTo>
                  <a:pt x="1037230" y="107736"/>
                </a:lnTo>
                <a:lnTo>
                  <a:pt x="1045210" y="107736"/>
                </a:lnTo>
                <a:lnTo>
                  <a:pt x="1049200" y="107736"/>
                </a:lnTo>
                <a:lnTo>
                  <a:pt x="1053190" y="107736"/>
                </a:lnTo>
                <a:lnTo>
                  <a:pt x="1057180" y="107736"/>
                </a:lnTo>
                <a:lnTo>
                  <a:pt x="1061170" y="107736"/>
                </a:lnTo>
                <a:lnTo>
                  <a:pt x="1065160" y="107736"/>
                </a:lnTo>
                <a:lnTo>
                  <a:pt x="1069150" y="107736"/>
                </a:lnTo>
                <a:lnTo>
                  <a:pt x="1073140" y="107736"/>
                </a:lnTo>
                <a:lnTo>
                  <a:pt x="1077130" y="107736"/>
                </a:lnTo>
                <a:lnTo>
                  <a:pt x="1081110" y="107736"/>
                </a:lnTo>
                <a:lnTo>
                  <a:pt x="1085100" y="107736"/>
                </a:lnTo>
                <a:lnTo>
                  <a:pt x="1089090" y="107736"/>
                </a:lnTo>
                <a:lnTo>
                  <a:pt x="1093080" y="107736"/>
                </a:lnTo>
                <a:lnTo>
                  <a:pt x="1097070" y="107736"/>
                </a:lnTo>
                <a:lnTo>
                  <a:pt x="1101060" y="107736"/>
                </a:lnTo>
                <a:lnTo>
                  <a:pt x="1105050" y="107736"/>
                </a:lnTo>
                <a:lnTo>
                  <a:pt x="1109040" y="107736"/>
                </a:lnTo>
                <a:lnTo>
                  <a:pt x="1117020" y="107736"/>
                </a:lnTo>
                <a:lnTo>
                  <a:pt x="1121010" y="107736"/>
                </a:lnTo>
                <a:lnTo>
                  <a:pt x="1125000" y="107736"/>
                </a:lnTo>
                <a:lnTo>
                  <a:pt x="1136970" y="107736"/>
                </a:lnTo>
                <a:lnTo>
                  <a:pt x="1140950" y="107736"/>
                </a:lnTo>
                <a:lnTo>
                  <a:pt x="1144940" y="107736"/>
                </a:lnTo>
                <a:lnTo>
                  <a:pt x="1148930" y="107736"/>
                </a:lnTo>
                <a:lnTo>
                  <a:pt x="1152920" y="107736"/>
                </a:lnTo>
                <a:lnTo>
                  <a:pt x="1156910" y="107736"/>
                </a:lnTo>
                <a:lnTo>
                  <a:pt x="1216750" y="107736"/>
                </a:lnTo>
                <a:lnTo>
                  <a:pt x="1232710" y="107736"/>
                </a:lnTo>
                <a:lnTo>
                  <a:pt x="1240690" y="107736"/>
                </a:lnTo>
                <a:lnTo>
                  <a:pt x="1240690" y="123696"/>
                </a:lnTo>
                <a:lnTo>
                  <a:pt x="1252660" y="123696"/>
                </a:lnTo>
                <a:lnTo>
                  <a:pt x="1264620" y="123696"/>
                </a:lnTo>
                <a:lnTo>
                  <a:pt x="1280580" y="123696"/>
                </a:lnTo>
                <a:lnTo>
                  <a:pt x="1284570" y="123696"/>
                </a:lnTo>
                <a:lnTo>
                  <a:pt x="1292550" y="123696"/>
                </a:lnTo>
                <a:lnTo>
                  <a:pt x="1300530" y="123696"/>
                </a:lnTo>
                <a:lnTo>
                  <a:pt x="1312500" y="123696"/>
                </a:lnTo>
                <a:lnTo>
                  <a:pt x="1316490" y="123696"/>
                </a:lnTo>
                <a:lnTo>
                  <a:pt x="1324470" y="123696"/>
                </a:lnTo>
                <a:lnTo>
                  <a:pt x="1328450" y="123696"/>
                </a:lnTo>
                <a:lnTo>
                  <a:pt x="1332440" y="123696"/>
                </a:lnTo>
                <a:lnTo>
                  <a:pt x="1344410" y="123696"/>
                </a:lnTo>
                <a:lnTo>
                  <a:pt x="1348400" y="123696"/>
                </a:lnTo>
                <a:lnTo>
                  <a:pt x="1352390" y="123696"/>
                </a:lnTo>
                <a:lnTo>
                  <a:pt x="1356380" y="123696"/>
                </a:lnTo>
                <a:lnTo>
                  <a:pt x="1364360" y="123696"/>
                </a:lnTo>
                <a:lnTo>
                  <a:pt x="1368350" y="123696"/>
                </a:lnTo>
                <a:lnTo>
                  <a:pt x="1372340" y="123696"/>
                </a:lnTo>
                <a:lnTo>
                  <a:pt x="1376330" y="123696"/>
                </a:lnTo>
                <a:lnTo>
                  <a:pt x="1384300" y="123696"/>
                </a:lnTo>
                <a:lnTo>
                  <a:pt x="1388290" y="123696"/>
                </a:lnTo>
                <a:lnTo>
                  <a:pt x="1392280" y="123696"/>
                </a:lnTo>
                <a:lnTo>
                  <a:pt x="1396270" y="123696"/>
                </a:lnTo>
                <a:lnTo>
                  <a:pt x="1404250" y="123696"/>
                </a:lnTo>
                <a:lnTo>
                  <a:pt x="1408240" y="123696"/>
                </a:lnTo>
                <a:lnTo>
                  <a:pt x="1412230" y="123696"/>
                </a:lnTo>
                <a:lnTo>
                  <a:pt x="1416220" y="123696"/>
                </a:lnTo>
                <a:lnTo>
                  <a:pt x="1420210" y="123696"/>
                </a:lnTo>
                <a:lnTo>
                  <a:pt x="1428190" y="123696"/>
                </a:lnTo>
                <a:lnTo>
                  <a:pt x="1432180" y="123696"/>
                </a:lnTo>
                <a:lnTo>
                  <a:pt x="1440160" y="123696"/>
                </a:lnTo>
                <a:lnTo>
                  <a:pt x="1440160" y="139657"/>
                </a:lnTo>
                <a:lnTo>
                  <a:pt x="1551860" y="139657"/>
                </a:lnTo>
                <a:lnTo>
                  <a:pt x="1567820" y="139657"/>
                </a:lnTo>
                <a:lnTo>
                  <a:pt x="1571800" y="139657"/>
                </a:lnTo>
                <a:lnTo>
                  <a:pt x="1571800" y="155618"/>
                </a:lnTo>
                <a:lnTo>
                  <a:pt x="1583770" y="155618"/>
                </a:lnTo>
                <a:lnTo>
                  <a:pt x="1587760" y="155618"/>
                </a:lnTo>
                <a:lnTo>
                  <a:pt x="1595740" y="155618"/>
                </a:lnTo>
                <a:lnTo>
                  <a:pt x="1595740" y="167589"/>
                </a:lnTo>
                <a:lnTo>
                  <a:pt x="1607710" y="167589"/>
                </a:lnTo>
                <a:lnTo>
                  <a:pt x="1615690" y="167589"/>
                </a:lnTo>
                <a:lnTo>
                  <a:pt x="1619680" y="167589"/>
                </a:lnTo>
                <a:lnTo>
                  <a:pt x="1623670" y="167589"/>
                </a:lnTo>
                <a:lnTo>
                  <a:pt x="1627660" y="167589"/>
                </a:lnTo>
                <a:lnTo>
                  <a:pt x="1631650" y="167589"/>
                </a:lnTo>
                <a:lnTo>
                  <a:pt x="1635630" y="167589"/>
                </a:lnTo>
                <a:lnTo>
                  <a:pt x="1647600" y="167589"/>
                </a:lnTo>
                <a:lnTo>
                  <a:pt x="1651590" y="167589"/>
                </a:lnTo>
                <a:lnTo>
                  <a:pt x="1655580" y="167589"/>
                </a:lnTo>
                <a:lnTo>
                  <a:pt x="1667550" y="167589"/>
                </a:lnTo>
                <a:lnTo>
                  <a:pt x="1683510" y="167589"/>
                </a:lnTo>
                <a:lnTo>
                  <a:pt x="1687500" y="167589"/>
                </a:lnTo>
                <a:lnTo>
                  <a:pt x="1687500" y="187540"/>
                </a:lnTo>
                <a:lnTo>
                  <a:pt x="1691480" y="187540"/>
                </a:lnTo>
                <a:lnTo>
                  <a:pt x="1707440" y="187540"/>
                </a:lnTo>
                <a:lnTo>
                  <a:pt x="1775261" y="187540"/>
                </a:lnTo>
                <a:lnTo>
                  <a:pt x="1783241" y="187540"/>
                </a:lnTo>
                <a:lnTo>
                  <a:pt x="1791221" y="187540"/>
                </a:lnTo>
                <a:lnTo>
                  <a:pt x="1795211" y="187540"/>
                </a:lnTo>
                <a:lnTo>
                  <a:pt x="1871011" y="187540"/>
                </a:lnTo>
                <a:lnTo>
                  <a:pt x="1875001" y="187540"/>
                </a:lnTo>
                <a:lnTo>
                  <a:pt x="1886961" y="187540"/>
                </a:lnTo>
                <a:lnTo>
                  <a:pt x="1898931" y="187540"/>
                </a:lnTo>
                <a:lnTo>
                  <a:pt x="1910901" y="187540"/>
                </a:lnTo>
                <a:lnTo>
                  <a:pt x="1918881" y="187540"/>
                </a:lnTo>
                <a:lnTo>
                  <a:pt x="1930851" y="187540"/>
                </a:lnTo>
                <a:lnTo>
                  <a:pt x="1938831" y="187540"/>
                </a:lnTo>
                <a:lnTo>
                  <a:pt x="1942811" y="187540"/>
                </a:lnTo>
                <a:lnTo>
                  <a:pt x="1950791" y="187540"/>
                </a:lnTo>
                <a:lnTo>
                  <a:pt x="1958771" y="187540"/>
                </a:lnTo>
                <a:lnTo>
                  <a:pt x="1986701" y="187540"/>
                </a:lnTo>
                <a:lnTo>
                  <a:pt x="2002651" y="187540"/>
                </a:lnTo>
                <a:lnTo>
                  <a:pt x="2070471" y="187540"/>
                </a:lnTo>
                <a:lnTo>
                  <a:pt x="2086431" y="187540"/>
                </a:lnTo>
                <a:lnTo>
                  <a:pt x="2098401" y="187540"/>
                </a:lnTo>
                <a:lnTo>
                  <a:pt x="2110371" y="187540"/>
                </a:lnTo>
                <a:lnTo>
                  <a:pt x="2114361" y="187540"/>
                </a:lnTo>
                <a:lnTo>
                  <a:pt x="2118351" y="187540"/>
                </a:lnTo>
                <a:lnTo>
                  <a:pt x="2118351" y="203501"/>
                </a:lnTo>
                <a:lnTo>
                  <a:pt x="2142281" y="203501"/>
                </a:lnTo>
                <a:lnTo>
                  <a:pt x="2158241" y="203501"/>
                </a:lnTo>
                <a:lnTo>
                  <a:pt x="2170211" y="203501"/>
                </a:lnTo>
                <a:lnTo>
                  <a:pt x="2230051" y="203501"/>
                </a:lnTo>
                <a:lnTo>
                  <a:pt x="2242021" y="203501"/>
                </a:lnTo>
                <a:lnTo>
                  <a:pt x="2261961" y="203501"/>
                </a:lnTo>
                <a:lnTo>
                  <a:pt x="2261961" y="223452"/>
                </a:lnTo>
                <a:lnTo>
                  <a:pt x="2545211" y="223452"/>
                </a:lnTo>
                <a:lnTo>
                  <a:pt x="2557171" y="223452"/>
                </a:lnTo>
                <a:lnTo>
                  <a:pt x="2577121" y="223452"/>
                </a:lnTo>
                <a:lnTo>
                  <a:pt x="2577121" y="239412"/>
                </a:lnTo>
                <a:lnTo>
                  <a:pt x="2605051" y="239412"/>
                </a:lnTo>
                <a:lnTo>
                  <a:pt x="2621001" y="239412"/>
                </a:lnTo>
                <a:lnTo>
                  <a:pt x="2640951" y="239412"/>
                </a:lnTo>
                <a:lnTo>
                  <a:pt x="2648931" y="239412"/>
                </a:lnTo>
                <a:lnTo>
                  <a:pt x="2652921" y="239412"/>
                </a:lnTo>
                <a:lnTo>
                  <a:pt x="2664891" y="239412"/>
                </a:lnTo>
                <a:lnTo>
                  <a:pt x="2692811" y="239412"/>
                </a:lnTo>
                <a:lnTo>
                  <a:pt x="2700791" y="239412"/>
                </a:lnTo>
                <a:lnTo>
                  <a:pt x="2704781" y="239412"/>
                </a:lnTo>
                <a:lnTo>
                  <a:pt x="2708771" y="239412"/>
                </a:lnTo>
                <a:lnTo>
                  <a:pt x="2712761" y="239412"/>
                </a:lnTo>
                <a:lnTo>
                  <a:pt x="2720741" y="239412"/>
                </a:lnTo>
                <a:lnTo>
                  <a:pt x="2724731" y="239412"/>
                </a:lnTo>
                <a:lnTo>
                  <a:pt x="2728721" y="239412"/>
                </a:lnTo>
                <a:lnTo>
                  <a:pt x="2744671" y="239412"/>
                </a:lnTo>
                <a:lnTo>
                  <a:pt x="2860361" y="239412"/>
                </a:lnTo>
                <a:lnTo>
                  <a:pt x="2876321" y="239412"/>
                </a:lnTo>
                <a:lnTo>
                  <a:pt x="2940151" y="239412"/>
                </a:lnTo>
                <a:lnTo>
                  <a:pt x="2952121" y="239412"/>
                </a:lnTo>
                <a:lnTo>
                  <a:pt x="3087761" y="239412"/>
                </a:lnTo>
                <a:lnTo>
                  <a:pt x="3087761" y="259363"/>
                </a:lnTo>
                <a:lnTo>
                  <a:pt x="3091751" y="259363"/>
                </a:lnTo>
                <a:lnTo>
                  <a:pt x="3107701" y="259363"/>
                </a:lnTo>
                <a:lnTo>
                  <a:pt x="3155581" y="259363"/>
                </a:lnTo>
                <a:lnTo>
                  <a:pt x="3155581" y="279314"/>
                </a:lnTo>
                <a:lnTo>
                  <a:pt x="3163561" y="279314"/>
                </a:lnTo>
                <a:lnTo>
                  <a:pt x="3171531" y="279314"/>
                </a:lnTo>
                <a:lnTo>
                  <a:pt x="3175521" y="279314"/>
                </a:lnTo>
                <a:lnTo>
                  <a:pt x="3175521" y="299265"/>
                </a:lnTo>
                <a:lnTo>
                  <a:pt x="3179511" y="299265"/>
                </a:lnTo>
                <a:lnTo>
                  <a:pt x="3183501" y="299265"/>
                </a:lnTo>
                <a:lnTo>
                  <a:pt x="3195471" y="299265"/>
                </a:lnTo>
                <a:lnTo>
                  <a:pt x="3199461" y="299265"/>
                </a:lnTo>
                <a:lnTo>
                  <a:pt x="3203451" y="299265"/>
                </a:lnTo>
                <a:lnTo>
                  <a:pt x="3215421" y="299265"/>
                </a:lnTo>
                <a:lnTo>
                  <a:pt x="3223401" y="299265"/>
                </a:lnTo>
                <a:lnTo>
                  <a:pt x="3223401" y="323207"/>
                </a:lnTo>
                <a:lnTo>
                  <a:pt x="3227391" y="323207"/>
                </a:lnTo>
                <a:lnTo>
                  <a:pt x="3243341" y="323207"/>
                </a:lnTo>
                <a:lnTo>
                  <a:pt x="3251321" y="323207"/>
                </a:lnTo>
                <a:lnTo>
                  <a:pt x="3255311" y="323207"/>
                </a:lnTo>
                <a:lnTo>
                  <a:pt x="3267281" y="323207"/>
                </a:lnTo>
                <a:lnTo>
                  <a:pt x="3271271" y="323207"/>
                </a:lnTo>
                <a:lnTo>
                  <a:pt x="3275261" y="323207"/>
                </a:lnTo>
                <a:lnTo>
                  <a:pt x="3279251" y="323207"/>
                </a:lnTo>
                <a:lnTo>
                  <a:pt x="3287231" y="323207"/>
                </a:lnTo>
                <a:lnTo>
                  <a:pt x="3299191" y="323207"/>
                </a:lnTo>
                <a:lnTo>
                  <a:pt x="3315151" y="323207"/>
                </a:lnTo>
                <a:lnTo>
                  <a:pt x="3315151" y="343158"/>
                </a:lnTo>
                <a:lnTo>
                  <a:pt x="3454781" y="343158"/>
                </a:lnTo>
                <a:lnTo>
                  <a:pt x="3470741" y="343158"/>
                </a:lnTo>
                <a:lnTo>
                  <a:pt x="3506641" y="343158"/>
                </a:lnTo>
                <a:lnTo>
                  <a:pt x="3522602" y="343158"/>
                </a:lnTo>
                <a:lnTo>
                  <a:pt x="3590422" y="343158"/>
                </a:lnTo>
                <a:lnTo>
                  <a:pt x="3590422" y="367099"/>
                </a:lnTo>
                <a:lnTo>
                  <a:pt x="3602382" y="367099"/>
                </a:lnTo>
                <a:lnTo>
                  <a:pt x="3618342" y="367099"/>
                </a:lnTo>
                <a:lnTo>
                  <a:pt x="3694142" y="367099"/>
                </a:lnTo>
                <a:lnTo>
                  <a:pt x="3702122" y="367099"/>
                </a:lnTo>
                <a:lnTo>
                  <a:pt x="3706112" y="367099"/>
                </a:lnTo>
                <a:lnTo>
                  <a:pt x="3710102" y="367099"/>
                </a:lnTo>
                <a:lnTo>
                  <a:pt x="3718082" y="367099"/>
                </a:lnTo>
                <a:lnTo>
                  <a:pt x="3722062" y="367099"/>
                </a:lnTo>
                <a:lnTo>
                  <a:pt x="3726052" y="367099"/>
                </a:lnTo>
                <a:lnTo>
                  <a:pt x="3742012" y="367099"/>
                </a:lnTo>
                <a:lnTo>
                  <a:pt x="3757972" y="367099"/>
                </a:lnTo>
                <a:lnTo>
                  <a:pt x="3761962" y="367099"/>
                </a:lnTo>
                <a:lnTo>
                  <a:pt x="3777922" y="367099"/>
                </a:lnTo>
                <a:lnTo>
                  <a:pt x="3813822" y="367099"/>
                </a:lnTo>
                <a:lnTo>
                  <a:pt x="3821802" y="367099"/>
                </a:lnTo>
                <a:lnTo>
                  <a:pt x="3829782" y="367099"/>
                </a:lnTo>
                <a:lnTo>
                  <a:pt x="3837762" y="367099"/>
                </a:lnTo>
                <a:lnTo>
                  <a:pt x="3917542" y="367099"/>
                </a:lnTo>
                <a:lnTo>
                  <a:pt x="3921532" y="367099"/>
                </a:lnTo>
                <a:lnTo>
                  <a:pt x="3921532" y="391040"/>
                </a:lnTo>
                <a:lnTo>
                  <a:pt x="4057172" y="391040"/>
                </a:lnTo>
                <a:lnTo>
                  <a:pt x="4073132" y="391040"/>
                </a:lnTo>
                <a:lnTo>
                  <a:pt x="4081112" y="391040"/>
                </a:lnTo>
                <a:lnTo>
                  <a:pt x="4093072" y="391040"/>
                </a:lnTo>
                <a:lnTo>
                  <a:pt x="4152912" y="391040"/>
                </a:lnTo>
                <a:lnTo>
                  <a:pt x="4152912" y="418972"/>
                </a:lnTo>
                <a:lnTo>
                  <a:pt x="4164882" y="418972"/>
                </a:lnTo>
                <a:lnTo>
                  <a:pt x="4184832" y="418972"/>
                </a:lnTo>
                <a:lnTo>
                  <a:pt x="4220732" y="418972"/>
                </a:lnTo>
                <a:lnTo>
                  <a:pt x="4220732" y="442913"/>
                </a:lnTo>
                <a:lnTo>
                  <a:pt x="4232702" y="442913"/>
                </a:lnTo>
                <a:lnTo>
                  <a:pt x="4236692" y="442913"/>
                </a:lnTo>
                <a:lnTo>
                  <a:pt x="4244672" y="442913"/>
                </a:lnTo>
                <a:lnTo>
                  <a:pt x="4248662" y="442913"/>
                </a:lnTo>
                <a:lnTo>
                  <a:pt x="4252652" y="442913"/>
                </a:lnTo>
                <a:lnTo>
                  <a:pt x="4260632" y="442913"/>
                </a:lnTo>
                <a:lnTo>
                  <a:pt x="4304512" y="442913"/>
                </a:lnTo>
                <a:lnTo>
                  <a:pt x="4316482" y="442913"/>
                </a:lnTo>
                <a:lnTo>
                  <a:pt x="4320472" y="442913"/>
                </a:lnTo>
                <a:lnTo>
                  <a:pt x="4324462" y="442913"/>
                </a:lnTo>
                <a:lnTo>
                  <a:pt x="4328452" y="442913"/>
                </a:lnTo>
                <a:lnTo>
                  <a:pt x="4332442" y="442913"/>
                </a:lnTo>
                <a:lnTo>
                  <a:pt x="4340412" y="442913"/>
                </a:lnTo>
                <a:lnTo>
                  <a:pt x="4352382" y="442913"/>
                </a:lnTo>
                <a:lnTo>
                  <a:pt x="4368342" y="442913"/>
                </a:lnTo>
                <a:lnTo>
                  <a:pt x="4416212" y="442913"/>
                </a:lnTo>
                <a:lnTo>
                  <a:pt x="4432172" y="442913"/>
                </a:lnTo>
                <a:lnTo>
                  <a:pt x="4456112" y="442913"/>
                </a:lnTo>
                <a:lnTo>
                  <a:pt x="4468072" y="442913"/>
                </a:lnTo>
                <a:lnTo>
                  <a:pt x="4519942" y="442913"/>
                </a:lnTo>
                <a:lnTo>
                  <a:pt x="4535892" y="442913"/>
                </a:lnTo>
                <a:lnTo>
                  <a:pt x="4603712" y="442913"/>
                </a:lnTo>
                <a:lnTo>
                  <a:pt x="4619672" y="442913"/>
                </a:lnTo>
                <a:lnTo>
                  <a:pt x="4667542" y="442913"/>
                </a:lnTo>
                <a:lnTo>
                  <a:pt x="4683502" y="442913"/>
                </a:lnTo>
                <a:lnTo>
                  <a:pt x="4695472" y="442913"/>
                </a:lnTo>
                <a:lnTo>
                  <a:pt x="4707442" y="442913"/>
                </a:lnTo>
                <a:lnTo>
                  <a:pt x="4711432" y="442913"/>
                </a:lnTo>
                <a:lnTo>
                  <a:pt x="4715412" y="442913"/>
                </a:lnTo>
                <a:lnTo>
                  <a:pt x="4719402" y="442913"/>
                </a:lnTo>
                <a:lnTo>
                  <a:pt x="4727382" y="442913"/>
                </a:lnTo>
                <a:lnTo>
                  <a:pt x="4731372" y="442913"/>
                </a:lnTo>
                <a:lnTo>
                  <a:pt x="4735362" y="442913"/>
                </a:lnTo>
                <a:lnTo>
                  <a:pt x="4743342" y="442913"/>
                </a:lnTo>
                <a:lnTo>
                  <a:pt x="4747332" y="442913"/>
                </a:lnTo>
                <a:lnTo>
                  <a:pt x="4751322" y="442913"/>
                </a:lnTo>
                <a:lnTo>
                  <a:pt x="4755312" y="442913"/>
                </a:lnTo>
                <a:lnTo>
                  <a:pt x="4759302" y="442913"/>
                </a:lnTo>
                <a:lnTo>
                  <a:pt x="4763292" y="442913"/>
                </a:lnTo>
                <a:lnTo>
                  <a:pt x="4767282" y="442913"/>
                </a:lnTo>
                <a:lnTo>
                  <a:pt x="4771262" y="442913"/>
                </a:lnTo>
                <a:lnTo>
                  <a:pt x="4779242" y="442913"/>
                </a:lnTo>
                <a:lnTo>
                  <a:pt x="4783232" y="442913"/>
                </a:lnTo>
                <a:lnTo>
                  <a:pt x="4787222" y="442913"/>
                </a:lnTo>
                <a:lnTo>
                  <a:pt x="4791212" y="442913"/>
                </a:lnTo>
                <a:lnTo>
                  <a:pt x="4795202" y="442913"/>
                </a:lnTo>
                <a:lnTo>
                  <a:pt x="4799192" y="442913"/>
                </a:lnTo>
                <a:lnTo>
                  <a:pt x="4803182" y="442913"/>
                </a:lnTo>
                <a:lnTo>
                  <a:pt x="4807172" y="442913"/>
                </a:lnTo>
                <a:lnTo>
                  <a:pt x="4811162" y="442913"/>
                </a:lnTo>
                <a:lnTo>
                  <a:pt x="4823132" y="442913"/>
                </a:lnTo>
                <a:lnTo>
                  <a:pt x="4827122" y="442913"/>
                </a:lnTo>
                <a:lnTo>
                  <a:pt x="4831102" y="442913"/>
                </a:lnTo>
                <a:lnTo>
                  <a:pt x="4835092" y="442913"/>
                </a:lnTo>
                <a:lnTo>
                  <a:pt x="4839082" y="442913"/>
                </a:lnTo>
                <a:lnTo>
                  <a:pt x="4843072" y="442913"/>
                </a:lnTo>
                <a:lnTo>
                  <a:pt x="4847062" y="442913"/>
                </a:lnTo>
                <a:lnTo>
                  <a:pt x="4855042" y="442913"/>
                </a:lnTo>
                <a:lnTo>
                  <a:pt x="4859032" y="442913"/>
                </a:lnTo>
                <a:lnTo>
                  <a:pt x="4863022" y="442913"/>
                </a:lnTo>
                <a:lnTo>
                  <a:pt x="4867012" y="442913"/>
                </a:lnTo>
                <a:lnTo>
                  <a:pt x="4871002" y="442913"/>
                </a:lnTo>
                <a:lnTo>
                  <a:pt x="4874992" y="442913"/>
                </a:lnTo>
                <a:lnTo>
                  <a:pt x="4882972" y="442913"/>
                </a:lnTo>
                <a:lnTo>
                  <a:pt x="4886962" y="442913"/>
                </a:lnTo>
                <a:lnTo>
                  <a:pt x="4890952" y="442913"/>
                </a:lnTo>
                <a:lnTo>
                  <a:pt x="4898922" y="442913"/>
                </a:lnTo>
                <a:lnTo>
                  <a:pt x="4906902" y="442913"/>
                </a:lnTo>
                <a:lnTo>
                  <a:pt x="4910892" y="442913"/>
                </a:lnTo>
                <a:lnTo>
                  <a:pt x="4914882" y="442913"/>
                </a:lnTo>
                <a:lnTo>
                  <a:pt x="4926852" y="442913"/>
                </a:lnTo>
                <a:lnTo>
                  <a:pt x="4930842" y="442913"/>
                </a:lnTo>
                <a:lnTo>
                  <a:pt x="4938822" y="442913"/>
                </a:lnTo>
                <a:lnTo>
                  <a:pt x="4942812" y="442913"/>
                </a:lnTo>
                <a:lnTo>
                  <a:pt x="4954772" y="442913"/>
                </a:lnTo>
                <a:lnTo>
                  <a:pt x="4994672" y="442913"/>
                </a:lnTo>
                <a:lnTo>
                  <a:pt x="5010632" y="442913"/>
                </a:lnTo>
                <a:lnTo>
                  <a:pt x="5014622" y="442913"/>
                </a:lnTo>
                <a:lnTo>
                  <a:pt x="5022592" y="442913"/>
                </a:lnTo>
                <a:lnTo>
                  <a:pt x="5030572" y="442913"/>
                </a:lnTo>
                <a:lnTo>
                  <a:pt x="5038552" y="442913"/>
                </a:lnTo>
                <a:lnTo>
                  <a:pt x="5042542" y="442913"/>
                </a:lnTo>
                <a:lnTo>
                  <a:pt x="5050522" y="442913"/>
                </a:lnTo>
                <a:lnTo>
                  <a:pt x="5058502" y="442913"/>
                </a:lnTo>
                <a:lnTo>
                  <a:pt x="5062492" y="442913"/>
                </a:lnTo>
                <a:lnTo>
                  <a:pt x="5066482" y="442913"/>
                </a:lnTo>
                <a:lnTo>
                  <a:pt x="5078452" y="442913"/>
                </a:lnTo>
                <a:lnTo>
                  <a:pt x="5118342" y="442913"/>
                </a:lnTo>
                <a:lnTo>
                  <a:pt x="5134302" y="442913"/>
                </a:lnTo>
                <a:lnTo>
                  <a:pt x="5142272" y="442913"/>
                </a:lnTo>
                <a:lnTo>
                  <a:pt x="5154242" y="442913"/>
                </a:lnTo>
                <a:lnTo>
                  <a:pt x="5158232" y="442913"/>
                </a:lnTo>
                <a:lnTo>
                  <a:pt x="5170202" y="442913"/>
                </a:lnTo>
                <a:lnTo>
                  <a:pt x="5194142" y="442913"/>
                </a:lnTo>
                <a:lnTo>
                  <a:pt x="5210092" y="442913"/>
                </a:lnTo>
                <a:lnTo>
                  <a:pt x="5226052" y="442913"/>
                </a:lnTo>
              </a:path>
            </a:pathLst>
          </a:custGeom>
          <a:ln w="3968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4312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7012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20187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32887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36062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56700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59875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0200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24962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88462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5137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51975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1350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9961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7550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1866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26600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34537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39300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7237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71049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78987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83749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99624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42487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58374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631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86949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86949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90124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4887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9806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2824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999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1076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1076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21874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26637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2981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4251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77437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82199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02838" y="125333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937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13949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5046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85387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06024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21899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42537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50474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53649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5841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61587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66349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69524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74287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9016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98099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01274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06037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0921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29849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4096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93349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85412" y="12533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48913" y="126444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85425" y="126444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12412" y="1264450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04474" y="1264450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09238" y="126444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12412" y="1264450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48924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53687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53687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56862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88612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93374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09249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28299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80687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60062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75937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83874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88637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91812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96574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12449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12449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55300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83875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44224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60099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71212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79149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83912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02962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23599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31537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83924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26787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47424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74412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90287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02987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06162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14099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818862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23624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23624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26799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31562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42674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858549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882362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898237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29987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022062" y="12977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85562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17312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22074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58587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61774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22099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330037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45912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53849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61787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28462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64987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31674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65012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91999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876137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99949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912649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915824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995199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60287" y="13168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158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21903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0317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9048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3984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984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40318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063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111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41429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4190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2223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43811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619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51431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5381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5587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6222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78577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8048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93341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9524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96833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9778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00484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01754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0921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2239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32869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34774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4271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43188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44458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44458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4477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4525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45569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45569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4604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6363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46839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47157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47633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47633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47951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48744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48744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49538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49538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50014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5033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50808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50808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5112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5160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52713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52713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53189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53507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54301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54777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54777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55571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57158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5747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59063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59063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59539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0333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1921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39849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4778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557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636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66837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8747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7144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144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7827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81447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8541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866862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89067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90337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92242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954174" y="13406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704312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717012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748762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756700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756700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783687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788450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796387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799562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828137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848775" y="12295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872587" y="124063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44037" y="127238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144050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194850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194850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231362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242475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250412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258349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266287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271049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278987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283749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291687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302799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347249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394874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394874" y="128032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434562" y="13168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463137" y="13168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474249" y="13168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479012" y="13168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486949" y="13168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490124" y="13168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479012" y="13168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518699" y="1329538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521874" y="1329538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529812" y="1329538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529812" y="1329538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534574" y="1329538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550449" y="1329538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561562" y="1329538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569499" y="1329538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569500" y="125333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937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606012" y="1329538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653637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737774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745712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750474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753649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758412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761587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766349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769524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777462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782224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785399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790162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801274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801274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806037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809212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821912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825087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833024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837787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840962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917162" y="1340651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977487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001299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028287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028287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033049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048924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053687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053687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069562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072737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077499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085437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088612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104487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112424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117187" y="13533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252124" y="13692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272762" y="138510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267999" y="138510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291812" y="140097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304512" y="140097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307687" y="140097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312449" y="140097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315624" y="140097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331499" y="140097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336250" y="140097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355300" y="140097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368000" y="140097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391824" y="1416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475962" y="1416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479137" y="1416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571212" y="1416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575974" y="1416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595024" y="1416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615662" y="1416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634712" y="1416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642649" y="1416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687099" y="1416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771237" y="1416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798224" y="1416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795049" y="1416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842674" y="14327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855374" y="14327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929987" y="14327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241137" y="1453362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06224" y="1469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337974" y="1469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349087" y="1469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388774" y="1469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396712" y="1469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404649" y="1469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409412" y="1469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428462" y="1469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560224" y="1469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641187" y="1469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791999" y="148828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847562" y="15089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855499" y="15089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879312" y="15327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884074" y="15327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899949" y="15327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899949" y="15327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907887" y="15327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928524" y="155178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952337" y="155178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955512" y="155178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963449" y="155178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971387" y="155178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984087" y="155178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8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155537" y="15724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207924" y="15724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303174" y="1596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395249" y="1596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403187" y="1596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406362" y="1596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411124" y="1596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442874" y="1596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461924" y="1596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514312" y="1596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522249" y="1596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601624" y="1596237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757199" y="1624813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777837" y="1624813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849274" y="16486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849274" y="16486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869912" y="16486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933412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93658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944524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00484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01754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02548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02548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03659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052474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115974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15248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22074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30488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36838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39219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41124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416012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41918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427124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43188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44458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447762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452524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45569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45569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46363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46363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46839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471574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48744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48744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492212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49538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49538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511262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51919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52713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52713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53189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53983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543012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547774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566824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57158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57158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58269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59063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600162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611274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61603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62714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63984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695412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706524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714462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73509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74303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750974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763674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819237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84304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854162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893849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911312" y="167561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580487" y="1124745"/>
            <a:ext cx="0" cy="3405504"/>
          </a:xfrm>
          <a:custGeom>
            <a:avLst/>
            <a:gdLst/>
            <a:ahLst/>
            <a:cxnLst/>
            <a:rect l="l" t="t" r="r" b="b"/>
            <a:pathLst>
              <a:path h="3405504">
                <a:moveTo>
                  <a:pt x="0" y="3405191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513813" y="442197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 txBox="1"/>
          <p:nvPr/>
        </p:nvSpPr>
        <p:spPr>
          <a:xfrm>
            <a:off x="2283897" y="4244248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0.00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2513813" y="363935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 txBox="1"/>
          <p:nvPr/>
        </p:nvSpPr>
        <p:spPr>
          <a:xfrm>
            <a:off x="2283897" y="3463211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0.25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2513813" y="2856712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 txBox="1"/>
          <p:nvPr/>
        </p:nvSpPr>
        <p:spPr>
          <a:xfrm>
            <a:off x="2283897" y="2680573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0.50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2513813" y="2075662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 txBox="1"/>
          <p:nvPr/>
        </p:nvSpPr>
        <p:spPr>
          <a:xfrm>
            <a:off x="2282310" y="1897936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0.75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2513813" y="129302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 txBox="1"/>
          <p:nvPr/>
        </p:nvSpPr>
        <p:spPr>
          <a:xfrm>
            <a:off x="2283897" y="1116886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1.00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2580488" y="452992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>
                <a:moveTo>
                  <a:pt x="0" y="0"/>
                </a:moveTo>
                <a:lnTo>
                  <a:pt x="5481643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685262" y="45299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1" y="635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 txBox="1"/>
          <p:nvPr/>
        </p:nvSpPr>
        <p:spPr>
          <a:xfrm>
            <a:off x="2628113" y="4611402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3210725" y="45299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1" y="635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 txBox="1"/>
          <p:nvPr/>
        </p:nvSpPr>
        <p:spPr>
          <a:xfrm>
            <a:off x="3131350" y="4611402"/>
            <a:ext cx="16383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.5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3742537" y="45299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1" y="635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 txBox="1"/>
          <p:nvPr/>
        </p:nvSpPr>
        <p:spPr>
          <a:xfrm>
            <a:off x="3685388" y="4611402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4267999" y="45299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1" y="635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795049" y="45299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1" y="635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322099" y="45299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1" y="635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847562" y="45299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1" y="635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374612" y="45299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1" y="635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 txBox="1"/>
          <p:nvPr/>
        </p:nvSpPr>
        <p:spPr>
          <a:xfrm>
            <a:off x="4139412" y="4520855"/>
            <a:ext cx="2379980" cy="66992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spcBef>
                <a:spcPts val="810"/>
              </a:spcBef>
              <a:tabLst>
                <a:tab pos="610870" algn="l"/>
                <a:tab pos="1066165" algn="l"/>
                <a:tab pos="1664970" algn="l"/>
                <a:tab pos="2118995" algn="l"/>
              </a:tabLst>
            </a:pPr>
            <a:r>
              <a:rPr sz="1300" dirty="0">
                <a:latin typeface="Arial"/>
                <a:cs typeface="Arial"/>
              </a:rPr>
              <a:t>1.5	2	2.5	3	3.5</a:t>
            </a:r>
            <a:endParaRPr sz="1300">
              <a:latin typeface="Arial"/>
              <a:cs typeface="Arial"/>
            </a:endParaRPr>
          </a:p>
          <a:p>
            <a:pPr marL="57785">
              <a:spcBef>
                <a:spcPts val="880"/>
              </a:spcBef>
            </a:pPr>
            <a:r>
              <a:rPr sz="1600" spc="-35" dirty="0">
                <a:latin typeface="Arial"/>
                <a:cs typeface="Arial"/>
              </a:rPr>
              <a:t>Years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randomization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6901662" y="45299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1" y="635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 txBox="1"/>
          <p:nvPr/>
        </p:nvSpPr>
        <p:spPr>
          <a:xfrm>
            <a:off x="6844513" y="4611402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7427124" y="45299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1" y="635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 txBox="1"/>
          <p:nvPr/>
        </p:nvSpPr>
        <p:spPr>
          <a:xfrm>
            <a:off x="7300124" y="4611402"/>
            <a:ext cx="2552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4.5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7958937" y="452992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1" y="635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 txBox="1"/>
          <p:nvPr/>
        </p:nvSpPr>
        <p:spPr>
          <a:xfrm>
            <a:off x="7901788" y="4611402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85" name="Picture 484">
            <a:extLst>
              <a:ext uri="{FF2B5EF4-FFF2-40B4-BE49-F238E27FC236}">
                <a16:creationId xmlns="" xmlns:a16="http://schemas.microsoft.com/office/drawing/2014/main" id="{F08124BB-3803-9345-BA7E-6A19F83F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212"/>
            <a:ext cx="1015203" cy="941752"/>
          </a:xfrm>
          <a:prstGeom prst="rect">
            <a:avLst/>
          </a:prstGeom>
        </p:spPr>
      </p:pic>
      <p:pic>
        <p:nvPicPr>
          <p:cNvPr id="486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20A6831C-26D1-5E46-8565-978F2F3F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6399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19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495" y="1890529"/>
            <a:ext cx="487313" cy="195770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276860" marR="5080" indent="-264795">
              <a:lnSpc>
                <a:spcPts val="1900"/>
              </a:lnSpc>
              <a:spcBef>
                <a:spcPts val="25"/>
              </a:spcBef>
            </a:pPr>
            <a:r>
              <a:rPr sz="1600" spc="-5" dirty="0">
                <a:latin typeface="Arial"/>
                <a:cs typeface="Arial"/>
              </a:rPr>
              <a:t>Proportion of patients  progression-free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36050" y="5221127"/>
          <a:ext cx="6069326" cy="403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1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5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7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56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56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56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562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72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168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0289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 marL="18415">
                        <a:lnSpc>
                          <a:spcPts val="1470"/>
                        </a:lnSpc>
                        <a:spcBef>
                          <a:spcPts val="25"/>
                        </a:spcBef>
                      </a:pPr>
                      <a:r>
                        <a:rPr sz="1300" b="1" spc="-30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TARH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7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312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280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7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235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ts val="147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186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162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47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144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7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134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123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47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104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147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47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18415">
                        <a:lnSpc>
                          <a:spcPts val="143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TLRH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319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292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244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ts val="143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192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167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43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155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142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121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43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101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143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43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542098" y="4966972"/>
            <a:ext cx="110172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Number </a:t>
            </a:r>
            <a:r>
              <a:rPr sz="1300" dirty="0">
                <a:latin typeface="Arial"/>
                <a:cs typeface="Arial"/>
              </a:rPr>
              <a:t>at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risk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8865" y="4871876"/>
            <a:ext cx="20389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30" dirty="0">
                <a:latin typeface="Arial"/>
                <a:cs typeface="Arial"/>
              </a:rPr>
              <a:t>Years </a:t>
            </a:r>
            <a:r>
              <a:rPr sz="1400" spc="-5" dirty="0">
                <a:latin typeface="Arial"/>
                <a:cs typeface="Arial"/>
              </a:rPr>
              <a:t>from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randomization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8520" y="1137653"/>
            <a:ext cx="5734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12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AR</a:t>
            </a:r>
            <a:r>
              <a:rPr sz="1600" b="1" dirty="0"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4300" y="1966620"/>
            <a:ext cx="11849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TLRH/TRRH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33459" y="2389162"/>
            <a:ext cx="4699000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Progression-Free Survival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(PFS)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7784" y="2829420"/>
            <a:ext cx="4070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HR: 3.88 (95% CI: 1.79 </a:t>
            </a:r>
            <a:r>
              <a:rPr dirty="0">
                <a:latin typeface="Arial"/>
                <a:cs typeface="Arial"/>
              </a:rPr>
              <a:t>- </a:t>
            </a:r>
            <a:r>
              <a:rPr spc="-5" dirty="0">
                <a:latin typeface="Arial"/>
                <a:cs typeface="Arial"/>
              </a:rPr>
              <a:t>8.41),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p&lt;0.001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40712" y="1361872"/>
            <a:ext cx="5184775" cy="122555"/>
          </a:xfrm>
          <a:custGeom>
            <a:avLst/>
            <a:gdLst/>
            <a:ahLst/>
            <a:cxnLst/>
            <a:rect l="l" t="t" r="r" b="b"/>
            <a:pathLst>
              <a:path w="5184775" h="122554">
                <a:moveTo>
                  <a:pt x="0" y="0"/>
                </a:moveTo>
                <a:lnTo>
                  <a:pt x="0" y="0"/>
                </a:lnTo>
                <a:lnTo>
                  <a:pt x="3924" y="0"/>
                </a:lnTo>
                <a:lnTo>
                  <a:pt x="15699" y="0"/>
                </a:lnTo>
                <a:lnTo>
                  <a:pt x="19624" y="0"/>
                </a:lnTo>
                <a:lnTo>
                  <a:pt x="31399" y="0"/>
                </a:lnTo>
                <a:lnTo>
                  <a:pt x="35324" y="0"/>
                </a:lnTo>
                <a:lnTo>
                  <a:pt x="39248" y="0"/>
                </a:lnTo>
                <a:lnTo>
                  <a:pt x="47098" y="0"/>
                </a:lnTo>
                <a:lnTo>
                  <a:pt x="51023" y="0"/>
                </a:lnTo>
                <a:lnTo>
                  <a:pt x="54948" y="0"/>
                </a:lnTo>
                <a:lnTo>
                  <a:pt x="58873" y="0"/>
                </a:lnTo>
                <a:lnTo>
                  <a:pt x="70647" y="0"/>
                </a:lnTo>
                <a:lnTo>
                  <a:pt x="74572" y="0"/>
                </a:lnTo>
                <a:lnTo>
                  <a:pt x="117747" y="0"/>
                </a:lnTo>
                <a:lnTo>
                  <a:pt x="121672" y="0"/>
                </a:lnTo>
                <a:lnTo>
                  <a:pt x="133446" y="0"/>
                </a:lnTo>
                <a:lnTo>
                  <a:pt x="137371" y="0"/>
                </a:lnTo>
                <a:lnTo>
                  <a:pt x="184470" y="0"/>
                </a:lnTo>
                <a:lnTo>
                  <a:pt x="200169" y="0"/>
                </a:lnTo>
                <a:lnTo>
                  <a:pt x="266892" y="0"/>
                </a:lnTo>
                <a:lnTo>
                  <a:pt x="270817" y="0"/>
                </a:lnTo>
                <a:lnTo>
                  <a:pt x="270817" y="11829"/>
                </a:lnTo>
                <a:lnTo>
                  <a:pt x="321841" y="11829"/>
                </a:lnTo>
                <a:lnTo>
                  <a:pt x="321841" y="23659"/>
                </a:lnTo>
                <a:lnTo>
                  <a:pt x="345390" y="23659"/>
                </a:lnTo>
                <a:lnTo>
                  <a:pt x="361090" y="23659"/>
                </a:lnTo>
                <a:lnTo>
                  <a:pt x="427813" y="23659"/>
                </a:lnTo>
                <a:lnTo>
                  <a:pt x="439587" y="23659"/>
                </a:lnTo>
                <a:lnTo>
                  <a:pt x="490611" y="23659"/>
                </a:lnTo>
                <a:lnTo>
                  <a:pt x="498461" y="23659"/>
                </a:lnTo>
                <a:lnTo>
                  <a:pt x="506310" y="23659"/>
                </a:lnTo>
                <a:lnTo>
                  <a:pt x="510235" y="23659"/>
                </a:lnTo>
                <a:lnTo>
                  <a:pt x="514160" y="23659"/>
                </a:lnTo>
                <a:lnTo>
                  <a:pt x="522010" y="23659"/>
                </a:lnTo>
                <a:lnTo>
                  <a:pt x="525935" y="23659"/>
                </a:lnTo>
                <a:lnTo>
                  <a:pt x="529860" y="23659"/>
                </a:lnTo>
                <a:lnTo>
                  <a:pt x="533785" y="23659"/>
                </a:lnTo>
                <a:lnTo>
                  <a:pt x="537709" y="23659"/>
                </a:lnTo>
                <a:lnTo>
                  <a:pt x="541634" y="23659"/>
                </a:lnTo>
                <a:lnTo>
                  <a:pt x="553409" y="23659"/>
                </a:lnTo>
                <a:lnTo>
                  <a:pt x="561259" y="23659"/>
                </a:lnTo>
                <a:lnTo>
                  <a:pt x="573033" y="23659"/>
                </a:lnTo>
                <a:lnTo>
                  <a:pt x="576958" y="23659"/>
                </a:lnTo>
                <a:lnTo>
                  <a:pt x="584808" y="23659"/>
                </a:lnTo>
                <a:lnTo>
                  <a:pt x="588733" y="23659"/>
                </a:lnTo>
                <a:lnTo>
                  <a:pt x="604432" y="23659"/>
                </a:lnTo>
                <a:lnTo>
                  <a:pt x="635832" y="23659"/>
                </a:lnTo>
                <a:lnTo>
                  <a:pt x="647606" y="23659"/>
                </a:lnTo>
                <a:lnTo>
                  <a:pt x="749653" y="23659"/>
                </a:lnTo>
                <a:lnTo>
                  <a:pt x="753578" y="23659"/>
                </a:lnTo>
                <a:lnTo>
                  <a:pt x="761428" y="23659"/>
                </a:lnTo>
                <a:lnTo>
                  <a:pt x="769278" y="23659"/>
                </a:lnTo>
                <a:lnTo>
                  <a:pt x="773203" y="23659"/>
                </a:lnTo>
                <a:lnTo>
                  <a:pt x="777127" y="23659"/>
                </a:lnTo>
                <a:lnTo>
                  <a:pt x="781052" y="23659"/>
                </a:lnTo>
                <a:lnTo>
                  <a:pt x="788902" y="23659"/>
                </a:lnTo>
                <a:lnTo>
                  <a:pt x="792827" y="23659"/>
                </a:lnTo>
                <a:lnTo>
                  <a:pt x="796752" y="23659"/>
                </a:lnTo>
                <a:lnTo>
                  <a:pt x="800677" y="23659"/>
                </a:lnTo>
                <a:lnTo>
                  <a:pt x="804602" y="23659"/>
                </a:lnTo>
                <a:lnTo>
                  <a:pt x="808527" y="23659"/>
                </a:lnTo>
                <a:lnTo>
                  <a:pt x="812452" y="23659"/>
                </a:lnTo>
                <a:lnTo>
                  <a:pt x="816376" y="23659"/>
                </a:lnTo>
                <a:lnTo>
                  <a:pt x="824226" y="23659"/>
                </a:lnTo>
                <a:lnTo>
                  <a:pt x="828151" y="23659"/>
                </a:lnTo>
                <a:lnTo>
                  <a:pt x="832076" y="23659"/>
                </a:lnTo>
                <a:lnTo>
                  <a:pt x="843851" y="23659"/>
                </a:lnTo>
                <a:lnTo>
                  <a:pt x="859550" y="23659"/>
                </a:lnTo>
                <a:lnTo>
                  <a:pt x="863475" y="23659"/>
                </a:lnTo>
                <a:lnTo>
                  <a:pt x="871325" y="23659"/>
                </a:lnTo>
                <a:lnTo>
                  <a:pt x="879175" y="23659"/>
                </a:lnTo>
                <a:lnTo>
                  <a:pt x="883099" y="23659"/>
                </a:lnTo>
                <a:lnTo>
                  <a:pt x="887024" y="23659"/>
                </a:lnTo>
                <a:lnTo>
                  <a:pt x="898799" y="23659"/>
                </a:lnTo>
                <a:lnTo>
                  <a:pt x="902724" y="23659"/>
                </a:lnTo>
                <a:lnTo>
                  <a:pt x="914499" y="23659"/>
                </a:lnTo>
                <a:lnTo>
                  <a:pt x="934123" y="23659"/>
                </a:lnTo>
                <a:lnTo>
                  <a:pt x="949822" y="23659"/>
                </a:lnTo>
                <a:lnTo>
                  <a:pt x="973372" y="23659"/>
                </a:lnTo>
                <a:lnTo>
                  <a:pt x="985146" y="23659"/>
                </a:lnTo>
                <a:lnTo>
                  <a:pt x="989071" y="23659"/>
                </a:lnTo>
                <a:lnTo>
                  <a:pt x="1004770" y="23659"/>
                </a:lnTo>
                <a:lnTo>
                  <a:pt x="1020470" y="23659"/>
                </a:lnTo>
                <a:lnTo>
                  <a:pt x="1024390" y="23659"/>
                </a:lnTo>
                <a:lnTo>
                  <a:pt x="1032250" y="23659"/>
                </a:lnTo>
                <a:lnTo>
                  <a:pt x="1036170" y="23659"/>
                </a:lnTo>
                <a:lnTo>
                  <a:pt x="1036170" y="35488"/>
                </a:lnTo>
                <a:lnTo>
                  <a:pt x="1040100" y="35488"/>
                </a:lnTo>
                <a:lnTo>
                  <a:pt x="1044020" y="35488"/>
                </a:lnTo>
                <a:lnTo>
                  <a:pt x="1047940" y="35488"/>
                </a:lnTo>
                <a:lnTo>
                  <a:pt x="1051870" y="35488"/>
                </a:lnTo>
                <a:lnTo>
                  <a:pt x="1055800" y="35488"/>
                </a:lnTo>
                <a:lnTo>
                  <a:pt x="1059720" y="35488"/>
                </a:lnTo>
                <a:lnTo>
                  <a:pt x="1063640" y="35488"/>
                </a:lnTo>
                <a:lnTo>
                  <a:pt x="1067570" y="35488"/>
                </a:lnTo>
                <a:lnTo>
                  <a:pt x="1071490" y="35488"/>
                </a:lnTo>
                <a:lnTo>
                  <a:pt x="1079340" y="35488"/>
                </a:lnTo>
                <a:lnTo>
                  <a:pt x="1083270" y="35488"/>
                </a:lnTo>
                <a:lnTo>
                  <a:pt x="1087190" y="35488"/>
                </a:lnTo>
                <a:lnTo>
                  <a:pt x="1091120" y="35488"/>
                </a:lnTo>
                <a:lnTo>
                  <a:pt x="1095040" y="35488"/>
                </a:lnTo>
                <a:lnTo>
                  <a:pt x="1098970" y="35488"/>
                </a:lnTo>
                <a:lnTo>
                  <a:pt x="1102890" y="35488"/>
                </a:lnTo>
                <a:lnTo>
                  <a:pt x="1106820" y="35488"/>
                </a:lnTo>
                <a:lnTo>
                  <a:pt x="1110740" y="35488"/>
                </a:lnTo>
                <a:lnTo>
                  <a:pt x="1122520" y="35488"/>
                </a:lnTo>
                <a:lnTo>
                  <a:pt x="1126440" y="35488"/>
                </a:lnTo>
                <a:lnTo>
                  <a:pt x="1138220" y="35488"/>
                </a:lnTo>
                <a:lnTo>
                  <a:pt x="1177470" y="35488"/>
                </a:lnTo>
                <a:lnTo>
                  <a:pt x="1189240" y="35488"/>
                </a:lnTo>
                <a:lnTo>
                  <a:pt x="1193170" y="35488"/>
                </a:lnTo>
                <a:lnTo>
                  <a:pt x="1193170" y="47317"/>
                </a:lnTo>
                <a:lnTo>
                  <a:pt x="1228490" y="47317"/>
                </a:lnTo>
                <a:lnTo>
                  <a:pt x="1240260" y="47317"/>
                </a:lnTo>
                <a:lnTo>
                  <a:pt x="1263810" y="47317"/>
                </a:lnTo>
                <a:lnTo>
                  <a:pt x="1279510" y="47317"/>
                </a:lnTo>
                <a:lnTo>
                  <a:pt x="1291290" y="47317"/>
                </a:lnTo>
                <a:lnTo>
                  <a:pt x="1299140" y="47317"/>
                </a:lnTo>
                <a:lnTo>
                  <a:pt x="1303060" y="47317"/>
                </a:lnTo>
                <a:lnTo>
                  <a:pt x="1306990" y="47317"/>
                </a:lnTo>
                <a:lnTo>
                  <a:pt x="1310910" y="47317"/>
                </a:lnTo>
                <a:lnTo>
                  <a:pt x="1310910" y="63090"/>
                </a:lnTo>
                <a:lnTo>
                  <a:pt x="1326610" y="63090"/>
                </a:lnTo>
                <a:lnTo>
                  <a:pt x="1330540" y="63090"/>
                </a:lnTo>
                <a:lnTo>
                  <a:pt x="1334460" y="63090"/>
                </a:lnTo>
                <a:lnTo>
                  <a:pt x="1342310" y="63090"/>
                </a:lnTo>
                <a:lnTo>
                  <a:pt x="1346240" y="63090"/>
                </a:lnTo>
                <a:lnTo>
                  <a:pt x="1350160" y="63090"/>
                </a:lnTo>
                <a:lnTo>
                  <a:pt x="1365860" y="63090"/>
                </a:lnTo>
                <a:lnTo>
                  <a:pt x="1373710" y="63090"/>
                </a:lnTo>
                <a:lnTo>
                  <a:pt x="1381560" y="63090"/>
                </a:lnTo>
                <a:lnTo>
                  <a:pt x="1385490" y="63090"/>
                </a:lnTo>
                <a:lnTo>
                  <a:pt x="1401180" y="63090"/>
                </a:lnTo>
                <a:lnTo>
                  <a:pt x="1405110" y="63090"/>
                </a:lnTo>
                <a:lnTo>
                  <a:pt x="1405110" y="78863"/>
                </a:lnTo>
                <a:lnTo>
                  <a:pt x="1405110" y="78863"/>
                </a:lnTo>
                <a:lnTo>
                  <a:pt x="1420810" y="78863"/>
                </a:lnTo>
                <a:lnTo>
                  <a:pt x="1456130" y="78863"/>
                </a:lnTo>
                <a:lnTo>
                  <a:pt x="1471830" y="78863"/>
                </a:lnTo>
                <a:lnTo>
                  <a:pt x="1538560" y="78863"/>
                </a:lnTo>
                <a:lnTo>
                  <a:pt x="1550330" y="78863"/>
                </a:lnTo>
                <a:lnTo>
                  <a:pt x="1558180" y="78863"/>
                </a:lnTo>
                <a:lnTo>
                  <a:pt x="1562110" y="78863"/>
                </a:lnTo>
                <a:lnTo>
                  <a:pt x="1566030" y="78863"/>
                </a:lnTo>
                <a:lnTo>
                  <a:pt x="1569960" y="78863"/>
                </a:lnTo>
                <a:lnTo>
                  <a:pt x="1573880" y="78863"/>
                </a:lnTo>
                <a:lnTo>
                  <a:pt x="1577800" y="78863"/>
                </a:lnTo>
                <a:lnTo>
                  <a:pt x="1581730" y="78863"/>
                </a:lnTo>
                <a:lnTo>
                  <a:pt x="1585650" y="78863"/>
                </a:lnTo>
                <a:lnTo>
                  <a:pt x="1589580" y="78863"/>
                </a:lnTo>
                <a:lnTo>
                  <a:pt x="1601350" y="78863"/>
                </a:lnTo>
                <a:lnTo>
                  <a:pt x="1628830" y="78863"/>
                </a:lnTo>
                <a:lnTo>
                  <a:pt x="1644530" y="78863"/>
                </a:lnTo>
                <a:lnTo>
                  <a:pt x="1660230" y="78863"/>
                </a:lnTo>
                <a:lnTo>
                  <a:pt x="1672000" y="78863"/>
                </a:lnTo>
                <a:lnTo>
                  <a:pt x="1813301" y="78863"/>
                </a:lnTo>
                <a:lnTo>
                  <a:pt x="1829001" y="78863"/>
                </a:lnTo>
                <a:lnTo>
                  <a:pt x="1840771" y="78863"/>
                </a:lnTo>
                <a:lnTo>
                  <a:pt x="1844701" y="78863"/>
                </a:lnTo>
                <a:lnTo>
                  <a:pt x="1848621" y="78863"/>
                </a:lnTo>
                <a:lnTo>
                  <a:pt x="1856471" y="78863"/>
                </a:lnTo>
                <a:lnTo>
                  <a:pt x="1864321" y="78863"/>
                </a:lnTo>
                <a:lnTo>
                  <a:pt x="1868251" y="78863"/>
                </a:lnTo>
                <a:lnTo>
                  <a:pt x="1876101" y="78863"/>
                </a:lnTo>
                <a:lnTo>
                  <a:pt x="1887871" y="78863"/>
                </a:lnTo>
                <a:lnTo>
                  <a:pt x="1891791" y="78863"/>
                </a:lnTo>
                <a:lnTo>
                  <a:pt x="1899651" y="78863"/>
                </a:lnTo>
                <a:lnTo>
                  <a:pt x="1907491" y="78863"/>
                </a:lnTo>
                <a:lnTo>
                  <a:pt x="1915351" y="78863"/>
                </a:lnTo>
                <a:lnTo>
                  <a:pt x="1950671" y="78863"/>
                </a:lnTo>
                <a:lnTo>
                  <a:pt x="1966371" y="78863"/>
                </a:lnTo>
                <a:lnTo>
                  <a:pt x="1993841" y="78863"/>
                </a:lnTo>
                <a:lnTo>
                  <a:pt x="2009541" y="78863"/>
                </a:lnTo>
                <a:lnTo>
                  <a:pt x="2013471" y="78863"/>
                </a:lnTo>
                <a:lnTo>
                  <a:pt x="2029171" y="78863"/>
                </a:lnTo>
                <a:lnTo>
                  <a:pt x="2040941" y="78863"/>
                </a:lnTo>
                <a:lnTo>
                  <a:pt x="2056641" y="78863"/>
                </a:lnTo>
                <a:lnTo>
                  <a:pt x="2072341" y="78863"/>
                </a:lnTo>
                <a:lnTo>
                  <a:pt x="2080191" y="78863"/>
                </a:lnTo>
                <a:lnTo>
                  <a:pt x="2084111" y="78863"/>
                </a:lnTo>
                <a:lnTo>
                  <a:pt x="2088041" y="78863"/>
                </a:lnTo>
                <a:lnTo>
                  <a:pt x="2091961" y="78863"/>
                </a:lnTo>
                <a:lnTo>
                  <a:pt x="2095891" y="78863"/>
                </a:lnTo>
                <a:lnTo>
                  <a:pt x="2099811" y="78863"/>
                </a:lnTo>
                <a:lnTo>
                  <a:pt x="2103741" y="78863"/>
                </a:lnTo>
                <a:lnTo>
                  <a:pt x="2107661" y="78863"/>
                </a:lnTo>
                <a:lnTo>
                  <a:pt x="2111591" y="78863"/>
                </a:lnTo>
                <a:lnTo>
                  <a:pt x="2123361" y="78863"/>
                </a:lnTo>
                <a:lnTo>
                  <a:pt x="2139061" y="78863"/>
                </a:lnTo>
                <a:lnTo>
                  <a:pt x="2146911" y="78863"/>
                </a:lnTo>
                <a:lnTo>
                  <a:pt x="2162611" y="78863"/>
                </a:lnTo>
                <a:lnTo>
                  <a:pt x="2166541" y="78863"/>
                </a:lnTo>
                <a:lnTo>
                  <a:pt x="2178311" y="78863"/>
                </a:lnTo>
                <a:lnTo>
                  <a:pt x="2194011" y="78863"/>
                </a:lnTo>
                <a:lnTo>
                  <a:pt x="2205791" y="78863"/>
                </a:lnTo>
                <a:lnTo>
                  <a:pt x="2284281" y="78863"/>
                </a:lnTo>
                <a:lnTo>
                  <a:pt x="2299981" y="78863"/>
                </a:lnTo>
                <a:lnTo>
                  <a:pt x="2319611" y="78863"/>
                </a:lnTo>
                <a:lnTo>
                  <a:pt x="2319611" y="98579"/>
                </a:lnTo>
                <a:lnTo>
                  <a:pt x="2362781" y="98579"/>
                </a:lnTo>
                <a:lnTo>
                  <a:pt x="2394181" y="98579"/>
                </a:lnTo>
                <a:lnTo>
                  <a:pt x="2433431" y="98579"/>
                </a:lnTo>
                <a:lnTo>
                  <a:pt x="2535481" y="98579"/>
                </a:lnTo>
                <a:lnTo>
                  <a:pt x="2594351" y="98579"/>
                </a:lnTo>
                <a:lnTo>
                  <a:pt x="2602201" y="98579"/>
                </a:lnTo>
                <a:lnTo>
                  <a:pt x="2617901" y="98579"/>
                </a:lnTo>
                <a:lnTo>
                  <a:pt x="2625751" y="98579"/>
                </a:lnTo>
                <a:lnTo>
                  <a:pt x="2633601" y="98579"/>
                </a:lnTo>
                <a:lnTo>
                  <a:pt x="2700321" y="98579"/>
                </a:lnTo>
                <a:lnTo>
                  <a:pt x="2833771" y="98579"/>
                </a:lnTo>
                <a:lnTo>
                  <a:pt x="2998611" y="98579"/>
                </a:lnTo>
                <a:lnTo>
                  <a:pt x="3030011" y="98579"/>
                </a:lnTo>
                <a:lnTo>
                  <a:pt x="3057491" y="98579"/>
                </a:lnTo>
                <a:lnTo>
                  <a:pt x="3139911" y="98579"/>
                </a:lnTo>
                <a:lnTo>
                  <a:pt x="3159531" y="98579"/>
                </a:lnTo>
                <a:lnTo>
                  <a:pt x="3175231" y="98579"/>
                </a:lnTo>
                <a:lnTo>
                  <a:pt x="3179161" y="98579"/>
                </a:lnTo>
                <a:lnTo>
                  <a:pt x="3257661" y="98579"/>
                </a:lnTo>
                <a:lnTo>
                  <a:pt x="3320451" y="98579"/>
                </a:lnTo>
                <a:lnTo>
                  <a:pt x="3442131" y="98579"/>
                </a:lnTo>
                <a:lnTo>
                  <a:pt x="3442131" y="122238"/>
                </a:lnTo>
                <a:lnTo>
                  <a:pt x="3457821" y="122238"/>
                </a:lnTo>
                <a:lnTo>
                  <a:pt x="3461751" y="122238"/>
                </a:lnTo>
                <a:lnTo>
                  <a:pt x="3473521" y="122238"/>
                </a:lnTo>
                <a:lnTo>
                  <a:pt x="3477451" y="122238"/>
                </a:lnTo>
                <a:lnTo>
                  <a:pt x="3544172" y="122238"/>
                </a:lnTo>
                <a:lnTo>
                  <a:pt x="3559872" y="122238"/>
                </a:lnTo>
                <a:lnTo>
                  <a:pt x="3634442" y="122238"/>
                </a:lnTo>
                <a:lnTo>
                  <a:pt x="3638372" y="122238"/>
                </a:lnTo>
                <a:lnTo>
                  <a:pt x="3642292" y="122238"/>
                </a:lnTo>
                <a:lnTo>
                  <a:pt x="3646222" y="122238"/>
                </a:lnTo>
                <a:lnTo>
                  <a:pt x="3654072" y="122238"/>
                </a:lnTo>
                <a:lnTo>
                  <a:pt x="3657992" y="122238"/>
                </a:lnTo>
                <a:lnTo>
                  <a:pt x="3661922" y="122238"/>
                </a:lnTo>
                <a:lnTo>
                  <a:pt x="3665842" y="122238"/>
                </a:lnTo>
                <a:lnTo>
                  <a:pt x="3669772" y="122238"/>
                </a:lnTo>
                <a:lnTo>
                  <a:pt x="3673692" y="122238"/>
                </a:lnTo>
                <a:lnTo>
                  <a:pt x="3677622" y="122238"/>
                </a:lnTo>
                <a:lnTo>
                  <a:pt x="3693322" y="122238"/>
                </a:lnTo>
                <a:lnTo>
                  <a:pt x="3701172" y="122238"/>
                </a:lnTo>
                <a:lnTo>
                  <a:pt x="3716872" y="122238"/>
                </a:lnTo>
                <a:lnTo>
                  <a:pt x="3756122" y="122238"/>
                </a:lnTo>
                <a:lnTo>
                  <a:pt x="3767892" y="122238"/>
                </a:lnTo>
                <a:lnTo>
                  <a:pt x="3775742" y="122238"/>
                </a:lnTo>
                <a:lnTo>
                  <a:pt x="3791442" y="122238"/>
                </a:lnTo>
                <a:lnTo>
                  <a:pt x="3795362" y="122238"/>
                </a:lnTo>
                <a:lnTo>
                  <a:pt x="3811062" y="122238"/>
                </a:lnTo>
                <a:lnTo>
                  <a:pt x="3858162" y="122238"/>
                </a:lnTo>
                <a:lnTo>
                  <a:pt x="3869942" y="122238"/>
                </a:lnTo>
                <a:lnTo>
                  <a:pt x="4023012" y="122238"/>
                </a:lnTo>
                <a:lnTo>
                  <a:pt x="4034782" y="122238"/>
                </a:lnTo>
                <a:lnTo>
                  <a:pt x="4038712" y="122238"/>
                </a:lnTo>
                <a:lnTo>
                  <a:pt x="4054412" y="122238"/>
                </a:lnTo>
                <a:lnTo>
                  <a:pt x="4168232" y="122238"/>
                </a:lnTo>
                <a:lnTo>
                  <a:pt x="4180002" y="122238"/>
                </a:lnTo>
                <a:lnTo>
                  <a:pt x="4187852" y="122238"/>
                </a:lnTo>
                <a:lnTo>
                  <a:pt x="4199632" y="122238"/>
                </a:lnTo>
                <a:lnTo>
                  <a:pt x="4207482" y="122238"/>
                </a:lnTo>
                <a:lnTo>
                  <a:pt x="4215332" y="122238"/>
                </a:lnTo>
                <a:lnTo>
                  <a:pt x="4223182" y="122238"/>
                </a:lnTo>
                <a:lnTo>
                  <a:pt x="4234952" y="122238"/>
                </a:lnTo>
                <a:lnTo>
                  <a:pt x="4250652" y="122238"/>
                </a:lnTo>
                <a:lnTo>
                  <a:pt x="4262432" y="122238"/>
                </a:lnTo>
                <a:lnTo>
                  <a:pt x="4321302" y="122238"/>
                </a:lnTo>
                <a:lnTo>
                  <a:pt x="4337002" y="122238"/>
                </a:lnTo>
                <a:lnTo>
                  <a:pt x="4450822" y="122238"/>
                </a:lnTo>
                <a:lnTo>
                  <a:pt x="4466522" y="122238"/>
                </a:lnTo>
                <a:lnTo>
                  <a:pt x="4556792" y="122238"/>
                </a:lnTo>
                <a:lnTo>
                  <a:pt x="4568572" y="122238"/>
                </a:lnTo>
                <a:lnTo>
                  <a:pt x="4572492" y="122238"/>
                </a:lnTo>
                <a:lnTo>
                  <a:pt x="4588192" y="122238"/>
                </a:lnTo>
                <a:lnTo>
                  <a:pt x="4650992" y="122238"/>
                </a:lnTo>
                <a:lnTo>
                  <a:pt x="4654922" y="122238"/>
                </a:lnTo>
                <a:lnTo>
                  <a:pt x="4666692" y="122238"/>
                </a:lnTo>
                <a:lnTo>
                  <a:pt x="4670612" y="122238"/>
                </a:lnTo>
                <a:lnTo>
                  <a:pt x="4674542" y="122238"/>
                </a:lnTo>
                <a:lnTo>
                  <a:pt x="4678462" y="122238"/>
                </a:lnTo>
                <a:lnTo>
                  <a:pt x="4682392" y="122238"/>
                </a:lnTo>
                <a:lnTo>
                  <a:pt x="4686312" y="122238"/>
                </a:lnTo>
                <a:lnTo>
                  <a:pt x="4690242" y="122238"/>
                </a:lnTo>
                <a:lnTo>
                  <a:pt x="4694162" y="122238"/>
                </a:lnTo>
                <a:lnTo>
                  <a:pt x="4698092" y="122238"/>
                </a:lnTo>
                <a:lnTo>
                  <a:pt x="4702012" y="122238"/>
                </a:lnTo>
                <a:lnTo>
                  <a:pt x="4705942" y="122238"/>
                </a:lnTo>
                <a:lnTo>
                  <a:pt x="4709862" y="122238"/>
                </a:lnTo>
                <a:lnTo>
                  <a:pt x="4713792" y="122238"/>
                </a:lnTo>
                <a:lnTo>
                  <a:pt x="4717712" y="122238"/>
                </a:lnTo>
                <a:lnTo>
                  <a:pt x="4721642" y="122238"/>
                </a:lnTo>
                <a:lnTo>
                  <a:pt x="4725562" y="122238"/>
                </a:lnTo>
                <a:lnTo>
                  <a:pt x="4729492" y="122238"/>
                </a:lnTo>
                <a:lnTo>
                  <a:pt x="4733412" y="122238"/>
                </a:lnTo>
                <a:lnTo>
                  <a:pt x="4737342" y="122238"/>
                </a:lnTo>
                <a:lnTo>
                  <a:pt x="4741262" y="122238"/>
                </a:lnTo>
                <a:lnTo>
                  <a:pt x="4745192" y="122238"/>
                </a:lnTo>
                <a:lnTo>
                  <a:pt x="4749112" y="122238"/>
                </a:lnTo>
                <a:lnTo>
                  <a:pt x="4753042" y="122238"/>
                </a:lnTo>
                <a:lnTo>
                  <a:pt x="4756962" y="122238"/>
                </a:lnTo>
                <a:lnTo>
                  <a:pt x="4764812" y="122238"/>
                </a:lnTo>
                <a:lnTo>
                  <a:pt x="4768742" y="122238"/>
                </a:lnTo>
                <a:lnTo>
                  <a:pt x="4772662" y="122238"/>
                </a:lnTo>
                <a:lnTo>
                  <a:pt x="4776592" y="122238"/>
                </a:lnTo>
                <a:lnTo>
                  <a:pt x="4780512" y="122238"/>
                </a:lnTo>
                <a:lnTo>
                  <a:pt x="4784442" y="122238"/>
                </a:lnTo>
                <a:lnTo>
                  <a:pt x="4792292" y="122238"/>
                </a:lnTo>
                <a:lnTo>
                  <a:pt x="4796212" y="122238"/>
                </a:lnTo>
                <a:lnTo>
                  <a:pt x="4807992" y="122238"/>
                </a:lnTo>
                <a:lnTo>
                  <a:pt x="4811912" y="122238"/>
                </a:lnTo>
                <a:lnTo>
                  <a:pt x="4815842" y="122238"/>
                </a:lnTo>
                <a:lnTo>
                  <a:pt x="4823692" y="122238"/>
                </a:lnTo>
                <a:lnTo>
                  <a:pt x="4827612" y="122238"/>
                </a:lnTo>
                <a:lnTo>
                  <a:pt x="4831532" y="122238"/>
                </a:lnTo>
                <a:lnTo>
                  <a:pt x="4839382" y="122238"/>
                </a:lnTo>
                <a:lnTo>
                  <a:pt x="4855082" y="122238"/>
                </a:lnTo>
                <a:lnTo>
                  <a:pt x="4859012" y="122238"/>
                </a:lnTo>
                <a:lnTo>
                  <a:pt x="4866862" y="122238"/>
                </a:lnTo>
                <a:lnTo>
                  <a:pt x="4874712" y="122238"/>
                </a:lnTo>
                <a:lnTo>
                  <a:pt x="4878632" y="122238"/>
                </a:lnTo>
                <a:lnTo>
                  <a:pt x="4882562" y="122238"/>
                </a:lnTo>
                <a:lnTo>
                  <a:pt x="4886482" y="122238"/>
                </a:lnTo>
                <a:lnTo>
                  <a:pt x="4890412" y="122238"/>
                </a:lnTo>
                <a:lnTo>
                  <a:pt x="4898262" y="122238"/>
                </a:lnTo>
                <a:lnTo>
                  <a:pt x="4902182" y="122238"/>
                </a:lnTo>
                <a:lnTo>
                  <a:pt x="4906112" y="122238"/>
                </a:lnTo>
                <a:lnTo>
                  <a:pt x="4921812" y="122238"/>
                </a:lnTo>
                <a:lnTo>
                  <a:pt x="4933582" y="122238"/>
                </a:lnTo>
                <a:lnTo>
                  <a:pt x="4937512" y="122238"/>
                </a:lnTo>
                <a:lnTo>
                  <a:pt x="4949282" y="122238"/>
                </a:lnTo>
                <a:lnTo>
                  <a:pt x="5000312" y="122238"/>
                </a:lnTo>
                <a:lnTo>
                  <a:pt x="5016002" y="122238"/>
                </a:lnTo>
                <a:lnTo>
                  <a:pt x="5031702" y="122238"/>
                </a:lnTo>
                <a:lnTo>
                  <a:pt x="5047402" y="122238"/>
                </a:lnTo>
                <a:lnTo>
                  <a:pt x="5070952" y="122238"/>
                </a:lnTo>
                <a:lnTo>
                  <a:pt x="5082732" y="122238"/>
                </a:lnTo>
                <a:lnTo>
                  <a:pt x="5086652" y="122238"/>
                </a:lnTo>
                <a:lnTo>
                  <a:pt x="5098432" y="122238"/>
                </a:lnTo>
                <a:lnTo>
                  <a:pt x="5106282" y="122238"/>
                </a:lnTo>
                <a:lnTo>
                  <a:pt x="5118052" y="122238"/>
                </a:lnTo>
                <a:lnTo>
                  <a:pt x="5121982" y="122238"/>
                </a:lnTo>
                <a:lnTo>
                  <a:pt x="5133752" y="122238"/>
                </a:lnTo>
                <a:lnTo>
                  <a:pt x="5137682" y="122238"/>
                </a:lnTo>
                <a:lnTo>
                  <a:pt x="5153382" y="122238"/>
                </a:lnTo>
                <a:lnTo>
                  <a:pt x="5173002" y="122238"/>
                </a:lnTo>
                <a:lnTo>
                  <a:pt x="5184772" y="122238"/>
                </a:lnTo>
              </a:path>
            </a:pathLst>
          </a:custGeom>
          <a:ln w="396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40712" y="1361871"/>
            <a:ext cx="5140325" cy="501650"/>
          </a:xfrm>
          <a:custGeom>
            <a:avLst/>
            <a:gdLst/>
            <a:ahLst/>
            <a:cxnLst/>
            <a:rect l="l" t="t" r="r" b="b"/>
            <a:pathLst>
              <a:path w="5140325" h="501650">
                <a:moveTo>
                  <a:pt x="0" y="0"/>
                </a:moveTo>
                <a:lnTo>
                  <a:pt x="0" y="0"/>
                </a:lnTo>
                <a:lnTo>
                  <a:pt x="3923" y="0"/>
                </a:lnTo>
                <a:lnTo>
                  <a:pt x="15695" y="0"/>
                </a:lnTo>
                <a:lnTo>
                  <a:pt x="19619" y="0"/>
                </a:lnTo>
                <a:lnTo>
                  <a:pt x="27467" y="0"/>
                </a:lnTo>
                <a:lnTo>
                  <a:pt x="27467" y="11757"/>
                </a:lnTo>
                <a:lnTo>
                  <a:pt x="47087" y="11757"/>
                </a:lnTo>
                <a:lnTo>
                  <a:pt x="54934" y="11757"/>
                </a:lnTo>
                <a:lnTo>
                  <a:pt x="58858" y="11757"/>
                </a:lnTo>
                <a:lnTo>
                  <a:pt x="70630" y="11757"/>
                </a:lnTo>
                <a:lnTo>
                  <a:pt x="82402" y="11757"/>
                </a:lnTo>
                <a:lnTo>
                  <a:pt x="90250" y="11757"/>
                </a:lnTo>
                <a:lnTo>
                  <a:pt x="94173" y="11757"/>
                </a:lnTo>
                <a:lnTo>
                  <a:pt x="98097" y="11757"/>
                </a:lnTo>
                <a:lnTo>
                  <a:pt x="102022" y="11757"/>
                </a:lnTo>
                <a:lnTo>
                  <a:pt x="109870" y="11757"/>
                </a:lnTo>
                <a:lnTo>
                  <a:pt x="125565" y="11757"/>
                </a:lnTo>
                <a:lnTo>
                  <a:pt x="141261" y="11757"/>
                </a:lnTo>
                <a:lnTo>
                  <a:pt x="145185" y="11757"/>
                </a:lnTo>
                <a:lnTo>
                  <a:pt x="160880" y="11757"/>
                </a:lnTo>
                <a:lnTo>
                  <a:pt x="172652" y="11757"/>
                </a:lnTo>
                <a:lnTo>
                  <a:pt x="172652" y="19595"/>
                </a:lnTo>
                <a:lnTo>
                  <a:pt x="184424" y="19595"/>
                </a:lnTo>
                <a:lnTo>
                  <a:pt x="204043" y="19595"/>
                </a:lnTo>
                <a:lnTo>
                  <a:pt x="204043" y="31353"/>
                </a:lnTo>
                <a:lnTo>
                  <a:pt x="255054" y="31353"/>
                </a:lnTo>
                <a:lnTo>
                  <a:pt x="255054" y="39191"/>
                </a:lnTo>
                <a:lnTo>
                  <a:pt x="266826" y="39191"/>
                </a:lnTo>
                <a:lnTo>
                  <a:pt x="266826" y="50948"/>
                </a:lnTo>
                <a:lnTo>
                  <a:pt x="337456" y="50948"/>
                </a:lnTo>
                <a:lnTo>
                  <a:pt x="353152" y="50948"/>
                </a:lnTo>
                <a:lnTo>
                  <a:pt x="380620" y="50948"/>
                </a:lnTo>
                <a:lnTo>
                  <a:pt x="380620" y="62706"/>
                </a:lnTo>
                <a:lnTo>
                  <a:pt x="419859" y="62706"/>
                </a:lnTo>
                <a:lnTo>
                  <a:pt x="419859" y="70544"/>
                </a:lnTo>
                <a:lnTo>
                  <a:pt x="486565" y="70544"/>
                </a:lnTo>
                <a:lnTo>
                  <a:pt x="490489" y="70544"/>
                </a:lnTo>
                <a:lnTo>
                  <a:pt x="502261" y="70544"/>
                </a:lnTo>
                <a:lnTo>
                  <a:pt x="521880" y="70544"/>
                </a:lnTo>
                <a:lnTo>
                  <a:pt x="533652" y="70544"/>
                </a:lnTo>
                <a:lnTo>
                  <a:pt x="537576" y="70544"/>
                </a:lnTo>
                <a:lnTo>
                  <a:pt x="541500" y="70544"/>
                </a:lnTo>
                <a:lnTo>
                  <a:pt x="549348" y="70544"/>
                </a:lnTo>
                <a:lnTo>
                  <a:pt x="557196" y="70544"/>
                </a:lnTo>
                <a:lnTo>
                  <a:pt x="561119" y="70544"/>
                </a:lnTo>
                <a:lnTo>
                  <a:pt x="565043" y="70544"/>
                </a:lnTo>
                <a:lnTo>
                  <a:pt x="572891" y="70544"/>
                </a:lnTo>
                <a:lnTo>
                  <a:pt x="576815" y="70544"/>
                </a:lnTo>
                <a:lnTo>
                  <a:pt x="584663" y="70544"/>
                </a:lnTo>
                <a:lnTo>
                  <a:pt x="588587" y="70544"/>
                </a:lnTo>
                <a:lnTo>
                  <a:pt x="592511" y="70544"/>
                </a:lnTo>
                <a:lnTo>
                  <a:pt x="596435" y="70544"/>
                </a:lnTo>
                <a:lnTo>
                  <a:pt x="608206" y="70544"/>
                </a:lnTo>
                <a:lnTo>
                  <a:pt x="635674" y="70544"/>
                </a:lnTo>
                <a:lnTo>
                  <a:pt x="651369" y="70544"/>
                </a:lnTo>
                <a:lnTo>
                  <a:pt x="682761" y="70544"/>
                </a:lnTo>
                <a:lnTo>
                  <a:pt x="694532" y="70544"/>
                </a:lnTo>
                <a:lnTo>
                  <a:pt x="698456" y="70544"/>
                </a:lnTo>
                <a:lnTo>
                  <a:pt x="706304" y="70544"/>
                </a:lnTo>
                <a:lnTo>
                  <a:pt x="706304" y="82301"/>
                </a:lnTo>
                <a:lnTo>
                  <a:pt x="706304" y="94059"/>
                </a:lnTo>
                <a:lnTo>
                  <a:pt x="710228" y="94059"/>
                </a:lnTo>
                <a:lnTo>
                  <a:pt x="710228" y="105817"/>
                </a:lnTo>
                <a:lnTo>
                  <a:pt x="725924" y="105817"/>
                </a:lnTo>
                <a:lnTo>
                  <a:pt x="725924" y="113655"/>
                </a:lnTo>
                <a:lnTo>
                  <a:pt x="749467" y="113655"/>
                </a:lnTo>
                <a:lnTo>
                  <a:pt x="761239" y="113655"/>
                </a:lnTo>
                <a:lnTo>
                  <a:pt x="765163" y="113655"/>
                </a:lnTo>
                <a:lnTo>
                  <a:pt x="769087" y="113655"/>
                </a:lnTo>
                <a:lnTo>
                  <a:pt x="776935" y="113655"/>
                </a:lnTo>
                <a:lnTo>
                  <a:pt x="780858" y="113655"/>
                </a:lnTo>
                <a:lnTo>
                  <a:pt x="788706" y="113655"/>
                </a:lnTo>
                <a:lnTo>
                  <a:pt x="792630" y="113655"/>
                </a:lnTo>
                <a:lnTo>
                  <a:pt x="796554" y="113655"/>
                </a:lnTo>
                <a:lnTo>
                  <a:pt x="796554" y="125412"/>
                </a:lnTo>
                <a:lnTo>
                  <a:pt x="808326" y="125412"/>
                </a:lnTo>
                <a:lnTo>
                  <a:pt x="816174" y="125412"/>
                </a:lnTo>
                <a:lnTo>
                  <a:pt x="820098" y="125412"/>
                </a:lnTo>
                <a:lnTo>
                  <a:pt x="824022" y="125412"/>
                </a:lnTo>
                <a:lnTo>
                  <a:pt x="831869" y="125412"/>
                </a:lnTo>
                <a:lnTo>
                  <a:pt x="835793" y="125412"/>
                </a:lnTo>
                <a:lnTo>
                  <a:pt x="847565" y="125412"/>
                </a:lnTo>
                <a:lnTo>
                  <a:pt x="851489" y="125412"/>
                </a:lnTo>
                <a:lnTo>
                  <a:pt x="855413" y="125412"/>
                </a:lnTo>
                <a:lnTo>
                  <a:pt x="859337" y="125412"/>
                </a:lnTo>
                <a:lnTo>
                  <a:pt x="863261" y="125412"/>
                </a:lnTo>
                <a:lnTo>
                  <a:pt x="871109" y="125412"/>
                </a:lnTo>
                <a:lnTo>
                  <a:pt x="890728" y="125412"/>
                </a:lnTo>
                <a:lnTo>
                  <a:pt x="902500" y="125412"/>
                </a:lnTo>
                <a:lnTo>
                  <a:pt x="906424" y="125412"/>
                </a:lnTo>
                <a:lnTo>
                  <a:pt x="914272" y="125412"/>
                </a:lnTo>
                <a:lnTo>
                  <a:pt x="914272" y="137170"/>
                </a:lnTo>
                <a:lnTo>
                  <a:pt x="941739" y="137170"/>
                </a:lnTo>
                <a:lnTo>
                  <a:pt x="953511" y="137170"/>
                </a:lnTo>
                <a:lnTo>
                  <a:pt x="1020220" y="137170"/>
                </a:lnTo>
                <a:lnTo>
                  <a:pt x="1028070" y="137170"/>
                </a:lnTo>
                <a:lnTo>
                  <a:pt x="1031990" y="137170"/>
                </a:lnTo>
                <a:lnTo>
                  <a:pt x="1035910" y="137170"/>
                </a:lnTo>
                <a:lnTo>
                  <a:pt x="1039840" y="137170"/>
                </a:lnTo>
                <a:lnTo>
                  <a:pt x="1043760" y="137170"/>
                </a:lnTo>
                <a:lnTo>
                  <a:pt x="1047690" y="137170"/>
                </a:lnTo>
                <a:lnTo>
                  <a:pt x="1051610" y="137170"/>
                </a:lnTo>
                <a:lnTo>
                  <a:pt x="1055530" y="137170"/>
                </a:lnTo>
                <a:lnTo>
                  <a:pt x="1059460" y="137170"/>
                </a:lnTo>
                <a:lnTo>
                  <a:pt x="1063380" y="137170"/>
                </a:lnTo>
                <a:lnTo>
                  <a:pt x="1067300" y="137170"/>
                </a:lnTo>
                <a:lnTo>
                  <a:pt x="1071230" y="137170"/>
                </a:lnTo>
                <a:lnTo>
                  <a:pt x="1075150" y="137170"/>
                </a:lnTo>
                <a:lnTo>
                  <a:pt x="1079080" y="137170"/>
                </a:lnTo>
                <a:lnTo>
                  <a:pt x="1083000" y="137170"/>
                </a:lnTo>
                <a:lnTo>
                  <a:pt x="1086920" y="137170"/>
                </a:lnTo>
                <a:lnTo>
                  <a:pt x="1090850" y="137170"/>
                </a:lnTo>
                <a:lnTo>
                  <a:pt x="1098700" y="137170"/>
                </a:lnTo>
                <a:lnTo>
                  <a:pt x="1102620" y="137170"/>
                </a:lnTo>
                <a:lnTo>
                  <a:pt x="1106540" y="137170"/>
                </a:lnTo>
                <a:lnTo>
                  <a:pt x="1118310" y="137170"/>
                </a:lnTo>
                <a:lnTo>
                  <a:pt x="1122240" y="137170"/>
                </a:lnTo>
                <a:lnTo>
                  <a:pt x="1126160" y="137170"/>
                </a:lnTo>
                <a:lnTo>
                  <a:pt x="1130090" y="137170"/>
                </a:lnTo>
                <a:lnTo>
                  <a:pt x="1134010" y="137170"/>
                </a:lnTo>
                <a:lnTo>
                  <a:pt x="1137930" y="137170"/>
                </a:lnTo>
                <a:lnTo>
                  <a:pt x="1196790" y="137170"/>
                </a:lnTo>
                <a:lnTo>
                  <a:pt x="1212490" y="137170"/>
                </a:lnTo>
                <a:lnTo>
                  <a:pt x="1220340" y="137170"/>
                </a:lnTo>
                <a:lnTo>
                  <a:pt x="1220340" y="152846"/>
                </a:lnTo>
                <a:lnTo>
                  <a:pt x="1232110" y="152846"/>
                </a:lnTo>
                <a:lnTo>
                  <a:pt x="1243880" y="152846"/>
                </a:lnTo>
                <a:lnTo>
                  <a:pt x="1259580" y="152846"/>
                </a:lnTo>
                <a:lnTo>
                  <a:pt x="1263500" y="152846"/>
                </a:lnTo>
                <a:lnTo>
                  <a:pt x="1271350" y="152846"/>
                </a:lnTo>
                <a:lnTo>
                  <a:pt x="1279200" y="152846"/>
                </a:lnTo>
                <a:lnTo>
                  <a:pt x="1290970" y="152846"/>
                </a:lnTo>
                <a:lnTo>
                  <a:pt x="1294890" y="152846"/>
                </a:lnTo>
                <a:lnTo>
                  <a:pt x="1302740" y="152846"/>
                </a:lnTo>
                <a:lnTo>
                  <a:pt x="1306660" y="152846"/>
                </a:lnTo>
                <a:lnTo>
                  <a:pt x="1310590" y="152846"/>
                </a:lnTo>
                <a:lnTo>
                  <a:pt x="1322360" y="152846"/>
                </a:lnTo>
                <a:lnTo>
                  <a:pt x="1326280" y="152846"/>
                </a:lnTo>
                <a:lnTo>
                  <a:pt x="1330210" y="152846"/>
                </a:lnTo>
                <a:lnTo>
                  <a:pt x="1334130" y="152846"/>
                </a:lnTo>
                <a:lnTo>
                  <a:pt x="1341980" y="152846"/>
                </a:lnTo>
                <a:lnTo>
                  <a:pt x="1345900" y="152846"/>
                </a:lnTo>
                <a:lnTo>
                  <a:pt x="1349830" y="152846"/>
                </a:lnTo>
                <a:lnTo>
                  <a:pt x="1353750" y="152846"/>
                </a:lnTo>
                <a:lnTo>
                  <a:pt x="1361600" y="152846"/>
                </a:lnTo>
                <a:lnTo>
                  <a:pt x="1365520" y="152846"/>
                </a:lnTo>
                <a:lnTo>
                  <a:pt x="1369450" y="152846"/>
                </a:lnTo>
                <a:lnTo>
                  <a:pt x="1373370" y="152846"/>
                </a:lnTo>
                <a:lnTo>
                  <a:pt x="1381220" y="152846"/>
                </a:lnTo>
                <a:lnTo>
                  <a:pt x="1385140" y="152846"/>
                </a:lnTo>
                <a:lnTo>
                  <a:pt x="1389070" y="152846"/>
                </a:lnTo>
                <a:lnTo>
                  <a:pt x="1392990" y="152846"/>
                </a:lnTo>
                <a:lnTo>
                  <a:pt x="1396910" y="152846"/>
                </a:lnTo>
                <a:lnTo>
                  <a:pt x="1404760" y="152846"/>
                </a:lnTo>
                <a:lnTo>
                  <a:pt x="1408680" y="152846"/>
                </a:lnTo>
                <a:lnTo>
                  <a:pt x="1416530" y="152846"/>
                </a:lnTo>
                <a:lnTo>
                  <a:pt x="1416530" y="164604"/>
                </a:lnTo>
                <a:lnTo>
                  <a:pt x="1526400" y="164604"/>
                </a:lnTo>
                <a:lnTo>
                  <a:pt x="1542100" y="164604"/>
                </a:lnTo>
                <a:lnTo>
                  <a:pt x="1546020" y="164604"/>
                </a:lnTo>
                <a:lnTo>
                  <a:pt x="1546020" y="180281"/>
                </a:lnTo>
                <a:lnTo>
                  <a:pt x="1557790" y="180281"/>
                </a:lnTo>
                <a:lnTo>
                  <a:pt x="1561720" y="180281"/>
                </a:lnTo>
                <a:lnTo>
                  <a:pt x="1569570" y="180281"/>
                </a:lnTo>
                <a:lnTo>
                  <a:pt x="1569570" y="195957"/>
                </a:lnTo>
                <a:lnTo>
                  <a:pt x="1581340" y="195957"/>
                </a:lnTo>
                <a:lnTo>
                  <a:pt x="1589180" y="195957"/>
                </a:lnTo>
                <a:lnTo>
                  <a:pt x="1593110" y="195957"/>
                </a:lnTo>
                <a:lnTo>
                  <a:pt x="1597030" y="195957"/>
                </a:lnTo>
                <a:lnTo>
                  <a:pt x="1600960" y="195957"/>
                </a:lnTo>
                <a:lnTo>
                  <a:pt x="1604880" y="195957"/>
                </a:lnTo>
                <a:lnTo>
                  <a:pt x="1608800" y="195957"/>
                </a:lnTo>
                <a:lnTo>
                  <a:pt x="1620580" y="195957"/>
                </a:lnTo>
                <a:lnTo>
                  <a:pt x="1624500" y="195957"/>
                </a:lnTo>
                <a:lnTo>
                  <a:pt x="1628420" y="195957"/>
                </a:lnTo>
                <a:lnTo>
                  <a:pt x="1640200" y="195957"/>
                </a:lnTo>
                <a:lnTo>
                  <a:pt x="1655890" y="195957"/>
                </a:lnTo>
                <a:lnTo>
                  <a:pt x="1659820" y="195957"/>
                </a:lnTo>
                <a:lnTo>
                  <a:pt x="1659820" y="211634"/>
                </a:lnTo>
                <a:lnTo>
                  <a:pt x="1663740" y="211634"/>
                </a:lnTo>
                <a:lnTo>
                  <a:pt x="1679430" y="211634"/>
                </a:lnTo>
                <a:lnTo>
                  <a:pt x="1746140" y="211634"/>
                </a:lnTo>
                <a:lnTo>
                  <a:pt x="1746140" y="227310"/>
                </a:lnTo>
                <a:lnTo>
                  <a:pt x="1753990" y="227310"/>
                </a:lnTo>
                <a:lnTo>
                  <a:pt x="1765761" y="227310"/>
                </a:lnTo>
                <a:lnTo>
                  <a:pt x="1840321" y="227310"/>
                </a:lnTo>
                <a:lnTo>
                  <a:pt x="1844241" y="227310"/>
                </a:lnTo>
                <a:lnTo>
                  <a:pt x="1856011" y="227310"/>
                </a:lnTo>
                <a:lnTo>
                  <a:pt x="1867781" y="227310"/>
                </a:lnTo>
                <a:lnTo>
                  <a:pt x="1879551" y="227310"/>
                </a:lnTo>
                <a:lnTo>
                  <a:pt x="1887401" y="227310"/>
                </a:lnTo>
                <a:lnTo>
                  <a:pt x="1899171" y="227310"/>
                </a:lnTo>
                <a:lnTo>
                  <a:pt x="1907021" y="227310"/>
                </a:lnTo>
                <a:lnTo>
                  <a:pt x="1910941" y="227310"/>
                </a:lnTo>
                <a:lnTo>
                  <a:pt x="1918791" y="227310"/>
                </a:lnTo>
                <a:lnTo>
                  <a:pt x="1926641" y="227310"/>
                </a:lnTo>
                <a:lnTo>
                  <a:pt x="1954111" y="227310"/>
                </a:lnTo>
                <a:lnTo>
                  <a:pt x="1969801" y="227310"/>
                </a:lnTo>
                <a:lnTo>
                  <a:pt x="2036511" y="227310"/>
                </a:lnTo>
                <a:lnTo>
                  <a:pt x="2052211" y="227310"/>
                </a:lnTo>
                <a:lnTo>
                  <a:pt x="2063981" y="227310"/>
                </a:lnTo>
                <a:lnTo>
                  <a:pt x="2075751" y="227310"/>
                </a:lnTo>
                <a:lnTo>
                  <a:pt x="2079671" y="227310"/>
                </a:lnTo>
                <a:lnTo>
                  <a:pt x="2083601" y="227310"/>
                </a:lnTo>
                <a:lnTo>
                  <a:pt x="2083601" y="246906"/>
                </a:lnTo>
                <a:lnTo>
                  <a:pt x="2107141" y="246906"/>
                </a:lnTo>
                <a:lnTo>
                  <a:pt x="2122841" y="246906"/>
                </a:lnTo>
                <a:lnTo>
                  <a:pt x="2134611" y="246906"/>
                </a:lnTo>
                <a:lnTo>
                  <a:pt x="2193471" y="246906"/>
                </a:lnTo>
                <a:lnTo>
                  <a:pt x="2205241" y="246906"/>
                </a:lnTo>
                <a:lnTo>
                  <a:pt x="2224861" y="246906"/>
                </a:lnTo>
                <a:lnTo>
                  <a:pt x="2224861" y="262582"/>
                </a:lnTo>
                <a:lnTo>
                  <a:pt x="2503461" y="262582"/>
                </a:lnTo>
                <a:lnTo>
                  <a:pt x="2515231" y="262582"/>
                </a:lnTo>
                <a:lnTo>
                  <a:pt x="2534851" y="262582"/>
                </a:lnTo>
                <a:lnTo>
                  <a:pt x="2534851" y="282178"/>
                </a:lnTo>
                <a:lnTo>
                  <a:pt x="2562311" y="282178"/>
                </a:lnTo>
                <a:lnTo>
                  <a:pt x="2578011" y="282178"/>
                </a:lnTo>
                <a:lnTo>
                  <a:pt x="2597631" y="282178"/>
                </a:lnTo>
                <a:lnTo>
                  <a:pt x="2605481" y="282178"/>
                </a:lnTo>
                <a:lnTo>
                  <a:pt x="2609401" y="282178"/>
                </a:lnTo>
                <a:lnTo>
                  <a:pt x="2621171" y="282178"/>
                </a:lnTo>
                <a:lnTo>
                  <a:pt x="2648641" y="282178"/>
                </a:lnTo>
                <a:lnTo>
                  <a:pt x="2656491" y="282178"/>
                </a:lnTo>
                <a:lnTo>
                  <a:pt x="2660411" y="282178"/>
                </a:lnTo>
                <a:lnTo>
                  <a:pt x="2664341" y="282178"/>
                </a:lnTo>
                <a:lnTo>
                  <a:pt x="2668261" y="282178"/>
                </a:lnTo>
                <a:lnTo>
                  <a:pt x="2676111" y="282178"/>
                </a:lnTo>
                <a:lnTo>
                  <a:pt x="2680031" y="282178"/>
                </a:lnTo>
                <a:lnTo>
                  <a:pt x="2683961" y="282178"/>
                </a:lnTo>
                <a:lnTo>
                  <a:pt x="2699651" y="282178"/>
                </a:lnTo>
                <a:lnTo>
                  <a:pt x="2813441" y="282178"/>
                </a:lnTo>
                <a:lnTo>
                  <a:pt x="2829141" y="282178"/>
                </a:lnTo>
                <a:lnTo>
                  <a:pt x="2891921" y="282178"/>
                </a:lnTo>
                <a:lnTo>
                  <a:pt x="2903691" y="282178"/>
                </a:lnTo>
                <a:lnTo>
                  <a:pt x="3037111" y="282178"/>
                </a:lnTo>
                <a:lnTo>
                  <a:pt x="3037111" y="301774"/>
                </a:lnTo>
                <a:lnTo>
                  <a:pt x="3041031" y="301774"/>
                </a:lnTo>
                <a:lnTo>
                  <a:pt x="3056731" y="301774"/>
                </a:lnTo>
                <a:lnTo>
                  <a:pt x="3103811" y="301774"/>
                </a:lnTo>
                <a:lnTo>
                  <a:pt x="3103811" y="317450"/>
                </a:lnTo>
                <a:lnTo>
                  <a:pt x="3111661" y="317450"/>
                </a:lnTo>
                <a:lnTo>
                  <a:pt x="3119511" y="317450"/>
                </a:lnTo>
                <a:lnTo>
                  <a:pt x="3123431" y="317450"/>
                </a:lnTo>
                <a:lnTo>
                  <a:pt x="3123431" y="340965"/>
                </a:lnTo>
                <a:lnTo>
                  <a:pt x="3127361" y="340965"/>
                </a:lnTo>
                <a:lnTo>
                  <a:pt x="3131281" y="340965"/>
                </a:lnTo>
                <a:lnTo>
                  <a:pt x="3143051" y="340965"/>
                </a:lnTo>
                <a:lnTo>
                  <a:pt x="3146981" y="340965"/>
                </a:lnTo>
                <a:lnTo>
                  <a:pt x="3150901" y="340965"/>
                </a:lnTo>
                <a:lnTo>
                  <a:pt x="3162671" y="340965"/>
                </a:lnTo>
                <a:lnTo>
                  <a:pt x="3170521" y="340965"/>
                </a:lnTo>
                <a:lnTo>
                  <a:pt x="3170521" y="360561"/>
                </a:lnTo>
                <a:lnTo>
                  <a:pt x="3174441" y="360561"/>
                </a:lnTo>
                <a:lnTo>
                  <a:pt x="3190141" y="360561"/>
                </a:lnTo>
                <a:lnTo>
                  <a:pt x="3197991" y="360561"/>
                </a:lnTo>
                <a:lnTo>
                  <a:pt x="3201911" y="360561"/>
                </a:lnTo>
                <a:lnTo>
                  <a:pt x="3213681" y="360561"/>
                </a:lnTo>
                <a:lnTo>
                  <a:pt x="3217611" y="360561"/>
                </a:lnTo>
                <a:lnTo>
                  <a:pt x="3221531" y="360561"/>
                </a:lnTo>
                <a:lnTo>
                  <a:pt x="3225461" y="360561"/>
                </a:lnTo>
                <a:lnTo>
                  <a:pt x="3233301" y="360561"/>
                </a:lnTo>
                <a:lnTo>
                  <a:pt x="3245081" y="360561"/>
                </a:lnTo>
                <a:lnTo>
                  <a:pt x="3260771" y="360561"/>
                </a:lnTo>
                <a:lnTo>
                  <a:pt x="3260771" y="380157"/>
                </a:lnTo>
                <a:lnTo>
                  <a:pt x="3398111" y="380157"/>
                </a:lnTo>
                <a:lnTo>
                  <a:pt x="3413801" y="380157"/>
                </a:lnTo>
                <a:lnTo>
                  <a:pt x="3449121" y="380157"/>
                </a:lnTo>
                <a:lnTo>
                  <a:pt x="3464811" y="380157"/>
                </a:lnTo>
                <a:lnTo>
                  <a:pt x="3531522" y="380157"/>
                </a:lnTo>
                <a:lnTo>
                  <a:pt x="3531522" y="403671"/>
                </a:lnTo>
                <a:lnTo>
                  <a:pt x="3543292" y="403671"/>
                </a:lnTo>
                <a:lnTo>
                  <a:pt x="3558992" y="403671"/>
                </a:lnTo>
                <a:lnTo>
                  <a:pt x="3633542" y="403671"/>
                </a:lnTo>
                <a:lnTo>
                  <a:pt x="3641392" y="403671"/>
                </a:lnTo>
                <a:lnTo>
                  <a:pt x="3645312" y="403671"/>
                </a:lnTo>
                <a:lnTo>
                  <a:pt x="3649242" y="403671"/>
                </a:lnTo>
                <a:lnTo>
                  <a:pt x="3657092" y="403671"/>
                </a:lnTo>
                <a:lnTo>
                  <a:pt x="3657092" y="427186"/>
                </a:lnTo>
                <a:lnTo>
                  <a:pt x="3680632" y="427186"/>
                </a:lnTo>
                <a:lnTo>
                  <a:pt x="3696322" y="427186"/>
                </a:lnTo>
                <a:lnTo>
                  <a:pt x="3700252" y="427186"/>
                </a:lnTo>
                <a:lnTo>
                  <a:pt x="3715942" y="427186"/>
                </a:lnTo>
                <a:lnTo>
                  <a:pt x="3751262" y="427186"/>
                </a:lnTo>
                <a:lnTo>
                  <a:pt x="3759112" y="427186"/>
                </a:lnTo>
                <a:lnTo>
                  <a:pt x="3766962" y="427186"/>
                </a:lnTo>
                <a:lnTo>
                  <a:pt x="3774802" y="427186"/>
                </a:lnTo>
                <a:lnTo>
                  <a:pt x="3853282" y="427186"/>
                </a:lnTo>
                <a:lnTo>
                  <a:pt x="3857212" y="427186"/>
                </a:lnTo>
                <a:lnTo>
                  <a:pt x="3857212" y="450701"/>
                </a:lnTo>
                <a:lnTo>
                  <a:pt x="3990622" y="450701"/>
                </a:lnTo>
                <a:lnTo>
                  <a:pt x="4006312" y="450701"/>
                </a:lnTo>
                <a:lnTo>
                  <a:pt x="4014162" y="450701"/>
                </a:lnTo>
                <a:lnTo>
                  <a:pt x="4025932" y="450701"/>
                </a:lnTo>
                <a:lnTo>
                  <a:pt x="4084792" y="450701"/>
                </a:lnTo>
                <a:lnTo>
                  <a:pt x="4084792" y="474216"/>
                </a:lnTo>
                <a:lnTo>
                  <a:pt x="4096562" y="474216"/>
                </a:lnTo>
                <a:lnTo>
                  <a:pt x="4116182" y="474216"/>
                </a:lnTo>
                <a:lnTo>
                  <a:pt x="4151502" y="474216"/>
                </a:lnTo>
                <a:lnTo>
                  <a:pt x="4151502" y="501650"/>
                </a:lnTo>
                <a:lnTo>
                  <a:pt x="4163272" y="501650"/>
                </a:lnTo>
                <a:lnTo>
                  <a:pt x="4167202" y="501650"/>
                </a:lnTo>
                <a:lnTo>
                  <a:pt x="4175042" y="501650"/>
                </a:lnTo>
                <a:lnTo>
                  <a:pt x="4178972" y="501650"/>
                </a:lnTo>
                <a:lnTo>
                  <a:pt x="4182892" y="501650"/>
                </a:lnTo>
                <a:lnTo>
                  <a:pt x="4190742" y="501650"/>
                </a:lnTo>
                <a:lnTo>
                  <a:pt x="4233902" y="501650"/>
                </a:lnTo>
                <a:lnTo>
                  <a:pt x="4245672" y="501650"/>
                </a:lnTo>
                <a:lnTo>
                  <a:pt x="4249602" y="501650"/>
                </a:lnTo>
                <a:lnTo>
                  <a:pt x="4253522" y="501650"/>
                </a:lnTo>
                <a:lnTo>
                  <a:pt x="4257442" y="501650"/>
                </a:lnTo>
                <a:lnTo>
                  <a:pt x="4261372" y="501650"/>
                </a:lnTo>
                <a:lnTo>
                  <a:pt x="4269222" y="501650"/>
                </a:lnTo>
                <a:lnTo>
                  <a:pt x="4280992" y="501650"/>
                </a:lnTo>
                <a:lnTo>
                  <a:pt x="4296682" y="501650"/>
                </a:lnTo>
                <a:lnTo>
                  <a:pt x="4383012" y="501650"/>
                </a:lnTo>
                <a:lnTo>
                  <a:pt x="4394782" y="501650"/>
                </a:lnTo>
                <a:lnTo>
                  <a:pt x="4445792" y="501650"/>
                </a:lnTo>
                <a:lnTo>
                  <a:pt x="4461492" y="501650"/>
                </a:lnTo>
                <a:lnTo>
                  <a:pt x="4528202" y="501650"/>
                </a:lnTo>
                <a:lnTo>
                  <a:pt x="4543892" y="501650"/>
                </a:lnTo>
                <a:lnTo>
                  <a:pt x="4590982" y="501650"/>
                </a:lnTo>
                <a:lnTo>
                  <a:pt x="4606672" y="501650"/>
                </a:lnTo>
                <a:lnTo>
                  <a:pt x="4618442" y="501650"/>
                </a:lnTo>
                <a:lnTo>
                  <a:pt x="4630222" y="501650"/>
                </a:lnTo>
                <a:lnTo>
                  <a:pt x="4634142" y="501650"/>
                </a:lnTo>
                <a:lnTo>
                  <a:pt x="4638062" y="501650"/>
                </a:lnTo>
                <a:lnTo>
                  <a:pt x="4641992" y="501650"/>
                </a:lnTo>
                <a:lnTo>
                  <a:pt x="4649842" y="501650"/>
                </a:lnTo>
                <a:lnTo>
                  <a:pt x="4653762" y="501650"/>
                </a:lnTo>
                <a:lnTo>
                  <a:pt x="4657682" y="501650"/>
                </a:lnTo>
                <a:lnTo>
                  <a:pt x="4665532" y="501650"/>
                </a:lnTo>
                <a:lnTo>
                  <a:pt x="4669462" y="501650"/>
                </a:lnTo>
                <a:lnTo>
                  <a:pt x="4673382" y="501650"/>
                </a:lnTo>
                <a:lnTo>
                  <a:pt x="4677302" y="501650"/>
                </a:lnTo>
                <a:lnTo>
                  <a:pt x="4681232" y="501650"/>
                </a:lnTo>
                <a:lnTo>
                  <a:pt x="4685152" y="501650"/>
                </a:lnTo>
                <a:lnTo>
                  <a:pt x="4689072" y="501650"/>
                </a:lnTo>
                <a:lnTo>
                  <a:pt x="4693002" y="501650"/>
                </a:lnTo>
                <a:lnTo>
                  <a:pt x="4700852" y="501650"/>
                </a:lnTo>
                <a:lnTo>
                  <a:pt x="4704772" y="501650"/>
                </a:lnTo>
                <a:lnTo>
                  <a:pt x="4708692" y="501650"/>
                </a:lnTo>
                <a:lnTo>
                  <a:pt x="4712622" y="501650"/>
                </a:lnTo>
                <a:lnTo>
                  <a:pt x="4716542" y="501650"/>
                </a:lnTo>
                <a:lnTo>
                  <a:pt x="4720472" y="501650"/>
                </a:lnTo>
                <a:lnTo>
                  <a:pt x="4724392" y="501650"/>
                </a:lnTo>
                <a:lnTo>
                  <a:pt x="4728312" y="501650"/>
                </a:lnTo>
                <a:lnTo>
                  <a:pt x="4732242" y="501650"/>
                </a:lnTo>
                <a:lnTo>
                  <a:pt x="4744012" y="501650"/>
                </a:lnTo>
                <a:lnTo>
                  <a:pt x="4747932" y="501650"/>
                </a:lnTo>
                <a:lnTo>
                  <a:pt x="4751862" y="501650"/>
                </a:lnTo>
                <a:lnTo>
                  <a:pt x="4755782" y="501650"/>
                </a:lnTo>
                <a:lnTo>
                  <a:pt x="4759712" y="501650"/>
                </a:lnTo>
                <a:lnTo>
                  <a:pt x="4763632" y="501650"/>
                </a:lnTo>
                <a:lnTo>
                  <a:pt x="4767552" y="501650"/>
                </a:lnTo>
                <a:lnTo>
                  <a:pt x="4775402" y="501650"/>
                </a:lnTo>
                <a:lnTo>
                  <a:pt x="4779322" y="501650"/>
                </a:lnTo>
                <a:lnTo>
                  <a:pt x="4783252" y="501650"/>
                </a:lnTo>
                <a:lnTo>
                  <a:pt x="4787172" y="501650"/>
                </a:lnTo>
                <a:lnTo>
                  <a:pt x="4791102" y="501650"/>
                </a:lnTo>
                <a:lnTo>
                  <a:pt x="4795022" y="501650"/>
                </a:lnTo>
                <a:lnTo>
                  <a:pt x="4802872" y="501650"/>
                </a:lnTo>
                <a:lnTo>
                  <a:pt x="4806792" y="501650"/>
                </a:lnTo>
                <a:lnTo>
                  <a:pt x="4810722" y="501650"/>
                </a:lnTo>
                <a:lnTo>
                  <a:pt x="4818562" y="501650"/>
                </a:lnTo>
                <a:lnTo>
                  <a:pt x="4826412" y="501650"/>
                </a:lnTo>
                <a:lnTo>
                  <a:pt x="4830342" y="501650"/>
                </a:lnTo>
                <a:lnTo>
                  <a:pt x="4834262" y="501650"/>
                </a:lnTo>
                <a:lnTo>
                  <a:pt x="4846032" y="501650"/>
                </a:lnTo>
                <a:lnTo>
                  <a:pt x="4849962" y="501650"/>
                </a:lnTo>
                <a:lnTo>
                  <a:pt x="4857802" y="501650"/>
                </a:lnTo>
                <a:lnTo>
                  <a:pt x="4861732" y="501650"/>
                </a:lnTo>
                <a:lnTo>
                  <a:pt x="4873502" y="501650"/>
                </a:lnTo>
                <a:lnTo>
                  <a:pt x="4912742" y="501650"/>
                </a:lnTo>
                <a:lnTo>
                  <a:pt x="4928432" y="501650"/>
                </a:lnTo>
                <a:lnTo>
                  <a:pt x="4932362" y="501650"/>
                </a:lnTo>
                <a:lnTo>
                  <a:pt x="4940212" y="501650"/>
                </a:lnTo>
                <a:lnTo>
                  <a:pt x="4948052" y="501650"/>
                </a:lnTo>
                <a:lnTo>
                  <a:pt x="4955902" y="501650"/>
                </a:lnTo>
                <a:lnTo>
                  <a:pt x="4959832" y="501650"/>
                </a:lnTo>
                <a:lnTo>
                  <a:pt x="4967672" y="501650"/>
                </a:lnTo>
                <a:lnTo>
                  <a:pt x="4975522" y="501650"/>
                </a:lnTo>
                <a:lnTo>
                  <a:pt x="4979442" y="501650"/>
                </a:lnTo>
                <a:lnTo>
                  <a:pt x="4983372" y="501650"/>
                </a:lnTo>
                <a:lnTo>
                  <a:pt x="4995142" y="501650"/>
                </a:lnTo>
                <a:lnTo>
                  <a:pt x="5034382" y="501650"/>
                </a:lnTo>
                <a:lnTo>
                  <a:pt x="5050072" y="501650"/>
                </a:lnTo>
                <a:lnTo>
                  <a:pt x="5057922" y="501650"/>
                </a:lnTo>
                <a:lnTo>
                  <a:pt x="5069702" y="501650"/>
                </a:lnTo>
                <a:lnTo>
                  <a:pt x="5073622" y="501650"/>
                </a:lnTo>
                <a:lnTo>
                  <a:pt x="5085392" y="501650"/>
                </a:lnTo>
                <a:lnTo>
                  <a:pt x="5108932" y="501650"/>
                </a:lnTo>
                <a:lnTo>
                  <a:pt x="5124632" y="501650"/>
                </a:lnTo>
                <a:lnTo>
                  <a:pt x="5140322" y="501650"/>
                </a:lnTo>
              </a:path>
            </a:pathLst>
          </a:custGeom>
          <a:ln w="3968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1349" y="12983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72461" y="12983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7224" y="12983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8336" y="12983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91511" y="12983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12149" y="12983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15324" y="12983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74061" y="12983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78824" y="12983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0736" y="12983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07411" y="12983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266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044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47124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506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6776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7411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8204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8681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474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1856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649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29674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4554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8841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0271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1064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2969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2969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3446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37636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4239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5574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4874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5351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5351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64624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69386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7256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8526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1224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20186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2336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4399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55111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90036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2654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4559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61474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64649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72586" y="132218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93224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96399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01161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04336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09099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12274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28149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36086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39261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44024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47199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67836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78949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29749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21811" y="13348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85311" y="1349172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20236" y="1349172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47224" y="1349172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39286" y="1349172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44049" y="1349172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47224" y="1349172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83736" y="1365047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86911" y="1365047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86911" y="1365047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91674" y="1365047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721836" y="1365047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26599" y="1365047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42474" y="1365047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61524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12324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91699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07574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15511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18686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21861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26624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42499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42499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85361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012349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69511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85386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96499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204436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09199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28249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48886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256824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07624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50486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69536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98111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12399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425099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28274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36211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40974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44149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44149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48911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52086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64786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79074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02886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18761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50511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640999" y="138092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702911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734661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74349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875949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934686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942624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58499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966436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974374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41049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174399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39499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71249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398236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480786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04599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515711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18886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98261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60174" y="14015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81416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81733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9988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987199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99513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99513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99831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03074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06249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09424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01418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1736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03323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57049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107849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13166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15071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21421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374549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39518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52059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5396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555523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56346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5904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031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67776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063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90953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92858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006373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01113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0222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0222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02701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03018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0349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0349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038123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04288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04606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050823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05399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05399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057173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06511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06511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0730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0730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07781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08098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0857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0857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088923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09368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10479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10479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10956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11273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120673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1238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1238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13178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14766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152423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16829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16829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171473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17941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19528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21433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222273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23021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2381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24291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26196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2889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8894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355623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387373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427061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438173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46198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473098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49373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525486" y="14237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361349" y="12983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56586" y="12983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404211" y="13110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412149" y="13110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412149" y="13110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439136" y="13110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443899" y="13110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451836" y="13110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481999" y="13110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502636" y="13110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524861" y="13190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694724" y="134917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843949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843949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878874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889986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897924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905861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913799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918561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26499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929674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37611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948724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993174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039211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039211" y="1369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105886" y="141743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118586" y="141743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121761" y="141743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129699" y="141743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134461" y="141743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121761" y="141743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161449" y="14237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164624" y="14237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172561" y="14237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172561" y="14237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177324" y="14237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193199" y="14237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204311" y="14237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212249" y="14237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212249" y="14237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243999" y="14237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247174" y="14237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294799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377349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385286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388461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393224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396399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401161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404336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409099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417036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420211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424974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428149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439261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439261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444024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447199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459899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463074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471011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475774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478949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553561" y="14364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585311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612299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620236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636111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644049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663099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663099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667861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683736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686911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686911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702786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705961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710724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718661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721836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737711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745649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750411" y="145235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883761" y="1468234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902811" y="14793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899636" y="14793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921861" y="149522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934561" y="149522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937736" y="149522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942499" y="149522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945674" y="149522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961549" y="149522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966311" y="149522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985361" y="149522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996474" y="149522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020286" y="151109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107599" y="15269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196499" y="15269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201261" y="15269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220311" y="15269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240949" y="15269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259999" y="15269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267936" y="15269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310799" y="15269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393349" y="15269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420336" y="15269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417161" y="152697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464786" y="154602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475899" y="154602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550511" y="154602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856899" y="156189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918811" y="15809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950561" y="15809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961674" y="15809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001361" y="15809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009299" y="15809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017236" y="15809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021999" y="15809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041049" y="15809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169636" y="15809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249011" y="158094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398236" y="1601583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52211" y="1620634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460149" y="1620634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83961" y="16396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488724" y="16396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504599" y="16396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504599" y="16396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512536" y="163968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531586" y="1660321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555399" y="1660321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558574" y="1660321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566511" y="1660321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574449" y="1660321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587149" y="1660321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755424" y="1684134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06224" y="1684134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899886" y="17031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990374" y="17031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987199" y="17031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987199" y="17031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990374" y="170318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037999" y="1726996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057049" y="1726996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107849" y="1726996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115786" y="1726996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195161" y="1726996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347561" y="1750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366611" y="17508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38049" y="1777797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438049" y="1777797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457099" y="1777797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58738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520598" y="18016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523773" y="18016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531711" y="18016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590448" y="18016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603148" y="18016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611086" y="18016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611086" y="18016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622198" y="18016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638073" y="18016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736498" y="18016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803173" y="18016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885723" y="1801608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947636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97144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99049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99526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998436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006373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011136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02224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02701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030186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03494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03494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042886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042886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04606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050823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06511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06511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069873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07304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07304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088923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09686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10479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10479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10956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11749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120673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12384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144486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14766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14766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16036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16829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176236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18734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190523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203223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214336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26989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28101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28894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309586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317523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32546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336573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392136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41436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427061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466748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481036" y="180160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2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239111" y="1196754"/>
            <a:ext cx="0" cy="3348354"/>
          </a:xfrm>
          <a:custGeom>
            <a:avLst/>
            <a:gdLst/>
            <a:ahLst/>
            <a:cxnLst/>
            <a:rect l="l" t="t" r="r" b="b"/>
            <a:pathLst>
              <a:path h="3348354">
                <a:moveTo>
                  <a:pt x="0" y="3348041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172437" y="443843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 txBox="1"/>
          <p:nvPr/>
        </p:nvSpPr>
        <p:spPr>
          <a:xfrm>
            <a:off x="1945696" y="4259132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0.00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2172437" y="3670096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 txBox="1"/>
          <p:nvPr/>
        </p:nvSpPr>
        <p:spPr>
          <a:xfrm>
            <a:off x="1945696" y="3489195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0.25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2172437" y="290015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 txBox="1"/>
          <p:nvPr/>
        </p:nvSpPr>
        <p:spPr>
          <a:xfrm>
            <a:off x="1945696" y="2720845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0.50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2172437" y="213022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 txBox="1"/>
          <p:nvPr/>
        </p:nvSpPr>
        <p:spPr>
          <a:xfrm>
            <a:off x="1944109" y="1950907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0.75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2172437" y="136187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 txBox="1"/>
          <p:nvPr/>
        </p:nvSpPr>
        <p:spPr>
          <a:xfrm>
            <a:off x="1945696" y="1182557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1.00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2239111" y="4544809"/>
            <a:ext cx="5391150" cy="0"/>
          </a:xfrm>
          <a:custGeom>
            <a:avLst/>
            <a:gdLst/>
            <a:ahLst/>
            <a:cxnLst/>
            <a:rect l="l" t="t" r="r" b="b"/>
            <a:pathLst>
              <a:path w="5391150">
                <a:moveTo>
                  <a:pt x="0" y="0"/>
                </a:moveTo>
                <a:lnTo>
                  <a:pt x="5391153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340711" y="45448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1" y="6191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 txBox="1"/>
          <p:nvPr/>
        </p:nvSpPr>
        <p:spPr>
          <a:xfrm>
            <a:off x="2285150" y="4626275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2859824" y="45448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1" y="6191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 txBox="1"/>
          <p:nvPr/>
        </p:nvSpPr>
        <p:spPr>
          <a:xfrm>
            <a:off x="2780449" y="4626275"/>
            <a:ext cx="16383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.5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3380524" y="45448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1" y="6191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899636" y="45448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1" y="6191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417161" y="45448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1" y="6191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 txBox="1"/>
          <p:nvPr/>
        </p:nvSpPr>
        <p:spPr>
          <a:xfrm>
            <a:off x="3324962" y="3853828"/>
            <a:ext cx="1392555" cy="99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5080">
              <a:spcBef>
                <a:spcPts val="100"/>
              </a:spcBef>
            </a:pPr>
            <a:r>
              <a:rPr spc="-30" dirty="0">
                <a:latin typeface="Arial"/>
                <a:cs typeface="Arial"/>
              </a:rPr>
              <a:t>TARH:  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LRH/TRRH: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1760"/>
              </a:spcBef>
              <a:tabLst>
                <a:tab pos="459740" algn="l"/>
                <a:tab pos="1049020" algn="l"/>
              </a:tabLst>
            </a:pPr>
            <a:r>
              <a:rPr sz="1300" dirty="0">
                <a:latin typeface="Arial"/>
                <a:cs typeface="Arial"/>
              </a:rPr>
              <a:t>1	1.5	2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4934686" y="45448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1" y="6191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452211" y="45448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1" y="6191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971324" y="45448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1" y="6191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 txBox="1"/>
          <p:nvPr/>
        </p:nvSpPr>
        <p:spPr>
          <a:xfrm>
            <a:off x="4809275" y="3543948"/>
            <a:ext cx="130619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marR="5080" indent="-127000">
              <a:lnSpc>
                <a:spcPct val="1065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v</a:t>
            </a:r>
            <a:r>
              <a:rPr spc="-5" dirty="0">
                <a:latin typeface="Arial"/>
                <a:cs typeface="Arial"/>
              </a:rPr>
              <a:t>ent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N  </a:t>
            </a:r>
            <a:r>
              <a:rPr spc="-5" dirty="0">
                <a:latin typeface="Arial"/>
                <a:cs typeface="Arial"/>
              </a:rPr>
              <a:t>8/312</a:t>
            </a:r>
            <a:endParaRPr>
              <a:latin typeface="Arial"/>
              <a:cs typeface="Arial"/>
            </a:endParaRPr>
          </a:p>
          <a:p>
            <a:pPr marL="365760">
              <a:spcBef>
                <a:spcPts val="5"/>
              </a:spcBef>
            </a:pPr>
            <a:r>
              <a:rPr spc="-5" dirty="0">
                <a:latin typeface="Arial"/>
                <a:cs typeface="Arial"/>
              </a:rPr>
              <a:t>32/319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1755"/>
              </a:spcBef>
              <a:tabLst>
                <a:tab pos="599440" algn="l"/>
                <a:tab pos="1047115" algn="l"/>
              </a:tabLst>
            </a:pPr>
            <a:r>
              <a:rPr sz="1300" dirty="0">
                <a:latin typeface="Arial"/>
                <a:cs typeface="Arial"/>
              </a:rPr>
              <a:t>2.5	3	3.5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6488849" y="45448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1" y="6191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 txBox="1"/>
          <p:nvPr/>
        </p:nvSpPr>
        <p:spPr>
          <a:xfrm>
            <a:off x="6433287" y="4626275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7006373" y="45448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1" y="6191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 txBox="1"/>
          <p:nvPr/>
        </p:nvSpPr>
        <p:spPr>
          <a:xfrm>
            <a:off x="6880961" y="4626275"/>
            <a:ext cx="2552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4.5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7528661" y="45448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1" y="6191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 txBox="1"/>
          <p:nvPr/>
        </p:nvSpPr>
        <p:spPr>
          <a:xfrm>
            <a:off x="7473099" y="4626275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84" name="Picture 483">
            <a:extLst>
              <a:ext uri="{FF2B5EF4-FFF2-40B4-BE49-F238E27FC236}">
                <a16:creationId xmlns="" xmlns:a16="http://schemas.microsoft.com/office/drawing/2014/main" id="{8158908C-E7CF-1741-8A7C-0E627694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1015203" cy="941752"/>
          </a:xfrm>
          <a:prstGeom prst="rect">
            <a:avLst/>
          </a:prstGeom>
        </p:spPr>
      </p:pic>
      <p:pic>
        <p:nvPicPr>
          <p:cNvPr id="48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D1E140E0-6E98-FD48-913B-111578615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7056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56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47750" y="2053437"/>
          <a:ext cx="6783068" cy="3290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47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29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76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35" dirty="0">
                          <a:latin typeface="Arial"/>
                          <a:cs typeface="Arial"/>
                        </a:rPr>
                        <a:t>TARH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TLRH/TRRH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recurrences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7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(2.2%)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N=312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24 (7.5%)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N=319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3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Site of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recurrence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5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30" dirty="0">
                          <a:latin typeface="Arial"/>
                          <a:cs typeface="Arial"/>
                        </a:rPr>
                        <a:t>Vault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(43%)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65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(17%)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Pelvis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65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(29%)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95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Abdomen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885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(4%)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Distant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(14%)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(8%)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Multiple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(29%)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1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(29%)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Other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(14%)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1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(13%)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003300" y="3160187"/>
            <a:ext cx="6908800" cy="893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0126" y="1013307"/>
            <a:ext cx="4604385" cy="5130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Site of First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Recurrence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22F6DA-5737-CE4F-BFE9-25C37DC51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1" y="106392"/>
            <a:ext cx="1015203" cy="941752"/>
          </a:xfrm>
          <a:prstGeom prst="rect">
            <a:avLst/>
          </a:prstGeom>
        </p:spPr>
      </p:pic>
      <p:pic>
        <p:nvPicPr>
          <p:cNvPr id="6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5D3C67BE-6549-814D-9996-1FD9A8127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0" y="144190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55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4001" y="1474762"/>
            <a:ext cx="5679440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Cumulative Local/Regional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Recurrence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4940" y="1915020"/>
            <a:ext cx="3879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HR: 4.26 (95% CI 1.44-12.6),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p=0.009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9550" y="3889375"/>
            <a:ext cx="4805680" cy="176530"/>
          </a:xfrm>
          <a:custGeom>
            <a:avLst/>
            <a:gdLst/>
            <a:ahLst/>
            <a:cxnLst/>
            <a:rect l="l" t="t" r="r" b="b"/>
            <a:pathLst>
              <a:path w="4805680" h="176530">
                <a:moveTo>
                  <a:pt x="0" y="176212"/>
                </a:moveTo>
                <a:lnTo>
                  <a:pt x="0" y="176212"/>
                </a:lnTo>
                <a:lnTo>
                  <a:pt x="12227" y="176212"/>
                </a:lnTo>
                <a:lnTo>
                  <a:pt x="16303" y="176212"/>
                </a:lnTo>
                <a:lnTo>
                  <a:pt x="28530" y="176212"/>
                </a:lnTo>
                <a:lnTo>
                  <a:pt x="32606" y="176212"/>
                </a:lnTo>
                <a:lnTo>
                  <a:pt x="48909" y="176212"/>
                </a:lnTo>
                <a:lnTo>
                  <a:pt x="52985" y="176212"/>
                </a:lnTo>
                <a:lnTo>
                  <a:pt x="105971" y="176212"/>
                </a:lnTo>
                <a:lnTo>
                  <a:pt x="110047" y="176212"/>
                </a:lnTo>
                <a:lnTo>
                  <a:pt x="171183" y="176212"/>
                </a:lnTo>
                <a:lnTo>
                  <a:pt x="244548" y="176212"/>
                </a:lnTo>
                <a:lnTo>
                  <a:pt x="248624" y="176212"/>
                </a:lnTo>
                <a:lnTo>
                  <a:pt x="248624" y="139330"/>
                </a:lnTo>
                <a:lnTo>
                  <a:pt x="297533" y="139330"/>
                </a:lnTo>
                <a:lnTo>
                  <a:pt x="297533" y="102449"/>
                </a:lnTo>
                <a:lnTo>
                  <a:pt x="317912" y="102449"/>
                </a:lnTo>
                <a:lnTo>
                  <a:pt x="395352" y="102449"/>
                </a:lnTo>
                <a:lnTo>
                  <a:pt x="456489" y="102449"/>
                </a:lnTo>
                <a:lnTo>
                  <a:pt x="460565" y="102449"/>
                </a:lnTo>
                <a:lnTo>
                  <a:pt x="472792" y="102449"/>
                </a:lnTo>
                <a:lnTo>
                  <a:pt x="480944" y="102449"/>
                </a:lnTo>
                <a:lnTo>
                  <a:pt x="485020" y="102449"/>
                </a:lnTo>
                <a:lnTo>
                  <a:pt x="489095" y="102449"/>
                </a:lnTo>
                <a:lnTo>
                  <a:pt x="497247" y="102449"/>
                </a:lnTo>
                <a:lnTo>
                  <a:pt x="521702" y="102449"/>
                </a:lnTo>
                <a:lnTo>
                  <a:pt x="529853" y="102449"/>
                </a:lnTo>
                <a:lnTo>
                  <a:pt x="546157" y="102449"/>
                </a:lnTo>
                <a:lnTo>
                  <a:pt x="586915" y="102449"/>
                </a:lnTo>
                <a:lnTo>
                  <a:pt x="692885" y="102449"/>
                </a:lnTo>
                <a:lnTo>
                  <a:pt x="696961" y="102449"/>
                </a:lnTo>
                <a:lnTo>
                  <a:pt x="717340" y="102449"/>
                </a:lnTo>
                <a:lnTo>
                  <a:pt x="721416" y="102449"/>
                </a:lnTo>
                <a:lnTo>
                  <a:pt x="725492" y="102449"/>
                </a:lnTo>
                <a:lnTo>
                  <a:pt x="729567" y="102449"/>
                </a:lnTo>
                <a:lnTo>
                  <a:pt x="733643" y="102449"/>
                </a:lnTo>
                <a:lnTo>
                  <a:pt x="737719" y="102449"/>
                </a:lnTo>
                <a:lnTo>
                  <a:pt x="749946" y="102449"/>
                </a:lnTo>
                <a:lnTo>
                  <a:pt x="754022" y="102449"/>
                </a:lnTo>
                <a:lnTo>
                  <a:pt x="770325" y="102449"/>
                </a:lnTo>
                <a:lnTo>
                  <a:pt x="794780" y="102449"/>
                </a:lnTo>
                <a:lnTo>
                  <a:pt x="798856" y="102449"/>
                </a:lnTo>
                <a:lnTo>
                  <a:pt x="807007" y="102449"/>
                </a:lnTo>
                <a:lnTo>
                  <a:pt x="823311" y="102449"/>
                </a:lnTo>
                <a:lnTo>
                  <a:pt x="831462" y="102449"/>
                </a:lnTo>
                <a:lnTo>
                  <a:pt x="868144" y="102449"/>
                </a:lnTo>
                <a:lnTo>
                  <a:pt x="900751" y="102449"/>
                </a:lnTo>
                <a:lnTo>
                  <a:pt x="917054" y="102449"/>
                </a:lnTo>
                <a:lnTo>
                  <a:pt x="933357" y="102449"/>
                </a:lnTo>
                <a:lnTo>
                  <a:pt x="949660" y="102449"/>
                </a:lnTo>
                <a:lnTo>
                  <a:pt x="957812" y="102449"/>
                </a:lnTo>
                <a:lnTo>
                  <a:pt x="961888" y="102449"/>
                </a:lnTo>
                <a:lnTo>
                  <a:pt x="965964" y="102449"/>
                </a:lnTo>
                <a:lnTo>
                  <a:pt x="970039" y="102449"/>
                </a:lnTo>
                <a:lnTo>
                  <a:pt x="974115" y="102449"/>
                </a:lnTo>
                <a:lnTo>
                  <a:pt x="978191" y="102449"/>
                </a:lnTo>
                <a:lnTo>
                  <a:pt x="994494" y="102449"/>
                </a:lnTo>
                <a:lnTo>
                  <a:pt x="1002650" y="102449"/>
                </a:lnTo>
                <a:lnTo>
                  <a:pt x="1010800" y="102449"/>
                </a:lnTo>
                <a:lnTo>
                  <a:pt x="1031180" y="102449"/>
                </a:lnTo>
                <a:lnTo>
                  <a:pt x="1039330" y="102449"/>
                </a:lnTo>
                <a:lnTo>
                  <a:pt x="1092310" y="102449"/>
                </a:lnTo>
                <a:lnTo>
                  <a:pt x="1108620" y="102449"/>
                </a:lnTo>
                <a:lnTo>
                  <a:pt x="1108620" y="53273"/>
                </a:lnTo>
                <a:lnTo>
                  <a:pt x="1137150" y="53273"/>
                </a:lnTo>
                <a:lnTo>
                  <a:pt x="1173830" y="53273"/>
                </a:lnTo>
                <a:lnTo>
                  <a:pt x="1198280" y="53273"/>
                </a:lnTo>
                <a:lnTo>
                  <a:pt x="1206440" y="53273"/>
                </a:lnTo>
                <a:lnTo>
                  <a:pt x="1210510" y="53273"/>
                </a:lnTo>
                <a:lnTo>
                  <a:pt x="1214590" y="53273"/>
                </a:lnTo>
                <a:lnTo>
                  <a:pt x="1230890" y="53273"/>
                </a:lnTo>
                <a:lnTo>
                  <a:pt x="1234970" y="53273"/>
                </a:lnTo>
                <a:lnTo>
                  <a:pt x="1239040" y="53273"/>
                </a:lnTo>
                <a:lnTo>
                  <a:pt x="1267570" y="53273"/>
                </a:lnTo>
                <a:lnTo>
                  <a:pt x="1271650" y="53273"/>
                </a:lnTo>
                <a:lnTo>
                  <a:pt x="1287950" y="53273"/>
                </a:lnTo>
                <a:lnTo>
                  <a:pt x="1300180" y="53273"/>
                </a:lnTo>
                <a:lnTo>
                  <a:pt x="1300180" y="0"/>
                </a:lnTo>
                <a:lnTo>
                  <a:pt x="1304250" y="0"/>
                </a:lnTo>
                <a:lnTo>
                  <a:pt x="1353160" y="0"/>
                </a:lnTo>
                <a:lnTo>
                  <a:pt x="1426530" y="0"/>
                </a:lnTo>
                <a:lnTo>
                  <a:pt x="1438760" y="0"/>
                </a:lnTo>
                <a:lnTo>
                  <a:pt x="1446910" y="0"/>
                </a:lnTo>
                <a:lnTo>
                  <a:pt x="1450980" y="0"/>
                </a:lnTo>
                <a:lnTo>
                  <a:pt x="1455060" y="0"/>
                </a:lnTo>
                <a:lnTo>
                  <a:pt x="1459140" y="0"/>
                </a:lnTo>
                <a:lnTo>
                  <a:pt x="1471360" y="0"/>
                </a:lnTo>
                <a:lnTo>
                  <a:pt x="1475440" y="0"/>
                </a:lnTo>
                <a:lnTo>
                  <a:pt x="1512120" y="0"/>
                </a:lnTo>
                <a:lnTo>
                  <a:pt x="1540650" y="0"/>
                </a:lnTo>
                <a:lnTo>
                  <a:pt x="1683300" y="0"/>
                </a:lnTo>
                <a:lnTo>
                  <a:pt x="1699610" y="0"/>
                </a:lnTo>
                <a:lnTo>
                  <a:pt x="1707760" y="0"/>
                </a:lnTo>
                <a:lnTo>
                  <a:pt x="1715910" y="0"/>
                </a:lnTo>
                <a:lnTo>
                  <a:pt x="1719990" y="0"/>
                </a:lnTo>
                <a:lnTo>
                  <a:pt x="1740360" y="0"/>
                </a:lnTo>
                <a:lnTo>
                  <a:pt x="1756670" y="0"/>
                </a:lnTo>
                <a:lnTo>
                  <a:pt x="1764821" y="0"/>
                </a:lnTo>
                <a:lnTo>
                  <a:pt x="1809651" y="0"/>
                </a:lnTo>
                <a:lnTo>
                  <a:pt x="1850411" y="0"/>
                </a:lnTo>
                <a:lnTo>
                  <a:pt x="1870791" y="0"/>
                </a:lnTo>
                <a:lnTo>
                  <a:pt x="1895251" y="0"/>
                </a:lnTo>
                <a:lnTo>
                  <a:pt x="1907471" y="0"/>
                </a:lnTo>
                <a:lnTo>
                  <a:pt x="1923781" y="0"/>
                </a:lnTo>
                <a:lnTo>
                  <a:pt x="1931931" y="0"/>
                </a:lnTo>
                <a:lnTo>
                  <a:pt x="1936001" y="0"/>
                </a:lnTo>
                <a:lnTo>
                  <a:pt x="1940081" y="0"/>
                </a:lnTo>
                <a:lnTo>
                  <a:pt x="1944151" y="0"/>
                </a:lnTo>
                <a:lnTo>
                  <a:pt x="1948231" y="0"/>
                </a:lnTo>
                <a:lnTo>
                  <a:pt x="1960461" y="0"/>
                </a:lnTo>
                <a:lnTo>
                  <a:pt x="1972691" y="0"/>
                </a:lnTo>
                <a:lnTo>
                  <a:pt x="1993061" y="0"/>
                </a:lnTo>
                <a:lnTo>
                  <a:pt x="2009371" y="0"/>
                </a:lnTo>
                <a:lnTo>
                  <a:pt x="2037901" y="0"/>
                </a:lnTo>
                <a:lnTo>
                  <a:pt x="2119411" y="0"/>
                </a:lnTo>
                <a:lnTo>
                  <a:pt x="2156101" y="0"/>
                </a:lnTo>
                <a:lnTo>
                  <a:pt x="2192781" y="0"/>
                </a:lnTo>
                <a:lnTo>
                  <a:pt x="2225381" y="0"/>
                </a:lnTo>
                <a:lnTo>
                  <a:pt x="2257991" y="0"/>
                </a:lnTo>
                <a:lnTo>
                  <a:pt x="2355811" y="0"/>
                </a:lnTo>
                <a:lnTo>
                  <a:pt x="2408791" y="0"/>
                </a:lnTo>
                <a:lnTo>
                  <a:pt x="2416951" y="0"/>
                </a:lnTo>
                <a:lnTo>
                  <a:pt x="2433251" y="0"/>
                </a:lnTo>
                <a:lnTo>
                  <a:pt x="2441401" y="0"/>
                </a:lnTo>
                <a:lnTo>
                  <a:pt x="2445481" y="0"/>
                </a:lnTo>
                <a:lnTo>
                  <a:pt x="2510691" y="0"/>
                </a:lnTo>
                <a:lnTo>
                  <a:pt x="2628891" y="0"/>
                </a:lnTo>
                <a:lnTo>
                  <a:pt x="2787841" y="0"/>
                </a:lnTo>
                <a:lnTo>
                  <a:pt x="2816371" y="0"/>
                </a:lnTo>
                <a:lnTo>
                  <a:pt x="2840831" y="0"/>
                </a:lnTo>
                <a:lnTo>
                  <a:pt x="2918271" y="0"/>
                </a:lnTo>
                <a:lnTo>
                  <a:pt x="2934571" y="0"/>
                </a:lnTo>
                <a:lnTo>
                  <a:pt x="2950881" y="0"/>
                </a:lnTo>
                <a:lnTo>
                  <a:pt x="3028321" y="0"/>
                </a:lnTo>
                <a:lnTo>
                  <a:pt x="3085381" y="0"/>
                </a:lnTo>
                <a:lnTo>
                  <a:pt x="3199501" y="0"/>
                </a:lnTo>
                <a:lnTo>
                  <a:pt x="3215801" y="0"/>
                </a:lnTo>
                <a:lnTo>
                  <a:pt x="3293241" y="0"/>
                </a:lnTo>
                <a:lnTo>
                  <a:pt x="3374761" y="0"/>
                </a:lnTo>
                <a:lnTo>
                  <a:pt x="3378831" y="0"/>
                </a:lnTo>
                <a:lnTo>
                  <a:pt x="3382911" y="0"/>
                </a:lnTo>
                <a:lnTo>
                  <a:pt x="3386991" y="0"/>
                </a:lnTo>
                <a:lnTo>
                  <a:pt x="3395141" y="0"/>
                </a:lnTo>
                <a:lnTo>
                  <a:pt x="3399211" y="0"/>
                </a:lnTo>
                <a:lnTo>
                  <a:pt x="3403291" y="0"/>
                </a:lnTo>
                <a:lnTo>
                  <a:pt x="3415521" y="0"/>
                </a:lnTo>
                <a:lnTo>
                  <a:pt x="3439971" y="0"/>
                </a:lnTo>
                <a:lnTo>
                  <a:pt x="3488881" y="0"/>
                </a:lnTo>
                <a:lnTo>
                  <a:pt x="3509261" y="0"/>
                </a:lnTo>
                <a:lnTo>
                  <a:pt x="3525562" y="0"/>
                </a:lnTo>
                <a:lnTo>
                  <a:pt x="3582622" y="0"/>
                </a:lnTo>
                <a:lnTo>
                  <a:pt x="3737502" y="0"/>
                </a:lnTo>
                <a:lnTo>
                  <a:pt x="3753812" y="0"/>
                </a:lnTo>
                <a:lnTo>
                  <a:pt x="3872012" y="0"/>
                </a:lnTo>
                <a:lnTo>
                  <a:pt x="3888312" y="0"/>
                </a:lnTo>
                <a:lnTo>
                  <a:pt x="3904612" y="0"/>
                </a:lnTo>
                <a:lnTo>
                  <a:pt x="3912762" y="0"/>
                </a:lnTo>
                <a:lnTo>
                  <a:pt x="3933142" y="0"/>
                </a:lnTo>
                <a:lnTo>
                  <a:pt x="3949452" y="0"/>
                </a:lnTo>
                <a:lnTo>
                  <a:pt x="4014662" y="0"/>
                </a:lnTo>
                <a:lnTo>
                  <a:pt x="4136932" y="0"/>
                </a:lnTo>
                <a:lnTo>
                  <a:pt x="4234752" y="0"/>
                </a:lnTo>
                <a:lnTo>
                  <a:pt x="4246982" y="0"/>
                </a:lnTo>
                <a:lnTo>
                  <a:pt x="4324422" y="0"/>
                </a:lnTo>
                <a:lnTo>
                  <a:pt x="4336652" y="0"/>
                </a:lnTo>
                <a:lnTo>
                  <a:pt x="4340722" y="0"/>
                </a:lnTo>
                <a:lnTo>
                  <a:pt x="4344802" y="0"/>
                </a:lnTo>
                <a:lnTo>
                  <a:pt x="4348872" y="0"/>
                </a:lnTo>
                <a:lnTo>
                  <a:pt x="4352952" y="0"/>
                </a:lnTo>
                <a:lnTo>
                  <a:pt x="4361102" y="0"/>
                </a:lnTo>
                <a:lnTo>
                  <a:pt x="4365182" y="0"/>
                </a:lnTo>
                <a:lnTo>
                  <a:pt x="4369252" y="0"/>
                </a:lnTo>
                <a:lnTo>
                  <a:pt x="4377412" y="0"/>
                </a:lnTo>
                <a:lnTo>
                  <a:pt x="4381482" y="0"/>
                </a:lnTo>
                <a:lnTo>
                  <a:pt x="4385562" y="0"/>
                </a:lnTo>
                <a:lnTo>
                  <a:pt x="4389632" y="0"/>
                </a:lnTo>
                <a:lnTo>
                  <a:pt x="4393712" y="0"/>
                </a:lnTo>
                <a:lnTo>
                  <a:pt x="4397782" y="0"/>
                </a:lnTo>
                <a:lnTo>
                  <a:pt x="4401862" y="0"/>
                </a:lnTo>
                <a:lnTo>
                  <a:pt x="4414092" y="0"/>
                </a:lnTo>
                <a:lnTo>
                  <a:pt x="4418162" y="0"/>
                </a:lnTo>
                <a:lnTo>
                  <a:pt x="4422242" y="0"/>
                </a:lnTo>
                <a:lnTo>
                  <a:pt x="4430392" y="0"/>
                </a:lnTo>
                <a:lnTo>
                  <a:pt x="4434472" y="0"/>
                </a:lnTo>
                <a:lnTo>
                  <a:pt x="4438542" y="0"/>
                </a:lnTo>
                <a:lnTo>
                  <a:pt x="4454842" y="0"/>
                </a:lnTo>
                <a:lnTo>
                  <a:pt x="4458922" y="0"/>
                </a:lnTo>
                <a:lnTo>
                  <a:pt x="4471152" y="0"/>
                </a:lnTo>
                <a:lnTo>
                  <a:pt x="4475222" y="0"/>
                </a:lnTo>
                <a:lnTo>
                  <a:pt x="4483372" y="0"/>
                </a:lnTo>
                <a:lnTo>
                  <a:pt x="4495602" y="0"/>
                </a:lnTo>
                <a:lnTo>
                  <a:pt x="4515982" y="0"/>
                </a:lnTo>
                <a:lnTo>
                  <a:pt x="4524132" y="0"/>
                </a:lnTo>
                <a:lnTo>
                  <a:pt x="4532282" y="0"/>
                </a:lnTo>
                <a:lnTo>
                  <a:pt x="4540442" y="0"/>
                </a:lnTo>
                <a:lnTo>
                  <a:pt x="4560822" y="0"/>
                </a:lnTo>
                <a:lnTo>
                  <a:pt x="4585272" y="0"/>
                </a:lnTo>
                <a:lnTo>
                  <a:pt x="4646412" y="0"/>
                </a:lnTo>
                <a:lnTo>
                  <a:pt x="4674942" y="0"/>
                </a:lnTo>
                <a:lnTo>
                  <a:pt x="4711622" y="0"/>
                </a:lnTo>
                <a:lnTo>
                  <a:pt x="4723852" y="0"/>
                </a:lnTo>
                <a:lnTo>
                  <a:pt x="4744232" y="0"/>
                </a:lnTo>
                <a:lnTo>
                  <a:pt x="4756452" y="0"/>
                </a:lnTo>
                <a:lnTo>
                  <a:pt x="4772762" y="0"/>
                </a:lnTo>
                <a:lnTo>
                  <a:pt x="4805362" y="0"/>
                </a:lnTo>
              </a:path>
            </a:pathLst>
          </a:custGeom>
          <a:ln w="396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9551" y="3054351"/>
            <a:ext cx="4764405" cy="1011555"/>
          </a:xfrm>
          <a:custGeom>
            <a:avLst/>
            <a:gdLst/>
            <a:ahLst/>
            <a:cxnLst/>
            <a:rect l="l" t="t" r="r" b="b"/>
            <a:pathLst>
              <a:path w="4764405" h="1011555">
                <a:moveTo>
                  <a:pt x="0" y="1011240"/>
                </a:moveTo>
                <a:lnTo>
                  <a:pt x="0" y="1011240"/>
                </a:lnTo>
                <a:lnTo>
                  <a:pt x="12226" y="1011240"/>
                </a:lnTo>
                <a:lnTo>
                  <a:pt x="40753" y="1011240"/>
                </a:lnTo>
                <a:lnTo>
                  <a:pt x="48904" y="1011240"/>
                </a:lnTo>
                <a:lnTo>
                  <a:pt x="73356" y="1011240"/>
                </a:lnTo>
                <a:lnTo>
                  <a:pt x="81507" y="1011240"/>
                </a:lnTo>
                <a:lnTo>
                  <a:pt x="85582" y="1011240"/>
                </a:lnTo>
                <a:lnTo>
                  <a:pt x="114110" y="1011240"/>
                </a:lnTo>
                <a:lnTo>
                  <a:pt x="130411" y="1011240"/>
                </a:lnTo>
                <a:lnTo>
                  <a:pt x="154863" y="1011240"/>
                </a:lnTo>
                <a:lnTo>
                  <a:pt x="187466" y="1011240"/>
                </a:lnTo>
                <a:lnTo>
                  <a:pt x="187466" y="978616"/>
                </a:lnTo>
                <a:lnTo>
                  <a:pt x="236370" y="978616"/>
                </a:lnTo>
                <a:lnTo>
                  <a:pt x="236370" y="941918"/>
                </a:lnTo>
                <a:lnTo>
                  <a:pt x="244521" y="941918"/>
                </a:lnTo>
                <a:lnTo>
                  <a:pt x="313802" y="941918"/>
                </a:lnTo>
                <a:lnTo>
                  <a:pt x="350480" y="941918"/>
                </a:lnTo>
                <a:lnTo>
                  <a:pt x="350480" y="909298"/>
                </a:lnTo>
                <a:lnTo>
                  <a:pt x="403460" y="909298"/>
                </a:lnTo>
                <a:lnTo>
                  <a:pt x="448289" y="909298"/>
                </a:lnTo>
                <a:lnTo>
                  <a:pt x="452364" y="909298"/>
                </a:lnTo>
                <a:lnTo>
                  <a:pt x="484967" y="909298"/>
                </a:lnTo>
                <a:lnTo>
                  <a:pt x="493118" y="909298"/>
                </a:lnTo>
                <a:lnTo>
                  <a:pt x="501269" y="909298"/>
                </a:lnTo>
                <a:lnTo>
                  <a:pt x="505344" y="909298"/>
                </a:lnTo>
                <a:lnTo>
                  <a:pt x="513494" y="909298"/>
                </a:lnTo>
                <a:lnTo>
                  <a:pt x="521645" y="909298"/>
                </a:lnTo>
                <a:lnTo>
                  <a:pt x="529796" y="909298"/>
                </a:lnTo>
                <a:lnTo>
                  <a:pt x="537947" y="909298"/>
                </a:lnTo>
                <a:lnTo>
                  <a:pt x="550173" y="909298"/>
                </a:lnTo>
                <a:lnTo>
                  <a:pt x="590926" y="909298"/>
                </a:lnTo>
                <a:lnTo>
                  <a:pt x="631680" y="909298"/>
                </a:lnTo>
                <a:lnTo>
                  <a:pt x="643906" y="909298"/>
                </a:lnTo>
                <a:lnTo>
                  <a:pt x="652057" y="909298"/>
                </a:lnTo>
                <a:lnTo>
                  <a:pt x="652057" y="868522"/>
                </a:lnTo>
                <a:lnTo>
                  <a:pt x="656132" y="868522"/>
                </a:lnTo>
                <a:lnTo>
                  <a:pt x="656132" y="831824"/>
                </a:lnTo>
                <a:lnTo>
                  <a:pt x="656132" y="795126"/>
                </a:lnTo>
                <a:lnTo>
                  <a:pt x="672433" y="795126"/>
                </a:lnTo>
                <a:lnTo>
                  <a:pt x="672433" y="795126"/>
                </a:lnTo>
                <a:lnTo>
                  <a:pt x="692810" y="795126"/>
                </a:lnTo>
                <a:lnTo>
                  <a:pt x="705036" y="795126"/>
                </a:lnTo>
                <a:lnTo>
                  <a:pt x="709112" y="795126"/>
                </a:lnTo>
                <a:lnTo>
                  <a:pt x="717262" y="795126"/>
                </a:lnTo>
                <a:lnTo>
                  <a:pt x="721338" y="795126"/>
                </a:lnTo>
                <a:lnTo>
                  <a:pt x="725413" y="795126"/>
                </a:lnTo>
                <a:lnTo>
                  <a:pt x="737639" y="795126"/>
                </a:lnTo>
                <a:lnTo>
                  <a:pt x="745790" y="795126"/>
                </a:lnTo>
                <a:lnTo>
                  <a:pt x="749865" y="795126"/>
                </a:lnTo>
                <a:lnTo>
                  <a:pt x="753940" y="795126"/>
                </a:lnTo>
                <a:lnTo>
                  <a:pt x="758016" y="795126"/>
                </a:lnTo>
                <a:lnTo>
                  <a:pt x="762091" y="795126"/>
                </a:lnTo>
                <a:lnTo>
                  <a:pt x="774317" y="795126"/>
                </a:lnTo>
                <a:lnTo>
                  <a:pt x="782468" y="795126"/>
                </a:lnTo>
                <a:lnTo>
                  <a:pt x="790619" y="795126"/>
                </a:lnTo>
                <a:lnTo>
                  <a:pt x="794694" y="795126"/>
                </a:lnTo>
                <a:lnTo>
                  <a:pt x="823221" y="795126"/>
                </a:lnTo>
                <a:lnTo>
                  <a:pt x="827297" y="795126"/>
                </a:lnTo>
                <a:lnTo>
                  <a:pt x="847673" y="795126"/>
                </a:lnTo>
                <a:lnTo>
                  <a:pt x="847673" y="754350"/>
                </a:lnTo>
                <a:lnTo>
                  <a:pt x="872126" y="754350"/>
                </a:lnTo>
                <a:lnTo>
                  <a:pt x="945482" y="754350"/>
                </a:lnTo>
                <a:lnTo>
                  <a:pt x="953633" y="754350"/>
                </a:lnTo>
                <a:lnTo>
                  <a:pt x="957708" y="754350"/>
                </a:lnTo>
                <a:lnTo>
                  <a:pt x="961783" y="754350"/>
                </a:lnTo>
                <a:lnTo>
                  <a:pt x="965859" y="754350"/>
                </a:lnTo>
                <a:lnTo>
                  <a:pt x="969934" y="754350"/>
                </a:lnTo>
                <a:lnTo>
                  <a:pt x="974009" y="754350"/>
                </a:lnTo>
                <a:lnTo>
                  <a:pt x="978085" y="754350"/>
                </a:lnTo>
                <a:lnTo>
                  <a:pt x="982160" y="754350"/>
                </a:lnTo>
                <a:lnTo>
                  <a:pt x="986236" y="754350"/>
                </a:lnTo>
                <a:lnTo>
                  <a:pt x="990311" y="754350"/>
                </a:lnTo>
                <a:lnTo>
                  <a:pt x="994386" y="754350"/>
                </a:lnTo>
                <a:lnTo>
                  <a:pt x="1002540" y="754350"/>
                </a:lnTo>
                <a:lnTo>
                  <a:pt x="1006610" y="754350"/>
                </a:lnTo>
                <a:lnTo>
                  <a:pt x="1010690" y="754350"/>
                </a:lnTo>
                <a:lnTo>
                  <a:pt x="1022910" y="754350"/>
                </a:lnTo>
                <a:lnTo>
                  <a:pt x="1026990" y="754350"/>
                </a:lnTo>
                <a:lnTo>
                  <a:pt x="1035140" y="754350"/>
                </a:lnTo>
                <a:lnTo>
                  <a:pt x="1039220" y="754350"/>
                </a:lnTo>
                <a:lnTo>
                  <a:pt x="1043290" y="754350"/>
                </a:lnTo>
                <a:lnTo>
                  <a:pt x="1108500" y="754350"/>
                </a:lnTo>
                <a:lnTo>
                  <a:pt x="1128870" y="754350"/>
                </a:lnTo>
                <a:lnTo>
                  <a:pt x="1141100" y="754350"/>
                </a:lnTo>
                <a:lnTo>
                  <a:pt x="1165550" y="754350"/>
                </a:lnTo>
                <a:lnTo>
                  <a:pt x="1173700" y="754350"/>
                </a:lnTo>
                <a:lnTo>
                  <a:pt x="1190000" y="754350"/>
                </a:lnTo>
                <a:lnTo>
                  <a:pt x="1198150" y="754350"/>
                </a:lnTo>
                <a:lnTo>
                  <a:pt x="1210380" y="754350"/>
                </a:lnTo>
                <a:lnTo>
                  <a:pt x="1214460" y="754350"/>
                </a:lnTo>
                <a:lnTo>
                  <a:pt x="1218530" y="754350"/>
                </a:lnTo>
                <a:lnTo>
                  <a:pt x="1230760" y="754350"/>
                </a:lnTo>
                <a:lnTo>
                  <a:pt x="1234830" y="754350"/>
                </a:lnTo>
                <a:lnTo>
                  <a:pt x="1251130" y="754350"/>
                </a:lnTo>
                <a:lnTo>
                  <a:pt x="1255210" y="754350"/>
                </a:lnTo>
                <a:lnTo>
                  <a:pt x="1263360" y="754350"/>
                </a:lnTo>
                <a:lnTo>
                  <a:pt x="1267440" y="754350"/>
                </a:lnTo>
                <a:lnTo>
                  <a:pt x="1283740" y="754350"/>
                </a:lnTo>
                <a:lnTo>
                  <a:pt x="1287810" y="754350"/>
                </a:lnTo>
                <a:lnTo>
                  <a:pt x="1295960" y="754350"/>
                </a:lnTo>
                <a:lnTo>
                  <a:pt x="1312260" y="754350"/>
                </a:lnTo>
                <a:lnTo>
                  <a:pt x="1312260" y="701342"/>
                </a:lnTo>
                <a:lnTo>
                  <a:pt x="1418220" y="701342"/>
                </a:lnTo>
                <a:lnTo>
                  <a:pt x="1434520" y="701342"/>
                </a:lnTo>
                <a:lnTo>
                  <a:pt x="1442680" y="701342"/>
                </a:lnTo>
                <a:lnTo>
                  <a:pt x="1454900" y="701342"/>
                </a:lnTo>
                <a:lnTo>
                  <a:pt x="1454900" y="648333"/>
                </a:lnTo>
                <a:lnTo>
                  <a:pt x="1454900" y="648333"/>
                </a:lnTo>
                <a:lnTo>
                  <a:pt x="1467130" y="648333"/>
                </a:lnTo>
                <a:lnTo>
                  <a:pt x="1475280" y="648333"/>
                </a:lnTo>
                <a:lnTo>
                  <a:pt x="1491580" y="648333"/>
                </a:lnTo>
                <a:lnTo>
                  <a:pt x="1495650" y="648333"/>
                </a:lnTo>
                <a:lnTo>
                  <a:pt x="1511960" y="648333"/>
                </a:lnTo>
                <a:lnTo>
                  <a:pt x="1536410" y="648333"/>
                </a:lnTo>
                <a:lnTo>
                  <a:pt x="1540480" y="648333"/>
                </a:lnTo>
                <a:lnTo>
                  <a:pt x="1540480" y="595325"/>
                </a:lnTo>
                <a:lnTo>
                  <a:pt x="1544560" y="595325"/>
                </a:lnTo>
                <a:lnTo>
                  <a:pt x="1621990" y="595325"/>
                </a:lnTo>
                <a:lnTo>
                  <a:pt x="1626070" y="595325"/>
                </a:lnTo>
                <a:lnTo>
                  <a:pt x="1707570" y="595325"/>
                </a:lnTo>
                <a:lnTo>
                  <a:pt x="1711650" y="595325"/>
                </a:lnTo>
                <a:lnTo>
                  <a:pt x="1732020" y="595325"/>
                </a:lnTo>
                <a:lnTo>
                  <a:pt x="1752400" y="595325"/>
                </a:lnTo>
                <a:lnTo>
                  <a:pt x="1768701" y="595325"/>
                </a:lnTo>
                <a:lnTo>
                  <a:pt x="1772781" y="595325"/>
                </a:lnTo>
                <a:lnTo>
                  <a:pt x="1813531" y="595325"/>
                </a:lnTo>
                <a:lnTo>
                  <a:pt x="1890961" y="595325"/>
                </a:lnTo>
                <a:lnTo>
                  <a:pt x="1915421" y="595325"/>
                </a:lnTo>
                <a:lnTo>
                  <a:pt x="1927641" y="595325"/>
                </a:lnTo>
                <a:lnTo>
                  <a:pt x="1935791" y="595325"/>
                </a:lnTo>
                <a:lnTo>
                  <a:pt x="1956171" y="595325"/>
                </a:lnTo>
                <a:lnTo>
                  <a:pt x="1968401" y="595325"/>
                </a:lnTo>
                <a:lnTo>
                  <a:pt x="2037681" y="595325"/>
                </a:lnTo>
                <a:lnTo>
                  <a:pt x="2066201" y="595325"/>
                </a:lnTo>
                <a:lnTo>
                  <a:pt x="2066201" y="534161"/>
                </a:lnTo>
                <a:lnTo>
                  <a:pt x="2322951" y="534161"/>
                </a:lnTo>
                <a:lnTo>
                  <a:pt x="2351481" y="534161"/>
                </a:lnTo>
                <a:lnTo>
                  <a:pt x="2351481" y="472998"/>
                </a:lnTo>
                <a:lnTo>
                  <a:pt x="2380011" y="472998"/>
                </a:lnTo>
                <a:lnTo>
                  <a:pt x="2412611" y="472998"/>
                </a:lnTo>
                <a:lnTo>
                  <a:pt x="2420761" y="472998"/>
                </a:lnTo>
                <a:lnTo>
                  <a:pt x="2457441" y="472998"/>
                </a:lnTo>
                <a:lnTo>
                  <a:pt x="2465591" y="472998"/>
                </a:lnTo>
                <a:lnTo>
                  <a:pt x="2469661" y="472998"/>
                </a:lnTo>
                <a:lnTo>
                  <a:pt x="2473741" y="472998"/>
                </a:lnTo>
                <a:lnTo>
                  <a:pt x="2494121" y="472998"/>
                </a:lnTo>
                <a:lnTo>
                  <a:pt x="2612301" y="472998"/>
                </a:lnTo>
                <a:lnTo>
                  <a:pt x="2685661" y="472998"/>
                </a:lnTo>
                <a:lnTo>
                  <a:pt x="2824221" y="472998"/>
                </a:lnTo>
                <a:lnTo>
                  <a:pt x="2824221" y="407757"/>
                </a:lnTo>
                <a:lnTo>
                  <a:pt x="2824221" y="407757"/>
                </a:lnTo>
                <a:lnTo>
                  <a:pt x="2885351" y="407757"/>
                </a:lnTo>
                <a:lnTo>
                  <a:pt x="2889431" y="407757"/>
                </a:lnTo>
                <a:lnTo>
                  <a:pt x="2897581" y="407757"/>
                </a:lnTo>
                <a:lnTo>
                  <a:pt x="2901651" y="407757"/>
                </a:lnTo>
                <a:lnTo>
                  <a:pt x="2905731" y="407757"/>
                </a:lnTo>
                <a:lnTo>
                  <a:pt x="2909801" y="407757"/>
                </a:lnTo>
                <a:lnTo>
                  <a:pt x="2922031" y="407757"/>
                </a:lnTo>
                <a:lnTo>
                  <a:pt x="2926101" y="407757"/>
                </a:lnTo>
                <a:lnTo>
                  <a:pt x="2942401" y="407757"/>
                </a:lnTo>
                <a:lnTo>
                  <a:pt x="2946481" y="407757"/>
                </a:lnTo>
                <a:lnTo>
                  <a:pt x="2946481" y="334361"/>
                </a:lnTo>
                <a:lnTo>
                  <a:pt x="2950561" y="334361"/>
                </a:lnTo>
                <a:lnTo>
                  <a:pt x="2970931" y="334361"/>
                </a:lnTo>
                <a:lnTo>
                  <a:pt x="2975011" y="334361"/>
                </a:lnTo>
                <a:lnTo>
                  <a:pt x="2983161" y="334361"/>
                </a:lnTo>
                <a:lnTo>
                  <a:pt x="2991311" y="334361"/>
                </a:lnTo>
                <a:lnTo>
                  <a:pt x="3003541" y="334361"/>
                </a:lnTo>
                <a:lnTo>
                  <a:pt x="3027991" y="334361"/>
                </a:lnTo>
                <a:lnTo>
                  <a:pt x="3158401" y="334361"/>
                </a:lnTo>
                <a:lnTo>
                  <a:pt x="3207301" y="334361"/>
                </a:lnTo>
                <a:lnTo>
                  <a:pt x="3280661" y="334361"/>
                </a:lnTo>
                <a:lnTo>
                  <a:pt x="3280661" y="260964"/>
                </a:lnTo>
                <a:lnTo>
                  <a:pt x="3292891" y="260964"/>
                </a:lnTo>
                <a:lnTo>
                  <a:pt x="3378471" y="260964"/>
                </a:lnTo>
                <a:lnTo>
                  <a:pt x="3386621" y="260964"/>
                </a:lnTo>
                <a:lnTo>
                  <a:pt x="3390691" y="260964"/>
                </a:lnTo>
                <a:lnTo>
                  <a:pt x="3419221" y="260964"/>
                </a:lnTo>
                <a:lnTo>
                  <a:pt x="3439601" y="260964"/>
                </a:lnTo>
                <a:lnTo>
                  <a:pt x="3484431" y="260964"/>
                </a:lnTo>
                <a:lnTo>
                  <a:pt x="3492581" y="260964"/>
                </a:lnTo>
                <a:lnTo>
                  <a:pt x="3582242" y="260964"/>
                </a:lnTo>
                <a:lnTo>
                  <a:pt x="3582242" y="175335"/>
                </a:lnTo>
                <a:lnTo>
                  <a:pt x="3708572" y="175335"/>
                </a:lnTo>
                <a:lnTo>
                  <a:pt x="3728952" y="175335"/>
                </a:lnTo>
                <a:lnTo>
                  <a:pt x="3798232" y="175335"/>
                </a:lnTo>
                <a:lnTo>
                  <a:pt x="3798232" y="89706"/>
                </a:lnTo>
                <a:lnTo>
                  <a:pt x="3806382" y="89706"/>
                </a:lnTo>
                <a:lnTo>
                  <a:pt x="3822682" y="89706"/>
                </a:lnTo>
                <a:lnTo>
                  <a:pt x="3859362" y="89706"/>
                </a:lnTo>
                <a:lnTo>
                  <a:pt x="3859362" y="0"/>
                </a:lnTo>
                <a:lnTo>
                  <a:pt x="3867512" y="0"/>
                </a:lnTo>
                <a:lnTo>
                  <a:pt x="3871592" y="0"/>
                </a:lnTo>
                <a:lnTo>
                  <a:pt x="3879742" y="0"/>
                </a:lnTo>
                <a:lnTo>
                  <a:pt x="3932722" y="0"/>
                </a:lnTo>
                <a:lnTo>
                  <a:pt x="3944942" y="0"/>
                </a:lnTo>
                <a:lnTo>
                  <a:pt x="3953092" y="0"/>
                </a:lnTo>
                <a:lnTo>
                  <a:pt x="3957172" y="0"/>
                </a:lnTo>
                <a:lnTo>
                  <a:pt x="3965322" y="0"/>
                </a:lnTo>
                <a:lnTo>
                  <a:pt x="3977542" y="0"/>
                </a:lnTo>
                <a:lnTo>
                  <a:pt x="4038672" y="0"/>
                </a:lnTo>
                <a:lnTo>
                  <a:pt x="4071282" y="0"/>
                </a:lnTo>
                <a:lnTo>
                  <a:pt x="4132412" y="0"/>
                </a:lnTo>
                <a:lnTo>
                  <a:pt x="4209842" y="0"/>
                </a:lnTo>
                <a:lnTo>
                  <a:pt x="4266892" y="0"/>
                </a:lnTo>
                <a:lnTo>
                  <a:pt x="4291352" y="0"/>
                </a:lnTo>
                <a:lnTo>
                  <a:pt x="4307652" y="0"/>
                </a:lnTo>
                <a:lnTo>
                  <a:pt x="4311722" y="0"/>
                </a:lnTo>
                <a:lnTo>
                  <a:pt x="4315802" y="0"/>
                </a:lnTo>
                <a:lnTo>
                  <a:pt x="4323952" y="0"/>
                </a:lnTo>
                <a:lnTo>
                  <a:pt x="4340252" y="0"/>
                </a:lnTo>
                <a:lnTo>
                  <a:pt x="4344332" y="0"/>
                </a:lnTo>
                <a:lnTo>
                  <a:pt x="4348402" y="0"/>
                </a:lnTo>
                <a:lnTo>
                  <a:pt x="4352482" y="0"/>
                </a:lnTo>
                <a:lnTo>
                  <a:pt x="4356552" y="0"/>
                </a:lnTo>
                <a:lnTo>
                  <a:pt x="4360632" y="0"/>
                </a:lnTo>
                <a:lnTo>
                  <a:pt x="4376932" y="0"/>
                </a:lnTo>
                <a:lnTo>
                  <a:pt x="4381002" y="0"/>
                </a:lnTo>
                <a:lnTo>
                  <a:pt x="4385082" y="0"/>
                </a:lnTo>
                <a:lnTo>
                  <a:pt x="4397312" y="0"/>
                </a:lnTo>
                <a:lnTo>
                  <a:pt x="4405462" y="0"/>
                </a:lnTo>
                <a:lnTo>
                  <a:pt x="4413612" y="0"/>
                </a:lnTo>
                <a:lnTo>
                  <a:pt x="4417682" y="0"/>
                </a:lnTo>
                <a:lnTo>
                  <a:pt x="4421762" y="0"/>
                </a:lnTo>
                <a:lnTo>
                  <a:pt x="4429912" y="0"/>
                </a:lnTo>
                <a:lnTo>
                  <a:pt x="4450292" y="0"/>
                </a:lnTo>
                <a:lnTo>
                  <a:pt x="4454362" y="0"/>
                </a:lnTo>
                <a:lnTo>
                  <a:pt x="4466592" y="0"/>
                </a:lnTo>
                <a:lnTo>
                  <a:pt x="4470662" y="0"/>
                </a:lnTo>
                <a:lnTo>
                  <a:pt x="4478812" y="0"/>
                </a:lnTo>
                <a:lnTo>
                  <a:pt x="4486962" y="0"/>
                </a:lnTo>
                <a:lnTo>
                  <a:pt x="4495122" y="0"/>
                </a:lnTo>
                <a:lnTo>
                  <a:pt x="4503272" y="0"/>
                </a:lnTo>
                <a:lnTo>
                  <a:pt x="4515492" y="0"/>
                </a:lnTo>
                <a:lnTo>
                  <a:pt x="4564402" y="0"/>
                </a:lnTo>
                <a:lnTo>
                  <a:pt x="4576622" y="0"/>
                </a:lnTo>
                <a:lnTo>
                  <a:pt x="4584772" y="0"/>
                </a:lnTo>
                <a:lnTo>
                  <a:pt x="4605152" y="0"/>
                </a:lnTo>
                <a:lnTo>
                  <a:pt x="4609222" y="0"/>
                </a:lnTo>
                <a:lnTo>
                  <a:pt x="4617382" y="0"/>
                </a:lnTo>
                <a:lnTo>
                  <a:pt x="4629602" y="0"/>
                </a:lnTo>
                <a:lnTo>
                  <a:pt x="4678512" y="0"/>
                </a:lnTo>
                <a:lnTo>
                  <a:pt x="4698882" y="0"/>
                </a:lnTo>
                <a:lnTo>
                  <a:pt x="4711112" y="0"/>
                </a:lnTo>
                <a:lnTo>
                  <a:pt x="4747792" y="0"/>
                </a:lnTo>
                <a:lnTo>
                  <a:pt x="4764092" y="0"/>
                </a:lnTo>
              </a:path>
            </a:pathLst>
          </a:custGeom>
          <a:ln w="3968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0012" y="1301754"/>
            <a:ext cx="0" cy="2873375"/>
          </a:xfrm>
          <a:custGeom>
            <a:avLst/>
            <a:gdLst/>
            <a:ahLst/>
            <a:cxnLst/>
            <a:rect l="l" t="t" r="r" b="b"/>
            <a:pathLst>
              <a:path h="2873375">
                <a:moveTo>
                  <a:pt x="0" y="2873371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0162" y="4065587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850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38275" y="3998453"/>
            <a:ext cx="205184" cy="124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70162" y="3535362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850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38275" y="3466641"/>
            <a:ext cx="205184" cy="124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70162" y="3005137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850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38275" y="2887653"/>
            <a:ext cx="205184" cy="222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70162" y="2471737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850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38275" y="2354253"/>
            <a:ext cx="205184" cy="222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70162" y="1941512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850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38275" y="1824028"/>
            <a:ext cx="205184" cy="222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70162" y="1406525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850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38275" y="1290628"/>
            <a:ext cx="205184" cy="222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49300" y="1599579"/>
            <a:ext cx="409536" cy="2301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41910" algn="ctr">
              <a:lnSpc>
                <a:spcPts val="1639"/>
              </a:lnSpc>
            </a:pPr>
            <a:r>
              <a:rPr sz="1400" spc="-5" dirty="0">
                <a:latin typeface="Arial"/>
                <a:cs typeface="Arial"/>
              </a:rPr>
              <a:t>Incidence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75"/>
              </a:lnSpc>
            </a:pPr>
            <a:r>
              <a:rPr sz="1400" spc="-5" dirty="0">
                <a:latin typeface="Arial"/>
                <a:cs typeface="Arial"/>
              </a:rPr>
              <a:t>local-regional recurrence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116440" y="4851156"/>
          <a:ext cx="5516242" cy="351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8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32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0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2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2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13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38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32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974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132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75895">
                <a:tc>
                  <a:txBody>
                    <a:bodyPr/>
                    <a:lstStyle/>
                    <a:p>
                      <a:pPr marL="18415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TARH</a:t>
                      </a:r>
                      <a:r>
                        <a:rPr sz="1100" b="1" spc="210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312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280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236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187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163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34290">
                        <a:lnSpc>
                          <a:spcPts val="1225"/>
                        </a:lnSpc>
                      </a:pPr>
                      <a:r>
                        <a:rPr sz="11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TLRH</a:t>
                      </a:r>
                      <a:r>
                        <a:rPr sz="1100" b="1" spc="210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319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25"/>
                        </a:lnSpc>
                      </a:pPr>
                      <a:r>
                        <a:rPr sz="11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25"/>
                        </a:lnSpc>
                      </a:pPr>
                      <a:r>
                        <a:rPr sz="11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sz="11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25"/>
                        </a:lnSpc>
                      </a:pPr>
                      <a:r>
                        <a:rPr sz="11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167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25"/>
                        </a:lnSpc>
                      </a:pPr>
                      <a:r>
                        <a:rPr sz="11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sz="11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142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25"/>
                        </a:lnSpc>
                      </a:pPr>
                      <a:r>
                        <a:rPr sz="11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1225"/>
                        </a:lnSpc>
                      </a:pPr>
                      <a:r>
                        <a:rPr sz="11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225"/>
                        </a:lnSpc>
                      </a:pPr>
                      <a:r>
                        <a:rPr sz="11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225"/>
                        </a:lnSpc>
                      </a:pPr>
                      <a:r>
                        <a:rPr sz="11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1379537" y="4651883"/>
            <a:ext cx="11785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Number at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risk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40013" y="4175125"/>
            <a:ext cx="5037455" cy="0"/>
          </a:xfrm>
          <a:custGeom>
            <a:avLst/>
            <a:gdLst/>
            <a:ahLst/>
            <a:cxnLst/>
            <a:rect l="l" t="t" r="r" b="b"/>
            <a:pathLst>
              <a:path w="5037455">
                <a:moveTo>
                  <a:pt x="0" y="0"/>
                </a:moveTo>
                <a:lnTo>
                  <a:pt x="5037142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46375" y="41751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1" y="650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87637" y="4259770"/>
            <a:ext cx="124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30562" y="41751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1" y="650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11575" y="41751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1" y="650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2587" y="41751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1" y="650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78362" y="41751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1" y="650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57787" y="41751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1" y="650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38800" y="41751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1" y="650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24575" y="41751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1" y="650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05587" y="41751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1" y="650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86600" y="41751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1" y="650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70787" y="41751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1" y="650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149601" y="4241355"/>
            <a:ext cx="4488815" cy="4889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spcBef>
                <a:spcPts val="245"/>
              </a:spcBef>
              <a:tabLst>
                <a:tab pos="516890" algn="l"/>
                <a:tab pos="925194" algn="l"/>
                <a:tab pos="1482090" algn="l"/>
                <a:tab pos="1890395" algn="l"/>
                <a:tab pos="2444115" algn="l"/>
                <a:tab pos="2855595" algn="l"/>
                <a:tab pos="3411220" algn="l"/>
                <a:tab pos="3817620" algn="l"/>
                <a:tab pos="4376420" algn="l"/>
              </a:tabLst>
            </a:pPr>
            <a:r>
              <a:rPr sz="1400" spc="-5" dirty="0">
                <a:latin typeface="Arial"/>
                <a:cs typeface="Arial"/>
              </a:rPr>
              <a:t>.</a:t>
            </a:r>
            <a:r>
              <a:rPr sz="1400" dirty="0">
                <a:latin typeface="Arial"/>
                <a:cs typeface="Arial"/>
              </a:rPr>
              <a:t>5	1	</a:t>
            </a:r>
            <a:r>
              <a:rPr sz="1400" spc="-5" dirty="0">
                <a:latin typeface="Arial"/>
                <a:cs typeface="Arial"/>
              </a:rPr>
              <a:t>1.</a:t>
            </a:r>
            <a:r>
              <a:rPr sz="1400" dirty="0">
                <a:latin typeface="Arial"/>
                <a:cs typeface="Arial"/>
              </a:rPr>
              <a:t>5	2	</a:t>
            </a:r>
            <a:r>
              <a:rPr sz="1400" spc="-5" dirty="0">
                <a:latin typeface="Arial"/>
                <a:cs typeface="Arial"/>
              </a:rPr>
              <a:t>2.</a:t>
            </a:r>
            <a:r>
              <a:rPr sz="1400" dirty="0">
                <a:latin typeface="Arial"/>
                <a:cs typeface="Arial"/>
              </a:rPr>
              <a:t>5	3	</a:t>
            </a:r>
            <a:r>
              <a:rPr sz="1400" spc="-5" dirty="0">
                <a:latin typeface="Arial"/>
                <a:cs typeface="Arial"/>
              </a:rPr>
              <a:t>3.</a:t>
            </a:r>
            <a:r>
              <a:rPr sz="1400" dirty="0">
                <a:latin typeface="Arial"/>
                <a:cs typeface="Arial"/>
              </a:rPr>
              <a:t>5	4	</a:t>
            </a:r>
            <a:r>
              <a:rPr sz="1400" spc="-5" dirty="0">
                <a:latin typeface="Arial"/>
                <a:cs typeface="Arial"/>
              </a:rPr>
              <a:t>4.</a:t>
            </a:r>
            <a:r>
              <a:rPr sz="1400" dirty="0">
                <a:latin typeface="Arial"/>
                <a:cs typeface="Arial"/>
              </a:rPr>
              <a:t>5	5</a:t>
            </a:r>
            <a:endParaRPr sz="1400">
              <a:latin typeface="Arial"/>
              <a:cs typeface="Arial"/>
            </a:endParaRPr>
          </a:p>
          <a:p>
            <a:pPr marL="1038225">
              <a:spcBef>
                <a:spcPts val="145"/>
              </a:spcBef>
            </a:pPr>
            <a:r>
              <a:rPr sz="1400" spc="-30" dirty="0">
                <a:latin typeface="Arial"/>
                <a:cs typeface="Arial"/>
              </a:rPr>
              <a:t>Years </a:t>
            </a:r>
            <a:r>
              <a:rPr sz="1400" spc="-5" dirty="0">
                <a:latin typeface="Arial"/>
                <a:cs typeface="Arial"/>
              </a:rPr>
              <a:t>from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randomization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70700" y="3631120"/>
            <a:ext cx="4965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ARH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40501" y="2727833"/>
            <a:ext cx="10318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RH</a:t>
            </a:r>
            <a:r>
              <a:rPr sz="1400" spc="-5" dirty="0">
                <a:latin typeface="Arial"/>
                <a:cs typeface="Arial"/>
              </a:rPr>
              <a:t>/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RRH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8DBD202-0D82-A847-9E46-0CCAA8125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015203" cy="941752"/>
          </a:xfrm>
          <a:prstGeom prst="rect">
            <a:avLst/>
          </a:prstGeom>
        </p:spPr>
      </p:pic>
      <p:pic>
        <p:nvPicPr>
          <p:cNvPr id="39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1E3C185B-DAC7-B64E-8444-322219E2B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69" y="155485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11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7659" y="1446760"/>
            <a:ext cx="269304" cy="2731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latin typeface="Arial"/>
                <a:cs typeface="Arial"/>
              </a:rPr>
              <a:t>Proportion of patients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alive</a:t>
            </a:r>
            <a:endParaRPr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22715" y="5136931"/>
          <a:ext cx="5977882" cy="402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7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99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99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73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73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73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73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736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89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736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9654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marL="18415">
                        <a:lnSpc>
                          <a:spcPts val="1460"/>
                        </a:lnSpc>
                        <a:spcBef>
                          <a:spcPts val="25"/>
                        </a:spcBef>
                      </a:pPr>
                      <a:r>
                        <a:rPr sz="1300" b="1" spc="-30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TARH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ts val="146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312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ts val="146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282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6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237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146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146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164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146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146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46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136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46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125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46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104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46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ts val="146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8415">
                        <a:lnSpc>
                          <a:spcPts val="1425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TLRH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ts val="1425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319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ts val="1425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297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25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249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1425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198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1425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174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1425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163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425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425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133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425"/>
                        </a:lnSpc>
                      </a:pPr>
                      <a:r>
                        <a:rPr sz="1300" b="1" spc="-25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113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425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87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ts val="1425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528763" y="4862227"/>
            <a:ext cx="110172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Number </a:t>
            </a:r>
            <a:r>
              <a:rPr sz="1300" dirty="0">
                <a:latin typeface="Arial"/>
                <a:cs typeface="Arial"/>
              </a:rPr>
              <a:t>at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risk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1626" y="1039521"/>
            <a:ext cx="46291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spc="-95" dirty="0">
                <a:latin typeface="Arial"/>
                <a:cs typeface="Arial"/>
              </a:rPr>
              <a:t>T</a:t>
            </a:r>
            <a:r>
              <a:rPr sz="1300" spc="-5" dirty="0">
                <a:latin typeface="Arial"/>
                <a:cs typeface="Arial"/>
              </a:rPr>
              <a:t>AR</a:t>
            </a:r>
            <a:r>
              <a:rPr sz="1300" dirty="0">
                <a:latin typeface="Arial"/>
                <a:cs typeface="Arial"/>
              </a:rPr>
              <a:t>H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3300" y="1814221"/>
            <a:ext cx="96266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TLRH/TRRH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22195" y="1320800"/>
            <a:ext cx="5281930" cy="0"/>
          </a:xfrm>
          <a:custGeom>
            <a:avLst/>
            <a:gdLst/>
            <a:ahLst/>
            <a:cxnLst/>
            <a:rect l="l" t="t" r="r" b="b"/>
            <a:pathLst>
              <a:path w="5281930">
                <a:moveTo>
                  <a:pt x="0" y="0"/>
                </a:moveTo>
                <a:lnTo>
                  <a:pt x="5281613" y="1"/>
                </a:lnTo>
              </a:path>
            </a:pathLst>
          </a:custGeom>
          <a:ln w="15875">
            <a:solidFill>
              <a:srgbClr val="EAF2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22207" y="1320800"/>
            <a:ext cx="5078730" cy="62230"/>
          </a:xfrm>
          <a:custGeom>
            <a:avLst/>
            <a:gdLst/>
            <a:ahLst/>
            <a:cxnLst/>
            <a:rect l="l" t="t" r="r" b="b"/>
            <a:pathLst>
              <a:path w="5078730" h="62229">
                <a:moveTo>
                  <a:pt x="0" y="0"/>
                </a:moveTo>
                <a:lnTo>
                  <a:pt x="0" y="0"/>
                </a:lnTo>
                <a:lnTo>
                  <a:pt x="3844" y="0"/>
                </a:lnTo>
                <a:lnTo>
                  <a:pt x="15377" y="0"/>
                </a:lnTo>
                <a:lnTo>
                  <a:pt x="19221" y="0"/>
                </a:lnTo>
                <a:lnTo>
                  <a:pt x="30755" y="0"/>
                </a:lnTo>
                <a:lnTo>
                  <a:pt x="34599" y="0"/>
                </a:lnTo>
                <a:lnTo>
                  <a:pt x="38443" y="0"/>
                </a:lnTo>
                <a:lnTo>
                  <a:pt x="46132" y="0"/>
                </a:lnTo>
                <a:lnTo>
                  <a:pt x="49976" y="0"/>
                </a:lnTo>
                <a:lnTo>
                  <a:pt x="53821" y="0"/>
                </a:lnTo>
                <a:lnTo>
                  <a:pt x="57665" y="0"/>
                </a:lnTo>
                <a:lnTo>
                  <a:pt x="69198" y="0"/>
                </a:lnTo>
                <a:lnTo>
                  <a:pt x="73043" y="0"/>
                </a:lnTo>
                <a:lnTo>
                  <a:pt x="115331" y="0"/>
                </a:lnTo>
                <a:lnTo>
                  <a:pt x="119175" y="0"/>
                </a:lnTo>
                <a:lnTo>
                  <a:pt x="130709" y="0"/>
                </a:lnTo>
                <a:lnTo>
                  <a:pt x="134553" y="0"/>
                </a:lnTo>
                <a:lnTo>
                  <a:pt x="180685" y="0"/>
                </a:lnTo>
                <a:lnTo>
                  <a:pt x="196063" y="0"/>
                </a:lnTo>
                <a:lnTo>
                  <a:pt x="261417" y="0"/>
                </a:lnTo>
                <a:lnTo>
                  <a:pt x="276795" y="0"/>
                </a:lnTo>
                <a:lnTo>
                  <a:pt x="338305" y="0"/>
                </a:lnTo>
                <a:lnTo>
                  <a:pt x="353682" y="0"/>
                </a:lnTo>
                <a:lnTo>
                  <a:pt x="419036" y="0"/>
                </a:lnTo>
                <a:lnTo>
                  <a:pt x="430569" y="0"/>
                </a:lnTo>
                <a:lnTo>
                  <a:pt x="480546" y="0"/>
                </a:lnTo>
                <a:lnTo>
                  <a:pt x="488235" y="0"/>
                </a:lnTo>
                <a:lnTo>
                  <a:pt x="495924" y="0"/>
                </a:lnTo>
                <a:lnTo>
                  <a:pt x="499768" y="0"/>
                </a:lnTo>
                <a:lnTo>
                  <a:pt x="503612" y="0"/>
                </a:lnTo>
                <a:lnTo>
                  <a:pt x="511301" y="0"/>
                </a:lnTo>
                <a:lnTo>
                  <a:pt x="515146" y="0"/>
                </a:lnTo>
                <a:lnTo>
                  <a:pt x="518990" y="0"/>
                </a:lnTo>
                <a:lnTo>
                  <a:pt x="522834" y="0"/>
                </a:lnTo>
                <a:lnTo>
                  <a:pt x="526679" y="0"/>
                </a:lnTo>
                <a:lnTo>
                  <a:pt x="530523" y="0"/>
                </a:lnTo>
                <a:lnTo>
                  <a:pt x="542056" y="0"/>
                </a:lnTo>
                <a:lnTo>
                  <a:pt x="549745" y="0"/>
                </a:lnTo>
                <a:lnTo>
                  <a:pt x="561278" y="0"/>
                </a:lnTo>
                <a:lnTo>
                  <a:pt x="565122" y="0"/>
                </a:lnTo>
                <a:lnTo>
                  <a:pt x="572811" y="0"/>
                </a:lnTo>
                <a:lnTo>
                  <a:pt x="576656" y="0"/>
                </a:lnTo>
                <a:lnTo>
                  <a:pt x="592033" y="0"/>
                </a:lnTo>
                <a:lnTo>
                  <a:pt x="622788" y="0"/>
                </a:lnTo>
                <a:lnTo>
                  <a:pt x="634321" y="0"/>
                </a:lnTo>
                <a:lnTo>
                  <a:pt x="734275" y="0"/>
                </a:lnTo>
                <a:lnTo>
                  <a:pt x="738119" y="0"/>
                </a:lnTo>
                <a:lnTo>
                  <a:pt x="745808" y="0"/>
                </a:lnTo>
                <a:lnTo>
                  <a:pt x="753497" y="0"/>
                </a:lnTo>
                <a:lnTo>
                  <a:pt x="757341" y="0"/>
                </a:lnTo>
                <a:lnTo>
                  <a:pt x="761185" y="0"/>
                </a:lnTo>
                <a:lnTo>
                  <a:pt x="765030" y="0"/>
                </a:lnTo>
                <a:lnTo>
                  <a:pt x="772718" y="0"/>
                </a:lnTo>
                <a:lnTo>
                  <a:pt x="776563" y="0"/>
                </a:lnTo>
                <a:lnTo>
                  <a:pt x="780407" y="0"/>
                </a:lnTo>
                <a:lnTo>
                  <a:pt x="784251" y="0"/>
                </a:lnTo>
                <a:lnTo>
                  <a:pt x="788096" y="0"/>
                </a:lnTo>
                <a:lnTo>
                  <a:pt x="791940" y="0"/>
                </a:lnTo>
                <a:lnTo>
                  <a:pt x="795785" y="0"/>
                </a:lnTo>
                <a:lnTo>
                  <a:pt x="799629" y="0"/>
                </a:lnTo>
                <a:lnTo>
                  <a:pt x="807318" y="0"/>
                </a:lnTo>
                <a:lnTo>
                  <a:pt x="811162" y="0"/>
                </a:lnTo>
                <a:lnTo>
                  <a:pt x="815006" y="0"/>
                </a:lnTo>
                <a:lnTo>
                  <a:pt x="826540" y="0"/>
                </a:lnTo>
                <a:lnTo>
                  <a:pt x="841917" y="0"/>
                </a:lnTo>
                <a:lnTo>
                  <a:pt x="845761" y="0"/>
                </a:lnTo>
                <a:lnTo>
                  <a:pt x="853450" y="0"/>
                </a:lnTo>
                <a:lnTo>
                  <a:pt x="861139" y="0"/>
                </a:lnTo>
                <a:lnTo>
                  <a:pt x="864983" y="0"/>
                </a:lnTo>
                <a:lnTo>
                  <a:pt x="868828" y="0"/>
                </a:lnTo>
                <a:lnTo>
                  <a:pt x="880361" y="0"/>
                </a:lnTo>
                <a:lnTo>
                  <a:pt x="884205" y="0"/>
                </a:lnTo>
                <a:lnTo>
                  <a:pt x="895738" y="0"/>
                </a:lnTo>
                <a:lnTo>
                  <a:pt x="914960" y="0"/>
                </a:lnTo>
                <a:lnTo>
                  <a:pt x="930338" y="0"/>
                </a:lnTo>
                <a:lnTo>
                  <a:pt x="953404" y="0"/>
                </a:lnTo>
                <a:lnTo>
                  <a:pt x="964937" y="0"/>
                </a:lnTo>
                <a:lnTo>
                  <a:pt x="968781" y="0"/>
                </a:lnTo>
                <a:lnTo>
                  <a:pt x="984159" y="0"/>
                </a:lnTo>
                <a:lnTo>
                  <a:pt x="999536" y="0"/>
                </a:lnTo>
                <a:lnTo>
                  <a:pt x="999536" y="11608"/>
                </a:lnTo>
                <a:lnTo>
                  <a:pt x="1003380" y="11608"/>
                </a:lnTo>
                <a:lnTo>
                  <a:pt x="1011070" y="11608"/>
                </a:lnTo>
                <a:lnTo>
                  <a:pt x="1014910" y="11608"/>
                </a:lnTo>
                <a:lnTo>
                  <a:pt x="1018760" y="11608"/>
                </a:lnTo>
                <a:lnTo>
                  <a:pt x="1022600" y="11608"/>
                </a:lnTo>
                <a:lnTo>
                  <a:pt x="1026450" y="11608"/>
                </a:lnTo>
                <a:lnTo>
                  <a:pt x="1030290" y="11608"/>
                </a:lnTo>
                <a:lnTo>
                  <a:pt x="1034140" y="11608"/>
                </a:lnTo>
                <a:lnTo>
                  <a:pt x="1037980" y="11608"/>
                </a:lnTo>
                <a:lnTo>
                  <a:pt x="1041820" y="11608"/>
                </a:lnTo>
                <a:lnTo>
                  <a:pt x="1045670" y="11608"/>
                </a:lnTo>
                <a:lnTo>
                  <a:pt x="1049510" y="11608"/>
                </a:lnTo>
                <a:lnTo>
                  <a:pt x="1057200" y="11608"/>
                </a:lnTo>
                <a:lnTo>
                  <a:pt x="1061050" y="11608"/>
                </a:lnTo>
                <a:lnTo>
                  <a:pt x="1064890" y="11608"/>
                </a:lnTo>
                <a:lnTo>
                  <a:pt x="1068740" y="11608"/>
                </a:lnTo>
                <a:lnTo>
                  <a:pt x="1072580" y="11608"/>
                </a:lnTo>
                <a:lnTo>
                  <a:pt x="1076420" y="11608"/>
                </a:lnTo>
                <a:lnTo>
                  <a:pt x="1080270" y="11608"/>
                </a:lnTo>
                <a:lnTo>
                  <a:pt x="1084110" y="11608"/>
                </a:lnTo>
                <a:lnTo>
                  <a:pt x="1087960" y="11608"/>
                </a:lnTo>
                <a:lnTo>
                  <a:pt x="1099490" y="11608"/>
                </a:lnTo>
                <a:lnTo>
                  <a:pt x="1103330" y="11608"/>
                </a:lnTo>
                <a:lnTo>
                  <a:pt x="1114870" y="11608"/>
                </a:lnTo>
                <a:lnTo>
                  <a:pt x="1153310" y="11608"/>
                </a:lnTo>
                <a:lnTo>
                  <a:pt x="1164840" y="11608"/>
                </a:lnTo>
                <a:lnTo>
                  <a:pt x="1168690" y="11608"/>
                </a:lnTo>
                <a:lnTo>
                  <a:pt x="1203290" y="11608"/>
                </a:lnTo>
                <a:lnTo>
                  <a:pt x="1214820" y="11608"/>
                </a:lnTo>
                <a:lnTo>
                  <a:pt x="1237890" y="11608"/>
                </a:lnTo>
                <a:lnTo>
                  <a:pt x="1253270" y="11608"/>
                </a:lnTo>
                <a:lnTo>
                  <a:pt x="1264800" y="11608"/>
                </a:lnTo>
                <a:lnTo>
                  <a:pt x="1272490" y="11608"/>
                </a:lnTo>
                <a:lnTo>
                  <a:pt x="1276330" y="11608"/>
                </a:lnTo>
                <a:lnTo>
                  <a:pt x="1280180" y="11608"/>
                </a:lnTo>
                <a:lnTo>
                  <a:pt x="1287860" y="11608"/>
                </a:lnTo>
                <a:lnTo>
                  <a:pt x="1291710" y="11608"/>
                </a:lnTo>
                <a:lnTo>
                  <a:pt x="1295550" y="11608"/>
                </a:lnTo>
                <a:lnTo>
                  <a:pt x="1299400" y="11608"/>
                </a:lnTo>
                <a:lnTo>
                  <a:pt x="1303240" y="11608"/>
                </a:lnTo>
                <a:lnTo>
                  <a:pt x="1307090" y="11608"/>
                </a:lnTo>
                <a:lnTo>
                  <a:pt x="1314780" y="11608"/>
                </a:lnTo>
                <a:lnTo>
                  <a:pt x="1318620" y="11608"/>
                </a:lnTo>
                <a:lnTo>
                  <a:pt x="1322460" y="11608"/>
                </a:lnTo>
                <a:lnTo>
                  <a:pt x="1337840" y="11608"/>
                </a:lnTo>
                <a:lnTo>
                  <a:pt x="1345530" y="11608"/>
                </a:lnTo>
                <a:lnTo>
                  <a:pt x="1353220" y="11608"/>
                </a:lnTo>
                <a:lnTo>
                  <a:pt x="1357060" y="11608"/>
                </a:lnTo>
                <a:lnTo>
                  <a:pt x="1372440" y="11608"/>
                </a:lnTo>
                <a:lnTo>
                  <a:pt x="1376280" y="11608"/>
                </a:lnTo>
                <a:lnTo>
                  <a:pt x="1391660" y="11608"/>
                </a:lnTo>
                <a:lnTo>
                  <a:pt x="1426260" y="11608"/>
                </a:lnTo>
                <a:lnTo>
                  <a:pt x="1441640" y="11608"/>
                </a:lnTo>
                <a:lnTo>
                  <a:pt x="1506990" y="11608"/>
                </a:lnTo>
                <a:lnTo>
                  <a:pt x="1518530" y="11608"/>
                </a:lnTo>
                <a:lnTo>
                  <a:pt x="1526220" y="11608"/>
                </a:lnTo>
                <a:lnTo>
                  <a:pt x="1530060" y="11608"/>
                </a:lnTo>
                <a:lnTo>
                  <a:pt x="1533900" y="11608"/>
                </a:lnTo>
                <a:lnTo>
                  <a:pt x="1537750" y="11608"/>
                </a:lnTo>
                <a:lnTo>
                  <a:pt x="1541590" y="11608"/>
                </a:lnTo>
                <a:lnTo>
                  <a:pt x="1545440" y="11608"/>
                </a:lnTo>
                <a:lnTo>
                  <a:pt x="1549280" y="11608"/>
                </a:lnTo>
                <a:lnTo>
                  <a:pt x="1553130" y="11608"/>
                </a:lnTo>
                <a:lnTo>
                  <a:pt x="1556970" y="11608"/>
                </a:lnTo>
                <a:lnTo>
                  <a:pt x="1568500" y="11608"/>
                </a:lnTo>
                <a:lnTo>
                  <a:pt x="1595410" y="11608"/>
                </a:lnTo>
                <a:lnTo>
                  <a:pt x="1610790" y="11608"/>
                </a:lnTo>
                <a:lnTo>
                  <a:pt x="1626170" y="11608"/>
                </a:lnTo>
                <a:lnTo>
                  <a:pt x="1637700" y="11608"/>
                </a:lnTo>
                <a:lnTo>
                  <a:pt x="1776101" y="11608"/>
                </a:lnTo>
                <a:lnTo>
                  <a:pt x="1791481" y="11608"/>
                </a:lnTo>
                <a:lnTo>
                  <a:pt x="1803011" y="11608"/>
                </a:lnTo>
                <a:lnTo>
                  <a:pt x="1806851" y="11608"/>
                </a:lnTo>
                <a:lnTo>
                  <a:pt x="1810701" y="11608"/>
                </a:lnTo>
                <a:lnTo>
                  <a:pt x="1818391" y="11608"/>
                </a:lnTo>
                <a:lnTo>
                  <a:pt x="1826081" y="11608"/>
                </a:lnTo>
                <a:lnTo>
                  <a:pt x="1829921" y="11608"/>
                </a:lnTo>
                <a:lnTo>
                  <a:pt x="1837611" y="11608"/>
                </a:lnTo>
                <a:lnTo>
                  <a:pt x="1849141" y="11608"/>
                </a:lnTo>
                <a:lnTo>
                  <a:pt x="1852991" y="11608"/>
                </a:lnTo>
                <a:lnTo>
                  <a:pt x="1860681" y="11608"/>
                </a:lnTo>
                <a:lnTo>
                  <a:pt x="1868361" y="11608"/>
                </a:lnTo>
                <a:lnTo>
                  <a:pt x="1876051" y="11608"/>
                </a:lnTo>
                <a:lnTo>
                  <a:pt x="1910651" y="11608"/>
                </a:lnTo>
                <a:lnTo>
                  <a:pt x="1918341" y="11608"/>
                </a:lnTo>
                <a:lnTo>
                  <a:pt x="1926031" y="11608"/>
                </a:lnTo>
                <a:lnTo>
                  <a:pt x="1933721" y="11608"/>
                </a:lnTo>
                <a:lnTo>
                  <a:pt x="1952941" y="11608"/>
                </a:lnTo>
                <a:lnTo>
                  <a:pt x="1968321" y="11608"/>
                </a:lnTo>
                <a:lnTo>
                  <a:pt x="1972161" y="11608"/>
                </a:lnTo>
                <a:lnTo>
                  <a:pt x="1987541" y="11608"/>
                </a:lnTo>
                <a:lnTo>
                  <a:pt x="1999071" y="11608"/>
                </a:lnTo>
                <a:lnTo>
                  <a:pt x="2014451" y="11608"/>
                </a:lnTo>
                <a:lnTo>
                  <a:pt x="2029831" y="11608"/>
                </a:lnTo>
                <a:lnTo>
                  <a:pt x="2037521" y="11608"/>
                </a:lnTo>
                <a:lnTo>
                  <a:pt x="2041361" y="11608"/>
                </a:lnTo>
                <a:lnTo>
                  <a:pt x="2045201" y="11608"/>
                </a:lnTo>
                <a:lnTo>
                  <a:pt x="2049051" y="11608"/>
                </a:lnTo>
                <a:lnTo>
                  <a:pt x="2052891" y="11608"/>
                </a:lnTo>
                <a:lnTo>
                  <a:pt x="2056741" y="11608"/>
                </a:lnTo>
                <a:lnTo>
                  <a:pt x="2060581" y="11608"/>
                </a:lnTo>
                <a:lnTo>
                  <a:pt x="2064431" y="11608"/>
                </a:lnTo>
                <a:lnTo>
                  <a:pt x="2068271" y="11608"/>
                </a:lnTo>
                <a:lnTo>
                  <a:pt x="2079801" y="11608"/>
                </a:lnTo>
                <a:lnTo>
                  <a:pt x="2095181" y="11608"/>
                </a:lnTo>
                <a:lnTo>
                  <a:pt x="2102871" y="11608"/>
                </a:lnTo>
                <a:lnTo>
                  <a:pt x="2118251" y="11608"/>
                </a:lnTo>
                <a:lnTo>
                  <a:pt x="2122091" y="11608"/>
                </a:lnTo>
                <a:lnTo>
                  <a:pt x="2133631" y="11608"/>
                </a:lnTo>
                <a:lnTo>
                  <a:pt x="2149001" y="11608"/>
                </a:lnTo>
                <a:lnTo>
                  <a:pt x="2160541" y="11608"/>
                </a:lnTo>
                <a:lnTo>
                  <a:pt x="2237421" y="11608"/>
                </a:lnTo>
                <a:lnTo>
                  <a:pt x="2252801" y="11608"/>
                </a:lnTo>
                <a:lnTo>
                  <a:pt x="2314311" y="11608"/>
                </a:lnTo>
                <a:lnTo>
                  <a:pt x="2329691" y="11608"/>
                </a:lnTo>
                <a:lnTo>
                  <a:pt x="2345071" y="11608"/>
                </a:lnTo>
                <a:lnTo>
                  <a:pt x="2348911" y="11608"/>
                </a:lnTo>
                <a:lnTo>
                  <a:pt x="2348911" y="34826"/>
                </a:lnTo>
                <a:lnTo>
                  <a:pt x="2383511" y="34826"/>
                </a:lnTo>
                <a:lnTo>
                  <a:pt x="2483461" y="34826"/>
                </a:lnTo>
                <a:lnTo>
                  <a:pt x="2541131" y="34826"/>
                </a:lnTo>
                <a:lnTo>
                  <a:pt x="2548821" y="34826"/>
                </a:lnTo>
                <a:lnTo>
                  <a:pt x="2564191" y="34826"/>
                </a:lnTo>
                <a:lnTo>
                  <a:pt x="2571881" y="34826"/>
                </a:lnTo>
                <a:lnTo>
                  <a:pt x="2579571" y="34826"/>
                </a:lnTo>
                <a:lnTo>
                  <a:pt x="2644931" y="34826"/>
                </a:lnTo>
                <a:lnTo>
                  <a:pt x="2775631" y="34826"/>
                </a:lnTo>
                <a:lnTo>
                  <a:pt x="2937101" y="34826"/>
                </a:lnTo>
                <a:lnTo>
                  <a:pt x="2967851" y="34826"/>
                </a:lnTo>
                <a:lnTo>
                  <a:pt x="2994761" y="34826"/>
                </a:lnTo>
                <a:lnTo>
                  <a:pt x="3075501" y="34826"/>
                </a:lnTo>
                <a:lnTo>
                  <a:pt x="3094721" y="34826"/>
                </a:lnTo>
                <a:lnTo>
                  <a:pt x="3110101" y="34826"/>
                </a:lnTo>
                <a:lnTo>
                  <a:pt x="3113941" y="34826"/>
                </a:lnTo>
                <a:lnTo>
                  <a:pt x="3190831" y="34826"/>
                </a:lnTo>
                <a:lnTo>
                  <a:pt x="3252341" y="34826"/>
                </a:lnTo>
                <a:lnTo>
                  <a:pt x="3386891" y="34826"/>
                </a:lnTo>
                <a:lnTo>
                  <a:pt x="3390731" y="34826"/>
                </a:lnTo>
                <a:lnTo>
                  <a:pt x="3471471" y="34826"/>
                </a:lnTo>
                <a:lnTo>
                  <a:pt x="3509911" y="34826"/>
                </a:lnTo>
                <a:lnTo>
                  <a:pt x="3559892" y="34826"/>
                </a:lnTo>
                <a:lnTo>
                  <a:pt x="3563732" y="34826"/>
                </a:lnTo>
                <a:lnTo>
                  <a:pt x="3567582" y="34826"/>
                </a:lnTo>
                <a:lnTo>
                  <a:pt x="3571422" y="34826"/>
                </a:lnTo>
                <a:lnTo>
                  <a:pt x="3579112" y="34826"/>
                </a:lnTo>
                <a:lnTo>
                  <a:pt x="3582952" y="34826"/>
                </a:lnTo>
                <a:lnTo>
                  <a:pt x="3590642" y="34826"/>
                </a:lnTo>
                <a:lnTo>
                  <a:pt x="3602172" y="34826"/>
                </a:lnTo>
                <a:lnTo>
                  <a:pt x="3625242" y="34826"/>
                </a:lnTo>
                <a:lnTo>
                  <a:pt x="3679062" y="34826"/>
                </a:lnTo>
                <a:lnTo>
                  <a:pt x="3698282" y="34826"/>
                </a:lnTo>
                <a:lnTo>
                  <a:pt x="3717512" y="34826"/>
                </a:lnTo>
                <a:lnTo>
                  <a:pt x="3779022" y="34826"/>
                </a:lnTo>
                <a:lnTo>
                  <a:pt x="3813612" y="34826"/>
                </a:lnTo>
                <a:lnTo>
                  <a:pt x="3813612" y="61913"/>
                </a:lnTo>
                <a:lnTo>
                  <a:pt x="3940482" y="61913"/>
                </a:lnTo>
                <a:lnTo>
                  <a:pt x="3952012" y="61913"/>
                </a:lnTo>
                <a:lnTo>
                  <a:pt x="3955862" y="61913"/>
                </a:lnTo>
                <a:lnTo>
                  <a:pt x="3971232" y="61913"/>
                </a:lnTo>
                <a:lnTo>
                  <a:pt x="4082722" y="61913"/>
                </a:lnTo>
                <a:lnTo>
                  <a:pt x="4094252" y="61913"/>
                </a:lnTo>
                <a:lnTo>
                  <a:pt x="4101942" y="61913"/>
                </a:lnTo>
                <a:lnTo>
                  <a:pt x="4113482" y="61913"/>
                </a:lnTo>
                <a:lnTo>
                  <a:pt x="4121172" y="61913"/>
                </a:lnTo>
                <a:lnTo>
                  <a:pt x="4128852" y="61913"/>
                </a:lnTo>
                <a:lnTo>
                  <a:pt x="4136542" y="61913"/>
                </a:lnTo>
                <a:lnTo>
                  <a:pt x="4148082" y="61913"/>
                </a:lnTo>
                <a:lnTo>
                  <a:pt x="4163452" y="61913"/>
                </a:lnTo>
                <a:lnTo>
                  <a:pt x="4174992" y="61913"/>
                </a:lnTo>
                <a:lnTo>
                  <a:pt x="4232652" y="61913"/>
                </a:lnTo>
                <a:lnTo>
                  <a:pt x="4248032" y="61913"/>
                </a:lnTo>
                <a:lnTo>
                  <a:pt x="4359522" y="61913"/>
                </a:lnTo>
                <a:lnTo>
                  <a:pt x="4374892" y="61913"/>
                </a:lnTo>
                <a:lnTo>
                  <a:pt x="4463312" y="61913"/>
                </a:lnTo>
                <a:lnTo>
                  <a:pt x="4474852" y="61913"/>
                </a:lnTo>
                <a:lnTo>
                  <a:pt x="4478692" y="61913"/>
                </a:lnTo>
                <a:lnTo>
                  <a:pt x="4494072" y="61913"/>
                </a:lnTo>
                <a:lnTo>
                  <a:pt x="4555582" y="61913"/>
                </a:lnTo>
                <a:lnTo>
                  <a:pt x="4559422" y="61913"/>
                </a:lnTo>
                <a:lnTo>
                  <a:pt x="4570962" y="61913"/>
                </a:lnTo>
                <a:lnTo>
                  <a:pt x="4574802" y="61913"/>
                </a:lnTo>
                <a:lnTo>
                  <a:pt x="4578642" y="61913"/>
                </a:lnTo>
                <a:lnTo>
                  <a:pt x="4582492" y="61913"/>
                </a:lnTo>
                <a:lnTo>
                  <a:pt x="4586332" y="61913"/>
                </a:lnTo>
                <a:lnTo>
                  <a:pt x="4590182" y="61913"/>
                </a:lnTo>
                <a:lnTo>
                  <a:pt x="4594022" y="61913"/>
                </a:lnTo>
                <a:lnTo>
                  <a:pt x="4597872" y="61913"/>
                </a:lnTo>
                <a:lnTo>
                  <a:pt x="4601712" y="61913"/>
                </a:lnTo>
                <a:lnTo>
                  <a:pt x="4605562" y="61913"/>
                </a:lnTo>
                <a:lnTo>
                  <a:pt x="4609402" y="61913"/>
                </a:lnTo>
                <a:lnTo>
                  <a:pt x="4613242" y="61913"/>
                </a:lnTo>
                <a:lnTo>
                  <a:pt x="4617092" y="61913"/>
                </a:lnTo>
                <a:lnTo>
                  <a:pt x="4620932" y="61913"/>
                </a:lnTo>
                <a:lnTo>
                  <a:pt x="4624782" y="61913"/>
                </a:lnTo>
                <a:lnTo>
                  <a:pt x="4628622" y="61913"/>
                </a:lnTo>
                <a:lnTo>
                  <a:pt x="4632472" y="61913"/>
                </a:lnTo>
                <a:lnTo>
                  <a:pt x="4636312" y="61913"/>
                </a:lnTo>
                <a:lnTo>
                  <a:pt x="4640152" y="61913"/>
                </a:lnTo>
                <a:lnTo>
                  <a:pt x="4644002" y="61913"/>
                </a:lnTo>
                <a:lnTo>
                  <a:pt x="4647842" y="61913"/>
                </a:lnTo>
                <a:lnTo>
                  <a:pt x="4651692" y="61913"/>
                </a:lnTo>
                <a:lnTo>
                  <a:pt x="4655532" y="61913"/>
                </a:lnTo>
                <a:lnTo>
                  <a:pt x="4659382" y="61913"/>
                </a:lnTo>
                <a:lnTo>
                  <a:pt x="4667072" y="61913"/>
                </a:lnTo>
                <a:lnTo>
                  <a:pt x="4670912" y="61913"/>
                </a:lnTo>
                <a:lnTo>
                  <a:pt x="4674752" y="61913"/>
                </a:lnTo>
                <a:lnTo>
                  <a:pt x="4678602" y="61913"/>
                </a:lnTo>
                <a:lnTo>
                  <a:pt x="4682442" y="61913"/>
                </a:lnTo>
                <a:lnTo>
                  <a:pt x="4686292" y="61913"/>
                </a:lnTo>
                <a:lnTo>
                  <a:pt x="4693982" y="61913"/>
                </a:lnTo>
                <a:lnTo>
                  <a:pt x="4697822" y="61913"/>
                </a:lnTo>
                <a:lnTo>
                  <a:pt x="4709352" y="61913"/>
                </a:lnTo>
                <a:lnTo>
                  <a:pt x="4713202" y="61913"/>
                </a:lnTo>
                <a:lnTo>
                  <a:pt x="4717042" y="61913"/>
                </a:lnTo>
                <a:lnTo>
                  <a:pt x="4724732" y="61913"/>
                </a:lnTo>
                <a:lnTo>
                  <a:pt x="4728582" y="61913"/>
                </a:lnTo>
                <a:lnTo>
                  <a:pt x="4732422" y="61913"/>
                </a:lnTo>
                <a:lnTo>
                  <a:pt x="4740112" y="61913"/>
                </a:lnTo>
                <a:lnTo>
                  <a:pt x="4755492" y="61913"/>
                </a:lnTo>
                <a:lnTo>
                  <a:pt x="4759332" y="61913"/>
                </a:lnTo>
                <a:lnTo>
                  <a:pt x="4767022" y="61913"/>
                </a:lnTo>
                <a:lnTo>
                  <a:pt x="4774712" y="61913"/>
                </a:lnTo>
                <a:lnTo>
                  <a:pt x="4778552" y="61913"/>
                </a:lnTo>
                <a:lnTo>
                  <a:pt x="4782402" y="61913"/>
                </a:lnTo>
                <a:lnTo>
                  <a:pt x="4786242" y="61913"/>
                </a:lnTo>
                <a:lnTo>
                  <a:pt x="4790092" y="61913"/>
                </a:lnTo>
                <a:lnTo>
                  <a:pt x="4797772" y="61913"/>
                </a:lnTo>
                <a:lnTo>
                  <a:pt x="4801622" y="61913"/>
                </a:lnTo>
                <a:lnTo>
                  <a:pt x="4805462" y="61913"/>
                </a:lnTo>
                <a:lnTo>
                  <a:pt x="4820842" y="61913"/>
                </a:lnTo>
                <a:lnTo>
                  <a:pt x="4832372" y="61913"/>
                </a:lnTo>
                <a:lnTo>
                  <a:pt x="4836222" y="61913"/>
                </a:lnTo>
                <a:lnTo>
                  <a:pt x="4847752" y="61913"/>
                </a:lnTo>
                <a:lnTo>
                  <a:pt x="4897732" y="61913"/>
                </a:lnTo>
                <a:lnTo>
                  <a:pt x="4913102" y="61913"/>
                </a:lnTo>
                <a:lnTo>
                  <a:pt x="4928482" y="61913"/>
                </a:lnTo>
                <a:lnTo>
                  <a:pt x="4943862" y="61913"/>
                </a:lnTo>
                <a:lnTo>
                  <a:pt x="4966932" y="61913"/>
                </a:lnTo>
                <a:lnTo>
                  <a:pt x="4978462" y="61913"/>
                </a:lnTo>
                <a:lnTo>
                  <a:pt x="4982302" y="61913"/>
                </a:lnTo>
                <a:lnTo>
                  <a:pt x="4993842" y="61913"/>
                </a:lnTo>
                <a:lnTo>
                  <a:pt x="5001532" y="61913"/>
                </a:lnTo>
                <a:lnTo>
                  <a:pt x="5013062" y="61913"/>
                </a:lnTo>
                <a:lnTo>
                  <a:pt x="5016902" y="61913"/>
                </a:lnTo>
                <a:lnTo>
                  <a:pt x="5028442" y="61913"/>
                </a:lnTo>
                <a:lnTo>
                  <a:pt x="5032282" y="61913"/>
                </a:lnTo>
                <a:lnTo>
                  <a:pt x="5047662" y="61913"/>
                </a:lnTo>
                <a:lnTo>
                  <a:pt x="5066882" y="61913"/>
                </a:lnTo>
                <a:lnTo>
                  <a:pt x="5078412" y="61913"/>
                </a:lnTo>
              </a:path>
            </a:pathLst>
          </a:custGeom>
          <a:ln w="396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2207" y="1320801"/>
            <a:ext cx="5035550" cy="542925"/>
          </a:xfrm>
          <a:custGeom>
            <a:avLst/>
            <a:gdLst/>
            <a:ahLst/>
            <a:cxnLst/>
            <a:rect l="l" t="t" r="r" b="b"/>
            <a:pathLst>
              <a:path w="5035550" h="542925">
                <a:moveTo>
                  <a:pt x="0" y="0"/>
                </a:moveTo>
                <a:lnTo>
                  <a:pt x="0" y="0"/>
                </a:lnTo>
                <a:lnTo>
                  <a:pt x="3843" y="0"/>
                </a:lnTo>
                <a:lnTo>
                  <a:pt x="15375" y="0"/>
                </a:lnTo>
                <a:lnTo>
                  <a:pt x="19219" y="0"/>
                </a:lnTo>
                <a:lnTo>
                  <a:pt x="30751" y="0"/>
                </a:lnTo>
                <a:lnTo>
                  <a:pt x="46127" y="0"/>
                </a:lnTo>
                <a:lnTo>
                  <a:pt x="53815" y="0"/>
                </a:lnTo>
                <a:lnTo>
                  <a:pt x="57659" y="0"/>
                </a:lnTo>
                <a:lnTo>
                  <a:pt x="69190" y="0"/>
                </a:lnTo>
                <a:lnTo>
                  <a:pt x="80722" y="0"/>
                </a:lnTo>
                <a:lnTo>
                  <a:pt x="88410" y="0"/>
                </a:lnTo>
                <a:lnTo>
                  <a:pt x="92254" y="0"/>
                </a:lnTo>
                <a:lnTo>
                  <a:pt x="96098" y="0"/>
                </a:lnTo>
                <a:lnTo>
                  <a:pt x="96098" y="11551"/>
                </a:lnTo>
                <a:lnTo>
                  <a:pt x="123006" y="11551"/>
                </a:lnTo>
                <a:lnTo>
                  <a:pt x="138382" y="11551"/>
                </a:lnTo>
                <a:lnTo>
                  <a:pt x="142226" y="11551"/>
                </a:lnTo>
                <a:lnTo>
                  <a:pt x="157601" y="11551"/>
                </a:lnTo>
                <a:lnTo>
                  <a:pt x="169133" y="11551"/>
                </a:lnTo>
                <a:lnTo>
                  <a:pt x="180665" y="11551"/>
                </a:lnTo>
                <a:lnTo>
                  <a:pt x="330578" y="11551"/>
                </a:lnTo>
                <a:lnTo>
                  <a:pt x="345954" y="11551"/>
                </a:lnTo>
                <a:lnTo>
                  <a:pt x="430520" y="11551"/>
                </a:lnTo>
                <a:lnTo>
                  <a:pt x="430520" y="19252"/>
                </a:lnTo>
                <a:lnTo>
                  <a:pt x="476647" y="19252"/>
                </a:lnTo>
                <a:lnTo>
                  <a:pt x="480491" y="19252"/>
                </a:lnTo>
                <a:lnTo>
                  <a:pt x="492023" y="19252"/>
                </a:lnTo>
                <a:lnTo>
                  <a:pt x="511243" y="19252"/>
                </a:lnTo>
                <a:lnTo>
                  <a:pt x="522775" y="19252"/>
                </a:lnTo>
                <a:lnTo>
                  <a:pt x="526619" y="19252"/>
                </a:lnTo>
                <a:lnTo>
                  <a:pt x="530462" y="19252"/>
                </a:lnTo>
                <a:lnTo>
                  <a:pt x="538150" y="19252"/>
                </a:lnTo>
                <a:lnTo>
                  <a:pt x="545838" y="19252"/>
                </a:lnTo>
                <a:lnTo>
                  <a:pt x="549682" y="19252"/>
                </a:lnTo>
                <a:lnTo>
                  <a:pt x="553526" y="19252"/>
                </a:lnTo>
                <a:lnTo>
                  <a:pt x="561214" y="19252"/>
                </a:lnTo>
                <a:lnTo>
                  <a:pt x="561214" y="30804"/>
                </a:lnTo>
                <a:lnTo>
                  <a:pt x="561214" y="30804"/>
                </a:lnTo>
                <a:lnTo>
                  <a:pt x="572746" y="30804"/>
                </a:lnTo>
                <a:lnTo>
                  <a:pt x="576590" y="30804"/>
                </a:lnTo>
                <a:lnTo>
                  <a:pt x="580434" y="30804"/>
                </a:lnTo>
                <a:lnTo>
                  <a:pt x="584278" y="30804"/>
                </a:lnTo>
                <a:lnTo>
                  <a:pt x="595809" y="30804"/>
                </a:lnTo>
                <a:lnTo>
                  <a:pt x="622717" y="30804"/>
                </a:lnTo>
                <a:lnTo>
                  <a:pt x="638093" y="30804"/>
                </a:lnTo>
                <a:lnTo>
                  <a:pt x="668844" y="30804"/>
                </a:lnTo>
                <a:lnTo>
                  <a:pt x="680376" y="30804"/>
                </a:lnTo>
                <a:lnTo>
                  <a:pt x="684220" y="30804"/>
                </a:lnTo>
                <a:lnTo>
                  <a:pt x="695752" y="30804"/>
                </a:lnTo>
                <a:lnTo>
                  <a:pt x="711127" y="30804"/>
                </a:lnTo>
                <a:lnTo>
                  <a:pt x="711127" y="42355"/>
                </a:lnTo>
                <a:lnTo>
                  <a:pt x="734191" y="42355"/>
                </a:lnTo>
                <a:lnTo>
                  <a:pt x="745723" y="42355"/>
                </a:lnTo>
                <a:lnTo>
                  <a:pt x="749567" y="42355"/>
                </a:lnTo>
                <a:lnTo>
                  <a:pt x="753411" y="42355"/>
                </a:lnTo>
                <a:lnTo>
                  <a:pt x="761098" y="42355"/>
                </a:lnTo>
                <a:lnTo>
                  <a:pt x="764942" y="42355"/>
                </a:lnTo>
                <a:lnTo>
                  <a:pt x="772630" y="42355"/>
                </a:lnTo>
                <a:lnTo>
                  <a:pt x="776474" y="42355"/>
                </a:lnTo>
                <a:lnTo>
                  <a:pt x="780318" y="42355"/>
                </a:lnTo>
                <a:lnTo>
                  <a:pt x="791850" y="42355"/>
                </a:lnTo>
                <a:lnTo>
                  <a:pt x="799538" y="42355"/>
                </a:lnTo>
                <a:lnTo>
                  <a:pt x="803382" y="42355"/>
                </a:lnTo>
                <a:lnTo>
                  <a:pt x="807226" y="42355"/>
                </a:lnTo>
                <a:lnTo>
                  <a:pt x="814913" y="42355"/>
                </a:lnTo>
                <a:lnTo>
                  <a:pt x="818757" y="42355"/>
                </a:lnTo>
                <a:lnTo>
                  <a:pt x="830289" y="42355"/>
                </a:lnTo>
                <a:lnTo>
                  <a:pt x="834133" y="42355"/>
                </a:lnTo>
                <a:lnTo>
                  <a:pt x="837977" y="42355"/>
                </a:lnTo>
                <a:lnTo>
                  <a:pt x="841821" y="42355"/>
                </a:lnTo>
                <a:lnTo>
                  <a:pt x="845665" y="42355"/>
                </a:lnTo>
                <a:lnTo>
                  <a:pt x="853353" y="42355"/>
                </a:lnTo>
                <a:lnTo>
                  <a:pt x="872572" y="42355"/>
                </a:lnTo>
                <a:lnTo>
                  <a:pt x="884104" y="42355"/>
                </a:lnTo>
                <a:lnTo>
                  <a:pt x="884104" y="53907"/>
                </a:lnTo>
                <a:lnTo>
                  <a:pt x="884104" y="65459"/>
                </a:lnTo>
                <a:lnTo>
                  <a:pt x="895636" y="65459"/>
                </a:lnTo>
                <a:lnTo>
                  <a:pt x="911012" y="65459"/>
                </a:lnTo>
                <a:lnTo>
                  <a:pt x="922543" y="65459"/>
                </a:lnTo>
                <a:lnTo>
                  <a:pt x="934075" y="65459"/>
                </a:lnTo>
                <a:lnTo>
                  <a:pt x="984046" y="65459"/>
                </a:lnTo>
                <a:lnTo>
                  <a:pt x="984046" y="77010"/>
                </a:lnTo>
                <a:lnTo>
                  <a:pt x="999422" y="77010"/>
                </a:lnTo>
                <a:lnTo>
                  <a:pt x="1007110" y="77010"/>
                </a:lnTo>
                <a:lnTo>
                  <a:pt x="1010950" y="77010"/>
                </a:lnTo>
                <a:lnTo>
                  <a:pt x="1014800" y="77010"/>
                </a:lnTo>
                <a:lnTo>
                  <a:pt x="1018640" y="77010"/>
                </a:lnTo>
                <a:lnTo>
                  <a:pt x="1022490" y="77010"/>
                </a:lnTo>
                <a:lnTo>
                  <a:pt x="1026330" y="77010"/>
                </a:lnTo>
                <a:lnTo>
                  <a:pt x="1030170" y="77010"/>
                </a:lnTo>
                <a:lnTo>
                  <a:pt x="1034020" y="77010"/>
                </a:lnTo>
                <a:lnTo>
                  <a:pt x="1037860" y="77010"/>
                </a:lnTo>
                <a:lnTo>
                  <a:pt x="1041710" y="77010"/>
                </a:lnTo>
                <a:lnTo>
                  <a:pt x="1045550" y="77010"/>
                </a:lnTo>
                <a:lnTo>
                  <a:pt x="1049390" y="77010"/>
                </a:lnTo>
                <a:lnTo>
                  <a:pt x="1053240" y="77010"/>
                </a:lnTo>
                <a:lnTo>
                  <a:pt x="1057080" y="77010"/>
                </a:lnTo>
                <a:lnTo>
                  <a:pt x="1060920" y="77010"/>
                </a:lnTo>
                <a:lnTo>
                  <a:pt x="1064770" y="77010"/>
                </a:lnTo>
                <a:lnTo>
                  <a:pt x="1068610" y="77010"/>
                </a:lnTo>
                <a:lnTo>
                  <a:pt x="1076300" y="77010"/>
                </a:lnTo>
                <a:lnTo>
                  <a:pt x="1080140" y="77010"/>
                </a:lnTo>
                <a:lnTo>
                  <a:pt x="1083990" y="77010"/>
                </a:lnTo>
                <a:lnTo>
                  <a:pt x="1095520" y="77010"/>
                </a:lnTo>
                <a:lnTo>
                  <a:pt x="1099360" y="77010"/>
                </a:lnTo>
                <a:lnTo>
                  <a:pt x="1103210" y="77010"/>
                </a:lnTo>
                <a:lnTo>
                  <a:pt x="1107050" y="77010"/>
                </a:lnTo>
                <a:lnTo>
                  <a:pt x="1110900" y="77010"/>
                </a:lnTo>
                <a:lnTo>
                  <a:pt x="1114740" y="77010"/>
                </a:lnTo>
                <a:lnTo>
                  <a:pt x="1114740" y="88562"/>
                </a:lnTo>
                <a:lnTo>
                  <a:pt x="1172400" y="88562"/>
                </a:lnTo>
                <a:lnTo>
                  <a:pt x="1187780" y="88562"/>
                </a:lnTo>
                <a:lnTo>
                  <a:pt x="1206990" y="88562"/>
                </a:lnTo>
                <a:lnTo>
                  <a:pt x="1218530" y="88562"/>
                </a:lnTo>
                <a:lnTo>
                  <a:pt x="1233900" y="88562"/>
                </a:lnTo>
                <a:lnTo>
                  <a:pt x="1237750" y="88562"/>
                </a:lnTo>
                <a:lnTo>
                  <a:pt x="1245430" y="88562"/>
                </a:lnTo>
                <a:lnTo>
                  <a:pt x="1253120" y="88562"/>
                </a:lnTo>
                <a:lnTo>
                  <a:pt x="1264650" y="88562"/>
                </a:lnTo>
                <a:lnTo>
                  <a:pt x="1268500" y="88562"/>
                </a:lnTo>
                <a:lnTo>
                  <a:pt x="1276180" y="88562"/>
                </a:lnTo>
                <a:lnTo>
                  <a:pt x="1280030" y="88562"/>
                </a:lnTo>
                <a:lnTo>
                  <a:pt x="1283870" y="88562"/>
                </a:lnTo>
                <a:lnTo>
                  <a:pt x="1295400" y="88562"/>
                </a:lnTo>
                <a:lnTo>
                  <a:pt x="1299250" y="88562"/>
                </a:lnTo>
                <a:lnTo>
                  <a:pt x="1303090" y="88562"/>
                </a:lnTo>
                <a:lnTo>
                  <a:pt x="1306940" y="88562"/>
                </a:lnTo>
                <a:lnTo>
                  <a:pt x="1314620" y="88562"/>
                </a:lnTo>
                <a:lnTo>
                  <a:pt x="1318470" y="88562"/>
                </a:lnTo>
                <a:lnTo>
                  <a:pt x="1322310" y="88562"/>
                </a:lnTo>
                <a:lnTo>
                  <a:pt x="1326160" y="88562"/>
                </a:lnTo>
                <a:lnTo>
                  <a:pt x="1333840" y="88562"/>
                </a:lnTo>
                <a:lnTo>
                  <a:pt x="1337690" y="88562"/>
                </a:lnTo>
                <a:lnTo>
                  <a:pt x="1341530" y="88562"/>
                </a:lnTo>
                <a:lnTo>
                  <a:pt x="1345380" y="88562"/>
                </a:lnTo>
                <a:lnTo>
                  <a:pt x="1353060" y="88562"/>
                </a:lnTo>
                <a:lnTo>
                  <a:pt x="1356910" y="88562"/>
                </a:lnTo>
                <a:lnTo>
                  <a:pt x="1360750" y="88562"/>
                </a:lnTo>
                <a:lnTo>
                  <a:pt x="1364600" y="88562"/>
                </a:lnTo>
                <a:lnTo>
                  <a:pt x="1368440" y="88562"/>
                </a:lnTo>
                <a:lnTo>
                  <a:pt x="1376130" y="88562"/>
                </a:lnTo>
                <a:lnTo>
                  <a:pt x="1379970" y="88562"/>
                </a:lnTo>
                <a:lnTo>
                  <a:pt x="1495290" y="88562"/>
                </a:lnTo>
                <a:lnTo>
                  <a:pt x="1510670" y="88562"/>
                </a:lnTo>
                <a:lnTo>
                  <a:pt x="1514510" y="88562"/>
                </a:lnTo>
                <a:lnTo>
                  <a:pt x="1526040" y="88562"/>
                </a:lnTo>
                <a:lnTo>
                  <a:pt x="1529880" y="88562"/>
                </a:lnTo>
                <a:lnTo>
                  <a:pt x="1537570" y="88562"/>
                </a:lnTo>
                <a:lnTo>
                  <a:pt x="1549100" y="88562"/>
                </a:lnTo>
                <a:lnTo>
                  <a:pt x="1556790" y="88562"/>
                </a:lnTo>
                <a:lnTo>
                  <a:pt x="1560640" y="88562"/>
                </a:lnTo>
                <a:lnTo>
                  <a:pt x="1564480" y="88562"/>
                </a:lnTo>
                <a:lnTo>
                  <a:pt x="1568320" y="88562"/>
                </a:lnTo>
                <a:lnTo>
                  <a:pt x="1572170" y="88562"/>
                </a:lnTo>
                <a:lnTo>
                  <a:pt x="1576010" y="88562"/>
                </a:lnTo>
                <a:lnTo>
                  <a:pt x="1587540" y="88562"/>
                </a:lnTo>
                <a:lnTo>
                  <a:pt x="1591390" y="88562"/>
                </a:lnTo>
                <a:lnTo>
                  <a:pt x="1595230" y="88562"/>
                </a:lnTo>
                <a:lnTo>
                  <a:pt x="1606760" y="88562"/>
                </a:lnTo>
                <a:lnTo>
                  <a:pt x="1622140" y="88562"/>
                </a:lnTo>
                <a:lnTo>
                  <a:pt x="1629830" y="88562"/>
                </a:lnTo>
                <a:lnTo>
                  <a:pt x="1637520" y="88562"/>
                </a:lnTo>
                <a:lnTo>
                  <a:pt x="1645200" y="88562"/>
                </a:lnTo>
                <a:lnTo>
                  <a:pt x="1710550" y="88562"/>
                </a:lnTo>
                <a:lnTo>
                  <a:pt x="1710550" y="103964"/>
                </a:lnTo>
                <a:lnTo>
                  <a:pt x="1718240" y="103964"/>
                </a:lnTo>
                <a:lnTo>
                  <a:pt x="1729770" y="103964"/>
                </a:lnTo>
                <a:lnTo>
                  <a:pt x="1802801" y="103964"/>
                </a:lnTo>
                <a:lnTo>
                  <a:pt x="1806651" y="103964"/>
                </a:lnTo>
                <a:lnTo>
                  <a:pt x="1818181" y="103964"/>
                </a:lnTo>
                <a:lnTo>
                  <a:pt x="1829711" y="103964"/>
                </a:lnTo>
                <a:lnTo>
                  <a:pt x="1841241" y="103964"/>
                </a:lnTo>
                <a:lnTo>
                  <a:pt x="1848931" y="103964"/>
                </a:lnTo>
                <a:lnTo>
                  <a:pt x="1860461" y="103964"/>
                </a:lnTo>
                <a:lnTo>
                  <a:pt x="1868151" y="103964"/>
                </a:lnTo>
                <a:lnTo>
                  <a:pt x="1871991" y="103964"/>
                </a:lnTo>
                <a:lnTo>
                  <a:pt x="1879681" y="103964"/>
                </a:lnTo>
                <a:lnTo>
                  <a:pt x="1887371" y="103964"/>
                </a:lnTo>
                <a:lnTo>
                  <a:pt x="1914281" y="103964"/>
                </a:lnTo>
                <a:lnTo>
                  <a:pt x="1929651" y="103964"/>
                </a:lnTo>
                <a:lnTo>
                  <a:pt x="1995001" y="103964"/>
                </a:lnTo>
                <a:lnTo>
                  <a:pt x="2010381" y="103964"/>
                </a:lnTo>
                <a:lnTo>
                  <a:pt x="2021911" y="103964"/>
                </a:lnTo>
                <a:lnTo>
                  <a:pt x="2021911" y="119367"/>
                </a:lnTo>
                <a:lnTo>
                  <a:pt x="2033441" y="119367"/>
                </a:lnTo>
                <a:lnTo>
                  <a:pt x="2037281" y="119367"/>
                </a:lnTo>
                <a:lnTo>
                  <a:pt x="2048811" y="119367"/>
                </a:lnTo>
                <a:lnTo>
                  <a:pt x="2064191" y="119367"/>
                </a:lnTo>
                <a:lnTo>
                  <a:pt x="2079571" y="119367"/>
                </a:lnTo>
                <a:lnTo>
                  <a:pt x="2091101" y="119367"/>
                </a:lnTo>
                <a:lnTo>
                  <a:pt x="2148761" y="119367"/>
                </a:lnTo>
                <a:lnTo>
                  <a:pt x="2160291" y="119367"/>
                </a:lnTo>
                <a:lnTo>
                  <a:pt x="2367861" y="119367"/>
                </a:lnTo>
                <a:lnTo>
                  <a:pt x="2367861" y="138619"/>
                </a:lnTo>
                <a:lnTo>
                  <a:pt x="2452431" y="138619"/>
                </a:lnTo>
                <a:lnTo>
                  <a:pt x="2463961" y="138619"/>
                </a:lnTo>
                <a:lnTo>
                  <a:pt x="2510091" y="138619"/>
                </a:lnTo>
                <a:lnTo>
                  <a:pt x="2521621" y="138619"/>
                </a:lnTo>
                <a:lnTo>
                  <a:pt x="2521621" y="157872"/>
                </a:lnTo>
                <a:lnTo>
                  <a:pt x="2544681" y="157872"/>
                </a:lnTo>
                <a:lnTo>
                  <a:pt x="2552371" y="157872"/>
                </a:lnTo>
                <a:lnTo>
                  <a:pt x="2556211" y="157872"/>
                </a:lnTo>
                <a:lnTo>
                  <a:pt x="2567751" y="157872"/>
                </a:lnTo>
                <a:lnTo>
                  <a:pt x="2594651" y="157872"/>
                </a:lnTo>
                <a:lnTo>
                  <a:pt x="2602341" y="157872"/>
                </a:lnTo>
                <a:lnTo>
                  <a:pt x="2606191" y="157872"/>
                </a:lnTo>
                <a:lnTo>
                  <a:pt x="2610031" y="157872"/>
                </a:lnTo>
                <a:lnTo>
                  <a:pt x="2613871" y="157872"/>
                </a:lnTo>
                <a:lnTo>
                  <a:pt x="2621561" y="157872"/>
                </a:lnTo>
                <a:lnTo>
                  <a:pt x="2625411" y="157872"/>
                </a:lnTo>
                <a:lnTo>
                  <a:pt x="2629251" y="157872"/>
                </a:lnTo>
                <a:lnTo>
                  <a:pt x="2644621" y="157872"/>
                </a:lnTo>
                <a:lnTo>
                  <a:pt x="2713821" y="157872"/>
                </a:lnTo>
                <a:lnTo>
                  <a:pt x="2713821" y="173274"/>
                </a:lnTo>
                <a:lnTo>
                  <a:pt x="2756101" y="173274"/>
                </a:lnTo>
                <a:lnTo>
                  <a:pt x="2771471" y="173274"/>
                </a:lnTo>
                <a:lnTo>
                  <a:pt x="2809911" y="173274"/>
                </a:lnTo>
                <a:lnTo>
                  <a:pt x="2809911" y="192527"/>
                </a:lnTo>
                <a:lnTo>
                  <a:pt x="2832981" y="192527"/>
                </a:lnTo>
                <a:lnTo>
                  <a:pt x="2844511" y="192527"/>
                </a:lnTo>
                <a:lnTo>
                  <a:pt x="2979051" y="192527"/>
                </a:lnTo>
                <a:lnTo>
                  <a:pt x="2994421" y="192527"/>
                </a:lnTo>
                <a:lnTo>
                  <a:pt x="3048241" y="192527"/>
                </a:lnTo>
                <a:lnTo>
                  <a:pt x="3055931" y="192527"/>
                </a:lnTo>
                <a:lnTo>
                  <a:pt x="3063611" y="192527"/>
                </a:lnTo>
                <a:lnTo>
                  <a:pt x="3067461" y="192527"/>
                </a:lnTo>
                <a:lnTo>
                  <a:pt x="3078991" y="192527"/>
                </a:lnTo>
                <a:lnTo>
                  <a:pt x="3082831" y="192527"/>
                </a:lnTo>
                <a:lnTo>
                  <a:pt x="3086681" y="192527"/>
                </a:lnTo>
                <a:lnTo>
                  <a:pt x="3098211" y="192527"/>
                </a:lnTo>
                <a:lnTo>
                  <a:pt x="3105901" y="192527"/>
                </a:lnTo>
                <a:lnTo>
                  <a:pt x="3109741" y="192527"/>
                </a:lnTo>
                <a:lnTo>
                  <a:pt x="3117431" y="192527"/>
                </a:lnTo>
                <a:lnTo>
                  <a:pt x="3125121" y="192527"/>
                </a:lnTo>
                <a:lnTo>
                  <a:pt x="3132801" y="192527"/>
                </a:lnTo>
                <a:lnTo>
                  <a:pt x="3136651" y="192527"/>
                </a:lnTo>
                <a:lnTo>
                  <a:pt x="3148181" y="192527"/>
                </a:lnTo>
                <a:lnTo>
                  <a:pt x="3152021" y="192527"/>
                </a:lnTo>
                <a:lnTo>
                  <a:pt x="3155871" y="192527"/>
                </a:lnTo>
                <a:lnTo>
                  <a:pt x="3159711" y="192527"/>
                </a:lnTo>
                <a:lnTo>
                  <a:pt x="3167401" y="192527"/>
                </a:lnTo>
                <a:lnTo>
                  <a:pt x="3178931" y="192527"/>
                </a:lnTo>
                <a:lnTo>
                  <a:pt x="3328841" y="192527"/>
                </a:lnTo>
                <a:lnTo>
                  <a:pt x="3344221" y="192527"/>
                </a:lnTo>
                <a:lnTo>
                  <a:pt x="3378821" y="192527"/>
                </a:lnTo>
                <a:lnTo>
                  <a:pt x="3394191" y="192527"/>
                </a:lnTo>
                <a:lnTo>
                  <a:pt x="3471071" y="192527"/>
                </a:lnTo>
                <a:lnTo>
                  <a:pt x="3486451" y="192527"/>
                </a:lnTo>
                <a:lnTo>
                  <a:pt x="3559482" y="192527"/>
                </a:lnTo>
                <a:lnTo>
                  <a:pt x="3567172" y="192527"/>
                </a:lnTo>
                <a:lnTo>
                  <a:pt x="3571012" y="192527"/>
                </a:lnTo>
                <a:lnTo>
                  <a:pt x="3574862" y="192527"/>
                </a:lnTo>
                <a:lnTo>
                  <a:pt x="3582542" y="192527"/>
                </a:lnTo>
                <a:lnTo>
                  <a:pt x="3586392" y="192527"/>
                </a:lnTo>
                <a:lnTo>
                  <a:pt x="3590232" y="192527"/>
                </a:lnTo>
                <a:lnTo>
                  <a:pt x="3605612" y="192527"/>
                </a:lnTo>
                <a:lnTo>
                  <a:pt x="3620982" y="192527"/>
                </a:lnTo>
                <a:lnTo>
                  <a:pt x="3624832" y="192527"/>
                </a:lnTo>
                <a:lnTo>
                  <a:pt x="3640202" y="192527"/>
                </a:lnTo>
                <a:lnTo>
                  <a:pt x="3651732" y="192527"/>
                </a:lnTo>
                <a:lnTo>
                  <a:pt x="3663272" y="192527"/>
                </a:lnTo>
                <a:lnTo>
                  <a:pt x="3674802" y="192527"/>
                </a:lnTo>
                <a:lnTo>
                  <a:pt x="3682492" y="192527"/>
                </a:lnTo>
                <a:lnTo>
                  <a:pt x="3690172" y="192527"/>
                </a:lnTo>
                <a:lnTo>
                  <a:pt x="3697862" y="192527"/>
                </a:lnTo>
                <a:lnTo>
                  <a:pt x="3774742" y="192527"/>
                </a:lnTo>
                <a:lnTo>
                  <a:pt x="3790122" y="192527"/>
                </a:lnTo>
                <a:lnTo>
                  <a:pt x="3793962" y="192527"/>
                </a:lnTo>
                <a:lnTo>
                  <a:pt x="3793962" y="215630"/>
                </a:lnTo>
                <a:lnTo>
                  <a:pt x="3866992" y="215630"/>
                </a:lnTo>
                <a:lnTo>
                  <a:pt x="3866992" y="238733"/>
                </a:lnTo>
                <a:lnTo>
                  <a:pt x="3909282" y="238733"/>
                </a:lnTo>
                <a:lnTo>
                  <a:pt x="3924652" y="238733"/>
                </a:lnTo>
                <a:lnTo>
                  <a:pt x="3932342" y="238733"/>
                </a:lnTo>
                <a:lnTo>
                  <a:pt x="3943872" y="238733"/>
                </a:lnTo>
                <a:lnTo>
                  <a:pt x="4013062" y="238733"/>
                </a:lnTo>
                <a:lnTo>
                  <a:pt x="4024602" y="238733"/>
                </a:lnTo>
                <a:lnTo>
                  <a:pt x="4028442" y="238733"/>
                </a:lnTo>
                <a:lnTo>
                  <a:pt x="4032282" y="238733"/>
                </a:lnTo>
                <a:lnTo>
                  <a:pt x="4043822" y="238733"/>
                </a:lnTo>
                <a:lnTo>
                  <a:pt x="4078412" y="238733"/>
                </a:lnTo>
                <a:lnTo>
                  <a:pt x="4082252" y="238733"/>
                </a:lnTo>
                <a:lnTo>
                  <a:pt x="4089942" y="238733"/>
                </a:lnTo>
                <a:lnTo>
                  <a:pt x="4093792" y="238733"/>
                </a:lnTo>
                <a:lnTo>
                  <a:pt x="4097632" y="238733"/>
                </a:lnTo>
                <a:lnTo>
                  <a:pt x="4101472" y="238733"/>
                </a:lnTo>
                <a:lnTo>
                  <a:pt x="4105322" y="238733"/>
                </a:lnTo>
                <a:lnTo>
                  <a:pt x="4116852" y="238733"/>
                </a:lnTo>
                <a:lnTo>
                  <a:pt x="4147602" y="238733"/>
                </a:lnTo>
                <a:lnTo>
                  <a:pt x="4159132" y="238733"/>
                </a:lnTo>
                <a:lnTo>
                  <a:pt x="4162982" y="238733"/>
                </a:lnTo>
                <a:lnTo>
                  <a:pt x="4166822" y="238733"/>
                </a:lnTo>
                <a:lnTo>
                  <a:pt x="4170672" y="238733"/>
                </a:lnTo>
                <a:lnTo>
                  <a:pt x="4174512" y="238733"/>
                </a:lnTo>
                <a:lnTo>
                  <a:pt x="4182202" y="238733"/>
                </a:lnTo>
                <a:lnTo>
                  <a:pt x="4193732" y="238733"/>
                </a:lnTo>
                <a:lnTo>
                  <a:pt x="4209102" y="238733"/>
                </a:lnTo>
                <a:lnTo>
                  <a:pt x="4255232" y="238733"/>
                </a:lnTo>
                <a:lnTo>
                  <a:pt x="4255232" y="269537"/>
                </a:lnTo>
                <a:lnTo>
                  <a:pt x="4270612" y="269537"/>
                </a:lnTo>
                <a:lnTo>
                  <a:pt x="4270612" y="296491"/>
                </a:lnTo>
                <a:lnTo>
                  <a:pt x="4293672" y="296491"/>
                </a:lnTo>
                <a:lnTo>
                  <a:pt x="4355172" y="296491"/>
                </a:lnTo>
                <a:lnTo>
                  <a:pt x="4435902" y="296491"/>
                </a:lnTo>
                <a:lnTo>
                  <a:pt x="4497402" y="296491"/>
                </a:lnTo>
                <a:lnTo>
                  <a:pt x="4505092" y="296491"/>
                </a:lnTo>
                <a:lnTo>
                  <a:pt x="4524312" y="296491"/>
                </a:lnTo>
                <a:lnTo>
                  <a:pt x="4539682" y="296491"/>
                </a:lnTo>
                <a:lnTo>
                  <a:pt x="4543532" y="296491"/>
                </a:lnTo>
                <a:lnTo>
                  <a:pt x="4547372" y="296491"/>
                </a:lnTo>
                <a:lnTo>
                  <a:pt x="4555062" y="296491"/>
                </a:lnTo>
                <a:lnTo>
                  <a:pt x="4558902" y="296491"/>
                </a:lnTo>
                <a:lnTo>
                  <a:pt x="4574282" y="296491"/>
                </a:lnTo>
                <a:lnTo>
                  <a:pt x="4578122" y="296491"/>
                </a:lnTo>
                <a:lnTo>
                  <a:pt x="4581972" y="296491"/>
                </a:lnTo>
                <a:lnTo>
                  <a:pt x="4585812" y="296491"/>
                </a:lnTo>
                <a:lnTo>
                  <a:pt x="4589652" y="296491"/>
                </a:lnTo>
                <a:lnTo>
                  <a:pt x="4593502" y="296491"/>
                </a:lnTo>
                <a:lnTo>
                  <a:pt x="4597342" y="296491"/>
                </a:lnTo>
                <a:lnTo>
                  <a:pt x="4612722" y="296491"/>
                </a:lnTo>
                <a:lnTo>
                  <a:pt x="4616562" y="296491"/>
                </a:lnTo>
                <a:lnTo>
                  <a:pt x="4620412" y="296491"/>
                </a:lnTo>
                <a:lnTo>
                  <a:pt x="4624252" y="296491"/>
                </a:lnTo>
                <a:lnTo>
                  <a:pt x="4635782" y="296491"/>
                </a:lnTo>
                <a:lnTo>
                  <a:pt x="4639622" y="296491"/>
                </a:lnTo>
                <a:lnTo>
                  <a:pt x="4647312" y="296491"/>
                </a:lnTo>
                <a:lnTo>
                  <a:pt x="4651162" y="296491"/>
                </a:lnTo>
                <a:lnTo>
                  <a:pt x="4655002" y="296491"/>
                </a:lnTo>
                <a:lnTo>
                  <a:pt x="4662692" y="296491"/>
                </a:lnTo>
                <a:lnTo>
                  <a:pt x="4666532" y="296491"/>
                </a:lnTo>
                <a:lnTo>
                  <a:pt x="4670382" y="296491"/>
                </a:lnTo>
                <a:lnTo>
                  <a:pt x="4689602" y="296491"/>
                </a:lnTo>
                <a:lnTo>
                  <a:pt x="4693442" y="296491"/>
                </a:lnTo>
                <a:lnTo>
                  <a:pt x="4697282" y="296491"/>
                </a:lnTo>
                <a:lnTo>
                  <a:pt x="4704972" y="296491"/>
                </a:lnTo>
                <a:lnTo>
                  <a:pt x="4712662" y="296491"/>
                </a:lnTo>
                <a:lnTo>
                  <a:pt x="4720352" y="296491"/>
                </a:lnTo>
                <a:lnTo>
                  <a:pt x="4731882" y="296491"/>
                </a:lnTo>
                <a:lnTo>
                  <a:pt x="4735722" y="296491"/>
                </a:lnTo>
                <a:lnTo>
                  <a:pt x="4747252" y="296491"/>
                </a:lnTo>
                <a:lnTo>
                  <a:pt x="4758792" y="296491"/>
                </a:lnTo>
                <a:lnTo>
                  <a:pt x="4812602" y="296491"/>
                </a:lnTo>
                <a:lnTo>
                  <a:pt x="4827982" y="296491"/>
                </a:lnTo>
                <a:lnTo>
                  <a:pt x="4831822" y="296491"/>
                </a:lnTo>
                <a:lnTo>
                  <a:pt x="4854892" y="296491"/>
                </a:lnTo>
                <a:lnTo>
                  <a:pt x="4858732" y="296491"/>
                </a:lnTo>
                <a:lnTo>
                  <a:pt x="4866422" y="296491"/>
                </a:lnTo>
                <a:lnTo>
                  <a:pt x="4877952" y="296491"/>
                </a:lnTo>
                <a:lnTo>
                  <a:pt x="4912542" y="296491"/>
                </a:lnTo>
                <a:lnTo>
                  <a:pt x="4912542" y="542925"/>
                </a:lnTo>
                <a:lnTo>
                  <a:pt x="4931762" y="542925"/>
                </a:lnTo>
                <a:lnTo>
                  <a:pt x="4947142" y="542925"/>
                </a:lnTo>
                <a:lnTo>
                  <a:pt x="4954832" y="542925"/>
                </a:lnTo>
                <a:lnTo>
                  <a:pt x="4966362" y="542925"/>
                </a:lnTo>
                <a:lnTo>
                  <a:pt x="4970202" y="542925"/>
                </a:lnTo>
                <a:lnTo>
                  <a:pt x="4981732" y="542925"/>
                </a:lnTo>
                <a:lnTo>
                  <a:pt x="5004802" y="542925"/>
                </a:lnTo>
                <a:lnTo>
                  <a:pt x="5020172" y="542925"/>
                </a:lnTo>
                <a:lnTo>
                  <a:pt x="5035552" y="542925"/>
                </a:lnTo>
              </a:path>
            </a:pathLst>
          </a:custGeom>
          <a:ln w="3968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4125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237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5545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8245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142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9047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9523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238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555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747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9843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7463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5242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750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25445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655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44495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5243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5560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63545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8735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370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847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14345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5562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66745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7468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9373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93733" y="1258887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775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98495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0167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0643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0960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1278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17545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17545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2865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3342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36595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4770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263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8580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06445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1755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5248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8582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0645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0645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3979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47732" y="1274763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237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5249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55670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5884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6360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66782" y="1274763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237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7154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8583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93770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9853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0170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06470" y="1274763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237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25520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3663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8584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9060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39820" y="1274763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937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7474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0173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09670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1284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36658" y="1274763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937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3983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3983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4459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74758" y="1274763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937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7793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9380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1285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76365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3985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5573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63670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6684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7160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7478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9065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9065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31932" y="1274763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937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58920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290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2878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3989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4783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5100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7005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9069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9704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4784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5578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9070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0975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3674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5103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6373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6690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7484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378020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8278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8278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8595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90720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0183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16120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39932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55807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85970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74870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651070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666945" y="127476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70504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05057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862207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7014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886020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893957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90189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66982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097157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259082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28924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16232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9719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1007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432120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43529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13082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573407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70834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713107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92482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832170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881382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8614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889320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9249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9249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900432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900432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90519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913132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913132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92424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46470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0044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024257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038545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100457" y="12938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27349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29254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41637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43542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45129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45764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8463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49733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57035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69735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79737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81642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89262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89738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90849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90849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91167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1643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91960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1960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92278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92754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93072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93548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93865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93865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94342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94977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94977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95770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95770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96247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96564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97040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97040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97358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97675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98945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98945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99263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99580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00374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00850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00850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01644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03073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03549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04978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04978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05454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06248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07677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09582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10375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11169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11963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12280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14344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16884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16884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3552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26568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303782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314895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338707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34982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36887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400620" y="13207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341257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35237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8253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39047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39047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40158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409520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414282" y="12588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460320" y="127158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479370" y="127158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501595" y="127158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668282" y="127158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814332" y="128269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814332" y="128269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847670" y="128269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860370" y="128269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866720" y="128269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874657" y="128269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866720" y="128269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874657" y="1282699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893707" y="12906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898470" y="12906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906407" y="12906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17520" y="12906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960382" y="12906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006420" y="12906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017532" y="12906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071507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082620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087382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098495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101670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125482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128657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136595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136595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139770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155645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166757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174695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174695" y="125888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775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193745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193745" y="1301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233432" y="1323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255657" y="1323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336620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344557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352495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355670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358845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363607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374720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379482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382657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385832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398532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398532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401707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417582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420757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428695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431870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425520" y="1336675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509657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566807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574745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590620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598557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617607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617608" y="1274763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937"/>
                </a:lnTo>
              </a:path>
            </a:pathLst>
          </a:custGeom>
          <a:ln w="7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620782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639832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639832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655707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658882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663645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671582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690632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698570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701745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831920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850970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858907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871607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882720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885895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890657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893832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909707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912882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958920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966857" y="1347786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050995" y="136366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139895" y="136366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144657" y="136366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163707" y="136366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182757" y="136366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201807" y="136366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209745" y="136366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251020" y="136366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331982" y="1363663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60325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358970" y="13827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370082" y="13827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401832" y="13827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412945" y="13827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485970" y="138271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786007" y="13969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832045" y="139699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878082" y="141763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889195" y="141763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928882" y="141763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935232" y="141763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943170" y="141763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947932" y="141763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966982" y="141763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093982" y="143668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170182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316232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386082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389257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400370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405132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421007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421007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440057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447995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70220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473395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81332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489270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500382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667070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716282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808357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897257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905195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908370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913132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943295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962345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986157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013145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019495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111570" y="145097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246507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265557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346520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351282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365570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416370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416370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419545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427482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38595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484632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497332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503682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503682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516382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530670" y="150177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7150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616395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676720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75768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819595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82753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84658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86245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86563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870395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876745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88150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89738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89738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90055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90373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908495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911670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91643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91960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91960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93548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93865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93865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943420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946595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95770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962470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97040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97358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97675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97675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984695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98945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99263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01168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016445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019620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02755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035495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04343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054545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057720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070420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08153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13550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149795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154557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17678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181545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189482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200595" y="155574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268857" y="1801811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292670" y="1801811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303782" y="1801811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341882" y="1801811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357757" y="1801811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61913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222195" y="1158876"/>
            <a:ext cx="0" cy="3281679"/>
          </a:xfrm>
          <a:custGeom>
            <a:avLst/>
            <a:gdLst/>
            <a:ahLst/>
            <a:cxnLst/>
            <a:rect l="l" t="t" r="r" b="b"/>
            <a:pathLst>
              <a:path h="3281679">
                <a:moveTo>
                  <a:pt x="0" y="3281361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155521" y="4335462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 txBox="1"/>
          <p:nvPr/>
        </p:nvSpPr>
        <p:spPr>
          <a:xfrm>
            <a:off x="1932755" y="4152173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0.00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2155521" y="358140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 txBox="1"/>
          <p:nvPr/>
        </p:nvSpPr>
        <p:spPr>
          <a:xfrm>
            <a:off x="1932755" y="3398110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0.25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2155521" y="282892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 txBox="1"/>
          <p:nvPr/>
        </p:nvSpPr>
        <p:spPr>
          <a:xfrm>
            <a:off x="1934342" y="2644048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0.50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2155521" y="2074862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 txBox="1"/>
          <p:nvPr/>
        </p:nvSpPr>
        <p:spPr>
          <a:xfrm>
            <a:off x="1934342" y="1891573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0.75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2155521" y="132080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675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 txBox="1"/>
          <p:nvPr/>
        </p:nvSpPr>
        <p:spPr>
          <a:xfrm>
            <a:off x="1934342" y="1137510"/>
            <a:ext cx="192360" cy="347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1.00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2222195" y="4440237"/>
            <a:ext cx="5281930" cy="0"/>
          </a:xfrm>
          <a:custGeom>
            <a:avLst/>
            <a:gdLst/>
            <a:ahLst/>
            <a:cxnLst/>
            <a:rect l="l" t="t" r="r" b="b"/>
            <a:pathLst>
              <a:path w="5281930">
                <a:moveTo>
                  <a:pt x="0" y="0"/>
                </a:moveTo>
                <a:lnTo>
                  <a:pt x="5281613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322207" y="44402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1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 txBox="1"/>
          <p:nvPr/>
        </p:nvSpPr>
        <p:spPr>
          <a:xfrm>
            <a:off x="2266646" y="4518534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2828620" y="44402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1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 txBox="1"/>
          <p:nvPr/>
        </p:nvSpPr>
        <p:spPr>
          <a:xfrm>
            <a:off x="2750832" y="4518534"/>
            <a:ext cx="16383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.5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3339795" y="44402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1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 txBox="1"/>
          <p:nvPr/>
        </p:nvSpPr>
        <p:spPr>
          <a:xfrm>
            <a:off x="3285821" y="4518534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3847795" y="44402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1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355795" y="44402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1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862207" y="44402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1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370207" y="44402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1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878207" y="44402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1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 txBox="1"/>
          <p:nvPr/>
        </p:nvSpPr>
        <p:spPr>
          <a:xfrm>
            <a:off x="3723970" y="4442321"/>
            <a:ext cx="2286000" cy="5956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  <a:tabLst>
                <a:tab pos="588645" algn="l"/>
                <a:tab pos="1026794" algn="l"/>
                <a:tab pos="1602740" algn="l"/>
                <a:tab pos="2042795" algn="l"/>
              </a:tabLst>
            </a:pPr>
            <a:r>
              <a:rPr sz="1300" dirty="0">
                <a:latin typeface="Arial"/>
                <a:cs typeface="Arial"/>
              </a:rPr>
              <a:t>1.5	2	2.5	3	3.5</a:t>
            </a:r>
            <a:endParaRPr sz="1300">
              <a:latin typeface="Arial"/>
              <a:cs typeface="Arial"/>
            </a:endParaRPr>
          </a:p>
          <a:p>
            <a:pPr marL="236220">
              <a:spcBef>
                <a:spcPts val="645"/>
              </a:spcBef>
            </a:pPr>
            <a:r>
              <a:rPr sz="1400" spc="-30" dirty="0">
                <a:latin typeface="Arial"/>
                <a:cs typeface="Arial"/>
              </a:rPr>
              <a:t>Years </a:t>
            </a:r>
            <a:r>
              <a:rPr sz="1400" spc="-5" dirty="0">
                <a:latin typeface="Arial"/>
                <a:cs typeface="Arial"/>
              </a:rPr>
              <a:t>from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randomization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6384620" y="44402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1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 txBox="1"/>
          <p:nvPr/>
        </p:nvSpPr>
        <p:spPr>
          <a:xfrm>
            <a:off x="6330646" y="4518534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6892620" y="44402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1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 txBox="1"/>
          <p:nvPr/>
        </p:nvSpPr>
        <p:spPr>
          <a:xfrm>
            <a:off x="6768795" y="4518534"/>
            <a:ext cx="2552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4.5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7403795" y="444023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1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 txBox="1"/>
          <p:nvPr/>
        </p:nvSpPr>
        <p:spPr>
          <a:xfrm>
            <a:off x="7349821" y="4518534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1" name="object 481"/>
          <p:cNvSpPr txBox="1">
            <a:spLocks noGrp="1"/>
          </p:cNvSpPr>
          <p:nvPr>
            <p:ph type="title"/>
          </p:nvPr>
        </p:nvSpPr>
        <p:spPr>
          <a:xfrm>
            <a:off x="3063239" y="2236763"/>
            <a:ext cx="4006850" cy="6686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Overall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Survival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r>
              <a:rPr sz="1800" b="0" spc="-5" dirty="0">
                <a:latin typeface="Arial"/>
                <a:cs typeface="Arial"/>
              </a:rPr>
              <a:t>HR: 6.00 (95% CI 1.77 </a:t>
            </a:r>
            <a:r>
              <a:rPr sz="1800" b="0" dirty="0">
                <a:latin typeface="Arial"/>
                <a:cs typeface="Arial"/>
              </a:rPr>
              <a:t>- </a:t>
            </a:r>
            <a:r>
              <a:rPr sz="1800" b="0" spc="-5" dirty="0">
                <a:latin typeface="Arial"/>
                <a:cs typeface="Arial"/>
              </a:rPr>
              <a:t>20.3),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p=0.004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2" name="object 482"/>
          <p:cNvSpPr txBox="1"/>
          <p:nvPr/>
        </p:nvSpPr>
        <p:spPr>
          <a:xfrm>
            <a:off x="2517139" y="3574427"/>
            <a:ext cx="1320800" cy="55399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pc="-35" dirty="0">
                <a:latin typeface="Arial"/>
                <a:cs typeface="Arial"/>
              </a:rPr>
              <a:t>TARH  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LRH/TRRH</a:t>
            </a:r>
            <a:endParaRPr>
              <a:latin typeface="Arial"/>
              <a:cs typeface="Arial"/>
            </a:endParaRPr>
          </a:p>
        </p:txBody>
      </p:sp>
      <p:sp>
        <p:nvSpPr>
          <p:cNvPr id="483" name="object 483"/>
          <p:cNvSpPr txBox="1"/>
          <p:nvPr/>
        </p:nvSpPr>
        <p:spPr>
          <a:xfrm>
            <a:off x="4345941" y="3213747"/>
            <a:ext cx="9531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 marR="5080" indent="-127000">
              <a:lnSpc>
                <a:spcPct val="1157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v</a:t>
            </a:r>
            <a:r>
              <a:rPr spc="-5" dirty="0">
                <a:latin typeface="Arial"/>
                <a:cs typeface="Arial"/>
              </a:rPr>
              <a:t>ent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N  </a:t>
            </a:r>
            <a:r>
              <a:rPr spc="-5" dirty="0">
                <a:latin typeface="Arial"/>
                <a:cs typeface="Arial"/>
              </a:rPr>
              <a:t>3/312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40"/>
              </a:spcBef>
            </a:pPr>
            <a:r>
              <a:rPr spc="-5" dirty="0">
                <a:latin typeface="Arial"/>
                <a:cs typeface="Arial"/>
              </a:rPr>
              <a:t>19/319</a:t>
            </a:r>
            <a:endParaRPr>
              <a:latin typeface="Arial"/>
              <a:cs typeface="Arial"/>
            </a:endParaRPr>
          </a:p>
        </p:txBody>
      </p:sp>
      <p:pic>
        <p:nvPicPr>
          <p:cNvPr id="484" name="Picture 483">
            <a:extLst>
              <a:ext uri="{FF2B5EF4-FFF2-40B4-BE49-F238E27FC236}">
                <a16:creationId xmlns="" xmlns:a16="http://schemas.microsoft.com/office/drawing/2014/main" id="{C47C4248-00F7-9646-988E-CAFD66A8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9095"/>
            <a:ext cx="1015203" cy="941752"/>
          </a:xfrm>
          <a:prstGeom prst="rect">
            <a:avLst/>
          </a:prstGeom>
        </p:spPr>
      </p:pic>
      <p:pic>
        <p:nvPicPr>
          <p:cNvPr id="48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C350C490-E713-924A-8FC0-E7EC5D87B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52" y="156135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58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3555" y="1257274"/>
            <a:ext cx="2458085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10" dirty="0">
                <a:latin typeface="Arial"/>
                <a:cs typeface="Arial"/>
              </a:rPr>
              <a:t>C</a:t>
            </a:r>
            <a:r>
              <a:rPr sz="1900" spc="10" dirty="0">
                <a:latin typeface="Arial"/>
                <a:cs typeface="Arial"/>
              </a:rPr>
              <a:t>AUSES OF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</a:t>
            </a:r>
            <a:r>
              <a:rPr sz="1900" spc="-20" dirty="0">
                <a:latin typeface="Arial"/>
                <a:cs typeface="Arial"/>
              </a:rPr>
              <a:t>EATH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22350" y="2282024"/>
          <a:ext cx="7087234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2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0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3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Causes of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death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600" spc="-35" dirty="0">
                          <a:latin typeface="Arial"/>
                          <a:cs typeface="Arial"/>
                        </a:rPr>
                        <a:t>TARH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TLRH/TRRH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deaths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87350" indent="-34290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Symbol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Due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cervical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cancer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(4%)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87350" indent="-34290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Symbol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Unrelated morbidity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87350" indent="-342900">
                        <a:lnSpc>
                          <a:spcPct val="100000"/>
                        </a:lnSpc>
                        <a:spcBef>
                          <a:spcPts val="565"/>
                        </a:spcBef>
                        <a:buFont typeface="Symbol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Unknown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0BC25C-F2E0-1C4D-91F1-CFA7EBC46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015203" cy="941752"/>
          </a:xfrm>
          <a:prstGeom prst="rect">
            <a:avLst/>
          </a:prstGeom>
        </p:spPr>
      </p:pic>
      <p:pic>
        <p:nvPicPr>
          <p:cNvPr id="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08CFB825-66BD-E241-92AE-94BC68A53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6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2241" y="4152977"/>
            <a:ext cx="5092065" cy="145415"/>
          </a:xfrm>
          <a:custGeom>
            <a:avLst/>
            <a:gdLst/>
            <a:ahLst/>
            <a:cxnLst/>
            <a:rect l="l" t="t" r="r" b="b"/>
            <a:pathLst>
              <a:path w="5092065" h="145414">
                <a:moveTo>
                  <a:pt x="0" y="144873"/>
                </a:moveTo>
                <a:lnTo>
                  <a:pt x="0" y="144873"/>
                </a:lnTo>
                <a:lnTo>
                  <a:pt x="12956" y="144873"/>
                </a:lnTo>
                <a:lnTo>
                  <a:pt x="17275" y="144873"/>
                </a:lnTo>
                <a:lnTo>
                  <a:pt x="30232" y="144873"/>
                </a:lnTo>
                <a:lnTo>
                  <a:pt x="34551" y="144873"/>
                </a:lnTo>
                <a:lnTo>
                  <a:pt x="51827" y="144873"/>
                </a:lnTo>
                <a:lnTo>
                  <a:pt x="56146" y="144873"/>
                </a:lnTo>
                <a:lnTo>
                  <a:pt x="112293" y="144873"/>
                </a:lnTo>
                <a:lnTo>
                  <a:pt x="116612" y="144873"/>
                </a:lnTo>
                <a:lnTo>
                  <a:pt x="181396" y="144873"/>
                </a:lnTo>
                <a:lnTo>
                  <a:pt x="259137" y="144873"/>
                </a:lnTo>
                <a:lnTo>
                  <a:pt x="336878" y="144873"/>
                </a:lnTo>
                <a:lnTo>
                  <a:pt x="418939" y="144873"/>
                </a:lnTo>
                <a:lnTo>
                  <a:pt x="483723" y="144873"/>
                </a:lnTo>
                <a:lnTo>
                  <a:pt x="488042" y="144873"/>
                </a:lnTo>
                <a:lnTo>
                  <a:pt x="500999" y="144873"/>
                </a:lnTo>
                <a:lnTo>
                  <a:pt x="509637" y="144873"/>
                </a:lnTo>
                <a:lnTo>
                  <a:pt x="513956" y="144873"/>
                </a:lnTo>
                <a:lnTo>
                  <a:pt x="518274" y="144873"/>
                </a:lnTo>
                <a:lnTo>
                  <a:pt x="526912" y="144873"/>
                </a:lnTo>
                <a:lnTo>
                  <a:pt x="552826" y="144873"/>
                </a:lnTo>
                <a:lnTo>
                  <a:pt x="561464" y="144873"/>
                </a:lnTo>
                <a:lnTo>
                  <a:pt x="578740" y="144873"/>
                </a:lnTo>
                <a:lnTo>
                  <a:pt x="621929" y="144873"/>
                </a:lnTo>
                <a:lnTo>
                  <a:pt x="734222" y="144873"/>
                </a:lnTo>
                <a:lnTo>
                  <a:pt x="738541" y="144873"/>
                </a:lnTo>
                <a:lnTo>
                  <a:pt x="760136" y="144873"/>
                </a:lnTo>
                <a:lnTo>
                  <a:pt x="764455" y="144873"/>
                </a:lnTo>
                <a:lnTo>
                  <a:pt x="768774" y="144873"/>
                </a:lnTo>
                <a:lnTo>
                  <a:pt x="773093" y="144873"/>
                </a:lnTo>
                <a:lnTo>
                  <a:pt x="777412" y="144873"/>
                </a:lnTo>
                <a:lnTo>
                  <a:pt x="781731" y="144873"/>
                </a:lnTo>
                <a:lnTo>
                  <a:pt x="794688" y="144873"/>
                </a:lnTo>
                <a:lnTo>
                  <a:pt x="799007" y="144873"/>
                </a:lnTo>
                <a:lnTo>
                  <a:pt x="816282" y="144873"/>
                </a:lnTo>
                <a:lnTo>
                  <a:pt x="842196" y="144873"/>
                </a:lnTo>
                <a:lnTo>
                  <a:pt x="846515" y="144873"/>
                </a:lnTo>
                <a:lnTo>
                  <a:pt x="855153" y="144873"/>
                </a:lnTo>
                <a:lnTo>
                  <a:pt x="872429" y="144873"/>
                </a:lnTo>
                <a:lnTo>
                  <a:pt x="881067" y="144873"/>
                </a:lnTo>
                <a:lnTo>
                  <a:pt x="919937" y="144873"/>
                </a:lnTo>
                <a:lnTo>
                  <a:pt x="954489" y="144873"/>
                </a:lnTo>
                <a:lnTo>
                  <a:pt x="971765" y="144873"/>
                </a:lnTo>
                <a:lnTo>
                  <a:pt x="989040" y="144873"/>
                </a:lnTo>
                <a:lnTo>
                  <a:pt x="1002000" y="144873"/>
                </a:lnTo>
                <a:lnTo>
                  <a:pt x="1002000" y="102263"/>
                </a:lnTo>
                <a:lnTo>
                  <a:pt x="1006320" y="102263"/>
                </a:lnTo>
                <a:lnTo>
                  <a:pt x="1014950" y="102263"/>
                </a:lnTo>
                <a:lnTo>
                  <a:pt x="1019270" y="102263"/>
                </a:lnTo>
                <a:lnTo>
                  <a:pt x="1023590" y="102263"/>
                </a:lnTo>
                <a:lnTo>
                  <a:pt x="1027910" y="102263"/>
                </a:lnTo>
                <a:lnTo>
                  <a:pt x="1032230" y="102263"/>
                </a:lnTo>
                <a:lnTo>
                  <a:pt x="1036550" y="102263"/>
                </a:lnTo>
                <a:lnTo>
                  <a:pt x="1053830" y="102263"/>
                </a:lnTo>
                <a:lnTo>
                  <a:pt x="1062460" y="102263"/>
                </a:lnTo>
                <a:lnTo>
                  <a:pt x="1071100" y="102263"/>
                </a:lnTo>
                <a:lnTo>
                  <a:pt x="1092690" y="102263"/>
                </a:lnTo>
                <a:lnTo>
                  <a:pt x="1101330" y="102263"/>
                </a:lnTo>
                <a:lnTo>
                  <a:pt x="1157480" y="102263"/>
                </a:lnTo>
                <a:lnTo>
                  <a:pt x="1204990" y="102263"/>
                </a:lnTo>
                <a:lnTo>
                  <a:pt x="1243860" y="102263"/>
                </a:lnTo>
                <a:lnTo>
                  <a:pt x="1269770" y="102263"/>
                </a:lnTo>
                <a:lnTo>
                  <a:pt x="1278410" y="102263"/>
                </a:lnTo>
                <a:lnTo>
                  <a:pt x="1282730" y="102263"/>
                </a:lnTo>
                <a:lnTo>
                  <a:pt x="1304320" y="102263"/>
                </a:lnTo>
                <a:lnTo>
                  <a:pt x="1308640" y="102263"/>
                </a:lnTo>
                <a:lnTo>
                  <a:pt x="1312960" y="102263"/>
                </a:lnTo>
                <a:lnTo>
                  <a:pt x="1343190" y="102263"/>
                </a:lnTo>
                <a:lnTo>
                  <a:pt x="1347510" y="102263"/>
                </a:lnTo>
                <a:lnTo>
                  <a:pt x="1364790" y="102263"/>
                </a:lnTo>
                <a:lnTo>
                  <a:pt x="1382070" y="102263"/>
                </a:lnTo>
                <a:lnTo>
                  <a:pt x="1433890" y="102263"/>
                </a:lnTo>
                <a:lnTo>
                  <a:pt x="1511630" y="102263"/>
                </a:lnTo>
                <a:lnTo>
                  <a:pt x="1524590" y="102263"/>
                </a:lnTo>
                <a:lnTo>
                  <a:pt x="1533230" y="102263"/>
                </a:lnTo>
                <a:lnTo>
                  <a:pt x="1537550" y="102263"/>
                </a:lnTo>
                <a:lnTo>
                  <a:pt x="1541870" y="102263"/>
                </a:lnTo>
                <a:lnTo>
                  <a:pt x="1546190" y="102263"/>
                </a:lnTo>
                <a:lnTo>
                  <a:pt x="1559140" y="102263"/>
                </a:lnTo>
                <a:lnTo>
                  <a:pt x="1563460" y="102263"/>
                </a:lnTo>
                <a:lnTo>
                  <a:pt x="1602330" y="102263"/>
                </a:lnTo>
                <a:lnTo>
                  <a:pt x="1632570" y="102263"/>
                </a:lnTo>
                <a:lnTo>
                  <a:pt x="1783731" y="102263"/>
                </a:lnTo>
                <a:lnTo>
                  <a:pt x="1801001" y="102263"/>
                </a:lnTo>
                <a:lnTo>
                  <a:pt x="1809641" y="102263"/>
                </a:lnTo>
                <a:lnTo>
                  <a:pt x="1818281" y="102263"/>
                </a:lnTo>
                <a:lnTo>
                  <a:pt x="1822601" y="102263"/>
                </a:lnTo>
                <a:lnTo>
                  <a:pt x="1844191" y="102263"/>
                </a:lnTo>
                <a:lnTo>
                  <a:pt x="1861471" y="102263"/>
                </a:lnTo>
                <a:lnTo>
                  <a:pt x="1870111" y="102263"/>
                </a:lnTo>
                <a:lnTo>
                  <a:pt x="1917621" y="102263"/>
                </a:lnTo>
                <a:lnTo>
                  <a:pt x="1926251" y="102263"/>
                </a:lnTo>
                <a:lnTo>
                  <a:pt x="1960811" y="102263"/>
                </a:lnTo>
                <a:lnTo>
                  <a:pt x="1982401" y="102263"/>
                </a:lnTo>
                <a:lnTo>
                  <a:pt x="2008311" y="102263"/>
                </a:lnTo>
                <a:lnTo>
                  <a:pt x="2021271" y="102263"/>
                </a:lnTo>
                <a:lnTo>
                  <a:pt x="2038551" y="102263"/>
                </a:lnTo>
                <a:lnTo>
                  <a:pt x="2047181" y="102263"/>
                </a:lnTo>
                <a:lnTo>
                  <a:pt x="2051501" y="102263"/>
                </a:lnTo>
                <a:lnTo>
                  <a:pt x="2055821" y="102263"/>
                </a:lnTo>
                <a:lnTo>
                  <a:pt x="2060141" y="102263"/>
                </a:lnTo>
                <a:lnTo>
                  <a:pt x="2064461" y="102263"/>
                </a:lnTo>
                <a:lnTo>
                  <a:pt x="2077421" y="102263"/>
                </a:lnTo>
                <a:lnTo>
                  <a:pt x="2090371" y="102263"/>
                </a:lnTo>
                <a:lnTo>
                  <a:pt x="2111971" y="102263"/>
                </a:lnTo>
                <a:lnTo>
                  <a:pt x="2129241" y="102263"/>
                </a:lnTo>
                <a:lnTo>
                  <a:pt x="2159481" y="102263"/>
                </a:lnTo>
                <a:lnTo>
                  <a:pt x="2245861" y="102263"/>
                </a:lnTo>
                <a:lnTo>
                  <a:pt x="2323601" y="102263"/>
                </a:lnTo>
                <a:lnTo>
                  <a:pt x="2358151" y="102263"/>
                </a:lnTo>
                <a:lnTo>
                  <a:pt x="2392701" y="102263"/>
                </a:lnTo>
                <a:lnTo>
                  <a:pt x="2496361" y="102263"/>
                </a:lnTo>
                <a:lnTo>
                  <a:pt x="2552501" y="102263"/>
                </a:lnTo>
                <a:lnTo>
                  <a:pt x="2561141" y="102263"/>
                </a:lnTo>
                <a:lnTo>
                  <a:pt x="2578421" y="102263"/>
                </a:lnTo>
                <a:lnTo>
                  <a:pt x="2587051" y="102263"/>
                </a:lnTo>
                <a:lnTo>
                  <a:pt x="2591371" y="102263"/>
                </a:lnTo>
                <a:lnTo>
                  <a:pt x="2660481" y="102263"/>
                </a:lnTo>
                <a:lnTo>
                  <a:pt x="2785731" y="102263"/>
                </a:lnTo>
                <a:lnTo>
                  <a:pt x="2954161" y="102263"/>
                </a:lnTo>
                <a:lnTo>
                  <a:pt x="2984401" y="102263"/>
                </a:lnTo>
                <a:lnTo>
                  <a:pt x="3010311" y="102263"/>
                </a:lnTo>
                <a:lnTo>
                  <a:pt x="3092371" y="102263"/>
                </a:lnTo>
                <a:lnTo>
                  <a:pt x="3109651" y="102263"/>
                </a:lnTo>
                <a:lnTo>
                  <a:pt x="3126921" y="102263"/>
                </a:lnTo>
                <a:lnTo>
                  <a:pt x="3208981" y="102263"/>
                </a:lnTo>
                <a:lnTo>
                  <a:pt x="3269451" y="102263"/>
                </a:lnTo>
                <a:lnTo>
                  <a:pt x="3407651" y="102263"/>
                </a:lnTo>
                <a:lnTo>
                  <a:pt x="3489711" y="102263"/>
                </a:lnTo>
                <a:lnTo>
                  <a:pt x="3528592" y="102263"/>
                </a:lnTo>
                <a:lnTo>
                  <a:pt x="3576092" y="102263"/>
                </a:lnTo>
                <a:lnTo>
                  <a:pt x="3580412" y="102263"/>
                </a:lnTo>
                <a:lnTo>
                  <a:pt x="3584732" y="102263"/>
                </a:lnTo>
                <a:lnTo>
                  <a:pt x="3589052" y="102263"/>
                </a:lnTo>
                <a:lnTo>
                  <a:pt x="3597692" y="102263"/>
                </a:lnTo>
                <a:lnTo>
                  <a:pt x="3602012" y="102263"/>
                </a:lnTo>
                <a:lnTo>
                  <a:pt x="3606332" y="102263"/>
                </a:lnTo>
                <a:lnTo>
                  <a:pt x="3610652" y="102263"/>
                </a:lnTo>
                <a:lnTo>
                  <a:pt x="3619282" y="102263"/>
                </a:lnTo>
                <a:lnTo>
                  <a:pt x="3645202" y="102263"/>
                </a:lnTo>
                <a:lnTo>
                  <a:pt x="3697022" y="102263"/>
                </a:lnTo>
                <a:lnTo>
                  <a:pt x="3718622" y="102263"/>
                </a:lnTo>
                <a:lnTo>
                  <a:pt x="3735902" y="102263"/>
                </a:lnTo>
                <a:lnTo>
                  <a:pt x="3796362" y="102263"/>
                </a:lnTo>
                <a:lnTo>
                  <a:pt x="3835232" y="102263"/>
                </a:lnTo>
                <a:lnTo>
                  <a:pt x="3835232" y="0"/>
                </a:lnTo>
                <a:lnTo>
                  <a:pt x="3960482" y="0"/>
                </a:lnTo>
                <a:lnTo>
                  <a:pt x="3977762" y="0"/>
                </a:lnTo>
                <a:lnTo>
                  <a:pt x="4103012" y="0"/>
                </a:lnTo>
                <a:lnTo>
                  <a:pt x="4120282" y="0"/>
                </a:lnTo>
                <a:lnTo>
                  <a:pt x="4137562" y="0"/>
                </a:lnTo>
                <a:lnTo>
                  <a:pt x="4146202" y="0"/>
                </a:lnTo>
                <a:lnTo>
                  <a:pt x="4167792" y="0"/>
                </a:lnTo>
                <a:lnTo>
                  <a:pt x="4185072" y="0"/>
                </a:lnTo>
                <a:lnTo>
                  <a:pt x="4254172" y="0"/>
                </a:lnTo>
                <a:lnTo>
                  <a:pt x="4383742" y="0"/>
                </a:lnTo>
                <a:lnTo>
                  <a:pt x="4487392" y="0"/>
                </a:lnTo>
                <a:lnTo>
                  <a:pt x="4500352" y="0"/>
                </a:lnTo>
                <a:lnTo>
                  <a:pt x="4582412" y="0"/>
                </a:lnTo>
                <a:lnTo>
                  <a:pt x="4595372" y="0"/>
                </a:lnTo>
                <a:lnTo>
                  <a:pt x="4599692" y="0"/>
                </a:lnTo>
                <a:lnTo>
                  <a:pt x="4604002" y="0"/>
                </a:lnTo>
                <a:lnTo>
                  <a:pt x="4608322" y="0"/>
                </a:lnTo>
                <a:lnTo>
                  <a:pt x="4612642" y="0"/>
                </a:lnTo>
                <a:lnTo>
                  <a:pt x="4621282" y="0"/>
                </a:lnTo>
                <a:lnTo>
                  <a:pt x="4625602" y="0"/>
                </a:lnTo>
                <a:lnTo>
                  <a:pt x="4629922" y="0"/>
                </a:lnTo>
                <a:lnTo>
                  <a:pt x="4638562" y="0"/>
                </a:lnTo>
                <a:lnTo>
                  <a:pt x="4642882" y="0"/>
                </a:lnTo>
                <a:lnTo>
                  <a:pt x="4647192" y="0"/>
                </a:lnTo>
                <a:lnTo>
                  <a:pt x="4651512" y="0"/>
                </a:lnTo>
                <a:lnTo>
                  <a:pt x="4655832" y="0"/>
                </a:lnTo>
                <a:lnTo>
                  <a:pt x="4660152" y="0"/>
                </a:lnTo>
                <a:lnTo>
                  <a:pt x="4664472" y="0"/>
                </a:lnTo>
                <a:lnTo>
                  <a:pt x="4677432" y="0"/>
                </a:lnTo>
                <a:lnTo>
                  <a:pt x="4681752" y="0"/>
                </a:lnTo>
                <a:lnTo>
                  <a:pt x="4686072" y="0"/>
                </a:lnTo>
                <a:lnTo>
                  <a:pt x="4694702" y="0"/>
                </a:lnTo>
                <a:lnTo>
                  <a:pt x="4699022" y="0"/>
                </a:lnTo>
                <a:lnTo>
                  <a:pt x="4703342" y="0"/>
                </a:lnTo>
                <a:lnTo>
                  <a:pt x="4720622" y="0"/>
                </a:lnTo>
                <a:lnTo>
                  <a:pt x="4724942" y="0"/>
                </a:lnTo>
                <a:lnTo>
                  <a:pt x="4737892" y="0"/>
                </a:lnTo>
                <a:lnTo>
                  <a:pt x="4742212" y="0"/>
                </a:lnTo>
                <a:lnTo>
                  <a:pt x="4750852" y="0"/>
                </a:lnTo>
                <a:lnTo>
                  <a:pt x="4763812" y="0"/>
                </a:lnTo>
                <a:lnTo>
                  <a:pt x="4785402" y="0"/>
                </a:lnTo>
                <a:lnTo>
                  <a:pt x="4794042" y="0"/>
                </a:lnTo>
                <a:lnTo>
                  <a:pt x="4802682" y="0"/>
                </a:lnTo>
                <a:lnTo>
                  <a:pt x="4811312" y="0"/>
                </a:lnTo>
                <a:lnTo>
                  <a:pt x="4832912" y="0"/>
                </a:lnTo>
                <a:lnTo>
                  <a:pt x="4858822" y="0"/>
                </a:lnTo>
                <a:lnTo>
                  <a:pt x="4923612" y="0"/>
                </a:lnTo>
                <a:lnTo>
                  <a:pt x="4953842" y="0"/>
                </a:lnTo>
                <a:lnTo>
                  <a:pt x="4992712" y="0"/>
                </a:lnTo>
                <a:lnTo>
                  <a:pt x="5005672" y="0"/>
                </a:lnTo>
                <a:lnTo>
                  <a:pt x="5027262" y="0"/>
                </a:lnTo>
                <a:lnTo>
                  <a:pt x="5040222" y="0"/>
                </a:lnTo>
                <a:lnTo>
                  <a:pt x="5057502" y="0"/>
                </a:lnTo>
                <a:lnTo>
                  <a:pt x="5092052" y="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7519" y="2572334"/>
            <a:ext cx="5048885" cy="1695450"/>
          </a:xfrm>
          <a:custGeom>
            <a:avLst/>
            <a:gdLst/>
            <a:ahLst/>
            <a:cxnLst/>
            <a:rect l="l" t="t" r="r" b="b"/>
            <a:pathLst>
              <a:path w="5048884" h="1695450">
                <a:moveTo>
                  <a:pt x="0" y="1695350"/>
                </a:moveTo>
                <a:lnTo>
                  <a:pt x="0" y="1695350"/>
                </a:lnTo>
                <a:lnTo>
                  <a:pt x="12956" y="1695350"/>
                </a:lnTo>
                <a:lnTo>
                  <a:pt x="43187" y="1695350"/>
                </a:lnTo>
                <a:lnTo>
                  <a:pt x="51825" y="1695350"/>
                </a:lnTo>
                <a:lnTo>
                  <a:pt x="77737" y="1695350"/>
                </a:lnTo>
                <a:lnTo>
                  <a:pt x="86375" y="1695350"/>
                </a:lnTo>
                <a:lnTo>
                  <a:pt x="90694" y="1695350"/>
                </a:lnTo>
                <a:lnTo>
                  <a:pt x="120926" y="1695350"/>
                </a:lnTo>
                <a:lnTo>
                  <a:pt x="138201" y="1695350"/>
                </a:lnTo>
                <a:lnTo>
                  <a:pt x="164113" y="1695350"/>
                </a:lnTo>
                <a:lnTo>
                  <a:pt x="332545" y="1695350"/>
                </a:lnTo>
                <a:lnTo>
                  <a:pt x="427558" y="1695350"/>
                </a:lnTo>
                <a:lnTo>
                  <a:pt x="475065" y="1695350"/>
                </a:lnTo>
                <a:lnTo>
                  <a:pt x="479384" y="1695350"/>
                </a:lnTo>
                <a:lnTo>
                  <a:pt x="513934" y="1695350"/>
                </a:lnTo>
                <a:lnTo>
                  <a:pt x="522571" y="1695350"/>
                </a:lnTo>
                <a:lnTo>
                  <a:pt x="531209" y="1695350"/>
                </a:lnTo>
                <a:lnTo>
                  <a:pt x="535528" y="1695350"/>
                </a:lnTo>
                <a:lnTo>
                  <a:pt x="544165" y="1695350"/>
                </a:lnTo>
                <a:lnTo>
                  <a:pt x="552803" y="1695350"/>
                </a:lnTo>
                <a:lnTo>
                  <a:pt x="561440" y="1695350"/>
                </a:lnTo>
                <a:lnTo>
                  <a:pt x="561440" y="1656730"/>
                </a:lnTo>
                <a:lnTo>
                  <a:pt x="561440" y="1656730"/>
                </a:lnTo>
                <a:lnTo>
                  <a:pt x="570078" y="1656730"/>
                </a:lnTo>
                <a:lnTo>
                  <a:pt x="583034" y="1656730"/>
                </a:lnTo>
                <a:lnTo>
                  <a:pt x="626222" y="1656730"/>
                </a:lnTo>
                <a:lnTo>
                  <a:pt x="669409" y="1656730"/>
                </a:lnTo>
                <a:lnTo>
                  <a:pt x="682366" y="1656730"/>
                </a:lnTo>
                <a:lnTo>
                  <a:pt x="712597" y="1656730"/>
                </a:lnTo>
                <a:lnTo>
                  <a:pt x="734191" y="1656730"/>
                </a:lnTo>
                <a:lnTo>
                  <a:pt x="747147" y="1656730"/>
                </a:lnTo>
                <a:lnTo>
                  <a:pt x="751466" y="1656730"/>
                </a:lnTo>
                <a:lnTo>
                  <a:pt x="760104" y="1656730"/>
                </a:lnTo>
                <a:lnTo>
                  <a:pt x="764422" y="1656730"/>
                </a:lnTo>
                <a:lnTo>
                  <a:pt x="768741" y="1656730"/>
                </a:lnTo>
                <a:lnTo>
                  <a:pt x="790335" y="1656730"/>
                </a:lnTo>
                <a:lnTo>
                  <a:pt x="794654" y="1656730"/>
                </a:lnTo>
                <a:lnTo>
                  <a:pt x="798973" y="1656730"/>
                </a:lnTo>
                <a:lnTo>
                  <a:pt x="803291" y="1656730"/>
                </a:lnTo>
                <a:lnTo>
                  <a:pt x="807610" y="1656730"/>
                </a:lnTo>
                <a:lnTo>
                  <a:pt x="820566" y="1656730"/>
                </a:lnTo>
                <a:lnTo>
                  <a:pt x="829204" y="1656730"/>
                </a:lnTo>
                <a:lnTo>
                  <a:pt x="837842" y="1656730"/>
                </a:lnTo>
                <a:lnTo>
                  <a:pt x="842160" y="1656730"/>
                </a:lnTo>
                <a:lnTo>
                  <a:pt x="872392" y="1656730"/>
                </a:lnTo>
                <a:lnTo>
                  <a:pt x="876710" y="1656730"/>
                </a:lnTo>
                <a:lnTo>
                  <a:pt x="885348" y="1656730"/>
                </a:lnTo>
                <a:lnTo>
                  <a:pt x="885348" y="1613810"/>
                </a:lnTo>
                <a:lnTo>
                  <a:pt x="885348" y="1575180"/>
                </a:lnTo>
                <a:lnTo>
                  <a:pt x="898304" y="1575180"/>
                </a:lnTo>
                <a:lnTo>
                  <a:pt x="924217" y="1575180"/>
                </a:lnTo>
                <a:lnTo>
                  <a:pt x="984680" y="1575180"/>
                </a:lnTo>
                <a:lnTo>
                  <a:pt x="984680" y="1532260"/>
                </a:lnTo>
                <a:lnTo>
                  <a:pt x="1001950" y="1532260"/>
                </a:lnTo>
                <a:lnTo>
                  <a:pt x="1010590" y="1532260"/>
                </a:lnTo>
                <a:lnTo>
                  <a:pt x="1014910" y="1532260"/>
                </a:lnTo>
                <a:lnTo>
                  <a:pt x="1019230" y="1532260"/>
                </a:lnTo>
                <a:lnTo>
                  <a:pt x="1023550" y="1532260"/>
                </a:lnTo>
                <a:lnTo>
                  <a:pt x="1027870" y="1532260"/>
                </a:lnTo>
                <a:lnTo>
                  <a:pt x="1032190" y="1532260"/>
                </a:lnTo>
                <a:lnTo>
                  <a:pt x="1036510" y="1532260"/>
                </a:lnTo>
                <a:lnTo>
                  <a:pt x="1040820" y="1532260"/>
                </a:lnTo>
                <a:lnTo>
                  <a:pt x="1045140" y="1532260"/>
                </a:lnTo>
                <a:lnTo>
                  <a:pt x="1049460" y="1532260"/>
                </a:lnTo>
                <a:lnTo>
                  <a:pt x="1053780" y="1532260"/>
                </a:lnTo>
                <a:lnTo>
                  <a:pt x="1062420" y="1532260"/>
                </a:lnTo>
                <a:lnTo>
                  <a:pt x="1066740" y="1532260"/>
                </a:lnTo>
                <a:lnTo>
                  <a:pt x="1071060" y="1532260"/>
                </a:lnTo>
                <a:lnTo>
                  <a:pt x="1084010" y="1532260"/>
                </a:lnTo>
                <a:lnTo>
                  <a:pt x="1088330" y="1532260"/>
                </a:lnTo>
                <a:lnTo>
                  <a:pt x="1096970" y="1532260"/>
                </a:lnTo>
                <a:lnTo>
                  <a:pt x="1101290" y="1532260"/>
                </a:lnTo>
                <a:lnTo>
                  <a:pt x="1105600" y="1532260"/>
                </a:lnTo>
                <a:lnTo>
                  <a:pt x="1118560" y="1532260"/>
                </a:lnTo>
                <a:lnTo>
                  <a:pt x="1118560" y="1480750"/>
                </a:lnTo>
                <a:lnTo>
                  <a:pt x="1174710" y="1480750"/>
                </a:lnTo>
                <a:lnTo>
                  <a:pt x="1209260" y="1480750"/>
                </a:lnTo>
                <a:lnTo>
                  <a:pt x="1235170" y="1480750"/>
                </a:lnTo>
                <a:lnTo>
                  <a:pt x="1243810" y="1480750"/>
                </a:lnTo>
                <a:lnTo>
                  <a:pt x="1261080" y="1480750"/>
                </a:lnTo>
                <a:lnTo>
                  <a:pt x="1269720" y="1480750"/>
                </a:lnTo>
                <a:lnTo>
                  <a:pt x="1282680" y="1480750"/>
                </a:lnTo>
                <a:lnTo>
                  <a:pt x="1286990" y="1480750"/>
                </a:lnTo>
                <a:lnTo>
                  <a:pt x="1291310" y="1480750"/>
                </a:lnTo>
                <a:lnTo>
                  <a:pt x="1304270" y="1480750"/>
                </a:lnTo>
                <a:lnTo>
                  <a:pt x="1308590" y="1480750"/>
                </a:lnTo>
                <a:lnTo>
                  <a:pt x="1325860" y="1480750"/>
                </a:lnTo>
                <a:lnTo>
                  <a:pt x="1330180" y="1480750"/>
                </a:lnTo>
                <a:lnTo>
                  <a:pt x="1338820" y="1480750"/>
                </a:lnTo>
                <a:lnTo>
                  <a:pt x="1343140" y="1480750"/>
                </a:lnTo>
                <a:lnTo>
                  <a:pt x="1360410" y="1480750"/>
                </a:lnTo>
                <a:lnTo>
                  <a:pt x="1364730" y="1480750"/>
                </a:lnTo>
                <a:lnTo>
                  <a:pt x="1373370" y="1480750"/>
                </a:lnTo>
                <a:lnTo>
                  <a:pt x="1502930" y="1480750"/>
                </a:lnTo>
                <a:lnTo>
                  <a:pt x="1520210" y="1480750"/>
                </a:lnTo>
                <a:lnTo>
                  <a:pt x="1528850" y="1480750"/>
                </a:lnTo>
                <a:lnTo>
                  <a:pt x="1541800" y="1480750"/>
                </a:lnTo>
                <a:lnTo>
                  <a:pt x="1554760" y="1480750"/>
                </a:lnTo>
                <a:lnTo>
                  <a:pt x="1563400" y="1480750"/>
                </a:lnTo>
                <a:lnTo>
                  <a:pt x="1580670" y="1480750"/>
                </a:lnTo>
                <a:lnTo>
                  <a:pt x="1584990" y="1480750"/>
                </a:lnTo>
                <a:lnTo>
                  <a:pt x="1602260" y="1480750"/>
                </a:lnTo>
                <a:lnTo>
                  <a:pt x="1628180" y="1480750"/>
                </a:lnTo>
                <a:lnTo>
                  <a:pt x="1636810" y="1480750"/>
                </a:lnTo>
                <a:lnTo>
                  <a:pt x="1718870" y="1480750"/>
                </a:lnTo>
                <a:lnTo>
                  <a:pt x="1723190" y="1480750"/>
                </a:lnTo>
                <a:lnTo>
                  <a:pt x="1809571" y="1480750"/>
                </a:lnTo>
                <a:lnTo>
                  <a:pt x="1813881" y="1480750"/>
                </a:lnTo>
                <a:lnTo>
                  <a:pt x="1835481" y="1480750"/>
                </a:lnTo>
                <a:lnTo>
                  <a:pt x="1857071" y="1480750"/>
                </a:lnTo>
                <a:lnTo>
                  <a:pt x="1874351" y="1480750"/>
                </a:lnTo>
                <a:lnTo>
                  <a:pt x="1878661" y="1480750"/>
                </a:lnTo>
                <a:lnTo>
                  <a:pt x="1921851" y="1480750"/>
                </a:lnTo>
                <a:lnTo>
                  <a:pt x="2003911" y="1480750"/>
                </a:lnTo>
                <a:lnTo>
                  <a:pt x="2029821" y="1480750"/>
                </a:lnTo>
                <a:lnTo>
                  <a:pt x="2029821" y="1420670"/>
                </a:lnTo>
                <a:lnTo>
                  <a:pt x="2029821" y="1420670"/>
                </a:lnTo>
                <a:lnTo>
                  <a:pt x="2042781" y="1420670"/>
                </a:lnTo>
                <a:lnTo>
                  <a:pt x="2073011" y="1420670"/>
                </a:lnTo>
                <a:lnTo>
                  <a:pt x="2085971" y="1420670"/>
                </a:lnTo>
                <a:lnTo>
                  <a:pt x="2159381" y="1420670"/>
                </a:lnTo>
                <a:lnTo>
                  <a:pt x="2379641" y="1420670"/>
                </a:lnTo>
                <a:lnTo>
                  <a:pt x="2379641" y="1356280"/>
                </a:lnTo>
                <a:lnTo>
                  <a:pt x="2461701" y="1356280"/>
                </a:lnTo>
                <a:lnTo>
                  <a:pt x="2522161" y="1356280"/>
                </a:lnTo>
                <a:lnTo>
                  <a:pt x="2530801" y="1356280"/>
                </a:lnTo>
                <a:lnTo>
                  <a:pt x="2530801" y="1291900"/>
                </a:lnTo>
                <a:lnTo>
                  <a:pt x="2556711" y="1291900"/>
                </a:lnTo>
                <a:lnTo>
                  <a:pt x="2565351" y="1291900"/>
                </a:lnTo>
                <a:lnTo>
                  <a:pt x="2604221" y="1291900"/>
                </a:lnTo>
                <a:lnTo>
                  <a:pt x="2612861" y="1291900"/>
                </a:lnTo>
                <a:lnTo>
                  <a:pt x="2617171" y="1291900"/>
                </a:lnTo>
                <a:lnTo>
                  <a:pt x="2621491" y="1291900"/>
                </a:lnTo>
                <a:lnTo>
                  <a:pt x="2643091" y="1291900"/>
                </a:lnTo>
                <a:lnTo>
                  <a:pt x="2729461" y="1291900"/>
                </a:lnTo>
                <a:lnTo>
                  <a:pt x="2729461" y="1223230"/>
                </a:lnTo>
                <a:lnTo>
                  <a:pt x="2768331" y="1223230"/>
                </a:lnTo>
                <a:lnTo>
                  <a:pt x="2824481" y="1223230"/>
                </a:lnTo>
                <a:lnTo>
                  <a:pt x="2824481" y="1154560"/>
                </a:lnTo>
                <a:lnTo>
                  <a:pt x="2846071" y="1154560"/>
                </a:lnTo>
                <a:lnTo>
                  <a:pt x="2992911" y="1154560"/>
                </a:lnTo>
                <a:lnTo>
                  <a:pt x="3062011" y="1154560"/>
                </a:lnTo>
                <a:lnTo>
                  <a:pt x="3070651" y="1154560"/>
                </a:lnTo>
                <a:lnTo>
                  <a:pt x="3079281" y="1154560"/>
                </a:lnTo>
                <a:lnTo>
                  <a:pt x="3083601" y="1154560"/>
                </a:lnTo>
                <a:lnTo>
                  <a:pt x="3096561" y="1154560"/>
                </a:lnTo>
                <a:lnTo>
                  <a:pt x="3100881" y="1154560"/>
                </a:lnTo>
                <a:lnTo>
                  <a:pt x="3118151" y="1154560"/>
                </a:lnTo>
                <a:lnTo>
                  <a:pt x="3126791" y="1154560"/>
                </a:lnTo>
                <a:lnTo>
                  <a:pt x="3148381" y="1154560"/>
                </a:lnTo>
                <a:lnTo>
                  <a:pt x="3152701" y="1154560"/>
                </a:lnTo>
                <a:lnTo>
                  <a:pt x="3161341" y="1154560"/>
                </a:lnTo>
                <a:lnTo>
                  <a:pt x="3169981" y="1154560"/>
                </a:lnTo>
                <a:lnTo>
                  <a:pt x="3182931" y="1154560"/>
                </a:lnTo>
                <a:lnTo>
                  <a:pt x="3347051" y="1154560"/>
                </a:lnTo>
                <a:lnTo>
                  <a:pt x="3398871" y="1154560"/>
                </a:lnTo>
                <a:lnTo>
                  <a:pt x="3489571" y="1154560"/>
                </a:lnTo>
                <a:lnTo>
                  <a:pt x="3580262" y="1154560"/>
                </a:lnTo>
                <a:lnTo>
                  <a:pt x="3588902" y="1154560"/>
                </a:lnTo>
                <a:lnTo>
                  <a:pt x="3593222" y="1154560"/>
                </a:lnTo>
                <a:lnTo>
                  <a:pt x="3623452" y="1154560"/>
                </a:lnTo>
                <a:lnTo>
                  <a:pt x="3645042" y="1154560"/>
                </a:lnTo>
                <a:lnTo>
                  <a:pt x="3666642" y="1154560"/>
                </a:lnTo>
                <a:lnTo>
                  <a:pt x="3692552" y="1154560"/>
                </a:lnTo>
                <a:lnTo>
                  <a:pt x="3701192" y="1154560"/>
                </a:lnTo>
                <a:lnTo>
                  <a:pt x="3796202" y="1154560"/>
                </a:lnTo>
                <a:lnTo>
                  <a:pt x="3813472" y="1154560"/>
                </a:lnTo>
                <a:lnTo>
                  <a:pt x="3813472" y="1068720"/>
                </a:lnTo>
                <a:lnTo>
                  <a:pt x="3886892" y="1068720"/>
                </a:lnTo>
                <a:lnTo>
                  <a:pt x="3886892" y="982877"/>
                </a:lnTo>
                <a:lnTo>
                  <a:pt x="3930082" y="982877"/>
                </a:lnTo>
                <a:lnTo>
                  <a:pt x="3951672" y="982877"/>
                </a:lnTo>
                <a:lnTo>
                  <a:pt x="4033732" y="982877"/>
                </a:lnTo>
                <a:lnTo>
                  <a:pt x="4051012" y="982877"/>
                </a:lnTo>
                <a:lnTo>
                  <a:pt x="4098512" y="982877"/>
                </a:lnTo>
                <a:lnTo>
                  <a:pt x="4102832" y="982877"/>
                </a:lnTo>
                <a:lnTo>
                  <a:pt x="4111472" y="982877"/>
                </a:lnTo>
                <a:lnTo>
                  <a:pt x="4124432" y="982877"/>
                </a:lnTo>
                <a:lnTo>
                  <a:pt x="4167612" y="982877"/>
                </a:lnTo>
                <a:lnTo>
                  <a:pt x="4180572" y="982877"/>
                </a:lnTo>
                <a:lnTo>
                  <a:pt x="4189212" y="982877"/>
                </a:lnTo>
                <a:lnTo>
                  <a:pt x="4193532" y="982877"/>
                </a:lnTo>
                <a:lnTo>
                  <a:pt x="4202162" y="982877"/>
                </a:lnTo>
                <a:lnTo>
                  <a:pt x="4215122" y="982877"/>
                </a:lnTo>
                <a:lnTo>
                  <a:pt x="4279902" y="982877"/>
                </a:lnTo>
                <a:lnTo>
                  <a:pt x="4292862" y="982877"/>
                </a:lnTo>
                <a:lnTo>
                  <a:pt x="4292862" y="879868"/>
                </a:lnTo>
                <a:lnTo>
                  <a:pt x="4314452" y="879868"/>
                </a:lnTo>
                <a:lnTo>
                  <a:pt x="4379232" y="879868"/>
                </a:lnTo>
                <a:lnTo>
                  <a:pt x="4461292" y="879868"/>
                </a:lnTo>
                <a:lnTo>
                  <a:pt x="4521752" y="879868"/>
                </a:lnTo>
                <a:lnTo>
                  <a:pt x="4526072" y="879868"/>
                </a:lnTo>
                <a:lnTo>
                  <a:pt x="4547672" y="879868"/>
                </a:lnTo>
                <a:lnTo>
                  <a:pt x="4564942" y="879868"/>
                </a:lnTo>
                <a:lnTo>
                  <a:pt x="4569262" y="879868"/>
                </a:lnTo>
                <a:lnTo>
                  <a:pt x="4573582" y="879868"/>
                </a:lnTo>
                <a:lnTo>
                  <a:pt x="4582222" y="879868"/>
                </a:lnTo>
                <a:lnTo>
                  <a:pt x="4599492" y="879868"/>
                </a:lnTo>
                <a:lnTo>
                  <a:pt x="4603812" y="879868"/>
                </a:lnTo>
                <a:lnTo>
                  <a:pt x="4608132" y="879868"/>
                </a:lnTo>
                <a:lnTo>
                  <a:pt x="4612452" y="879868"/>
                </a:lnTo>
                <a:lnTo>
                  <a:pt x="4616772" y="879868"/>
                </a:lnTo>
                <a:lnTo>
                  <a:pt x="4621082" y="879868"/>
                </a:lnTo>
                <a:lnTo>
                  <a:pt x="4638362" y="879868"/>
                </a:lnTo>
                <a:lnTo>
                  <a:pt x="4642682" y="879868"/>
                </a:lnTo>
                <a:lnTo>
                  <a:pt x="4647002" y="879868"/>
                </a:lnTo>
                <a:lnTo>
                  <a:pt x="4659952" y="879868"/>
                </a:lnTo>
                <a:lnTo>
                  <a:pt x="4664272" y="879868"/>
                </a:lnTo>
                <a:lnTo>
                  <a:pt x="4668592" y="879868"/>
                </a:lnTo>
                <a:lnTo>
                  <a:pt x="4677232" y="879868"/>
                </a:lnTo>
                <a:lnTo>
                  <a:pt x="4681552" y="879868"/>
                </a:lnTo>
                <a:lnTo>
                  <a:pt x="4685872" y="879868"/>
                </a:lnTo>
                <a:lnTo>
                  <a:pt x="4694502" y="879868"/>
                </a:lnTo>
                <a:lnTo>
                  <a:pt x="4716102" y="879868"/>
                </a:lnTo>
                <a:lnTo>
                  <a:pt x="4720422" y="879868"/>
                </a:lnTo>
                <a:lnTo>
                  <a:pt x="4733372" y="879868"/>
                </a:lnTo>
                <a:lnTo>
                  <a:pt x="4737692" y="879868"/>
                </a:lnTo>
                <a:lnTo>
                  <a:pt x="4746332" y="879868"/>
                </a:lnTo>
                <a:lnTo>
                  <a:pt x="4754972" y="879868"/>
                </a:lnTo>
                <a:lnTo>
                  <a:pt x="4763602" y="879868"/>
                </a:lnTo>
                <a:lnTo>
                  <a:pt x="4772242" y="879868"/>
                </a:lnTo>
                <a:lnTo>
                  <a:pt x="4785202" y="879868"/>
                </a:lnTo>
                <a:lnTo>
                  <a:pt x="4837022" y="879868"/>
                </a:lnTo>
                <a:lnTo>
                  <a:pt x="4849982" y="879868"/>
                </a:lnTo>
                <a:lnTo>
                  <a:pt x="4858622" y="879868"/>
                </a:lnTo>
                <a:lnTo>
                  <a:pt x="4880212" y="879868"/>
                </a:lnTo>
                <a:lnTo>
                  <a:pt x="4884532" y="879868"/>
                </a:lnTo>
                <a:lnTo>
                  <a:pt x="4893172" y="879868"/>
                </a:lnTo>
                <a:lnTo>
                  <a:pt x="4906122" y="879868"/>
                </a:lnTo>
                <a:lnTo>
                  <a:pt x="4940672" y="879868"/>
                </a:lnTo>
                <a:lnTo>
                  <a:pt x="4940672" y="0"/>
                </a:lnTo>
                <a:lnTo>
                  <a:pt x="4957952" y="0"/>
                </a:lnTo>
                <a:lnTo>
                  <a:pt x="4979542" y="0"/>
                </a:lnTo>
                <a:lnTo>
                  <a:pt x="4992502" y="0"/>
                </a:lnTo>
                <a:lnTo>
                  <a:pt x="5031372" y="0"/>
                </a:lnTo>
                <a:lnTo>
                  <a:pt x="5048642" y="0"/>
                </a:lnTo>
              </a:path>
            </a:pathLst>
          </a:custGeom>
          <a:ln w="571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4193" y="1388320"/>
            <a:ext cx="0" cy="3025140"/>
          </a:xfrm>
          <a:custGeom>
            <a:avLst/>
            <a:gdLst/>
            <a:ahLst/>
            <a:cxnLst/>
            <a:rect l="l" t="t" r="r" b="b"/>
            <a:pathLst>
              <a:path h="3025140">
                <a:moveTo>
                  <a:pt x="0" y="3025081"/>
                </a:moveTo>
                <a:lnTo>
                  <a:pt x="1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1277" y="4297857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917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44299" y="4240759"/>
            <a:ext cx="192360" cy="1174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1277" y="374078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917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44299" y="3680245"/>
            <a:ext cx="192360" cy="1174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91277" y="318198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917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44299" y="3080852"/>
            <a:ext cx="192360" cy="209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10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91277" y="2619743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917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44299" y="2518610"/>
            <a:ext cx="192360" cy="209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15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91277" y="2062670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917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44299" y="1961538"/>
            <a:ext cx="192360" cy="209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91277" y="1500428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917" y="0"/>
                </a:moveTo>
                <a:lnTo>
                  <a:pt x="0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44299" y="1401023"/>
            <a:ext cx="192360" cy="209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dirty="0">
                <a:latin typeface="Arial"/>
                <a:cs typeface="Arial"/>
              </a:rPr>
              <a:t>25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9318" y="1553621"/>
            <a:ext cx="487313" cy="274574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225425" marR="5080" indent="-212725">
              <a:lnSpc>
                <a:spcPts val="1900"/>
              </a:lnSpc>
              <a:spcBef>
                <a:spcPts val="25"/>
              </a:spcBef>
            </a:pPr>
            <a:r>
              <a:rPr sz="1600" spc="-5" dirty="0">
                <a:latin typeface="Arial"/>
                <a:cs typeface="Arial"/>
              </a:rPr>
              <a:t>Cumulative incidence of death  due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cervical cancer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(%)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910713" y="5126959"/>
          <a:ext cx="5847711" cy="388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11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18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11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181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895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35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9400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marL="18415">
                        <a:lnSpc>
                          <a:spcPts val="1410"/>
                        </a:lnSpc>
                        <a:spcBef>
                          <a:spcPts val="25"/>
                        </a:spcBef>
                      </a:pPr>
                      <a:r>
                        <a:rPr sz="1300" b="1" spc="-30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TARH</a:t>
                      </a:r>
                      <a:r>
                        <a:rPr sz="1300" b="1" spc="265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312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141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282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ts val="141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237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ts val="141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41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164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1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146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141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136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41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125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41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104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41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1410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009644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L="35560">
                        <a:lnSpc>
                          <a:spcPts val="137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TLRH</a:t>
                      </a:r>
                      <a:r>
                        <a:rPr sz="1300" b="1" spc="170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319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137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297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ts val="137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249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ts val="137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198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37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174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7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163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137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37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133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370"/>
                        </a:lnSpc>
                      </a:pPr>
                      <a:r>
                        <a:rPr sz="1300" b="1" spc="-25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113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37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87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1370"/>
                        </a:lnSpc>
                      </a:pPr>
                      <a:r>
                        <a:rPr sz="1300" b="1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130301" y="4915580"/>
            <a:ext cx="110172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Number </a:t>
            </a:r>
            <a:r>
              <a:rPr sz="1300" dirty="0">
                <a:latin typeface="Arial"/>
                <a:cs typeface="Arial"/>
              </a:rPr>
              <a:t>at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risk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64193" y="4413402"/>
            <a:ext cx="5339080" cy="0"/>
          </a:xfrm>
          <a:custGeom>
            <a:avLst/>
            <a:gdLst/>
            <a:ahLst/>
            <a:cxnLst/>
            <a:rect l="l" t="t" r="r" b="b"/>
            <a:pathLst>
              <a:path w="5339080">
                <a:moveTo>
                  <a:pt x="0" y="0"/>
                </a:moveTo>
                <a:lnTo>
                  <a:pt x="5338583" y="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7033" y="441340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1" y="689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17458" y="4505110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90926" y="441340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1" y="689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05315" y="4505110"/>
            <a:ext cx="16383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.5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01351" y="441340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1" y="689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40037" y="4505110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10037" y="441340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1" y="689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23917" y="441340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1" y="689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34343" y="441340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1" y="689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43029" y="441340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1" y="689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58661" y="441340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1" y="689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19215" y="4505110"/>
            <a:ext cx="2552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3.5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67334" y="441340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1" y="689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607772" y="4505110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77760" y="441340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1" y="689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040054" y="4505110"/>
            <a:ext cx="2552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4.5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91653" y="4413403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1" y="689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30339" y="4505110"/>
            <a:ext cx="1174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72332" y="4479830"/>
            <a:ext cx="1989455" cy="4724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spcBef>
                <a:spcPts val="300"/>
              </a:spcBef>
              <a:tabLst>
                <a:tab pos="604520" algn="l"/>
                <a:tab pos="1036319" algn="l"/>
                <a:tab pos="1623695" algn="l"/>
              </a:tabLst>
            </a:pPr>
            <a:r>
              <a:rPr sz="1300" dirty="0">
                <a:latin typeface="Arial"/>
                <a:cs typeface="Arial"/>
              </a:rPr>
              <a:t>1.5	2	2.5	3</a:t>
            </a:r>
            <a:endParaRPr sz="1300">
              <a:latin typeface="Arial"/>
              <a:cs typeface="Arial"/>
            </a:endParaRPr>
          </a:p>
          <a:p>
            <a:pPr marL="95885">
              <a:spcBef>
                <a:spcPts val="195"/>
              </a:spcBef>
            </a:pPr>
            <a:r>
              <a:rPr sz="1300" spc="-25" dirty="0">
                <a:latin typeface="Arial"/>
                <a:cs typeface="Arial"/>
              </a:rPr>
              <a:t>Years </a:t>
            </a:r>
            <a:r>
              <a:rPr sz="1300" dirty="0">
                <a:latin typeface="Arial"/>
                <a:cs typeface="Arial"/>
              </a:rPr>
              <a:t>from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randomization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13322" y="3860077"/>
            <a:ext cx="46291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spc="-95" dirty="0">
                <a:latin typeface="Arial"/>
                <a:cs typeface="Arial"/>
              </a:rPr>
              <a:t>T</a:t>
            </a:r>
            <a:r>
              <a:rPr sz="1300" spc="-5" dirty="0">
                <a:latin typeface="Arial"/>
                <a:cs typeface="Arial"/>
              </a:rPr>
              <a:t>AR</a:t>
            </a:r>
            <a:r>
              <a:rPr sz="1300" dirty="0">
                <a:latin typeface="Arial"/>
                <a:cs typeface="Arial"/>
              </a:rPr>
              <a:t>H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01511" y="3134869"/>
            <a:ext cx="96266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TLRH/TRRH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977514" y="1574534"/>
            <a:ext cx="4057650" cy="6686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635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Disease-specific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survival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r>
              <a:rPr sz="1800" b="0" spc="-5" dirty="0">
                <a:latin typeface="Arial"/>
                <a:cs typeface="Arial"/>
              </a:rPr>
              <a:t>HR: 6.56 (95% </a:t>
            </a:r>
            <a:r>
              <a:rPr sz="1800" b="0" dirty="0">
                <a:latin typeface="Arial"/>
                <a:cs typeface="Arial"/>
              </a:rPr>
              <a:t>CI </a:t>
            </a:r>
            <a:r>
              <a:rPr sz="1800" b="0" spc="-5" dirty="0">
                <a:latin typeface="Arial"/>
                <a:cs typeface="Arial"/>
              </a:rPr>
              <a:t>1.48 </a:t>
            </a:r>
            <a:r>
              <a:rPr sz="1800" b="0" dirty="0">
                <a:latin typeface="Arial"/>
                <a:cs typeface="Arial"/>
              </a:rPr>
              <a:t>– </a:t>
            </a:r>
            <a:r>
              <a:rPr sz="1800" b="0" spc="-5" dirty="0">
                <a:latin typeface="Arial"/>
                <a:cs typeface="Arial"/>
              </a:rPr>
              <a:t>29.0),</a:t>
            </a:r>
            <a:r>
              <a:rPr sz="1800" b="0" spc="-6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p=0.013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33687" y="2764104"/>
            <a:ext cx="13208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35" dirty="0">
                <a:latin typeface="Arial"/>
                <a:cs typeface="Arial"/>
              </a:rPr>
              <a:t>TARH  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LRH/TRRH</a:t>
            </a:r>
            <a:endParaRPr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85616" y="2493125"/>
            <a:ext cx="953135" cy="84581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66700" marR="5080" indent="-254000">
              <a:lnSpc>
                <a:spcPts val="2130"/>
              </a:lnSpc>
              <a:spcBef>
                <a:spcPts val="195"/>
              </a:spcBef>
            </a:pP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v</a:t>
            </a:r>
            <a:r>
              <a:rPr spc="-5" dirty="0">
                <a:latin typeface="Arial"/>
                <a:cs typeface="Arial"/>
              </a:rPr>
              <a:t>ent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N  </a:t>
            </a:r>
            <a:r>
              <a:rPr spc="-5" dirty="0">
                <a:latin typeface="Arial"/>
                <a:cs typeface="Arial"/>
              </a:rPr>
              <a:t>2/312</a:t>
            </a:r>
            <a:endParaRPr>
              <a:latin typeface="Arial"/>
              <a:cs typeface="Arial"/>
            </a:endParaRPr>
          </a:p>
          <a:p>
            <a:pPr marL="139700">
              <a:lnSpc>
                <a:spcPts val="2105"/>
              </a:lnSpc>
            </a:pPr>
            <a:r>
              <a:rPr spc="-5" dirty="0">
                <a:latin typeface="Arial"/>
                <a:cs typeface="Arial"/>
              </a:rPr>
              <a:t>14/319</a:t>
            </a:r>
            <a:endParaRPr>
              <a:latin typeface="Arial"/>
              <a:cs typeface="Arial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6A0645D-D6E0-A14E-A5DD-762D64F19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1015203" cy="941752"/>
          </a:xfrm>
          <a:prstGeom prst="rect">
            <a:avLst/>
          </a:prstGeom>
        </p:spPr>
      </p:pic>
      <p:pic>
        <p:nvPicPr>
          <p:cNvPr id="46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A444DFC4-4126-F047-868A-D1606781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68" y="206568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F4DA701-C611-FE49-A780-61826A6F5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Reduction in blood loss </a:t>
            </a:r>
            <a:r>
              <a:rPr lang="en-US" dirty="0" err="1"/>
              <a:t>periop</a:t>
            </a:r>
            <a:r>
              <a:rPr lang="en-US" dirty="0"/>
              <a:t> comps hospital stay lower wound related complications</a:t>
            </a:r>
          </a:p>
          <a:p>
            <a:r>
              <a:rPr lang="en-US" dirty="0"/>
              <a:t>Retrospective data showing no difference in 5yr disease free and overall survival</a:t>
            </a:r>
          </a:p>
          <a:p>
            <a:r>
              <a:rPr lang="en-US" dirty="0"/>
              <a:t>Both for robotic and laparoscopic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9163" y="1223010"/>
            <a:ext cx="2125345" cy="5130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/>
              <a:t>Conclusions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1" y="2083563"/>
            <a:ext cx="7987665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80415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Disease-free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survival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at 4.5 </a:t>
            </a:r>
            <a:r>
              <a:rPr sz="2000" b="1" spc="-5" dirty="0">
                <a:latin typeface="Times New Roman"/>
                <a:cs typeface="Times New Roman"/>
              </a:rPr>
              <a:t>years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minimally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invasive</a:t>
            </a:r>
            <a:r>
              <a:rPr sz="2000" b="1" spc="-5" dirty="0">
                <a:latin typeface="Times New Roman"/>
                <a:cs typeface="Times New Roman"/>
              </a:rPr>
              <a:t> radical  </a:t>
            </a:r>
            <a:r>
              <a:rPr sz="2000" b="1" spc="-10" dirty="0">
                <a:latin typeface="Times New Roman"/>
                <a:cs typeface="Times New Roman"/>
              </a:rPr>
              <a:t>hysterectomy </a:t>
            </a:r>
            <a:r>
              <a:rPr sz="2000" b="1" dirty="0">
                <a:latin typeface="Times New Roman"/>
                <a:cs typeface="Times New Roman"/>
              </a:rPr>
              <a:t>was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inferior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compared </a:t>
            </a:r>
            <a:r>
              <a:rPr sz="2000" b="1" spc="-5" dirty="0">
                <a:latin typeface="Times New Roman"/>
                <a:cs typeface="Times New Roman"/>
              </a:rPr>
              <a:t>to the open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approach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281305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Minimally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invasive</a:t>
            </a:r>
            <a:r>
              <a:rPr sz="2000" b="1" spc="-5" dirty="0">
                <a:latin typeface="Times New Roman"/>
                <a:cs typeface="Times New Roman"/>
              </a:rPr>
              <a:t> radical </a:t>
            </a:r>
            <a:r>
              <a:rPr sz="2000" b="1" spc="-10" dirty="0">
                <a:latin typeface="Times New Roman"/>
                <a:cs typeface="Times New Roman"/>
              </a:rPr>
              <a:t>hysterectomy </a:t>
            </a:r>
            <a:r>
              <a:rPr sz="2000" b="1" dirty="0">
                <a:latin typeface="Times New Roman"/>
                <a:cs typeface="Times New Roman"/>
              </a:rPr>
              <a:t>was </a:t>
            </a:r>
            <a:r>
              <a:rPr sz="2000" b="1" spc="-5" dirty="0">
                <a:latin typeface="Times New Roman"/>
                <a:cs typeface="Times New Roman"/>
              </a:rPr>
              <a:t>associated with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higher  rates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loco/regional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recurrences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508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Results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5" dirty="0">
                <a:latin typeface="Times New Roman"/>
                <a:cs typeface="Times New Roman"/>
              </a:rPr>
              <a:t>the </a:t>
            </a:r>
            <a:r>
              <a:rPr sz="2000" b="1" dirty="0">
                <a:latin typeface="Times New Roman"/>
                <a:cs typeface="Times New Roman"/>
              </a:rPr>
              <a:t>LACC </a:t>
            </a:r>
            <a:r>
              <a:rPr sz="2000" b="1" spc="-35" dirty="0">
                <a:latin typeface="Times New Roman"/>
                <a:cs typeface="Times New Roman"/>
              </a:rPr>
              <a:t>Trial </a:t>
            </a:r>
            <a:r>
              <a:rPr sz="2000" b="1" spc="-5" dirty="0">
                <a:latin typeface="Times New Roman"/>
                <a:cs typeface="Times New Roman"/>
              </a:rPr>
              <a:t>should </a:t>
            </a:r>
            <a:r>
              <a:rPr sz="2000" b="1" dirty="0">
                <a:latin typeface="Times New Roman"/>
                <a:cs typeface="Times New Roman"/>
              </a:rPr>
              <a:t>be </a:t>
            </a:r>
            <a:r>
              <a:rPr sz="2000" b="1" spc="-5" dirty="0">
                <a:latin typeface="Times New Roman"/>
                <a:cs typeface="Times New Roman"/>
              </a:rPr>
              <a:t>discussed with patients scheduled  to undergo radical </a:t>
            </a:r>
            <a:r>
              <a:rPr sz="2000" b="1" spc="-10" dirty="0">
                <a:latin typeface="Times New Roman"/>
                <a:cs typeface="Times New Roman"/>
              </a:rPr>
              <a:t>hysterectomy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9A3651-F102-7B4F-9402-1540B1F6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9473"/>
            <a:ext cx="1015203" cy="941752"/>
          </a:xfrm>
          <a:prstGeom prst="rect">
            <a:avLst/>
          </a:prstGeom>
        </p:spPr>
      </p:pic>
      <p:pic>
        <p:nvPicPr>
          <p:cNvPr id="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9153B86F-2349-C742-B1BE-FC34E101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02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19977"/>
            <a:ext cx="8229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LACC</a:t>
            </a:r>
            <a:r>
              <a:rPr spc="-140" dirty="0"/>
              <a:t> </a:t>
            </a:r>
            <a:r>
              <a:rPr spc="-55" dirty="0"/>
              <a:t>Trial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14112"/>
            <a:ext cx="4794250" cy="349694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5600" indent="-342900"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Strengths</a:t>
            </a:r>
            <a:endParaRPr sz="2000">
              <a:latin typeface="Times New Roman"/>
              <a:cs typeface="Times New Roman"/>
            </a:endParaRPr>
          </a:p>
          <a:p>
            <a:pPr marL="927100">
              <a:spcBef>
                <a:spcPts val="665"/>
              </a:spcBef>
            </a:pPr>
            <a:r>
              <a:rPr spc="-5" dirty="0">
                <a:latin typeface="Times New Roman"/>
                <a:cs typeface="Times New Roman"/>
              </a:rPr>
              <a:t>-Largest prospective randomized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trial</a:t>
            </a:r>
            <a:endParaRPr>
              <a:latin typeface="Times New Roman"/>
              <a:cs typeface="Times New Roman"/>
            </a:endParaRPr>
          </a:p>
          <a:p>
            <a:pPr marL="927100">
              <a:spcBef>
                <a:spcPts val="505"/>
              </a:spcBef>
            </a:pPr>
            <a:r>
              <a:rPr spc="-5" dirty="0">
                <a:latin typeface="Times New Roman"/>
                <a:cs typeface="Times New Roman"/>
              </a:rPr>
              <a:t>-Multicenter </a:t>
            </a:r>
            <a:r>
              <a:rPr dirty="0">
                <a:latin typeface="Times New Roman"/>
                <a:cs typeface="Times New Roman"/>
              </a:rPr>
              <a:t>&amp; </a:t>
            </a:r>
            <a:r>
              <a:rPr spc="-5" dirty="0">
                <a:latin typeface="Times New Roman"/>
                <a:cs typeface="Times New Roman"/>
              </a:rPr>
              <a:t>international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collaboration</a:t>
            </a:r>
            <a:endParaRPr>
              <a:latin typeface="Times New Roman"/>
              <a:cs typeface="Times New Roman"/>
            </a:endParaRPr>
          </a:p>
          <a:p>
            <a:pPr marL="927100">
              <a:spcBef>
                <a:spcPts val="409"/>
              </a:spcBef>
            </a:pPr>
            <a:r>
              <a:rPr spc="-5" dirty="0">
                <a:latin typeface="Times New Roman"/>
                <a:cs typeface="Times New Roman"/>
              </a:rPr>
              <a:t>-Surgeon proficiency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requirements</a:t>
            </a:r>
            <a:endParaRPr>
              <a:latin typeface="Times New Roman"/>
              <a:cs typeface="Times New Roman"/>
            </a:endParaRPr>
          </a:p>
          <a:p>
            <a:pPr marL="927100">
              <a:spcBef>
                <a:spcPts val="440"/>
              </a:spcBef>
            </a:pPr>
            <a:r>
              <a:rPr spc="-5" dirty="0">
                <a:latin typeface="Times New Roman"/>
                <a:cs typeface="Times New Roman"/>
              </a:rPr>
              <a:t>-Powered to evaluate oncologic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outcomes</a:t>
            </a:r>
            <a:endParaRPr>
              <a:latin typeface="Times New Roman"/>
              <a:cs typeface="Times New Roman"/>
            </a:endParaRPr>
          </a:p>
          <a:p>
            <a:pPr marL="927100">
              <a:spcBef>
                <a:spcPts val="440"/>
              </a:spcBef>
            </a:pPr>
            <a:r>
              <a:rPr spc="-5" dirty="0">
                <a:latin typeface="Times New Roman"/>
                <a:cs typeface="Times New Roman"/>
              </a:rPr>
              <a:t>-Recurrence Adjudication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Committee</a:t>
            </a:r>
            <a:endParaRPr>
              <a:latin typeface="Times New Roman"/>
              <a:cs typeface="Times New Roman"/>
            </a:endParaRPr>
          </a:p>
          <a:p>
            <a:pPr marL="355600" indent="-342900">
              <a:spcBef>
                <a:spcPts val="4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Limitations</a:t>
            </a:r>
            <a:endParaRPr sz="2000">
              <a:latin typeface="Times New Roman"/>
              <a:cs typeface="Times New Roman"/>
            </a:endParaRPr>
          </a:p>
          <a:p>
            <a:pPr marL="927100">
              <a:spcBef>
                <a:spcPts val="470"/>
              </a:spcBef>
            </a:pPr>
            <a:r>
              <a:rPr sz="2000" spc="-5" dirty="0">
                <a:latin typeface="Times New Roman"/>
                <a:cs typeface="Times New Roman"/>
              </a:rPr>
              <a:t>-</a:t>
            </a:r>
            <a:r>
              <a:rPr spc="-5" dirty="0">
                <a:latin typeface="Times New Roman"/>
                <a:cs typeface="Times New Roman"/>
              </a:rPr>
              <a:t>Early termination</a:t>
            </a:r>
            <a:endParaRPr>
              <a:latin typeface="Times New Roman"/>
              <a:cs typeface="Times New Roman"/>
            </a:endParaRPr>
          </a:p>
          <a:p>
            <a:pPr marL="927100">
              <a:spcBef>
                <a:spcPts val="430"/>
              </a:spcBef>
            </a:pPr>
            <a:r>
              <a:rPr dirty="0">
                <a:latin typeface="Times New Roman"/>
                <a:cs typeface="Times New Roman"/>
              </a:rPr>
              <a:t>-Lack of </a:t>
            </a:r>
            <a:r>
              <a:rPr spc="-5" dirty="0">
                <a:latin typeface="Times New Roman"/>
                <a:cs typeface="Times New Roman"/>
              </a:rPr>
              <a:t>central pathology review</a:t>
            </a:r>
            <a:endParaRPr>
              <a:latin typeface="Times New Roman"/>
              <a:cs typeface="Times New Roman"/>
            </a:endParaRPr>
          </a:p>
          <a:p>
            <a:pPr marL="927100">
              <a:spcBef>
                <a:spcPts val="440"/>
              </a:spcBef>
            </a:pPr>
            <a:r>
              <a:rPr spc="-5" dirty="0">
                <a:latin typeface="Times New Roman"/>
                <a:cs typeface="Times New Roman"/>
              </a:rPr>
              <a:t>-Data maturity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064332-9DEE-1743-BBF4-79E3341A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4417"/>
            <a:ext cx="1015203" cy="941752"/>
          </a:xfrm>
          <a:prstGeom prst="rect">
            <a:avLst/>
          </a:prstGeom>
        </p:spPr>
      </p:pic>
      <p:pic>
        <p:nvPicPr>
          <p:cNvPr id="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D062F900-5C57-0B41-B27F-7A8C3F5A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7633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77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19977"/>
            <a:ext cx="8229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55" dirty="0" err="1"/>
              <a:t>Rauh</a:t>
            </a:r>
            <a:r>
              <a:rPr lang="en-GB" spc="-55" dirty="0"/>
              <a:t>-Hain</a:t>
            </a:r>
            <a:endParaRPr spc="-55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064332-9DEE-1743-BBF4-79E3341A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4417"/>
            <a:ext cx="1015203" cy="941752"/>
          </a:xfrm>
          <a:prstGeom prst="rect">
            <a:avLst/>
          </a:prstGeom>
        </p:spPr>
      </p:pic>
      <p:pic>
        <p:nvPicPr>
          <p:cNvPr id="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D062F900-5C57-0B41-B27F-7A8C3F5A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7633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8E40F5-DA78-D440-ADCE-836D21DA25F1}"/>
              </a:ext>
            </a:extLst>
          </p:cNvPr>
          <p:cNvSpPr txBox="1"/>
          <p:nvPr/>
        </p:nvSpPr>
        <p:spPr>
          <a:xfrm>
            <a:off x="971600" y="2132856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Retrospective study National cancer database</a:t>
            </a:r>
          </a:p>
          <a:p>
            <a:r>
              <a:rPr lang="en-US" dirty="0"/>
              <a:t>Same population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2000 patients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Minimal access vs open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Survival of 1a2 or 1b1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Similar findings plus at the point where minimal access surgery introduced in USA there was a drop in survival</a:t>
            </a:r>
          </a:p>
        </p:txBody>
      </p:sp>
    </p:spTree>
    <p:extLst>
      <p:ext uri="{BB962C8B-B14F-4D97-AF65-F5344CB8AC3E}">
        <p14:creationId xmlns:p14="http://schemas.microsoft.com/office/powerpoint/2010/main" val="2354114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19977"/>
            <a:ext cx="8229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55" dirty="0"/>
              <a:t>Why is LACC different?</a:t>
            </a:r>
            <a:endParaRPr spc="-55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064332-9DEE-1743-BBF4-79E3341A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4417"/>
            <a:ext cx="1015203" cy="941752"/>
          </a:xfrm>
          <a:prstGeom prst="rect">
            <a:avLst/>
          </a:prstGeom>
        </p:spPr>
      </p:pic>
      <p:pic>
        <p:nvPicPr>
          <p:cNvPr id="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D062F900-5C57-0B41-B27F-7A8C3F5A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7633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765E85-1573-7D41-BAF9-20AE5099D4E0}"/>
              </a:ext>
            </a:extLst>
          </p:cNvPr>
          <p:cNvSpPr txBox="1"/>
          <p:nvPr/>
        </p:nvSpPr>
        <p:spPr>
          <a:xfrm>
            <a:off x="457200" y="2204864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retrospective data is focusing on intra operative or immediate post op comparisons, lack of focus on oncological outcomes. Unbalanced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Looked back at their data to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Concurrent vs sequential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 is not in same timeframe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Early groups, selection criteria different, higher rate of 1B2 </a:t>
            </a:r>
            <a:r>
              <a:rPr lang="en-US" dirty="0" err="1"/>
              <a:t>tumours</a:t>
            </a:r>
            <a:r>
              <a:rPr lang="en-US" dirty="0"/>
              <a:t>, imaging inferior </a:t>
            </a:r>
            <a:r>
              <a:rPr lang="en-US" dirty="0" err="1"/>
              <a:t>ie</a:t>
            </a:r>
            <a:r>
              <a:rPr lang="en-US" dirty="0"/>
              <a:t> PET CT MRI modern </a:t>
            </a:r>
            <a:r>
              <a:rPr lang="en-US" dirty="0" err="1"/>
              <a:t>ct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not readily available therefore higher rate of positive margins higher rate of </a:t>
            </a:r>
            <a:r>
              <a:rPr lang="en-US" dirty="0" err="1"/>
              <a:t>parametrial</a:t>
            </a:r>
            <a:r>
              <a:rPr lang="en-US" dirty="0"/>
              <a:t> involvement.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adjuvant treatment subsequently required – radiation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recent group much more sophisticated pre op assessment, better adjuvant therapies</a:t>
            </a:r>
          </a:p>
        </p:txBody>
      </p:sp>
    </p:spTree>
    <p:extLst>
      <p:ext uri="{BB962C8B-B14F-4D97-AF65-F5344CB8AC3E}">
        <p14:creationId xmlns:p14="http://schemas.microsoft.com/office/powerpoint/2010/main" val="767048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19977"/>
            <a:ext cx="8229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55" dirty="0"/>
              <a:t>Why is  LACC different?</a:t>
            </a:r>
            <a:endParaRPr spc="-55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064332-9DEE-1743-BBF4-79E3341A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4417"/>
            <a:ext cx="1015203" cy="941752"/>
          </a:xfrm>
          <a:prstGeom prst="rect">
            <a:avLst/>
          </a:prstGeom>
        </p:spPr>
      </p:pic>
      <p:pic>
        <p:nvPicPr>
          <p:cNvPr id="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D062F900-5C57-0B41-B27F-7A8C3F5A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7633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E4D607-A3EB-8845-9B95-AF43B4987BC5}"/>
              </a:ext>
            </a:extLst>
          </p:cNvPr>
          <p:cNvSpPr txBox="1"/>
          <p:nvPr/>
        </p:nvSpPr>
        <p:spPr>
          <a:xfrm>
            <a:off x="539552" y="2276872"/>
            <a:ext cx="8147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 operative follow up time of MIS is less than the open for obvious reasons</a:t>
            </a:r>
          </a:p>
          <a:p>
            <a:endParaRPr lang="en-US" dirty="0"/>
          </a:p>
          <a:p>
            <a:r>
              <a:rPr lang="en-US" dirty="0"/>
              <a:t>The retrospective MIS data is very similar to the MIS arm of LACC</a:t>
            </a:r>
          </a:p>
          <a:p>
            <a:endParaRPr lang="en-US" dirty="0"/>
          </a:p>
          <a:p>
            <a:r>
              <a:rPr lang="en-US" dirty="0"/>
              <a:t>Recent study comparing Robotic surgery to open radical hysterectomy</a:t>
            </a:r>
          </a:p>
          <a:p>
            <a:endParaRPr lang="en-US" dirty="0"/>
          </a:p>
          <a:p>
            <a:r>
              <a:rPr lang="en-US" dirty="0"/>
              <a:t>No difference in recurrence rate, but recurrence rate was higher than LACC MIS data</a:t>
            </a:r>
          </a:p>
          <a:p>
            <a:r>
              <a:rPr lang="en-US" dirty="0"/>
              <a:t>More bulky </a:t>
            </a:r>
            <a:r>
              <a:rPr lang="en-US" dirty="0" err="1"/>
              <a:t>tumours</a:t>
            </a:r>
            <a:r>
              <a:rPr lang="en-US" dirty="0"/>
              <a:t> less microscopic </a:t>
            </a:r>
            <a:r>
              <a:rPr lang="en-US" dirty="0" err="1"/>
              <a:t>tumours</a:t>
            </a:r>
            <a:r>
              <a:rPr lang="en-US" dirty="0"/>
              <a:t> LVSI and </a:t>
            </a:r>
            <a:r>
              <a:rPr lang="en-US" dirty="0" err="1"/>
              <a:t>parametrial</a:t>
            </a:r>
            <a:r>
              <a:rPr lang="en-US" dirty="0"/>
              <a:t> invasion more </a:t>
            </a:r>
            <a:r>
              <a:rPr lang="en-US" dirty="0" err="1"/>
              <a:t>prevelant</a:t>
            </a:r>
            <a:r>
              <a:rPr lang="en-US" dirty="0"/>
              <a:t> in open group.</a:t>
            </a:r>
          </a:p>
        </p:txBody>
      </p:sp>
    </p:spTree>
    <p:extLst>
      <p:ext uri="{BB962C8B-B14F-4D97-AF65-F5344CB8AC3E}">
        <p14:creationId xmlns:p14="http://schemas.microsoft.com/office/powerpoint/2010/main" val="975528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19977"/>
            <a:ext cx="8229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55" dirty="0"/>
              <a:t>Responses to editorials</a:t>
            </a:r>
            <a:endParaRPr spc="-55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064332-9DEE-1743-BBF4-79E3341A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4417"/>
            <a:ext cx="1015203" cy="941752"/>
          </a:xfrm>
          <a:prstGeom prst="rect">
            <a:avLst/>
          </a:prstGeom>
        </p:spPr>
      </p:pic>
      <p:pic>
        <p:nvPicPr>
          <p:cNvPr id="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D062F900-5C57-0B41-B27F-7A8C3F5A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7633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E4D607-A3EB-8845-9B95-AF43B4987BC5}"/>
              </a:ext>
            </a:extLst>
          </p:cNvPr>
          <p:cNvSpPr txBox="1"/>
          <p:nvPr/>
        </p:nvSpPr>
        <p:spPr>
          <a:xfrm>
            <a:off x="539552" y="2276872"/>
            <a:ext cx="8147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 access arm recruited 2 patients per year ? All surgeons sufficiently experienced</a:t>
            </a:r>
          </a:p>
          <a:p>
            <a:r>
              <a:rPr lang="en-US" dirty="0"/>
              <a:t>319 divided by 33 divided by 9 </a:t>
            </a:r>
            <a:r>
              <a:rPr lang="en-US" dirty="0" err="1"/>
              <a:t>yr</a:t>
            </a:r>
            <a:r>
              <a:rPr lang="en-US" dirty="0"/>
              <a:t> period. Accrual over time increases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 worse in </a:t>
            </a:r>
            <a:r>
              <a:rPr lang="en-US" dirty="0" err="1"/>
              <a:t>lacc</a:t>
            </a:r>
            <a:r>
              <a:rPr lang="en-US" dirty="0"/>
              <a:t> not because its bad but open did so well that it made MIS look bad.  Disease free survival is of open in </a:t>
            </a:r>
            <a:r>
              <a:rPr lang="en-US" dirty="0" err="1"/>
              <a:t>lacc</a:t>
            </a:r>
            <a:r>
              <a:rPr lang="en-US" dirty="0"/>
              <a:t> 96.5 , only 4 studies in recent metanalysis mentioned survival other data all between 93.3 93.6 94.4 for open.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Uterine manipulators, approach to and type of </a:t>
            </a:r>
            <a:r>
              <a:rPr lang="en-US" dirty="0" err="1"/>
              <a:t>colpotomy</a:t>
            </a:r>
            <a:r>
              <a:rPr lang="en-US" dirty="0"/>
              <a:t> not in data but is in op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Ethnicity of surgeon….????!!!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49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19977"/>
            <a:ext cx="8229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endParaRPr spc="-55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064332-9DEE-1743-BBF4-79E3341A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4417"/>
            <a:ext cx="1015203" cy="941752"/>
          </a:xfrm>
          <a:prstGeom prst="rect">
            <a:avLst/>
          </a:prstGeom>
        </p:spPr>
      </p:pic>
      <p:pic>
        <p:nvPicPr>
          <p:cNvPr id="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D062F900-5C57-0B41-B27F-7A8C3F5A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7633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78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19977"/>
            <a:ext cx="8229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endParaRPr spc="-55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064332-9DEE-1743-BBF4-79E3341A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4417"/>
            <a:ext cx="1015203" cy="941752"/>
          </a:xfrm>
          <a:prstGeom prst="rect">
            <a:avLst/>
          </a:prstGeom>
        </p:spPr>
      </p:pic>
      <p:pic>
        <p:nvPicPr>
          <p:cNvPr id="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D062F900-5C57-0B41-B27F-7A8C3F5A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7633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18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19977"/>
            <a:ext cx="8229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endParaRPr spc="-55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064332-9DEE-1743-BBF4-79E3341A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4417"/>
            <a:ext cx="1015203" cy="941752"/>
          </a:xfrm>
          <a:prstGeom prst="rect">
            <a:avLst/>
          </a:prstGeom>
        </p:spPr>
      </p:pic>
      <p:pic>
        <p:nvPicPr>
          <p:cNvPr id="5" name="Picture 2" descr="\\mph-fs1.tst.nhs.uk\userdata$\Ann.England\My Documents\My Pictures\MPH NHS.png">
            <a:extLst>
              <a:ext uri="{FF2B5EF4-FFF2-40B4-BE49-F238E27FC236}">
                <a16:creationId xmlns="" xmlns:a16="http://schemas.microsoft.com/office/drawing/2014/main" id="{D062F900-5C57-0B41-B27F-7A8C3F5A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7633"/>
            <a:ext cx="2362216" cy="8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6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57E20D6A-93D4-CE43-87D4-653A02E56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that time 2 large endometrial trials</a:t>
            </a:r>
          </a:p>
          <a:p>
            <a:endParaRPr lang="en-US" dirty="0"/>
          </a:p>
          <a:p>
            <a:r>
              <a:rPr lang="en-US" dirty="0"/>
              <a:t>LAP2 in united states</a:t>
            </a:r>
          </a:p>
          <a:p>
            <a:r>
              <a:rPr lang="en-US" dirty="0"/>
              <a:t>LACE in Australia</a:t>
            </a:r>
          </a:p>
          <a:p>
            <a:endParaRPr lang="en-US" dirty="0"/>
          </a:p>
          <a:p>
            <a:r>
              <a:rPr lang="en-US" dirty="0"/>
              <a:t>suggesting that Min access was safe beneficial</a:t>
            </a:r>
          </a:p>
          <a:p>
            <a:r>
              <a:rPr lang="en-US" dirty="0"/>
              <a:t>Though survival outcomes were pending</a:t>
            </a:r>
          </a:p>
        </p:txBody>
      </p:sp>
    </p:spTree>
    <p:extLst>
      <p:ext uri="{BB962C8B-B14F-4D97-AF65-F5344CB8AC3E}">
        <p14:creationId xmlns:p14="http://schemas.microsoft.com/office/powerpoint/2010/main" val="20832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89FEECF-7800-114F-8642-AE2C9C0D8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Extending in to cervix cancer was logical</a:t>
            </a:r>
          </a:p>
          <a:p>
            <a:r>
              <a:rPr lang="en-US" dirty="0"/>
              <a:t>Andreas </a:t>
            </a:r>
            <a:r>
              <a:rPr lang="en-US" dirty="0" err="1"/>
              <a:t>Obermair</a:t>
            </a:r>
            <a:r>
              <a:rPr lang="en-US" dirty="0"/>
              <a:t> and Pedro Ramirez developed trial together</a:t>
            </a:r>
          </a:p>
          <a:p>
            <a:r>
              <a:rPr lang="en-US" dirty="0"/>
              <a:t>LACC started 2008</a:t>
            </a:r>
          </a:p>
          <a:p>
            <a:r>
              <a:rPr lang="en-US" dirty="0"/>
              <a:t>Difficulties in recruiting: Clinicians felt it was a retrograde step, patients were aware of minimal access and were demanding 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="" xmlns:a16="http://schemas.microsoft.com/office/drawing/2014/main" id="{A25AB200-1708-9345-9EEF-6F0B4220C2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2900" algn="just">
              <a:lnSpc>
                <a:spcPct val="100699"/>
              </a:lnSpc>
              <a:spcBef>
                <a:spcPts val="85"/>
              </a:spcBef>
              <a:buFont typeface="Arial"/>
              <a:buChar char="•"/>
              <a:tabLst>
                <a:tab pos="355600" algn="l"/>
              </a:tabLst>
            </a:pPr>
            <a:r>
              <a:rPr sz="1600" dirty="0">
                <a:latin typeface="Times New Roman"/>
                <a:cs typeface="Times New Roman"/>
              </a:rPr>
              <a:t>Laparoscopic radical hysterectomy </a:t>
            </a:r>
            <a:r>
              <a:rPr sz="1600" spc="-5" dirty="0">
                <a:latin typeface="Times New Roman"/>
                <a:cs typeface="Times New Roman"/>
              </a:rPr>
              <a:t>shows </a:t>
            </a:r>
            <a:r>
              <a:rPr sz="1600" dirty="0">
                <a:latin typeface="Times New Roman"/>
                <a:cs typeface="Times New Roman"/>
              </a:rPr>
              <a:t>reduction in blood loss, postoperative complications,  and hospital stay compared to open approach. </a:t>
            </a:r>
            <a:r>
              <a:rPr sz="1600" spc="-5" dirty="0">
                <a:latin typeface="Times New Roman"/>
                <a:cs typeface="Times New Roman"/>
              </a:rPr>
              <a:t>No </a:t>
            </a:r>
            <a:r>
              <a:rPr sz="1600" dirty="0">
                <a:latin typeface="Times New Roman"/>
                <a:cs typeface="Times New Roman"/>
              </a:rPr>
              <a:t>significant </a:t>
            </a:r>
            <a:r>
              <a:rPr sz="1600" spc="-5" dirty="0">
                <a:latin typeface="Times New Roman"/>
                <a:cs typeface="Times New Roman"/>
              </a:rPr>
              <a:t>difference </a:t>
            </a:r>
            <a:r>
              <a:rPr sz="1600" dirty="0">
                <a:latin typeface="Times New Roman"/>
                <a:cs typeface="Times New Roman"/>
              </a:rPr>
              <a:t>in 5-year </a:t>
            </a:r>
            <a:r>
              <a:rPr sz="1600" spc="-5" dirty="0">
                <a:latin typeface="Times New Roman"/>
                <a:cs typeface="Times New Roman"/>
              </a:rPr>
              <a:t>DFS </a:t>
            </a:r>
            <a:r>
              <a:rPr sz="1600" dirty="0">
                <a:latin typeface="Times New Roman"/>
                <a:cs typeface="Times New Roman"/>
              </a:rPr>
              <a:t>and </a:t>
            </a:r>
            <a:r>
              <a:rPr sz="1600" spc="-5" dirty="0">
                <a:latin typeface="Times New Roman"/>
                <a:cs typeface="Times New Roman"/>
              </a:rPr>
              <a:t>OS.  (N=1,539)</a:t>
            </a:r>
            <a:endParaRPr sz="16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80"/>
              </a:spcBef>
            </a:pPr>
            <a:r>
              <a:rPr sz="1400" i="1" spc="-35" dirty="0">
                <a:latin typeface="Times New Roman"/>
                <a:cs typeface="Times New Roman"/>
              </a:rPr>
              <a:t>Wang </a:t>
            </a:r>
            <a:r>
              <a:rPr sz="1400" i="1" spc="-70" dirty="0">
                <a:latin typeface="Times New Roman"/>
                <a:cs typeface="Times New Roman"/>
              </a:rPr>
              <a:t>Y, </a:t>
            </a:r>
            <a:r>
              <a:rPr sz="1400" i="1" dirty="0">
                <a:latin typeface="Times New Roman"/>
                <a:cs typeface="Times New Roman"/>
              </a:rPr>
              <a:t>Deng </a:t>
            </a:r>
            <a:r>
              <a:rPr sz="1400" i="1" spc="-5" dirty="0">
                <a:latin typeface="Times New Roman"/>
                <a:cs typeface="Times New Roman"/>
              </a:rPr>
              <a:t>L, Xu </a:t>
            </a:r>
            <a:r>
              <a:rPr sz="1400" i="1" dirty="0">
                <a:latin typeface="Times New Roman"/>
                <a:cs typeface="Times New Roman"/>
              </a:rPr>
              <a:t>H, </a:t>
            </a:r>
            <a:r>
              <a:rPr sz="1400" i="1" spc="-5" dirty="0">
                <a:latin typeface="Times New Roman"/>
                <a:cs typeface="Times New Roman"/>
              </a:rPr>
              <a:t>Zhang </a:t>
            </a:r>
            <a:r>
              <a:rPr sz="1400" i="1" spc="-70" dirty="0">
                <a:latin typeface="Times New Roman"/>
                <a:cs typeface="Times New Roman"/>
              </a:rPr>
              <a:t>Y, </a:t>
            </a:r>
            <a:r>
              <a:rPr sz="1400" i="1" spc="-5" dirty="0">
                <a:latin typeface="Times New Roman"/>
                <a:cs typeface="Times New Roman"/>
              </a:rPr>
              <a:t>Liang Z. BMC </a:t>
            </a:r>
            <a:r>
              <a:rPr sz="1400" i="1" dirty="0">
                <a:latin typeface="Times New Roman"/>
                <a:cs typeface="Times New Roman"/>
              </a:rPr>
              <a:t>Cancer</a:t>
            </a:r>
            <a:r>
              <a:rPr sz="1400" i="1" spc="20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2015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355600" marR="29845" indent="-342900">
              <a:lnSpc>
                <a:spcPct val="9980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Times New Roman"/>
                <a:cs typeface="Times New Roman"/>
              </a:rPr>
              <a:t>Robotic radical hysterectomy is associated with less blood loss, </a:t>
            </a:r>
            <a:r>
              <a:rPr sz="1600" spc="-5" dirty="0">
                <a:latin typeface="Times New Roman"/>
                <a:cs typeface="Times New Roman"/>
              </a:rPr>
              <a:t>lower </a:t>
            </a:r>
            <a:r>
              <a:rPr sz="1600" dirty="0">
                <a:latin typeface="Times New Roman"/>
                <a:cs typeface="Times New Roman"/>
              </a:rPr>
              <a:t>transfusion rates, </a:t>
            </a:r>
            <a:r>
              <a:rPr sz="1600" spc="-5" dirty="0">
                <a:latin typeface="Times New Roman"/>
                <a:cs typeface="Times New Roman"/>
              </a:rPr>
              <a:t>lower  wound </a:t>
            </a:r>
            <a:r>
              <a:rPr sz="1600" dirty="0">
                <a:latin typeface="Times New Roman"/>
                <a:cs typeface="Times New Roman"/>
              </a:rPr>
              <a:t>related complications, and shorter hospital stay compared to open radical </a:t>
            </a:r>
            <a:r>
              <a:rPr sz="1600" spc="-10" dirty="0">
                <a:latin typeface="Times New Roman"/>
                <a:cs typeface="Times New Roman"/>
              </a:rPr>
              <a:t>hysterectomy.  </a:t>
            </a:r>
            <a:r>
              <a:rPr sz="1600" spc="-5" dirty="0">
                <a:latin typeface="Times New Roman"/>
                <a:cs typeface="Times New Roman"/>
              </a:rPr>
              <a:t>(N=4,013)</a:t>
            </a:r>
            <a:endParaRPr sz="16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80"/>
              </a:spcBef>
            </a:pPr>
            <a:r>
              <a:rPr sz="1400" i="1" dirty="0">
                <a:latin typeface="Times New Roman"/>
                <a:cs typeface="Times New Roman"/>
              </a:rPr>
              <a:t>Shazly S, Murad </a:t>
            </a:r>
            <a:r>
              <a:rPr sz="1400" i="1" spc="-5" dirty="0">
                <a:latin typeface="Times New Roman"/>
                <a:cs typeface="Times New Roman"/>
              </a:rPr>
              <a:t>M, </a:t>
            </a:r>
            <a:r>
              <a:rPr sz="1400" i="1" dirty="0">
                <a:latin typeface="Times New Roman"/>
                <a:cs typeface="Times New Roman"/>
              </a:rPr>
              <a:t>Dowdy S, Gostout </a:t>
            </a:r>
            <a:r>
              <a:rPr sz="1400" i="1" spc="-5" dirty="0">
                <a:latin typeface="Times New Roman"/>
                <a:cs typeface="Times New Roman"/>
              </a:rPr>
              <a:t>B, Famuyida A. </a:t>
            </a:r>
            <a:r>
              <a:rPr sz="1400" i="1" dirty="0">
                <a:latin typeface="Times New Roman"/>
                <a:cs typeface="Times New Roman"/>
              </a:rPr>
              <a:t>Gyn Oncol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2016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355600" marR="214629" indent="-342900">
              <a:lnSpc>
                <a:spcPts val="19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Disease </a:t>
            </a:r>
            <a:r>
              <a:rPr sz="1600" dirty="0">
                <a:latin typeface="Times New Roman"/>
                <a:cs typeface="Times New Roman"/>
              </a:rPr>
              <a:t>recurrence and survival not </a:t>
            </a:r>
            <a:r>
              <a:rPr sz="1600" spc="-5" dirty="0">
                <a:latin typeface="Times New Roman"/>
                <a:cs typeface="Times New Roman"/>
              </a:rPr>
              <a:t>different between </a:t>
            </a:r>
            <a:r>
              <a:rPr sz="1600" dirty="0">
                <a:latin typeface="Times New Roman"/>
                <a:cs typeface="Times New Roman"/>
              </a:rPr>
              <a:t>robotic radical hysterectomy and open  radical </a:t>
            </a:r>
            <a:r>
              <a:rPr sz="1600" spc="-10" dirty="0">
                <a:latin typeface="Times New Roman"/>
                <a:cs typeface="Times New Roman"/>
              </a:rPr>
              <a:t>hysterectomy.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(N=491)</a:t>
            </a:r>
            <a:endParaRPr sz="16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290"/>
              </a:spcBef>
            </a:pPr>
            <a:r>
              <a:rPr sz="1400" i="1" dirty="0">
                <a:latin typeface="Times New Roman"/>
                <a:cs typeface="Times New Roman"/>
              </a:rPr>
              <a:t>Sert </a:t>
            </a:r>
            <a:r>
              <a:rPr sz="1400" i="1" spc="-5" dirty="0">
                <a:latin typeface="Times New Roman"/>
                <a:cs typeface="Times New Roman"/>
              </a:rPr>
              <a:t>BM, Boggess </a:t>
            </a:r>
            <a:r>
              <a:rPr sz="1400" i="1" spc="-65" dirty="0">
                <a:latin typeface="Times New Roman"/>
                <a:cs typeface="Times New Roman"/>
              </a:rPr>
              <a:t>JF, </a:t>
            </a:r>
            <a:r>
              <a:rPr sz="1400" i="1" spc="-5" dirty="0">
                <a:latin typeface="Times New Roman"/>
                <a:cs typeface="Times New Roman"/>
              </a:rPr>
              <a:t>Ahmad </a:t>
            </a:r>
            <a:r>
              <a:rPr sz="1400" i="1" dirty="0">
                <a:latin typeface="Times New Roman"/>
                <a:cs typeface="Times New Roman"/>
              </a:rPr>
              <a:t>S, Jackson </a:t>
            </a:r>
            <a:r>
              <a:rPr sz="1400" i="1" spc="-5" dirty="0">
                <a:latin typeface="Times New Roman"/>
                <a:cs typeface="Times New Roman"/>
              </a:rPr>
              <a:t>AL, Stavitzski NM, </a:t>
            </a:r>
            <a:r>
              <a:rPr sz="1400" i="1" dirty="0">
                <a:latin typeface="Times New Roman"/>
                <a:cs typeface="Times New Roman"/>
              </a:rPr>
              <a:t>Dahl </a:t>
            </a:r>
            <a:r>
              <a:rPr sz="1400" i="1" spc="-10" dirty="0">
                <a:latin typeface="Times New Roman"/>
                <a:cs typeface="Times New Roman"/>
              </a:rPr>
              <a:t>AA, </a:t>
            </a:r>
            <a:r>
              <a:rPr sz="1400" i="1" spc="-5" dirty="0">
                <a:latin typeface="Times New Roman"/>
                <a:cs typeface="Times New Roman"/>
              </a:rPr>
              <a:t>Holloway </a:t>
            </a:r>
            <a:r>
              <a:rPr sz="1400" i="1" spc="-20" dirty="0">
                <a:latin typeface="Times New Roman"/>
                <a:cs typeface="Times New Roman"/>
              </a:rPr>
              <a:t>RW </a:t>
            </a:r>
            <a:r>
              <a:rPr sz="1400" i="1" spc="-5" dirty="0">
                <a:latin typeface="Times New Roman"/>
                <a:cs typeface="Times New Roman"/>
              </a:rPr>
              <a:t>EJSO</a:t>
            </a:r>
            <a:r>
              <a:rPr sz="1400" i="1" spc="7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2016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461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5EEB903-807D-D341-B744-FDF17B02F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8920"/>
            <a:ext cx="8229600" cy="1693523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D3EBBA-681A-A248-81D1-2AEDB287D165}"/>
              </a:ext>
            </a:extLst>
          </p:cNvPr>
          <p:cNvSpPr txBox="1"/>
          <p:nvPr/>
        </p:nvSpPr>
        <p:spPr>
          <a:xfrm>
            <a:off x="2123728" y="20608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NCCN guidelines 1.2018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5B4FC02-B122-3541-9EC5-8442E8B72594}"/>
              </a:ext>
            </a:extLst>
          </p:cNvPr>
          <p:cNvSpPr txBox="1"/>
          <p:nvPr/>
        </p:nvSpPr>
        <p:spPr>
          <a:xfrm>
            <a:off x="467544" y="450912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ESGO Guidelines</a:t>
            </a:r>
          </a:p>
          <a:p>
            <a:endParaRPr lang="en-GB" dirty="0"/>
          </a:p>
          <a:p>
            <a:r>
              <a:rPr lang="en-GB" dirty="0"/>
              <a:t>Radical surgery by a gynaecological oncologist is the preferred treatment modality. Minimal invasive approach is </a:t>
            </a:r>
            <a:r>
              <a:rPr lang="en-GB" dirty="0" err="1"/>
              <a:t>favored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45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3AC6479-A2AD-EB4C-81A3-432E3BEB9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indent="1905" algn="ctr">
              <a:lnSpc>
                <a:spcPct val="100099"/>
              </a:lnSpc>
              <a:spcBef>
                <a:spcPts val="95"/>
              </a:spcBef>
            </a:pPr>
            <a:r>
              <a:rPr lang="en-GB" b="1" spc="-5" dirty="0">
                <a:latin typeface="Arial"/>
                <a:cs typeface="Arial"/>
              </a:rPr>
              <a:t>Phase III Randomized </a:t>
            </a:r>
            <a:r>
              <a:rPr lang="en-GB" b="1" spc="-30" dirty="0">
                <a:latin typeface="Arial"/>
                <a:cs typeface="Arial"/>
              </a:rPr>
              <a:t>Trial </a:t>
            </a:r>
            <a:r>
              <a:rPr lang="en-GB" b="1" spc="-5" dirty="0">
                <a:latin typeface="Arial"/>
                <a:cs typeface="Arial"/>
              </a:rPr>
              <a:t>of Laparoscopic or Robotic  Radical Hysterectomy </a:t>
            </a:r>
            <a:r>
              <a:rPr lang="en-GB" b="1" dirty="0">
                <a:latin typeface="Arial"/>
                <a:cs typeface="Arial"/>
              </a:rPr>
              <a:t>vs. </a:t>
            </a:r>
            <a:r>
              <a:rPr lang="en-GB" b="1" spc="-5" dirty="0">
                <a:latin typeface="Arial"/>
                <a:cs typeface="Arial"/>
              </a:rPr>
              <a:t>Abdominal Radical Hysterectomy  in Patients with Early-Stage Cervical</a:t>
            </a:r>
            <a:r>
              <a:rPr lang="en-GB" b="1" spc="-15" dirty="0">
                <a:latin typeface="Arial"/>
                <a:cs typeface="Arial"/>
              </a:rPr>
              <a:t> </a:t>
            </a:r>
            <a:r>
              <a:rPr lang="en-GB" b="1" spc="-5" dirty="0">
                <a:latin typeface="Arial"/>
                <a:cs typeface="Arial"/>
              </a:rPr>
              <a:t>Cancer:</a:t>
            </a:r>
            <a:endParaRPr lang="en-GB" dirty="0">
              <a:latin typeface="Arial"/>
              <a:cs typeface="Arial"/>
            </a:endParaRPr>
          </a:p>
          <a:p>
            <a:pPr marL="3810" algn="ctr">
              <a:lnSpc>
                <a:spcPts val="2865"/>
              </a:lnSpc>
            </a:pPr>
            <a:r>
              <a:rPr lang="en-GB" b="1" dirty="0">
                <a:latin typeface="Arial"/>
                <a:cs typeface="Arial"/>
              </a:rPr>
              <a:t>LACC</a:t>
            </a:r>
            <a:r>
              <a:rPr lang="en-GB" b="1" spc="-5" dirty="0">
                <a:latin typeface="Arial"/>
                <a:cs typeface="Arial"/>
              </a:rPr>
              <a:t> </a:t>
            </a:r>
            <a:r>
              <a:rPr lang="en-GB" b="1" spc="-30" dirty="0">
                <a:latin typeface="Arial"/>
                <a:cs typeface="Arial"/>
              </a:rPr>
              <a:t>Trial</a:t>
            </a:r>
            <a:endParaRPr lang="en-GB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3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91F36CC-D952-F548-9998-B7C253629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latin typeface="Arial"/>
                <a:cs typeface="Arial"/>
              </a:rPr>
              <a:t>Primary</a:t>
            </a:r>
            <a:r>
              <a:rPr lang="en-GB" spc="-65" dirty="0">
                <a:latin typeface="Arial"/>
                <a:cs typeface="Arial"/>
              </a:rPr>
              <a:t> </a:t>
            </a:r>
            <a:r>
              <a:rPr lang="en-GB" spc="-10" dirty="0">
                <a:latin typeface="Arial"/>
                <a:cs typeface="Arial"/>
              </a:rPr>
              <a:t>Objective</a:t>
            </a:r>
            <a:endParaRPr lang="en-GB" dirty="0">
              <a:latin typeface="Arial"/>
              <a:cs typeface="Arial"/>
            </a:endParaRPr>
          </a:p>
          <a:p>
            <a:pPr marR="74930" algn="ctr">
              <a:spcBef>
                <a:spcPts val="25"/>
              </a:spcBef>
            </a:pPr>
            <a:r>
              <a:rPr lang="en-GB" sz="2400" dirty="0">
                <a:latin typeface="Arial"/>
                <a:cs typeface="Arial"/>
              </a:rPr>
              <a:t>LACC</a:t>
            </a:r>
            <a:r>
              <a:rPr lang="en-GB" sz="2400" spc="-10" dirty="0">
                <a:latin typeface="Arial"/>
                <a:cs typeface="Arial"/>
              </a:rPr>
              <a:t> </a:t>
            </a:r>
            <a:r>
              <a:rPr lang="en-GB" sz="2400" spc="-30" dirty="0">
                <a:latin typeface="Arial"/>
                <a:cs typeface="Arial"/>
              </a:rPr>
              <a:t>Trial</a:t>
            </a:r>
          </a:p>
          <a:p>
            <a:pPr marR="74930" algn="ctr">
              <a:spcBef>
                <a:spcPts val="25"/>
              </a:spcBef>
            </a:pPr>
            <a:endParaRPr lang="en-GB" sz="2400" spc="-30" dirty="0">
              <a:latin typeface="Arial"/>
              <a:cs typeface="Arial"/>
            </a:endParaRPr>
          </a:p>
          <a:p>
            <a:pPr marR="74930">
              <a:spcBef>
                <a:spcPts val="25"/>
              </a:spcBef>
            </a:pPr>
            <a:endParaRPr lang="en-GB" sz="2400" spc="-30" dirty="0">
              <a:latin typeface="Arial"/>
              <a:cs typeface="Arial"/>
            </a:endParaRPr>
          </a:p>
          <a:p>
            <a:pPr marR="74930">
              <a:spcBef>
                <a:spcPts val="25"/>
              </a:spcBef>
            </a:pPr>
            <a:r>
              <a:rPr lang="en-GB" sz="2400" spc="-5" dirty="0">
                <a:latin typeface="Arial"/>
                <a:cs typeface="Arial"/>
              </a:rPr>
              <a:t>Compare </a:t>
            </a:r>
            <a:r>
              <a:rPr lang="en-GB" sz="2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disease-free survival </a:t>
            </a:r>
            <a:r>
              <a:rPr lang="en-GB"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 </a:t>
            </a:r>
            <a:r>
              <a:rPr lang="en-GB" sz="2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4.5 years </a:t>
            </a:r>
            <a:r>
              <a:rPr lang="en-GB" sz="2400" spc="-5" dirty="0">
                <a:latin typeface="Arial"/>
                <a:cs typeface="Arial"/>
              </a:rPr>
              <a:t>amongst patients </a:t>
            </a:r>
            <a:r>
              <a:rPr lang="en-GB" sz="2400" dirty="0">
                <a:latin typeface="Arial"/>
                <a:cs typeface="Arial"/>
              </a:rPr>
              <a:t>who  underwent a </a:t>
            </a:r>
            <a:r>
              <a:rPr lang="en-GB" sz="2400" spc="-5" dirty="0">
                <a:latin typeface="Arial"/>
                <a:cs typeface="Arial"/>
              </a:rPr>
              <a:t>total </a:t>
            </a:r>
            <a:r>
              <a:rPr lang="en-GB" sz="2400" b="1" spc="-5" dirty="0">
                <a:latin typeface="Arial"/>
                <a:cs typeface="Arial"/>
              </a:rPr>
              <a:t>laparoscopic </a:t>
            </a:r>
            <a:r>
              <a:rPr lang="en-GB" sz="2400" b="1" dirty="0">
                <a:latin typeface="Arial"/>
                <a:cs typeface="Arial"/>
              </a:rPr>
              <a:t>or </a:t>
            </a:r>
            <a:r>
              <a:rPr lang="en-GB" sz="2400" b="1" spc="-5" dirty="0">
                <a:latin typeface="Arial"/>
                <a:cs typeface="Arial"/>
              </a:rPr>
              <a:t>robotic radical hysterectomy  </a:t>
            </a:r>
            <a:r>
              <a:rPr lang="en-GB" sz="2400" b="1" dirty="0">
                <a:latin typeface="Arial"/>
                <a:cs typeface="Arial"/>
              </a:rPr>
              <a:t>(TLRH/TRRH) </a:t>
            </a:r>
            <a:r>
              <a:rPr lang="en-GB" sz="2400" dirty="0">
                <a:latin typeface="Arial"/>
                <a:cs typeface="Arial"/>
              </a:rPr>
              <a:t>vs. a </a:t>
            </a:r>
            <a:r>
              <a:rPr lang="en-GB" sz="2400" b="1" spc="-5" dirty="0">
                <a:latin typeface="Arial"/>
                <a:cs typeface="Arial"/>
              </a:rPr>
              <a:t>total abdominal radical hysterectomy </a:t>
            </a:r>
            <a:r>
              <a:rPr lang="en-GB" sz="2400" b="1" spc="-25" dirty="0">
                <a:latin typeface="Arial"/>
                <a:cs typeface="Arial"/>
              </a:rPr>
              <a:t>(TARH)  </a:t>
            </a:r>
            <a:r>
              <a:rPr lang="en-GB" sz="2400" spc="-5" dirty="0">
                <a:latin typeface="Arial"/>
                <a:cs typeface="Arial"/>
              </a:rPr>
              <a:t>for </a:t>
            </a:r>
            <a:r>
              <a:rPr lang="en-GB" sz="2400" dirty="0">
                <a:latin typeface="Arial"/>
                <a:cs typeface="Arial"/>
              </a:rPr>
              <a:t>early </a:t>
            </a:r>
            <a:r>
              <a:rPr lang="en-GB" sz="2400" spc="-5" dirty="0">
                <a:latin typeface="Arial"/>
                <a:cs typeface="Arial"/>
              </a:rPr>
              <a:t>stage </a:t>
            </a:r>
            <a:r>
              <a:rPr lang="en-GB" sz="2400" dirty="0">
                <a:latin typeface="Arial"/>
                <a:cs typeface="Arial"/>
              </a:rPr>
              <a:t>cervical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spc="-20" dirty="0">
                <a:latin typeface="Arial"/>
                <a:cs typeface="Arial"/>
              </a:rPr>
              <a:t>cancer.</a:t>
            </a:r>
            <a:endParaRPr lang="en-GB" sz="2400" dirty="0">
              <a:latin typeface="Arial"/>
              <a:cs typeface="Arial"/>
            </a:endParaRPr>
          </a:p>
          <a:p>
            <a:pPr marR="74930" algn="ctr">
              <a:lnSpc>
                <a:spcPct val="100000"/>
              </a:lnSpc>
              <a:spcBef>
                <a:spcPts val="25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7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2301</Words>
  <Application>Microsoft Office PowerPoint</Application>
  <PresentationFormat>On-screen Show (4:3)</PresentationFormat>
  <Paragraphs>655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KYOTO LACC and beyond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Schema</vt:lpstr>
      <vt:lpstr>Baseline Characteristics</vt:lpstr>
      <vt:lpstr>Surgery by Randomized Treatment</vt:lpstr>
      <vt:lpstr>Postoperative Histopathology</vt:lpstr>
      <vt:lpstr>Postoperative Histopathology</vt:lpstr>
      <vt:lpstr>Histopathology</vt:lpstr>
      <vt:lpstr>Adjuvant Treatment by Randomized Treatment</vt:lpstr>
      <vt:lpstr>Data Completeness</vt:lpstr>
      <vt:lpstr>Primary Outcome: DFS at 4.5 years</vt:lpstr>
      <vt:lpstr>Disease-Free Survival (DFS) HR: 3.74 (95% CI 1.63 - 8.58), p=0.002</vt:lpstr>
      <vt:lpstr>Progression-Free Survival (PFS)</vt:lpstr>
      <vt:lpstr>Site of First Recurrence</vt:lpstr>
      <vt:lpstr>Cumulative Local/Regional Recurrence</vt:lpstr>
      <vt:lpstr>Overall Survival HR: 6.00 (95% CI 1.77 - 20.3), p=0.004</vt:lpstr>
      <vt:lpstr>CAUSES OF DEATH</vt:lpstr>
      <vt:lpstr>Disease-specific survival HR: 6.56 (95% CI 1.48 – 29.0), p=0.013</vt:lpstr>
      <vt:lpstr>Conclusions</vt:lpstr>
      <vt:lpstr>LACC Trial</vt:lpstr>
      <vt:lpstr>Rauh-Hain</vt:lpstr>
      <vt:lpstr>Why is LACC different?</vt:lpstr>
      <vt:lpstr>Why is  LACC different?</vt:lpstr>
      <vt:lpstr>Responses to editorials</vt:lpstr>
      <vt:lpstr>PowerPoint Presentation</vt:lpstr>
      <vt:lpstr>PowerPoint Presentation</vt:lpstr>
      <vt:lpstr>PowerPoint Presentation</vt:lpstr>
    </vt:vector>
  </TitlesOfParts>
  <Company>Taunton and Somerset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and Managing Complications in Gynaecological Surgery</dc:title>
  <dc:creator>Ann England</dc:creator>
  <cp:lastModifiedBy>Dunderdale, Helen</cp:lastModifiedBy>
  <cp:revision>73</cp:revision>
  <dcterms:created xsi:type="dcterms:W3CDTF">2015-04-20T14:02:43Z</dcterms:created>
  <dcterms:modified xsi:type="dcterms:W3CDTF">2018-10-15T19:46:00Z</dcterms:modified>
</cp:coreProperties>
</file>