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76" r:id="rId2"/>
    <p:sldId id="257" r:id="rId3"/>
    <p:sldId id="277" r:id="rId4"/>
    <p:sldId id="272" r:id="rId5"/>
    <p:sldId id="278" r:id="rId6"/>
    <p:sldId id="273" r:id="rId7"/>
    <p:sldId id="281" r:id="rId8"/>
    <p:sldId id="280" r:id="rId9"/>
    <p:sldId id="282" r:id="rId10"/>
    <p:sldId id="283" r:id="rId11"/>
    <p:sldId id="285" r:id="rId12"/>
    <p:sldId id="287" r:id="rId13"/>
    <p:sldId id="286" r:id="rId14"/>
  </p:sldIdLst>
  <p:sldSz cx="9144000" cy="6858000" type="screen4x3"/>
  <p:notesSz cx="6797675" cy="9872663"/>
  <p:defaultTextStyle>
    <a:defPPr>
      <a:defRPr lang="en-GB"/>
    </a:defPPr>
    <a:lvl1pPr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99"/>
    <a:srgbClr val="5C068C"/>
    <a:srgbClr val="ED8B00"/>
    <a:srgbClr val="636363"/>
    <a:srgbClr val="A1A1A1"/>
    <a:srgbClr val="464646"/>
    <a:srgbClr val="585656"/>
    <a:srgbClr val="6DCF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4"/>
    <p:restoredTop sz="89706" autoAdjust="0"/>
  </p:normalViewPr>
  <p:slideViewPr>
    <p:cSldViewPr snapToGrid="0">
      <p:cViewPr>
        <p:scale>
          <a:sx n="111" d="100"/>
          <a:sy n="111" d="100"/>
        </p:scale>
        <p:origin x="-1776" y="-60"/>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633"/>
          </a:xfrm>
          <a:prstGeom prst="rect">
            <a:avLst/>
          </a:prstGeom>
        </p:spPr>
        <p:txBody>
          <a:bodyPr vert="horz" lIns="91440" tIns="45720" rIns="91440" bIns="45720" rtlCol="0"/>
          <a:lstStyle>
            <a:lvl1pPr algn="l" defTabSz="914354"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50444" y="0"/>
            <a:ext cx="2945659" cy="493633"/>
          </a:xfrm>
          <a:prstGeom prst="rect">
            <a:avLst/>
          </a:prstGeom>
        </p:spPr>
        <p:txBody>
          <a:bodyPr vert="horz" lIns="91440" tIns="45720" rIns="91440" bIns="45720" rtlCol="0"/>
          <a:lstStyle>
            <a:lvl1pPr algn="r" defTabSz="914354" eaLnBrk="1" fontAlgn="auto" hangingPunct="1">
              <a:spcBef>
                <a:spcPts val="0"/>
              </a:spcBef>
              <a:spcAft>
                <a:spcPts val="0"/>
              </a:spcAft>
              <a:defRPr sz="1200">
                <a:latin typeface="+mn-lt"/>
              </a:defRPr>
            </a:lvl1pPr>
          </a:lstStyle>
          <a:p>
            <a:pPr>
              <a:defRPr/>
            </a:pPr>
            <a:fld id="{2D5D0B00-DCC3-4621-9B4B-FE6D6B3114BB}" type="datetimeFigureOut">
              <a:rPr lang="en-US"/>
              <a:pPr>
                <a:defRPr/>
              </a:pPr>
              <a:t>7/8/2019</a:t>
            </a:fld>
            <a:endParaRPr lang="en-US"/>
          </a:p>
        </p:txBody>
      </p:sp>
      <p:sp>
        <p:nvSpPr>
          <p:cNvPr id="4" name="Footer Placeholder 3"/>
          <p:cNvSpPr>
            <a:spLocks noGrp="1"/>
          </p:cNvSpPr>
          <p:nvPr>
            <p:ph type="ftr" sz="quarter" idx="2"/>
          </p:nvPr>
        </p:nvSpPr>
        <p:spPr>
          <a:xfrm>
            <a:off x="1" y="9377316"/>
            <a:ext cx="2945659" cy="493633"/>
          </a:xfrm>
          <a:prstGeom prst="rect">
            <a:avLst/>
          </a:prstGeom>
        </p:spPr>
        <p:txBody>
          <a:bodyPr vert="horz" lIns="91440" tIns="45720" rIns="91440" bIns="45720" rtlCol="0" anchor="b"/>
          <a:lstStyle>
            <a:lvl1pPr algn="l" defTabSz="914354"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50444" y="9377316"/>
            <a:ext cx="2945659" cy="493633"/>
          </a:xfrm>
          <a:prstGeom prst="rect">
            <a:avLst/>
          </a:prstGeom>
        </p:spPr>
        <p:txBody>
          <a:bodyPr vert="horz" lIns="91440" tIns="45720" rIns="91440" bIns="45720" rtlCol="0" anchor="b"/>
          <a:lstStyle>
            <a:lvl1pPr algn="r" defTabSz="914354" eaLnBrk="1" fontAlgn="auto" hangingPunct="1">
              <a:spcBef>
                <a:spcPts val="0"/>
              </a:spcBef>
              <a:spcAft>
                <a:spcPts val="0"/>
              </a:spcAft>
              <a:defRPr sz="1200">
                <a:latin typeface="+mn-lt"/>
              </a:defRPr>
            </a:lvl1pPr>
          </a:lstStyle>
          <a:p>
            <a:pPr>
              <a:defRPr/>
            </a:pPr>
            <a:fld id="{73B1E72D-5ED2-48A0-9301-2F455FF7F366}" type="slidenum">
              <a:rPr lang="en-US"/>
              <a:pPr>
                <a:defRPr/>
              </a:pPr>
              <a:t>‹#›</a:t>
            </a:fld>
            <a:endParaRPr lang="en-US"/>
          </a:p>
        </p:txBody>
      </p:sp>
    </p:spTree>
    <p:extLst>
      <p:ext uri="{BB962C8B-B14F-4D97-AF65-F5344CB8AC3E}">
        <p14:creationId xmlns:p14="http://schemas.microsoft.com/office/powerpoint/2010/main" val="3106487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633"/>
          </a:xfrm>
          <a:prstGeom prst="rect">
            <a:avLst/>
          </a:prstGeom>
        </p:spPr>
        <p:txBody>
          <a:bodyPr vert="horz" lIns="91440" tIns="45720" rIns="91440" bIns="45720" rtlCol="0"/>
          <a:lstStyle>
            <a:lvl1pPr algn="l" defTabSz="914354"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50444" y="0"/>
            <a:ext cx="2945659" cy="493633"/>
          </a:xfrm>
          <a:prstGeom prst="rect">
            <a:avLst/>
          </a:prstGeom>
        </p:spPr>
        <p:txBody>
          <a:bodyPr vert="horz" lIns="91440" tIns="45720" rIns="91440" bIns="45720" rtlCol="0"/>
          <a:lstStyle>
            <a:lvl1pPr algn="r" defTabSz="914354" eaLnBrk="1" fontAlgn="auto" hangingPunct="1">
              <a:spcBef>
                <a:spcPts val="0"/>
              </a:spcBef>
              <a:spcAft>
                <a:spcPts val="0"/>
              </a:spcAft>
              <a:defRPr sz="1200">
                <a:latin typeface="+mn-lt"/>
              </a:defRPr>
            </a:lvl1pPr>
          </a:lstStyle>
          <a:p>
            <a:pPr>
              <a:defRPr/>
            </a:pPr>
            <a:fld id="{5B7FB168-7CF9-4222-8F9E-812B0F7E0F94}" type="datetimeFigureOut">
              <a:rPr lang="en-US"/>
              <a:pPr>
                <a:defRPr/>
              </a:pPr>
              <a:t>7/8/2019</a:t>
            </a:fld>
            <a:endParaRPr lang="en-US"/>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9377316"/>
            <a:ext cx="2945659" cy="493633"/>
          </a:xfrm>
          <a:prstGeom prst="rect">
            <a:avLst/>
          </a:prstGeom>
        </p:spPr>
        <p:txBody>
          <a:bodyPr vert="horz" lIns="91440" tIns="45720" rIns="91440" bIns="45720" rtlCol="0" anchor="b"/>
          <a:lstStyle>
            <a:lvl1pPr algn="l" defTabSz="914354"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50444" y="9377316"/>
            <a:ext cx="2945659" cy="493633"/>
          </a:xfrm>
          <a:prstGeom prst="rect">
            <a:avLst/>
          </a:prstGeom>
        </p:spPr>
        <p:txBody>
          <a:bodyPr vert="horz" lIns="91440" tIns="45720" rIns="91440" bIns="45720" rtlCol="0" anchor="b"/>
          <a:lstStyle>
            <a:lvl1pPr algn="r" defTabSz="914354" eaLnBrk="1" fontAlgn="auto" hangingPunct="1">
              <a:spcBef>
                <a:spcPts val="0"/>
              </a:spcBef>
              <a:spcAft>
                <a:spcPts val="0"/>
              </a:spcAft>
              <a:defRPr sz="1200">
                <a:latin typeface="+mn-lt"/>
              </a:defRPr>
            </a:lvl1pPr>
          </a:lstStyle>
          <a:p>
            <a:pPr>
              <a:defRPr/>
            </a:pPr>
            <a:fld id="{AFC5E2DA-B29B-4B0E-9CE8-105B3EACB5F7}" type="slidenum">
              <a:rPr lang="en-US"/>
              <a:pPr>
                <a:defRPr/>
              </a:pPr>
              <a:t>‹#›</a:t>
            </a:fld>
            <a:endParaRPr lang="en-US"/>
          </a:p>
        </p:txBody>
      </p:sp>
    </p:spTree>
    <p:extLst>
      <p:ext uri="{BB962C8B-B14F-4D97-AF65-F5344CB8AC3E}">
        <p14:creationId xmlns:p14="http://schemas.microsoft.com/office/powerpoint/2010/main" val="3395884225"/>
      </p:ext>
    </p:extLst>
  </p:cSld>
  <p:clrMap bg1="lt1" tx1="dk1" bg2="lt2" tx2="dk2" accent1="accent1" accent2="accent2" accent3="accent3" accent4="accent4" accent5="accent5" accent6="accent6" hlink="hlink" folHlink="folHlink"/>
  <p:notesStyle>
    <a:lvl1pPr algn="l" defTabSz="1600200" rtl="0" eaLnBrk="0" fontAlgn="base" hangingPunct="0">
      <a:spcBef>
        <a:spcPct val="30000"/>
      </a:spcBef>
      <a:spcAft>
        <a:spcPct val="0"/>
      </a:spcAft>
      <a:defRPr sz="2100" kern="1200">
        <a:solidFill>
          <a:schemeClr val="tx1"/>
        </a:solidFill>
        <a:latin typeface="+mn-lt"/>
        <a:ea typeface="+mn-ea"/>
        <a:cs typeface="+mn-cs"/>
      </a:defRPr>
    </a:lvl1pPr>
    <a:lvl2pPr marL="800100" algn="l" defTabSz="1600200" rtl="0" eaLnBrk="0" fontAlgn="base" hangingPunct="0">
      <a:spcBef>
        <a:spcPct val="30000"/>
      </a:spcBef>
      <a:spcAft>
        <a:spcPct val="0"/>
      </a:spcAft>
      <a:defRPr sz="2100" kern="1200">
        <a:solidFill>
          <a:schemeClr val="tx1"/>
        </a:solidFill>
        <a:latin typeface="+mn-lt"/>
        <a:ea typeface="+mn-ea"/>
        <a:cs typeface="+mn-cs"/>
      </a:defRPr>
    </a:lvl2pPr>
    <a:lvl3pPr marL="1600200" algn="l" defTabSz="1600200" rtl="0" eaLnBrk="0" fontAlgn="base" hangingPunct="0">
      <a:spcBef>
        <a:spcPct val="30000"/>
      </a:spcBef>
      <a:spcAft>
        <a:spcPct val="0"/>
      </a:spcAft>
      <a:defRPr sz="2100" kern="1200">
        <a:solidFill>
          <a:schemeClr val="tx1"/>
        </a:solidFill>
        <a:latin typeface="+mn-lt"/>
        <a:ea typeface="+mn-ea"/>
        <a:cs typeface="+mn-cs"/>
      </a:defRPr>
    </a:lvl3pPr>
    <a:lvl4pPr marL="2400300" algn="l" defTabSz="1600200" rtl="0" eaLnBrk="0" fontAlgn="base" hangingPunct="0">
      <a:spcBef>
        <a:spcPct val="30000"/>
      </a:spcBef>
      <a:spcAft>
        <a:spcPct val="0"/>
      </a:spcAft>
      <a:defRPr sz="2100" kern="1200">
        <a:solidFill>
          <a:schemeClr val="tx1"/>
        </a:solidFill>
        <a:latin typeface="+mn-lt"/>
        <a:ea typeface="+mn-ea"/>
        <a:cs typeface="+mn-cs"/>
      </a:defRPr>
    </a:lvl4pPr>
    <a:lvl5pPr marL="3200400" algn="l" defTabSz="1600200" rtl="0" eaLnBrk="0" fontAlgn="base" hangingPunct="0">
      <a:spcBef>
        <a:spcPct val="30000"/>
      </a:spcBef>
      <a:spcAft>
        <a:spcPct val="0"/>
      </a:spcAft>
      <a:defRPr sz="2100" kern="1200">
        <a:solidFill>
          <a:schemeClr val="tx1"/>
        </a:solidFill>
        <a:latin typeface="+mn-lt"/>
        <a:ea typeface="+mn-ea"/>
        <a:cs typeface="+mn-cs"/>
      </a:defRPr>
    </a:lvl5pPr>
    <a:lvl6pPr marL="4000500" algn="l" defTabSz="1600200" rtl="0" eaLnBrk="1" latinLnBrk="0" hangingPunct="1">
      <a:defRPr sz="2100" kern="1200">
        <a:solidFill>
          <a:schemeClr val="tx1"/>
        </a:solidFill>
        <a:latin typeface="+mn-lt"/>
        <a:ea typeface="+mn-ea"/>
        <a:cs typeface="+mn-cs"/>
      </a:defRPr>
    </a:lvl6pPr>
    <a:lvl7pPr marL="4800600" algn="l" defTabSz="1600200" rtl="0" eaLnBrk="1" latinLnBrk="0" hangingPunct="1">
      <a:defRPr sz="2100" kern="1200">
        <a:solidFill>
          <a:schemeClr val="tx1"/>
        </a:solidFill>
        <a:latin typeface="+mn-lt"/>
        <a:ea typeface="+mn-ea"/>
        <a:cs typeface="+mn-cs"/>
      </a:defRPr>
    </a:lvl7pPr>
    <a:lvl8pPr marL="5600700" algn="l" defTabSz="1600200" rtl="0" eaLnBrk="1" latinLnBrk="0" hangingPunct="1">
      <a:defRPr sz="2100" kern="1200">
        <a:solidFill>
          <a:schemeClr val="tx1"/>
        </a:solidFill>
        <a:latin typeface="+mn-lt"/>
        <a:ea typeface="+mn-ea"/>
        <a:cs typeface="+mn-cs"/>
      </a:defRPr>
    </a:lvl8pPr>
    <a:lvl9pPr marL="6400800" algn="l" defTabSz="1600200" rtl="0" eaLnBrk="1" latinLnBrk="0" hangingPunct="1">
      <a:defRPr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lvl="0" indent="0" algn="l" defTabSz="1600200" rtl="0" eaLnBrk="0" fontAlgn="base" latinLnBrk="0" hangingPunct="0">
              <a:lnSpc>
                <a:spcPct val="100000"/>
              </a:lnSpc>
              <a:spcBef>
                <a:spcPct val="30000"/>
              </a:spcBef>
              <a:spcAft>
                <a:spcPct val="0"/>
              </a:spcAft>
              <a:buClrTx/>
              <a:buSzTx/>
              <a:buFontTx/>
              <a:buNone/>
              <a:tabLst/>
              <a:defRPr/>
            </a:pPr>
            <a:r>
              <a:rPr lang="en-GB" baseline="0" dirty="0" smtClean="0"/>
              <a:t>Firstly, thank you very much for having me here today.  I know you are all more busy than any human should be, so I really value your time and attention.  </a:t>
            </a:r>
          </a:p>
          <a:p>
            <a:pPr marL="0" marR="0" lvl="0" indent="0" algn="l" defTabSz="1600200" rtl="0" eaLnBrk="0" fontAlgn="base" latinLnBrk="0" hangingPunct="0">
              <a:lnSpc>
                <a:spcPct val="100000"/>
              </a:lnSpc>
              <a:spcBef>
                <a:spcPct val="30000"/>
              </a:spcBef>
              <a:spcAft>
                <a:spcPct val="0"/>
              </a:spcAft>
              <a:buClrTx/>
              <a:buSzTx/>
              <a:buFontTx/>
              <a:buNone/>
              <a:tabLst/>
              <a:defRPr/>
            </a:pPr>
            <a:endParaRPr lang="en-GB" baseline="0" dirty="0" smtClean="0"/>
          </a:p>
          <a:p>
            <a:pPr marL="0" marR="0" lvl="0" indent="0" algn="l" defTabSz="1600200" rtl="0" eaLnBrk="0" fontAlgn="base" latinLnBrk="0" hangingPunct="0">
              <a:lnSpc>
                <a:spcPct val="100000"/>
              </a:lnSpc>
              <a:spcBef>
                <a:spcPct val="30000"/>
              </a:spcBef>
              <a:spcAft>
                <a:spcPct val="0"/>
              </a:spcAft>
              <a:buClrTx/>
              <a:buSzTx/>
              <a:buFontTx/>
              <a:buNone/>
              <a:tabLst/>
              <a:defRPr/>
            </a:pPr>
            <a:endParaRPr lang="en-GB" baseline="0" dirty="0" smtClean="0"/>
          </a:p>
          <a:p>
            <a:pPr marL="0" marR="0" lvl="0" indent="0" algn="l" defTabSz="1600200" rtl="0" eaLnBrk="0" fontAlgn="base" latinLnBrk="0" hangingPunct="0">
              <a:lnSpc>
                <a:spcPct val="100000"/>
              </a:lnSpc>
              <a:spcBef>
                <a:spcPct val="30000"/>
              </a:spcBef>
              <a:spcAft>
                <a:spcPct val="0"/>
              </a:spcAft>
              <a:buClrTx/>
              <a:buSzTx/>
              <a:buFontTx/>
              <a:buNone/>
              <a:tabLst/>
              <a:defRPr/>
            </a:pPr>
            <a:r>
              <a:rPr lang="en-GB" baseline="0" dirty="0" smtClean="0"/>
              <a:t>I would like to introduce Lymphoma Action– who we are, what we do and why we do it.  </a:t>
            </a:r>
          </a:p>
          <a:p>
            <a:pPr marL="0" marR="0" lvl="0" indent="0" algn="l" defTabSz="1600200" rtl="0" eaLnBrk="0" fontAlgn="base" latinLnBrk="0" hangingPunct="0">
              <a:lnSpc>
                <a:spcPct val="100000"/>
              </a:lnSpc>
              <a:spcBef>
                <a:spcPct val="30000"/>
              </a:spcBef>
              <a:spcAft>
                <a:spcPct val="0"/>
              </a:spcAft>
              <a:buClrTx/>
              <a:buSzTx/>
              <a:buFontTx/>
              <a:buNone/>
              <a:tabLst/>
              <a:defRPr/>
            </a:pPr>
            <a:endParaRPr lang="en-GB" baseline="0" dirty="0" smtClean="0"/>
          </a:p>
          <a:p>
            <a:pPr marL="0" marR="0" lvl="0" indent="0" algn="l" defTabSz="1600200" rtl="0" eaLnBrk="0" fontAlgn="base" latinLnBrk="0" hangingPunct="0">
              <a:lnSpc>
                <a:spcPct val="100000"/>
              </a:lnSpc>
              <a:spcBef>
                <a:spcPct val="30000"/>
              </a:spcBef>
              <a:spcAft>
                <a:spcPct val="0"/>
              </a:spcAft>
              <a:buClrTx/>
              <a:buSzTx/>
              <a:buFontTx/>
              <a:buNone/>
              <a:tabLst/>
              <a:defRPr/>
            </a:pPr>
            <a:r>
              <a:rPr lang="en-GB" baseline="0" dirty="0" smtClean="0"/>
              <a:t>Some of you will have known us for years, use our patient information, attend our professional education and training events, etc. but Lymphoma Action might be new to some of you.  And, for haematology nurses, you’re covering all the blood cancers and may not have the capacity to be familiar with all the blood cancer charities.  The charity has also been through a lot of change in the last year, so this might be an update for those with a long-standing association.  I’m also very happy to take your questions and feedback on any aspect of Lymphoma Action’s work. </a:t>
            </a:r>
          </a:p>
          <a:p>
            <a:pPr marL="0" marR="0" lvl="0" indent="0" algn="l" defTabSz="1600200" rtl="0" eaLnBrk="0" fontAlgn="base" latinLnBrk="0" hangingPunct="0">
              <a:lnSpc>
                <a:spcPct val="100000"/>
              </a:lnSpc>
              <a:spcBef>
                <a:spcPct val="30000"/>
              </a:spcBef>
              <a:spcAft>
                <a:spcPct val="0"/>
              </a:spcAft>
              <a:buClrTx/>
              <a:buSzTx/>
              <a:buFontTx/>
              <a:buNone/>
              <a:tabLst/>
              <a:defRPr/>
            </a:pPr>
            <a:endParaRPr lang="en-GB" baseline="0" dirty="0" smtClean="0"/>
          </a:p>
          <a:p>
            <a:pPr marL="0" marR="0" lvl="0" indent="0" algn="l" defTabSz="1600200" rtl="0" eaLnBrk="0" fontAlgn="base" latinLnBrk="0" hangingPunct="0">
              <a:lnSpc>
                <a:spcPct val="100000"/>
              </a:lnSpc>
              <a:spcBef>
                <a:spcPct val="30000"/>
              </a:spcBef>
              <a:spcAft>
                <a:spcPct val="0"/>
              </a:spcAft>
              <a:buClrTx/>
              <a:buSzTx/>
              <a:buFontTx/>
              <a:buNone/>
              <a:tabLst/>
              <a:defRPr/>
            </a:pPr>
            <a:r>
              <a:rPr lang="en-GB" baseline="0" dirty="0" smtClean="0"/>
              <a:t>Just to introduce myself, I’m the Community and Partnerships Manager.</a:t>
            </a:r>
          </a:p>
          <a:p>
            <a:pPr marL="0" marR="0" lvl="0" indent="0" algn="l" defTabSz="1600200" rtl="0" eaLnBrk="0" fontAlgn="base" latinLnBrk="0" hangingPunct="0">
              <a:lnSpc>
                <a:spcPct val="100000"/>
              </a:lnSpc>
              <a:spcBef>
                <a:spcPct val="30000"/>
              </a:spcBef>
              <a:spcAft>
                <a:spcPct val="0"/>
              </a:spcAft>
              <a:buClrTx/>
              <a:buSzTx/>
              <a:buFontTx/>
              <a:buNone/>
              <a:tabLst/>
              <a:defRPr/>
            </a:pPr>
            <a:endParaRPr lang="en-GB" baseline="0" dirty="0" smtClean="0"/>
          </a:p>
          <a:p>
            <a:pPr marL="0" marR="0" lvl="0" indent="0" algn="l" defTabSz="1600200" rtl="0" eaLnBrk="0" fontAlgn="base" latinLnBrk="0" hangingPunct="0">
              <a:lnSpc>
                <a:spcPct val="100000"/>
              </a:lnSpc>
              <a:spcBef>
                <a:spcPct val="30000"/>
              </a:spcBef>
              <a:spcAft>
                <a:spcPct val="0"/>
              </a:spcAft>
              <a:buClrTx/>
              <a:buSzTx/>
              <a:buFontTx/>
              <a:buNone/>
              <a:tabLst/>
              <a:defRPr/>
            </a:pPr>
            <a:r>
              <a:rPr lang="en-GB" baseline="0" dirty="0" smtClean="0"/>
              <a:t>So, introducing Lymphoma Action….  Obviously, patient organisations and charities are needed and do useful work across all disease types.  However, we find that people affected by lymphoma experience it a very confusing and complex disease to understand and come to terms with, for several reasons, and this is where I’d like to start, with the need for Lymphoma Action and what we see as our mission.   </a:t>
            </a:r>
          </a:p>
          <a:p>
            <a:endParaRPr lang="en-GB" dirty="0"/>
          </a:p>
        </p:txBody>
      </p:sp>
      <p:sp>
        <p:nvSpPr>
          <p:cNvPr id="4" name="Slide Number Placeholder 3"/>
          <p:cNvSpPr>
            <a:spLocks noGrp="1"/>
          </p:cNvSpPr>
          <p:nvPr>
            <p:ph type="sldNum" sz="quarter" idx="10"/>
          </p:nvPr>
        </p:nvSpPr>
        <p:spPr/>
        <p:txBody>
          <a:bodyPr/>
          <a:lstStyle/>
          <a:p>
            <a:pPr>
              <a:defRPr/>
            </a:pPr>
            <a:fld id="{AFC5E2DA-B29B-4B0E-9CE8-105B3EACB5F7}" type="slidenum">
              <a:rPr lang="en-US" smtClean="0"/>
              <a:pPr>
                <a:defRPr/>
              </a:pPr>
              <a:t>1</a:t>
            </a:fld>
            <a:endParaRPr lang="en-US"/>
          </a:p>
        </p:txBody>
      </p:sp>
    </p:spTree>
    <p:extLst>
      <p:ext uri="{BB962C8B-B14F-4D97-AF65-F5344CB8AC3E}">
        <p14:creationId xmlns:p14="http://schemas.microsoft.com/office/powerpoint/2010/main" val="460386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We</a:t>
            </a:r>
            <a:r>
              <a:rPr lang="en-GB" baseline="0" dirty="0" smtClean="0"/>
              <a:t> work closely with a number of professional bodies and individual healthcare professionals to put on a range of conferences, masterclasses and forums for medics and nurses..</a:t>
            </a:r>
          </a:p>
          <a:p>
            <a:r>
              <a:rPr lang="en-GB" baseline="0" dirty="0" smtClean="0"/>
              <a:t>We welcome nurses to join our Nurse Forum  and Health Professionals to join our Medical Advisory Panel and become expert reviewers of our publications and webpages. Do let me know if you are interested and I will put you in touch with our Volunteer Manager</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AFC5E2DA-B29B-4B0E-9CE8-105B3EACB5F7}" type="slidenum">
              <a:rPr lang="en-US" smtClean="0"/>
              <a:pPr>
                <a:defRPr/>
              </a:pPr>
              <a:t>10</a:t>
            </a:fld>
            <a:endParaRPr lang="en-US"/>
          </a:p>
        </p:txBody>
      </p:sp>
    </p:spTree>
    <p:extLst>
      <p:ext uri="{BB962C8B-B14F-4D97-AF65-F5344CB8AC3E}">
        <p14:creationId xmlns:p14="http://schemas.microsoft.com/office/powerpoint/2010/main" val="4181810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smtClean="0"/>
              <a:t>During Awareness Month, we encourage hospitals to have a</a:t>
            </a:r>
            <a:r>
              <a:rPr lang="en-GB" baseline="0" dirty="0" smtClean="0"/>
              <a:t> Lymphoma Action</a:t>
            </a:r>
            <a:r>
              <a:rPr lang="en-GB" dirty="0" smtClean="0"/>
              <a:t> awareness stand in the main entrance and/or</a:t>
            </a:r>
            <a:r>
              <a:rPr lang="en-GB" baseline="0" dirty="0" smtClean="0"/>
              <a:t> an information stand in the department on a lymphoma clinic day.  Just get in touch if you like to do this and I can arrange for materials to be sent and sometimes, a volunteer Ambassador or SGO to staff it.</a:t>
            </a:r>
          </a:p>
          <a:p>
            <a:endParaRPr lang="en-GB" baseline="0" dirty="0" smtClean="0"/>
          </a:p>
          <a:p>
            <a:r>
              <a:rPr lang="en-GB" baseline="0" dirty="0" smtClean="0"/>
              <a:t>One of the key things we do is provide a voice for people affected by lymphoma by responding to consultations on cancer services, making sure that the particular needs of people with lymphoma are properly included, and on NICE’s draft recommendations on treatments.  We do this by giving people opportunities to take part in consultations and feed into our responses.</a:t>
            </a:r>
            <a:endParaRPr lang="en-GB" dirty="0"/>
          </a:p>
        </p:txBody>
      </p:sp>
      <p:sp>
        <p:nvSpPr>
          <p:cNvPr id="4" name="Slide Number Placeholder 3"/>
          <p:cNvSpPr>
            <a:spLocks noGrp="1"/>
          </p:cNvSpPr>
          <p:nvPr>
            <p:ph type="sldNum" sz="quarter" idx="10"/>
          </p:nvPr>
        </p:nvSpPr>
        <p:spPr/>
        <p:txBody>
          <a:bodyPr/>
          <a:lstStyle/>
          <a:p>
            <a:pPr>
              <a:defRPr/>
            </a:pPr>
            <a:fld id="{AFC5E2DA-B29B-4B0E-9CE8-105B3EACB5F7}" type="slidenum">
              <a:rPr lang="en-US" smtClean="0"/>
              <a:pPr>
                <a:defRPr/>
              </a:pPr>
              <a:t>11</a:t>
            </a:fld>
            <a:endParaRPr lang="en-US"/>
          </a:p>
        </p:txBody>
      </p:sp>
    </p:spTree>
    <p:extLst>
      <p:ext uri="{BB962C8B-B14F-4D97-AF65-F5344CB8AC3E}">
        <p14:creationId xmlns:p14="http://schemas.microsoft.com/office/powerpoint/2010/main" val="2502065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AFC5E2DA-B29B-4B0E-9CE8-105B3EACB5F7}" type="slidenum">
              <a:rPr lang="en-US" smtClean="0"/>
              <a:pPr>
                <a:defRPr/>
              </a:pPr>
              <a:t>12</a:t>
            </a:fld>
            <a:endParaRPr lang="en-US"/>
          </a:p>
        </p:txBody>
      </p:sp>
    </p:spTree>
    <p:extLst>
      <p:ext uri="{BB962C8B-B14F-4D97-AF65-F5344CB8AC3E}">
        <p14:creationId xmlns:p14="http://schemas.microsoft.com/office/powerpoint/2010/main" val="400909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r>
              <a:rPr lang="en-GB" baseline="0" dirty="0" smtClean="0"/>
              <a:t>Any questions?</a:t>
            </a:r>
            <a:endParaRPr lang="en-GB" dirty="0"/>
          </a:p>
        </p:txBody>
      </p:sp>
      <p:sp>
        <p:nvSpPr>
          <p:cNvPr id="4" name="Slide Number Placeholder 3"/>
          <p:cNvSpPr>
            <a:spLocks noGrp="1"/>
          </p:cNvSpPr>
          <p:nvPr>
            <p:ph type="sldNum" sz="quarter" idx="10"/>
          </p:nvPr>
        </p:nvSpPr>
        <p:spPr/>
        <p:txBody>
          <a:bodyPr/>
          <a:lstStyle/>
          <a:p>
            <a:pPr>
              <a:defRPr/>
            </a:pPr>
            <a:fld id="{AFC5E2DA-B29B-4B0E-9CE8-105B3EACB5F7}" type="slidenum">
              <a:rPr lang="en-US" smtClean="0"/>
              <a:pPr>
                <a:defRPr/>
              </a:pPr>
              <a:t>13</a:t>
            </a:fld>
            <a:endParaRPr lang="en-US"/>
          </a:p>
        </p:txBody>
      </p:sp>
    </p:spTree>
    <p:extLst>
      <p:ext uri="{BB962C8B-B14F-4D97-AF65-F5344CB8AC3E}">
        <p14:creationId xmlns:p14="http://schemas.microsoft.com/office/powerpoint/2010/main" val="592841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pPr marL="0" marR="0" lvl="0" indent="0" algn="l" defTabSz="1600200" rtl="0" eaLnBrk="1" fontAlgn="base" latinLnBrk="0" hangingPunct="1">
              <a:lnSpc>
                <a:spcPct val="100000"/>
              </a:lnSpc>
              <a:spcBef>
                <a:spcPct val="0"/>
              </a:spcBef>
              <a:spcAft>
                <a:spcPct val="0"/>
              </a:spcAft>
              <a:buClrTx/>
              <a:buSzTx/>
              <a:buFontTx/>
              <a:buNone/>
              <a:tabLst/>
              <a:defRPr/>
            </a:pPr>
            <a:r>
              <a:rPr lang="en-US" altLang="en-US" dirty="0" smtClean="0"/>
              <a:t>I know that</a:t>
            </a:r>
            <a:r>
              <a:rPr lang="en-US" altLang="en-US" baseline="0" dirty="0" smtClean="0"/>
              <a:t> you will be familiar with these stats but I thought I’d start with them because they are the reason Lymphoma Action exists.  This is the information we use in our presentations, both to people who are affected by lymphoma and when raising awareness among the general public.  We always ask at awareness events ‘Who has heard of lymphoma?’ and the answer is usually some but not many – people are invariably surprised to hear that this is the 5</a:t>
            </a:r>
            <a:r>
              <a:rPr lang="en-US" altLang="en-US" baseline="30000" dirty="0" smtClean="0"/>
              <a:t>th</a:t>
            </a:r>
            <a:r>
              <a:rPr lang="en-US" altLang="en-US" baseline="0" dirty="0" smtClean="0"/>
              <a:t> most common cancer in the UK.  Therefore, when people are diagnosed, many, many of them tell us that this was the first time they’d heard of lymphoma.  They don’t know anything about it and quite a lot don’t know that it is a cancer, including, sometimes, people with a diagnosis.</a:t>
            </a:r>
          </a:p>
          <a:p>
            <a:pPr marL="0" marR="0" lvl="0" indent="0" algn="l" defTabSz="1600200" rtl="0" eaLnBrk="1" fontAlgn="base" latinLnBrk="0" hangingPunct="1">
              <a:lnSpc>
                <a:spcPct val="100000"/>
              </a:lnSpc>
              <a:spcBef>
                <a:spcPct val="0"/>
              </a:spcBef>
              <a:spcAft>
                <a:spcPct val="0"/>
              </a:spcAft>
              <a:buClrTx/>
              <a:buSzTx/>
              <a:buFontTx/>
              <a:buNone/>
              <a:tabLst/>
              <a:defRPr/>
            </a:pPr>
            <a:endParaRPr lang="en-US" altLang="en-US" baseline="0" dirty="0" smtClean="0"/>
          </a:p>
          <a:p>
            <a:pPr marL="0" marR="0" lvl="0" indent="0" algn="l" defTabSz="1600200" rtl="0" eaLnBrk="1" fontAlgn="base" latinLnBrk="0" hangingPunct="1">
              <a:lnSpc>
                <a:spcPct val="100000"/>
              </a:lnSpc>
              <a:spcBef>
                <a:spcPct val="0"/>
              </a:spcBef>
              <a:spcAft>
                <a:spcPct val="0"/>
              </a:spcAft>
              <a:buClrTx/>
              <a:buSzTx/>
              <a:buFontTx/>
              <a:buNone/>
              <a:tabLst/>
              <a:defRPr/>
            </a:pPr>
            <a:r>
              <a:rPr lang="en-US" altLang="en-US" baseline="0" dirty="0" smtClean="0"/>
              <a:t>Not only that but all the things they think they know about cancer from the media or health campaigns – you’ll find a lump, go to your GP, be diagnosed immediately and within days be in hospital having surgery or chemo - often aren’t much help in understanding lymphoma because many of those messages relate to solid </a:t>
            </a:r>
            <a:r>
              <a:rPr lang="en-US" altLang="en-US" baseline="0" dirty="0" err="1" smtClean="0"/>
              <a:t>tumour</a:t>
            </a:r>
            <a:r>
              <a:rPr lang="en-US" altLang="en-US" baseline="0" dirty="0" smtClean="0"/>
              <a:t> cancers.  </a:t>
            </a:r>
          </a:p>
          <a:p>
            <a:pPr marL="0" marR="0" lvl="0" indent="0" algn="l" defTabSz="1600200" rtl="0" eaLnBrk="1" fontAlgn="base" latinLnBrk="0" hangingPunct="1">
              <a:lnSpc>
                <a:spcPct val="100000"/>
              </a:lnSpc>
              <a:spcBef>
                <a:spcPct val="0"/>
              </a:spcBef>
              <a:spcAft>
                <a:spcPct val="0"/>
              </a:spcAft>
              <a:buClrTx/>
              <a:buSzTx/>
              <a:buFontTx/>
              <a:buNone/>
              <a:tabLst/>
              <a:defRPr/>
            </a:pPr>
            <a:endParaRPr lang="en-US" altLang="en-US" baseline="0" dirty="0" smtClean="0"/>
          </a:p>
          <a:p>
            <a:pPr marL="0" marR="0" lvl="0" indent="0" algn="l" defTabSz="1600200" rtl="0" eaLnBrk="1" fontAlgn="base" latinLnBrk="0" hangingPunct="1">
              <a:lnSpc>
                <a:spcPct val="100000"/>
              </a:lnSpc>
              <a:spcBef>
                <a:spcPct val="0"/>
              </a:spcBef>
              <a:spcAft>
                <a:spcPct val="0"/>
              </a:spcAft>
              <a:buClrTx/>
              <a:buSzTx/>
              <a:buFontTx/>
              <a:buNone/>
              <a:tabLst/>
              <a:defRPr/>
            </a:pPr>
            <a:r>
              <a:rPr lang="en-US" altLang="en-US" baseline="0" dirty="0" smtClean="0"/>
              <a:t>This makes providing relevant, accurate information about lymphoma essential for those who are directly affected - and for those who might be - and is the starting point for Lymphoma Action’s work.  However, that’s not the only difficulty is getting the message about lymphoma across.</a:t>
            </a: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defTabSz="912813" fontAlgn="base">
              <a:spcBef>
                <a:spcPct val="0"/>
              </a:spcBef>
              <a:spcAft>
                <a:spcPct val="0"/>
              </a:spcAft>
            </a:pPr>
            <a:fld id="{F61A5BBD-7988-475F-A108-366B799C0705}" type="slidenum">
              <a:rPr lang="en-GB" altLang="en-US" smtClean="0"/>
              <a:pPr defTabSz="912813" fontAlgn="base">
                <a:spcBef>
                  <a:spcPct val="0"/>
                </a:spcBef>
                <a:spcAft>
                  <a:spcPct val="0"/>
                </a:spcAft>
              </a:pPr>
              <a:t>2</a:t>
            </a:fld>
            <a:endParaRPr lang="en-GB"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GB" dirty="0" smtClean="0"/>
              <a:t>Lack of awareness</a:t>
            </a:r>
            <a:r>
              <a:rPr lang="en-GB" baseline="0" dirty="0" smtClean="0"/>
              <a:t> of the symptoms, for a start!   This is our symptoms poster, which also comes as a postcard that we give out to members of the public at every opportunity.</a:t>
            </a:r>
          </a:p>
          <a:p>
            <a:endParaRPr lang="en-GB" baseline="0" dirty="0" smtClean="0"/>
          </a:p>
          <a:p>
            <a:r>
              <a:rPr lang="en-GB" dirty="0" smtClean="0"/>
              <a:t>We hear,</a:t>
            </a:r>
            <a:r>
              <a:rPr lang="en-GB" baseline="0" dirty="0" smtClean="0"/>
              <a:t> as I assume, you hear, that patients may have had symptoms for a long time before going to their GP.  They may have a lump but often assume that it’s a ‘swollen gland’ due to an infection, so it’s only when the lump keeps getting bigger or doesn’t go down, that they go their GP, which could be months later.  </a:t>
            </a:r>
          </a:p>
          <a:p>
            <a:endParaRPr lang="en-GB" baseline="0" dirty="0" smtClean="0"/>
          </a:p>
          <a:p>
            <a:r>
              <a:rPr lang="en-GB" baseline="0" dirty="0" smtClean="0"/>
              <a:t>Of course, they may not have a lump that can be noticed externally.  People who have one or more of the B symptoms don’t usually know that they are symptoms of lymphoma or even cancer, and they certainly don’t put them together and add them up to possible lymphoma.  Sometimes this lack of awareness and connection of the symptoms  means that people don’t necessarily mention all of their symptoms to the GP when they do go.  So, raising awareness of the symptoms among the general population becomes a key priority for Lymphoma Action. </a:t>
            </a:r>
          </a:p>
          <a:p>
            <a:endParaRPr lang="en-GB" baseline="0" dirty="0" smtClean="0"/>
          </a:p>
          <a:p>
            <a:r>
              <a:rPr lang="en-GB" baseline="0" dirty="0" smtClean="0"/>
              <a:t>But then, of course, they may be completely asymptomatic and only find out they have lymphoma from tests carried out for some other reason.</a:t>
            </a:r>
          </a:p>
          <a:p>
            <a:endParaRPr lang="en-GB" baseline="0" dirty="0" smtClean="0"/>
          </a:p>
          <a:p>
            <a:r>
              <a:rPr lang="en-GB" baseline="0" dirty="0" smtClean="0"/>
              <a:t>Awareness is also a key priority for us in our work with GPs because we know that lymphoma is often very difficult to diagnose anyway but we hear a lot of personal stories in which people have struggled, sometimes literally for years, to get their GP to take their symptoms seriously or to include lymphoma in their differential or to refer for diagnostic tests.  Quite a high number of people are diagnosed in A&amp;E.  And that is why we’ve partnered with the Royal College of GPs to produce an online training module on spotting signs and symptoms of lymphoma, in the hope of improving diagnosis.  </a:t>
            </a:r>
            <a:endParaRPr lang="en-GB" dirty="0"/>
          </a:p>
        </p:txBody>
      </p:sp>
      <p:sp>
        <p:nvSpPr>
          <p:cNvPr id="4" name="Slide Number Placeholder 3"/>
          <p:cNvSpPr>
            <a:spLocks noGrp="1"/>
          </p:cNvSpPr>
          <p:nvPr>
            <p:ph type="sldNum" sz="quarter" idx="10"/>
          </p:nvPr>
        </p:nvSpPr>
        <p:spPr/>
        <p:txBody>
          <a:bodyPr/>
          <a:lstStyle/>
          <a:p>
            <a:pPr>
              <a:defRPr/>
            </a:pPr>
            <a:fld id="{AFC5E2DA-B29B-4B0E-9CE8-105B3EACB5F7}" type="slidenum">
              <a:rPr lang="en-US" smtClean="0"/>
              <a:pPr>
                <a:defRPr/>
              </a:pPr>
              <a:t>3</a:t>
            </a:fld>
            <a:endParaRPr lang="en-US"/>
          </a:p>
        </p:txBody>
      </p:sp>
    </p:spTree>
    <p:extLst>
      <p:ext uri="{BB962C8B-B14F-4D97-AF65-F5344CB8AC3E}">
        <p14:creationId xmlns:p14="http://schemas.microsoft.com/office/powerpoint/2010/main" val="1782571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GB" dirty="0" smtClean="0"/>
              <a:t>Of course another</a:t>
            </a:r>
            <a:r>
              <a:rPr lang="en-GB" baseline="0" dirty="0" smtClean="0"/>
              <a:t> barrier to awareness and understanding of lymphoma is that most people don’t know where or what the lymphatic system is.  A lot of people have heard of the spleen but how many know where it is?  And I don’t suppose even 5% know what it does or that it is part of the lymphatic system or the immune system.  So, we are dealing with an enigma wrapped in a mystery, which makes explaining lymphoma more difficult both in terms of awareness in the general population and for people who have been diagnosed.</a:t>
            </a:r>
          </a:p>
          <a:p>
            <a:endParaRPr lang="en-GB" baseline="0" dirty="0" smtClean="0"/>
          </a:p>
          <a:p>
            <a:r>
              <a:rPr lang="en-GB" baseline="0" dirty="0" smtClean="0"/>
              <a:t>It also doesn’t help that the word ‘cancer’ isn’t in the name of the disease.  Normally, in lay terms, people talk about ‘breast cancer’, or ‘lung cancer’.  But ‘lymphatic cancer’ is not a term used by the medical profession, so it isn’t one that we use now, either.</a:t>
            </a:r>
          </a:p>
          <a:p>
            <a:endParaRPr lang="en-GB" baseline="0" dirty="0" smtClean="0"/>
          </a:p>
          <a:p>
            <a:pPr marL="0" marR="0" lvl="0" indent="0" algn="l" defTabSz="1600200" rtl="0" eaLnBrk="1" fontAlgn="base" latinLnBrk="0" hangingPunct="1">
              <a:lnSpc>
                <a:spcPct val="100000"/>
              </a:lnSpc>
              <a:spcBef>
                <a:spcPct val="0"/>
              </a:spcBef>
              <a:spcAft>
                <a:spcPct val="0"/>
              </a:spcAft>
              <a:buClrTx/>
              <a:buSzTx/>
              <a:buFontTx/>
              <a:buNone/>
              <a:tabLst/>
              <a:defRPr/>
            </a:pPr>
            <a:r>
              <a:rPr lang="en-GB" baseline="0" dirty="0" smtClean="0"/>
              <a:t>Finally, because lymphoma consists of</a:t>
            </a:r>
            <a:r>
              <a:rPr lang="en-GB" sz="2100" kern="1200" dirty="0" smtClean="0">
                <a:solidFill>
                  <a:schemeClr val="tx1"/>
                </a:solidFill>
                <a:effectLst/>
                <a:latin typeface="+mn-lt"/>
                <a:ea typeface="+mn-ea"/>
                <a:cs typeface="+mn-cs"/>
              </a:rPr>
              <a:t> a complex group of about 60 ‘sub-types’ - which have different courses, treatments and outcomes, with increasingly personalised approaches – it is very hard to explain to those affected in a</a:t>
            </a:r>
            <a:r>
              <a:rPr lang="en-GB" sz="2100" kern="1200" baseline="0" dirty="0" smtClean="0">
                <a:solidFill>
                  <a:schemeClr val="tx1"/>
                </a:solidFill>
                <a:effectLst/>
                <a:latin typeface="+mn-lt"/>
                <a:ea typeface="+mn-ea"/>
                <a:cs typeface="+mn-cs"/>
              </a:rPr>
              <a:t> simple way</a:t>
            </a:r>
            <a:r>
              <a:rPr lang="en-GB" sz="2100" kern="1200" dirty="0" smtClean="0">
                <a:solidFill>
                  <a:schemeClr val="tx1"/>
                </a:solidFill>
                <a:effectLst/>
                <a:latin typeface="+mn-lt"/>
                <a:ea typeface="+mn-ea"/>
                <a:cs typeface="+mn-cs"/>
              </a:rPr>
              <a:t>. </a:t>
            </a:r>
          </a:p>
          <a:p>
            <a:pPr marL="0" marR="0" lvl="0" indent="0" algn="l" defTabSz="1600200" rtl="0" eaLnBrk="1" fontAlgn="base" latinLnBrk="0" hangingPunct="1">
              <a:lnSpc>
                <a:spcPct val="100000"/>
              </a:lnSpc>
              <a:spcBef>
                <a:spcPct val="0"/>
              </a:spcBef>
              <a:spcAft>
                <a:spcPct val="0"/>
              </a:spcAft>
              <a:buClrTx/>
              <a:buSzTx/>
              <a:buFontTx/>
              <a:buNone/>
              <a:tabLst/>
              <a:defRPr/>
            </a:pPr>
            <a:endParaRPr lang="en-US" altLang="en-US" dirty="0" smtClean="0"/>
          </a:p>
          <a:p>
            <a:endParaRPr lang="en-GB" baseline="0" dirty="0" smtClean="0"/>
          </a:p>
          <a:p>
            <a:endParaRPr lang="en-GB" baseline="0" dirty="0" smtClean="0"/>
          </a:p>
          <a:p>
            <a:pPr marL="0" marR="0" lvl="0" indent="0" algn="l" defTabSz="1600200" rtl="0" eaLnBrk="0" fontAlgn="base" latinLnBrk="0" hangingPunct="0">
              <a:lnSpc>
                <a:spcPct val="100000"/>
              </a:lnSpc>
              <a:spcBef>
                <a:spcPct val="30000"/>
              </a:spcBef>
              <a:spcAft>
                <a:spcPct val="0"/>
              </a:spcAft>
              <a:buClrTx/>
              <a:buSzTx/>
              <a:buFontTx/>
              <a:buNone/>
              <a:tabLst/>
              <a:defRPr/>
            </a:pPr>
            <a:r>
              <a:rPr lang="en-GB" baseline="0" dirty="0" smtClean="0"/>
              <a:t>So, t</a:t>
            </a:r>
            <a:r>
              <a:rPr lang="en-GB" dirty="0" smtClean="0"/>
              <a:t>hose</a:t>
            </a:r>
            <a:r>
              <a:rPr lang="en-GB" baseline="0" dirty="0" smtClean="0"/>
              <a:t> are the issues that drive the particular need for Lymphoma Action and the priorities for our work. </a:t>
            </a:r>
          </a:p>
          <a:p>
            <a:pPr marL="0" marR="0" lvl="0" indent="0" algn="l" defTabSz="1600200" rtl="0" eaLnBrk="0" fontAlgn="base" latinLnBrk="0" hangingPunct="0">
              <a:lnSpc>
                <a:spcPct val="100000"/>
              </a:lnSpc>
              <a:spcBef>
                <a:spcPct val="30000"/>
              </a:spcBef>
              <a:spcAft>
                <a:spcPct val="0"/>
              </a:spcAft>
              <a:buClrTx/>
              <a:buSzTx/>
              <a:buFontTx/>
              <a:buNone/>
              <a:tabLst/>
              <a:defRPr/>
            </a:pPr>
            <a:endParaRPr lang="en-GB" sz="2100" kern="1200" baseline="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AFC5E2DA-B29B-4B0E-9CE8-105B3EACB5F7}" type="slidenum">
              <a:rPr lang="en-US" smtClean="0"/>
              <a:pPr>
                <a:defRPr/>
              </a:pPr>
              <a:t>4</a:t>
            </a:fld>
            <a:endParaRPr lang="en-US"/>
          </a:p>
        </p:txBody>
      </p:sp>
    </p:spTree>
    <p:extLst>
      <p:ext uri="{BB962C8B-B14F-4D97-AF65-F5344CB8AC3E}">
        <p14:creationId xmlns:p14="http://schemas.microsoft.com/office/powerpoint/2010/main" val="2310673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32500" lnSpcReduction="20000"/>
          </a:bodyPr>
          <a:lstStyle/>
          <a:p>
            <a:pPr marL="0" marR="0" lvl="0" indent="0" algn="l" defTabSz="1600200" rtl="0" eaLnBrk="0" fontAlgn="base" latinLnBrk="0" hangingPunct="0">
              <a:lnSpc>
                <a:spcPct val="100000"/>
              </a:lnSpc>
              <a:spcBef>
                <a:spcPct val="30000"/>
              </a:spcBef>
              <a:spcAft>
                <a:spcPct val="0"/>
              </a:spcAft>
              <a:buClrTx/>
              <a:buSzTx/>
              <a:buFontTx/>
              <a:buNone/>
              <a:tabLst/>
              <a:defRPr/>
            </a:pPr>
            <a:r>
              <a:rPr lang="en-GB" sz="2100" kern="1200" dirty="0" smtClean="0">
                <a:solidFill>
                  <a:schemeClr val="tx1"/>
                </a:solidFill>
                <a:effectLst/>
                <a:latin typeface="+mn-lt"/>
                <a:ea typeface="+mn-ea"/>
                <a:cs typeface="+mn-cs"/>
              </a:rPr>
              <a:t>Although there are charities that cover the whole range of blood cancers, as well as some that cover individual types, such as Myeloma UK</a:t>
            </a:r>
            <a:r>
              <a:rPr lang="en-GB" sz="2100" kern="1200" baseline="0" dirty="0" smtClean="0">
                <a:solidFill>
                  <a:schemeClr val="tx1"/>
                </a:solidFill>
                <a:effectLst/>
                <a:latin typeface="+mn-lt"/>
                <a:ea typeface="+mn-ea"/>
                <a:cs typeface="+mn-cs"/>
              </a:rPr>
              <a:t> and</a:t>
            </a:r>
            <a:r>
              <a:rPr lang="en-GB" sz="2100" kern="1200" dirty="0" smtClean="0">
                <a:solidFill>
                  <a:schemeClr val="tx1"/>
                </a:solidFill>
                <a:effectLst/>
                <a:latin typeface="+mn-lt"/>
                <a:ea typeface="+mn-ea"/>
                <a:cs typeface="+mn-cs"/>
              </a:rPr>
              <a:t> Leukaemia</a:t>
            </a:r>
            <a:r>
              <a:rPr lang="en-GB" sz="2100" kern="1200" baseline="0" dirty="0" smtClean="0">
                <a:solidFill>
                  <a:schemeClr val="tx1"/>
                </a:solidFill>
                <a:effectLst/>
                <a:latin typeface="+mn-lt"/>
                <a:ea typeface="+mn-ea"/>
                <a:cs typeface="+mn-cs"/>
              </a:rPr>
              <a:t> Care, </a:t>
            </a:r>
            <a:r>
              <a:rPr lang="en-GB" sz="2100" kern="1200" dirty="0" smtClean="0">
                <a:solidFill>
                  <a:schemeClr val="tx1"/>
                </a:solidFill>
                <a:effectLst/>
                <a:latin typeface="+mn-lt"/>
                <a:ea typeface="+mn-ea"/>
                <a:cs typeface="+mn-cs"/>
              </a:rPr>
              <a:t>and others</a:t>
            </a:r>
            <a:r>
              <a:rPr lang="en-GB" sz="2100" kern="1200" baseline="0" dirty="0" smtClean="0">
                <a:solidFill>
                  <a:schemeClr val="tx1"/>
                </a:solidFill>
                <a:effectLst/>
                <a:latin typeface="+mn-lt"/>
                <a:ea typeface="+mn-ea"/>
                <a:cs typeface="+mn-cs"/>
              </a:rPr>
              <a:t> that cater for particular </a:t>
            </a:r>
            <a:r>
              <a:rPr lang="en-GB" sz="2100" kern="1200" dirty="0" smtClean="0">
                <a:solidFill>
                  <a:schemeClr val="tx1"/>
                </a:solidFill>
                <a:effectLst/>
                <a:latin typeface="+mn-lt"/>
                <a:ea typeface="+mn-ea"/>
                <a:cs typeface="+mn-cs"/>
              </a:rPr>
              <a:t>sub-types,</a:t>
            </a:r>
            <a:r>
              <a:rPr lang="en-GB" sz="2100" kern="1200" baseline="0" dirty="0" smtClean="0">
                <a:solidFill>
                  <a:schemeClr val="tx1"/>
                </a:solidFill>
                <a:effectLst/>
                <a:latin typeface="+mn-lt"/>
                <a:ea typeface="+mn-ea"/>
                <a:cs typeface="+mn-cs"/>
              </a:rPr>
              <a:t> such as CLL or </a:t>
            </a:r>
            <a:r>
              <a:rPr lang="en-GB" sz="2100" kern="1200" baseline="0" dirty="0" err="1" smtClean="0">
                <a:solidFill>
                  <a:schemeClr val="tx1"/>
                </a:solidFill>
                <a:effectLst/>
                <a:latin typeface="+mn-lt"/>
                <a:ea typeface="+mn-ea"/>
                <a:cs typeface="+mn-cs"/>
              </a:rPr>
              <a:t>Waldenstrom’s</a:t>
            </a:r>
            <a:r>
              <a:rPr lang="en-GB" sz="2100" kern="1200" dirty="0" smtClean="0">
                <a:solidFill>
                  <a:schemeClr val="tx1"/>
                </a:solidFill>
                <a:effectLst/>
                <a:latin typeface="+mn-lt"/>
                <a:ea typeface="+mn-ea"/>
                <a:cs typeface="+mn-cs"/>
              </a:rPr>
              <a:t>, Lymphoma Action is the only UK charity dedicated solely to lymphoma and to every sub-type.  </a:t>
            </a:r>
          </a:p>
          <a:p>
            <a:pPr marL="0" marR="0" lvl="0" indent="0" algn="l" defTabSz="1600200" rtl="0" eaLnBrk="0" fontAlgn="base" latinLnBrk="0" hangingPunct="0">
              <a:lnSpc>
                <a:spcPct val="100000"/>
              </a:lnSpc>
              <a:spcBef>
                <a:spcPct val="30000"/>
              </a:spcBef>
              <a:spcAft>
                <a:spcPct val="0"/>
              </a:spcAft>
              <a:buClrTx/>
              <a:buSzTx/>
              <a:buFontTx/>
              <a:buNone/>
              <a:tabLst/>
              <a:defRPr/>
            </a:pPr>
            <a:endParaRPr lang="en-GB" dirty="0" smtClean="0"/>
          </a:p>
          <a:p>
            <a:pPr marL="0" marR="0" lvl="0" indent="0" algn="l" defTabSz="1600200" rtl="0" eaLnBrk="0" fontAlgn="base" latinLnBrk="0" hangingPunct="0">
              <a:lnSpc>
                <a:spcPct val="100000"/>
              </a:lnSpc>
              <a:spcBef>
                <a:spcPct val="30000"/>
              </a:spcBef>
              <a:spcAft>
                <a:spcPct val="0"/>
              </a:spcAft>
              <a:buClrTx/>
              <a:buSzTx/>
              <a:buFontTx/>
              <a:buNone/>
              <a:tabLst/>
              <a:defRPr/>
            </a:pPr>
            <a:r>
              <a:rPr lang="en-GB" dirty="0" smtClean="0"/>
              <a:t>The charity was founded in 1983</a:t>
            </a:r>
            <a:r>
              <a:rPr lang="en-GB" sz="2100" kern="1200" dirty="0" smtClean="0">
                <a:solidFill>
                  <a:schemeClr val="tx1"/>
                </a:solidFill>
                <a:effectLst/>
                <a:latin typeface="+mn-lt"/>
                <a:ea typeface="+mn-ea"/>
                <a:cs typeface="+mn-cs"/>
              </a:rPr>
              <a:t> as the ‘Hodgkin’s Disease Association’ by two former patients, Lewis Cash and Richard Franklin, with support of Dr Tony </a:t>
            </a:r>
            <a:r>
              <a:rPr lang="en-GB" sz="2100" kern="1200" dirty="0" err="1" smtClean="0">
                <a:solidFill>
                  <a:schemeClr val="tx1"/>
                </a:solidFill>
                <a:effectLst/>
                <a:latin typeface="+mn-lt"/>
                <a:ea typeface="+mn-ea"/>
                <a:cs typeface="+mn-cs"/>
              </a:rPr>
              <a:t>Jelliffe</a:t>
            </a:r>
            <a:r>
              <a:rPr lang="en-GB" sz="2100" kern="1200" dirty="0" smtClean="0">
                <a:solidFill>
                  <a:schemeClr val="tx1"/>
                </a:solidFill>
                <a:effectLst/>
                <a:latin typeface="+mn-lt"/>
                <a:ea typeface="+mn-ea"/>
                <a:cs typeface="+mn-cs"/>
              </a:rPr>
              <a:t>, and has developed steadily </a:t>
            </a:r>
            <a:r>
              <a:rPr lang="en-GB" sz="2100" kern="1200" baseline="0" dirty="0" smtClean="0">
                <a:solidFill>
                  <a:schemeClr val="tx1"/>
                </a:solidFill>
                <a:effectLst/>
                <a:latin typeface="+mn-lt"/>
                <a:ea typeface="+mn-ea"/>
                <a:cs typeface="+mn-cs"/>
              </a:rPr>
              <a:t>over the last 35 years, with the</a:t>
            </a:r>
            <a:r>
              <a:rPr lang="en-GB" sz="2100" kern="1200" dirty="0" smtClean="0">
                <a:solidFill>
                  <a:schemeClr val="tx1"/>
                </a:solidFill>
                <a:effectLst/>
                <a:latin typeface="+mn-lt"/>
                <a:ea typeface="+mn-ea"/>
                <a:cs typeface="+mn-cs"/>
              </a:rPr>
              <a:t> telephone helpline starting in 1986, the first information for patients produced in</a:t>
            </a:r>
            <a:r>
              <a:rPr lang="en-GB" sz="2100" kern="1200" baseline="0" dirty="0" smtClean="0">
                <a:solidFill>
                  <a:schemeClr val="tx1"/>
                </a:solidFill>
                <a:effectLst/>
                <a:latin typeface="+mn-lt"/>
                <a:ea typeface="+mn-ea"/>
                <a:cs typeface="+mn-cs"/>
              </a:rPr>
              <a:t> 1988 and the </a:t>
            </a:r>
            <a:r>
              <a:rPr lang="en-GB" sz="2100" kern="1200" dirty="0" smtClean="0">
                <a:solidFill>
                  <a:schemeClr val="tx1"/>
                </a:solidFill>
                <a:effectLst/>
                <a:latin typeface="+mn-lt"/>
                <a:ea typeface="+mn-ea"/>
                <a:cs typeface="+mn-cs"/>
              </a:rPr>
              <a:t>website launched</a:t>
            </a:r>
            <a:r>
              <a:rPr lang="en-GB" sz="2100" kern="1200" baseline="0" dirty="0" smtClean="0">
                <a:solidFill>
                  <a:schemeClr val="tx1"/>
                </a:solidFill>
                <a:effectLst/>
                <a:latin typeface="+mn-lt"/>
                <a:ea typeface="+mn-ea"/>
                <a:cs typeface="+mn-cs"/>
              </a:rPr>
              <a:t> </a:t>
            </a:r>
            <a:r>
              <a:rPr lang="en-GB" sz="2100" kern="1200" dirty="0" smtClean="0">
                <a:solidFill>
                  <a:schemeClr val="tx1"/>
                </a:solidFill>
                <a:effectLst/>
                <a:latin typeface="+mn-lt"/>
                <a:ea typeface="+mn-ea"/>
                <a:cs typeface="+mn-cs"/>
              </a:rPr>
              <a:t>10 years later. </a:t>
            </a:r>
          </a:p>
          <a:p>
            <a:pPr marL="0" marR="0" lvl="0" indent="0" algn="l" defTabSz="1600200" rtl="0" eaLnBrk="0" fontAlgn="base" latinLnBrk="0" hangingPunct="0">
              <a:lnSpc>
                <a:spcPct val="100000"/>
              </a:lnSpc>
              <a:spcBef>
                <a:spcPct val="30000"/>
              </a:spcBef>
              <a:spcAft>
                <a:spcPct val="0"/>
              </a:spcAft>
              <a:buClrTx/>
              <a:buSzTx/>
              <a:buFontTx/>
              <a:buNone/>
              <a:tabLst/>
              <a:defRPr/>
            </a:pPr>
            <a:endParaRPr lang="en-GB" sz="2100" kern="1200" dirty="0" smtClean="0">
              <a:solidFill>
                <a:schemeClr val="tx1"/>
              </a:solidFill>
              <a:effectLst/>
              <a:latin typeface="+mn-lt"/>
              <a:ea typeface="+mn-ea"/>
              <a:cs typeface="+mn-cs"/>
            </a:endParaRPr>
          </a:p>
          <a:p>
            <a:pPr marL="0" marR="0" lvl="0" indent="0" algn="l" defTabSz="1600200" rtl="0" eaLnBrk="0" fontAlgn="base" latinLnBrk="0" hangingPunct="0">
              <a:lnSpc>
                <a:spcPct val="100000"/>
              </a:lnSpc>
              <a:spcBef>
                <a:spcPct val="30000"/>
              </a:spcBef>
              <a:spcAft>
                <a:spcPct val="0"/>
              </a:spcAft>
              <a:buClrTx/>
              <a:buSzTx/>
              <a:buFontTx/>
              <a:buNone/>
              <a:tabLst/>
              <a:defRPr/>
            </a:pPr>
            <a:r>
              <a:rPr lang="en-GB" sz="2100" kern="1200" dirty="0" smtClean="0">
                <a:solidFill>
                  <a:schemeClr val="tx1"/>
                </a:solidFill>
                <a:effectLst/>
                <a:latin typeface="+mn-lt"/>
                <a:ea typeface="+mn-ea"/>
                <a:cs typeface="+mn-cs"/>
              </a:rPr>
              <a:t>We’ve undergone several changes of name in that time, the most recent in April this year, when we changed from the Lymphoma Association to Lymphoma Action, with a new logo, colour scheme</a:t>
            </a:r>
            <a:r>
              <a:rPr lang="en-GB" sz="2100" kern="1200" baseline="0" dirty="0" smtClean="0">
                <a:solidFill>
                  <a:schemeClr val="tx1"/>
                </a:solidFill>
                <a:effectLst/>
                <a:latin typeface="+mn-lt"/>
                <a:ea typeface="+mn-ea"/>
                <a:cs typeface="+mn-cs"/>
              </a:rPr>
              <a:t> and look, though we retained the periwinkle flower, which has been our emblem since 1988.  Among the many new things we have this year is a new Chief Executive, Ropinder Gill, to lead us into the next phase of our development.</a:t>
            </a:r>
            <a:endParaRPr lang="en-GB" sz="2100" kern="1200" dirty="0" smtClean="0">
              <a:solidFill>
                <a:schemeClr val="tx1"/>
              </a:solidFill>
              <a:effectLst/>
              <a:latin typeface="+mn-lt"/>
              <a:ea typeface="+mn-ea"/>
              <a:cs typeface="+mn-cs"/>
            </a:endParaRPr>
          </a:p>
          <a:p>
            <a:pPr marL="0" marR="0" lvl="0" indent="0" algn="l" defTabSz="1600200" rtl="0" eaLnBrk="0" fontAlgn="base" latinLnBrk="0" hangingPunct="0">
              <a:lnSpc>
                <a:spcPct val="100000"/>
              </a:lnSpc>
              <a:spcBef>
                <a:spcPct val="30000"/>
              </a:spcBef>
              <a:spcAft>
                <a:spcPct val="0"/>
              </a:spcAft>
              <a:buClrTx/>
              <a:buSzTx/>
              <a:buFontTx/>
              <a:buNone/>
              <a:tabLst/>
              <a:defRPr/>
            </a:pPr>
            <a:endParaRPr lang="en-GB" sz="2100" kern="1200" baseline="0" dirty="0" smtClean="0">
              <a:solidFill>
                <a:schemeClr val="tx1"/>
              </a:solidFill>
              <a:effectLst/>
              <a:latin typeface="+mn-lt"/>
              <a:ea typeface="+mn-ea"/>
              <a:cs typeface="+mn-cs"/>
            </a:endParaRPr>
          </a:p>
          <a:p>
            <a:pPr marL="0" marR="0" lvl="0" indent="0" algn="l" defTabSz="1600200" rtl="0" eaLnBrk="0" fontAlgn="base" latinLnBrk="0" hangingPunct="0">
              <a:lnSpc>
                <a:spcPct val="100000"/>
              </a:lnSpc>
              <a:spcBef>
                <a:spcPct val="30000"/>
              </a:spcBef>
              <a:spcAft>
                <a:spcPct val="0"/>
              </a:spcAft>
              <a:buClrTx/>
              <a:buSzTx/>
              <a:buFontTx/>
              <a:buNone/>
              <a:tabLst/>
              <a:defRPr/>
            </a:pPr>
            <a:r>
              <a:rPr lang="en-GB" sz="2100" kern="1200" dirty="0" smtClean="0">
                <a:solidFill>
                  <a:schemeClr val="tx1"/>
                </a:solidFill>
                <a:effectLst/>
                <a:latin typeface="+mn-lt"/>
                <a:ea typeface="+mn-ea"/>
                <a:cs typeface="+mn-cs"/>
              </a:rPr>
              <a:t>Lymphoma Action provides information and support to anyone affected by lymphoma, whether they have a diagnosis themselves</a:t>
            </a:r>
            <a:r>
              <a:rPr lang="en-GB" sz="2100" kern="1200" baseline="0" dirty="0" smtClean="0">
                <a:solidFill>
                  <a:schemeClr val="tx1"/>
                </a:solidFill>
                <a:effectLst/>
                <a:latin typeface="+mn-lt"/>
                <a:ea typeface="+mn-ea"/>
                <a:cs typeface="+mn-cs"/>
              </a:rPr>
              <a:t> or are the partner, family member or friend of someone with a diagnosis, who also need information and support, both to help the person they are caring for and for themselves</a:t>
            </a:r>
            <a:r>
              <a:rPr lang="en-GB" sz="2100" kern="1200" dirty="0" smtClean="0">
                <a:solidFill>
                  <a:schemeClr val="tx1"/>
                </a:solidFill>
                <a:effectLst/>
                <a:latin typeface="+mn-lt"/>
                <a:ea typeface="+mn-ea"/>
                <a:cs typeface="+mn-cs"/>
              </a:rPr>
              <a:t>. </a:t>
            </a:r>
            <a:r>
              <a:rPr lang="en-GB" sz="2100" kern="1200" baseline="0" dirty="0" smtClean="0">
                <a:solidFill>
                  <a:schemeClr val="tx1"/>
                </a:solidFill>
                <a:effectLst/>
                <a:latin typeface="+mn-lt"/>
                <a:ea typeface="+mn-ea"/>
                <a:cs typeface="+mn-cs"/>
              </a:rPr>
              <a:t>The only caveat is that we don’t currently provide direct support to children, because of the specialist nature of their needs.  However, we do support young adults and the parents and adult family members of children with a lymphoma diagnosis and adults dealing with a diagnosis who need to talk with children about it.  And, we have information that is specifically aimed at children with lymphoma and at children with a family member who has lymphoma.</a:t>
            </a:r>
          </a:p>
          <a:p>
            <a:pPr marL="0" marR="0" lvl="0" indent="0" algn="l" defTabSz="1600200" rtl="0" eaLnBrk="0" fontAlgn="base" latinLnBrk="0" hangingPunct="0">
              <a:lnSpc>
                <a:spcPct val="100000"/>
              </a:lnSpc>
              <a:spcBef>
                <a:spcPct val="30000"/>
              </a:spcBef>
              <a:spcAft>
                <a:spcPct val="0"/>
              </a:spcAft>
              <a:buClrTx/>
              <a:buSzTx/>
              <a:buFontTx/>
              <a:buNone/>
              <a:tabLst/>
              <a:defRPr/>
            </a:pPr>
            <a:endParaRPr lang="en-GB" sz="2100" kern="1200" dirty="0" smtClean="0">
              <a:solidFill>
                <a:schemeClr val="tx1"/>
              </a:solidFill>
              <a:effectLst/>
              <a:latin typeface="+mn-lt"/>
              <a:ea typeface="+mn-ea"/>
              <a:cs typeface="+mn-cs"/>
            </a:endParaRPr>
          </a:p>
          <a:p>
            <a:pPr marL="0" marR="0" lvl="0" indent="0" algn="l" defTabSz="1600200" rtl="0" eaLnBrk="0" fontAlgn="base" latinLnBrk="0" hangingPunct="0">
              <a:lnSpc>
                <a:spcPct val="100000"/>
              </a:lnSpc>
              <a:spcBef>
                <a:spcPct val="30000"/>
              </a:spcBef>
              <a:spcAft>
                <a:spcPct val="0"/>
              </a:spcAft>
              <a:buClrTx/>
              <a:buSzTx/>
              <a:buFontTx/>
              <a:buNone/>
              <a:tabLst/>
              <a:defRPr/>
            </a:pPr>
            <a:r>
              <a:rPr lang="en-GB" sz="2100" kern="1200" dirty="0" smtClean="0">
                <a:solidFill>
                  <a:schemeClr val="tx1"/>
                </a:solidFill>
                <a:effectLst/>
                <a:latin typeface="+mn-lt"/>
                <a:ea typeface="+mn-ea"/>
                <a:cs typeface="+mn-cs"/>
              </a:rPr>
              <a:t>The nature of lymphoma, particularly the indolent non-Hodgkin types,</a:t>
            </a:r>
            <a:r>
              <a:rPr lang="en-GB" sz="2100" kern="1200" baseline="0" dirty="0" smtClean="0">
                <a:solidFill>
                  <a:schemeClr val="tx1"/>
                </a:solidFill>
                <a:effectLst/>
                <a:latin typeface="+mn-lt"/>
                <a:ea typeface="+mn-ea"/>
                <a:cs typeface="+mn-cs"/>
              </a:rPr>
              <a:t> which people live with for long periods, as well as the risk of transformation, different treatments in second or third lines, and the long-term and late effects of treatment, mean that the need for</a:t>
            </a:r>
            <a:r>
              <a:rPr lang="en-GB" sz="2100" kern="1200" dirty="0" smtClean="0">
                <a:solidFill>
                  <a:schemeClr val="tx1"/>
                </a:solidFill>
                <a:effectLst/>
                <a:latin typeface="+mn-lt"/>
                <a:ea typeface="+mn-ea"/>
                <a:cs typeface="+mn-cs"/>
              </a:rPr>
              <a:t> support can</a:t>
            </a:r>
            <a:r>
              <a:rPr lang="en-GB" sz="2100" kern="1200" baseline="0" dirty="0" smtClean="0">
                <a:solidFill>
                  <a:schemeClr val="tx1"/>
                </a:solidFill>
                <a:effectLst/>
                <a:latin typeface="+mn-lt"/>
                <a:ea typeface="+mn-ea"/>
                <a:cs typeface="+mn-cs"/>
              </a:rPr>
              <a:t> extend to decades, with evolving information needs, from the time when someone might be trying to get a diagnosis, through treatment, post-treatment issues, relapse, clinical trials, to  end-of-life issues, as well as time on active monitoring programmes – ‘watch and wait ’. </a:t>
            </a:r>
          </a:p>
          <a:p>
            <a:pPr marL="0" marR="0" lvl="0" indent="0" algn="l" defTabSz="1600200" rtl="0" eaLnBrk="0" fontAlgn="base" latinLnBrk="0" hangingPunct="0">
              <a:lnSpc>
                <a:spcPct val="100000"/>
              </a:lnSpc>
              <a:spcBef>
                <a:spcPct val="30000"/>
              </a:spcBef>
              <a:spcAft>
                <a:spcPct val="0"/>
              </a:spcAft>
              <a:buClrTx/>
              <a:buSzTx/>
              <a:buFontTx/>
              <a:buNone/>
              <a:tabLst/>
              <a:defRPr/>
            </a:pPr>
            <a:endParaRPr lang="en-GB" sz="2100" kern="1200" dirty="0" smtClean="0">
              <a:solidFill>
                <a:schemeClr val="tx1"/>
              </a:solidFill>
              <a:effectLst/>
              <a:latin typeface="+mn-lt"/>
              <a:ea typeface="+mn-ea"/>
              <a:cs typeface="+mn-cs"/>
            </a:endParaRPr>
          </a:p>
          <a:p>
            <a:pPr marL="0" marR="0" lvl="0" indent="0" algn="l" defTabSz="1600200" rtl="0" eaLnBrk="0" fontAlgn="base" latinLnBrk="0" hangingPunct="0">
              <a:lnSpc>
                <a:spcPct val="100000"/>
              </a:lnSpc>
              <a:spcBef>
                <a:spcPct val="30000"/>
              </a:spcBef>
              <a:spcAft>
                <a:spcPct val="0"/>
              </a:spcAft>
              <a:buClrTx/>
              <a:buSzTx/>
              <a:buFontTx/>
              <a:buNone/>
              <a:tabLst/>
              <a:defRPr/>
            </a:pPr>
            <a:r>
              <a:rPr lang="en-GB" sz="2100" kern="1200" baseline="0" dirty="0" smtClean="0">
                <a:solidFill>
                  <a:schemeClr val="tx1"/>
                </a:solidFill>
                <a:effectLst/>
                <a:latin typeface="+mn-lt"/>
                <a:ea typeface="+mn-ea"/>
                <a:cs typeface="+mn-cs"/>
              </a:rPr>
              <a:t>We are grateful for our long-standing relationships with leading consultants and nurse specialists in lymphoma and allied disciplines, who give up their time to speak at our conferences and review our publications. Currently over 30 leading consultants and professors are members of o</a:t>
            </a:r>
            <a:r>
              <a:rPr lang="en-GB" sz="2100" kern="1200" dirty="0" smtClean="0">
                <a:solidFill>
                  <a:schemeClr val="tx1"/>
                </a:solidFill>
                <a:effectLst/>
                <a:latin typeface="+mn-lt"/>
                <a:ea typeface="+mn-ea"/>
                <a:cs typeface="+mn-cs"/>
              </a:rPr>
              <a:t>ur Medical Advisory Panel, which was formed in 1989 to</a:t>
            </a:r>
            <a:r>
              <a:rPr lang="en-GB" sz="2100" kern="1200" baseline="0" dirty="0" smtClean="0">
                <a:solidFill>
                  <a:schemeClr val="tx1"/>
                </a:solidFill>
                <a:effectLst/>
                <a:latin typeface="+mn-lt"/>
                <a:ea typeface="+mn-ea"/>
                <a:cs typeface="+mn-cs"/>
              </a:rPr>
              <a:t> advise on all aspects of our patient information and education &amp; training, and members of our Nurse Forum also contribute substantially to our information and support.</a:t>
            </a:r>
          </a:p>
          <a:p>
            <a:pPr marL="0" marR="0" lvl="0" indent="0" algn="l" defTabSz="1600200" rtl="0" eaLnBrk="0" fontAlgn="base" latinLnBrk="0" hangingPunct="0">
              <a:lnSpc>
                <a:spcPct val="100000"/>
              </a:lnSpc>
              <a:spcBef>
                <a:spcPct val="30000"/>
              </a:spcBef>
              <a:spcAft>
                <a:spcPct val="0"/>
              </a:spcAft>
              <a:buClrTx/>
              <a:buSzTx/>
              <a:buFontTx/>
              <a:buNone/>
              <a:tabLst/>
              <a:defRPr/>
            </a:pPr>
            <a:endParaRPr lang="en-GB" sz="2100" kern="1200" dirty="0" smtClean="0">
              <a:solidFill>
                <a:schemeClr val="tx1"/>
              </a:solidFill>
              <a:effectLst/>
              <a:latin typeface="+mn-lt"/>
              <a:ea typeface="+mn-ea"/>
              <a:cs typeface="+mn-cs"/>
            </a:endParaRPr>
          </a:p>
          <a:p>
            <a:r>
              <a:rPr lang="en-GB" dirty="0" smtClean="0"/>
              <a:t>We are a small charity, having grown to about 30 staff in as many years, though that number includes some part-time</a:t>
            </a:r>
            <a:r>
              <a:rPr lang="en-GB" baseline="0" dirty="0" smtClean="0"/>
              <a:t> colleagues.  </a:t>
            </a:r>
          </a:p>
          <a:p>
            <a:endParaRPr lang="en-GB" baseline="0" dirty="0" smtClean="0"/>
          </a:p>
          <a:p>
            <a:r>
              <a:rPr lang="en-GB" baseline="0" dirty="0" smtClean="0"/>
              <a:t>Our services are delivered partly by volunteers, frequently people with personal experience of lymphoma, who are able to provide peer-led support that is appreciated by service users.  Volunteering is something we want to do better and offer more of, so this year we appointed to a new role, Volunteering Development Manager, to take the charity forward as a modern volunteer-involving organisation, with improved processes for recruitment, training and supervision of volunteers.</a:t>
            </a:r>
          </a:p>
          <a:p>
            <a:endParaRPr lang="en-GB" baseline="0" dirty="0" smtClean="0"/>
          </a:p>
          <a:p>
            <a:r>
              <a:rPr lang="en-GB" baseline="0" dirty="0" smtClean="0"/>
              <a:t>We are a registered charity and rely on donations and fundraising by our dedicated supporters, as well as on grants from trusts and foundations and sponsorship from some of the pharmaceutical companies that produce treatments for lymphomas, including Takeda.  You can see our statement of ethics around that on our website.  We get no NHS or government funding.  We strive to keep our overheads low, with 73p in every pound raised going on frontline services, which is at the high end of the scale across the charitable sector.</a:t>
            </a:r>
          </a:p>
          <a:p>
            <a:endParaRPr lang="en-GB" baseline="0" dirty="0" smtClean="0"/>
          </a:p>
          <a:p>
            <a:pPr marL="0" marR="0" lvl="0" indent="0" algn="l" defTabSz="1600200" rtl="0" eaLnBrk="0" fontAlgn="base" latinLnBrk="0" hangingPunct="0">
              <a:lnSpc>
                <a:spcPct val="100000"/>
              </a:lnSpc>
              <a:spcBef>
                <a:spcPct val="30000"/>
              </a:spcBef>
              <a:spcAft>
                <a:spcPct val="0"/>
              </a:spcAft>
              <a:buClrTx/>
              <a:buSzTx/>
              <a:buFontTx/>
              <a:buNone/>
              <a:tabLst/>
              <a:defRPr/>
            </a:pPr>
            <a:r>
              <a:rPr lang="en-GB" dirty="0" smtClean="0"/>
              <a:t>As well as a new logo this year, we also have a new strapline, Inform</a:t>
            </a:r>
            <a:r>
              <a:rPr lang="en-GB" baseline="0" dirty="0" smtClean="0"/>
              <a:t> | Support | Connect, which we think describes the three key things we do.  Let’s have a look at each of those..</a:t>
            </a:r>
          </a:p>
          <a:p>
            <a:endParaRPr lang="en-GB" dirty="0"/>
          </a:p>
        </p:txBody>
      </p:sp>
      <p:sp>
        <p:nvSpPr>
          <p:cNvPr id="4" name="Slide Number Placeholder 3"/>
          <p:cNvSpPr>
            <a:spLocks noGrp="1"/>
          </p:cNvSpPr>
          <p:nvPr>
            <p:ph type="sldNum" sz="quarter" idx="10"/>
          </p:nvPr>
        </p:nvSpPr>
        <p:spPr/>
        <p:txBody>
          <a:bodyPr/>
          <a:lstStyle/>
          <a:p>
            <a:pPr>
              <a:defRPr/>
            </a:pPr>
            <a:fld id="{AFC5E2DA-B29B-4B0E-9CE8-105B3EACB5F7}" type="slidenum">
              <a:rPr lang="en-US" smtClean="0"/>
              <a:pPr>
                <a:defRPr/>
              </a:pPr>
              <a:t>5</a:t>
            </a:fld>
            <a:endParaRPr lang="en-US"/>
          </a:p>
        </p:txBody>
      </p:sp>
    </p:spTree>
    <p:extLst>
      <p:ext uri="{BB962C8B-B14F-4D97-AF65-F5344CB8AC3E}">
        <p14:creationId xmlns:p14="http://schemas.microsoft.com/office/powerpoint/2010/main" val="4078675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GB" baseline="0" dirty="0" smtClean="0"/>
              <a:t>Lymphoma Action is probably best known for our free patient information - currently 11 books and around 120 information items, all of which can be ordered for delivery or can be read, downloaded and printed from our website for free – and we’ll be having a look at that in my second presentation.</a:t>
            </a:r>
          </a:p>
          <a:p>
            <a:endParaRPr lang="en-GB" baseline="0" dirty="0" smtClean="0"/>
          </a:p>
          <a:p>
            <a:pPr marL="0" marR="0" lvl="0" indent="0" algn="l" defTabSz="1600200" rtl="0" eaLnBrk="0" fontAlgn="base" latinLnBrk="0" hangingPunct="0">
              <a:lnSpc>
                <a:spcPct val="100000"/>
              </a:lnSpc>
              <a:spcBef>
                <a:spcPct val="30000"/>
              </a:spcBef>
              <a:spcAft>
                <a:spcPct val="0"/>
              </a:spcAft>
              <a:buClrTx/>
              <a:buSzTx/>
              <a:buFontTx/>
              <a:buNone/>
              <a:tabLst/>
              <a:defRPr/>
            </a:pPr>
            <a:r>
              <a:rPr lang="en-GB" baseline="0" dirty="0" smtClean="0"/>
              <a:t>Our aim is always to provide accurate, reliable, clear and up-to- date information, and to that end, Lymphoma Action is an accredited member of  The Information Standard, a independent quality assurance scheme, supported by the Department for Health.  All our information conforms to nationally recognised standards, including using the DISCERN tool for information about treatments, the NHS Toolkit for producing patient information and the Campaign for Plain English Guidelines. It is written by experienced medical writers, in collaboration with our medical advisers who have the appropriate expertise, and drafts are reviewed by other healthcare professionals and service users who form our volunteer Reader Panel, to ensure that they are clear and accessible to the lay audience and cover the issues of importance to service users.  Several of our publications have won awards, such as BMA Patient Information Awards.</a:t>
            </a:r>
          </a:p>
          <a:p>
            <a:pPr marL="0" marR="0" lvl="0" indent="0" algn="l" defTabSz="1600200" rtl="0" eaLnBrk="0" fontAlgn="base" latinLnBrk="0" hangingPunct="0">
              <a:lnSpc>
                <a:spcPct val="100000"/>
              </a:lnSpc>
              <a:spcBef>
                <a:spcPct val="30000"/>
              </a:spcBef>
              <a:spcAft>
                <a:spcPct val="0"/>
              </a:spcAft>
              <a:buClrTx/>
              <a:buSzTx/>
              <a:buFontTx/>
              <a:buNone/>
              <a:tabLst/>
              <a:defRPr/>
            </a:pPr>
            <a:endParaRPr lang="en-GB" baseline="0" dirty="0" smtClean="0"/>
          </a:p>
          <a:p>
            <a:pPr marL="0" marR="0" lvl="0" indent="0" algn="l" defTabSz="1600200" rtl="0" eaLnBrk="0" fontAlgn="base" latinLnBrk="0" hangingPunct="0">
              <a:lnSpc>
                <a:spcPct val="100000"/>
              </a:lnSpc>
              <a:spcBef>
                <a:spcPct val="30000"/>
              </a:spcBef>
              <a:spcAft>
                <a:spcPct val="0"/>
              </a:spcAft>
              <a:buClrTx/>
              <a:buSzTx/>
              <a:buFontTx/>
              <a:buNone/>
              <a:tabLst/>
              <a:defRPr/>
            </a:pPr>
            <a:r>
              <a:rPr lang="en-GB" baseline="0" dirty="0" smtClean="0"/>
              <a:t>The books you can see on screen are in the new branding style.  We’ve been re-branding them as we’ve run out of stock, to save resources.  Most of these have not been revised for content as part of the re-brand and you can continue to give out the old branded copies, provided they are in date – check this in the back cover, which notes the date that edition was produced and when it is due for revision under The Information Standard.  </a:t>
            </a:r>
          </a:p>
          <a:p>
            <a:pPr marL="0" marR="0" lvl="0" indent="0" algn="l" defTabSz="1600200" rtl="0" eaLnBrk="0" fontAlgn="base" latinLnBrk="0" hangingPunct="0">
              <a:lnSpc>
                <a:spcPct val="100000"/>
              </a:lnSpc>
              <a:spcBef>
                <a:spcPct val="30000"/>
              </a:spcBef>
              <a:spcAft>
                <a:spcPct val="0"/>
              </a:spcAft>
              <a:buClrTx/>
              <a:buSzTx/>
              <a:buFontTx/>
              <a:buNone/>
              <a:tabLst/>
              <a:defRPr/>
            </a:pPr>
            <a:endParaRPr lang="en-GB" baseline="0" dirty="0" smtClean="0"/>
          </a:p>
          <a:p>
            <a:pPr marL="0" marR="0" lvl="0" indent="0" algn="l" defTabSz="1600200" rtl="0" eaLnBrk="0" fontAlgn="base" latinLnBrk="0" hangingPunct="0">
              <a:lnSpc>
                <a:spcPct val="100000"/>
              </a:lnSpc>
              <a:spcBef>
                <a:spcPct val="30000"/>
              </a:spcBef>
              <a:spcAft>
                <a:spcPct val="0"/>
              </a:spcAft>
              <a:buClrTx/>
              <a:buSzTx/>
              <a:buFontTx/>
              <a:buNone/>
              <a:tabLst/>
              <a:defRPr/>
            </a:pPr>
            <a:r>
              <a:rPr lang="en-GB" baseline="0" dirty="0" smtClean="0"/>
              <a:t>I’m always willing to come down and have a rummage through your cupboards and help you re-stock with current editions and take away the old ones!  And I’ve brought a copy of the current full Publications List for everyone.  I know a couple of people weren’t able to make it today, so if anyone will be seeing them, please do take one – and anything else that may be of interest - for them, and if they want to drop me an email, I’d be happy to have a chat with them.  We are also hoping to get funding to provide every specialist nurse with a library copy of the new books on </a:t>
            </a:r>
            <a:r>
              <a:rPr lang="en-GB" i="1" baseline="0" dirty="0" smtClean="0"/>
              <a:t>Active monitoring </a:t>
            </a:r>
            <a:r>
              <a:rPr lang="en-GB" baseline="0" dirty="0" smtClean="0"/>
              <a:t>and </a:t>
            </a:r>
            <a:r>
              <a:rPr lang="en-GB" i="1" baseline="0" dirty="0" smtClean="0"/>
              <a:t>CLL</a:t>
            </a:r>
            <a:r>
              <a:rPr lang="en-GB" baseline="0" dirty="0" smtClean="0"/>
              <a:t>.</a:t>
            </a:r>
          </a:p>
          <a:p>
            <a:pPr marL="0" marR="0" lvl="0" indent="0" algn="l" defTabSz="1600200" rtl="0" eaLnBrk="0" fontAlgn="base" latinLnBrk="0" hangingPunct="0">
              <a:lnSpc>
                <a:spcPct val="100000"/>
              </a:lnSpc>
              <a:spcBef>
                <a:spcPct val="30000"/>
              </a:spcBef>
              <a:spcAft>
                <a:spcPct val="0"/>
              </a:spcAft>
              <a:buClrTx/>
              <a:buSzTx/>
              <a:buFontTx/>
              <a:buNone/>
              <a:tabLst/>
              <a:defRPr/>
            </a:pPr>
            <a:endParaRPr lang="en-GB" baseline="0" dirty="0" smtClean="0"/>
          </a:p>
          <a:p>
            <a:pPr marL="0" marR="0" lvl="0" indent="0" algn="l" defTabSz="1600200" rtl="0" eaLnBrk="0" fontAlgn="base" latinLnBrk="0" hangingPunct="0">
              <a:lnSpc>
                <a:spcPct val="100000"/>
              </a:lnSpc>
              <a:spcBef>
                <a:spcPct val="30000"/>
              </a:spcBef>
              <a:spcAft>
                <a:spcPct val="0"/>
              </a:spcAft>
              <a:buClrTx/>
              <a:buSzTx/>
              <a:buFontTx/>
              <a:buNone/>
              <a:tabLst/>
              <a:defRPr/>
            </a:pPr>
            <a:r>
              <a:rPr lang="en-GB" baseline="0" dirty="0" smtClean="0"/>
              <a:t>The content of our new books and editions have a different look from previous versions, which were quite text-heavy and were experienced as quite a tough read by many service users (</a:t>
            </a:r>
            <a:r>
              <a:rPr lang="en-GB" i="1" baseline="0" dirty="0" smtClean="0"/>
              <a:t>Clinical trials</a:t>
            </a:r>
            <a:r>
              <a:rPr lang="en-GB" baseline="0" dirty="0" smtClean="0"/>
              <a:t>).  This was inspired by the enthusiastic welcome for our </a:t>
            </a:r>
            <a:r>
              <a:rPr lang="en-GB" i="1" baseline="0" dirty="0" smtClean="0"/>
              <a:t>Young Person’s Guide to Lymphoma</a:t>
            </a:r>
            <a:r>
              <a:rPr lang="en-GB" baseline="0" dirty="0" smtClean="0"/>
              <a:t>, which has a very different look and feel and the reaction of both service users and nurses to </a:t>
            </a:r>
            <a:r>
              <a:rPr lang="en-GB" i="1" baseline="0" dirty="0" smtClean="0"/>
              <a:t>All about lymphoma</a:t>
            </a:r>
            <a:r>
              <a:rPr lang="en-GB" baseline="0" dirty="0" smtClean="0"/>
              <a:t>, an </a:t>
            </a:r>
            <a:r>
              <a:rPr lang="en-GB" baseline="0" dirty="0" err="1" smtClean="0"/>
              <a:t>easyread</a:t>
            </a:r>
            <a:r>
              <a:rPr lang="en-GB" baseline="0" dirty="0" smtClean="0"/>
              <a:t> publication produced in partnership with Scope, for people with learning disabilities and difficulties. Many patients told us they wished they had had a booklet with lots of pictures when they were first diagnosed and trying to take in information about their illness and treatment.  And we also had some CNSs who said ‘Actually, I give new patients this book because they can easily absorb the information’.  </a:t>
            </a:r>
          </a:p>
          <a:p>
            <a:pPr marL="0" marR="0" lvl="0" indent="0" algn="l" defTabSz="1600200" rtl="0" eaLnBrk="0" fontAlgn="base" latinLnBrk="0" hangingPunct="0">
              <a:lnSpc>
                <a:spcPct val="100000"/>
              </a:lnSpc>
              <a:spcBef>
                <a:spcPct val="30000"/>
              </a:spcBef>
              <a:spcAft>
                <a:spcPct val="0"/>
              </a:spcAft>
              <a:buClrTx/>
              <a:buSzTx/>
              <a:buFontTx/>
              <a:buNone/>
              <a:tabLst/>
              <a:defRPr/>
            </a:pPr>
            <a:endParaRPr lang="en-GB" baseline="0" dirty="0" smtClean="0"/>
          </a:p>
          <a:p>
            <a:pPr marL="0" marR="0" lvl="0" indent="0" algn="l" defTabSz="1600200" rtl="0" eaLnBrk="0" fontAlgn="base" latinLnBrk="0" hangingPunct="0">
              <a:lnSpc>
                <a:spcPct val="100000"/>
              </a:lnSpc>
              <a:spcBef>
                <a:spcPct val="30000"/>
              </a:spcBef>
              <a:spcAft>
                <a:spcPct val="0"/>
              </a:spcAft>
              <a:buClrTx/>
              <a:buSzTx/>
              <a:buFontTx/>
              <a:buNone/>
              <a:tabLst/>
              <a:defRPr/>
            </a:pPr>
            <a:r>
              <a:rPr lang="en-GB" baseline="0" dirty="0" smtClean="0"/>
              <a:t>However, sometimes, however well designed, the written word is too much, especially when someone is fatigued, has chemo-brain or is finding concentration difficult in emotional turmoil.  And it doesn’t adequately convey the experience of having lymphoma, so we have an increasing number of videos, which are embedded in information items on the website or can be viewed on our YouTube channel.  These cover personal experience of having lymphoma, healthcare professionals explaining different aspects of lymphoma and treatments, and presentations from our conferences, for those who couldn’t be there, as well as those who would like another chance to listen.</a:t>
            </a:r>
          </a:p>
          <a:p>
            <a:endParaRPr lang="en-GB" dirty="0"/>
          </a:p>
        </p:txBody>
      </p:sp>
      <p:sp>
        <p:nvSpPr>
          <p:cNvPr id="4" name="Slide Number Placeholder 3"/>
          <p:cNvSpPr>
            <a:spLocks noGrp="1"/>
          </p:cNvSpPr>
          <p:nvPr>
            <p:ph type="sldNum" sz="quarter" idx="10"/>
          </p:nvPr>
        </p:nvSpPr>
        <p:spPr/>
        <p:txBody>
          <a:bodyPr/>
          <a:lstStyle/>
          <a:p>
            <a:pPr>
              <a:defRPr/>
            </a:pPr>
            <a:fld id="{AFC5E2DA-B29B-4B0E-9CE8-105B3EACB5F7}" type="slidenum">
              <a:rPr lang="en-US" smtClean="0"/>
              <a:pPr>
                <a:defRPr/>
              </a:pPr>
              <a:t>6</a:t>
            </a:fld>
            <a:endParaRPr lang="en-US"/>
          </a:p>
        </p:txBody>
      </p:sp>
    </p:spTree>
    <p:extLst>
      <p:ext uri="{BB962C8B-B14F-4D97-AF65-F5344CB8AC3E}">
        <p14:creationId xmlns:p14="http://schemas.microsoft.com/office/powerpoint/2010/main" val="2159232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1600200" rtl="0" eaLnBrk="0" fontAlgn="base" latinLnBrk="0" hangingPunct="0">
              <a:lnSpc>
                <a:spcPct val="100000"/>
              </a:lnSpc>
              <a:spcBef>
                <a:spcPct val="30000"/>
              </a:spcBef>
              <a:spcAft>
                <a:spcPct val="0"/>
              </a:spcAft>
              <a:buClrTx/>
              <a:buSzTx/>
              <a:buFontTx/>
              <a:buNone/>
              <a:tabLst/>
              <a:defRPr/>
            </a:pPr>
            <a:r>
              <a:rPr lang="en-GB" dirty="0" smtClean="0"/>
              <a:t>The helpline has been running since 1986 and has held the</a:t>
            </a:r>
            <a:r>
              <a:rPr lang="en-GB" sz="2100" kern="1200" dirty="0" smtClean="0">
                <a:solidFill>
                  <a:schemeClr val="tx1"/>
                </a:solidFill>
                <a:effectLst/>
                <a:latin typeface="+mn-lt"/>
                <a:ea typeface="+mn-ea"/>
                <a:cs typeface="+mn-cs"/>
              </a:rPr>
              <a:t> Telephone Helplines Association (THA) Quality Standard since 2007.  It deals with thousands of enquiries</a:t>
            </a:r>
            <a:r>
              <a:rPr lang="en-GB" sz="2100" kern="1200" baseline="0" dirty="0" smtClean="0">
                <a:solidFill>
                  <a:schemeClr val="tx1"/>
                </a:solidFill>
                <a:effectLst/>
                <a:latin typeface="+mn-lt"/>
                <a:ea typeface="+mn-ea"/>
                <a:cs typeface="+mn-cs"/>
              </a:rPr>
              <a:t> each year via the Freephone number, email and live chat through the website, to provide for different levels of access, choice </a:t>
            </a:r>
            <a:r>
              <a:rPr lang="en-GB" sz="2100" kern="1200" dirty="0" smtClean="0">
                <a:solidFill>
                  <a:schemeClr val="tx1"/>
                </a:solidFill>
                <a:effectLst/>
                <a:latin typeface="+mn-lt"/>
                <a:ea typeface="+mn-ea"/>
                <a:cs typeface="+mn-cs"/>
              </a:rPr>
              <a:t>and preference. </a:t>
            </a:r>
          </a:p>
          <a:p>
            <a:endParaRPr lang="en-GB" sz="2100" kern="1200" baseline="0" dirty="0" smtClean="0">
              <a:solidFill>
                <a:schemeClr val="tx1"/>
              </a:solidFill>
              <a:effectLst/>
              <a:latin typeface="+mn-lt"/>
              <a:ea typeface="+mn-ea"/>
              <a:cs typeface="+mn-cs"/>
            </a:endParaRPr>
          </a:p>
          <a:p>
            <a:r>
              <a:rPr lang="en-GB" sz="2100" kern="1200" dirty="0" smtClean="0">
                <a:solidFill>
                  <a:schemeClr val="tx1"/>
                </a:solidFill>
                <a:effectLst/>
                <a:latin typeface="+mn-lt"/>
                <a:ea typeface="+mn-ea"/>
                <a:cs typeface="+mn-cs"/>
              </a:rPr>
              <a:t>This is Sharon, one of our </a:t>
            </a:r>
            <a:r>
              <a:rPr lang="en-GB" sz="2100" kern="1200" baseline="0" dirty="0" smtClean="0">
                <a:solidFill>
                  <a:schemeClr val="tx1"/>
                </a:solidFill>
                <a:effectLst/>
                <a:latin typeface="+mn-lt"/>
                <a:ea typeface="+mn-ea"/>
                <a:cs typeface="+mn-cs"/>
              </a:rPr>
              <a:t>helpline staff, who </a:t>
            </a:r>
            <a:r>
              <a:rPr lang="en-GB" sz="2100" kern="1200" dirty="0" smtClean="0">
                <a:solidFill>
                  <a:schemeClr val="tx1"/>
                </a:solidFill>
                <a:effectLst/>
                <a:latin typeface="+mn-lt"/>
                <a:ea typeface="+mn-ea"/>
                <a:cs typeface="+mn-cs"/>
              </a:rPr>
              <a:t>provide active listening and respond to information needs and can signpost</a:t>
            </a:r>
            <a:r>
              <a:rPr lang="en-GB" sz="2100" kern="1200" baseline="0" dirty="0" smtClean="0">
                <a:solidFill>
                  <a:schemeClr val="tx1"/>
                </a:solidFill>
                <a:effectLst/>
                <a:latin typeface="+mn-lt"/>
                <a:ea typeface="+mn-ea"/>
                <a:cs typeface="+mn-cs"/>
              </a:rPr>
              <a:t> to other of our support services and events</a:t>
            </a:r>
            <a:r>
              <a:rPr lang="en-GB" sz="2100" kern="1200" dirty="0" smtClean="0">
                <a:solidFill>
                  <a:schemeClr val="tx1"/>
                </a:solidFill>
                <a:effectLst/>
                <a:latin typeface="+mn-lt"/>
                <a:ea typeface="+mn-ea"/>
                <a:cs typeface="+mn-cs"/>
              </a:rPr>
              <a:t>, as well as to other organisations for specialist support or information.  They have both wide and deep knowledge of lymphoma,</a:t>
            </a:r>
            <a:r>
              <a:rPr lang="en-GB" sz="2100" kern="1200" baseline="0" dirty="0" smtClean="0">
                <a:solidFill>
                  <a:schemeClr val="tx1"/>
                </a:solidFill>
                <a:effectLst/>
                <a:latin typeface="+mn-lt"/>
                <a:ea typeface="+mn-ea"/>
                <a:cs typeface="+mn-cs"/>
              </a:rPr>
              <a:t> treatments and issues around living with lymphoma, as well as of our information</a:t>
            </a:r>
            <a:r>
              <a:rPr lang="en-GB" sz="2100" kern="1200" dirty="0" smtClean="0">
                <a:solidFill>
                  <a:schemeClr val="tx1"/>
                </a:solidFill>
                <a:effectLst/>
                <a:latin typeface="+mn-lt"/>
                <a:ea typeface="+mn-ea"/>
                <a:cs typeface="+mn-cs"/>
              </a:rPr>
              <a:t> - from symptom awareness through diagnosis, treatment and beyond</a:t>
            </a:r>
            <a:r>
              <a:rPr lang="en-GB" sz="2100" kern="1200" baseline="0" dirty="0" smtClean="0">
                <a:solidFill>
                  <a:schemeClr val="tx1"/>
                </a:solidFill>
                <a:effectLst/>
                <a:latin typeface="+mn-lt"/>
                <a:ea typeface="+mn-ea"/>
                <a:cs typeface="+mn-cs"/>
              </a:rPr>
              <a:t> – so they can help people find the right information for their sub-type, treatment and issues</a:t>
            </a:r>
            <a:r>
              <a:rPr lang="en-GB" sz="2100" kern="1200" dirty="0" smtClean="0">
                <a:solidFill>
                  <a:schemeClr val="tx1"/>
                </a:solidFill>
                <a:effectLst/>
                <a:latin typeface="+mn-lt"/>
                <a:ea typeface="+mn-ea"/>
                <a:cs typeface="+mn-cs"/>
              </a:rPr>
              <a:t>.</a:t>
            </a:r>
          </a:p>
          <a:p>
            <a:endParaRPr lang="en-GB" sz="2100" kern="1200" dirty="0" smtClean="0">
              <a:solidFill>
                <a:schemeClr val="tx1"/>
              </a:solidFill>
              <a:effectLst/>
              <a:latin typeface="+mn-lt"/>
              <a:ea typeface="+mn-ea"/>
              <a:cs typeface="+mn-cs"/>
            </a:endParaRPr>
          </a:p>
          <a:p>
            <a:r>
              <a:rPr lang="en-GB" sz="2100" kern="1200" dirty="0" smtClean="0">
                <a:solidFill>
                  <a:schemeClr val="tx1"/>
                </a:solidFill>
                <a:effectLst/>
                <a:latin typeface="+mn-lt"/>
                <a:ea typeface="+mn-ea"/>
                <a:cs typeface="+mn-cs"/>
              </a:rPr>
              <a:t>I should mention at this point that people can only get that sub-type specific information if they know their sub-type and a lot of people still don’t!</a:t>
            </a:r>
            <a:r>
              <a:rPr lang="en-GB" sz="2100" kern="1200" baseline="0" dirty="0" smtClean="0">
                <a:solidFill>
                  <a:schemeClr val="tx1"/>
                </a:solidFill>
                <a:effectLst/>
                <a:latin typeface="+mn-lt"/>
                <a:ea typeface="+mn-ea"/>
                <a:cs typeface="+mn-cs"/>
              </a:rPr>
              <a:t>  Even when they have been told, they often don’t remember or can’t pronounce the name.  So, we produce these wallet-size cards (</a:t>
            </a:r>
            <a:r>
              <a:rPr lang="en-GB" sz="2100" i="1" kern="1200" baseline="0" dirty="0" smtClean="0">
                <a:solidFill>
                  <a:schemeClr val="tx1"/>
                </a:solidFill>
                <a:effectLst/>
                <a:latin typeface="+mn-lt"/>
                <a:ea typeface="+mn-ea"/>
                <a:cs typeface="+mn-cs"/>
              </a:rPr>
              <a:t>What’s my type?) </a:t>
            </a:r>
            <a:r>
              <a:rPr lang="en-GB" sz="2100" kern="1200" baseline="0" dirty="0" smtClean="0">
                <a:solidFill>
                  <a:schemeClr val="tx1"/>
                </a:solidFill>
                <a:effectLst/>
                <a:latin typeface="+mn-lt"/>
                <a:ea typeface="+mn-ea"/>
                <a:cs typeface="+mn-cs"/>
              </a:rPr>
              <a:t>on which patients can ask their medical team to write their sub-type, to help them access the right information and support for them. </a:t>
            </a:r>
          </a:p>
          <a:p>
            <a:endParaRPr lang="en-GB" sz="2100" kern="1200" dirty="0" smtClean="0">
              <a:solidFill>
                <a:schemeClr val="tx1"/>
              </a:solidFill>
              <a:effectLst/>
              <a:latin typeface="+mn-lt"/>
              <a:ea typeface="+mn-ea"/>
              <a:cs typeface="+mn-cs"/>
            </a:endParaRPr>
          </a:p>
          <a:p>
            <a:r>
              <a:rPr lang="en-GB" dirty="0" smtClean="0"/>
              <a:t>Helpline</a:t>
            </a:r>
            <a:r>
              <a:rPr lang="en-GB" baseline="0" dirty="0" smtClean="0"/>
              <a:t> staff can provide details of local support groups and facilitate applications for the Buddy service, which are important forms of peer support.</a:t>
            </a:r>
          </a:p>
          <a:p>
            <a:endParaRPr lang="en-GB" baseline="0" dirty="0" smtClean="0"/>
          </a:p>
          <a:p>
            <a:r>
              <a:rPr lang="en-GB" dirty="0" smtClean="0"/>
              <a:t>A new aspect of our support is the Live Your Life survivorship workshops and conferences, which are aimed at people who commonly experience isolation and a dip in emotional health after treatment, which is the common time for reflection and seeking understanding</a:t>
            </a:r>
            <a:r>
              <a:rPr lang="en-GB" baseline="0" dirty="0" smtClean="0"/>
              <a:t> of the ‘new normal’</a:t>
            </a:r>
            <a:r>
              <a:rPr lang="en-GB" dirty="0" smtClean="0"/>
              <a:t> just as the intense focus on them and the routine of hospital appointments tails off, or after being put on an active monitoring programme, when they go through a cycle of anxiety and relief, as each set of tests comes up, often for years, while trying to get their heads around having cancer but not getting any treatment and dealing with the reactions of others to this situation.   We involve local CNSs - and psychologists and counsellors if these</a:t>
            </a:r>
            <a:r>
              <a:rPr lang="en-GB" baseline="0" dirty="0" smtClean="0"/>
              <a:t> are available at the local hospital – and include identifying when you need to contact your CNS, to try to overcome the sense a lot of people – particularly older people – that they don’t want to bother their CNS but also to support a reduction in unnecessary contact with the CNS due more to anxiety and lack of understanding.  We know that there is a change to the way lymphoma patients are discharged – and capacity is an issue because of the length of survival – so these workshops are intended to be part of the recovery pathway.</a:t>
            </a:r>
          </a:p>
          <a:p>
            <a:endParaRPr lang="en-GB" baseline="0" dirty="0" smtClean="0"/>
          </a:p>
          <a:p>
            <a:r>
              <a:rPr lang="en-GB" baseline="0" dirty="0" smtClean="0"/>
              <a:t>The workshops are for up to 20 attendees, with carers also welcome, and are run as more intimate, participatory days, while the conferences are for about 50 and include more talks by healthcare professionals and opportunities to network.</a:t>
            </a:r>
            <a:endParaRPr lang="en-GB" dirty="0"/>
          </a:p>
        </p:txBody>
      </p:sp>
      <p:sp>
        <p:nvSpPr>
          <p:cNvPr id="4" name="Slide Number Placeholder 3"/>
          <p:cNvSpPr>
            <a:spLocks noGrp="1"/>
          </p:cNvSpPr>
          <p:nvPr>
            <p:ph type="sldNum" sz="quarter" idx="10"/>
          </p:nvPr>
        </p:nvSpPr>
        <p:spPr/>
        <p:txBody>
          <a:bodyPr/>
          <a:lstStyle/>
          <a:p>
            <a:pPr>
              <a:defRPr/>
            </a:pPr>
            <a:fld id="{AFC5E2DA-B29B-4B0E-9CE8-105B3EACB5F7}" type="slidenum">
              <a:rPr lang="en-US" smtClean="0"/>
              <a:pPr>
                <a:defRPr/>
              </a:pPr>
              <a:t>7</a:t>
            </a:fld>
            <a:endParaRPr lang="en-US"/>
          </a:p>
        </p:txBody>
      </p:sp>
    </p:spTree>
    <p:extLst>
      <p:ext uri="{BB962C8B-B14F-4D97-AF65-F5344CB8AC3E}">
        <p14:creationId xmlns:p14="http://schemas.microsoft.com/office/powerpoint/2010/main" val="4073360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GB" sz="2100" kern="1200" dirty="0" smtClean="0">
                <a:solidFill>
                  <a:schemeClr val="tx1"/>
                </a:solidFill>
                <a:effectLst/>
                <a:latin typeface="+mn-lt"/>
                <a:ea typeface="+mn-ea"/>
                <a:cs typeface="+mn-cs"/>
              </a:rPr>
              <a:t>We put on a range of national and regional events and conferences where people can</a:t>
            </a:r>
            <a:r>
              <a:rPr lang="en-GB" sz="2100" kern="1200" baseline="0" dirty="0" smtClean="0">
                <a:solidFill>
                  <a:schemeClr val="tx1"/>
                </a:solidFill>
                <a:effectLst/>
                <a:latin typeface="+mn-lt"/>
                <a:ea typeface="+mn-ea"/>
                <a:cs typeface="+mn-cs"/>
              </a:rPr>
              <a:t> meet others affected by lymphoma and hear directly from leading healthcare professionals, ask questions and share experiences.</a:t>
            </a:r>
            <a:endParaRPr lang="en-GB" sz="2100" kern="1200" dirty="0" smtClean="0">
              <a:solidFill>
                <a:schemeClr val="tx1"/>
              </a:solidFill>
              <a:effectLst/>
              <a:latin typeface="+mn-lt"/>
              <a:ea typeface="+mn-ea"/>
              <a:cs typeface="+mn-cs"/>
            </a:endParaRPr>
          </a:p>
          <a:p>
            <a:endParaRPr lang="en-GB" sz="2100" kern="1200" dirty="0" smtClean="0">
              <a:solidFill>
                <a:schemeClr val="tx1"/>
              </a:solidFill>
              <a:effectLst/>
              <a:latin typeface="+mn-lt"/>
              <a:ea typeface="+mn-ea"/>
              <a:cs typeface="+mn-cs"/>
            </a:endParaRPr>
          </a:p>
          <a:p>
            <a:r>
              <a:rPr lang="en-GB" sz="2100" kern="1200" dirty="0" smtClean="0">
                <a:solidFill>
                  <a:schemeClr val="tx1"/>
                </a:solidFill>
                <a:effectLst/>
                <a:latin typeface="+mn-lt"/>
                <a:ea typeface="+mn-ea"/>
                <a:cs typeface="+mn-cs"/>
              </a:rPr>
              <a:t>We have around 50 support groups around the UK, and this is increasing all the time.  They</a:t>
            </a:r>
            <a:r>
              <a:rPr lang="en-GB" sz="2100" kern="1200" baseline="0" dirty="0" smtClean="0">
                <a:solidFill>
                  <a:schemeClr val="tx1"/>
                </a:solidFill>
                <a:effectLst/>
                <a:latin typeface="+mn-lt"/>
                <a:ea typeface="+mn-ea"/>
                <a:cs typeface="+mn-cs"/>
              </a:rPr>
              <a:t> are </a:t>
            </a:r>
            <a:r>
              <a:rPr lang="en-GB" sz="2100" kern="1200" dirty="0" smtClean="0">
                <a:solidFill>
                  <a:schemeClr val="tx1"/>
                </a:solidFill>
                <a:effectLst/>
                <a:latin typeface="+mn-lt"/>
                <a:ea typeface="+mn-ea"/>
                <a:cs typeface="+mn-cs"/>
              </a:rPr>
              <a:t>run by a mixture of staff and volunteers, and are safe, confidential spaces where anyone affected by lymphoma can share experiences and get mutual support.  In this region, I’m planning to launch several new support groups next year,</a:t>
            </a:r>
            <a:r>
              <a:rPr lang="en-GB" sz="2100" kern="1200" baseline="0" dirty="0" smtClean="0">
                <a:solidFill>
                  <a:schemeClr val="tx1"/>
                </a:solidFill>
                <a:effectLst/>
                <a:latin typeface="+mn-lt"/>
                <a:ea typeface="+mn-ea"/>
                <a:cs typeface="+mn-cs"/>
              </a:rPr>
              <a:t> with a focus on Kent, where we have had only the group in Canterbury for some years, since the Ashford group closed and I would really value your input in planning these.  We are moving away from having support groups located on hospital sites as many service users tell us that this type of venue can bring back difficult feelings and memories.  Hospitals are also increasingly difficult to get to as they move to out-of-town sites, are expensive to park in and are usually only available during the day, when those at work and in education can’t access them.  So, all our new support groups will be in community venues.</a:t>
            </a:r>
            <a:endParaRPr lang="en-GB" sz="2100" kern="1200" dirty="0" smtClean="0">
              <a:solidFill>
                <a:schemeClr val="tx1"/>
              </a:solidFill>
              <a:effectLst/>
              <a:latin typeface="+mn-lt"/>
              <a:ea typeface="+mn-ea"/>
              <a:cs typeface="+mn-cs"/>
            </a:endParaRPr>
          </a:p>
          <a:p>
            <a:endParaRPr lang="en-GB" sz="2100" kern="1200" dirty="0" smtClean="0">
              <a:solidFill>
                <a:schemeClr val="tx1"/>
              </a:solidFill>
              <a:effectLst/>
              <a:latin typeface="+mn-lt"/>
              <a:ea typeface="+mn-ea"/>
              <a:cs typeface="+mn-cs"/>
            </a:endParaRPr>
          </a:p>
          <a:p>
            <a:r>
              <a:rPr lang="en-GB" sz="2100" kern="1200" dirty="0" smtClean="0">
                <a:solidFill>
                  <a:schemeClr val="tx1"/>
                </a:solidFill>
                <a:effectLst/>
                <a:latin typeface="+mn-lt"/>
                <a:ea typeface="+mn-ea"/>
                <a:cs typeface="+mn-cs"/>
              </a:rPr>
              <a:t>Our trained volunteer Buddies have personal experience of lymphoma and provide phone or email support to people who have the same type of lymphoma or treatment.  </a:t>
            </a:r>
          </a:p>
          <a:p>
            <a:endParaRPr lang="en-GB" dirty="0"/>
          </a:p>
        </p:txBody>
      </p:sp>
      <p:sp>
        <p:nvSpPr>
          <p:cNvPr id="4" name="Slide Number Placeholder 3"/>
          <p:cNvSpPr>
            <a:spLocks noGrp="1"/>
          </p:cNvSpPr>
          <p:nvPr>
            <p:ph type="sldNum" sz="quarter" idx="10"/>
          </p:nvPr>
        </p:nvSpPr>
        <p:spPr/>
        <p:txBody>
          <a:bodyPr/>
          <a:lstStyle/>
          <a:p>
            <a:pPr>
              <a:defRPr/>
            </a:pPr>
            <a:fld id="{AFC5E2DA-B29B-4B0E-9CE8-105B3EACB5F7}" type="slidenum">
              <a:rPr lang="en-US" smtClean="0"/>
              <a:pPr>
                <a:defRPr/>
              </a:pPr>
              <a:t>8</a:t>
            </a:fld>
            <a:endParaRPr lang="en-US"/>
          </a:p>
        </p:txBody>
      </p:sp>
    </p:spTree>
    <p:extLst>
      <p:ext uri="{BB962C8B-B14F-4D97-AF65-F5344CB8AC3E}">
        <p14:creationId xmlns:p14="http://schemas.microsoft.com/office/powerpoint/2010/main" val="2517706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 know some of you are signed up to receive information from us, including Lymphoma Matters magazine and invitations to conferences and training events.</a:t>
            </a:r>
          </a:p>
          <a:p>
            <a:endParaRPr lang="en-GB" dirty="0" smtClean="0"/>
          </a:p>
          <a:p>
            <a:r>
              <a:rPr lang="en-GB" dirty="0" smtClean="0"/>
              <a:t>For those who aren’t, please complete a registration</a:t>
            </a:r>
            <a:r>
              <a:rPr lang="en-GB" baseline="0" dirty="0" smtClean="0"/>
              <a:t> form..</a:t>
            </a:r>
            <a:endParaRPr lang="en-GB" dirty="0"/>
          </a:p>
        </p:txBody>
      </p:sp>
      <p:sp>
        <p:nvSpPr>
          <p:cNvPr id="4" name="Slide Number Placeholder 3"/>
          <p:cNvSpPr>
            <a:spLocks noGrp="1"/>
          </p:cNvSpPr>
          <p:nvPr>
            <p:ph type="sldNum" sz="quarter" idx="10"/>
          </p:nvPr>
        </p:nvSpPr>
        <p:spPr/>
        <p:txBody>
          <a:bodyPr/>
          <a:lstStyle/>
          <a:p>
            <a:pPr>
              <a:defRPr/>
            </a:pPr>
            <a:fld id="{AFC5E2DA-B29B-4B0E-9CE8-105B3EACB5F7}" type="slidenum">
              <a:rPr lang="en-US" smtClean="0"/>
              <a:pPr>
                <a:defRPr/>
              </a:pPr>
              <a:t>9</a:t>
            </a:fld>
            <a:endParaRPr lang="en-US"/>
          </a:p>
        </p:txBody>
      </p:sp>
    </p:spTree>
    <p:extLst>
      <p:ext uri="{BB962C8B-B14F-4D97-AF65-F5344CB8AC3E}">
        <p14:creationId xmlns:p14="http://schemas.microsoft.com/office/powerpoint/2010/main" val="742523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6"/>
          <p:cNvSpPr>
            <a:spLocks noGrp="1"/>
          </p:cNvSpPr>
          <p:nvPr>
            <p:ph type="dt" sz="half" idx="10"/>
          </p:nvPr>
        </p:nvSpPr>
        <p:spPr/>
        <p:txBody>
          <a:bodyPr/>
          <a:lstStyle>
            <a:lvl1pPr>
              <a:defRPr/>
            </a:lvl1pPr>
          </a:lstStyle>
          <a:p>
            <a:pPr>
              <a:defRPr/>
            </a:pPr>
            <a:fld id="{9133EEC7-5F6D-4416-8FC2-5F082DFBF63C}" type="datetimeFigureOut">
              <a:rPr lang="en-US"/>
              <a:pPr>
                <a:defRPr/>
              </a:pPr>
              <a:t>7/8/2019</a:t>
            </a:fld>
            <a:endParaRPr lang="en-US" dirty="0"/>
          </a:p>
        </p:txBody>
      </p:sp>
      <p:sp>
        <p:nvSpPr>
          <p:cNvPr id="3" name="Slide Number Placeholder 7"/>
          <p:cNvSpPr>
            <a:spLocks noGrp="1"/>
          </p:cNvSpPr>
          <p:nvPr>
            <p:ph type="sldNum" sz="quarter" idx="11"/>
          </p:nvPr>
        </p:nvSpPr>
        <p:spPr/>
        <p:txBody>
          <a:bodyPr/>
          <a:lstStyle>
            <a:lvl1pPr>
              <a:defRPr/>
            </a:lvl1pPr>
          </a:lstStyle>
          <a:p>
            <a:pPr>
              <a:defRPr/>
            </a:pPr>
            <a:endParaRPr lang="en-US"/>
          </a:p>
        </p:txBody>
      </p:sp>
      <p:sp>
        <p:nvSpPr>
          <p:cNvPr id="4" name="Footer Placeholder 8"/>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51163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1" cy="1143000"/>
          </a:xfrm>
          <a:prstGeom prst="rect">
            <a:avLst/>
          </a:prstGeom>
        </p:spPr>
        <p:txBody>
          <a:bodyPr lIns="160020" tIns="80010" rIns="160020" bIns="80010"/>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3"/>
            <a:ext cx="8229601" cy="4525962"/>
          </a:xfrm>
          <a:prstGeom prst="rect">
            <a:avLst/>
          </a:prstGeom>
        </p:spPr>
        <p:txBody>
          <a:bodyPr vert="eaVert" lIns="160020" tIns="80010" rIns="160020" bIns="8001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3EBA3F-7254-4D11-8F04-A938FDA293A4}" type="datetimeFigureOut">
              <a:rPr lang="en-US"/>
              <a:pPr>
                <a:defRPr/>
              </a:pPr>
              <a:t>7/8/2019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540D4B-F12D-448D-85F3-B37361C69555}" type="slidenum">
              <a:rPr lang="en-US"/>
              <a:pPr>
                <a:defRPr/>
              </a:pPr>
              <a:t>‹#›</a:t>
            </a:fld>
            <a:endParaRPr lang="en-US"/>
          </a:p>
        </p:txBody>
      </p:sp>
    </p:spTree>
    <p:extLst>
      <p:ext uri="{BB962C8B-B14F-4D97-AF65-F5344CB8AC3E}">
        <p14:creationId xmlns:p14="http://schemas.microsoft.com/office/powerpoint/2010/main" val="495461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9"/>
            <a:ext cx="2057400" cy="5851525"/>
          </a:xfrm>
          <a:prstGeom prst="rect">
            <a:avLst/>
          </a:prstGeom>
        </p:spPr>
        <p:txBody>
          <a:bodyPr vert="eaVert" lIns="160020" tIns="80010" rIns="160020" bIns="80010"/>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a:prstGeom prst="rect">
            <a:avLst/>
          </a:prstGeom>
        </p:spPr>
        <p:txBody>
          <a:bodyPr vert="eaVert" lIns="160020" tIns="80010" rIns="160020" bIns="8001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7B36A6-4E39-4808-B080-18399C5F1711}" type="datetimeFigureOut">
              <a:rPr lang="en-US"/>
              <a:pPr>
                <a:defRPr/>
              </a:pPr>
              <a:t>7/8/2019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C53835-F49C-4531-93D2-CC8AB017553E}" type="slidenum">
              <a:rPr lang="en-US"/>
              <a:pPr>
                <a:defRPr/>
              </a:pPr>
              <a:t>‹#›</a:t>
            </a:fld>
            <a:endParaRPr lang="en-US"/>
          </a:p>
        </p:txBody>
      </p:sp>
    </p:spTree>
    <p:extLst>
      <p:ext uri="{BB962C8B-B14F-4D97-AF65-F5344CB8AC3E}">
        <p14:creationId xmlns:p14="http://schemas.microsoft.com/office/powerpoint/2010/main" val="181948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1" cy="1143000"/>
          </a:xfrm>
          <a:prstGeom prst="rect">
            <a:avLst/>
          </a:prstGeom>
        </p:spPr>
        <p:txBody>
          <a:bodyPr lIns="160020" tIns="80010" rIns="160020" bIns="80010"/>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38C00BC-27BF-435B-AD5D-991A76DF7498}" type="datetimeFigureOut">
              <a:rPr lang="en-US"/>
              <a:pPr>
                <a:defRPr/>
              </a:pPr>
              <a:t>7/8/2019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E0D4F8F-A0B5-4F86-8025-6FCBEBE4D70B}" type="slidenum">
              <a:rPr lang="en-US"/>
              <a:pPr>
                <a:defRPr/>
              </a:pPr>
              <a:t>‹#›</a:t>
            </a:fld>
            <a:endParaRPr lang="en-US"/>
          </a:p>
        </p:txBody>
      </p:sp>
    </p:spTree>
    <p:extLst>
      <p:ext uri="{BB962C8B-B14F-4D97-AF65-F5344CB8AC3E}">
        <p14:creationId xmlns:p14="http://schemas.microsoft.com/office/powerpoint/2010/main" val="610835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3900" y="5927725"/>
            <a:ext cx="1751013"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417513" y="5930900"/>
            <a:ext cx="8308975" cy="0"/>
          </a:xfrm>
          <a:prstGeom prst="line">
            <a:avLst/>
          </a:prstGeom>
          <a:ln>
            <a:solidFill>
              <a:srgbClr val="00A499"/>
            </a:solidFill>
          </a:ln>
        </p:spPr>
        <p:style>
          <a:lnRef idx="1">
            <a:schemeClr val="accent1"/>
          </a:lnRef>
          <a:fillRef idx="0">
            <a:schemeClr val="accent1"/>
          </a:fillRef>
          <a:effectRef idx="0">
            <a:schemeClr val="accent1"/>
          </a:effectRef>
          <a:fontRef idx="minor">
            <a:schemeClr val="tx1"/>
          </a:fontRef>
        </p:style>
      </p:cxnSp>
      <p:sp>
        <p:nvSpPr>
          <p:cNvPr id="4" name="Slide Number Placeholder 5"/>
          <p:cNvSpPr>
            <a:spLocks noGrp="1"/>
          </p:cNvSpPr>
          <p:nvPr>
            <p:ph type="sldNum" sz="quarter" idx="10"/>
          </p:nvPr>
        </p:nvSpPr>
        <p:spPr>
          <a:xfrm>
            <a:off x="381000" y="6343650"/>
            <a:ext cx="2133600" cy="365125"/>
          </a:xfrm>
        </p:spPr>
        <p:txBody>
          <a:bodyPr/>
          <a:lstStyle>
            <a:lvl1pPr algn="l">
              <a:defRPr/>
            </a:lvl1pPr>
          </a:lstStyle>
          <a:p>
            <a:pPr>
              <a:defRPr/>
            </a:pPr>
            <a:fld id="{510BF9F1-E2BA-4DD3-B7C5-E86A43BC833C}" type="slidenum">
              <a:rPr lang="en-US"/>
              <a:pPr>
                <a:defRPr/>
              </a:pPr>
              <a:t>‹#›</a:t>
            </a:fld>
            <a:endParaRPr lang="en-US"/>
          </a:p>
        </p:txBody>
      </p:sp>
    </p:spTree>
    <p:extLst>
      <p:ext uri="{BB962C8B-B14F-4D97-AF65-F5344CB8AC3E}">
        <p14:creationId xmlns:p14="http://schemas.microsoft.com/office/powerpoint/2010/main" val="3477071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3900" y="5927725"/>
            <a:ext cx="1751013"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417513" y="5930900"/>
            <a:ext cx="8308975" cy="0"/>
          </a:xfrm>
          <a:prstGeom prst="line">
            <a:avLst/>
          </a:prstGeom>
          <a:ln>
            <a:solidFill>
              <a:srgbClr val="00A499"/>
            </a:solidFill>
          </a:ln>
        </p:spPr>
        <p:style>
          <a:lnRef idx="1">
            <a:schemeClr val="accent1"/>
          </a:lnRef>
          <a:fillRef idx="0">
            <a:schemeClr val="accent1"/>
          </a:fillRef>
          <a:effectRef idx="0">
            <a:schemeClr val="accent1"/>
          </a:effectRef>
          <a:fontRef idx="minor">
            <a:schemeClr val="tx1"/>
          </a:fontRef>
        </p:style>
      </p:cxnSp>
      <p:sp>
        <p:nvSpPr>
          <p:cNvPr id="4" name="Slide Number Placeholder 5"/>
          <p:cNvSpPr>
            <a:spLocks noGrp="1"/>
          </p:cNvSpPr>
          <p:nvPr>
            <p:ph type="sldNum" sz="quarter" idx="10"/>
          </p:nvPr>
        </p:nvSpPr>
        <p:spPr>
          <a:xfrm>
            <a:off x="381000" y="6343650"/>
            <a:ext cx="2133600" cy="365125"/>
          </a:xfrm>
        </p:spPr>
        <p:txBody>
          <a:bodyPr/>
          <a:lstStyle>
            <a:lvl1pPr algn="l">
              <a:defRPr/>
            </a:lvl1pPr>
          </a:lstStyle>
          <a:p>
            <a:pPr>
              <a:defRPr/>
            </a:pPr>
            <a:fld id="{2B30F270-1260-4508-B8AE-F0AB0CD20888}" type="slidenum">
              <a:rPr lang="en-US"/>
              <a:pPr>
                <a:defRPr/>
              </a:pPr>
              <a:t>‹#›</a:t>
            </a:fld>
            <a:endParaRPr lang="en-US"/>
          </a:p>
        </p:txBody>
      </p:sp>
    </p:spTree>
    <p:extLst>
      <p:ext uri="{BB962C8B-B14F-4D97-AF65-F5344CB8AC3E}">
        <p14:creationId xmlns:p14="http://schemas.microsoft.com/office/powerpoint/2010/main" val="364189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3900" y="5927725"/>
            <a:ext cx="1751013"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417513" y="5930900"/>
            <a:ext cx="8308975" cy="0"/>
          </a:xfrm>
          <a:prstGeom prst="line">
            <a:avLst/>
          </a:prstGeom>
          <a:ln>
            <a:solidFill>
              <a:srgbClr val="00A499"/>
            </a:solidFill>
          </a:ln>
        </p:spPr>
        <p:style>
          <a:lnRef idx="1">
            <a:schemeClr val="accent1"/>
          </a:lnRef>
          <a:fillRef idx="0">
            <a:schemeClr val="accent1"/>
          </a:fillRef>
          <a:effectRef idx="0">
            <a:schemeClr val="accent1"/>
          </a:effectRef>
          <a:fontRef idx="minor">
            <a:schemeClr val="tx1"/>
          </a:fontRef>
        </p:style>
      </p:cxnSp>
      <p:sp>
        <p:nvSpPr>
          <p:cNvPr id="4" name="Slide Number Placeholder 5"/>
          <p:cNvSpPr>
            <a:spLocks noGrp="1"/>
          </p:cNvSpPr>
          <p:nvPr>
            <p:ph type="sldNum" sz="quarter" idx="10"/>
          </p:nvPr>
        </p:nvSpPr>
        <p:spPr>
          <a:xfrm>
            <a:off x="381000" y="6343650"/>
            <a:ext cx="2133600" cy="365125"/>
          </a:xfrm>
        </p:spPr>
        <p:txBody>
          <a:bodyPr/>
          <a:lstStyle>
            <a:lvl1pPr algn="l">
              <a:defRPr/>
            </a:lvl1pPr>
          </a:lstStyle>
          <a:p>
            <a:pPr>
              <a:defRPr/>
            </a:pPr>
            <a:fld id="{4FC728AD-2709-449A-BEAE-FAB84E907638}" type="slidenum">
              <a:rPr lang="en-US"/>
              <a:pPr>
                <a:defRPr/>
              </a:pPr>
              <a:t>‹#›</a:t>
            </a:fld>
            <a:endParaRPr lang="en-US"/>
          </a:p>
        </p:txBody>
      </p:sp>
    </p:spTree>
    <p:extLst>
      <p:ext uri="{BB962C8B-B14F-4D97-AF65-F5344CB8AC3E}">
        <p14:creationId xmlns:p14="http://schemas.microsoft.com/office/powerpoint/2010/main" val="2342534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1" cy="1143000"/>
          </a:xfrm>
          <a:prstGeom prst="rect">
            <a:avLst/>
          </a:prstGeom>
        </p:spPr>
        <p:txBody>
          <a:bodyPr lIns="160020" tIns="80010" rIns="160020" bIns="80010"/>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lIns="160020" tIns="80010" rIns="160020" bIns="80010" anchor="b"/>
          <a:lstStyle>
            <a:lvl1pPr marL="0" indent="0">
              <a:buNone/>
              <a:defRPr sz="2500" b="1"/>
            </a:lvl1pPr>
            <a:lvl2pPr marL="457177" indent="0">
              <a:buNone/>
              <a:defRPr sz="1900" b="1"/>
            </a:lvl2pPr>
            <a:lvl3pPr marL="914354" indent="0">
              <a:buNone/>
              <a:defRPr sz="1800" b="1"/>
            </a:lvl3pPr>
            <a:lvl4pPr marL="1371531" indent="0">
              <a:buNone/>
              <a:defRPr sz="1600" b="1"/>
            </a:lvl4pPr>
            <a:lvl5pPr marL="1828708" indent="0">
              <a:buNone/>
              <a:defRPr sz="1600" b="1"/>
            </a:lvl5pPr>
            <a:lvl6pPr marL="2285885" indent="0">
              <a:buNone/>
              <a:defRPr sz="1600" b="1"/>
            </a:lvl6pPr>
            <a:lvl7pPr marL="2743062" indent="0">
              <a:buNone/>
              <a:defRPr sz="1600" b="1"/>
            </a:lvl7pPr>
            <a:lvl8pPr marL="3200241" indent="0">
              <a:buNone/>
              <a:defRPr sz="1600" b="1"/>
            </a:lvl8pPr>
            <a:lvl9pPr marL="3657418"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4"/>
            <a:ext cx="4040188" cy="3951288"/>
          </a:xfrm>
          <a:prstGeom prst="rect">
            <a:avLst/>
          </a:prstGeom>
        </p:spPr>
        <p:txBody>
          <a:bodyPr lIns="160020" tIns="80010" rIns="160020" bIns="80010"/>
          <a:lstStyle>
            <a:lvl1pPr>
              <a:defRPr sz="25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4" cy="639762"/>
          </a:xfrm>
          <a:prstGeom prst="rect">
            <a:avLst/>
          </a:prstGeom>
        </p:spPr>
        <p:txBody>
          <a:bodyPr lIns="160020" tIns="80010" rIns="160020" bIns="80010" anchor="b"/>
          <a:lstStyle>
            <a:lvl1pPr marL="0" indent="0">
              <a:buNone/>
              <a:defRPr sz="2500" b="1"/>
            </a:lvl1pPr>
            <a:lvl2pPr marL="457177" indent="0">
              <a:buNone/>
              <a:defRPr sz="1900" b="1"/>
            </a:lvl2pPr>
            <a:lvl3pPr marL="914354" indent="0">
              <a:buNone/>
              <a:defRPr sz="1800" b="1"/>
            </a:lvl3pPr>
            <a:lvl4pPr marL="1371531" indent="0">
              <a:buNone/>
              <a:defRPr sz="1600" b="1"/>
            </a:lvl4pPr>
            <a:lvl5pPr marL="1828708" indent="0">
              <a:buNone/>
              <a:defRPr sz="1600" b="1"/>
            </a:lvl5pPr>
            <a:lvl6pPr marL="2285885" indent="0">
              <a:buNone/>
              <a:defRPr sz="1600" b="1"/>
            </a:lvl6pPr>
            <a:lvl7pPr marL="2743062" indent="0">
              <a:buNone/>
              <a:defRPr sz="1600" b="1"/>
            </a:lvl7pPr>
            <a:lvl8pPr marL="3200241" indent="0">
              <a:buNone/>
              <a:defRPr sz="1600" b="1"/>
            </a:lvl8pPr>
            <a:lvl9pPr marL="3657418"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7" y="2174874"/>
            <a:ext cx="4041774" cy="3951288"/>
          </a:xfrm>
          <a:prstGeom prst="rect">
            <a:avLst/>
          </a:prstGeom>
        </p:spPr>
        <p:txBody>
          <a:bodyPr lIns="160020" tIns="80010" rIns="160020" bIns="80010"/>
          <a:lstStyle>
            <a:lvl1pPr>
              <a:defRPr sz="25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5780A7C-1EBF-4566-B86E-7D73B44228DE}" type="datetimeFigureOut">
              <a:rPr lang="en-US"/>
              <a:pPr>
                <a:defRPr/>
              </a:pPr>
              <a:t>7/8/2019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D17ED37-6B0B-4BDE-AD5C-BC490620343C}" type="slidenum">
              <a:rPr lang="en-US"/>
              <a:pPr>
                <a:defRPr/>
              </a:pPr>
              <a:t>‹#›</a:t>
            </a:fld>
            <a:endParaRPr lang="en-US"/>
          </a:p>
        </p:txBody>
      </p:sp>
    </p:spTree>
    <p:extLst>
      <p:ext uri="{BB962C8B-B14F-4D97-AF65-F5344CB8AC3E}">
        <p14:creationId xmlns:p14="http://schemas.microsoft.com/office/powerpoint/2010/main" val="1265853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1" cy="1143000"/>
          </a:xfrm>
          <a:prstGeom prst="rect">
            <a:avLst/>
          </a:prstGeom>
        </p:spPr>
        <p:txBody>
          <a:bodyPr lIns="160020" tIns="80010" rIns="160020" bIns="80010"/>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EAC4EF6-8B5A-49C1-B068-F2CE281AA51C}" type="datetimeFigureOut">
              <a:rPr lang="en-US"/>
              <a:pPr>
                <a:defRPr/>
              </a:pPr>
              <a:t>7/8/2019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82D955B-0390-4993-B85D-5B19A907CB75}" type="slidenum">
              <a:rPr lang="en-US"/>
              <a:pPr>
                <a:defRPr/>
              </a:pPr>
              <a:t>‹#›</a:t>
            </a:fld>
            <a:endParaRPr lang="en-US"/>
          </a:p>
        </p:txBody>
      </p:sp>
    </p:spTree>
    <p:extLst>
      <p:ext uri="{BB962C8B-B14F-4D97-AF65-F5344CB8AC3E}">
        <p14:creationId xmlns:p14="http://schemas.microsoft.com/office/powerpoint/2010/main" val="2762459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413D94-9F6E-491D-99AC-23DDE005B562}" type="datetimeFigureOut">
              <a:rPr lang="en-US"/>
              <a:pPr>
                <a:defRPr/>
              </a:pPr>
              <a:t>7/8/2019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230A511-BB46-4E97-B1C4-59AF6A09E606}" type="slidenum">
              <a:rPr lang="en-US"/>
              <a:pPr>
                <a:defRPr/>
              </a:pPr>
              <a:t>‹#›</a:t>
            </a:fld>
            <a:endParaRPr lang="en-US"/>
          </a:p>
        </p:txBody>
      </p:sp>
    </p:spTree>
    <p:extLst>
      <p:ext uri="{BB962C8B-B14F-4D97-AF65-F5344CB8AC3E}">
        <p14:creationId xmlns:p14="http://schemas.microsoft.com/office/powerpoint/2010/main" val="247512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2" cy="1162051"/>
          </a:xfrm>
          <a:prstGeom prst="rect">
            <a:avLst/>
          </a:prstGeom>
        </p:spPr>
        <p:txBody>
          <a:bodyPr lIns="160020" tIns="80010" rIns="160020" bIns="80010"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3575051" y="273051"/>
            <a:ext cx="5111750" cy="5853113"/>
          </a:xfrm>
          <a:prstGeom prst="rect">
            <a:avLst/>
          </a:prstGeom>
        </p:spPr>
        <p:txBody>
          <a:bodyPr lIns="160020" tIns="80010" rIns="160020" bIns="80010"/>
          <a:lstStyle>
            <a:lvl1pPr>
              <a:defRPr sz="3200"/>
            </a:lvl1pPr>
            <a:lvl2pPr>
              <a:defRPr sz="2800"/>
            </a:lvl2pPr>
            <a:lvl3pPr>
              <a:defRPr sz="2500"/>
            </a:lvl3pPr>
            <a:lvl4pPr>
              <a:defRPr sz="1900"/>
            </a:lvl4pPr>
            <a:lvl5pPr>
              <a:defRPr sz="1900"/>
            </a:lvl5pPr>
            <a:lvl6pPr>
              <a:defRPr sz="1900"/>
            </a:lvl6pPr>
            <a:lvl7pPr>
              <a:defRPr sz="1900"/>
            </a:lvl7pPr>
            <a:lvl8pPr>
              <a:defRPr sz="1900"/>
            </a:lvl8pPr>
            <a:lvl9pPr>
              <a:defRPr sz="1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2" cy="4691064"/>
          </a:xfrm>
          <a:prstGeom prst="rect">
            <a:avLst/>
          </a:prstGeom>
        </p:spPr>
        <p:txBody>
          <a:bodyPr lIns="160020" tIns="80010" rIns="160020" bIns="80010"/>
          <a:lstStyle>
            <a:lvl1pPr marL="0" indent="0">
              <a:buNone/>
              <a:defRPr sz="1400"/>
            </a:lvl1pPr>
            <a:lvl2pPr marL="457177" indent="0">
              <a:buNone/>
              <a:defRPr sz="1200"/>
            </a:lvl2pPr>
            <a:lvl3pPr marL="914354" indent="0">
              <a:buNone/>
              <a:defRPr sz="1100"/>
            </a:lvl3pPr>
            <a:lvl4pPr marL="1371531" indent="0">
              <a:buNone/>
              <a:defRPr sz="900"/>
            </a:lvl4pPr>
            <a:lvl5pPr marL="1828708" indent="0">
              <a:buNone/>
              <a:defRPr sz="900"/>
            </a:lvl5pPr>
            <a:lvl6pPr marL="2285885" indent="0">
              <a:buNone/>
              <a:defRPr sz="900"/>
            </a:lvl6pPr>
            <a:lvl7pPr marL="2743062" indent="0">
              <a:buNone/>
              <a:defRPr sz="900"/>
            </a:lvl7pPr>
            <a:lvl8pPr marL="3200241" indent="0">
              <a:buNone/>
              <a:defRPr sz="900"/>
            </a:lvl8pPr>
            <a:lvl9pPr marL="3657418"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99DDCB03-5FE8-412D-A700-613D51E130CA}" type="datetimeFigureOut">
              <a:rPr lang="en-US"/>
              <a:pPr>
                <a:defRPr/>
              </a:pPr>
              <a:t>7/8/2019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3454B0-1C44-4211-BE4C-D4E96A3C7187}" type="slidenum">
              <a:rPr lang="en-US"/>
              <a:pPr>
                <a:defRPr/>
              </a:pPr>
              <a:t>‹#›</a:t>
            </a:fld>
            <a:endParaRPr lang="en-US"/>
          </a:p>
        </p:txBody>
      </p:sp>
    </p:spTree>
    <p:extLst>
      <p:ext uri="{BB962C8B-B14F-4D97-AF65-F5344CB8AC3E}">
        <p14:creationId xmlns:p14="http://schemas.microsoft.com/office/powerpoint/2010/main" val="3210878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9"/>
          </a:xfrm>
          <a:prstGeom prst="rect">
            <a:avLst/>
          </a:prstGeom>
        </p:spPr>
        <p:txBody>
          <a:bodyPr lIns="160020" tIns="80010" rIns="160020" bIns="80010"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1792289" y="612777"/>
            <a:ext cx="5486400" cy="4114800"/>
          </a:xfrm>
          <a:prstGeom prst="rect">
            <a:avLst/>
          </a:prstGeom>
        </p:spPr>
        <p:txBody>
          <a:bodyPr lIns="160020" tIns="80010" rIns="160020" bIns="80010"/>
          <a:lstStyle>
            <a:lvl1pPr marL="0" indent="0">
              <a:buNone/>
              <a:defRPr sz="3200"/>
            </a:lvl1pPr>
            <a:lvl2pPr marL="457177" indent="0">
              <a:buNone/>
              <a:defRPr sz="2800"/>
            </a:lvl2pPr>
            <a:lvl3pPr marL="914354" indent="0">
              <a:buNone/>
              <a:defRPr sz="2500"/>
            </a:lvl3pPr>
            <a:lvl4pPr marL="1371531" indent="0">
              <a:buNone/>
              <a:defRPr sz="1900"/>
            </a:lvl4pPr>
            <a:lvl5pPr marL="1828708" indent="0">
              <a:buNone/>
              <a:defRPr sz="1900"/>
            </a:lvl5pPr>
            <a:lvl6pPr marL="2285885" indent="0">
              <a:buNone/>
              <a:defRPr sz="1900"/>
            </a:lvl6pPr>
            <a:lvl7pPr marL="2743062" indent="0">
              <a:buNone/>
              <a:defRPr sz="1900"/>
            </a:lvl7pPr>
            <a:lvl8pPr marL="3200241" indent="0">
              <a:buNone/>
              <a:defRPr sz="1900"/>
            </a:lvl8pPr>
            <a:lvl9pPr marL="3657418" indent="0">
              <a:buNone/>
              <a:defRPr sz="19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9" y="5367338"/>
            <a:ext cx="5486400" cy="804861"/>
          </a:xfrm>
          <a:prstGeom prst="rect">
            <a:avLst/>
          </a:prstGeom>
        </p:spPr>
        <p:txBody>
          <a:bodyPr lIns="160020" tIns="80010" rIns="160020" bIns="80010"/>
          <a:lstStyle>
            <a:lvl1pPr marL="0" indent="0">
              <a:buNone/>
              <a:defRPr sz="1400"/>
            </a:lvl1pPr>
            <a:lvl2pPr marL="457177" indent="0">
              <a:buNone/>
              <a:defRPr sz="1200"/>
            </a:lvl2pPr>
            <a:lvl3pPr marL="914354" indent="0">
              <a:buNone/>
              <a:defRPr sz="1100"/>
            </a:lvl3pPr>
            <a:lvl4pPr marL="1371531" indent="0">
              <a:buNone/>
              <a:defRPr sz="900"/>
            </a:lvl4pPr>
            <a:lvl5pPr marL="1828708" indent="0">
              <a:buNone/>
              <a:defRPr sz="900"/>
            </a:lvl5pPr>
            <a:lvl6pPr marL="2285885" indent="0">
              <a:buNone/>
              <a:defRPr sz="900"/>
            </a:lvl6pPr>
            <a:lvl7pPr marL="2743062" indent="0">
              <a:buNone/>
              <a:defRPr sz="900"/>
            </a:lvl7pPr>
            <a:lvl8pPr marL="3200241" indent="0">
              <a:buNone/>
              <a:defRPr sz="900"/>
            </a:lvl8pPr>
            <a:lvl9pPr marL="3657418"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D3EB95C5-FCDE-495C-9744-D79F2FBA13E3}" type="datetimeFigureOut">
              <a:rPr lang="en-US"/>
              <a:pPr>
                <a:defRPr/>
              </a:pPr>
              <a:t>7/8/2019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AB8ADA-A7E8-4143-98E7-75BA29D0ABBB}" type="slidenum">
              <a:rPr lang="en-US"/>
              <a:pPr>
                <a:defRPr/>
              </a:pPr>
              <a:t>‹#›</a:t>
            </a:fld>
            <a:endParaRPr lang="en-US"/>
          </a:p>
        </p:txBody>
      </p:sp>
    </p:spTree>
    <p:extLst>
      <p:ext uri="{BB962C8B-B14F-4D97-AF65-F5344CB8AC3E}">
        <p14:creationId xmlns:p14="http://schemas.microsoft.com/office/powerpoint/2010/main" val="3591199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36" tIns="45717" rIns="91436" bIns="45717" rtlCol="0" anchor="ctr"/>
          <a:lstStyle>
            <a:lvl1pPr algn="l" defTabSz="914354" eaLnBrk="1" fontAlgn="auto" hangingPunct="1">
              <a:spcBef>
                <a:spcPts val="0"/>
              </a:spcBef>
              <a:spcAft>
                <a:spcPts val="0"/>
              </a:spcAft>
              <a:defRPr sz="1200">
                <a:solidFill>
                  <a:schemeClr val="tx1">
                    <a:tint val="75000"/>
                  </a:schemeClr>
                </a:solidFill>
                <a:latin typeface="+mn-lt"/>
              </a:defRPr>
            </a:lvl1pPr>
          </a:lstStyle>
          <a:p>
            <a:pPr>
              <a:defRPr/>
            </a:pPr>
            <a:fld id="{7C20D35E-15D6-4D57-BA35-40AEB1254C6C}" type="datetimeFigureOut">
              <a:rPr lang="en-US"/>
              <a:pPr>
                <a:defRPr/>
              </a:pPr>
              <a:t>7/8/2019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36" tIns="45717" rIns="91436" bIns="45717" rtlCol="0" anchor="ctr"/>
          <a:lstStyle>
            <a:lvl1pPr algn="ctr" defTabSz="914354"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36" tIns="45717" rIns="91436" bIns="45717" rtlCol="0" anchor="ctr"/>
          <a:lstStyle>
            <a:lvl1pPr algn="r" defTabSz="914354" eaLnBrk="1" fontAlgn="auto" hangingPunct="1">
              <a:spcBef>
                <a:spcPts val="0"/>
              </a:spcBef>
              <a:spcAft>
                <a:spcPts val="0"/>
              </a:spcAft>
              <a:defRPr sz="1200">
                <a:solidFill>
                  <a:schemeClr val="tx1">
                    <a:tint val="75000"/>
                  </a:schemeClr>
                </a:solidFill>
                <a:latin typeface="+mn-lt"/>
              </a:defRPr>
            </a:lvl1pPr>
          </a:lstStyle>
          <a:p>
            <a:pPr>
              <a:defRPr/>
            </a:pPr>
            <a:fld id="{D2BB360D-4AAE-4574-8679-E87390BD424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defTabSz="912813" rtl="0" eaLnBrk="1" fontAlgn="base" hangingPunct="1">
        <a:spcBef>
          <a:spcPct val="0"/>
        </a:spcBef>
        <a:spcAft>
          <a:spcPct val="0"/>
        </a:spcAft>
        <a:defRPr sz="4400" kern="1200">
          <a:solidFill>
            <a:schemeClr val="tx1"/>
          </a:solidFill>
          <a:latin typeface="+mj-lt"/>
          <a:ea typeface="+mj-ea"/>
          <a:cs typeface="+mj-cs"/>
        </a:defRPr>
      </a:lvl1pPr>
      <a:lvl2pPr algn="ctr" defTabSz="912813" rtl="0" eaLnBrk="1" fontAlgn="base" hangingPunct="1">
        <a:spcBef>
          <a:spcPct val="0"/>
        </a:spcBef>
        <a:spcAft>
          <a:spcPct val="0"/>
        </a:spcAft>
        <a:defRPr sz="4400">
          <a:solidFill>
            <a:schemeClr val="tx1"/>
          </a:solidFill>
          <a:latin typeface="Calibri" charset="0"/>
        </a:defRPr>
      </a:lvl2pPr>
      <a:lvl3pPr algn="ctr" defTabSz="912813" rtl="0" eaLnBrk="1" fontAlgn="base" hangingPunct="1">
        <a:spcBef>
          <a:spcPct val="0"/>
        </a:spcBef>
        <a:spcAft>
          <a:spcPct val="0"/>
        </a:spcAft>
        <a:defRPr sz="4400">
          <a:solidFill>
            <a:schemeClr val="tx1"/>
          </a:solidFill>
          <a:latin typeface="Calibri" charset="0"/>
        </a:defRPr>
      </a:lvl3pPr>
      <a:lvl4pPr algn="ctr" defTabSz="912813" rtl="0" eaLnBrk="1" fontAlgn="base" hangingPunct="1">
        <a:spcBef>
          <a:spcPct val="0"/>
        </a:spcBef>
        <a:spcAft>
          <a:spcPct val="0"/>
        </a:spcAft>
        <a:defRPr sz="4400">
          <a:solidFill>
            <a:schemeClr val="tx1"/>
          </a:solidFill>
          <a:latin typeface="Calibri" charset="0"/>
        </a:defRPr>
      </a:lvl4pPr>
      <a:lvl5pPr algn="ctr" defTabSz="912813" rtl="0" eaLnBrk="1" fontAlgn="base" hangingPunct="1">
        <a:spcBef>
          <a:spcPct val="0"/>
        </a:spcBef>
        <a:spcAft>
          <a:spcPct val="0"/>
        </a:spcAft>
        <a:defRPr sz="4400">
          <a:solidFill>
            <a:schemeClr val="tx1"/>
          </a:solidFill>
          <a:latin typeface="Calibri" charset="0"/>
        </a:defRPr>
      </a:lvl5pPr>
      <a:lvl6pPr marL="457200" algn="ctr" defTabSz="912813" rtl="0" eaLnBrk="1" fontAlgn="base" hangingPunct="1">
        <a:spcBef>
          <a:spcPct val="0"/>
        </a:spcBef>
        <a:spcAft>
          <a:spcPct val="0"/>
        </a:spcAft>
        <a:defRPr sz="4400">
          <a:solidFill>
            <a:schemeClr val="tx1"/>
          </a:solidFill>
          <a:latin typeface="Calibri" charset="0"/>
        </a:defRPr>
      </a:lvl6pPr>
      <a:lvl7pPr marL="914400" algn="ctr" defTabSz="912813" rtl="0" eaLnBrk="1" fontAlgn="base" hangingPunct="1">
        <a:spcBef>
          <a:spcPct val="0"/>
        </a:spcBef>
        <a:spcAft>
          <a:spcPct val="0"/>
        </a:spcAft>
        <a:defRPr sz="4400">
          <a:solidFill>
            <a:schemeClr val="tx1"/>
          </a:solidFill>
          <a:latin typeface="Calibri" charset="0"/>
        </a:defRPr>
      </a:lvl7pPr>
      <a:lvl8pPr marL="1371600" algn="ctr" defTabSz="912813" rtl="0" eaLnBrk="1" fontAlgn="base" hangingPunct="1">
        <a:spcBef>
          <a:spcPct val="0"/>
        </a:spcBef>
        <a:spcAft>
          <a:spcPct val="0"/>
        </a:spcAft>
        <a:defRPr sz="4400">
          <a:solidFill>
            <a:schemeClr val="tx1"/>
          </a:solidFill>
          <a:latin typeface="Calibri" charset="0"/>
        </a:defRPr>
      </a:lvl8pPr>
      <a:lvl9pPr marL="1828800" algn="ctr" defTabSz="912813" rtl="0" eaLnBrk="1" fontAlgn="base" hangingPunct="1">
        <a:spcBef>
          <a:spcPct val="0"/>
        </a:spcBef>
        <a:spcAft>
          <a:spcPct val="0"/>
        </a:spcAft>
        <a:defRPr sz="4400">
          <a:solidFill>
            <a:schemeClr val="tx1"/>
          </a:solidFill>
          <a:latin typeface="Calibri" charset="0"/>
        </a:defRPr>
      </a:lvl9pPr>
    </p:titleStyle>
    <p:bodyStyle>
      <a:lvl1pPr marL="341313" indent="-341313" algn="l" defTabSz="912813"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defTabSz="912813"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defTabSz="912813" rtl="0" eaLnBrk="1" fontAlgn="base" hangingPunct="1">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598613" indent="-227013" algn="l" defTabSz="9128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055813" indent="-227013" algn="l" defTabSz="912813" rtl="0" eaLnBrk="1" fontAlgn="base" hangingPunct="1">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7"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1" algn="l" defTabSz="914354" rtl="0" eaLnBrk="1" latinLnBrk="0" hangingPunct="1">
        <a:defRPr sz="1800" kern="1200">
          <a:solidFill>
            <a:schemeClr val="tx1"/>
          </a:solidFill>
          <a:latin typeface="+mn-lt"/>
          <a:ea typeface="+mn-ea"/>
          <a:cs typeface="+mn-cs"/>
        </a:defRPr>
      </a:lvl4pPr>
      <a:lvl5pPr marL="1828708" algn="l" defTabSz="914354" rtl="0" eaLnBrk="1" latinLnBrk="0" hangingPunct="1">
        <a:defRPr sz="1800" kern="1200">
          <a:solidFill>
            <a:schemeClr val="tx1"/>
          </a:solidFill>
          <a:latin typeface="+mn-lt"/>
          <a:ea typeface="+mn-ea"/>
          <a:cs typeface="+mn-cs"/>
        </a:defRPr>
      </a:lvl5pPr>
      <a:lvl6pPr marL="2285885"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1"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hop.lymphoma-action.org.uk/UserContentStart.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youtube.com/channel/UC6ifOX7qu9vhCX7YXeAwWM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50" y="0"/>
            <a:ext cx="9151938"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0" y="63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69875" y="5512436"/>
            <a:ext cx="4806950" cy="6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0020" tIns="80010" rIns="160020" bIns="8001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1600" dirty="0" smtClean="0">
                <a:solidFill>
                  <a:schemeClr val="bg1"/>
                </a:solidFill>
                <a:ea typeface="Open Sans"/>
                <a:cs typeface="Open Sans"/>
              </a:rPr>
              <a:t>Sarah Thorn</a:t>
            </a:r>
          </a:p>
          <a:p>
            <a:pPr eaLnBrk="1" hangingPunct="1"/>
            <a:r>
              <a:rPr lang="en-GB" altLang="en-US" sz="1600" dirty="0" smtClean="0">
                <a:solidFill>
                  <a:schemeClr val="bg1"/>
                </a:solidFill>
                <a:ea typeface="Open Sans"/>
                <a:cs typeface="Open Sans"/>
              </a:rPr>
              <a:t>Community and Partnerships Manager</a:t>
            </a:r>
            <a:endParaRPr lang="en-GB" altLang="en-US" sz="1600" dirty="0">
              <a:solidFill>
                <a:schemeClr val="bg1"/>
              </a:solidFill>
              <a:ea typeface="Open Sans"/>
              <a:cs typeface="Open Sans"/>
            </a:endParaRPr>
          </a:p>
        </p:txBody>
      </p:sp>
      <p:sp>
        <p:nvSpPr>
          <p:cNvPr id="6" name="TextBox 5"/>
          <p:cNvSpPr txBox="1"/>
          <p:nvPr/>
        </p:nvSpPr>
        <p:spPr>
          <a:xfrm>
            <a:off x="269875" y="4355148"/>
            <a:ext cx="4964113" cy="1146468"/>
          </a:xfrm>
          <a:prstGeom prst="rect">
            <a:avLst/>
          </a:prstGeom>
          <a:noFill/>
        </p:spPr>
        <p:txBody>
          <a:bodyPr lIns="160020" tIns="80010" rIns="160020" bIns="80010">
            <a:spAutoFit/>
          </a:bodyPr>
          <a:lstStyle/>
          <a:p>
            <a:pPr defTabSz="914354" eaLnBrk="1" fontAlgn="auto" hangingPunct="1">
              <a:spcBef>
                <a:spcPts val="0"/>
              </a:spcBef>
              <a:spcAft>
                <a:spcPts val="0"/>
              </a:spcAft>
              <a:defRPr/>
            </a:pPr>
            <a:r>
              <a:rPr lang="en-US" sz="3200" dirty="0" smtClean="0">
                <a:solidFill>
                  <a:schemeClr val="bg1"/>
                </a:solidFill>
                <a:latin typeface="+mj-lt"/>
                <a:cs typeface="Arial"/>
              </a:rPr>
              <a:t>Introducing Lymphoma Action</a:t>
            </a:r>
            <a:endParaRPr lang="en-US" sz="3200" dirty="0">
              <a:solidFill>
                <a:schemeClr val="bg1"/>
              </a:solidFill>
              <a:latin typeface="+mj-lt"/>
              <a:cs typeface="Arial"/>
            </a:endParaRPr>
          </a:p>
        </p:txBody>
      </p:sp>
      <p:sp>
        <p:nvSpPr>
          <p:cNvPr id="8" name="TextBox 7"/>
          <p:cNvSpPr txBox="1"/>
          <p:nvPr/>
        </p:nvSpPr>
        <p:spPr>
          <a:xfrm>
            <a:off x="288925" y="6213475"/>
            <a:ext cx="4964113" cy="500063"/>
          </a:xfrm>
          <a:prstGeom prst="rect">
            <a:avLst/>
          </a:prstGeom>
          <a:noFill/>
        </p:spPr>
        <p:txBody>
          <a:bodyPr lIns="160020" tIns="80010" rIns="160020" bIns="80010">
            <a:spAutoFit/>
          </a:bodyPr>
          <a:lstStyle/>
          <a:p>
            <a:pPr defTabSz="914354" eaLnBrk="1" fontAlgn="auto" hangingPunct="1">
              <a:spcBef>
                <a:spcPts val="0"/>
              </a:spcBef>
              <a:spcAft>
                <a:spcPts val="0"/>
              </a:spcAft>
              <a:defRPr/>
            </a:pPr>
            <a:r>
              <a:rPr lang="en-US" sz="2200" b="1" dirty="0">
                <a:solidFill>
                  <a:schemeClr val="bg1"/>
                </a:solidFill>
                <a:latin typeface="+mj-lt"/>
                <a:cs typeface="Arial"/>
              </a:rPr>
              <a:t>www.lymphoma-action.org.uk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1000"/>
                                        <p:tgtEl>
                                          <p:spTgt spid="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ox(in)">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140678" y="959970"/>
            <a:ext cx="9003322" cy="77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0020" tIns="80010" rIns="160020" bIns="8001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2000" dirty="0" smtClean="0">
                <a:solidFill>
                  <a:srgbClr val="5C068C"/>
                </a:solidFill>
                <a:ea typeface="Open Sans"/>
                <a:cs typeface="Open Sans"/>
              </a:rPr>
              <a:t>We work closely with healthcare professionals</a:t>
            </a:r>
            <a:r>
              <a:rPr lang="en-GB" sz="2000" dirty="0"/>
              <a:t> </a:t>
            </a:r>
            <a:r>
              <a:rPr lang="en-GB" sz="2000" dirty="0" smtClean="0">
                <a:solidFill>
                  <a:srgbClr val="5C068C"/>
                </a:solidFill>
              </a:rPr>
              <a:t>to help </a:t>
            </a:r>
            <a:r>
              <a:rPr lang="en-GB" sz="2000" dirty="0">
                <a:solidFill>
                  <a:srgbClr val="5C068C"/>
                </a:solidFill>
              </a:rPr>
              <a:t>people affected by </a:t>
            </a:r>
            <a:endParaRPr lang="en-GB" sz="2000" dirty="0" smtClean="0">
              <a:solidFill>
                <a:srgbClr val="5C068C"/>
              </a:solidFill>
            </a:endParaRPr>
          </a:p>
          <a:p>
            <a:pPr algn="ctr" eaLnBrk="1" hangingPunct="1"/>
            <a:r>
              <a:rPr lang="en-GB" sz="2000" dirty="0" smtClean="0">
                <a:solidFill>
                  <a:srgbClr val="5C068C"/>
                </a:solidFill>
              </a:rPr>
              <a:t>lymphoma </a:t>
            </a:r>
            <a:r>
              <a:rPr lang="en-GB" sz="2000" dirty="0">
                <a:solidFill>
                  <a:srgbClr val="5C068C"/>
                </a:solidFill>
              </a:rPr>
              <a:t>get the best treatment and </a:t>
            </a:r>
            <a:r>
              <a:rPr lang="en-GB" sz="2000" dirty="0" smtClean="0">
                <a:solidFill>
                  <a:srgbClr val="5C068C"/>
                </a:solidFill>
              </a:rPr>
              <a:t>care</a:t>
            </a:r>
            <a:endParaRPr lang="en-GB" altLang="en-US" sz="2000" dirty="0" smtClean="0">
              <a:solidFill>
                <a:srgbClr val="5C068C"/>
              </a:solidFill>
              <a:ea typeface="Open Sans"/>
              <a:cs typeface="Open Sans"/>
            </a:endParaRPr>
          </a:p>
        </p:txBody>
      </p:sp>
      <p:sp>
        <p:nvSpPr>
          <p:cNvPr id="12" name="TextBox 11"/>
          <p:cNvSpPr txBox="1"/>
          <p:nvPr/>
        </p:nvSpPr>
        <p:spPr>
          <a:xfrm>
            <a:off x="200207" y="259778"/>
            <a:ext cx="8058694" cy="700192"/>
          </a:xfrm>
          <a:prstGeom prst="rect">
            <a:avLst/>
          </a:prstGeom>
          <a:noFill/>
        </p:spPr>
        <p:txBody>
          <a:bodyPr wrap="square" lIns="160020" tIns="80010" rIns="160020" bIns="80010">
            <a:spAutoFit/>
          </a:bodyPr>
          <a:lstStyle/>
          <a:p>
            <a:pPr defTabSz="914354" eaLnBrk="1" fontAlgn="auto" hangingPunct="1">
              <a:spcBef>
                <a:spcPts val="0"/>
              </a:spcBef>
              <a:spcAft>
                <a:spcPts val="0"/>
              </a:spcAft>
              <a:defRPr/>
            </a:pPr>
            <a:r>
              <a:rPr lang="en-US" sz="3500" b="1" dirty="0" smtClean="0">
                <a:solidFill>
                  <a:srgbClr val="00A499"/>
                </a:solidFill>
                <a:latin typeface="+mj-lt"/>
                <a:cs typeface="Arial"/>
              </a:rPr>
              <a:t>Working with healthcare professionals</a:t>
            </a:r>
            <a:endParaRPr lang="en-US" sz="3500" b="1" dirty="0">
              <a:solidFill>
                <a:srgbClr val="00A499"/>
              </a:solidFill>
              <a:latin typeface="+mj-lt"/>
              <a:cs typeface="Arial"/>
            </a:endParaRPr>
          </a:p>
        </p:txBody>
      </p:sp>
      <p:sp>
        <p:nvSpPr>
          <p:cNvPr id="6" name="TextBox 5"/>
          <p:cNvSpPr txBox="1">
            <a:spLocks noChangeArrowheads="1"/>
          </p:cNvSpPr>
          <p:nvPr/>
        </p:nvSpPr>
        <p:spPr bwMode="auto">
          <a:xfrm>
            <a:off x="140678" y="1846395"/>
            <a:ext cx="4624753" cy="4162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0020" tIns="80010" rIns="160020" bIns="80010">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buClr>
                <a:srgbClr val="00A499"/>
              </a:buClr>
              <a:buFont typeface="Wingdings" panose="05000000000000000000" pitchFamily="2" charset="2"/>
              <a:buChar char="§"/>
            </a:pPr>
            <a:r>
              <a:rPr lang="en-GB" altLang="en-US" sz="2000" dirty="0"/>
              <a:t>Specialist education and training events with expert speakers, the latest updates and developments in lymphoma, networking, and CPD hours</a:t>
            </a:r>
          </a:p>
          <a:p>
            <a:pPr eaLnBrk="1" hangingPunct="1">
              <a:buClr>
                <a:srgbClr val="00A499"/>
              </a:buClr>
              <a:buFont typeface="Wingdings" panose="05000000000000000000" pitchFamily="2" charset="2"/>
              <a:buChar char="§"/>
            </a:pPr>
            <a:r>
              <a:rPr lang="en-GB" altLang="en-US" sz="2000" dirty="0"/>
              <a:t>Award-winning patient information</a:t>
            </a:r>
            <a:r>
              <a:rPr lang="en-GB" altLang="en-US" sz="2000" dirty="0" smtClean="0"/>
              <a:t>,, </a:t>
            </a:r>
            <a:r>
              <a:rPr lang="en-GB" altLang="en-US" sz="2000" dirty="0"/>
              <a:t>free to order</a:t>
            </a:r>
          </a:p>
          <a:p>
            <a:pPr eaLnBrk="1" hangingPunct="1">
              <a:buClr>
                <a:srgbClr val="00A499"/>
              </a:buClr>
              <a:buFont typeface="Wingdings" panose="05000000000000000000" pitchFamily="2" charset="2"/>
              <a:buChar char="§"/>
            </a:pPr>
            <a:r>
              <a:rPr lang="en-GB" altLang="en-US" sz="2000" dirty="0"/>
              <a:t>Nurse Forum supporting and encouraging best practice and raising awareness of lymphoma </a:t>
            </a:r>
          </a:p>
          <a:p>
            <a:pPr eaLnBrk="1" hangingPunct="1">
              <a:buClr>
                <a:srgbClr val="00A499"/>
              </a:buClr>
              <a:buFont typeface="Wingdings" panose="05000000000000000000" pitchFamily="2" charset="2"/>
              <a:buChar char="§"/>
            </a:pPr>
            <a:r>
              <a:rPr lang="en-GB" altLang="en-US" sz="2000" dirty="0"/>
              <a:t>Online GP training </a:t>
            </a:r>
            <a:r>
              <a:rPr lang="en-GB" altLang="en-US" sz="2000" dirty="0" smtClean="0"/>
              <a:t>module</a:t>
            </a:r>
          </a:p>
          <a:p>
            <a:pPr eaLnBrk="1" hangingPunct="1">
              <a:buClr>
                <a:srgbClr val="00A499"/>
              </a:buClr>
              <a:buFont typeface="Wingdings" panose="05000000000000000000" pitchFamily="2" charset="2"/>
              <a:buChar char="§"/>
            </a:pPr>
            <a:r>
              <a:rPr lang="en-GB" altLang="en-US" sz="2000" dirty="0" smtClean="0"/>
              <a:t>Expert reviewers for webpages and books</a:t>
            </a:r>
            <a:endParaRPr lang="en-GB" alt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5431" y="2094668"/>
            <a:ext cx="4003900" cy="2962656"/>
          </a:xfrm>
          <a:prstGeom prst="rect">
            <a:avLst/>
          </a:prstGeom>
        </p:spPr>
      </p:pic>
    </p:spTree>
    <p:extLst>
      <p:ext uri="{BB962C8B-B14F-4D97-AF65-F5344CB8AC3E}">
        <p14:creationId xmlns:p14="http://schemas.microsoft.com/office/powerpoint/2010/main" val="3033354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1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266700" y="1100732"/>
            <a:ext cx="8595946" cy="77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0020" tIns="80010" rIns="160020" bIns="8001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2000" dirty="0" smtClean="0">
                <a:solidFill>
                  <a:srgbClr val="5C068C"/>
                </a:solidFill>
                <a:ea typeface="Open Sans"/>
                <a:cs typeface="Open Sans"/>
              </a:rPr>
              <a:t>Working to raise awareness of the signs and symptoms of lymphoma, as well as what it’s like to live with a lymphoma diagnosis</a:t>
            </a:r>
            <a:endParaRPr lang="en-GB" altLang="en-US" sz="2000" dirty="0">
              <a:solidFill>
                <a:srgbClr val="5C068C"/>
              </a:solidFill>
              <a:ea typeface="Open Sans"/>
              <a:cs typeface="Open Sans"/>
            </a:endParaRPr>
          </a:p>
        </p:txBody>
      </p:sp>
      <p:sp>
        <p:nvSpPr>
          <p:cNvPr id="12" name="TextBox 11"/>
          <p:cNvSpPr txBox="1"/>
          <p:nvPr/>
        </p:nvSpPr>
        <p:spPr>
          <a:xfrm>
            <a:off x="266700" y="444500"/>
            <a:ext cx="8058694" cy="700192"/>
          </a:xfrm>
          <a:prstGeom prst="rect">
            <a:avLst/>
          </a:prstGeom>
          <a:noFill/>
        </p:spPr>
        <p:txBody>
          <a:bodyPr wrap="square" lIns="160020" tIns="80010" rIns="160020" bIns="80010">
            <a:spAutoFit/>
          </a:bodyPr>
          <a:lstStyle/>
          <a:p>
            <a:pPr defTabSz="914354" eaLnBrk="1" fontAlgn="auto" hangingPunct="1">
              <a:spcBef>
                <a:spcPts val="0"/>
              </a:spcBef>
              <a:spcAft>
                <a:spcPts val="0"/>
              </a:spcAft>
              <a:defRPr/>
            </a:pPr>
            <a:r>
              <a:rPr lang="en-US" sz="3500" b="1" dirty="0" smtClean="0">
                <a:solidFill>
                  <a:srgbClr val="00A499"/>
                </a:solidFill>
                <a:cs typeface="Arial"/>
              </a:rPr>
              <a:t>Raising awareness #</a:t>
            </a:r>
            <a:r>
              <a:rPr lang="en-US" sz="3500" b="1" dirty="0" err="1" smtClean="0">
                <a:solidFill>
                  <a:srgbClr val="00A499"/>
                </a:solidFill>
                <a:cs typeface="Arial"/>
              </a:rPr>
              <a:t>LymphomaAware</a:t>
            </a:r>
            <a:endParaRPr lang="en-US" sz="3500" b="1" dirty="0">
              <a:solidFill>
                <a:srgbClr val="00A499"/>
              </a:solidFill>
              <a:cs typeface="Arial"/>
            </a:endParaRPr>
          </a:p>
        </p:txBody>
      </p:sp>
      <p:sp>
        <p:nvSpPr>
          <p:cNvPr id="13" name="TextBox 12"/>
          <p:cNvSpPr txBox="1">
            <a:spLocks noChangeArrowheads="1"/>
          </p:cNvSpPr>
          <p:nvPr/>
        </p:nvSpPr>
        <p:spPr bwMode="auto">
          <a:xfrm>
            <a:off x="266699" y="2018540"/>
            <a:ext cx="4938347" cy="379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0020" tIns="80010" rIns="160020" bIns="80010">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buClr>
                <a:srgbClr val="00A499"/>
              </a:buClr>
              <a:buFont typeface="Wingdings" panose="05000000000000000000" pitchFamily="2" charset="2"/>
              <a:buChar char="§"/>
            </a:pPr>
            <a:r>
              <a:rPr lang="en-GB" altLang="en-US" sz="2000" b="1" dirty="0" smtClean="0">
                <a:solidFill>
                  <a:srgbClr val="00A499"/>
                </a:solidFill>
              </a:rPr>
              <a:t>Blood Cancer Awareness Month each September </a:t>
            </a:r>
            <a:r>
              <a:rPr lang="en-GB" altLang="en-US" sz="2000" dirty="0" smtClean="0"/>
              <a:t>– our flagship annual campaign that helps raise awareness of lymphoma</a:t>
            </a:r>
          </a:p>
          <a:p>
            <a:pPr eaLnBrk="1" hangingPunct="1">
              <a:buClr>
                <a:srgbClr val="00A499"/>
              </a:buClr>
              <a:buFont typeface="Wingdings" panose="05000000000000000000" pitchFamily="2" charset="2"/>
              <a:buChar char="§"/>
            </a:pPr>
            <a:endParaRPr lang="en-GB" altLang="en-US" sz="800" dirty="0" smtClean="0"/>
          </a:p>
          <a:p>
            <a:pPr eaLnBrk="1" hangingPunct="1">
              <a:buClr>
                <a:srgbClr val="00A499"/>
              </a:buClr>
              <a:buFont typeface="Wingdings" panose="05000000000000000000" pitchFamily="2" charset="2"/>
              <a:buChar char="§"/>
            </a:pPr>
            <a:r>
              <a:rPr lang="en-GB" altLang="en-US" sz="2000" dirty="0" smtClean="0"/>
              <a:t>We produce reports, respond to NHS and NICE consultations, giving people affected by lymphoma a voice in the development of the services and treatments they use</a:t>
            </a:r>
          </a:p>
          <a:p>
            <a:pPr eaLnBrk="1" hangingPunct="1">
              <a:buClr>
                <a:srgbClr val="00A499"/>
              </a:buClr>
              <a:buFont typeface="Wingdings" panose="05000000000000000000" pitchFamily="2" charset="2"/>
              <a:buChar char="§"/>
            </a:pPr>
            <a:endParaRPr lang="en-GB" altLang="en-US" sz="800" dirty="0" smtClean="0"/>
          </a:p>
          <a:p>
            <a:pPr eaLnBrk="1" hangingPunct="1">
              <a:buClr>
                <a:srgbClr val="00A499"/>
              </a:buClr>
              <a:buFont typeface="Wingdings" panose="05000000000000000000" pitchFamily="2" charset="2"/>
              <a:buChar char="§"/>
            </a:pPr>
            <a:r>
              <a:rPr lang="en-GB" altLang="en-US" sz="2000" dirty="0" smtClean="0"/>
              <a:t>Our logo features the </a:t>
            </a:r>
            <a:r>
              <a:rPr lang="en-GB" sz="2000" dirty="0" smtClean="0"/>
              <a:t>periwinkle flower, a derivative of which was used </a:t>
            </a:r>
            <a:r>
              <a:rPr lang="en-GB" sz="2000" dirty="0"/>
              <a:t>in </a:t>
            </a:r>
            <a:r>
              <a:rPr lang="en-GB" sz="2000" dirty="0" smtClean="0"/>
              <a:t>a lymphoma drug</a:t>
            </a:r>
            <a:endParaRPr lang="en-GB" altLang="en-US" sz="2000" dirty="0"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5046" y="2534100"/>
            <a:ext cx="3569678" cy="2236646"/>
          </a:xfrm>
          <a:prstGeom prst="rect">
            <a:avLst/>
          </a:prstGeom>
        </p:spPr>
      </p:pic>
    </p:spTree>
    <p:extLst>
      <p:ext uri="{BB962C8B-B14F-4D97-AF65-F5344CB8AC3E}">
        <p14:creationId xmlns:p14="http://schemas.microsoft.com/office/powerpoint/2010/main" val="3258605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1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266700" y="1100732"/>
            <a:ext cx="8595946" cy="77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0020" tIns="80010" rIns="160020" bIns="8001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2000" dirty="0" smtClean="0">
                <a:solidFill>
                  <a:srgbClr val="5C068C"/>
                </a:solidFill>
                <a:ea typeface="Open Sans"/>
                <a:cs typeface="Open Sans"/>
              </a:rPr>
              <a:t>Our support and services are almost entirely reliant on the </a:t>
            </a:r>
          </a:p>
          <a:p>
            <a:pPr algn="ctr" eaLnBrk="1" hangingPunct="1"/>
            <a:r>
              <a:rPr lang="en-GB" altLang="en-US" sz="2000" dirty="0" smtClean="0">
                <a:solidFill>
                  <a:srgbClr val="5C068C"/>
                </a:solidFill>
                <a:ea typeface="Open Sans"/>
                <a:cs typeface="Open Sans"/>
              </a:rPr>
              <a:t>generous donations and fundraising of our wonderful supporters</a:t>
            </a:r>
            <a:endParaRPr lang="en-GB" altLang="en-US" sz="2000" dirty="0">
              <a:solidFill>
                <a:srgbClr val="5C068C"/>
              </a:solidFill>
              <a:ea typeface="Open Sans"/>
              <a:cs typeface="Open Sans"/>
            </a:endParaRPr>
          </a:p>
        </p:txBody>
      </p:sp>
      <p:sp>
        <p:nvSpPr>
          <p:cNvPr id="12" name="TextBox 11"/>
          <p:cNvSpPr txBox="1"/>
          <p:nvPr/>
        </p:nvSpPr>
        <p:spPr>
          <a:xfrm>
            <a:off x="266700" y="444500"/>
            <a:ext cx="8058694" cy="700192"/>
          </a:xfrm>
          <a:prstGeom prst="rect">
            <a:avLst/>
          </a:prstGeom>
          <a:noFill/>
        </p:spPr>
        <p:txBody>
          <a:bodyPr wrap="square" lIns="160020" tIns="80010" rIns="160020" bIns="80010">
            <a:spAutoFit/>
          </a:bodyPr>
          <a:lstStyle/>
          <a:p>
            <a:pPr defTabSz="914354" eaLnBrk="1" fontAlgn="auto" hangingPunct="1">
              <a:spcBef>
                <a:spcPts val="0"/>
              </a:spcBef>
              <a:spcAft>
                <a:spcPts val="0"/>
              </a:spcAft>
              <a:defRPr/>
            </a:pPr>
            <a:r>
              <a:rPr lang="en-US" sz="3500" b="1" dirty="0" smtClean="0">
                <a:solidFill>
                  <a:srgbClr val="00A499"/>
                </a:solidFill>
                <a:cs typeface="Arial"/>
              </a:rPr>
              <a:t>Awareness and Fundraising</a:t>
            </a:r>
            <a:endParaRPr lang="en-US" sz="3500" b="1" dirty="0">
              <a:solidFill>
                <a:srgbClr val="00A499"/>
              </a:solidFill>
              <a:cs typeface="Arial"/>
            </a:endParaRPr>
          </a:p>
        </p:txBody>
      </p:sp>
      <p:sp>
        <p:nvSpPr>
          <p:cNvPr id="13" name="TextBox 12"/>
          <p:cNvSpPr txBox="1">
            <a:spLocks noChangeArrowheads="1"/>
          </p:cNvSpPr>
          <p:nvPr/>
        </p:nvSpPr>
        <p:spPr bwMode="auto">
          <a:xfrm>
            <a:off x="188323" y="2018540"/>
            <a:ext cx="4383678" cy="262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0020" tIns="80010" rIns="160020" bIns="80010">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0" indent="0"/>
            <a:r>
              <a:rPr lang="en-GB" sz="2000" b="1" dirty="0" smtClean="0">
                <a:solidFill>
                  <a:srgbClr val="00A499"/>
                </a:solidFill>
              </a:rPr>
              <a:t>Duck Race </a:t>
            </a:r>
            <a:endParaRPr lang="en-GB" sz="2000" b="1" dirty="0">
              <a:solidFill>
                <a:srgbClr val="00A499"/>
              </a:solidFill>
            </a:endParaRPr>
          </a:p>
          <a:p>
            <a:pPr marL="0" indent="0"/>
            <a:r>
              <a:rPr lang="en-GB" sz="2000" b="1" dirty="0" smtClean="0">
                <a:solidFill>
                  <a:srgbClr val="00A499"/>
                </a:solidFill>
              </a:rPr>
              <a:t>Blood Cancer Awareness Month</a:t>
            </a:r>
          </a:p>
          <a:p>
            <a:pPr marL="0" indent="0"/>
            <a:endParaRPr lang="en-GB" sz="2000" b="1" dirty="0">
              <a:solidFill>
                <a:srgbClr val="00A499"/>
              </a:solidFill>
            </a:endParaRPr>
          </a:p>
          <a:p>
            <a:pPr marL="342900" indent="-342900">
              <a:buFont typeface="Arial" panose="020B0604020202020204" pitchFamily="34" charset="0"/>
              <a:buChar char="•"/>
            </a:pPr>
            <a:r>
              <a:rPr lang="en-GB" sz="2000" dirty="0" smtClean="0"/>
              <a:t>Put up one of our special posters anywhere you can</a:t>
            </a:r>
          </a:p>
          <a:p>
            <a:pPr marL="342900" indent="-342900">
              <a:buFont typeface="Arial" panose="020B0604020202020204" pitchFamily="34" charset="0"/>
              <a:buChar char="•"/>
            </a:pPr>
            <a:r>
              <a:rPr lang="en-GB" sz="2000" dirty="0" smtClean="0"/>
              <a:t>Get involved in 27 in 27</a:t>
            </a:r>
          </a:p>
          <a:p>
            <a:pPr marL="342900" indent="-342900">
              <a:buFont typeface="Arial" panose="020B0604020202020204" pitchFamily="34" charset="0"/>
              <a:buChar char="•"/>
            </a:pPr>
            <a:r>
              <a:rPr lang="en-GB" sz="2000" dirty="0" smtClean="0"/>
              <a:t>Run an awareness stall in a local hospital or shopping centre  </a:t>
            </a:r>
            <a:endParaRPr lang="en-GB" sz="20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9590" y="4508730"/>
            <a:ext cx="2764821" cy="144692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5071" y="1913365"/>
            <a:ext cx="3457575" cy="2305050"/>
          </a:xfrm>
          <a:prstGeom prst="rect">
            <a:avLst/>
          </a:prstGeom>
        </p:spPr>
      </p:pic>
    </p:spTree>
    <p:extLst>
      <p:ext uri="{BB962C8B-B14F-4D97-AF65-F5344CB8AC3E}">
        <p14:creationId xmlns:p14="http://schemas.microsoft.com/office/powerpoint/2010/main" val="3112365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1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66700" y="444500"/>
            <a:ext cx="8058694" cy="700192"/>
          </a:xfrm>
          <a:prstGeom prst="rect">
            <a:avLst/>
          </a:prstGeom>
          <a:noFill/>
        </p:spPr>
        <p:txBody>
          <a:bodyPr wrap="square" lIns="160020" tIns="80010" rIns="160020" bIns="80010">
            <a:spAutoFit/>
          </a:bodyPr>
          <a:lstStyle/>
          <a:p>
            <a:pPr algn="ctr" defTabSz="914354" eaLnBrk="1" fontAlgn="auto" hangingPunct="1">
              <a:spcBef>
                <a:spcPts val="0"/>
              </a:spcBef>
              <a:spcAft>
                <a:spcPts val="0"/>
              </a:spcAft>
              <a:defRPr/>
            </a:pPr>
            <a:r>
              <a:rPr lang="en-US" sz="3500" b="1" dirty="0" smtClean="0">
                <a:solidFill>
                  <a:srgbClr val="00A499"/>
                </a:solidFill>
                <a:cs typeface="Arial"/>
              </a:rPr>
              <a:t>Thank you for listening </a:t>
            </a:r>
            <a:endParaRPr lang="en-US" sz="3500" b="1" dirty="0">
              <a:solidFill>
                <a:srgbClr val="00A499"/>
              </a:solidFill>
              <a:cs typeface="Aria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1675" y="1950382"/>
            <a:ext cx="5380325" cy="3474335"/>
          </a:xfrm>
          <a:prstGeom prst="rect">
            <a:avLst/>
          </a:prstGeom>
        </p:spPr>
      </p:pic>
    </p:spTree>
    <p:extLst>
      <p:ext uri="{BB962C8B-B14F-4D97-AF65-F5344CB8AC3E}">
        <p14:creationId xmlns:p14="http://schemas.microsoft.com/office/powerpoint/2010/main" val="4200994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TextBox 12"/>
          <p:cNvSpPr txBox="1">
            <a:spLocks noChangeArrowheads="1"/>
          </p:cNvSpPr>
          <p:nvPr/>
        </p:nvSpPr>
        <p:spPr bwMode="auto">
          <a:xfrm>
            <a:off x="266700" y="1160463"/>
            <a:ext cx="8513640" cy="77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0020" tIns="80010" rIns="160020" bIns="8001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2000" dirty="0" smtClean="0">
                <a:solidFill>
                  <a:srgbClr val="5C068C"/>
                </a:solidFill>
              </a:rPr>
              <a:t>Lymphoma is the </a:t>
            </a:r>
            <a:r>
              <a:rPr lang="en-US" altLang="en-US" sz="2000" b="1" dirty="0" smtClean="0">
                <a:solidFill>
                  <a:srgbClr val="00A499"/>
                </a:solidFill>
                <a:cs typeface="Arial"/>
              </a:rPr>
              <a:t>fifth</a:t>
            </a:r>
            <a:r>
              <a:rPr lang="en-GB" altLang="en-US" sz="2000" dirty="0" smtClean="0">
                <a:solidFill>
                  <a:srgbClr val="5C068C"/>
                </a:solidFill>
              </a:rPr>
              <a:t> </a:t>
            </a:r>
            <a:r>
              <a:rPr lang="en-GB" altLang="en-US" sz="2000" dirty="0">
                <a:solidFill>
                  <a:srgbClr val="5C068C"/>
                </a:solidFill>
              </a:rPr>
              <a:t>most common cancer in the </a:t>
            </a:r>
            <a:r>
              <a:rPr lang="en-GB" altLang="en-US" sz="2000" dirty="0" smtClean="0">
                <a:solidFill>
                  <a:srgbClr val="5C068C"/>
                </a:solidFill>
              </a:rPr>
              <a:t>UK</a:t>
            </a:r>
          </a:p>
          <a:p>
            <a:pPr algn="ctr" eaLnBrk="1" hangingPunct="1"/>
            <a:r>
              <a:rPr lang="en-GB" altLang="en-US" sz="2000" dirty="0" smtClean="0">
                <a:solidFill>
                  <a:srgbClr val="5C068C"/>
                </a:solidFill>
              </a:rPr>
              <a:t> </a:t>
            </a:r>
            <a:endParaRPr lang="en-GB" altLang="en-US" sz="2000" dirty="0">
              <a:solidFill>
                <a:srgbClr val="5C068C"/>
              </a:solidFill>
              <a:ea typeface="Open Sans"/>
              <a:cs typeface="Open Sans"/>
            </a:endParaRPr>
          </a:p>
        </p:txBody>
      </p:sp>
      <p:sp>
        <p:nvSpPr>
          <p:cNvPr id="14" name="TextBox 13"/>
          <p:cNvSpPr txBox="1"/>
          <p:nvPr/>
        </p:nvSpPr>
        <p:spPr>
          <a:xfrm>
            <a:off x="266700" y="444500"/>
            <a:ext cx="4964113" cy="715963"/>
          </a:xfrm>
          <a:prstGeom prst="rect">
            <a:avLst/>
          </a:prstGeom>
          <a:noFill/>
        </p:spPr>
        <p:txBody>
          <a:bodyPr lIns="160020" tIns="80010" rIns="160020" bIns="80010">
            <a:spAutoFit/>
          </a:bodyPr>
          <a:lstStyle/>
          <a:p>
            <a:pPr defTabSz="914354" eaLnBrk="1" fontAlgn="auto" hangingPunct="1">
              <a:spcBef>
                <a:spcPts val="0"/>
              </a:spcBef>
              <a:spcAft>
                <a:spcPts val="0"/>
              </a:spcAft>
              <a:defRPr/>
            </a:pPr>
            <a:r>
              <a:rPr lang="en-US" sz="3600" b="1" dirty="0" smtClean="0">
                <a:solidFill>
                  <a:srgbClr val="00A499"/>
                </a:solidFill>
                <a:latin typeface="+mj-lt"/>
                <a:cs typeface="Arial"/>
              </a:rPr>
              <a:t>About lymphoma</a:t>
            </a:r>
            <a:endParaRPr lang="en-US" sz="3600" b="1" dirty="0">
              <a:solidFill>
                <a:srgbClr val="00A499"/>
              </a:solidFill>
              <a:latin typeface="+mj-lt"/>
              <a:cs typeface="Arial"/>
            </a:endParaRPr>
          </a:p>
        </p:txBody>
      </p:sp>
      <p:sp>
        <p:nvSpPr>
          <p:cNvPr id="15" name="TextBox 14"/>
          <p:cNvSpPr txBox="1">
            <a:spLocks noChangeArrowheads="1"/>
          </p:cNvSpPr>
          <p:nvPr/>
        </p:nvSpPr>
        <p:spPr bwMode="auto">
          <a:xfrm>
            <a:off x="266700" y="1732088"/>
            <a:ext cx="8648700" cy="4378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0020" tIns="80010" rIns="160020" bIns="80010">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buClr>
                <a:srgbClr val="00A499"/>
              </a:buClr>
              <a:buFont typeface="Wingdings" panose="05000000000000000000" pitchFamily="2" charset="2"/>
              <a:buChar char="§"/>
            </a:pPr>
            <a:r>
              <a:rPr lang="en-GB" altLang="en-US" sz="2000" dirty="0" smtClean="0"/>
              <a:t>There are more than </a:t>
            </a:r>
            <a:r>
              <a:rPr lang="en-GB" altLang="en-US" sz="2000" b="1" dirty="0" smtClean="0">
                <a:solidFill>
                  <a:srgbClr val="00A499"/>
                </a:solidFill>
              </a:rPr>
              <a:t>19,500</a:t>
            </a:r>
            <a:r>
              <a:rPr lang="en-GB" altLang="en-US" sz="2000" dirty="0" smtClean="0"/>
              <a:t> new cases diagnosed each year in the UK </a:t>
            </a:r>
            <a:br>
              <a:rPr lang="en-GB" altLang="en-US" sz="2000" dirty="0" smtClean="0"/>
            </a:br>
            <a:endParaRPr lang="en-GB" altLang="en-US" sz="2000" dirty="0" smtClean="0"/>
          </a:p>
          <a:p>
            <a:pPr eaLnBrk="1" hangingPunct="1">
              <a:buClr>
                <a:srgbClr val="00A499"/>
              </a:buClr>
              <a:buFont typeface="Wingdings" panose="05000000000000000000" pitchFamily="2" charset="2"/>
              <a:buChar char="§"/>
            </a:pPr>
            <a:r>
              <a:rPr lang="en-GB" altLang="en-US" sz="2000" dirty="0" smtClean="0"/>
              <a:t>Every </a:t>
            </a:r>
            <a:r>
              <a:rPr lang="en-GB" altLang="en-US" sz="2000" b="1" dirty="0" smtClean="0">
                <a:solidFill>
                  <a:srgbClr val="00A499"/>
                </a:solidFill>
              </a:rPr>
              <a:t>27 </a:t>
            </a:r>
            <a:r>
              <a:rPr lang="en-GB" altLang="en-US" sz="2000" dirty="0" smtClean="0"/>
              <a:t>minutes someone is diagnosed with lymphoma </a:t>
            </a:r>
          </a:p>
          <a:p>
            <a:pPr marL="0" indent="0" eaLnBrk="1" hangingPunct="1">
              <a:buClr>
                <a:srgbClr val="00A499"/>
              </a:buClr>
            </a:pPr>
            <a:endParaRPr lang="en-GB" altLang="en-US" sz="2000" dirty="0" smtClean="0"/>
          </a:p>
          <a:p>
            <a:pPr eaLnBrk="1" hangingPunct="1">
              <a:buClr>
                <a:srgbClr val="00A499"/>
              </a:buClr>
              <a:buFont typeface="Wingdings" panose="05000000000000000000" pitchFamily="2" charset="2"/>
              <a:buChar char="§"/>
            </a:pPr>
            <a:r>
              <a:rPr lang="en-GB" altLang="en-US" sz="2000" dirty="0" smtClean="0"/>
              <a:t>Around </a:t>
            </a:r>
            <a:r>
              <a:rPr lang="en-GB" altLang="en-US" sz="2000" b="1" dirty="0" smtClean="0">
                <a:solidFill>
                  <a:srgbClr val="00A499"/>
                </a:solidFill>
              </a:rPr>
              <a:t>125,000</a:t>
            </a:r>
            <a:r>
              <a:rPr lang="en-GB" altLang="en-US" sz="2000" dirty="0" smtClean="0"/>
              <a:t> people are currently living with the disease </a:t>
            </a:r>
            <a:endParaRPr lang="en-GB" altLang="en-US" sz="2000" dirty="0"/>
          </a:p>
          <a:p>
            <a:pPr marL="0" indent="0" eaLnBrk="1" hangingPunct="1">
              <a:buClr>
                <a:srgbClr val="00A499"/>
              </a:buClr>
            </a:pPr>
            <a:endParaRPr lang="en-GB" altLang="en-US" sz="2000" dirty="0"/>
          </a:p>
          <a:p>
            <a:pPr eaLnBrk="1" hangingPunct="1">
              <a:buClr>
                <a:srgbClr val="00A499"/>
              </a:buClr>
              <a:buFont typeface="Wingdings" panose="05000000000000000000" pitchFamily="2" charset="2"/>
              <a:buChar char="§"/>
            </a:pPr>
            <a:r>
              <a:rPr lang="en-GB" altLang="en-US" sz="2000" dirty="0" smtClean="0"/>
              <a:t>It is the </a:t>
            </a:r>
            <a:r>
              <a:rPr lang="en-GB" altLang="en-US" sz="2000" b="1" dirty="0" smtClean="0">
                <a:solidFill>
                  <a:srgbClr val="00A499"/>
                </a:solidFill>
              </a:rPr>
              <a:t>most common cancer </a:t>
            </a:r>
            <a:r>
              <a:rPr lang="en-GB" altLang="en-US" sz="2000" dirty="0" smtClean="0"/>
              <a:t>among young people </a:t>
            </a:r>
            <a:r>
              <a:rPr lang="en-GB" altLang="en-US" sz="2000" b="1" dirty="0" smtClean="0">
                <a:solidFill>
                  <a:srgbClr val="00A499"/>
                </a:solidFill>
              </a:rPr>
              <a:t>aged 15-24</a:t>
            </a:r>
            <a:r>
              <a:rPr lang="en-GB" altLang="en-US" sz="2000" dirty="0" smtClean="0"/>
              <a:t> </a:t>
            </a:r>
          </a:p>
          <a:p>
            <a:pPr marL="0" indent="0" eaLnBrk="1" hangingPunct="1">
              <a:buClr>
                <a:srgbClr val="00A499"/>
              </a:buClr>
            </a:pPr>
            <a:endParaRPr lang="en-GB" altLang="en-US" sz="2000" dirty="0" smtClean="0"/>
          </a:p>
          <a:p>
            <a:pPr eaLnBrk="1" hangingPunct="1">
              <a:buClr>
                <a:srgbClr val="00A499"/>
              </a:buClr>
              <a:buFont typeface="Wingdings" panose="05000000000000000000" pitchFamily="2" charset="2"/>
              <a:buChar char="§"/>
            </a:pPr>
            <a:r>
              <a:rPr lang="en-GB" altLang="en-US" sz="2000" dirty="0" smtClean="0"/>
              <a:t>There </a:t>
            </a:r>
            <a:r>
              <a:rPr lang="en-GB" altLang="en-US" sz="2000" dirty="0"/>
              <a:t>are over </a:t>
            </a:r>
            <a:r>
              <a:rPr lang="en-GB" altLang="en-US" sz="2000" b="1" dirty="0">
                <a:solidFill>
                  <a:srgbClr val="00A499"/>
                </a:solidFill>
              </a:rPr>
              <a:t>60</a:t>
            </a:r>
            <a:r>
              <a:rPr lang="en-GB" altLang="en-US" sz="2000" dirty="0"/>
              <a:t> different forms – or subtypes – of </a:t>
            </a:r>
            <a:r>
              <a:rPr lang="en-GB" altLang="en-US" sz="2000" dirty="0" smtClean="0"/>
              <a:t>lymphoma, each with different treatment options and prognoses</a:t>
            </a:r>
          </a:p>
          <a:p>
            <a:pPr marL="0" indent="0" eaLnBrk="1" hangingPunct="1">
              <a:buClr>
                <a:srgbClr val="00A499"/>
              </a:buClr>
            </a:pPr>
            <a:endParaRPr lang="en-GB" altLang="en-US" sz="2000" dirty="0"/>
          </a:p>
          <a:p>
            <a:pPr eaLnBrk="1" hangingPunct="1">
              <a:buClr>
                <a:srgbClr val="00A499"/>
              </a:buClr>
              <a:buFont typeface="Wingdings" panose="05000000000000000000" pitchFamily="2" charset="2"/>
              <a:buChar char="§"/>
            </a:pPr>
            <a:r>
              <a:rPr lang="en-GB" altLang="en-US" sz="2000" dirty="0"/>
              <a:t>Symptoms include painless </a:t>
            </a:r>
            <a:r>
              <a:rPr lang="en-GB" altLang="en-US" sz="2000" dirty="0" smtClean="0"/>
              <a:t>lumps, </a:t>
            </a:r>
            <a:r>
              <a:rPr lang="en-GB" altLang="en-US" sz="2000" dirty="0"/>
              <a:t>often in the neck, armpit or groin, night sweats, unexplained weight loss, </a:t>
            </a:r>
            <a:r>
              <a:rPr lang="en-GB" altLang="en-US" sz="2000" dirty="0" smtClean="0"/>
              <a:t>itching, </a:t>
            </a:r>
            <a:r>
              <a:rPr lang="en-GB" altLang="en-US" sz="2000" dirty="0"/>
              <a:t>and </a:t>
            </a:r>
            <a:r>
              <a:rPr lang="en-GB" altLang="en-US" sz="2000" dirty="0" smtClean="0"/>
              <a:t>fatigue</a:t>
            </a:r>
            <a:endParaRPr lang="en-GB" altLang="en-US" sz="2000" dirty="0"/>
          </a:p>
          <a:p>
            <a:pPr eaLnBrk="1" hangingPunct="1">
              <a:buClr>
                <a:srgbClr val="00A499"/>
              </a:buClr>
              <a:buFont typeface="Wingdings" panose="05000000000000000000" pitchFamily="2" charset="2"/>
              <a:buChar char="§"/>
            </a:pPr>
            <a:endParaRPr lang="en-GB" altLang="en-US" sz="1400"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10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531223" y="522514"/>
            <a:ext cx="8168640" cy="5320937"/>
          </a:xfrm>
          <a:prstGeom prst="rect">
            <a:avLst/>
          </a:prstGeom>
          <a:noFill/>
          <a:ln>
            <a:noFill/>
          </a:ln>
        </p:spPr>
      </p:pic>
    </p:spTree>
    <p:extLst>
      <p:ext uri="{BB962C8B-B14F-4D97-AF65-F5344CB8AC3E}">
        <p14:creationId xmlns:p14="http://schemas.microsoft.com/office/powerpoint/2010/main" val="453426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extBox 18"/>
          <p:cNvSpPr txBox="1"/>
          <p:nvPr/>
        </p:nvSpPr>
        <p:spPr>
          <a:xfrm>
            <a:off x="488373" y="813955"/>
            <a:ext cx="4794827" cy="3793346"/>
          </a:xfrm>
          <a:prstGeom prst="rect">
            <a:avLst/>
          </a:prstGeom>
          <a:noFill/>
        </p:spPr>
        <p:txBody>
          <a:bodyPr wrap="square" lIns="160020" tIns="80010" rIns="160020" bIns="80010">
            <a:spAutoFit/>
          </a:bodyPr>
          <a:lstStyle/>
          <a:p>
            <a:pPr defTabSz="914354" eaLnBrk="1" fontAlgn="auto" hangingPunct="1">
              <a:spcBef>
                <a:spcPts val="0"/>
              </a:spcBef>
              <a:spcAft>
                <a:spcPts val="0"/>
              </a:spcAft>
              <a:defRPr/>
            </a:pPr>
            <a:r>
              <a:rPr lang="en-US" sz="3200" b="1" dirty="0">
                <a:solidFill>
                  <a:srgbClr val="00A499"/>
                </a:solidFill>
                <a:latin typeface="+mj-lt"/>
                <a:cs typeface="Arial"/>
              </a:rPr>
              <a:t>What is </a:t>
            </a:r>
            <a:r>
              <a:rPr lang="en-US" sz="3200" b="1" dirty="0" smtClean="0">
                <a:solidFill>
                  <a:srgbClr val="00A499"/>
                </a:solidFill>
                <a:latin typeface="+mj-lt"/>
                <a:cs typeface="Arial"/>
              </a:rPr>
              <a:t>lymphoma?</a:t>
            </a:r>
          </a:p>
          <a:p>
            <a:pPr defTabSz="914354" eaLnBrk="1" fontAlgn="auto" hangingPunct="1">
              <a:spcBef>
                <a:spcPts val="0"/>
              </a:spcBef>
              <a:spcAft>
                <a:spcPts val="0"/>
              </a:spcAft>
              <a:defRPr/>
            </a:pPr>
            <a:endParaRPr lang="en-US" sz="800" b="1" dirty="0">
              <a:solidFill>
                <a:srgbClr val="00A499"/>
              </a:solidFill>
              <a:latin typeface="+mj-lt"/>
              <a:cs typeface="Arial"/>
            </a:endParaRPr>
          </a:p>
          <a:p>
            <a:pPr defTabSz="914354" eaLnBrk="1" fontAlgn="auto" hangingPunct="1">
              <a:spcBef>
                <a:spcPts val="0"/>
              </a:spcBef>
              <a:spcAft>
                <a:spcPts val="0"/>
              </a:spcAft>
              <a:defRPr/>
            </a:pPr>
            <a:r>
              <a:rPr lang="en-US" sz="3200" b="1" dirty="0" smtClean="0">
                <a:solidFill>
                  <a:srgbClr val="00A499"/>
                </a:solidFill>
                <a:latin typeface="+mj-lt"/>
                <a:cs typeface="Arial"/>
              </a:rPr>
              <a:t>Where is the lymphatic system?</a:t>
            </a:r>
          </a:p>
          <a:p>
            <a:pPr defTabSz="914354" eaLnBrk="1" fontAlgn="auto" hangingPunct="1">
              <a:spcBef>
                <a:spcPts val="0"/>
              </a:spcBef>
              <a:spcAft>
                <a:spcPts val="0"/>
              </a:spcAft>
              <a:defRPr/>
            </a:pPr>
            <a:endParaRPr lang="en-US" sz="800" b="1" dirty="0">
              <a:solidFill>
                <a:srgbClr val="00A499"/>
              </a:solidFill>
              <a:latin typeface="+mj-lt"/>
              <a:cs typeface="Arial"/>
            </a:endParaRPr>
          </a:p>
          <a:p>
            <a:pPr defTabSz="914354" eaLnBrk="1" fontAlgn="auto" hangingPunct="1">
              <a:spcBef>
                <a:spcPts val="0"/>
              </a:spcBef>
              <a:spcAft>
                <a:spcPts val="0"/>
              </a:spcAft>
              <a:defRPr/>
            </a:pPr>
            <a:r>
              <a:rPr lang="en-US" sz="3200" b="1" dirty="0" smtClean="0">
                <a:solidFill>
                  <a:srgbClr val="00A499"/>
                </a:solidFill>
                <a:latin typeface="+mj-lt"/>
                <a:cs typeface="Arial"/>
              </a:rPr>
              <a:t>What does the spleen do?</a:t>
            </a:r>
          </a:p>
          <a:p>
            <a:pPr defTabSz="914354" eaLnBrk="1" fontAlgn="auto" hangingPunct="1">
              <a:spcBef>
                <a:spcPts val="0"/>
              </a:spcBef>
              <a:spcAft>
                <a:spcPts val="0"/>
              </a:spcAft>
              <a:defRPr/>
            </a:pPr>
            <a:endParaRPr lang="en-US" sz="2800" b="1" dirty="0">
              <a:solidFill>
                <a:srgbClr val="00A499"/>
              </a:solidFill>
              <a:latin typeface="+mj-lt"/>
              <a:cs typeface="Arial"/>
            </a:endParaRPr>
          </a:p>
          <a:p>
            <a:pPr defTabSz="914354" eaLnBrk="1" fontAlgn="auto" hangingPunct="1">
              <a:spcBef>
                <a:spcPts val="0"/>
              </a:spcBef>
              <a:spcAft>
                <a:spcPts val="0"/>
              </a:spcAft>
              <a:defRPr/>
            </a:pPr>
            <a:r>
              <a:rPr lang="en-US" sz="2800" b="1" dirty="0" smtClean="0">
                <a:solidFill>
                  <a:srgbClr val="00A499"/>
                </a:solidFill>
                <a:latin typeface="+mj-lt"/>
                <a:cs typeface="Arial"/>
              </a:rPr>
              <a:t>And other questions you never expected to ask…</a:t>
            </a:r>
            <a:endParaRPr lang="en-US" sz="2800" b="1" dirty="0">
              <a:solidFill>
                <a:srgbClr val="00A499"/>
              </a:solidFill>
              <a:latin typeface="+mj-lt"/>
              <a:cs typeface="Aria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4047" r="521"/>
          <a:stretch/>
        </p:blipFill>
        <p:spPr>
          <a:xfrm>
            <a:off x="5181898" y="444499"/>
            <a:ext cx="3575517" cy="52334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03257" y="171938"/>
            <a:ext cx="8800474" cy="715581"/>
          </a:xfrm>
          <a:prstGeom prst="rect">
            <a:avLst/>
          </a:prstGeom>
          <a:noFill/>
        </p:spPr>
        <p:txBody>
          <a:bodyPr wrap="square" lIns="160020" tIns="80010" rIns="160020" bIns="80010">
            <a:spAutoFit/>
          </a:bodyPr>
          <a:lstStyle/>
          <a:p>
            <a:pPr defTabSz="914354" eaLnBrk="1" fontAlgn="auto" hangingPunct="1">
              <a:spcBef>
                <a:spcPts val="0"/>
              </a:spcBef>
              <a:spcAft>
                <a:spcPts val="0"/>
              </a:spcAft>
              <a:defRPr/>
            </a:pPr>
            <a:r>
              <a:rPr lang="en-US" sz="3600" b="1" dirty="0" smtClean="0">
                <a:solidFill>
                  <a:srgbClr val="00A499"/>
                </a:solidFill>
                <a:latin typeface="+mj-lt"/>
                <a:cs typeface="Arial"/>
              </a:rPr>
              <a:t>Lymphoma Action</a:t>
            </a:r>
            <a:endParaRPr lang="en-US" sz="3600" b="1" dirty="0">
              <a:solidFill>
                <a:srgbClr val="00A499"/>
              </a:solidFill>
              <a:latin typeface="+mj-lt"/>
              <a:cs typeface="Arial"/>
            </a:endParaRPr>
          </a:p>
        </p:txBody>
      </p:sp>
      <p:sp>
        <p:nvSpPr>
          <p:cNvPr id="8" name="TextBox 7"/>
          <p:cNvSpPr txBox="1">
            <a:spLocks noChangeArrowheads="1"/>
          </p:cNvSpPr>
          <p:nvPr/>
        </p:nvSpPr>
        <p:spPr bwMode="auto">
          <a:xfrm>
            <a:off x="139207" y="887901"/>
            <a:ext cx="6049157" cy="536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0020" tIns="80010" rIns="160020" bIns="80010">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buClr>
                <a:srgbClr val="00A499"/>
              </a:buClr>
              <a:buFont typeface="Wingdings" panose="05000000000000000000" pitchFamily="2" charset="2"/>
              <a:buChar char="§"/>
            </a:pPr>
            <a:r>
              <a:rPr lang="en-GB" altLang="en-US" sz="2000" dirty="0" smtClean="0">
                <a:latin typeface="+mn-lt"/>
              </a:rPr>
              <a:t>The UK’s only charity dedicated to lymphoma</a:t>
            </a:r>
            <a:endParaRPr lang="en-GB" altLang="en-US" sz="2000" dirty="0">
              <a:latin typeface="+mn-lt"/>
            </a:endParaRPr>
          </a:p>
          <a:p>
            <a:pPr eaLnBrk="1" hangingPunct="1">
              <a:buClr>
                <a:srgbClr val="00A499"/>
              </a:buClr>
              <a:buFont typeface="Wingdings" panose="05000000000000000000" pitchFamily="2" charset="2"/>
              <a:buChar char="§"/>
            </a:pPr>
            <a:endParaRPr lang="en-GB" altLang="en-US" sz="1200" dirty="0" smtClean="0">
              <a:latin typeface="+mn-lt"/>
            </a:endParaRPr>
          </a:p>
          <a:p>
            <a:pPr eaLnBrk="1" hangingPunct="1">
              <a:buClr>
                <a:srgbClr val="00A499"/>
              </a:buClr>
              <a:buFont typeface="Wingdings" panose="05000000000000000000" pitchFamily="2" charset="2"/>
              <a:buChar char="§"/>
            </a:pPr>
            <a:r>
              <a:rPr lang="en-GB" sz="2000" dirty="0" smtClean="0">
                <a:latin typeface="+mn-lt"/>
                <a:cs typeface="Arial" panose="020B0604020202020204" pitchFamily="34" charset="0"/>
              </a:rPr>
              <a:t>Providing in-depth information and wide-ranging</a:t>
            </a:r>
            <a:br>
              <a:rPr lang="en-GB" sz="2000" dirty="0" smtClean="0">
                <a:latin typeface="+mn-lt"/>
                <a:cs typeface="Arial" panose="020B0604020202020204" pitchFamily="34" charset="0"/>
              </a:rPr>
            </a:br>
            <a:r>
              <a:rPr lang="en-GB" sz="2000" dirty="0" smtClean="0">
                <a:latin typeface="+mn-lt"/>
                <a:cs typeface="Arial" panose="020B0604020202020204" pitchFamily="34" charset="0"/>
              </a:rPr>
              <a:t>support for over 30 years</a:t>
            </a:r>
            <a:endParaRPr lang="en-GB" sz="2000" dirty="0">
              <a:latin typeface="+mn-lt"/>
              <a:cs typeface="Arial" panose="020B0604020202020204" pitchFamily="34" charset="0"/>
            </a:endParaRPr>
          </a:p>
          <a:p>
            <a:pPr eaLnBrk="1" hangingPunct="1">
              <a:buClr>
                <a:srgbClr val="00A499"/>
              </a:buClr>
              <a:buFont typeface="Wingdings" panose="05000000000000000000" pitchFamily="2" charset="2"/>
              <a:buChar char="§"/>
            </a:pPr>
            <a:endParaRPr lang="en-GB" sz="1200" dirty="0" smtClean="0">
              <a:latin typeface="+mn-lt"/>
              <a:cs typeface="Arial" panose="020B0604020202020204" pitchFamily="34" charset="0"/>
            </a:endParaRPr>
          </a:p>
          <a:p>
            <a:pPr eaLnBrk="1" hangingPunct="1">
              <a:buClr>
                <a:srgbClr val="00A499"/>
              </a:buClr>
              <a:buFont typeface="Wingdings" panose="05000000000000000000" pitchFamily="2" charset="2"/>
              <a:buChar char="§"/>
            </a:pPr>
            <a:r>
              <a:rPr lang="en-GB" sz="2000" dirty="0" smtClean="0">
                <a:latin typeface="+mn-lt"/>
                <a:cs typeface="Arial" panose="020B0604020202020204" pitchFamily="34" charset="0"/>
              </a:rPr>
              <a:t>Supporting people diagnosed with lymphoma, their loved ones, carers, and the health professionals who work with them </a:t>
            </a:r>
            <a:endParaRPr lang="en-GB" sz="2000" dirty="0">
              <a:latin typeface="+mn-lt"/>
              <a:cs typeface="Arial" panose="020B0604020202020204" pitchFamily="34" charset="0"/>
            </a:endParaRPr>
          </a:p>
          <a:p>
            <a:pPr eaLnBrk="1" hangingPunct="1">
              <a:buClr>
                <a:srgbClr val="00A499"/>
              </a:buClr>
              <a:buFont typeface="Wingdings" panose="05000000000000000000" pitchFamily="2" charset="2"/>
              <a:buChar char="§"/>
            </a:pPr>
            <a:endParaRPr lang="en-GB" sz="1200" dirty="0" smtClean="0">
              <a:latin typeface="+mn-lt"/>
              <a:cs typeface="Arial" panose="020B0604020202020204" pitchFamily="34" charset="0"/>
            </a:endParaRPr>
          </a:p>
          <a:p>
            <a:pPr eaLnBrk="1" hangingPunct="1">
              <a:buClr>
                <a:srgbClr val="00A499"/>
              </a:buClr>
              <a:buFont typeface="Wingdings" panose="05000000000000000000" pitchFamily="2" charset="2"/>
              <a:buChar char="§"/>
            </a:pPr>
            <a:r>
              <a:rPr lang="en-GB" altLang="en-US" sz="2000" dirty="0"/>
              <a:t>Small and friendly – a staff team of around </a:t>
            </a:r>
            <a:r>
              <a:rPr lang="en-GB" altLang="en-US" sz="2000" dirty="0" smtClean="0"/>
              <a:t>30 </a:t>
            </a:r>
            <a:endParaRPr lang="en-GB" altLang="en-US" sz="2000" dirty="0"/>
          </a:p>
          <a:p>
            <a:pPr eaLnBrk="1" hangingPunct="1">
              <a:buClr>
                <a:srgbClr val="00A499"/>
              </a:buClr>
              <a:buFont typeface="Wingdings" panose="05000000000000000000" pitchFamily="2" charset="2"/>
              <a:buChar char="§"/>
            </a:pPr>
            <a:endParaRPr lang="en-GB" altLang="en-US" sz="1200" dirty="0" smtClean="0"/>
          </a:p>
          <a:p>
            <a:pPr eaLnBrk="1" hangingPunct="1">
              <a:buClr>
                <a:srgbClr val="00A499"/>
              </a:buClr>
              <a:buFont typeface="Wingdings" panose="05000000000000000000" pitchFamily="2" charset="2"/>
              <a:buChar char="§"/>
            </a:pPr>
            <a:r>
              <a:rPr lang="en-GB" altLang="en-US" sz="2000" dirty="0" smtClean="0"/>
              <a:t>Volunteer-involving organisation, providing peer support and service-user involvement for people affected by lymphoma</a:t>
            </a:r>
          </a:p>
          <a:p>
            <a:pPr eaLnBrk="1" hangingPunct="1">
              <a:buClr>
                <a:srgbClr val="00A499"/>
              </a:buClr>
              <a:buFont typeface="Wingdings" panose="05000000000000000000" pitchFamily="2" charset="2"/>
              <a:buChar char="§"/>
            </a:pPr>
            <a:endParaRPr lang="en-GB" altLang="en-US" sz="1000" dirty="0" smtClean="0"/>
          </a:p>
          <a:p>
            <a:pPr eaLnBrk="1" hangingPunct="1">
              <a:buClr>
                <a:srgbClr val="00A499"/>
              </a:buClr>
              <a:buFont typeface="Wingdings" panose="05000000000000000000" pitchFamily="2" charset="2"/>
              <a:buChar char="§"/>
            </a:pPr>
            <a:r>
              <a:rPr lang="en-GB" altLang="en-US" sz="2000" dirty="0"/>
              <a:t>F</a:t>
            </a:r>
            <a:r>
              <a:rPr lang="en-GB" altLang="en-US" sz="2000" dirty="0" smtClean="0"/>
              <a:t>unded almost entirely by charitable donations and grants from charitable trusts and foundations </a:t>
            </a:r>
          </a:p>
          <a:p>
            <a:pPr eaLnBrk="1" hangingPunct="1">
              <a:buClr>
                <a:srgbClr val="00A499"/>
              </a:buClr>
              <a:buFont typeface="Wingdings" panose="05000000000000000000" pitchFamily="2" charset="2"/>
              <a:buChar char="§"/>
            </a:pPr>
            <a:endParaRPr lang="en-GB" altLang="en-US" sz="2000" dirty="0"/>
          </a:p>
          <a:p>
            <a:pPr eaLnBrk="1" hangingPunct="1">
              <a:buClr>
                <a:srgbClr val="00A499"/>
              </a:buClr>
              <a:buFont typeface="Wingdings" panose="05000000000000000000" pitchFamily="2" charset="2"/>
              <a:buChar char="§"/>
            </a:pPr>
            <a:endParaRPr lang="en-GB" sz="2000" dirty="0" smtClean="0">
              <a:latin typeface="+mn-lt"/>
              <a:cs typeface="Arial" panose="020B0604020202020204" pitchFamily="34"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4697" t="13089"/>
          <a:stretch/>
        </p:blipFill>
        <p:spPr>
          <a:xfrm>
            <a:off x="6114473" y="1032626"/>
            <a:ext cx="2889258" cy="3750391"/>
          </a:xfrm>
          <a:prstGeom prst="rect">
            <a:avLst/>
          </a:prstGeom>
        </p:spPr>
      </p:pic>
    </p:spTree>
    <p:extLst>
      <p:ext uri="{BB962C8B-B14F-4D97-AF65-F5344CB8AC3E}">
        <p14:creationId xmlns:p14="http://schemas.microsoft.com/office/powerpoint/2010/main" val="3032724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266700" y="1016035"/>
            <a:ext cx="8603651" cy="77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0020" tIns="80010" rIns="160020" bIns="8001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2000" dirty="0" smtClean="0">
                <a:solidFill>
                  <a:srgbClr val="5C068C"/>
                </a:solidFill>
                <a:ea typeface="Open Sans"/>
                <a:cs typeface="Open Sans"/>
              </a:rPr>
              <a:t>Our award-winning, free books and information are endorsed by clinical colleagues and regularly reviewed under the Information Standard</a:t>
            </a:r>
            <a:endParaRPr lang="en-GB" altLang="en-US" sz="2000" dirty="0">
              <a:solidFill>
                <a:srgbClr val="5C068C"/>
              </a:solidFill>
              <a:ea typeface="Open Sans"/>
              <a:cs typeface="Open Sans"/>
            </a:endParaRPr>
          </a:p>
        </p:txBody>
      </p:sp>
      <p:sp>
        <p:nvSpPr>
          <p:cNvPr id="12" name="TextBox 11"/>
          <p:cNvSpPr txBox="1"/>
          <p:nvPr/>
        </p:nvSpPr>
        <p:spPr>
          <a:xfrm>
            <a:off x="266699" y="365371"/>
            <a:ext cx="8603651" cy="700192"/>
          </a:xfrm>
          <a:prstGeom prst="rect">
            <a:avLst/>
          </a:prstGeom>
          <a:noFill/>
        </p:spPr>
        <p:txBody>
          <a:bodyPr wrap="square" lIns="160020" tIns="80010" rIns="160020" bIns="80010">
            <a:spAutoFit/>
          </a:bodyPr>
          <a:lstStyle/>
          <a:p>
            <a:pPr defTabSz="914354" eaLnBrk="1" fontAlgn="auto" hangingPunct="1">
              <a:spcBef>
                <a:spcPts val="0"/>
              </a:spcBef>
              <a:spcAft>
                <a:spcPts val="0"/>
              </a:spcAft>
              <a:defRPr/>
            </a:pPr>
            <a:r>
              <a:rPr lang="en-US" sz="3500" dirty="0" smtClean="0">
                <a:solidFill>
                  <a:srgbClr val="00A499"/>
                </a:solidFill>
                <a:latin typeface="+mj-lt"/>
                <a:cs typeface="Arial"/>
              </a:rPr>
              <a:t>We</a:t>
            </a:r>
            <a:r>
              <a:rPr lang="en-US" sz="3500" b="1" dirty="0" smtClean="0">
                <a:solidFill>
                  <a:srgbClr val="00A499"/>
                </a:solidFill>
                <a:latin typeface="+mj-lt"/>
                <a:cs typeface="Arial"/>
              </a:rPr>
              <a:t> Inform</a:t>
            </a:r>
            <a:endParaRPr lang="en-US" sz="3500" b="1" dirty="0">
              <a:solidFill>
                <a:srgbClr val="00A499"/>
              </a:solidFill>
              <a:latin typeface="+mj-lt"/>
              <a:cs typeface="Arial"/>
            </a:endParaRPr>
          </a:p>
        </p:txBody>
      </p:sp>
      <p:sp>
        <p:nvSpPr>
          <p:cNvPr id="13" name="TextBox 12"/>
          <p:cNvSpPr txBox="1">
            <a:spLocks noChangeArrowheads="1"/>
          </p:cNvSpPr>
          <p:nvPr/>
        </p:nvSpPr>
        <p:spPr bwMode="auto">
          <a:xfrm>
            <a:off x="347941" y="1963585"/>
            <a:ext cx="4462905" cy="385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0020" tIns="80010" rIns="160020" bIns="80010">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buClr>
                <a:srgbClr val="00A499"/>
              </a:buClr>
              <a:buFont typeface="Wingdings" panose="05000000000000000000" pitchFamily="2" charset="2"/>
              <a:buChar char="§"/>
            </a:pPr>
            <a:r>
              <a:rPr lang="en-GB" altLang="en-US" sz="2000" dirty="0" smtClean="0"/>
              <a:t>Information on a wide range of topics from diagnosis, treatment and living with lymphoma </a:t>
            </a:r>
            <a:br>
              <a:rPr lang="en-GB" altLang="en-US" sz="2000" dirty="0" smtClean="0"/>
            </a:br>
            <a:endParaRPr lang="en-GB" altLang="en-US" sz="2000" dirty="0" smtClean="0"/>
          </a:p>
          <a:p>
            <a:pPr eaLnBrk="1" hangingPunct="1">
              <a:buClr>
                <a:srgbClr val="00A499"/>
              </a:buClr>
              <a:buFont typeface="Wingdings" panose="05000000000000000000" pitchFamily="2" charset="2"/>
              <a:buChar char="§"/>
            </a:pPr>
            <a:r>
              <a:rPr lang="en-GB" altLang="en-US" sz="2000" dirty="0" smtClean="0"/>
              <a:t>Easy online availability or order copies via website </a:t>
            </a:r>
            <a:r>
              <a:rPr lang="en-GB" altLang="en-US" sz="2000" dirty="0" smtClean="0">
                <a:hlinkClick r:id="rId3"/>
              </a:rPr>
              <a:t>Shop</a:t>
            </a:r>
            <a:r>
              <a:rPr lang="en-GB" altLang="en-US" sz="2000" dirty="0" smtClean="0"/>
              <a:t>, phone or post</a:t>
            </a:r>
            <a:br>
              <a:rPr lang="en-GB" altLang="en-US" sz="2000" dirty="0" smtClean="0"/>
            </a:br>
            <a:endParaRPr lang="en-GB" altLang="en-US" sz="2000" dirty="0" smtClean="0"/>
          </a:p>
          <a:p>
            <a:pPr eaLnBrk="1" hangingPunct="1">
              <a:buClr>
                <a:srgbClr val="00A499"/>
              </a:buClr>
              <a:buFont typeface="Wingdings" panose="05000000000000000000" pitchFamily="2" charset="2"/>
              <a:buChar char="§"/>
            </a:pPr>
            <a:r>
              <a:rPr lang="en-GB" altLang="en-US" sz="2000" dirty="0" smtClean="0"/>
              <a:t>Visit our </a:t>
            </a:r>
            <a:r>
              <a:rPr lang="en-GB" altLang="en-US" sz="2000" dirty="0" smtClean="0">
                <a:hlinkClick r:id="rId4"/>
              </a:rPr>
              <a:t>YouTube</a:t>
            </a:r>
            <a:r>
              <a:rPr lang="en-GB" altLang="en-US" sz="2000" dirty="0" smtClean="0"/>
              <a:t> channel to watch interviews with lymphoma experts and personal experience of people who are affected</a:t>
            </a:r>
          </a:p>
        </p:txBody>
      </p:sp>
      <p:pic>
        <p:nvPicPr>
          <p:cNvPr id="1026" name="Picture 2" descr="c0cd989d-6dba-4c75-8fe9-38f1240eff4b@GBRP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0846" y="1966531"/>
            <a:ext cx="4059505" cy="344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1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266699" y="941614"/>
            <a:ext cx="8740647"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0020" tIns="80010" rIns="160020" bIns="8001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2000" dirty="0" smtClean="0">
                <a:solidFill>
                  <a:srgbClr val="5C068C"/>
                </a:solidFill>
                <a:ea typeface="Open Sans"/>
                <a:cs typeface="Open Sans"/>
              </a:rPr>
              <a:t>Our friendly </a:t>
            </a:r>
            <a:r>
              <a:rPr lang="en-GB" altLang="en-US" sz="2000" dirty="0">
                <a:solidFill>
                  <a:srgbClr val="5C068C"/>
                </a:solidFill>
                <a:ea typeface="Open Sans"/>
                <a:cs typeface="Open Sans"/>
              </a:rPr>
              <a:t>and knowledgeable Information &amp;</a:t>
            </a:r>
            <a:r>
              <a:rPr lang="en-GB" altLang="en-US" sz="2000" dirty="0" smtClean="0">
                <a:solidFill>
                  <a:srgbClr val="5C068C"/>
                </a:solidFill>
                <a:ea typeface="Open Sans"/>
                <a:cs typeface="Open Sans"/>
              </a:rPr>
              <a:t> </a:t>
            </a:r>
            <a:r>
              <a:rPr lang="en-GB" altLang="en-US" sz="2000" dirty="0">
                <a:solidFill>
                  <a:srgbClr val="5C068C"/>
                </a:solidFill>
                <a:ea typeface="Open Sans"/>
                <a:cs typeface="Open Sans"/>
              </a:rPr>
              <a:t>Support </a:t>
            </a:r>
            <a:r>
              <a:rPr lang="en-GB" altLang="en-US" sz="2000" dirty="0" smtClean="0">
                <a:solidFill>
                  <a:srgbClr val="5C068C"/>
                </a:solidFill>
                <a:ea typeface="Open Sans"/>
                <a:cs typeface="Open Sans"/>
              </a:rPr>
              <a:t>team offer </a:t>
            </a:r>
            <a:r>
              <a:rPr lang="en-GB" altLang="en-US" sz="2000" dirty="0">
                <a:solidFill>
                  <a:srgbClr val="5C068C"/>
                </a:solidFill>
                <a:ea typeface="Open Sans"/>
                <a:cs typeface="Open Sans"/>
              </a:rPr>
              <a:t>a listening ear</a:t>
            </a:r>
          </a:p>
        </p:txBody>
      </p:sp>
      <p:sp>
        <p:nvSpPr>
          <p:cNvPr id="12" name="TextBox 11"/>
          <p:cNvSpPr txBox="1"/>
          <p:nvPr/>
        </p:nvSpPr>
        <p:spPr>
          <a:xfrm>
            <a:off x="266699" y="273959"/>
            <a:ext cx="8587154" cy="700192"/>
          </a:xfrm>
          <a:prstGeom prst="rect">
            <a:avLst/>
          </a:prstGeom>
          <a:noFill/>
        </p:spPr>
        <p:txBody>
          <a:bodyPr wrap="square" lIns="160020" tIns="80010" rIns="160020" bIns="80010">
            <a:spAutoFit/>
          </a:bodyPr>
          <a:lstStyle/>
          <a:p>
            <a:pPr defTabSz="914354" eaLnBrk="1" fontAlgn="auto" hangingPunct="1">
              <a:spcBef>
                <a:spcPts val="0"/>
              </a:spcBef>
              <a:spcAft>
                <a:spcPts val="0"/>
              </a:spcAft>
              <a:defRPr/>
            </a:pPr>
            <a:r>
              <a:rPr lang="en-US" sz="3500" dirty="0" smtClean="0">
                <a:solidFill>
                  <a:srgbClr val="00A499"/>
                </a:solidFill>
                <a:latin typeface="+mj-lt"/>
                <a:cs typeface="Arial"/>
              </a:rPr>
              <a:t>We</a:t>
            </a:r>
            <a:r>
              <a:rPr lang="en-US" sz="3500" b="1" dirty="0" smtClean="0">
                <a:solidFill>
                  <a:srgbClr val="00A499"/>
                </a:solidFill>
                <a:latin typeface="+mj-lt"/>
                <a:cs typeface="Arial"/>
              </a:rPr>
              <a:t> Support </a:t>
            </a:r>
            <a:endParaRPr lang="en-US" sz="3500" b="1" dirty="0">
              <a:solidFill>
                <a:srgbClr val="00A499"/>
              </a:solidFill>
              <a:latin typeface="+mj-lt"/>
              <a:cs typeface="Arial"/>
            </a:endParaRPr>
          </a:p>
        </p:txBody>
      </p:sp>
      <p:sp>
        <p:nvSpPr>
          <p:cNvPr id="13" name="TextBox 12"/>
          <p:cNvSpPr txBox="1">
            <a:spLocks noChangeArrowheads="1"/>
          </p:cNvSpPr>
          <p:nvPr/>
        </p:nvSpPr>
        <p:spPr bwMode="auto">
          <a:xfrm>
            <a:off x="266699" y="1511534"/>
            <a:ext cx="4606858" cy="19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0020" tIns="80010" rIns="160020" bIns="80010">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buClr>
                <a:srgbClr val="00A499"/>
              </a:buClr>
              <a:buFont typeface="Wingdings" panose="05000000000000000000" pitchFamily="2" charset="2"/>
              <a:buChar char="§"/>
            </a:pPr>
            <a:r>
              <a:rPr lang="en-GB" altLang="en-US" dirty="0"/>
              <a:t>Helpline Monday-Friday 10am to 3pm </a:t>
            </a:r>
          </a:p>
          <a:p>
            <a:pPr eaLnBrk="1" hangingPunct="1">
              <a:buClr>
                <a:srgbClr val="00A499"/>
              </a:buClr>
              <a:buFont typeface="Wingdings" panose="05000000000000000000" pitchFamily="2" charset="2"/>
              <a:buChar char="§"/>
            </a:pPr>
            <a:r>
              <a:rPr lang="en-GB" altLang="en-US" dirty="0"/>
              <a:t>Phone, email, and online live chat </a:t>
            </a:r>
          </a:p>
          <a:p>
            <a:pPr eaLnBrk="1" hangingPunct="1">
              <a:buClr>
                <a:srgbClr val="00A499"/>
              </a:buClr>
              <a:buFont typeface="Wingdings" panose="05000000000000000000" pitchFamily="2" charset="2"/>
              <a:buChar char="§"/>
            </a:pPr>
            <a:r>
              <a:rPr lang="en-GB" altLang="en-US" dirty="0"/>
              <a:t>Freephone </a:t>
            </a:r>
            <a:r>
              <a:rPr lang="en-GB" altLang="en-US" dirty="0">
                <a:solidFill>
                  <a:srgbClr val="00A499"/>
                </a:solidFill>
              </a:rPr>
              <a:t>0808 808 5555 </a:t>
            </a:r>
          </a:p>
          <a:p>
            <a:pPr eaLnBrk="1" hangingPunct="1">
              <a:buClr>
                <a:srgbClr val="00A499"/>
              </a:buClr>
              <a:buFont typeface="Wingdings" panose="05000000000000000000" pitchFamily="2" charset="2"/>
              <a:buChar char="§"/>
            </a:pPr>
            <a:r>
              <a:rPr lang="en-GB" altLang="en-US" dirty="0">
                <a:solidFill>
                  <a:srgbClr val="00A499"/>
                </a:solidFill>
              </a:rPr>
              <a:t>information@lymphoma-action.org.uk</a:t>
            </a:r>
          </a:p>
          <a:p>
            <a:pPr eaLnBrk="1" hangingPunct="1">
              <a:buClr>
                <a:srgbClr val="00A499"/>
              </a:buClr>
              <a:buFont typeface="Wingdings" panose="05000000000000000000" pitchFamily="2" charset="2"/>
              <a:buChar char="§"/>
            </a:pPr>
            <a:r>
              <a:rPr lang="en-GB" altLang="en-US" dirty="0" err="1"/>
              <a:t>Webchat</a:t>
            </a:r>
            <a:r>
              <a:rPr lang="en-GB" altLang="en-US" dirty="0"/>
              <a:t> </a:t>
            </a:r>
            <a:r>
              <a:rPr lang="en-GB" altLang="en-US" dirty="0">
                <a:solidFill>
                  <a:srgbClr val="00A499"/>
                </a:solidFill>
              </a:rPr>
              <a:t>www.lymphoma-action.org.uk</a:t>
            </a:r>
            <a:r>
              <a:rPr lang="en-GB" altLang="en-US" dirty="0"/>
              <a:t> </a:t>
            </a:r>
          </a:p>
          <a:p>
            <a:pPr marL="0" indent="0" eaLnBrk="1" hangingPunct="1">
              <a:buClr>
                <a:srgbClr val="00A499"/>
              </a:buClr>
            </a:pPr>
            <a:endParaRPr lang="en-GB" altLang="en-US" b="1" dirty="0" smtClean="0">
              <a:solidFill>
                <a:srgbClr val="5C068C"/>
              </a:solidFill>
            </a:endParaRPr>
          </a:p>
          <a:p>
            <a:pPr marL="0" indent="0" eaLnBrk="1" hangingPunct="1">
              <a:buClr>
                <a:srgbClr val="00A499"/>
              </a:buClr>
            </a:pPr>
            <a:endParaRPr lang="en-GB" altLang="en-US" sz="800" dirty="0" smtClean="0"/>
          </a:p>
        </p:txBody>
      </p:sp>
      <p:sp>
        <p:nvSpPr>
          <p:cNvPr id="7" name="TextBox 6"/>
          <p:cNvSpPr txBox="1">
            <a:spLocks noChangeArrowheads="1"/>
          </p:cNvSpPr>
          <p:nvPr/>
        </p:nvSpPr>
        <p:spPr bwMode="auto">
          <a:xfrm>
            <a:off x="266699" y="3327002"/>
            <a:ext cx="4674952" cy="2931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0020" tIns="80010" rIns="160020" bIns="80010">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marL="0" indent="0" eaLnBrk="1" hangingPunct="1">
              <a:buClr>
                <a:srgbClr val="00A499"/>
              </a:buClr>
            </a:pPr>
            <a:r>
              <a:rPr lang="en-GB" altLang="en-US" sz="2000" dirty="0" smtClean="0">
                <a:solidFill>
                  <a:srgbClr val="5C068C"/>
                </a:solidFill>
                <a:ea typeface="Open Sans"/>
                <a:cs typeface="Open Sans"/>
              </a:rPr>
              <a:t>We offer a </a:t>
            </a:r>
            <a:r>
              <a:rPr lang="en-GB" altLang="en-US" sz="2000" dirty="0">
                <a:solidFill>
                  <a:srgbClr val="5C068C"/>
                </a:solidFill>
                <a:ea typeface="Open Sans"/>
                <a:cs typeface="Open Sans"/>
              </a:rPr>
              <a:t>busy programme of events </a:t>
            </a:r>
          </a:p>
          <a:p>
            <a:pPr eaLnBrk="1" hangingPunct="1">
              <a:buClr>
                <a:srgbClr val="00A499"/>
              </a:buClr>
              <a:buFont typeface="Wingdings" panose="05000000000000000000" pitchFamily="2" charset="2"/>
              <a:buChar char="§"/>
            </a:pPr>
            <a:endParaRPr lang="en-GB" altLang="en-US" sz="1200" b="1" dirty="0" smtClean="0"/>
          </a:p>
          <a:p>
            <a:pPr eaLnBrk="1" hangingPunct="1">
              <a:buClr>
                <a:srgbClr val="00A499"/>
              </a:buClr>
              <a:buFont typeface="Wingdings" panose="05000000000000000000" pitchFamily="2" charset="2"/>
              <a:buChar char="§"/>
            </a:pPr>
            <a:r>
              <a:rPr lang="en-GB" altLang="en-US" b="1" dirty="0" smtClean="0"/>
              <a:t>Regional </a:t>
            </a:r>
            <a:r>
              <a:rPr lang="en-GB" altLang="en-US" b="1" dirty="0"/>
              <a:t>and national events </a:t>
            </a:r>
            <a:r>
              <a:rPr lang="en-GB" altLang="en-US" dirty="0"/>
              <a:t>– hear from leading consultants, nurses and researchers and people affected by lymphoma </a:t>
            </a:r>
            <a:br>
              <a:rPr lang="en-GB" altLang="en-US" dirty="0"/>
            </a:br>
            <a:endParaRPr lang="en-GB" altLang="en-US" dirty="0"/>
          </a:p>
          <a:p>
            <a:pPr eaLnBrk="1" hangingPunct="1">
              <a:buClr>
                <a:srgbClr val="00A499"/>
              </a:buClr>
              <a:buFont typeface="Wingdings" panose="05000000000000000000" pitchFamily="2" charset="2"/>
              <a:buChar char="§"/>
            </a:pPr>
            <a:r>
              <a:rPr lang="en-GB" altLang="en-US" b="1" dirty="0"/>
              <a:t>Live your Life workshops and conferences </a:t>
            </a:r>
            <a:r>
              <a:rPr lang="en-GB" altLang="en-US" dirty="0"/>
              <a:t>– for those coming to the end of treatment or on active monitoring (‘watch and wait’) </a:t>
            </a:r>
          </a:p>
          <a:p>
            <a:pPr marL="0" indent="0" eaLnBrk="1" hangingPunct="1">
              <a:buClr>
                <a:srgbClr val="00A499"/>
              </a:buClr>
            </a:pPr>
            <a:endParaRPr lang="en-GB" altLang="en-US"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651" y="1816275"/>
            <a:ext cx="3707423" cy="2592529"/>
          </a:xfrm>
          <a:prstGeom prst="rect">
            <a:avLst/>
          </a:prstGeom>
        </p:spPr>
      </p:pic>
    </p:spTree>
    <p:extLst>
      <p:ext uri="{BB962C8B-B14F-4D97-AF65-F5344CB8AC3E}">
        <p14:creationId xmlns:p14="http://schemas.microsoft.com/office/powerpoint/2010/main" val="3827986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1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217033" y="805895"/>
            <a:ext cx="8715949" cy="77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0020" tIns="80010" rIns="160020" bIns="8001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2000" dirty="0" smtClean="0">
                <a:solidFill>
                  <a:srgbClr val="5C068C"/>
                </a:solidFill>
                <a:ea typeface="Open Sans"/>
                <a:cs typeface="Open Sans"/>
              </a:rPr>
              <a:t>We know that sharing concerns, feelings, and experiences can make a real difference – so we make it easy to connect with others</a:t>
            </a:r>
            <a:endParaRPr lang="en-GB" altLang="en-US" sz="2000" dirty="0">
              <a:solidFill>
                <a:srgbClr val="5C068C"/>
              </a:solidFill>
              <a:ea typeface="Open Sans"/>
              <a:cs typeface="Open Sans"/>
            </a:endParaRPr>
          </a:p>
        </p:txBody>
      </p:sp>
      <p:sp>
        <p:nvSpPr>
          <p:cNvPr id="12" name="TextBox 11"/>
          <p:cNvSpPr txBox="1"/>
          <p:nvPr/>
        </p:nvSpPr>
        <p:spPr>
          <a:xfrm>
            <a:off x="269875" y="237585"/>
            <a:ext cx="8058694" cy="700192"/>
          </a:xfrm>
          <a:prstGeom prst="rect">
            <a:avLst/>
          </a:prstGeom>
          <a:noFill/>
        </p:spPr>
        <p:txBody>
          <a:bodyPr wrap="square" lIns="160020" tIns="80010" rIns="160020" bIns="80010">
            <a:spAutoFit/>
          </a:bodyPr>
          <a:lstStyle/>
          <a:p>
            <a:pPr defTabSz="914354" eaLnBrk="1" fontAlgn="auto" hangingPunct="1">
              <a:spcBef>
                <a:spcPts val="0"/>
              </a:spcBef>
              <a:spcAft>
                <a:spcPts val="0"/>
              </a:spcAft>
              <a:defRPr/>
            </a:pPr>
            <a:r>
              <a:rPr lang="en-US" sz="3500" dirty="0" smtClean="0">
                <a:solidFill>
                  <a:srgbClr val="00A499"/>
                </a:solidFill>
                <a:latin typeface="+mj-lt"/>
                <a:cs typeface="Arial"/>
              </a:rPr>
              <a:t>We</a:t>
            </a:r>
            <a:r>
              <a:rPr lang="en-US" sz="3500" b="1" dirty="0" smtClean="0">
                <a:solidFill>
                  <a:srgbClr val="00A499"/>
                </a:solidFill>
                <a:latin typeface="+mj-lt"/>
                <a:cs typeface="Arial"/>
              </a:rPr>
              <a:t> Connect </a:t>
            </a:r>
            <a:endParaRPr lang="en-US" sz="3500" b="1" dirty="0">
              <a:solidFill>
                <a:srgbClr val="00A499"/>
              </a:solidFill>
              <a:latin typeface="+mj-lt"/>
              <a:cs typeface="Arial"/>
            </a:endParaRPr>
          </a:p>
        </p:txBody>
      </p:sp>
      <p:sp>
        <p:nvSpPr>
          <p:cNvPr id="13" name="TextBox 12"/>
          <p:cNvSpPr txBox="1">
            <a:spLocks noChangeArrowheads="1"/>
          </p:cNvSpPr>
          <p:nvPr/>
        </p:nvSpPr>
        <p:spPr bwMode="auto">
          <a:xfrm>
            <a:off x="249273" y="1772530"/>
            <a:ext cx="5430559" cy="345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0020" tIns="80010" rIns="160020" bIns="80010">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buClr>
                <a:srgbClr val="00A499"/>
              </a:buClr>
              <a:buFont typeface="Wingdings" panose="05000000000000000000" pitchFamily="2" charset="2"/>
              <a:buChar char="§"/>
            </a:pPr>
            <a:r>
              <a:rPr lang="en-GB" altLang="en-US" sz="2000" dirty="0"/>
              <a:t>Online community forums, Lymphoma Action Facebook page, and closed regional Facebook groups </a:t>
            </a:r>
            <a:br>
              <a:rPr lang="en-GB" altLang="en-US" sz="2000" dirty="0"/>
            </a:br>
            <a:endParaRPr lang="en-GB" altLang="en-US" sz="2000" dirty="0"/>
          </a:p>
          <a:p>
            <a:pPr eaLnBrk="1" hangingPunct="1">
              <a:buClr>
                <a:srgbClr val="00A499"/>
              </a:buClr>
              <a:buFont typeface="Wingdings" panose="05000000000000000000" pitchFamily="2" charset="2"/>
              <a:buChar char="§"/>
            </a:pPr>
            <a:r>
              <a:rPr lang="en-GB" altLang="en-US" sz="2000" dirty="0" smtClean="0"/>
              <a:t>50 </a:t>
            </a:r>
            <a:r>
              <a:rPr lang="en-GB" altLang="en-US" sz="2000" dirty="0"/>
              <a:t>regional support groups run by staff and volunteers</a:t>
            </a:r>
            <a:br>
              <a:rPr lang="en-GB" altLang="en-US" sz="2000" dirty="0"/>
            </a:br>
            <a:endParaRPr lang="en-GB" altLang="en-US" sz="2000" dirty="0"/>
          </a:p>
          <a:p>
            <a:pPr eaLnBrk="1" hangingPunct="1">
              <a:buClr>
                <a:srgbClr val="00A499"/>
              </a:buClr>
              <a:buFont typeface="Wingdings" panose="05000000000000000000" pitchFamily="2" charset="2"/>
              <a:buChar char="§"/>
            </a:pPr>
            <a:r>
              <a:rPr lang="en-GB" altLang="en-US" sz="2000" dirty="0"/>
              <a:t>Our buddies are trained volunteers matched to lymphoma subtype or experience </a:t>
            </a:r>
          </a:p>
          <a:p>
            <a:pPr marL="0" indent="0" eaLnBrk="1" hangingPunct="1">
              <a:buClr>
                <a:srgbClr val="00A499"/>
              </a:buClr>
            </a:pPr>
            <a:endParaRPr lang="en-GB" altLang="en-US" sz="2000" dirty="0" smtClean="0"/>
          </a:p>
          <a:p>
            <a:pPr marL="0" indent="0" eaLnBrk="1" hangingPunct="1">
              <a:buClr>
                <a:srgbClr val="00A499"/>
              </a:buClr>
            </a:pPr>
            <a:endParaRPr lang="en-GB" altLang="en-US" sz="1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623008" y="2151342"/>
            <a:ext cx="3309974" cy="2206649"/>
          </a:xfrm>
          <a:prstGeom prst="rect">
            <a:avLst/>
          </a:prstGeom>
        </p:spPr>
      </p:pic>
      <p:sp>
        <p:nvSpPr>
          <p:cNvPr id="7" name="Rectangle 6"/>
          <p:cNvSpPr/>
          <p:nvPr/>
        </p:nvSpPr>
        <p:spPr>
          <a:xfrm>
            <a:off x="2224979" y="4926302"/>
            <a:ext cx="5303107" cy="867930"/>
          </a:xfrm>
          <a:prstGeom prst="rect">
            <a:avLst/>
          </a:prstGeom>
        </p:spPr>
        <p:txBody>
          <a:bodyPr wrap="square">
            <a:spAutoFit/>
          </a:bodyPr>
          <a:lstStyle/>
          <a:p>
            <a:pPr marL="0" indent="0" eaLnBrk="1" hangingPunct="1">
              <a:lnSpc>
                <a:spcPct val="90000"/>
              </a:lnSpc>
              <a:buFontTx/>
              <a:buNone/>
              <a:defRPr/>
            </a:pPr>
            <a:r>
              <a:rPr lang="en-GB" altLang="en-US" sz="2000" i="1" dirty="0">
                <a:solidFill>
                  <a:srgbClr val="00A499"/>
                </a:solidFill>
                <a:latin typeface="Arial" panose="020B0604020202020204" pitchFamily="34" charset="0"/>
                <a:cs typeface="Arial" panose="020B0604020202020204" pitchFamily="34" charset="0"/>
              </a:rPr>
              <a:t>‘</a:t>
            </a:r>
            <a:r>
              <a:rPr lang="en-GB" altLang="en-US" i="1" dirty="0">
                <a:solidFill>
                  <a:srgbClr val="00A499"/>
                </a:solidFill>
                <a:latin typeface="Arial" panose="020B0604020202020204" pitchFamily="34" charset="0"/>
                <a:cs typeface="Arial" panose="020B0604020202020204" pitchFamily="34" charset="0"/>
              </a:rPr>
              <a:t>However supportive your friends and family are, sometimes it is a comfort to be able to talk to someone you do not </a:t>
            </a:r>
            <a:r>
              <a:rPr lang="en-GB" altLang="en-US" i="1" dirty="0" smtClean="0">
                <a:solidFill>
                  <a:srgbClr val="00A499"/>
                </a:solidFill>
                <a:latin typeface="Arial" panose="020B0604020202020204" pitchFamily="34" charset="0"/>
                <a:cs typeface="Arial" panose="020B0604020202020204" pitchFamily="34" charset="0"/>
              </a:rPr>
              <a:t>know.’  Kay</a:t>
            </a:r>
            <a:endParaRPr lang="en-US" altLang="en-US" i="1" dirty="0">
              <a:solidFill>
                <a:srgbClr val="00A49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5532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1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a:spLocks noChangeArrowheads="1"/>
          </p:cNvSpPr>
          <p:nvPr/>
        </p:nvSpPr>
        <p:spPr bwMode="auto">
          <a:xfrm>
            <a:off x="164367" y="940352"/>
            <a:ext cx="8504846" cy="469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0020" tIns="80010" rIns="160020" bIns="8001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GB" altLang="en-US" sz="2000" dirty="0">
                <a:solidFill>
                  <a:srgbClr val="5C068C"/>
                </a:solidFill>
                <a:ea typeface="Open Sans"/>
                <a:cs typeface="Open Sans"/>
              </a:rPr>
              <a:t>S</a:t>
            </a:r>
            <a:r>
              <a:rPr lang="en-GB" altLang="en-US" sz="2000" dirty="0" smtClean="0">
                <a:solidFill>
                  <a:srgbClr val="5C068C"/>
                </a:solidFill>
                <a:ea typeface="Open Sans"/>
                <a:cs typeface="Open Sans"/>
              </a:rPr>
              <a:t>tay up-to-date with developments in lymphoma and at Lymphoma Action</a:t>
            </a:r>
            <a:endParaRPr lang="en-GB" altLang="en-US" sz="2000" dirty="0">
              <a:solidFill>
                <a:srgbClr val="5C068C"/>
              </a:solidFill>
              <a:ea typeface="Open Sans"/>
              <a:cs typeface="Open Sans"/>
            </a:endParaRPr>
          </a:p>
        </p:txBody>
      </p:sp>
      <p:sp>
        <p:nvSpPr>
          <p:cNvPr id="12" name="TextBox 11"/>
          <p:cNvSpPr txBox="1"/>
          <p:nvPr/>
        </p:nvSpPr>
        <p:spPr>
          <a:xfrm>
            <a:off x="269875" y="251071"/>
            <a:ext cx="8058694" cy="700192"/>
          </a:xfrm>
          <a:prstGeom prst="rect">
            <a:avLst/>
          </a:prstGeom>
          <a:noFill/>
        </p:spPr>
        <p:txBody>
          <a:bodyPr wrap="square" lIns="160020" tIns="80010" rIns="160020" bIns="80010">
            <a:spAutoFit/>
          </a:bodyPr>
          <a:lstStyle/>
          <a:p>
            <a:pPr defTabSz="914354" eaLnBrk="1" fontAlgn="auto" hangingPunct="1">
              <a:spcBef>
                <a:spcPts val="0"/>
              </a:spcBef>
              <a:spcAft>
                <a:spcPts val="0"/>
              </a:spcAft>
              <a:defRPr/>
            </a:pPr>
            <a:r>
              <a:rPr lang="en-US" sz="3500" b="1" dirty="0" smtClean="0">
                <a:solidFill>
                  <a:srgbClr val="00A499"/>
                </a:solidFill>
                <a:latin typeface="+mj-lt"/>
                <a:cs typeface="Arial"/>
              </a:rPr>
              <a:t>#</a:t>
            </a:r>
            <a:r>
              <a:rPr lang="en-US" sz="3500" b="1" dirty="0" err="1" smtClean="0">
                <a:solidFill>
                  <a:srgbClr val="00A499"/>
                </a:solidFill>
                <a:latin typeface="+mj-lt"/>
                <a:cs typeface="Arial"/>
              </a:rPr>
              <a:t>LymphomaMatters</a:t>
            </a:r>
            <a:endParaRPr lang="en-US" sz="3500" b="1" dirty="0">
              <a:solidFill>
                <a:srgbClr val="00A499"/>
              </a:solidFill>
              <a:latin typeface="+mj-lt"/>
              <a:cs typeface="Arial"/>
            </a:endParaRPr>
          </a:p>
        </p:txBody>
      </p:sp>
      <p:sp>
        <p:nvSpPr>
          <p:cNvPr id="13" name="TextBox 12"/>
          <p:cNvSpPr txBox="1">
            <a:spLocks noChangeArrowheads="1"/>
          </p:cNvSpPr>
          <p:nvPr/>
        </p:nvSpPr>
        <p:spPr bwMode="auto">
          <a:xfrm>
            <a:off x="269874" y="1645719"/>
            <a:ext cx="4754971" cy="4101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60020" tIns="80010" rIns="160020" bIns="80010">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2813" eaLnBrk="0" fontAlgn="base" hangingPunct="0">
              <a:spcBef>
                <a:spcPct val="0"/>
              </a:spcBef>
              <a:spcAft>
                <a:spcPct val="0"/>
              </a:spcAft>
              <a:defRPr>
                <a:solidFill>
                  <a:schemeClr val="tx1"/>
                </a:solidFill>
                <a:latin typeface="Calibri" panose="020F0502020204030204" pitchFamily="34" charset="0"/>
              </a:defRPr>
            </a:lvl6pPr>
            <a:lvl7pPr marL="2971800" indent="-228600" defTabSz="912813" eaLnBrk="0" fontAlgn="base" hangingPunct="0">
              <a:spcBef>
                <a:spcPct val="0"/>
              </a:spcBef>
              <a:spcAft>
                <a:spcPct val="0"/>
              </a:spcAft>
              <a:defRPr>
                <a:solidFill>
                  <a:schemeClr val="tx1"/>
                </a:solidFill>
                <a:latin typeface="Calibri" panose="020F0502020204030204" pitchFamily="34" charset="0"/>
              </a:defRPr>
            </a:lvl7pPr>
            <a:lvl8pPr marL="3429000" indent="-228600" defTabSz="912813" eaLnBrk="0" fontAlgn="base" hangingPunct="0">
              <a:spcBef>
                <a:spcPct val="0"/>
              </a:spcBef>
              <a:spcAft>
                <a:spcPct val="0"/>
              </a:spcAft>
              <a:defRPr>
                <a:solidFill>
                  <a:schemeClr val="tx1"/>
                </a:solidFill>
                <a:latin typeface="Calibri" panose="020F0502020204030204" pitchFamily="34" charset="0"/>
              </a:defRPr>
            </a:lvl8pPr>
            <a:lvl9pPr marL="3886200" indent="-228600" defTabSz="912813" eaLnBrk="0" fontAlgn="base" hangingPunct="0">
              <a:spcBef>
                <a:spcPct val="0"/>
              </a:spcBef>
              <a:spcAft>
                <a:spcPct val="0"/>
              </a:spcAft>
              <a:defRPr>
                <a:solidFill>
                  <a:schemeClr val="tx1"/>
                </a:solidFill>
                <a:latin typeface="Calibri" panose="020F0502020204030204" pitchFamily="34" charset="0"/>
              </a:defRPr>
            </a:lvl9pPr>
          </a:lstStyle>
          <a:p>
            <a:pPr eaLnBrk="1" hangingPunct="1">
              <a:buClr>
                <a:srgbClr val="00A499"/>
              </a:buClr>
              <a:buFont typeface="Wingdings" panose="05000000000000000000" pitchFamily="2" charset="2"/>
              <a:buChar char="§"/>
            </a:pPr>
            <a:r>
              <a:rPr lang="en-GB" altLang="en-US" sz="2000" b="1" dirty="0" smtClean="0">
                <a:solidFill>
                  <a:srgbClr val="5C068C"/>
                </a:solidFill>
              </a:rPr>
              <a:t>www.lymphoma-action.org.uk</a:t>
            </a:r>
            <a:r>
              <a:rPr lang="en-GB" altLang="en-US" sz="2000" b="1" dirty="0" smtClean="0"/>
              <a:t> </a:t>
            </a:r>
            <a:r>
              <a:rPr lang="en-GB" altLang="en-US" sz="2000" dirty="0"/>
              <a:t> </a:t>
            </a:r>
            <a:r>
              <a:rPr lang="en-GB" altLang="en-US" sz="2000" dirty="0" smtClean="0"/>
              <a:t>- new and improved website, with easier navigation to information, Lymphoma </a:t>
            </a:r>
            <a:r>
              <a:rPr lang="en-GB" altLang="en-US" sz="2000" dirty="0" err="1" smtClean="0"/>
              <a:t>TrialsLink</a:t>
            </a:r>
            <a:r>
              <a:rPr lang="en-GB" altLang="en-US" sz="2000" dirty="0" smtClean="0"/>
              <a:t>, events, support and online forums</a:t>
            </a:r>
          </a:p>
          <a:p>
            <a:pPr eaLnBrk="1" hangingPunct="1">
              <a:buClr>
                <a:srgbClr val="00A499"/>
              </a:buClr>
              <a:buFont typeface="Wingdings" panose="05000000000000000000" pitchFamily="2" charset="2"/>
              <a:buChar char="§"/>
            </a:pPr>
            <a:endParaRPr lang="en-GB" altLang="en-US" sz="800" dirty="0" smtClean="0"/>
          </a:p>
          <a:p>
            <a:pPr eaLnBrk="1" hangingPunct="1">
              <a:buClr>
                <a:srgbClr val="00A499"/>
              </a:buClr>
              <a:buFont typeface="Wingdings" panose="05000000000000000000" pitchFamily="2" charset="2"/>
              <a:buChar char="§"/>
            </a:pPr>
            <a:r>
              <a:rPr lang="en-GB" altLang="en-US" sz="2000" b="1" dirty="0">
                <a:solidFill>
                  <a:srgbClr val="5C068C"/>
                </a:solidFill>
              </a:rPr>
              <a:t>Sign up to receive updates </a:t>
            </a:r>
            <a:r>
              <a:rPr lang="en-GB" altLang="en-US" sz="2000" dirty="0" smtClean="0"/>
              <a:t>-</a:t>
            </a:r>
            <a:r>
              <a:rPr lang="en-GB" altLang="en-US" sz="2000" b="1" dirty="0" smtClean="0">
                <a:solidFill>
                  <a:srgbClr val="5C068C"/>
                </a:solidFill>
              </a:rPr>
              <a:t> </a:t>
            </a:r>
            <a:r>
              <a:rPr lang="en-GB" altLang="en-US" sz="2000" dirty="0" smtClean="0"/>
              <a:t>about lymphoma</a:t>
            </a:r>
            <a:r>
              <a:rPr lang="en-GB" altLang="en-US" sz="2000" dirty="0"/>
              <a:t>, our </a:t>
            </a:r>
            <a:r>
              <a:rPr lang="en-GB" altLang="en-US" sz="2000" dirty="0" smtClean="0"/>
              <a:t>work, events and fundraising</a:t>
            </a:r>
          </a:p>
          <a:p>
            <a:pPr eaLnBrk="1" hangingPunct="1">
              <a:buClr>
                <a:srgbClr val="00A499"/>
              </a:buClr>
              <a:buFont typeface="Wingdings" panose="05000000000000000000" pitchFamily="2" charset="2"/>
              <a:buChar char="§"/>
            </a:pPr>
            <a:endParaRPr lang="en-GB" altLang="en-US" sz="800" dirty="0"/>
          </a:p>
          <a:p>
            <a:pPr eaLnBrk="1" hangingPunct="1">
              <a:buClr>
                <a:srgbClr val="00A499"/>
              </a:buClr>
              <a:buFont typeface="Wingdings" panose="05000000000000000000" pitchFamily="2" charset="2"/>
              <a:buChar char="§"/>
            </a:pPr>
            <a:r>
              <a:rPr lang="en-GB" altLang="en-US" sz="2000" b="1" dirty="0" smtClean="0">
                <a:solidFill>
                  <a:srgbClr val="5C068C"/>
                </a:solidFill>
              </a:rPr>
              <a:t>Lymphoma Matters magazine </a:t>
            </a:r>
            <a:r>
              <a:rPr lang="en-GB" altLang="en-US" sz="2000" dirty="0"/>
              <a:t>-</a:t>
            </a:r>
            <a:r>
              <a:rPr lang="en-GB" altLang="en-US" sz="2000" dirty="0" smtClean="0"/>
              <a:t> three editions a year, covering personal stories, latest lymphoma news, expert opinion and our work</a:t>
            </a:r>
            <a:endParaRPr lang="en-GB" alt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8311" y="2098992"/>
            <a:ext cx="3981957" cy="2568802"/>
          </a:xfrm>
          <a:prstGeom prst="rect">
            <a:avLst/>
          </a:prstGeom>
        </p:spPr>
      </p:pic>
    </p:spTree>
    <p:extLst>
      <p:ext uri="{BB962C8B-B14F-4D97-AF65-F5344CB8AC3E}">
        <p14:creationId xmlns:p14="http://schemas.microsoft.com/office/powerpoint/2010/main" val="3697993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1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theme/theme1.xml><?xml version="1.0" encoding="utf-8"?>
<a:theme xmlns:a="http://schemas.openxmlformats.org/drawingml/2006/main" name="Lymphoma Association branded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1" id="{099CDBE0-7C20-3649-B4F9-2261D4102B98}" vid="{26EE0C3E-66EE-494C-BE72-3C77AE0BA8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LA_PPT_0418_</Template>
  <TotalTime>1747</TotalTime>
  <Words>4090</Words>
  <Application>Microsoft Office PowerPoint</Application>
  <PresentationFormat>On-screen Show (4:3)</PresentationFormat>
  <Paragraphs>192</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Lymphoma Association branded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Harkin</dc:creator>
  <cp:lastModifiedBy>Dunderdale, Helen</cp:lastModifiedBy>
  <cp:revision>168</cp:revision>
  <cp:lastPrinted>2019-07-05T08:44:11Z</cp:lastPrinted>
  <dcterms:created xsi:type="dcterms:W3CDTF">2018-04-18T13:16:29Z</dcterms:created>
  <dcterms:modified xsi:type="dcterms:W3CDTF">2019-07-08T09:55:14Z</dcterms:modified>
</cp:coreProperties>
</file>