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64"/>
  </p:notesMasterIdLst>
  <p:sldIdLst>
    <p:sldId id="256" r:id="rId3"/>
    <p:sldId id="302" r:id="rId4"/>
    <p:sldId id="298" r:id="rId5"/>
    <p:sldId id="299" r:id="rId6"/>
    <p:sldId id="303" r:id="rId7"/>
    <p:sldId id="308" r:id="rId8"/>
    <p:sldId id="300" r:id="rId9"/>
    <p:sldId id="309" r:id="rId10"/>
    <p:sldId id="301" r:id="rId11"/>
    <p:sldId id="296" r:id="rId12"/>
    <p:sldId id="304" r:id="rId13"/>
    <p:sldId id="305" r:id="rId14"/>
    <p:sldId id="310" r:id="rId15"/>
    <p:sldId id="258" r:id="rId16"/>
    <p:sldId id="259" r:id="rId17"/>
    <p:sldId id="270" r:id="rId18"/>
    <p:sldId id="306" r:id="rId19"/>
    <p:sldId id="307"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311" r:id="rId39"/>
    <p:sldId id="312" r:id="rId40"/>
    <p:sldId id="313" r:id="rId41"/>
    <p:sldId id="314" r:id="rId42"/>
    <p:sldId id="315" r:id="rId43"/>
    <p:sldId id="316" r:id="rId44"/>
    <p:sldId id="317" r:id="rId45"/>
    <p:sldId id="318" r:id="rId46"/>
    <p:sldId id="319" r:id="rId47"/>
    <p:sldId id="320" r:id="rId48"/>
    <p:sldId id="321" r:id="rId49"/>
    <p:sldId id="269" r:id="rId50"/>
    <p:sldId id="268" r:id="rId51"/>
    <p:sldId id="264" r:id="rId52"/>
    <p:sldId id="267" r:id="rId53"/>
    <p:sldId id="262" r:id="rId54"/>
    <p:sldId id="265" r:id="rId55"/>
    <p:sldId id="263" r:id="rId56"/>
    <p:sldId id="271" r:id="rId57"/>
    <p:sldId id="272" r:id="rId58"/>
    <p:sldId id="273" r:id="rId59"/>
    <p:sldId id="274" r:id="rId60"/>
    <p:sldId id="275" r:id="rId61"/>
    <p:sldId id="276" r:id="rId62"/>
    <p:sldId id="29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ECEC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74"/>
    <p:restoredTop sz="94599"/>
  </p:normalViewPr>
  <p:slideViewPr>
    <p:cSldViewPr snapToGrid="0" snapToObjects="1">
      <p:cViewPr>
        <p:scale>
          <a:sx n="125" d="100"/>
          <a:sy n="125" d="100"/>
        </p:scale>
        <p:origin x="-127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2" Type="http://schemas.openxmlformats.org/officeDocument/2006/relationships/oleObject" Target="file:///\\sharefs5\Cancer_Services\Shared\Cancer%20Programme\London%20Cancer\Boards\OG\Reports,%20Audits%20and%20Data\Pathway%20Audit\Completed%20responses\CC%20working%20folder\collated%20pt%202%20v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harefs5\Cancer_Services\Shared\Cancer%20Programme\London%20Cancer\Boards\OG\Reports,%20Audits%20and%20Data\Pathway%20Audit\Completed%20responses\CC%20working%20folder\Part%201%20-%20Patient%20Audit%20CC%202.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sharefs5\Cancer_Services\Shared\Cancer%20Programme\London%20Cancer\Boards\OG\Reports,%20Audits%20and%20Data\Pathway%20Audit\Completed%20responses\Analysis\Part%201%20-%20Patient%20Audit.xlsm"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sharefs5\Cancer_Services\Shared\Cancer%20Programme\London%20Cancer\Boards\OG\Reports,%20Audits%20and%20Data\Pathway%20Audit\Completed%20responses\Analysis\Part%201%20-%20Patient%20Audit.xlsm"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sharefs5\Cancer_Services\Shared\Cancer%20Programme\London%20Cancer\Boards\OG\Reports,%20Audits%20and%20Data\Pathway%20Audit\Completed%20responses\CC%20working%20folder\Part%201%20-%20Patient%20Audit%20CC%202.xlsm"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ccook3\Desktop\14.5.19\responses\Part%201%20-%20Patient%20Audit.xlsm"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sharefs5\Cancer_Services\Shared\Cancer%20Programme\London%20Cancer\Boards\OG\Reports,%20Audits%20and%20Data\Pathway%20Audit\Completed%20responses\CC%20working%20folder\Part%201%20-%20Patient%20Audit%20CC%202.xlsm"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Sheet2!$L$2:$T$2</c:f>
              <c:strCache>
                <c:ptCount val="9"/>
                <c:pt idx="0">
                  <c:v>BHRUT</c:v>
                </c:pt>
                <c:pt idx="1">
                  <c:v>BCF</c:v>
                </c:pt>
                <c:pt idx="2">
                  <c:v>HUH</c:v>
                </c:pt>
                <c:pt idx="3">
                  <c:v>NMUH</c:v>
                </c:pt>
                <c:pt idx="4">
                  <c:v>PAH</c:v>
                </c:pt>
                <c:pt idx="5">
                  <c:v>RFH</c:v>
                </c:pt>
                <c:pt idx="6">
                  <c:v>RLH</c:v>
                </c:pt>
                <c:pt idx="7">
                  <c:v>UCLH</c:v>
                </c:pt>
                <c:pt idx="8">
                  <c:v>WH</c:v>
                </c:pt>
              </c:strCache>
            </c:strRef>
          </c:cat>
          <c:val>
            <c:numRef>
              <c:f>Sheet2!$L$3:$T$3</c:f>
              <c:numCache>
                <c:formatCode>General</c:formatCode>
                <c:ptCount val="9"/>
                <c:pt idx="0">
                  <c:v>385</c:v>
                </c:pt>
                <c:pt idx="1">
                  <c:v>318</c:v>
                </c:pt>
                <c:pt idx="3">
                  <c:v>214</c:v>
                </c:pt>
                <c:pt idx="4">
                  <c:v>194</c:v>
                </c:pt>
                <c:pt idx="5">
                  <c:v>274</c:v>
                </c:pt>
                <c:pt idx="6">
                  <c:v>160</c:v>
                </c:pt>
                <c:pt idx="7">
                  <c:v>209</c:v>
                </c:pt>
              </c:numCache>
            </c:numRef>
          </c:val>
        </c:ser>
        <c:dLbls>
          <c:showLegendKey val="0"/>
          <c:showVal val="0"/>
          <c:showCatName val="0"/>
          <c:showSerName val="0"/>
          <c:showPercent val="0"/>
          <c:showBubbleSize val="0"/>
        </c:dLbls>
        <c:gapWidth val="150"/>
        <c:axId val="34953088"/>
        <c:axId val="34983936"/>
      </c:barChart>
      <c:catAx>
        <c:axId val="34953088"/>
        <c:scaling>
          <c:orientation val="minMax"/>
        </c:scaling>
        <c:delete val="0"/>
        <c:axPos val="b"/>
        <c:title>
          <c:tx>
            <c:rich>
              <a:bodyPr/>
              <a:lstStyle/>
              <a:p>
                <a:pPr>
                  <a:defRPr/>
                </a:pPr>
                <a:r>
                  <a:rPr lang="en-US"/>
                  <a:t>Hospital</a:t>
                </a:r>
              </a:p>
            </c:rich>
          </c:tx>
          <c:overlay val="0"/>
        </c:title>
        <c:numFmt formatCode="General" sourceLinked="0"/>
        <c:majorTickMark val="out"/>
        <c:minorTickMark val="none"/>
        <c:tickLblPos val="nextTo"/>
        <c:crossAx val="34983936"/>
        <c:crosses val="autoZero"/>
        <c:auto val="1"/>
        <c:lblAlgn val="ctr"/>
        <c:lblOffset val="100"/>
        <c:noMultiLvlLbl val="0"/>
      </c:catAx>
      <c:valAx>
        <c:axId val="34983936"/>
        <c:scaling>
          <c:orientation val="minMax"/>
          <c:max val="400"/>
        </c:scaling>
        <c:delete val="0"/>
        <c:axPos val="l"/>
        <c:majorGridlines/>
        <c:title>
          <c:tx>
            <c:rich>
              <a:bodyPr rot="-5400000" vert="horz"/>
              <a:lstStyle/>
              <a:p>
                <a:pPr>
                  <a:defRPr/>
                </a:pPr>
                <a:r>
                  <a:rPr lang="en-US"/>
                  <a:t>Number of referrals received</a:t>
                </a:r>
              </a:p>
            </c:rich>
          </c:tx>
          <c:overlay val="0"/>
        </c:title>
        <c:numFmt formatCode="General" sourceLinked="1"/>
        <c:majorTickMark val="out"/>
        <c:minorTickMark val="none"/>
        <c:tickLblPos val="nextTo"/>
        <c:crossAx val="34953088"/>
        <c:crosses val="autoZero"/>
        <c:crossBetween val="between"/>
      </c:valAx>
    </c:plotArea>
    <c:plotVisOnly val="1"/>
    <c:dispBlanksAs val="gap"/>
    <c:showDLblsOverMax val="0"/>
  </c:chart>
  <c:spPr>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883397430888946E-2"/>
          <c:y val="5.1405228990199482E-2"/>
          <c:w val="0.75069972732074608"/>
          <c:h val="0.79992710559511893"/>
        </c:manualLayout>
      </c:layout>
      <c:lineChart>
        <c:grouping val="standard"/>
        <c:varyColors val="0"/>
        <c:ser>
          <c:idx val="0"/>
          <c:order val="0"/>
          <c:tx>
            <c:strRef>
              <c:f>Graphs!$A$3</c:f>
              <c:strCache>
                <c:ptCount val="1"/>
                <c:pt idx="0">
                  <c:v>STT/DA pathway</c:v>
                </c:pt>
              </c:strCache>
            </c:strRef>
          </c:tx>
          <c:cat>
            <c:strRef>
              <c:f>Graphs!$B$2:$G$2</c:f>
              <c:strCache>
                <c:ptCount val="6"/>
                <c:pt idx="0">
                  <c:v>Referral</c:v>
                </c:pt>
                <c:pt idx="1">
                  <c:v>Triage/OPA</c:v>
                </c:pt>
                <c:pt idx="2">
                  <c:v>Endoscopy</c:v>
                </c:pt>
                <c:pt idx="3">
                  <c:v>CT</c:v>
                </c:pt>
                <c:pt idx="4">
                  <c:v>Histology received</c:v>
                </c:pt>
                <c:pt idx="5">
                  <c:v>Patient informed of diagnosis</c:v>
                </c:pt>
              </c:strCache>
            </c:strRef>
          </c:cat>
          <c:val>
            <c:numRef>
              <c:f>Graphs!$B$3:$G$3</c:f>
              <c:numCache>
                <c:formatCode>General</c:formatCode>
                <c:ptCount val="6"/>
                <c:pt idx="0">
                  <c:v>0</c:v>
                </c:pt>
                <c:pt idx="1">
                  <c:v>1</c:v>
                </c:pt>
                <c:pt idx="2">
                  <c:v>9</c:v>
                </c:pt>
                <c:pt idx="3">
                  <c:v>23</c:v>
                </c:pt>
                <c:pt idx="4">
                  <c:v>19.5</c:v>
                </c:pt>
                <c:pt idx="5">
                  <c:v>33</c:v>
                </c:pt>
              </c:numCache>
            </c:numRef>
          </c:val>
          <c:smooth val="0"/>
        </c:ser>
        <c:ser>
          <c:idx val="1"/>
          <c:order val="1"/>
          <c:tx>
            <c:strRef>
              <c:f>Graphs!$A$4</c:f>
              <c:strCache>
                <c:ptCount val="1"/>
                <c:pt idx="0">
                  <c:v>No STT/DA</c:v>
                </c:pt>
              </c:strCache>
            </c:strRef>
          </c:tx>
          <c:cat>
            <c:strRef>
              <c:f>Graphs!$B$2:$G$2</c:f>
              <c:strCache>
                <c:ptCount val="6"/>
                <c:pt idx="0">
                  <c:v>Referral</c:v>
                </c:pt>
                <c:pt idx="1">
                  <c:v>Triage/OPA</c:v>
                </c:pt>
                <c:pt idx="2">
                  <c:v>Endoscopy</c:v>
                </c:pt>
                <c:pt idx="3">
                  <c:v>CT</c:v>
                </c:pt>
                <c:pt idx="4">
                  <c:v>Histology received</c:v>
                </c:pt>
                <c:pt idx="5">
                  <c:v>Patient informed of diagnosis</c:v>
                </c:pt>
              </c:strCache>
            </c:strRef>
          </c:cat>
          <c:val>
            <c:numRef>
              <c:f>Graphs!$B$4:$G$4</c:f>
              <c:numCache>
                <c:formatCode>General</c:formatCode>
                <c:ptCount val="6"/>
                <c:pt idx="0">
                  <c:v>0</c:v>
                </c:pt>
                <c:pt idx="1">
                  <c:v>11</c:v>
                </c:pt>
                <c:pt idx="2">
                  <c:v>19</c:v>
                </c:pt>
                <c:pt idx="3">
                  <c:v>22.5</c:v>
                </c:pt>
                <c:pt idx="4">
                  <c:v>24</c:v>
                </c:pt>
                <c:pt idx="5">
                  <c:v>30</c:v>
                </c:pt>
              </c:numCache>
            </c:numRef>
          </c:val>
          <c:smooth val="0"/>
        </c:ser>
        <c:ser>
          <c:idx val="2"/>
          <c:order val="2"/>
          <c:tx>
            <c:strRef>
              <c:f>Graphs!$A$5</c:f>
              <c:strCache>
                <c:ptCount val="1"/>
                <c:pt idx="0">
                  <c:v>National timed pathway</c:v>
                </c:pt>
              </c:strCache>
            </c:strRef>
          </c:tx>
          <c:cat>
            <c:strRef>
              <c:f>Graphs!$B$2:$G$2</c:f>
              <c:strCache>
                <c:ptCount val="6"/>
                <c:pt idx="0">
                  <c:v>Referral</c:v>
                </c:pt>
                <c:pt idx="1">
                  <c:v>Triage/OPA</c:v>
                </c:pt>
                <c:pt idx="2">
                  <c:v>Endoscopy</c:v>
                </c:pt>
                <c:pt idx="3">
                  <c:v>CT</c:v>
                </c:pt>
                <c:pt idx="4">
                  <c:v>Histology received</c:v>
                </c:pt>
                <c:pt idx="5">
                  <c:v>Patient informed of diagnosis</c:v>
                </c:pt>
              </c:strCache>
            </c:strRef>
          </c:cat>
          <c:val>
            <c:numRef>
              <c:f>Graphs!$B$5:$G$5</c:f>
              <c:numCache>
                <c:formatCode>General</c:formatCode>
                <c:ptCount val="6"/>
                <c:pt idx="0">
                  <c:v>0</c:v>
                </c:pt>
                <c:pt idx="1">
                  <c:v>3</c:v>
                </c:pt>
                <c:pt idx="2">
                  <c:v>7</c:v>
                </c:pt>
                <c:pt idx="3">
                  <c:v>7</c:v>
                </c:pt>
                <c:pt idx="4">
                  <c:v>10</c:v>
                </c:pt>
                <c:pt idx="5">
                  <c:v>28</c:v>
                </c:pt>
              </c:numCache>
            </c:numRef>
          </c:val>
          <c:smooth val="0"/>
        </c:ser>
        <c:ser>
          <c:idx val="3"/>
          <c:order val="3"/>
          <c:tx>
            <c:strRef>
              <c:f>Graphs!$A$6</c:f>
              <c:strCache>
                <c:ptCount val="1"/>
                <c:pt idx="0">
                  <c:v>Day 28</c:v>
                </c:pt>
              </c:strCache>
            </c:strRef>
          </c:tx>
          <c:spPr>
            <a:ln>
              <a:solidFill>
                <a:srgbClr val="FF0000"/>
              </a:solidFill>
            </a:ln>
          </c:spPr>
          <c:marker>
            <c:symbol val="none"/>
          </c:marker>
          <c:cat>
            <c:strRef>
              <c:f>Graphs!$B$2:$G$2</c:f>
              <c:strCache>
                <c:ptCount val="6"/>
                <c:pt idx="0">
                  <c:v>Referral</c:v>
                </c:pt>
                <c:pt idx="1">
                  <c:v>Triage/OPA</c:v>
                </c:pt>
                <c:pt idx="2">
                  <c:v>Endoscopy</c:v>
                </c:pt>
                <c:pt idx="3">
                  <c:v>CT</c:v>
                </c:pt>
                <c:pt idx="4">
                  <c:v>Histology received</c:v>
                </c:pt>
                <c:pt idx="5">
                  <c:v>Patient informed of diagnosis</c:v>
                </c:pt>
              </c:strCache>
            </c:strRef>
          </c:cat>
          <c:val>
            <c:numRef>
              <c:f>Graphs!$B$6:$G$6</c:f>
              <c:numCache>
                <c:formatCode>General</c:formatCode>
                <c:ptCount val="6"/>
                <c:pt idx="0">
                  <c:v>28</c:v>
                </c:pt>
                <c:pt idx="1">
                  <c:v>28</c:v>
                </c:pt>
                <c:pt idx="2">
                  <c:v>28</c:v>
                </c:pt>
                <c:pt idx="3">
                  <c:v>28</c:v>
                </c:pt>
                <c:pt idx="4">
                  <c:v>28</c:v>
                </c:pt>
                <c:pt idx="5">
                  <c:v>28</c:v>
                </c:pt>
              </c:numCache>
            </c:numRef>
          </c:val>
          <c:smooth val="0"/>
        </c:ser>
        <c:dLbls>
          <c:showLegendKey val="0"/>
          <c:showVal val="0"/>
          <c:showCatName val="0"/>
          <c:showSerName val="0"/>
          <c:showPercent val="0"/>
          <c:showBubbleSize val="0"/>
        </c:dLbls>
        <c:marker val="1"/>
        <c:smooth val="0"/>
        <c:axId val="35040640"/>
        <c:axId val="35042816"/>
      </c:lineChart>
      <c:catAx>
        <c:axId val="35040640"/>
        <c:scaling>
          <c:orientation val="minMax"/>
        </c:scaling>
        <c:delete val="0"/>
        <c:axPos val="b"/>
        <c:title>
          <c:tx>
            <c:rich>
              <a:bodyPr/>
              <a:lstStyle/>
              <a:p>
                <a:pPr>
                  <a:defRPr/>
                </a:pPr>
                <a:r>
                  <a:rPr lang="en-US"/>
                  <a:t>Step on pathway</a:t>
                </a:r>
              </a:p>
            </c:rich>
          </c:tx>
          <c:overlay val="0"/>
        </c:title>
        <c:numFmt formatCode="General" sourceLinked="0"/>
        <c:majorTickMark val="out"/>
        <c:minorTickMark val="none"/>
        <c:tickLblPos val="nextTo"/>
        <c:crossAx val="35042816"/>
        <c:crosses val="autoZero"/>
        <c:auto val="1"/>
        <c:lblAlgn val="ctr"/>
        <c:lblOffset val="100"/>
        <c:noMultiLvlLbl val="0"/>
      </c:catAx>
      <c:valAx>
        <c:axId val="35042816"/>
        <c:scaling>
          <c:orientation val="minMax"/>
        </c:scaling>
        <c:delete val="0"/>
        <c:axPos val="l"/>
        <c:majorGridlines/>
        <c:title>
          <c:tx>
            <c:rich>
              <a:bodyPr rot="-5400000" vert="horz"/>
              <a:lstStyle/>
              <a:p>
                <a:pPr>
                  <a:defRPr/>
                </a:pPr>
                <a:r>
                  <a:rPr lang="en-US"/>
                  <a:t>Days on pathway</a:t>
                </a:r>
              </a:p>
            </c:rich>
          </c:tx>
          <c:overlay val="0"/>
        </c:title>
        <c:numFmt formatCode="General" sourceLinked="1"/>
        <c:majorTickMark val="out"/>
        <c:minorTickMark val="none"/>
        <c:tickLblPos val="nextTo"/>
        <c:crossAx val="35040640"/>
        <c:crosses val="autoZero"/>
        <c:crossBetween val="between"/>
      </c:valAx>
    </c:plotArea>
    <c:legend>
      <c:legendPos val="r"/>
      <c:layout>
        <c:manualLayout>
          <c:xMode val="edge"/>
          <c:yMode val="edge"/>
          <c:x val="0.83221820382530609"/>
          <c:y val="0.39129598205093613"/>
          <c:w val="0.15563109946848011"/>
          <c:h val="0.35867644587708775"/>
        </c:manualLayout>
      </c:layout>
      <c:overlay val="0"/>
    </c:legend>
    <c:plotVisOnly val="1"/>
    <c:dispBlanksAs val="gap"/>
    <c:showDLblsOverMax val="0"/>
  </c:chart>
  <c:spPr>
    <a:ln>
      <a:solidFill>
        <a:sysClr val="windowText" lastClr="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876622404904"/>
          <c:y val="0.13405203879510758"/>
          <c:w val="0.86528160442865421"/>
          <c:h val="0.69912001045411343"/>
        </c:manualLayout>
      </c:layout>
      <c:barChart>
        <c:barDir val="bar"/>
        <c:grouping val="stacked"/>
        <c:varyColors val="0"/>
        <c:ser>
          <c:idx val="0"/>
          <c:order val="0"/>
          <c:spPr>
            <a:noFill/>
          </c:spPr>
          <c:invertIfNegative val="0"/>
          <c:cat>
            <c:strRef>
              <c:f>('Referral to Informed of Dx'!$V$2,'Referral to Informed of Dx'!$Z$2,'Referral to Informed of Dx'!$AH$2,'Referral to Informed of Dx'!$AL$2,'Referral to Informed of Dx'!$AP$2,'Referral to Informed of Dx'!$AT$2,'Referral to Informed of Dx'!$AX$2,'Referral to Informed of Dx'!$BB$2)</c:f>
              <c:strCache>
                <c:ptCount val="8"/>
                <c:pt idx="0">
                  <c:v>Whittington</c:v>
                </c:pt>
                <c:pt idx="1">
                  <c:v>Royal London</c:v>
                </c:pt>
                <c:pt idx="2">
                  <c:v>RFH</c:v>
                </c:pt>
                <c:pt idx="3">
                  <c:v>Homerton</c:v>
                </c:pt>
                <c:pt idx="4">
                  <c:v>PAH</c:v>
                </c:pt>
                <c:pt idx="5">
                  <c:v>NMUH</c:v>
                </c:pt>
                <c:pt idx="6">
                  <c:v>UCLH</c:v>
                </c:pt>
                <c:pt idx="7">
                  <c:v>BHRUT</c:v>
                </c:pt>
              </c:strCache>
            </c:strRef>
          </c:cat>
          <c:val>
            <c:numRef>
              <c:f>('Referral to Informed of Dx'!$W$3,'Referral to Informed of Dx'!$AA$3,'Referral to Informed of Dx'!$AI$3,'Referral to Informed of Dx'!$AM$3,'Referral to Informed of Dx'!$AQ$3,'Referral to Informed of Dx'!$AU$3,'Referral to Informed of Dx'!$AY$3,'Referral to Informed of Dx'!$BC$3)</c:f>
              <c:numCache>
                <c:formatCode>General</c:formatCode>
                <c:ptCount val="8"/>
                <c:pt idx="0">
                  <c:v>4</c:v>
                </c:pt>
                <c:pt idx="1">
                  <c:v>29</c:v>
                </c:pt>
                <c:pt idx="2">
                  <c:v>15</c:v>
                </c:pt>
                <c:pt idx="3">
                  <c:v>8</c:v>
                </c:pt>
                <c:pt idx="4">
                  <c:v>16</c:v>
                </c:pt>
                <c:pt idx="5">
                  <c:v>16</c:v>
                </c:pt>
                <c:pt idx="6">
                  <c:v>25</c:v>
                </c:pt>
                <c:pt idx="7">
                  <c:v>25</c:v>
                </c:pt>
              </c:numCache>
            </c:numRef>
          </c:val>
        </c:ser>
        <c:ser>
          <c:idx val="1"/>
          <c:order val="1"/>
          <c:spPr>
            <a:noFill/>
          </c:spPr>
          <c:invertIfNegative val="0"/>
          <c:errBars>
            <c:errBarType val="minus"/>
            <c:errValType val="cust"/>
            <c:noEndCap val="0"/>
            <c:plus>
              <c:numLit>
                <c:formatCode>General</c:formatCode>
                <c:ptCount val="1"/>
                <c:pt idx="0">
                  <c:v>1</c:v>
                </c:pt>
              </c:numLit>
            </c:plus>
            <c:minus>
              <c:numRef>
                <c:f>('Referral to Informed of Dx'!$W$4,'Referral to Informed of Dx'!$AA$4,'Referral to Informed of Dx'!$AI$4,'Referral to Informed of Dx'!$AM$4,'Referral to Informed of Dx'!$AQ$4,'Referral to Informed of Dx'!$AU$4,'Referral to Informed of Dx'!$AY$4,'Referral to Informed of Dx'!$BC$4)</c:f>
                <c:numCache>
                  <c:formatCode>General</c:formatCode>
                  <c:ptCount val="8"/>
                  <c:pt idx="0">
                    <c:v>0.5</c:v>
                  </c:pt>
                  <c:pt idx="1">
                    <c:v>8</c:v>
                  </c:pt>
                  <c:pt idx="2">
                    <c:v>29.5</c:v>
                  </c:pt>
                  <c:pt idx="3">
                    <c:v>15.5</c:v>
                  </c:pt>
                  <c:pt idx="4">
                    <c:v>13</c:v>
                  </c:pt>
                  <c:pt idx="5">
                    <c:v>11.5</c:v>
                  </c:pt>
                  <c:pt idx="6">
                    <c:v>2</c:v>
                  </c:pt>
                  <c:pt idx="7">
                    <c:v>39</c:v>
                  </c:pt>
                </c:numCache>
              </c:numRef>
            </c:minus>
            <c:spPr>
              <a:ln w="19050"/>
            </c:spPr>
          </c:errBars>
          <c:cat>
            <c:strRef>
              <c:f>('Referral to Informed of Dx'!$V$2,'Referral to Informed of Dx'!$Z$2,'Referral to Informed of Dx'!$AH$2,'Referral to Informed of Dx'!$AL$2,'Referral to Informed of Dx'!$AP$2,'Referral to Informed of Dx'!$AT$2,'Referral to Informed of Dx'!$AX$2,'Referral to Informed of Dx'!$BB$2)</c:f>
              <c:strCache>
                <c:ptCount val="8"/>
                <c:pt idx="0">
                  <c:v>Whittington</c:v>
                </c:pt>
                <c:pt idx="1">
                  <c:v>Royal London</c:v>
                </c:pt>
                <c:pt idx="2">
                  <c:v>RFH</c:v>
                </c:pt>
                <c:pt idx="3">
                  <c:v>Homerton</c:v>
                </c:pt>
                <c:pt idx="4">
                  <c:v>PAH</c:v>
                </c:pt>
                <c:pt idx="5">
                  <c:v>NMUH</c:v>
                </c:pt>
                <c:pt idx="6">
                  <c:v>UCLH</c:v>
                </c:pt>
                <c:pt idx="7">
                  <c:v>BHRUT</c:v>
                </c:pt>
              </c:strCache>
            </c:strRef>
          </c:cat>
          <c:val>
            <c:numRef>
              <c:f>('Referral to Informed of Dx'!$W$4,'Referral to Informed of Dx'!$AA$4,'Referral to Informed of Dx'!$AI$4,'Referral to Informed of Dx'!$AM$4,'Referral to Informed of Dx'!$AQ$4,'Referral to Informed of Dx'!$AU$4,'Referral to Informed of Dx'!$AY$4,'Referral to Informed of Dx'!$BC$4)</c:f>
              <c:numCache>
                <c:formatCode>General</c:formatCode>
                <c:ptCount val="8"/>
                <c:pt idx="0">
                  <c:v>0.5</c:v>
                </c:pt>
                <c:pt idx="1">
                  <c:v>8</c:v>
                </c:pt>
                <c:pt idx="2">
                  <c:v>29.5</c:v>
                </c:pt>
                <c:pt idx="3">
                  <c:v>15.5</c:v>
                </c:pt>
                <c:pt idx="4">
                  <c:v>13</c:v>
                </c:pt>
                <c:pt idx="5">
                  <c:v>11.5</c:v>
                </c:pt>
                <c:pt idx="6">
                  <c:v>2</c:v>
                </c:pt>
                <c:pt idx="7">
                  <c:v>39</c:v>
                </c:pt>
              </c:numCache>
            </c:numRef>
          </c:val>
        </c:ser>
        <c:ser>
          <c:idx val="2"/>
          <c:order val="2"/>
          <c:spPr>
            <a:ln>
              <a:solidFill>
                <a:schemeClr val="tx1">
                  <a:shade val="95000"/>
                  <a:satMod val="105000"/>
                </a:schemeClr>
              </a:solidFill>
            </a:ln>
          </c:spPr>
          <c:invertIfNegative val="0"/>
          <c:dPt>
            <c:idx val="0"/>
            <c:invertIfNegative val="0"/>
            <c:bubble3D val="0"/>
            <c:spPr>
              <a:solidFill>
                <a:srgbClr val="FF66FF"/>
              </a:solidFill>
              <a:ln>
                <a:solidFill>
                  <a:schemeClr val="tx1">
                    <a:shade val="95000"/>
                    <a:satMod val="105000"/>
                  </a:schemeClr>
                </a:solidFill>
              </a:ln>
            </c:spPr>
          </c:dPt>
          <c:dPt>
            <c:idx val="1"/>
            <c:invertIfNegative val="0"/>
            <c:bubble3D val="0"/>
            <c:spPr>
              <a:solidFill>
                <a:srgbClr val="CCFF33"/>
              </a:solidFill>
              <a:ln>
                <a:solidFill>
                  <a:schemeClr val="tx1">
                    <a:shade val="95000"/>
                    <a:satMod val="105000"/>
                  </a:schemeClr>
                </a:solidFill>
              </a:ln>
            </c:spPr>
          </c:dPt>
          <c:dPt>
            <c:idx val="2"/>
            <c:invertIfNegative val="0"/>
            <c:bubble3D val="0"/>
            <c:spPr>
              <a:solidFill>
                <a:schemeClr val="accent6"/>
              </a:solidFill>
              <a:ln>
                <a:solidFill>
                  <a:schemeClr val="tx1">
                    <a:shade val="95000"/>
                    <a:satMod val="105000"/>
                  </a:schemeClr>
                </a:solidFill>
              </a:ln>
            </c:spPr>
          </c:dPt>
          <c:dPt>
            <c:idx val="3"/>
            <c:invertIfNegative val="0"/>
            <c:bubble3D val="0"/>
            <c:spPr>
              <a:solidFill>
                <a:schemeClr val="accent4"/>
              </a:solidFill>
              <a:ln>
                <a:solidFill>
                  <a:schemeClr val="tx1">
                    <a:shade val="95000"/>
                    <a:satMod val="105000"/>
                  </a:schemeClr>
                </a:solidFill>
              </a:ln>
            </c:spPr>
          </c:dPt>
          <c:dPt>
            <c:idx val="4"/>
            <c:invertIfNegative val="0"/>
            <c:bubble3D val="0"/>
            <c:spPr>
              <a:solidFill>
                <a:schemeClr val="accent2"/>
              </a:solidFill>
              <a:ln>
                <a:solidFill>
                  <a:schemeClr val="tx1">
                    <a:shade val="95000"/>
                    <a:satMod val="105000"/>
                  </a:schemeClr>
                </a:solidFill>
              </a:ln>
            </c:spPr>
          </c:dPt>
          <c:dPt>
            <c:idx val="5"/>
            <c:invertIfNegative val="0"/>
            <c:bubble3D val="0"/>
            <c:spPr>
              <a:solidFill>
                <a:schemeClr val="accent1"/>
              </a:solidFill>
              <a:ln>
                <a:solidFill>
                  <a:schemeClr val="tx1">
                    <a:shade val="95000"/>
                    <a:satMod val="105000"/>
                  </a:schemeClr>
                </a:solidFill>
              </a:ln>
            </c:spPr>
          </c:dPt>
          <c:dPt>
            <c:idx val="7"/>
            <c:invertIfNegative val="0"/>
            <c:bubble3D val="0"/>
            <c:spPr>
              <a:solidFill>
                <a:schemeClr val="bg2"/>
              </a:solidFill>
              <a:ln>
                <a:solidFill>
                  <a:schemeClr val="tx1">
                    <a:shade val="95000"/>
                    <a:satMod val="105000"/>
                  </a:schemeClr>
                </a:solidFill>
              </a:ln>
            </c:spPr>
          </c:dPt>
          <c:cat>
            <c:strRef>
              <c:f>('Referral to Informed of Dx'!$V$2,'Referral to Informed of Dx'!$Z$2,'Referral to Informed of Dx'!$AH$2,'Referral to Informed of Dx'!$AL$2,'Referral to Informed of Dx'!$AP$2,'Referral to Informed of Dx'!$AT$2,'Referral to Informed of Dx'!$AX$2,'Referral to Informed of Dx'!$BB$2)</c:f>
              <c:strCache>
                <c:ptCount val="8"/>
                <c:pt idx="0">
                  <c:v>Whittington</c:v>
                </c:pt>
                <c:pt idx="1">
                  <c:v>Royal London</c:v>
                </c:pt>
                <c:pt idx="2">
                  <c:v>RFH</c:v>
                </c:pt>
                <c:pt idx="3">
                  <c:v>Homerton</c:v>
                </c:pt>
                <c:pt idx="4">
                  <c:v>PAH</c:v>
                </c:pt>
                <c:pt idx="5">
                  <c:v>NMUH</c:v>
                </c:pt>
                <c:pt idx="6">
                  <c:v>UCLH</c:v>
                </c:pt>
                <c:pt idx="7">
                  <c:v>BHRUT</c:v>
                </c:pt>
              </c:strCache>
            </c:strRef>
          </c:cat>
          <c:val>
            <c:numRef>
              <c:f>('Referral to Informed of Dx'!$W$5,'Referral to Informed of Dx'!$AA$5,'Referral to Informed of Dx'!$AI$5,'Referral to Informed of Dx'!$AM$5,'Referral to Informed of Dx'!$AQ$5,'Referral to Informed of Dx'!$AU$5,'Referral to Informed of Dx'!$AY$5,'Referral to Informed of Dx'!$BC$5)</c:f>
              <c:numCache>
                <c:formatCode>General</c:formatCode>
                <c:ptCount val="8"/>
                <c:pt idx="0">
                  <c:v>2.5</c:v>
                </c:pt>
                <c:pt idx="1">
                  <c:v>7</c:v>
                </c:pt>
                <c:pt idx="2">
                  <c:v>29.5</c:v>
                </c:pt>
                <c:pt idx="3">
                  <c:v>4.5</c:v>
                </c:pt>
                <c:pt idx="4">
                  <c:v>14</c:v>
                </c:pt>
                <c:pt idx="5">
                  <c:v>3.5</c:v>
                </c:pt>
                <c:pt idx="6">
                  <c:v>1.5</c:v>
                </c:pt>
                <c:pt idx="7">
                  <c:v>68.5</c:v>
                </c:pt>
              </c:numCache>
            </c:numRef>
          </c:val>
        </c:ser>
        <c:ser>
          <c:idx val="3"/>
          <c:order val="3"/>
          <c:spPr>
            <a:ln>
              <a:solidFill>
                <a:schemeClr val="tx1">
                  <a:shade val="95000"/>
                  <a:satMod val="105000"/>
                </a:schemeClr>
              </a:solidFill>
            </a:ln>
          </c:spPr>
          <c:invertIfNegative val="0"/>
          <c:dPt>
            <c:idx val="0"/>
            <c:invertIfNegative val="0"/>
            <c:bubble3D val="0"/>
            <c:spPr>
              <a:solidFill>
                <a:srgbClr val="FF66FF"/>
              </a:solidFill>
              <a:ln>
                <a:solidFill>
                  <a:schemeClr val="tx1">
                    <a:shade val="95000"/>
                    <a:satMod val="105000"/>
                  </a:schemeClr>
                </a:solidFill>
              </a:ln>
            </c:spPr>
          </c:dPt>
          <c:dPt>
            <c:idx val="1"/>
            <c:invertIfNegative val="0"/>
            <c:bubble3D val="0"/>
            <c:spPr>
              <a:solidFill>
                <a:srgbClr val="CCFF33"/>
              </a:solidFill>
              <a:ln>
                <a:solidFill>
                  <a:schemeClr val="tx1">
                    <a:shade val="95000"/>
                    <a:satMod val="105000"/>
                  </a:schemeClr>
                </a:solidFill>
              </a:ln>
            </c:spPr>
          </c:dPt>
          <c:dPt>
            <c:idx val="2"/>
            <c:invertIfNegative val="0"/>
            <c:bubble3D val="0"/>
            <c:spPr>
              <a:solidFill>
                <a:schemeClr val="accent6"/>
              </a:solidFill>
              <a:ln>
                <a:solidFill>
                  <a:schemeClr val="tx1">
                    <a:shade val="95000"/>
                    <a:satMod val="105000"/>
                  </a:schemeClr>
                </a:solidFill>
              </a:ln>
            </c:spPr>
          </c:dPt>
          <c:dPt>
            <c:idx val="4"/>
            <c:invertIfNegative val="0"/>
            <c:bubble3D val="0"/>
            <c:spPr>
              <a:solidFill>
                <a:schemeClr val="accent2"/>
              </a:solidFill>
              <a:ln>
                <a:solidFill>
                  <a:schemeClr val="tx1">
                    <a:shade val="95000"/>
                    <a:satMod val="105000"/>
                  </a:schemeClr>
                </a:solidFill>
              </a:ln>
            </c:spPr>
          </c:dPt>
          <c:dPt>
            <c:idx val="5"/>
            <c:invertIfNegative val="0"/>
            <c:bubble3D val="0"/>
            <c:spPr>
              <a:solidFill>
                <a:schemeClr val="accent1"/>
              </a:solidFill>
              <a:ln>
                <a:solidFill>
                  <a:schemeClr val="tx1">
                    <a:shade val="95000"/>
                    <a:satMod val="105000"/>
                  </a:schemeClr>
                </a:solidFill>
              </a:ln>
            </c:spPr>
          </c:dPt>
          <c:dPt>
            <c:idx val="6"/>
            <c:invertIfNegative val="0"/>
            <c:bubble3D val="0"/>
            <c:spPr>
              <a:solidFill>
                <a:schemeClr val="accent3"/>
              </a:solidFill>
              <a:ln>
                <a:solidFill>
                  <a:schemeClr val="tx1">
                    <a:shade val="95000"/>
                    <a:satMod val="105000"/>
                  </a:schemeClr>
                </a:solidFill>
              </a:ln>
            </c:spPr>
          </c:dPt>
          <c:dPt>
            <c:idx val="7"/>
            <c:invertIfNegative val="0"/>
            <c:bubble3D val="0"/>
            <c:spPr>
              <a:solidFill>
                <a:schemeClr val="bg2"/>
              </a:solidFill>
              <a:ln>
                <a:solidFill>
                  <a:schemeClr val="tx1">
                    <a:shade val="95000"/>
                    <a:satMod val="105000"/>
                  </a:schemeClr>
                </a:solidFill>
              </a:ln>
            </c:spPr>
          </c:dPt>
          <c:errBars>
            <c:errBarType val="plus"/>
            <c:errValType val="cust"/>
            <c:noEndCap val="0"/>
            <c:plus>
              <c:numRef>
                <c:f>('Referral to Informed of Dx'!$W$7,'Referral to Informed of Dx'!$AA$7,'Referral to Informed of Dx'!$AI$7,'Referral to Informed of Dx'!$AM$7,'Referral to Informed of Dx'!$AQ$7,'Referral to Informed of Dx'!$AU$7,'Referral to Informed of Dx'!$AY$7,'Referral to Informed of Dx'!$BC$7)</c:f>
                <c:numCache>
                  <c:formatCode>General</c:formatCode>
                  <c:ptCount val="8"/>
                  <c:pt idx="0">
                    <c:v>3</c:v>
                  </c:pt>
                  <c:pt idx="1">
                    <c:v>44</c:v>
                  </c:pt>
                  <c:pt idx="2">
                    <c:v>29.5</c:v>
                  </c:pt>
                  <c:pt idx="3">
                    <c:v>4.5</c:v>
                  </c:pt>
                  <c:pt idx="4">
                    <c:v>1</c:v>
                  </c:pt>
                  <c:pt idx="5">
                    <c:v>21.75</c:v>
                  </c:pt>
                  <c:pt idx="6">
                    <c:v>72.25</c:v>
                  </c:pt>
                  <c:pt idx="7">
                    <c:v>24.5</c:v>
                  </c:pt>
                </c:numCache>
              </c:numRef>
            </c:plus>
            <c:minus>
              <c:numLit>
                <c:formatCode>General</c:formatCode>
                <c:ptCount val="1"/>
                <c:pt idx="0">
                  <c:v>1</c:v>
                </c:pt>
              </c:numLit>
            </c:minus>
            <c:spPr>
              <a:ln w="19050"/>
            </c:spPr>
          </c:errBars>
          <c:cat>
            <c:strRef>
              <c:f>('Referral to Informed of Dx'!$V$2,'Referral to Informed of Dx'!$Z$2,'Referral to Informed of Dx'!$AH$2,'Referral to Informed of Dx'!$AL$2,'Referral to Informed of Dx'!$AP$2,'Referral to Informed of Dx'!$AT$2,'Referral to Informed of Dx'!$AX$2,'Referral to Informed of Dx'!$BB$2)</c:f>
              <c:strCache>
                <c:ptCount val="8"/>
                <c:pt idx="0">
                  <c:v>Whittington</c:v>
                </c:pt>
                <c:pt idx="1">
                  <c:v>Royal London</c:v>
                </c:pt>
                <c:pt idx="2">
                  <c:v>RFH</c:v>
                </c:pt>
                <c:pt idx="3">
                  <c:v>Homerton</c:v>
                </c:pt>
                <c:pt idx="4">
                  <c:v>PAH</c:v>
                </c:pt>
                <c:pt idx="5">
                  <c:v>NMUH</c:v>
                </c:pt>
                <c:pt idx="6">
                  <c:v>UCLH</c:v>
                </c:pt>
                <c:pt idx="7">
                  <c:v>BHRUT</c:v>
                </c:pt>
              </c:strCache>
            </c:strRef>
          </c:cat>
          <c:val>
            <c:numRef>
              <c:f>('Referral to Informed of Dx'!$W$6,'Referral to Informed of Dx'!$AA$6,'Referral to Informed of Dx'!$AI$6,'Referral to Informed of Dx'!$AM$6,'Referral to Informed of Dx'!$AQ$6,'Referral to Informed of Dx'!$AU$6,'Referral to Informed of Dx'!$AY$6,'Referral to Informed of Dx'!$BC$6)</c:f>
              <c:numCache>
                <c:formatCode>General</c:formatCode>
                <c:ptCount val="8"/>
                <c:pt idx="0">
                  <c:v>2</c:v>
                </c:pt>
                <c:pt idx="1">
                  <c:v>21</c:v>
                </c:pt>
                <c:pt idx="2">
                  <c:v>29.5</c:v>
                </c:pt>
                <c:pt idx="3">
                  <c:v>13.5</c:v>
                </c:pt>
                <c:pt idx="4">
                  <c:v>3</c:v>
                </c:pt>
                <c:pt idx="5">
                  <c:v>3.25</c:v>
                </c:pt>
                <c:pt idx="6">
                  <c:v>14.25</c:v>
                </c:pt>
                <c:pt idx="7">
                  <c:v>23</c:v>
                </c:pt>
              </c:numCache>
            </c:numRef>
          </c:val>
        </c:ser>
        <c:ser>
          <c:idx val="4"/>
          <c:order val="4"/>
          <c:spPr>
            <a:noFill/>
          </c:spPr>
          <c:invertIfNegative val="0"/>
          <c:cat>
            <c:strRef>
              <c:f>('Referral to Informed of Dx'!$V$2,'Referral to Informed of Dx'!$Z$2,'Referral to Informed of Dx'!$AH$2,'Referral to Informed of Dx'!$AL$2,'Referral to Informed of Dx'!$AP$2,'Referral to Informed of Dx'!$AT$2,'Referral to Informed of Dx'!$AX$2,'Referral to Informed of Dx'!$BB$2)</c:f>
              <c:strCache>
                <c:ptCount val="8"/>
                <c:pt idx="0">
                  <c:v>Whittington</c:v>
                </c:pt>
                <c:pt idx="1">
                  <c:v>Royal London</c:v>
                </c:pt>
                <c:pt idx="2">
                  <c:v>RFH</c:v>
                </c:pt>
                <c:pt idx="3">
                  <c:v>Homerton</c:v>
                </c:pt>
                <c:pt idx="4">
                  <c:v>PAH</c:v>
                </c:pt>
                <c:pt idx="5">
                  <c:v>NMUH</c:v>
                </c:pt>
                <c:pt idx="6">
                  <c:v>UCLH</c:v>
                </c:pt>
                <c:pt idx="7">
                  <c:v>BHRUT</c:v>
                </c:pt>
              </c:strCache>
            </c:strRef>
          </c:cat>
          <c:val>
            <c:numRef>
              <c:f>('Referral to Informed of Dx'!$W$7,'Referral to Informed of Dx'!$AA$7,'Referral to Informed of Dx'!$AI$7,'Referral to Informed of Dx'!$AM$7,'Referral to Informed of Dx'!$AQ$7,'Referral to Informed of Dx'!$AU$7,'Referral to Informed of Dx'!$AY$7,'Referral to Informed of Dx'!$BC$7)</c:f>
              <c:numCache>
                <c:formatCode>General</c:formatCode>
                <c:ptCount val="8"/>
                <c:pt idx="0">
                  <c:v>3</c:v>
                </c:pt>
                <c:pt idx="1">
                  <c:v>44</c:v>
                </c:pt>
                <c:pt idx="2">
                  <c:v>29.5</c:v>
                </c:pt>
                <c:pt idx="3">
                  <c:v>4.5</c:v>
                </c:pt>
                <c:pt idx="4">
                  <c:v>1</c:v>
                </c:pt>
                <c:pt idx="5">
                  <c:v>21.75</c:v>
                </c:pt>
                <c:pt idx="6">
                  <c:v>72.25</c:v>
                </c:pt>
                <c:pt idx="7">
                  <c:v>24.5</c:v>
                </c:pt>
              </c:numCache>
            </c:numRef>
          </c:val>
        </c:ser>
        <c:dLbls>
          <c:showLegendKey val="0"/>
          <c:showVal val="0"/>
          <c:showCatName val="0"/>
          <c:showSerName val="0"/>
          <c:showPercent val="0"/>
          <c:showBubbleSize val="0"/>
        </c:dLbls>
        <c:gapWidth val="150"/>
        <c:overlap val="100"/>
        <c:axId val="50128000"/>
        <c:axId val="50129920"/>
      </c:barChart>
      <c:catAx>
        <c:axId val="50128000"/>
        <c:scaling>
          <c:orientation val="minMax"/>
        </c:scaling>
        <c:delete val="0"/>
        <c:axPos val="l"/>
        <c:title>
          <c:tx>
            <c:rich>
              <a:bodyPr rot="-5400000" vert="horz"/>
              <a:lstStyle/>
              <a:p>
                <a:pPr>
                  <a:defRPr sz="1200"/>
                </a:pPr>
                <a:r>
                  <a:rPr lang="en-GB" sz="1200"/>
                  <a:t>Trust</a:t>
                </a:r>
              </a:p>
            </c:rich>
          </c:tx>
          <c:overlay val="0"/>
        </c:title>
        <c:numFmt formatCode="General" sourceLinked="0"/>
        <c:majorTickMark val="out"/>
        <c:minorTickMark val="none"/>
        <c:tickLblPos val="nextTo"/>
        <c:crossAx val="50129920"/>
        <c:crosses val="autoZero"/>
        <c:auto val="1"/>
        <c:lblAlgn val="ctr"/>
        <c:lblOffset val="100"/>
        <c:noMultiLvlLbl val="0"/>
      </c:catAx>
      <c:valAx>
        <c:axId val="50129920"/>
        <c:scaling>
          <c:orientation val="minMax"/>
          <c:max val="182"/>
        </c:scaling>
        <c:delete val="0"/>
        <c:axPos val="b"/>
        <c:majorGridlines/>
        <c:title>
          <c:tx>
            <c:rich>
              <a:bodyPr/>
              <a:lstStyle/>
              <a:p>
                <a:pPr>
                  <a:defRPr sz="1200"/>
                </a:pPr>
                <a:r>
                  <a:rPr lang="en-GB" sz="1200"/>
                  <a:t>Number</a:t>
                </a:r>
                <a:r>
                  <a:rPr lang="en-GB" sz="1200" baseline="0"/>
                  <a:t> of Days</a:t>
                </a:r>
                <a:endParaRPr lang="en-GB" sz="1200"/>
              </a:p>
            </c:rich>
          </c:tx>
          <c:layout>
            <c:manualLayout>
              <c:xMode val="edge"/>
              <c:yMode val="edge"/>
              <c:x val="0.49293708017010379"/>
              <c:y val="0.9078606909615321"/>
            </c:manualLayout>
          </c:layout>
          <c:overlay val="0"/>
        </c:title>
        <c:numFmt formatCode="General" sourceLinked="1"/>
        <c:majorTickMark val="out"/>
        <c:minorTickMark val="none"/>
        <c:tickLblPos val="nextTo"/>
        <c:crossAx val="50128000"/>
        <c:crosses val="autoZero"/>
        <c:crossBetween val="between"/>
        <c:majorUnit val="7"/>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noFill/>
          </c:spPr>
          <c:invertIfNegative val="0"/>
          <c:cat>
            <c:strRef>
              <c:f>('Referral to Endoscopy'!$V$2,'Referral to Endoscopy'!$Z$2,'Referral to Endoscopy'!$AD$2,'Referral to Endoscopy'!$AH$2,'Referral to Endoscopy'!$AL$2,'Referral to Endoscopy'!$AP$2,'Referral to Endoscopy'!$AT$2,'Referral to Endoscopy'!$AX$2,'Referral to Endoscopy'!$BB$2)</c:f>
              <c:strCache>
                <c:ptCount val="9"/>
                <c:pt idx="0">
                  <c:v>Whittington</c:v>
                </c:pt>
                <c:pt idx="1">
                  <c:v>Royal London</c:v>
                </c:pt>
                <c:pt idx="2">
                  <c:v>BCF</c:v>
                </c:pt>
                <c:pt idx="3">
                  <c:v>RFH</c:v>
                </c:pt>
                <c:pt idx="4">
                  <c:v>Homerton</c:v>
                </c:pt>
                <c:pt idx="5">
                  <c:v>PAH</c:v>
                </c:pt>
                <c:pt idx="6">
                  <c:v>NMUH</c:v>
                </c:pt>
                <c:pt idx="7">
                  <c:v>UCLH</c:v>
                </c:pt>
                <c:pt idx="8">
                  <c:v>BHRUT</c:v>
                </c:pt>
              </c:strCache>
            </c:strRef>
          </c:cat>
          <c:val>
            <c:numRef>
              <c:f>('Referral to Endoscopy'!$W$3,'Referral to Endoscopy'!$AA$3,'Referral to Endoscopy'!$AE$3,'Referral to Endoscopy'!$AI$3,'Referral to Endoscopy'!$AM$3,'Referral to Endoscopy'!$AQ$3,'Referral to Endoscopy'!$AU$3,'Referral to Endoscopy'!$AY$3,'Referral to Endoscopy'!$BC$3)</c:f>
              <c:numCache>
                <c:formatCode>General</c:formatCode>
                <c:ptCount val="9"/>
                <c:pt idx="0">
                  <c:v>4</c:v>
                </c:pt>
                <c:pt idx="1">
                  <c:v>2</c:v>
                </c:pt>
                <c:pt idx="2">
                  <c:v>6</c:v>
                </c:pt>
                <c:pt idx="3">
                  <c:v>8</c:v>
                </c:pt>
                <c:pt idx="4">
                  <c:v>4</c:v>
                </c:pt>
                <c:pt idx="5">
                  <c:v>4</c:v>
                </c:pt>
                <c:pt idx="6">
                  <c:v>15</c:v>
                </c:pt>
                <c:pt idx="7">
                  <c:v>2</c:v>
                </c:pt>
                <c:pt idx="8">
                  <c:v>8</c:v>
                </c:pt>
              </c:numCache>
            </c:numRef>
          </c:val>
        </c:ser>
        <c:ser>
          <c:idx val="1"/>
          <c:order val="1"/>
          <c:spPr>
            <a:noFill/>
          </c:spPr>
          <c:invertIfNegative val="0"/>
          <c:errBars>
            <c:errBarType val="minus"/>
            <c:errValType val="cust"/>
            <c:noEndCap val="0"/>
            <c:plus>
              <c:numLit>
                <c:formatCode>General</c:formatCode>
                <c:ptCount val="1"/>
                <c:pt idx="0">
                  <c:v>1</c:v>
                </c:pt>
              </c:numLit>
            </c:plus>
            <c:minus>
              <c:numRef>
                <c:f>('Referral to Endoscopy'!$W$4,'Referral to Endoscopy'!$AA$4,'Referral to Endoscopy'!$AE$4,'Referral to Endoscopy'!$AI$4,'Referral to Endoscopy'!$AM$4,'Referral to Endoscopy'!$AQ$4,'Referral to Endoscopy'!$AU$4,'Referral to Endoscopy'!$AY$4,'Referral to Endoscopy'!$BC$4)</c:f>
                <c:numCache>
                  <c:formatCode>General</c:formatCode>
                  <c:ptCount val="9"/>
                  <c:pt idx="0">
                    <c:v>0.5</c:v>
                  </c:pt>
                  <c:pt idx="1">
                    <c:v>3</c:v>
                  </c:pt>
                  <c:pt idx="2">
                    <c:v>3.75</c:v>
                  </c:pt>
                  <c:pt idx="3">
                    <c:v>2</c:v>
                  </c:pt>
                  <c:pt idx="4">
                    <c:v>9</c:v>
                  </c:pt>
                  <c:pt idx="5">
                    <c:v>2.5</c:v>
                  </c:pt>
                  <c:pt idx="6">
                    <c:v>4</c:v>
                  </c:pt>
                  <c:pt idx="7">
                    <c:v>5</c:v>
                  </c:pt>
                  <c:pt idx="8">
                    <c:v>12.25</c:v>
                  </c:pt>
                </c:numCache>
              </c:numRef>
            </c:minus>
            <c:spPr>
              <a:ln w="19050"/>
            </c:spPr>
          </c:errBars>
          <c:cat>
            <c:strRef>
              <c:f>('Referral to Endoscopy'!$V$2,'Referral to Endoscopy'!$Z$2,'Referral to Endoscopy'!$AD$2,'Referral to Endoscopy'!$AH$2,'Referral to Endoscopy'!$AL$2,'Referral to Endoscopy'!$AP$2,'Referral to Endoscopy'!$AT$2,'Referral to Endoscopy'!$AX$2,'Referral to Endoscopy'!$BB$2)</c:f>
              <c:strCache>
                <c:ptCount val="9"/>
                <c:pt idx="0">
                  <c:v>Whittington</c:v>
                </c:pt>
                <c:pt idx="1">
                  <c:v>Royal London</c:v>
                </c:pt>
                <c:pt idx="2">
                  <c:v>BCF</c:v>
                </c:pt>
                <c:pt idx="3">
                  <c:v>RFH</c:v>
                </c:pt>
                <c:pt idx="4">
                  <c:v>Homerton</c:v>
                </c:pt>
                <c:pt idx="5">
                  <c:v>PAH</c:v>
                </c:pt>
                <c:pt idx="6">
                  <c:v>NMUH</c:v>
                </c:pt>
                <c:pt idx="7">
                  <c:v>UCLH</c:v>
                </c:pt>
                <c:pt idx="8">
                  <c:v>BHRUT</c:v>
                </c:pt>
              </c:strCache>
            </c:strRef>
          </c:cat>
          <c:val>
            <c:numRef>
              <c:f>('Referral to Endoscopy'!$W$4,'Referral to Endoscopy'!$AA$4,'Referral to Endoscopy'!$AE$4,'Referral to Endoscopy'!$AI$4,'Referral to Endoscopy'!$AM$4,'Referral to Endoscopy'!$AQ$4,'Referral to Endoscopy'!$AU$4,'Referral to Endoscopy'!$AY$4,'Referral to Endoscopy'!$BC$4)</c:f>
              <c:numCache>
                <c:formatCode>General</c:formatCode>
                <c:ptCount val="9"/>
                <c:pt idx="0">
                  <c:v>0.5</c:v>
                </c:pt>
                <c:pt idx="1">
                  <c:v>3</c:v>
                </c:pt>
                <c:pt idx="2">
                  <c:v>3.75</c:v>
                </c:pt>
                <c:pt idx="3">
                  <c:v>2</c:v>
                </c:pt>
                <c:pt idx="4">
                  <c:v>9</c:v>
                </c:pt>
                <c:pt idx="5">
                  <c:v>2.5</c:v>
                </c:pt>
                <c:pt idx="6">
                  <c:v>4</c:v>
                </c:pt>
                <c:pt idx="7">
                  <c:v>5</c:v>
                </c:pt>
                <c:pt idx="8">
                  <c:v>12.25</c:v>
                </c:pt>
              </c:numCache>
            </c:numRef>
          </c:val>
        </c:ser>
        <c:ser>
          <c:idx val="2"/>
          <c:order val="2"/>
          <c:spPr>
            <a:ln>
              <a:solidFill>
                <a:schemeClr val="tx1">
                  <a:shade val="95000"/>
                  <a:satMod val="105000"/>
                </a:schemeClr>
              </a:solidFill>
            </a:ln>
          </c:spPr>
          <c:invertIfNegative val="0"/>
          <c:dPt>
            <c:idx val="0"/>
            <c:invertIfNegative val="0"/>
            <c:bubble3D val="0"/>
            <c:spPr>
              <a:solidFill>
                <a:srgbClr val="FF66FF"/>
              </a:solidFill>
              <a:ln>
                <a:solidFill>
                  <a:schemeClr val="tx1">
                    <a:shade val="95000"/>
                    <a:satMod val="105000"/>
                  </a:schemeClr>
                </a:solidFill>
              </a:ln>
            </c:spPr>
          </c:dPt>
          <c:dPt>
            <c:idx val="1"/>
            <c:invertIfNegative val="0"/>
            <c:bubble3D val="0"/>
            <c:spPr>
              <a:solidFill>
                <a:srgbClr val="CCFF33"/>
              </a:solidFill>
              <a:ln>
                <a:solidFill>
                  <a:schemeClr val="tx1">
                    <a:shade val="95000"/>
                    <a:satMod val="105000"/>
                  </a:schemeClr>
                </a:solidFill>
              </a:ln>
            </c:spPr>
          </c:dPt>
          <c:dPt>
            <c:idx val="2"/>
            <c:invertIfNegative val="0"/>
            <c:bubble3D val="0"/>
            <c:spPr>
              <a:solidFill>
                <a:schemeClr val="accent5"/>
              </a:solidFill>
              <a:ln>
                <a:solidFill>
                  <a:schemeClr val="tx1">
                    <a:shade val="95000"/>
                    <a:satMod val="105000"/>
                  </a:schemeClr>
                </a:solidFill>
              </a:ln>
            </c:spPr>
          </c:dPt>
          <c:dPt>
            <c:idx val="3"/>
            <c:invertIfNegative val="0"/>
            <c:bubble3D val="0"/>
            <c:spPr>
              <a:solidFill>
                <a:schemeClr val="accent6"/>
              </a:solidFill>
              <a:ln>
                <a:solidFill>
                  <a:schemeClr val="tx1">
                    <a:shade val="95000"/>
                    <a:satMod val="105000"/>
                  </a:schemeClr>
                </a:solidFill>
              </a:ln>
            </c:spPr>
          </c:dPt>
          <c:dPt>
            <c:idx val="4"/>
            <c:invertIfNegative val="0"/>
            <c:bubble3D val="0"/>
            <c:spPr>
              <a:solidFill>
                <a:schemeClr val="accent4"/>
              </a:solidFill>
              <a:ln>
                <a:solidFill>
                  <a:schemeClr val="tx1">
                    <a:shade val="95000"/>
                    <a:satMod val="105000"/>
                  </a:schemeClr>
                </a:solidFill>
              </a:ln>
            </c:spPr>
          </c:dPt>
          <c:dPt>
            <c:idx val="5"/>
            <c:invertIfNegative val="0"/>
            <c:bubble3D val="0"/>
            <c:spPr>
              <a:solidFill>
                <a:schemeClr val="accent2"/>
              </a:solidFill>
              <a:ln>
                <a:solidFill>
                  <a:schemeClr val="tx1">
                    <a:shade val="95000"/>
                    <a:satMod val="105000"/>
                  </a:schemeClr>
                </a:solidFill>
              </a:ln>
            </c:spPr>
          </c:dPt>
          <c:dPt>
            <c:idx val="6"/>
            <c:invertIfNegative val="0"/>
            <c:bubble3D val="0"/>
            <c:spPr>
              <a:solidFill>
                <a:schemeClr val="accent1"/>
              </a:solidFill>
              <a:ln>
                <a:solidFill>
                  <a:schemeClr val="tx1">
                    <a:shade val="95000"/>
                    <a:satMod val="105000"/>
                  </a:schemeClr>
                </a:solidFill>
              </a:ln>
            </c:spPr>
          </c:dPt>
          <c:dPt>
            <c:idx val="8"/>
            <c:invertIfNegative val="0"/>
            <c:bubble3D val="0"/>
            <c:spPr>
              <a:solidFill>
                <a:schemeClr val="bg2"/>
              </a:solidFill>
              <a:ln>
                <a:solidFill>
                  <a:schemeClr val="tx1">
                    <a:shade val="95000"/>
                    <a:satMod val="105000"/>
                  </a:schemeClr>
                </a:solidFill>
              </a:ln>
            </c:spPr>
          </c:dPt>
          <c:cat>
            <c:strRef>
              <c:f>('Referral to Endoscopy'!$V$2,'Referral to Endoscopy'!$Z$2,'Referral to Endoscopy'!$AD$2,'Referral to Endoscopy'!$AH$2,'Referral to Endoscopy'!$AL$2,'Referral to Endoscopy'!$AP$2,'Referral to Endoscopy'!$AT$2,'Referral to Endoscopy'!$AX$2,'Referral to Endoscopy'!$BB$2)</c:f>
              <c:strCache>
                <c:ptCount val="9"/>
                <c:pt idx="0">
                  <c:v>Whittington</c:v>
                </c:pt>
                <c:pt idx="1">
                  <c:v>Royal London</c:v>
                </c:pt>
                <c:pt idx="2">
                  <c:v>BCF</c:v>
                </c:pt>
                <c:pt idx="3">
                  <c:v>RFH</c:v>
                </c:pt>
                <c:pt idx="4">
                  <c:v>Homerton</c:v>
                </c:pt>
                <c:pt idx="5">
                  <c:v>PAH</c:v>
                </c:pt>
                <c:pt idx="6">
                  <c:v>NMUH</c:v>
                </c:pt>
                <c:pt idx="7">
                  <c:v>UCLH</c:v>
                </c:pt>
                <c:pt idx="8">
                  <c:v>BHRUT</c:v>
                </c:pt>
              </c:strCache>
            </c:strRef>
          </c:cat>
          <c:val>
            <c:numRef>
              <c:f>('Referral to Endoscopy'!$W$5,'Referral to Endoscopy'!$AA$5,'Referral to Endoscopy'!$AE$5,'Referral to Endoscopy'!$AI$5,'Referral to Endoscopy'!$AM$5,'Referral to Endoscopy'!$AQ$5,'Referral to Endoscopy'!$AU$5,'Referral to Endoscopy'!$AY$5,'Referral to Endoscopy'!$BC$5)</c:f>
              <c:numCache>
                <c:formatCode>General</c:formatCode>
                <c:ptCount val="9"/>
                <c:pt idx="0">
                  <c:v>2.5</c:v>
                </c:pt>
                <c:pt idx="1">
                  <c:v>2</c:v>
                </c:pt>
                <c:pt idx="2">
                  <c:v>3.75</c:v>
                </c:pt>
                <c:pt idx="3">
                  <c:v>6</c:v>
                </c:pt>
                <c:pt idx="4">
                  <c:v>2</c:v>
                </c:pt>
                <c:pt idx="5">
                  <c:v>2.5</c:v>
                </c:pt>
                <c:pt idx="6">
                  <c:v>2</c:v>
                </c:pt>
                <c:pt idx="7">
                  <c:v>1</c:v>
                </c:pt>
                <c:pt idx="8">
                  <c:v>12.25</c:v>
                </c:pt>
              </c:numCache>
            </c:numRef>
          </c:val>
        </c:ser>
        <c:ser>
          <c:idx val="3"/>
          <c:order val="3"/>
          <c:spPr>
            <a:ln>
              <a:solidFill>
                <a:schemeClr val="tx1">
                  <a:shade val="95000"/>
                  <a:satMod val="105000"/>
                </a:schemeClr>
              </a:solidFill>
            </a:ln>
          </c:spPr>
          <c:invertIfNegative val="0"/>
          <c:dPt>
            <c:idx val="0"/>
            <c:invertIfNegative val="0"/>
            <c:bubble3D val="0"/>
            <c:spPr>
              <a:solidFill>
                <a:srgbClr val="FF66FF"/>
              </a:solidFill>
              <a:ln>
                <a:solidFill>
                  <a:schemeClr val="tx1">
                    <a:shade val="95000"/>
                    <a:satMod val="105000"/>
                  </a:schemeClr>
                </a:solidFill>
              </a:ln>
            </c:spPr>
          </c:dPt>
          <c:dPt>
            <c:idx val="1"/>
            <c:invertIfNegative val="0"/>
            <c:bubble3D val="0"/>
            <c:spPr>
              <a:solidFill>
                <a:srgbClr val="CCFF33"/>
              </a:solidFill>
              <a:ln>
                <a:solidFill>
                  <a:schemeClr val="tx1">
                    <a:shade val="95000"/>
                    <a:satMod val="105000"/>
                  </a:schemeClr>
                </a:solidFill>
              </a:ln>
            </c:spPr>
          </c:dPt>
          <c:dPt>
            <c:idx val="2"/>
            <c:invertIfNegative val="0"/>
            <c:bubble3D val="0"/>
            <c:spPr>
              <a:solidFill>
                <a:schemeClr val="accent5"/>
              </a:solidFill>
              <a:ln>
                <a:solidFill>
                  <a:schemeClr val="tx1">
                    <a:shade val="95000"/>
                    <a:satMod val="105000"/>
                  </a:schemeClr>
                </a:solidFill>
              </a:ln>
            </c:spPr>
          </c:dPt>
          <c:dPt>
            <c:idx val="3"/>
            <c:invertIfNegative val="0"/>
            <c:bubble3D val="0"/>
            <c:spPr>
              <a:solidFill>
                <a:schemeClr val="accent6"/>
              </a:solidFill>
              <a:ln>
                <a:solidFill>
                  <a:schemeClr val="tx1">
                    <a:shade val="95000"/>
                    <a:satMod val="105000"/>
                  </a:schemeClr>
                </a:solidFill>
              </a:ln>
            </c:spPr>
          </c:dPt>
          <c:dPt>
            <c:idx val="5"/>
            <c:invertIfNegative val="0"/>
            <c:bubble3D val="0"/>
            <c:spPr>
              <a:solidFill>
                <a:schemeClr val="accent2"/>
              </a:solidFill>
              <a:ln>
                <a:solidFill>
                  <a:schemeClr val="tx1">
                    <a:shade val="95000"/>
                    <a:satMod val="105000"/>
                  </a:schemeClr>
                </a:solidFill>
              </a:ln>
            </c:spPr>
          </c:dPt>
          <c:dPt>
            <c:idx val="6"/>
            <c:invertIfNegative val="0"/>
            <c:bubble3D val="0"/>
            <c:spPr>
              <a:solidFill>
                <a:schemeClr val="accent1"/>
              </a:solidFill>
              <a:ln>
                <a:solidFill>
                  <a:schemeClr val="tx1">
                    <a:shade val="95000"/>
                    <a:satMod val="105000"/>
                  </a:schemeClr>
                </a:solidFill>
              </a:ln>
            </c:spPr>
          </c:dPt>
          <c:dPt>
            <c:idx val="7"/>
            <c:invertIfNegative val="0"/>
            <c:bubble3D val="0"/>
            <c:spPr>
              <a:solidFill>
                <a:schemeClr val="accent3"/>
              </a:solidFill>
              <a:ln>
                <a:solidFill>
                  <a:schemeClr val="tx1">
                    <a:shade val="95000"/>
                    <a:satMod val="105000"/>
                  </a:schemeClr>
                </a:solidFill>
              </a:ln>
            </c:spPr>
          </c:dPt>
          <c:dPt>
            <c:idx val="8"/>
            <c:invertIfNegative val="0"/>
            <c:bubble3D val="0"/>
            <c:spPr>
              <a:solidFill>
                <a:schemeClr val="bg2"/>
              </a:solidFill>
              <a:ln>
                <a:solidFill>
                  <a:schemeClr val="tx1">
                    <a:shade val="95000"/>
                    <a:satMod val="105000"/>
                  </a:schemeClr>
                </a:solidFill>
              </a:ln>
            </c:spPr>
          </c:dPt>
          <c:errBars>
            <c:errBarType val="plus"/>
            <c:errValType val="cust"/>
            <c:noEndCap val="0"/>
            <c:plus>
              <c:numRef>
                <c:f>('Referral to Endoscopy'!$W$7,'Referral to Endoscopy'!$AA$7,'Referral to Endoscopy'!$AE$7,'Referral to Endoscopy'!$AI$7,'Referral to Endoscopy'!$AM$7,'Referral to Endoscopy'!$AQ$7,'Referral to Endoscopy'!$AU$7,'Referral to Endoscopy'!$AY$7,'Referral to Endoscopy'!$BC$7)</c:f>
                <c:numCache>
                  <c:formatCode>General</c:formatCode>
                  <c:ptCount val="9"/>
                  <c:pt idx="0">
                    <c:v>3</c:v>
                  </c:pt>
                  <c:pt idx="1">
                    <c:v>12</c:v>
                  </c:pt>
                  <c:pt idx="2">
                    <c:v>3.25</c:v>
                  </c:pt>
                  <c:pt idx="3">
                    <c:v>4</c:v>
                  </c:pt>
                  <c:pt idx="4">
                    <c:v>12</c:v>
                  </c:pt>
                  <c:pt idx="5">
                    <c:v>5</c:v>
                  </c:pt>
                  <c:pt idx="6">
                    <c:v>3</c:v>
                  </c:pt>
                  <c:pt idx="7">
                    <c:v>55</c:v>
                  </c:pt>
                  <c:pt idx="8">
                    <c:v>4</c:v>
                  </c:pt>
                </c:numCache>
              </c:numRef>
            </c:plus>
            <c:minus>
              <c:numLit>
                <c:formatCode>General</c:formatCode>
                <c:ptCount val="1"/>
                <c:pt idx="0">
                  <c:v>1</c:v>
                </c:pt>
              </c:numLit>
            </c:minus>
            <c:spPr>
              <a:ln w="19050"/>
            </c:spPr>
          </c:errBars>
          <c:cat>
            <c:strRef>
              <c:f>('Referral to Endoscopy'!$V$2,'Referral to Endoscopy'!$Z$2,'Referral to Endoscopy'!$AD$2,'Referral to Endoscopy'!$AH$2,'Referral to Endoscopy'!$AL$2,'Referral to Endoscopy'!$AP$2,'Referral to Endoscopy'!$AT$2,'Referral to Endoscopy'!$AX$2,'Referral to Endoscopy'!$BB$2)</c:f>
              <c:strCache>
                <c:ptCount val="9"/>
                <c:pt idx="0">
                  <c:v>Whittington</c:v>
                </c:pt>
                <c:pt idx="1">
                  <c:v>Royal London</c:v>
                </c:pt>
                <c:pt idx="2">
                  <c:v>BCF</c:v>
                </c:pt>
                <c:pt idx="3">
                  <c:v>RFH</c:v>
                </c:pt>
                <c:pt idx="4">
                  <c:v>Homerton</c:v>
                </c:pt>
                <c:pt idx="5">
                  <c:v>PAH</c:v>
                </c:pt>
                <c:pt idx="6">
                  <c:v>NMUH</c:v>
                </c:pt>
                <c:pt idx="7">
                  <c:v>UCLH</c:v>
                </c:pt>
                <c:pt idx="8">
                  <c:v>BHRUT</c:v>
                </c:pt>
              </c:strCache>
            </c:strRef>
          </c:cat>
          <c:val>
            <c:numRef>
              <c:f>('Referral to Endoscopy'!$W$6,'Referral to Endoscopy'!$AA$6,'Referral to Endoscopy'!$AE$6,'Referral to Endoscopy'!$AI$6,'Referral to Endoscopy'!$AM$6,'Referral to Endoscopy'!$AQ$6,'Referral to Endoscopy'!$AU$6,'Referral to Endoscopy'!$AY$6,'Referral to Endoscopy'!$BC$6)</c:f>
              <c:numCache>
                <c:formatCode>General</c:formatCode>
                <c:ptCount val="9"/>
                <c:pt idx="0">
                  <c:v>2</c:v>
                </c:pt>
                <c:pt idx="1">
                  <c:v>10</c:v>
                </c:pt>
                <c:pt idx="2">
                  <c:v>13.25</c:v>
                </c:pt>
                <c:pt idx="3">
                  <c:v>9</c:v>
                </c:pt>
                <c:pt idx="4">
                  <c:v>17</c:v>
                </c:pt>
                <c:pt idx="5">
                  <c:v>4</c:v>
                </c:pt>
                <c:pt idx="6">
                  <c:v>2</c:v>
                </c:pt>
                <c:pt idx="7">
                  <c:v>1</c:v>
                </c:pt>
                <c:pt idx="8">
                  <c:v>10.5</c:v>
                </c:pt>
              </c:numCache>
            </c:numRef>
          </c:val>
        </c:ser>
        <c:ser>
          <c:idx val="4"/>
          <c:order val="4"/>
          <c:spPr>
            <a:noFill/>
          </c:spPr>
          <c:invertIfNegative val="0"/>
          <c:cat>
            <c:strRef>
              <c:f>('Referral to Endoscopy'!$V$2,'Referral to Endoscopy'!$Z$2,'Referral to Endoscopy'!$AD$2,'Referral to Endoscopy'!$AH$2,'Referral to Endoscopy'!$AL$2,'Referral to Endoscopy'!$AP$2,'Referral to Endoscopy'!$AT$2,'Referral to Endoscopy'!$AX$2,'Referral to Endoscopy'!$BB$2)</c:f>
              <c:strCache>
                <c:ptCount val="9"/>
                <c:pt idx="0">
                  <c:v>Whittington</c:v>
                </c:pt>
                <c:pt idx="1">
                  <c:v>Royal London</c:v>
                </c:pt>
                <c:pt idx="2">
                  <c:v>BCF</c:v>
                </c:pt>
                <c:pt idx="3">
                  <c:v>RFH</c:v>
                </c:pt>
                <c:pt idx="4">
                  <c:v>Homerton</c:v>
                </c:pt>
                <c:pt idx="5">
                  <c:v>PAH</c:v>
                </c:pt>
                <c:pt idx="6">
                  <c:v>NMUH</c:v>
                </c:pt>
                <c:pt idx="7">
                  <c:v>UCLH</c:v>
                </c:pt>
                <c:pt idx="8">
                  <c:v>BHRUT</c:v>
                </c:pt>
              </c:strCache>
            </c:strRef>
          </c:cat>
          <c:val>
            <c:numRef>
              <c:f>('Referral to Endoscopy'!$W$7,'Referral to Endoscopy'!$AA$7,'Referral to Endoscopy'!$AE$7,'Referral to Endoscopy'!$AI$7,'Referral to Endoscopy'!$AM$7,'Referral to Endoscopy'!$AQ$7,'Referral to Endoscopy'!$AU$7,'Referral to Endoscopy'!$AY$7,'Referral to Endoscopy'!$BC$7)</c:f>
              <c:numCache>
                <c:formatCode>General</c:formatCode>
                <c:ptCount val="9"/>
                <c:pt idx="0">
                  <c:v>3</c:v>
                </c:pt>
                <c:pt idx="1">
                  <c:v>12</c:v>
                </c:pt>
                <c:pt idx="2">
                  <c:v>3.25</c:v>
                </c:pt>
                <c:pt idx="3">
                  <c:v>4</c:v>
                </c:pt>
                <c:pt idx="4">
                  <c:v>12</c:v>
                </c:pt>
                <c:pt idx="5">
                  <c:v>5</c:v>
                </c:pt>
                <c:pt idx="6">
                  <c:v>3</c:v>
                </c:pt>
                <c:pt idx="7">
                  <c:v>55</c:v>
                </c:pt>
                <c:pt idx="8">
                  <c:v>4</c:v>
                </c:pt>
              </c:numCache>
            </c:numRef>
          </c:val>
        </c:ser>
        <c:dLbls>
          <c:showLegendKey val="0"/>
          <c:showVal val="0"/>
          <c:showCatName val="0"/>
          <c:showSerName val="0"/>
          <c:showPercent val="0"/>
          <c:showBubbleSize val="0"/>
        </c:dLbls>
        <c:gapWidth val="150"/>
        <c:overlap val="100"/>
        <c:axId val="50684288"/>
        <c:axId val="50686208"/>
      </c:barChart>
      <c:catAx>
        <c:axId val="50684288"/>
        <c:scaling>
          <c:orientation val="minMax"/>
        </c:scaling>
        <c:delete val="0"/>
        <c:axPos val="l"/>
        <c:title>
          <c:tx>
            <c:rich>
              <a:bodyPr rot="-5400000" vert="horz"/>
              <a:lstStyle/>
              <a:p>
                <a:pPr>
                  <a:defRPr sz="1200"/>
                </a:pPr>
                <a:r>
                  <a:rPr lang="en-GB" sz="1200"/>
                  <a:t>Trust</a:t>
                </a:r>
              </a:p>
            </c:rich>
          </c:tx>
          <c:overlay val="0"/>
        </c:title>
        <c:numFmt formatCode="General" sourceLinked="0"/>
        <c:majorTickMark val="out"/>
        <c:minorTickMark val="none"/>
        <c:tickLblPos val="nextTo"/>
        <c:crossAx val="50686208"/>
        <c:crosses val="autoZero"/>
        <c:auto val="1"/>
        <c:lblAlgn val="ctr"/>
        <c:lblOffset val="100"/>
        <c:noMultiLvlLbl val="0"/>
      </c:catAx>
      <c:valAx>
        <c:axId val="50686208"/>
        <c:scaling>
          <c:orientation val="minMax"/>
        </c:scaling>
        <c:delete val="0"/>
        <c:axPos val="b"/>
        <c:majorGridlines/>
        <c:title>
          <c:tx>
            <c:rich>
              <a:bodyPr/>
              <a:lstStyle/>
              <a:p>
                <a:pPr>
                  <a:defRPr sz="1200"/>
                </a:pPr>
                <a:r>
                  <a:rPr lang="en-GB" sz="1200"/>
                  <a:t>Number</a:t>
                </a:r>
                <a:r>
                  <a:rPr lang="en-GB" sz="1200" baseline="0"/>
                  <a:t> of Days</a:t>
                </a:r>
                <a:endParaRPr lang="en-GB" sz="1200"/>
              </a:p>
            </c:rich>
          </c:tx>
          <c:layout>
            <c:manualLayout>
              <c:xMode val="edge"/>
              <c:yMode val="edge"/>
              <c:x val="0.49538231512193082"/>
              <c:y val="0.92860125260960336"/>
            </c:manualLayout>
          </c:layout>
          <c:overlay val="0"/>
        </c:title>
        <c:numFmt formatCode="General" sourceLinked="1"/>
        <c:majorTickMark val="out"/>
        <c:minorTickMark val="none"/>
        <c:tickLblPos val="nextTo"/>
        <c:crossAx val="50684288"/>
        <c:crosses val="autoZero"/>
        <c:crossBetween val="between"/>
        <c:majorUnit val="2"/>
      </c:valAx>
    </c:plotArea>
    <c:plotVisOnly val="1"/>
    <c:dispBlanksAs val="gap"/>
    <c:showDLblsOverMax val="0"/>
  </c:chart>
  <c:spPr>
    <a:ln>
      <a:solidFill>
        <a:sysClr val="windowText" lastClr="00000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747558529599818E-2"/>
          <c:y val="3.4749670375710077E-2"/>
          <c:w val="0.92431689920851101"/>
          <c:h val="0.78537914407968479"/>
        </c:manualLayout>
      </c:layout>
      <c:lineChart>
        <c:grouping val="standard"/>
        <c:varyColors val="0"/>
        <c:ser>
          <c:idx val="0"/>
          <c:order val="0"/>
          <c:tx>
            <c:strRef>
              <c:f>Graphs!$A$32</c:f>
              <c:strCache>
                <c:ptCount val="1"/>
                <c:pt idx="0">
                  <c:v>Median endoscopy to histology report</c:v>
                </c:pt>
              </c:strCache>
            </c:strRef>
          </c:tx>
          <c:cat>
            <c:strRef>
              <c:f>Graphs!$B$31:$J$31</c:f>
              <c:strCache>
                <c:ptCount val="9"/>
                <c:pt idx="0">
                  <c:v>BHRUT</c:v>
                </c:pt>
                <c:pt idx="1">
                  <c:v>BCF</c:v>
                </c:pt>
                <c:pt idx="2">
                  <c:v>HUH</c:v>
                </c:pt>
                <c:pt idx="3">
                  <c:v>NMUH</c:v>
                </c:pt>
                <c:pt idx="4">
                  <c:v>PAH</c:v>
                </c:pt>
                <c:pt idx="5">
                  <c:v>RFH</c:v>
                </c:pt>
                <c:pt idx="6">
                  <c:v>RLH</c:v>
                </c:pt>
                <c:pt idx="7">
                  <c:v>UCLH</c:v>
                </c:pt>
                <c:pt idx="8">
                  <c:v>WH</c:v>
                </c:pt>
              </c:strCache>
            </c:strRef>
          </c:cat>
          <c:val>
            <c:numRef>
              <c:f>Graphs!$B$32:$J$32</c:f>
              <c:numCache>
                <c:formatCode>General</c:formatCode>
                <c:ptCount val="9"/>
                <c:pt idx="0">
                  <c:v>11</c:v>
                </c:pt>
                <c:pt idx="1">
                  <c:v>6</c:v>
                </c:pt>
                <c:pt idx="2">
                  <c:v>12</c:v>
                </c:pt>
                <c:pt idx="3">
                  <c:v>3</c:v>
                </c:pt>
                <c:pt idx="4">
                  <c:v>15.5</c:v>
                </c:pt>
                <c:pt idx="5">
                  <c:v>1</c:v>
                </c:pt>
                <c:pt idx="6">
                  <c:v>7</c:v>
                </c:pt>
                <c:pt idx="7">
                  <c:v>5.5</c:v>
                </c:pt>
                <c:pt idx="8">
                  <c:v>9</c:v>
                </c:pt>
              </c:numCache>
            </c:numRef>
          </c:val>
          <c:smooth val="0"/>
        </c:ser>
        <c:ser>
          <c:idx val="1"/>
          <c:order val="1"/>
          <c:tx>
            <c:strRef>
              <c:f>Graphs!$A$33</c:f>
              <c:strCache>
                <c:ptCount val="1"/>
                <c:pt idx="0">
                  <c:v>Median (all trusts)</c:v>
                </c:pt>
              </c:strCache>
            </c:strRef>
          </c:tx>
          <c:marker>
            <c:symbol val="none"/>
          </c:marker>
          <c:cat>
            <c:strRef>
              <c:f>Graphs!$B$31:$J$31</c:f>
              <c:strCache>
                <c:ptCount val="9"/>
                <c:pt idx="0">
                  <c:v>BHRUT</c:v>
                </c:pt>
                <c:pt idx="1">
                  <c:v>BCF</c:v>
                </c:pt>
                <c:pt idx="2">
                  <c:v>HUH</c:v>
                </c:pt>
                <c:pt idx="3">
                  <c:v>NMUH</c:v>
                </c:pt>
                <c:pt idx="4">
                  <c:v>PAH</c:v>
                </c:pt>
                <c:pt idx="5">
                  <c:v>RFH</c:v>
                </c:pt>
                <c:pt idx="6">
                  <c:v>RLH</c:v>
                </c:pt>
                <c:pt idx="7">
                  <c:v>UCLH</c:v>
                </c:pt>
                <c:pt idx="8">
                  <c:v>WH</c:v>
                </c:pt>
              </c:strCache>
            </c:strRef>
          </c:cat>
          <c:val>
            <c:numRef>
              <c:f>Graphs!$B$33:$J$33</c:f>
              <c:numCache>
                <c:formatCode>General</c:formatCode>
                <c:ptCount val="9"/>
                <c:pt idx="0">
                  <c:v>7</c:v>
                </c:pt>
                <c:pt idx="1">
                  <c:v>7</c:v>
                </c:pt>
                <c:pt idx="2">
                  <c:v>7</c:v>
                </c:pt>
                <c:pt idx="3">
                  <c:v>7</c:v>
                </c:pt>
                <c:pt idx="4">
                  <c:v>7</c:v>
                </c:pt>
                <c:pt idx="5">
                  <c:v>7</c:v>
                </c:pt>
                <c:pt idx="6">
                  <c:v>7</c:v>
                </c:pt>
                <c:pt idx="7">
                  <c:v>7</c:v>
                </c:pt>
                <c:pt idx="8">
                  <c:v>7</c:v>
                </c:pt>
              </c:numCache>
            </c:numRef>
          </c:val>
          <c:smooth val="0"/>
        </c:ser>
        <c:ser>
          <c:idx val="2"/>
          <c:order val="2"/>
          <c:tx>
            <c:strRef>
              <c:f>Graphs!$A$34</c:f>
              <c:strCache>
                <c:ptCount val="1"/>
                <c:pt idx="0">
                  <c:v>National timed pathway target</c:v>
                </c:pt>
              </c:strCache>
            </c:strRef>
          </c:tx>
          <c:marker>
            <c:symbol val="none"/>
          </c:marker>
          <c:cat>
            <c:strRef>
              <c:f>Graphs!$B$31:$J$31</c:f>
              <c:strCache>
                <c:ptCount val="9"/>
                <c:pt idx="0">
                  <c:v>BHRUT</c:v>
                </c:pt>
                <c:pt idx="1">
                  <c:v>BCF</c:v>
                </c:pt>
                <c:pt idx="2">
                  <c:v>HUH</c:v>
                </c:pt>
                <c:pt idx="3">
                  <c:v>NMUH</c:v>
                </c:pt>
                <c:pt idx="4">
                  <c:v>PAH</c:v>
                </c:pt>
                <c:pt idx="5">
                  <c:v>RFH</c:v>
                </c:pt>
                <c:pt idx="6">
                  <c:v>RLH</c:v>
                </c:pt>
                <c:pt idx="7">
                  <c:v>UCLH</c:v>
                </c:pt>
                <c:pt idx="8">
                  <c:v>WH</c:v>
                </c:pt>
              </c:strCache>
            </c:strRef>
          </c:cat>
          <c:val>
            <c:numRef>
              <c:f>Graphs!$B$34:$J$34</c:f>
              <c:numCache>
                <c:formatCode>General</c:formatCode>
                <c:ptCount val="9"/>
                <c:pt idx="0">
                  <c:v>3</c:v>
                </c:pt>
                <c:pt idx="1">
                  <c:v>3</c:v>
                </c:pt>
                <c:pt idx="2">
                  <c:v>3</c:v>
                </c:pt>
                <c:pt idx="3">
                  <c:v>3</c:v>
                </c:pt>
                <c:pt idx="4">
                  <c:v>3</c:v>
                </c:pt>
                <c:pt idx="5">
                  <c:v>3</c:v>
                </c:pt>
                <c:pt idx="6">
                  <c:v>3</c:v>
                </c:pt>
                <c:pt idx="7">
                  <c:v>3</c:v>
                </c:pt>
                <c:pt idx="8">
                  <c:v>3</c:v>
                </c:pt>
              </c:numCache>
            </c:numRef>
          </c:val>
          <c:smooth val="0"/>
        </c:ser>
        <c:dLbls>
          <c:showLegendKey val="0"/>
          <c:showVal val="0"/>
          <c:showCatName val="0"/>
          <c:showSerName val="0"/>
          <c:showPercent val="0"/>
          <c:showBubbleSize val="0"/>
        </c:dLbls>
        <c:marker val="1"/>
        <c:smooth val="0"/>
        <c:axId val="51188864"/>
        <c:axId val="51190784"/>
      </c:lineChart>
      <c:catAx>
        <c:axId val="51188864"/>
        <c:scaling>
          <c:orientation val="minMax"/>
        </c:scaling>
        <c:delete val="0"/>
        <c:axPos val="b"/>
        <c:title>
          <c:tx>
            <c:rich>
              <a:bodyPr/>
              <a:lstStyle/>
              <a:p>
                <a:pPr>
                  <a:defRPr/>
                </a:pPr>
                <a:r>
                  <a:rPr lang="en-US"/>
                  <a:t>Hospital</a:t>
                </a:r>
              </a:p>
            </c:rich>
          </c:tx>
          <c:overlay val="0"/>
        </c:title>
        <c:numFmt formatCode="General" sourceLinked="0"/>
        <c:majorTickMark val="out"/>
        <c:minorTickMark val="none"/>
        <c:tickLblPos val="nextTo"/>
        <c:crossAx val="51190784"/>
        <c:crosses val="autoZero"/>
        <c:auto val="1"/>
        <c:lblAlgn val="ctr"/>
        <c:lblOffset val="100"/>
        <c:noMultiLvlLbl val="0"/>
      </c:catAx>
      <c:valAx>
        <c:axId val="51190784"/>
        <c:scaling>
          <c:orientation val="minMax"/>
        </c:scaling>
        <c:delete val="0"/>
        <c:axPos val="l"/>
        <c:majorGridlines/>
        <c:title>
          <c:tx>
            <c:rich>
              <a:bodyPr rot="-5400000" vert="horz"/>
              <a:lstStyle/>
              <a:p>
                <a:pPr>
                  <a:defRPr/>
                </a:pPr>
                <a:r>
                  <a:rPr lang="en-US"/>
                  <a:t>Days </a:t>
                </a:r>
              </a:p>
            </c:rich>
          </c:tx>
          <c:overlay val="0"/>
        </c:title>
        <c:numFmt formatCode="General" sourceLinked="1"/>
        <c:majorTickMark val="out"/>
        <c:minorTickMark val="none"/>
        <c:tickLblPos val="nextTo"/>
        <c:crossAx val="51188864"/>
        <c:crosses val="autoZero"/>
        <c:crossBetween val="between"/>
      </c:valAx>
    </c:plotArea>
    <c:legend>
      <c:legendPos val="b"/>
      <c:overlay val="0"/>
    </c:legend>
    <c:plotVisOnly val="1"/>
    <c:dispBlanksAs val="gap"/>
    <c:showDLblsOverMax val="0"/>
  </c:chart>
  <c:spPr>
    <a:ln>
      <a:solidFill>
        <a:sysClr val="windowText" lastClr="000000"/>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10355477029325"/>
          <c:y val="1.7276926495346671E-2"/>
          <c:w val="0.45129367068442883"/>
          <c:h val="0.96237277054686221"/>
        </c:manualLayout>
      </c:layout>
      <c:doughnutChart>
        <c:varyColors val="1"/>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72085046105988226"/>
          <c:y val="6.6949183435403903E-2"/>
          <c:w val="0.26248279894093174"/>
          <c:h val="0.6456098894994573"/>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1312872975277068E-2"/>
          <c:y val="1.9065776930409915E-2"/>
          <c:w val="0.6479005981029865"/>
          <c:h val="0.96598335122313717"/>
        </c:manualLayout>
      </c:layout>
      <c:doughnut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Graphs!$A$56:$A$61</c:f>
              <c:strCache>
                <c:ptCount val="6"/>
                <c:pt idx="0">
                  <c:v>Discharged -  back to GP with recommended next steps</c:v>
                </c:pt>
                <c:pt idx="1">
                  <c:v>Discharged - back to the GP with no follow-up</c:v>
                </c:pt>
                <c:pt idx="2">
                  <c:v>Further diagnostic tests </c:v>
                </c:pt>
                <c:pt idx="3">
                  <c:v>Onward referral to another consultant</c:v>
                </c:pt>
                <c:pt idx="4">
                  <c:v>Other</c:v>
                </c:pt>
                <c:pt idx="5">
                  <c:v>Not stated</c:v>
                </c:pt>
              </c:strCache>
            </c:strRef>
          </c:cat>
          <c:val>
            <c:numRef>
              <c:f>Graphs!$B$56:$B$61</c:f>
              <c:numCache>
                <c:formatCode>General</c:formatCode>
                <c:ptCount val="6"/>
                <c:pt idx="0">
                  <c:v>18</c:v>
                </c:pt>
                <c:pt idx="1">
                  <c:v>23</c:v>
                </c:pt>
                <c:pt idx="2">
                  <c:v>10</c:v>
                </c:pt>
                <c:pt idx="3">
                  <c:v>5</c:v>
                </c:pt>
                <c:pt idx="4">
                  <c:v>12</c:v>
                </c:pt>
                <c:pt idx="5">
                  <c:v>22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2786398023776444"/>
          <c:y val="0.18452144149283531"/>
          <c:w val="0.25546935309556895"/>
          <c:h val="0.55491294045822914"/>
        </c:manualLayout>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326115161761594E-2"/>
          <c:y val="3.4803920748409163E-2"/>
          <c:w val="0.81107353268957671"/>
          <c:h val="0.81521808242741045"/>
        </c:manualLayout>
      </c:layout>
      <c:barChart>
        <c:barDir val="col"/>
        <c:grouping val="clustered"/>
        <c:varyColors val="0"/>
        <c:ser>
          <c:idx val="0"/>
          <c:order val="0"/>
          <c:tx>
            <c:strRef>
              <c:f>'Q3'!$B$31</c:f>
              <c:strCache>
                <c:ptCount val="1"/>
                <c:pt idx="0">
                  <c:v>Jul-19</c:v>
                </c:pt>
              </c:strCache>
            </c:strRef>
          </c:tx>
          <c:invertIfNegative val="0"/>
          <c:cat>
            <c:strRef>
              <c:f>'Q3'!$A$32:$A$38</c:f>
              <c:strCache>
                <c:ptCount val="7"/>
                <c:pt idx="0">
                  <c:v>BHRUT</c:v>
                </c:pt>
                <c:pt idx="1">
                  <c:v>Barts Health</c:v>
                </c:pt>
                <c:pt idx="2">
                  <c:v>HUH</c:v>
                </c:pt>
                <c:pt idx="3">
                  <c:v>NMUH</c:v>
                </c:pt>
                <c:pt idx="4">
                  <c:v>RFH</c:v>
                </c:pt>
                <c:pt idx="5">
                  <c:v>UCLH</c:v>
                </c:pt>
                <c:pt idx="6">
                  <c:v>Whittington Health</c:v>
                </c:pt>
              </c:strCache>
            </c:strRef>
          </c:cat>
          <c:val>
            <c:numRef>
              <c:f>'Q3'!$B$32:$B$38</c:f>
              <c:numCache>
                <c:formatCode>0%</c:formatCode>
                <c:ptCount val="7"/>
                <c:pt idx="0">
                  <c:v>0.21</c:v>
                </c:pt>
                <c:pt idx="1">
                  <c:v>0.59</c:v>
                </c:pt>
                <c:pt idx="2">
                  <c:v>0.59</c:v>
                </c:pt>
                <c:pt idx="3">
                  <c:v>0.28999999999999998</c:v>
                </c:pt>
                <c:pt idx="4">
                  <c:v>0.6</c:v>
                </c:pt>
                <c:pt idx="5">
                  <c:v>0.36</c:v>
                </c:pt>
                <c:pt idx="6">
                  <c:v>0.98</c:v>
                </c:pt>
              </c:numCache>
            </c:numRef>
          </c:val>
        </c:ser>
        <c:ser>
          <c:idx val="1"/>
          <c:order val="1"/>
          <c:tx>
            <c:strRef>
              <c:f>'Q3'!$C$31</c:f>
              <c:strCache>
                <c:ptCount val="1"/>
                <c:pt idx="0">
                  <c:v>Aug-19</c:v>
                </c:pt>
              </c:strCache>
            </c:strRef>
          </c:tx>
          <c:invertIfNegative val="0"/>
          <c:cat>
            <c:strRef>
              <c:f>'Q3'!$A$32:$A$38</c:f>
              <c:strCache>
                <c:ptCount val="7"/>
                <c:pt idx="0">
                  <c:v>BHRUT</c:v>
                </c:pt>
                <c:pt idx="1">
                  <c:v>Barts Health</c:v>
                </c:pt>
                <c:pt idx="2">
                  <c:v>HUH</c:v>
                </c:pt>
                <c:pt idx="3">
                  <c:v>NMUH</c:v>
                </c:pt>
                <c:pt idx="4">
                  <c:v>RFH</c:v>
                </c:pt>
                <c:pt idx="5">
                  <c:v>UCLH</c:v>
                </c:pt>
                <c:pt idx="6">
                  <c:v>Whittington Health</c:v>
                </c:pt>
              </c:strCache>
            </c:strRef>
          </c:cat>
          <c:val>
            <c:numRef>
              <c:f>'Q3'!$C$32:$C$38</c:f>
              <c:numCache>
                <c:formatCode>0%</c:formatCode>
                <c:ptCount val="7"/>
                <c:pt idx="0">
                  <c:v>0.15</c:v>
                </c:pt>
                <c:pt idx="1">
                  <c:v>0.53</c:v>
                </c:pt>
                <c:pt idx="2">
                  <c:v>0.49</c:v>
                </c:pt>
                <c:pt idx="3">
                  <c:v>0.28999999999999998</c:v>
                </c:pt>
                <c:pt idx="4">
                  <c:v>0.51</c:v>
                </c:pt>
                <c:pt idx="5">
                  <c:v>0.48</c:v>
                </c:pt>
                <c:pt idx="6">
                  <c:v>0.86</c:v>
                </c:pt>
              </c:numCache>
            </c:numRef>
          </c:val>
        </c:ser>
        <c:ser>
          <c:idx val="2"/>
          <c:order val="2"/>
          <c:tx>
            <c:strRef>
              <c:f>'Q3'!$D$31</c:f>
              <c:strCache>
                <c:ptCount val="1"/>
                <c:pt idx="0">
                  <c:v>Sep-19</c:v>
                </c:pt>
              </c:strCache>
            </c:strRef>
          </c:tx>
          <c:invertIfNegative val="0"/>
          <c:cat>
            <c:strRef>
              <c:f>'Q3'!$A$32:$A$38</c:f>
              <c:strCache>
                <c:ptCount val="7"/>
                <c:pt idx="0">
                  <c:v>BHRUT</c:v>
                </c:pt>
                <c:pt idx="1">
                  <c:v>Barts Health</c:v>
                </c:pt>
                <c:pt idx="2">
                  <c:v>HUH</c:v>
                </c:pt>
                <c:pt idx="3">
                  <c:v>NMUH</c:v>
                </c:pt>
                <c:pt idx="4">
                  <c:v>RFH</c:v>
                </c:pt>
                <c:pt idx="5">
                  <c:v>UCLH</c:v>
                </c:pt>
                <c:pt idx="6">
                  <c:v>Whittington Health</c:v>
                </c:pt>
              </c:strCache>
            </c:strRef>
          </c:cat>
          <c:val>
            <c:numRef>
              <c:f>'Q3'!$D$32:$D$38</c:f>
              <c:numCache>
                <c:formatCode>0%</c:formatCode>
                <c:ptCount val="7"/>
                <c:pt idx="0">
                  <c:v>0.25</c:v>
                </c:pt>
                <c:pt idx="1">
                  <c:v>0.56999999999999995</c:v>
                </c:pt>
                <c:pt idx="2">
                  <c:v>0.56999999999999995</c:v>
                </c:pt>
                <c:pt idx="3">
                  <c:v>0.11</c:v>
                </c:pt>
                <c:pt idx="4">
                  <c:v>0.6</c:v>
                </c:pt>
                <c:pt idx="5">
                  <c:v>0.4</c:v>
                </c:pt>
                <c:pt idx="6">
                  <c:v>0.94</c:v>
                </c:pt>
              </c:numCache>
            </c:numRef>
          </c:val>
        </c:ser>
        <c:dLbls>
          <c:showLegendKey val="0"/>
          <c:showVal val="0"/>
          <c:showCatName val="0"/>
          <c:showSerName val="0"/>
          <c:showPercent val="0"/>
          <c:showBubbleSize val="0"/>
        </c:dLbls>
        <c:gapWidth val="150"/>
        <c:axId val="55007104"/>
        <c:axId val="55017472"/>
      </c:barChart>
      <c:catAx>
        <c:axId val="55007104"/>
        <c:scaling>
          <c:orientation val="minMax"/>
        </c:scaling>
        <c:delete val="0"/>
        <c:axPos val="b"/>
        <c:title>
          <c:tx>
            <c:rich>
              <a:bodyPr/>
              <a:lstStyle/>
              <a:p>
                <a:pPr>
                  <a:defRPr/>
                </a:pPr>
                <a:r>
                  <a:rPr lang="en-GB" dirty="0" smtClean="0"/>
                  <a:t>Trust</a:t>
                </a:r>
                <a:endParaRPr lang="en-GB" dirty="0"/>
              </a:p>
            </c:rich>
          </c:tx>
          <c:overlay val="0"/>
        </c:title>
        <c:numFmt formatCode="General" sourceLinked="0"/>
        <c:majorTickMark val="out"/>
        <c:minorTickMark val="none"/>
        <c:tickLblPos val="nextTo"/>
        <c:crossAx val="55017472"/>
        <c:crosses val="autoZero"/>
        <c:auto val="1"/>
        <c:lblAlgn val="ctr"/>
        <c:lblOffset val="100"/>
        <c:noMultiLvlLbl val="0"/>
      </c:catAx>
      <c:valAx>
        <c:axId val="55017472"/>
        <c:scaling>
          <c:orientation val="minMax"/>
          <c:max val="1"/>
        </c:scaling>
        <c:delete val="0"/>
        <c:axPos val="l"/>
        <c:majorGridlines/>
        <c:title>
          <c:tx>
            <c:rich>
              <a:bodyPr rot="-5400000" vert="horz"/>
              <a:lstStyle/>
              <a:p>
                <a:pPr>
                  <a:defRPr/>
                </a:pPr>
                <a:r>
                  <a:rPr lang="en-GB" dirty="0" smtClean="0"/>
                  <a:t>Percentage</a:t>
                </a:r>
                <a:r>
                  <a:rPr lang="en-GB" baseline="0" dirty="0" smtClean="0"/>
                  <a:t> performance</a:t>
                </a:r>
                <a:endParaRPr lang="en-GB" dirty="0"/>
              </a:p>
            </c:rich>
          </c:tx>
          <c:overlay val="0"/>
        </c:title>
        <c:numFmt formatCode="0%" sourceLinked="1"/>
        <c:majorTickMark val="out"/>
        <c:minorTickMark val="none"/>
        <c:tickLblPos val="nextTo"/>
        <c:crossAx val="55007104"/>
        <c:crosses val="autoZero"/>
        <c:crossBetween val="between"/>
      </c:valAx>
    </c:plotArea>
    <c:legend>
      <c:legendPos val="r"/>
      <c:overlay val="0"/>
    </c:legend>
    <c:plotVisOnly val="1"/>
    <c:dispBlanksAs val="gap"/>
    <c:showDLblsOverMax val="0"/>
  </c:chart>
  <c:spPr>
    <a:ln>
      <a:solidFill>
        <a:sysClr val="windowText" lastClr="000000"/>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4D397-033E-4BD1-8721-B2402294B55F}" type="datetimeFigureOut">
              <a:rPr lang="en-GB" smtClean="0"/>
              <a:t>29/11/2019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4C367-5A35-42EB-9FD7-A248321960B0}" type="slidenum">
              <a:rPr lang="en-GB" smtClean="0"/>
              <a:t>‹#›</a:t>
            </a:fld>
            <a:endParaRPr lang="en-GB"/>
          </a:p>
        </p:txBody>
      </p:sp>
    </p:spTree>
    <p:extLst>
      <p:ext uri="{BB962C8B-B14F-4D97-AF65-F5344CB8AC3E}">
        <p14:creationId xmlns:p14="http://schemas.microsoft.com/office/powerpoint/2010/main" val="267107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D18CD1-BD63-4C15-9B91-59994B62D454}" type="slidenum">
              <a:rPr lang="en-GB" smtClean="0"/>
              <a:t>10</a:t>
            </a:fld>
            <a:endParaRPr lang="en-GB"/>
          </a:p>
        </p:txBody>
      </p:sp>
    </p:spTree>
    <p:extLst>
      <p:ext uri="{BB962C8B-B14F-4D97-AF65-F5344CB8AC3E}">
        <p14:creationId xmlns:p14="http://schemas.microsoft.com/office/powerpoint/2010/main" val="62381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D18CD1-BD63-4C15-9B91-59994B62D454}" type="slidenum">
              <a:rPr lang="en-GB" smtClean="0"/>
              <a:t>22</a:t>
            </a:fld>
            <a:endParaRPr lang="en-GB"/>
          </a:p>
        </p:txBody>
      </p:sp>
    </p:spTree>
    <p:extLst>
      <p:ext uri="{BB962C8B-B14F-4D97-AF65-F5344CB8AC3E}">
        <p14:creationId xmlns:p14="http://schemas.microsoft.com/office/powerpoint/2010/main" val="277141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D18CD1-BD63-4C15-9B91-59994B62D454}" type="slidenum">
              <a:rPr lang="en-GB" smtClean="0"/>
              <a:t>30</a:t>
            </a:fld>
            <a:endParaRPr lang="en-GB"/>
          </a:p>
        </p:txBody>
      </p:sp>
    </p:spTree>
    <p:extLst>
      <p:ext uri="{BB962C8B-B14F-4D97-AF65-F5344CB8AC3E}">
        <p14:creationId xmlns:p14="http://schemas.microsoft.com/office/powerpoint/2010/main" val="315840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is carried over from last month. I have updated the final bullet point to highlight the position to date against the outputs required for the 5 pathway steps (these were shared in last month’s update which was shared with trusts)</a:t>
            </a:r>
            <a:endParaRPr lang="en-GB" dirty="0"/>
          </a:p>
        </p:txBody>
      </p:sp>
      <p:sp>
        <p:nvSpPr>
          <p:cNvPr id="4" name="Slide Number Placeholder 3"/>
          <p:cNvSpPr>
            <a:spLocks noGrp="1"/>
          </p:cNvSpPr>
          <p:nvPr>
            <p:ph type="sldNum" sz="quarter" idx="10"/>
          </p:nvPr>
        </p:nvSpPr>
        <p:spPr/>
        <p:txBody>
          <a:bodyPr/>
          <a:lstStyle/>
          <a:p>
            <a:fld id="{1293800C-587C-4D8D-846E-C8F628F60890}" type="slidenum">
              <a:rPr lang="en-GB" smtClean="0"/>
              <a:t>56</a:t>
            </a:fld>
            <a:endParaRPr lang="en-GB"/>
          </a:p>
        </p:txBody>
      </p:sp>
    </p:spTree>
    <p:extLst>
      <p:ext uri="{BB962C8B-B14F-4D97-AF65-F5344CB8AC3E}">
        <p14:creationId xmlns:p14="http://schemas.microsoft.com/office/powerpoint/2010/main" val="366545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breakdown of</a:t>
            </a:r>
            <a:r>
              <a:rPr lang="en-GB" baseline="0" dirty="0" smtClean="0"/>
              <a:t> compliance with each output required for the 5 pathway steps. All trusts includes PAH, NCEL doesn’t as technically they are commissioned by West Essex. </a:t>
            </a:r>
          </a:p>
          <a:p>
            <a:r>
              <a:rPr lang="en-GB" baseline="0" dirty="0" smtClean="0"/>
              <a:t>Where the problems are at the moment seem to be are in the lack of formalised CT booking protocols, pathways for patients unfit for STT endoscopy and utilisation of MDT triage protocols and standardised referral templates.</a:t>
            </a:r>
          </a:p>
          <a:p>
            <a:endParaRPr lang="en-GB" dirty="0"/>
          </a:p>
        </p:txBody>
      </p:sp>
      <p:sp>
        <p:nvSpPr>
          <p:cNvPr id="4" name="Slide Number Placeholder 3"/>
          <p:cNvSpPr>
            <a:spLocks noGrp="1"/>
          </p:cNvSpPr>
          <p:nvPr>
            <p:ph type="sldNum" sz="quarter" idx="10"/>
          </p:nvPr>
        </p:nvSpPr>
        <p:spPr/>
        <p:txBody>
          <a:bodyPr/>
          <a:lstStyle/>
          <a:p>
            <a:fld id="{1293800C-587C-4D8D-846E-C8F628F60890}" type="slidenum">
              <a:rPr lang="en-GB" smtClean="0"/>
              <a:t>57</a:t>
            </a:fld>
            <a:endParaRPr lang="en-GB"/>
          </a:p>
        </p:txBody>
      </p:sp>
    </p:spTree>
    <p:extLst>
      <p:ext uri="{BB962C8B-B14F-4D97-AF65-F5344CB8AC3E}">
        <p14:creationId xmlns:p14="http://schemas.microsoft.com/office/powerpoint/2010/main" val="352637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just for September 2019 and id broken down by possible outcomes by day 28.  Whittington seem to be good at telling patients they do not have cancer, but breached with patients who have cancer, although the numbers are very small.</a:t>
            </a:r>
            <a:endParaRPr lang="en-GB" dirty="0"/>
          </a:p>
        </p:txBody>
      </p:sp>
      <p:sp>
        <p:nvSpPr>
          <p:cNvPr id="4" name="Slide Number Placeholder 3"/>
          <p:cNvSpPr>
            <a:spLocks noGrp="1"/>
          </p:cNvSpPr>
          <p:nvPr>
            <p:ph type="sldNum" sz="quarter" idx="10"/>
          </p:nvPr>
        </p:nvSpPr>
        <p:spPr/>
        <p:txBody>
          <a:bodyPr/>
          <a:lstStyle/>
          <a:p>
            <a:fld id="{1293800C-587C-4D8D-846E-C8F628F60890}" type="slidenum">
              <a:rPr lang="en-GB" smtClean="0"/>
              <a:t>58</a:t>
            </a:fld>
            <a:endParaRPr lang="en-GB"/>
          </a:p>
        </p:txBody>
      </p:sp>
    </p:spTree>
    <p:extLst>
      <p:ext uri="{BB962C8B-B14F-4D97-AF65-F5344CB8AC3E}">
        <p14:creationId xmlns:p14="http://schemas.microsoft.com/office/powerpoint/2010/main" val="358836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 FDS compliance across Q3, broken down trust. Whittington is still performing well. Apart from UCLH and NMUH all trusts have improved their performance. </a:t>
            </a:r>
            <a:endParaRPr lang="en-GB" dirty="0"/>
          </a:p>
        </p:txBody>
      </p:sp>
      <p:sp>
        <p:nvSpPr>
          <p:cNvPr id="4" name="Slide Number Placeholder 3"/>
          <p:cNvSpPr>
            <a:spLocks noGrp="1"/>
          </p:cNvSpPr>
          <p:nvPr>
            <p:ph type="sldNum" sz="quarter" idx="10"/>
          </p:nvPr>
        </p:nvSpPr>
        <p:spPr/>
        <p:txBody>
          <a:bodyPr/>
          <a:lstStyle/>
          <a:p>
            <a:fld id="{1293800C-587C-4D8D-846E-C8F628F60890}" type="slidenum">
              <a:rPr lang="en-GB" smtClean="0"/>
              <a:t>59</a:t>
            </a:fld>
            <a:endParaRPr lang="en-GB"/>
          </a:p>
        </p:txBody>
      </p:sp>
    </p:spTree>
    <p:extLst>
      <p:ext uri="{BB962C8B-B14F-4D97-AF65-F5344CB8AC3E}">
        <p14:creationId xmlns:p14="http://schemas.microsoft.com/office/powerpoint/2010/main" val="247379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main reasons given</a:t>
            </a:r>
            <a:r>
              <a:rPr lang="en-GB" baseline="0" dirty="0" smtClean="0"/>
              <a:t> by trusts across each STP for breaching. They are the same as last month, but the green arrows indicate that the percentage has gone down (and improvement) and the red arrows show the percentage has gone up (</a:t>
            </a:r>
            <a:r>
              <a:rPr lang="en-GB" baseline="0" smtClean="0"/>
              <a:t>a deterioration).</a:t>
            </a:r>
            <a:endParaRPr lang="en-GB" dirty="0"/>
          </a:p>
        </p:txBody>
      </p:sp>
      <p:sp>
        <p:nvSpPr>
          <p:cNvPr id="4" name="Slide Number Placeholder 3"/>
          <p:cNvSpPr>
            <a:spLocks noGrp="1"/>
          </p:cNvSpPr>
          <p:nvPr>
            <p:ph type="sldNum" sz="quarter" idx="10"/>
          </p:nvPr>
        </p:nvSpPr>
        <p:spPr/>
        <p:txBody>
          <a:bodyPr/>
          <a:lstStyle/>
          <a:p>
            <a:fld id="{1293800C-587C-4D8D-846E-C8F628F60890}" type="slidenum">
              <a:rPr lang="en-GB" smtClean="0"/>
              <a:t>60</a:t>
            </a:fld>
            <a:endParaRPr lang="en-GB"/>
          </a:p>
        </p:txBody>
      </p:sp>
    </p:spTree>
    <p:extLst>
      <p:ext uri="{BB962C8B-B14F-4D97-AF65-F5344CB8AC3E}">
        <p14:creationId xmlns:p14="http://schemas.microsoft.com/office/powerpoint/2010/main" val="69099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5899"/>
            <a:ext cx="7772400" cy="2024063"/>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591647" y="6356351"/>
            <a:ext cx="866554" cy="365125"/>
          </a:xfrm>
        </p:spPr>
        <p:txBody>
          <a:bodyPr/>
          <a:lstStyle/>
          <a:p>
            <a:fld id="{82FE8CD3-1A99-9143-BC08-0AC361BD132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A600FBD-A600-274C-8834-B1D162325422}" type="datetimeFigureOut">
              <a:rPr lang="en-US" smtClean="0"/>
              <a:t>11/29/2019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A600FBD-A600-274C-8834-B1D162325422}" type="datetimeFigureOut">
              <a:rPr lang="en-US" smtClean="0"/>
              <a:t>11/29/2019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38000"/>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4017675"/>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0F081-9B56-644D-9B30-0A9E7DBBF99B}"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0F081-9B56-644D-9B30-0A9E7DBBF99B}"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0F081-9B56-644D-9B30-0A9E7DBBF99B}"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50F081-9B56-644D-9B30-0A9E7DBBF99B}"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0F081-9B56-644D-9B30-0A9E7DBBF99B}" type="datetimeFigureOut">
              <a:rPr lang="en-US" smtClean="0"/>
              <a:t>11/29/2019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0F081-9B56-644D-9B30-0A9E7DBBF99B}" type="datetimeFigureOut">
              <a:rPr lang="en-US" smtClean="0"/>
              <a:t>11/29/2019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0F081-9B56-644D-9B30-0A9E7DBBF99B}" type="datetimeFigureOut">
              <a:rPr lang="en-US" smtClean="0"/>
              <a:t>11/29/2019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0F081-9B56-644D-9B30-0A9E7DBBF99B}"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449534"/>
            <a:ext cx="7886700"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2775097"/>
            <a:ext cx="7886700" cy="3232297"/>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0F081-9B56-644D-9B30-0A9E7DBBF99B}"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929148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0F081-9B56-644D-9B30-0A9E7DBBF99B}"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185300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0F081-9B56-644D-9B30-0A9E7DBBF99B}"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981E5-99BB-0B42-A552-676AC4719F5E}" type="slidenum">
              <a:rPr lang="en-US" smtClean="0"/>
              <a:t>‹#›</a:t>
            </a:fld>
            <a:endParaRPr lang="en-US"/>
          </a:p>
        </p:txBody>
      </p:sp>
    </p:spTree>
    <p:extLst>
      <p:ext uri="{BB962C8B-B14F-4D97-AF65-F5344CB8AC3E}">
        <p14:creationId xmlns:p14="http://schemas.microsoft.com/office/powerpoint/2010/main" val="68074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979759"/>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382"/>
            <a:ext cx="7886700" cy="87888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2424223"/>
            <a:ext cx="3886200" cy="37527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2424223"/>
            <a:ext cx="3886200" cy="375274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2996" y="1438276"/>
            <a:ext cx="7886700" cy="984102"/>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2996" y="25050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2996" y="3323782"/>
            <a:ext cx="3868340" cy="27261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1314" y="25050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7959" y="3323782"/>
            <a:ext cx="3887391" cy="2726144"/>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481544"/>
            <a:ext cx="7886700" cy="1325563"/>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A600FBD-A600-274C-8834-B1D162325422}" type="datetimeFigureOut">
              <a:rPr lang="en-US" smtClean="0"/>
              <a:t>11/29/2019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A600FBD-A600-274C-8834-B1D162325422}" type="datetimeFigureOut">
              <a:rPr lang="en-US" smtClean="0"/>
              <a:t>11/29/2019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A600FBD-A600-274C-8834-B1D162325422}" type="datetimeFigureOut">
              <a:rPr lang="en-US" smtClean="0"/>
              <a:t>11/29/2019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2FE8CD3-1A99-9143-BC08-0AC361BD13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1440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806995"/>
            <a:ext cx="7886700" cy="320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E8CD3-1A99-9143-BC08-0AC361BD132B}" type="slidenum">
              <a:rPr lang="en-US" smtClean="0"/>
              <a:t>‹#›</a:t>
            </a:fld>
            <a:endParaRPr lang="en-US"/>
          </a:p>
        </p:txBody>
      </p:sp>
      <p:sp>
        <p:nvSpPr>
          <p:cNvPr id="8" name="Footer Placeholder 4"/>
          <p:cNvSpPr txBox="1">
            <a:spLocks/>
          </p:cNvSpPr>
          <p:nvPr userDrawn="1"/>
        </p:nvSpPr>
        <p:spPr>
          <a:xfrm>
            <a:off x="571500" y="6222299"/>
            <a:ext cx="7886700" cy="499177"/>
          </a:xfrm>
          <a:prstGeom prst="rect">
            <a:avLst/>
          </a:prstGeom>
        </p:spPr>
        <p:txBody>
          <a:bodyPr/>
          <a:lstStyle>
            <a:defPPr>
              <a:defRPr lang="en-US"/>
            </a:defPPr>
            <a:lvl1pPr marL="0" algn="l" defTabSz="914400" rtl="0" eaLnBrk="1" latinLnBrk="0" hangingPunct="1">
              <a:defRPr sz="1800" b="1" i="0" kern="120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aseline="0" dirty="0" smtClean="0"/>
              <a:t>Bringing together hospital trusts, GPs, health service commissioners, local authorities </a:t>
            </a:r>
            <a:br>
              <a:rPr lang="en-US" sz="1200" baseline="0" dirty="0" smtClean="0"/>
            </a:br>
            <a:r>
              <a:rPr lang="en-US" sz="1200" baseline="0" dirty="0" smtClean="0"/>
              <a:t>and patients across north and east London to transform cancer care</a:t>
            </a:r>
          </a:p>
          <a:p>
            <a:endParaRPr lang="en-US" dirty="0"/>
          </a:p>
        </p:txBody>
      </p:sp>
      <p:cxnSp>
        <p:nvCxnSpPr>
          <p:cNvPr id="10" name="Straight Connector 9"/>
          <p:cNvCxnSpPr/>
          <p:nvPr userDrawn="1"/>
        </p:nvCxnSpPr>
        <p:spPr>
          <a:xfrm>
            <a:off x="628650" y="6222299"/>
            <a:ext cx="7886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15518" y="446587"/>
            <a:ext cx="2299832" cy="934306"/>
          </a:xfrm>
          <a:prstGeom prst="rect">
            <a:avLst/>
          </a:prstGeom>
        </p:spPr>
      </p:pic>
      <p:sp>
        <p:nvSpPr>
          <p:cNvPr id="5" name="TextBox 4"/>
          <p:cNvSpPr txBox="1"/>
          <p:nvPr userDrawn="1"/>
        </p:nvSpPr>
        <p:spPr>
          <a:xfrm>
            <a:off x="8738755" y="3886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79876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60280"/>
            <a:ext cx="7886700" cy="80884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2369127"/>
            <a:ext cx="7886700" cy="3807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0F081-9B56-644D-9B30-0A9E7DBBF99B}" type="datetimeFigureOut">
              <a:rPr lang="en-US" smtClean="0"/>
              <a:t>11/29/2019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981E5-99BB-0B42-A552-676AC4719F5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15518" y="446587"/>
            <a:ext cx="2299832" cy="934306"/>
          </a:xfrm>
          <a:prstGeom prst="rect">
            <a:avLst/>
          </a:prstGeom>
        </p:spPr>
      </p:pic>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england.nhs.uk/wp-content/uploads/2018/04/implementing-a-timed-oesophago-gastric-cancer-pathway.pdf"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Implementing a </a:t>
            </a:r>
            <a:r>
              <a:rPr lang="en-US" b="1" dirty="0" smtClean="0"/>
              <a:t>timed </a:t>
            </a:r>
            <a:r>
              <a:rPr lang="en-US" b="1" dirty="0" err="1" smtClean="0"/>
              <a:t>oesophago</a:t>
            </a:r>
            <a:r>
              <a:rPr lang="en-US" b="1" dirty="0" smtClean="0"/>
              <a:t>-gastric </a:t>
            </a:r>
            <a:r>
              <a:rPr lang="en-US" b="1" dirty="0"/>
              <a:t>p</a:t>
            </a:r>
            <a:r>
              <a:rPr lang="en-US" b="1" dirty="0" smtClean="0"/>
              <a:t>athway</a:t>
            </a:r>
            <a:endParaRPr lang="en-US" dirty="0"/>
          </a:p>
        </p:txBody>
      </p:sp>
      <p:sp>
        <p:nvSpPr>
          <p:cNvPr id="3" name="Subtitle 2"/>
          <p:cNvSpPr>
            <a:spLocks noGrp="1"/>
          </p:cNvSpPr>
          <p:nvPr>
            <p:ph type="subTitle" idx="1"/>
          </p:nvPr>
        </p:nvSpPr>
        <p:spPr/>
        <p:txBody>
          <a:bodyPr>
            <a:normAutofit lnSpcReduction="10000"/>
          </a:bodyPr>
          <a:lstStyle/>
          <a:p>
            <a:r>
              <a:rPr lang="en-US" dirty="0" err="1" smtClean="0"/>
              <a:t>Mr</a:t>
            </a:r>
            <a:r>
              <a:rPr lang="en-US" dirty="0" smtClean="0"/>
              <a:t> Dip Mukherjee OG Surgeon</a:t>
            </a:r>
          </a:p>
          <a:p>
            <a:r>
              <a:rPr lang="en-US" dirty="0" smtClean="0"/>
              <a:t>National cancer vanguard pathway development member</a:t>
            </a:r>
          </a:p>
          <a:p>
            <a:r>
              <a:rPr lang="en-US" dirty="0" smtClean="0"/>
              <a:t>Pathway director NCELA </a:t>
            </a:r>
          </a:p>
          <a:p>
            <a:endParaRPr lang="en-US" dirty="0" smtClean="0"/>
          </a:p>
          <a:p>
            <a:endParaRPr lang="en-US" dirty="0"/>
          </a:p>
        </p:txBody>
      </p:sp>
    </p:spTree>
    <p:extLst>
      <p:ext uri="{BB962C8B-B14F-4D97-AF65-F5344CB8AC3E}">
        <p14:creationId xmlns:p14="http://schemas.microsoft.com/office/powerpoint/2010/main" val="36822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GB" sz="3200" dirty="0" smtClean="0">
                <a:solidFill>
                  <a:schemeClr val="tx2"/>
                </a:solidFill>
              </a:rPr>
              <a:t>National Timed Pathway</a:t>
            </a:r>
            <a:endParaRPr lang="en-GB" sz="3200" dirty="0">
              <a:solidFill>
                <a:schemeClr val="tx2"/>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8208912" cy="546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48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b="1" dirty="0" smtClean="0"/>
              <a:t>How?</a:t>
            </a:r>
            <a:endParaRPr lang="en-GB" sz="8000" b="1" dirty="0"/>
          </a:p>
        </p:txBody>
      </p:sp>
    </p:spTree>
    <p:extLst>
      <p:ext uri="{BB962C8B-B14F-4D97-AF65-F5344CB8AC3E}">
        <p14:creationId xmlns:p14="http://schemas.microsoft.com/office/powerpoint/2010/main" val="427332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Outline</a:t>
            </a:r>
            <a:endParaRPr lang="en-GB" dirty="0"/>
          </a:p>
        </p:txBody>
      </p:sp>
      <p:sp>
        <p:nvSpPr>
          <p:cNvPr id="4" name="Content Placeholder 3"/>
          <p:cNvSpPr>
            <a:spLocks noGrp="1"/>
          </p:cNvSpPr>
          <p:nvPr>
            <p:ph idx="1"/>
          </p:nvPr>
        </p:nvSpPr>
        <p:spPr>
          <a:xfrm>
            <a:off x="628650" y="2498501"/>
            <a:ext cx="7886700" cy="3508893"/>
          </a:xfrm>
        </p:spPr>
        <p:txBody>
          <a:bodyPr>
            <a:normAutofit fontScale="92500"/>
          </a:bodyPr>
          <a:lstStyle/>
          <a:p>
            <a:r>
              <a:rPr lang="en-GB" dirty="0" smtClean="0"/>
              <a:t>Form a small coalition</a:t>
            </a:r>
          </a:p>
          <a:p>
            <a:r>
              <a:rPr lang="en-GB" dirty="0" smtClean="0"/>
              <a:t>Measure the current state of play</a:t>
            </a:r>
          </a:p>
          <a:p>
            <a:r>
              <a:rPr lang="en-GB" dirty="0" smtClean="0"/>
              <a:t>Rapid improvement by marginal gains</a:t>
            </a:r>
          </a:p>
          <a:p>
            <a:r>
              <a:rPr lang="en-GB" dirty="0" smtClean="0"/>
              <a:t>Influence rather than line manage</a:t>
            </a:r>
          </a:p>
          <a:p>
            <a:r>
              <a:rPr lang="en-GB" dirty="0" smtClean="0"/>
              <a:t>Recognise differences</a:t>
            </a:r>
          </a:p>
          <a:p>
            <a:r>
              <a:rPr lang="en-GB" dirty="0" smtClean="0"/>
              <a:t>Encourage innovation: Process, Resource &amp; Workforce</a:t>
            </a:r>
          </a:p>
          <a:p>
            <a:r>
              <a:rPr lang="en-GB" dirty="0" smtClean="0"/>
              <a:t>Project management approach crucial</a:t>
            </a:r>
            <a:endParaRPr lang="en-GB" dirty="0"/>
          </a:p>
        </p:txBody>
      </p:sp>
    </p:spTree>
    <p:extLst>
      <p:ext uri="{BB962C8B-B14F-4D97-AF65-F5344CB8AC3E}">
        <p14:creationId xmlns:p14="http://schemas.microsoft.com/office/powerpoint/2010/main" val="280426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process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Soft conversations through existing fora</a:t>
            </a:r>
          </a:p>
          <a:p>
            <a:r>
              <a:rPr lang="en-GB" dirty="0" smtClean="0"/>
              <a:t>Gap analysis</a:t>
            </a:r>
          </a:p>
          <a:p>
            <a:r>
              <a:rPr lang="en-GB" dirty="0" smtClean="0"/>
              <a:t>Engagement event and workshop to develop solutions</a:t>
            </a:r>
          </a:p>
          <a:p>
            <a:r>
              <a:rPr lang="en-GB" dirty="0" smtClean="0"/>
              <a:t>Implementation group and an alliance level project</a:t>
            </a:r>
          </a:p>
          <a:p>
            <a:r>
              <a:rPr lang="en-GB" dirty="0" smtClean="0"/>
              <a:t>Executive sign off of plans: COO / Trust       CEO/Alliance board      STP</a:t>
            </a:r>
          </a:p>
          <a:p>
            <a:r>
              <a:rPr lang="en-GB" dirty="0" smtClean="0"/>
              <a:t>Shared learning during delivery</a:t>
            </a:r>
          </a:p>
          <a:p>
            <a:pPr lvl="1"/>
            <a:r>
              <a:rPr lang="en-GB" dirty="0" smtClean="0"/>
              <a:t> service development </a:t>
            </a:r>
          </a:p>
          <a:p>
            <a:pPr lvl="1"/>
            <a:r>
              <a:rPr lang="en-GB" dirty="0" smtClean="0"/>
              <a:t>innovation </a:t>
            </a:r>
            <a:endParaRPr lang="en-GB" dirty="0"/>
          </a:p>
          <a:p>
            <a:pPr lvl="1"/>
            <a:r>
              <a:rPr lang="en-GB" dirty="0" smtClean="0"/>
              <a:t>workforce</a:t>
            </a:r>
          </a:p>
          <a:p>
            <a:endParaRPr lang="en-GB" dirty="0"/>
          </a:p>
        </p:txBody>
      </p:sp>
      <p:sp>
        <p:nvSpPr>
          <p:cNvPr id="4" name="Right Arrow 3"/>
          <p:cNvSpPr/>
          <p:nvPr/>
        </p:nvSpPr>
        <p:spPr>
          <a:xfrm>
            <a:off x="7584744" y="3758370"/>
            <a:ext cx="296839"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ight Arrow 4"/>
          <p:cNvSpPr/>
          <p:nvPr/>
        </p:nvSpPr>
        <p:spPr>
          <a:xfrm>
            <a:off x="5080378" y="3758370"/>
            <a:ext cx="34801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7016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8610"/>
            <a:ext cx="7886700" cy="680896"/>
          </a:xfrm>
        </p:spPr>
        <p:txBody>
          <a:bodyPr>
            <a:normAutofit/>
          </a:bodyPr>
          <a:lstStyle/>
          <a:p>
            <a:r>
              <a:rPr lang="en-GB" sz="3600" dirty="0" smtClean="0">
                <a:latin typeface="+mn-lt"/>
              </a:rPr>
              <a:t>Aims of the project</a:t>
            </a:r>
            <a:endParaRPr lang="en-GB" sz="3600" dirty="0">
              <a:latin typeface="+mn-lt"/>
            </a:endParaRPr>
          </a:p>
        </p:txBody>
      </p:sp>
      <p:sp>
        <p:nvSpPr>
          <p:cNvPr id="3" name="Content Placeholder 2"/>
          <p:cNvSpPr>
            <a:spLocks noGrp="1"/>
          </p:cNvSpPr>
          <p:nvPr>
            <p:ph idx="1"/>
          </p:nvPr>
        </p:nvSpPr>
        <p:spPr>
          <a:xfrm>
            <a:off x="628650" y="1757082"/>
            <a:ext cx="7886700" cy="4419881"/>
          </a:xfrm>
        </p:spPr>
        <p:txBody>
          <a:bodyPr>
            <a:normAutofit/>
          </a:bodyPr>
          <a:lstStyle/>
          <a:p>
            <a:r>
              <a:rPr lang="en-GB" dirty="0" smtClean="0"/>
              <a:t>Improve </a:t>
            </a:r>
            <a:r>
              <a:rPr lang="en-GB" dirty="0"/>
              <a:t>the streamlining of the transfer between local </a:t>
            </a:r>
            <a:r>
              <a:rPr lang="en-GB" dirty="0" smtClean="0"/>
              <a:t>units </a:t>
            </a:r>
            <a:r>
              <a:rPr lang="en-GB" dirty="0"/>
              <a:t>and specialist </a:t>
            </a:r>
            <a:r>
              <a:rPr lang="en-GB" dirty="0" smtClean="0"/>
              <a:t>centres.</a:t>
            </a:r>
          </a:p>
          <a:p>
            <a:r>
              <a:rPr lang="en-US" dirty="0" smtClean="0">
                <a:solidFill>
                  <a:prstClr val="black"/>
                </a:solidFill>
              </a:rPr>
              <a:t>Improve </a:t>
            </a:r>
            <a:r>
              <a:rPr lang="en-US" dirty="0">
                <a:solidFill>
                  <a:prstClr val="black"/>
                </a:solidFill>
              </a:rPr>
              <a:t>patient experience on the diagnostic pathway.</a:t>
            </a:r>
            <a:endParaRPr lang="en-GB" dirty="0">
              <a:solidFill>
                <a:prstClr val="black"/>
              </a:solidFill>
            </a:endParaRPr>
          </a:p>
          <a:p>
            <a:pPr lvl="0"/>
            <a:r>
              <a:rPr lang="en-US" dirty="0">
                <a:solidFill>
                  <a:prstClr val="black"/>
                </a:solidFill>
              </a:rPr>
              <a:t>Improve outcomes for patients with OG cancer.</a:t>
            </a:r>
            <a:endParaRPr lang="en-GB" dirty="0">
              <a:solidFill>
                <a:prstClr val="black"/>
              </a:solidFill>
            </a:endParaRPr>
          </a:p>
          <a:p>
            <a:pPr lvl="0"/>
            <a:r>
              <a:rPr lang="en-US" dirty="0">
                <a:solidFill>
                  <a:prstClr val="black"/>
                </a:solidFill>
              </a:rPr>
              <a:t>Reduce variation in OG services and outcomes across the NCEL network.</a:t>
            </a:r>
            <a:endParaRPr lang="en-GB" dirty="0">
              <a:solidFill>
                <a:prstClr val="black"/>
              </a:solidFill>
            </a:endParaRPr>
          </a:p>
          <a:p>
            <a:pPr lvl="0"/>
            <a:r>
              <a:rPr lang="en-US" dirty="0">
                <a:solidFill>
                  <a:prstClr val="black"/>
                </a:solidFill>
              </a:rPr>
              <a:t>Prepare systems for the introduction of the FDS</a:t>
            </a:r>
            <a:r>
              <a:rPr lang="en-US" dirty="0" smtClean="0">
                <a:solidFill>
                  <a:prstClr val="black"/>
                </a:solidFill>
              </a:rPr>
              <a:t>.</a:t>
            </a:r>
          </a:p>
          <a:p>
            <a:pPr marL="0" lvl="0" indent="0">
              <a:buNone/>
            </a:pPr>
            <a:endParaRPr lang="en-GB" dirty="0">
              <a:solidFill>
                <a:prstClr val="black"/>
              </a:solidFill>
            </a:endParaRPr>
          </a:p>
          <a:p>
            <a:endParaRPr lang="en-GB" dirty="0" smtClean="0"/>
          </a:p>
          <a:p>
            <a:endParaRPr lang="en-GB" dirty="0"/>
          </a:p>
        </p:txBody>
      </p:sp>
    </p:spTree>
    <p:extLst>
      <p:ext uri="{BB962C8B-B14F-4D97-AF65-F5344CB8AC3E}">
        <p14:creationId xmlns:p14="http://schemas.microsoft.com/office/powerpoint/2010/main" val="8888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7575"/>
            <a:ext cx="7886700" cy="707791"/>
          </a:xfrm>
        </p:spPr>
        <p:txBody>
          <a:bodyPr>
            <a:normAutofit/>
          </a:bodyPr>
          <a:lstStyle/>
          <a:p>
            <a:r>
              <a:rPr lang="en-GB" sz="3600" dirty="0" smtClean="0">
                <a:latin typeface="+mn-lt"/>
              </a:rPr>
              <a:t>Role of the Cancer Alliance</a:t>
            </a:r>
            <a:endParaRPr lang="en-GB" sz="3600" dirty="0">
              <a:latin typeface="+mn-lt"/>
            </a:endParaRPr>
          </a:p>
        </p:txBody>
      </p:sp>
      <p:sp>
        <p:nvSpPr>
          <p:cNvPr id="3" name="Content Placeholder 2"/>
          <p:cNvSpPr>
            <a:spLocks noGrp="1"/>
          </p:cNvSpPr>
          <p:nvPr>
            <p:ph idx="1"/>
          </p:nvPr>
        </p:nvSpPr>
        <p:spPr>
          <a:xfrm>
            <a:off x="628650" y="1685366"/>
            <a:ext cx="7886700" cy="4491597"/>
          </a:xfrm>
        </p:spPr>
        <p:txBody>
          <a:bodyPr>
            <a:normAutofit fontScale="92500" lnSpcReduction="20000"/>
          </a:bodyPr>
          <a:lstStyle/>
          <a:p>
            <a:r>
              <a:rPr lang="en-GB" dirty="0" smtClean="0"/>
              <a:t>To provide clinical leadership and project management support.</a:t>
            </a:r>
          </a:p>
          <a:p>
            <a:r>
              <a:rPr lang="en-US" dirty="0" smtClean="0"/>
              <a:t>Facilitate </a:t>
            </a:r>
            <a:r>
              <a:rPr lang="en-US" dirty="0"/>
              <a:t>cross-trust </a:t>
            </a:r>
            <a:r>
              <a:rPr lang="en-US" dirty="0" smtClean="0"/>
              <a:t>working, </a:t>
            </a:r>
            <a:r>
              <a:rPr lang="en-GB" dirty="0" smtClean="0"/>
              <a:t>sharing best practice and learning in NCEL trusts.</a:t>
            </a:r>
          </a:p>
          <a:p>
            <a:r>
              <a:rPr lang="en-US" dirty="0"/>
              <a:t>Support </a:t>
            </a:r>
            <a:r>
              <a:rPr lang="en-US" dirty="0" smtClean="0"/>
              <a:t>trusts to develop </a:t>
            </a:r>
            <a:r>
              <a:rPr lang="en-US" dirty="0"/>
              <a:t>and </a:t>
            </a:r>
            <a:r>
              <a:rPr lang="en-US" dirty="0" smtClean="0"/>
              <a:t>implement </a:t>
            </a:r>
            <a:r>
              <a:rPr lang="en-US" dirty="0"/>
              <a:t>their action plans for OG diagnostics pathway</a:t>
            </a:r>
            <a:r>
              <a:rPr lang="en-US" dirty="0" smtClean="0"/>
              <a:t>.</a:t>
            </a:r>
            <a:endParaRPr lang="en-GB" dirty="0" smtClean="0"/>
          </a:p>
          <a:p>
            <a:r>
              <a:rPr lang="en-GB" dirty="0" smtClean="0"/>
              <a:t>Develop and maintain project management documentation and monitor progress against the national metrics (OP11).</a:t>
            </a:r>
          </a:p>
          <a:p>
            <a:r>
              <a:rPr lang="en-US" dirty="0" smtClean="0"/>
              <a:t>Provide project support, when appropriate, </a:t>
            </a:r>
            <a:r>
              <a:rPr lang="en-US" dirty="0"/>
              <a:t>for system-wide </a:t>
            </a:r>
            <a:r>
              <a:rPr lang="en-US" dirty="0" smtClean="0"/>
              <a:t>changes. </a:t>
            </a:r>
            <a:endParaRPr lang="en-US" dirty="0"/>
          </a:p>
          <a:p>
            <a:r>
              <a:rPr lang="en-US" dirty="0" smtClean="0"/>
              <a:t>Support stakeholder engagement across the network.</a:t>
            </a:r>
            <a:endParaRPr lang="en-GB" dirty="0"/>
          </a:p>
          <a:p>
            <a:pPr marL="0" indent="0">
              <a:buNone/>
            </a:pPr>
            <a:endParaRPr lang="en-GB" dirty="0"/>
          </a:p>
        </p:txBody>
      </p:sp>
    </p:spTree>
    <p:extLst>
      <p:ext uri="{BB962C8B-B14F-4D97-AF65-F5344CB8AC3E}">
        <p14:creationId xmlns:p14="http://schemas.microsoft.com/office/powerpoint/2010/main" val="226371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8610"/>
            <a:ext cx="7886700" cy="645038"/>
          </a:xfrm>
        </p:spPr>
        <p:txBody>
          <a:bodyPr>
            <a:normAutofit/>
          </a:bodyPr>
          <a:lstStyle/>
          <a:p>
            <a:r>
              <a:rPr lang="en-GB" sz="3600" dirty="0" smtClean="0">
                <a:latin typeface="+mn-lt"/>
              </a:rPr>
              <a:t>5 pathway steps to deliver</a:t>
            </a:r>
            <a:endParaRPr lang="en-GB" sz="3600" dirty="0">
              <a:latin typeface="+mn-lt"/>
            </a:endParaRPr>
          </a:p>
        </p:txBody>
      </p:sp>
      <p:sp>
        <p:nvSpPr>
          <p:cNvPr id="3" name="Content Placeholder 2"/>
          <p:cNvSpPr>
            <a:spLocks noGrp="1"/>
          </p:cNvSpPr>
          <p:nvPr>
            <p:ph idx="1"/>
          </p:nvPr>
        </p:nvSpPr>
        <p:spPr>
          <a:xfrm>
            <a:off x="628650" y="1613648"/>
            <a:ext cx="7886700" cy="4563315"/>
          </a:xfrm>
        </p:spPr>
        <p:txBody>
          <a:bodyPr>
            <a:noAutofit/>
          </a:bodyPr>
          <a:lstStyle/>
          <a:p>
            <a:pPr marL="0" indent="0">
              <a:buNone/>
            </a:pPr>
            <a:r>
              <a:rPr lang="en-GB" sz="1800" dirty="0"/>
              <a:t>The 5 pathway steps are defined as follows</a:t>
            </a:r>
            <a:r>
              <a:rPr lang="en-GB" sz="1800" dirty="0" smtClean="0"/>
              <a:t>:</a:t>
            </a:r>
          </a:p>
          <a:p>
            <a:pPr marL="514350" indent="-514350">
              <a:lnSpc>
                <a:spcPct val="100000"/>
              </a:lnSpc>
              <a:spcBef>
                <a:spcPts val="0"/>
              </a:spcBef>
              <a:buFont typeface="+mj-lt"/>
              <a:buAutoNum type="arabicPeriod"/>
            </a:pPr>
            <a:r>
              <a:rPr lang="en-GB" sz="1800" dirty="0"/>
              <a:t>There will be organisational agreement to implement the </a:t>
            </a:r>
            <a:r>
              <a:rPr lang="en-GB" sz="1800" dirty="0" err="1"/>
              <a:t>oesophago</a:t>
            </a:r>
            <a:r>
              <a:rPr lang="en-GB" sz="1800" dirty="0"/>
              <a:t>-gastric pathway by 31st March 2020, with key clinical and operational leaders engaged in the implementation planning </a:t>
            </a:r>
            <a:r>
              <a:rPr lang="en-GB" sz="1800" dirty="0" smtClean="0"/>
              <a:t>process.</a:t>
            </a:r>
          </a:p>
          <a:p>
            <a:pPr marL="514350" indent="-514350">
              <a:lnSpc>
                <a:spcPct val="100000"/>
              </a:lnSpc>
              <a:spcBef>
                <a:spcPts val="0"/>
              </a:spcBef>
              <a:buFont typeface="+mj-lt"/>
              <a:buAutoNum type="arabicPeriod"/>
            </a:pPr>
            <a:r>
              <a:rPr lang="en-GB" sz="1800" dirty="0"/>
              <a:t>Roles and responsibilities of local and specialist teams in the diagnostic and treatment pathway will be specified</a:t>
            </a:r>
            <a:r>
              <a:rPr lang="en-GB" sz="1800" dirty="0" smtClean="0"/>
              <a:t>.</a:t>
            </a:r>
          </a:p>
          <a:p>
            <a:pPr marL="514350" indent="-514350">
              <a:lnSpc>
                <a:spcPct val="100000"/>
              </a:lnSpc>
              <a:spcBef>
                <a:spcPts val="0"/>
              </a:spcBef>
              <a:buFont typeface="+mj-lt"/>
              <a:buAutoNum type="arabicPeriod"/>
            </a:pPr>
            <a:r>
              <a:rPr lang="en-GB" sz="1800" dirty="0"/>
              <a:t>All appropriate organisations delivering the </a:t>
            </a:r>
            <a:r>
              <a:rPr lang="en-GB" sz="1800" dirty="0" err="1"/>
              <a:t>oesophago</a:t>
            </a:r>
            <a:r>
              <a:rPr lang="en-GB" sz="1800" dirty="0"/>
              <a:t>-gastric pathway will have clinically-led triage in place to facilitate streamlined access to initial diagnostic tests, which will include ‘straight to test’ OGD (STT) for eligible patients and a subsequent CT scan if required. There will also be a clear, standardised pathway for those patients who are unfit for STT</a:t>
            </a:r>
            <a:r>
              <a:rPr lang="en-GB" sz="1800" dirty="0" smtClean="0"/>
              <a:t>.</a:t>
            </a:r>
          </a:p>
          <a:p>
            <a:pPr marL="514350" indent="-514350">
              <a:lnSpc>
                <a:spcPct val="100000"/>
              </a:lnSpc>
              <a:spcBef>
                <a:spcPts val="0"/>
              </a:spcBef>
              <a:buFont typeface="+mj-lt"/>
              <a:buAutoNum type="arabicPeriod"/>
            </a:pPr>
            <a:r>
              <a:rPr lang="en-GB" sz="1800" dirty="0"/>
              <a:t>All appropriate organisations delivering the </a:t>
            </a:r>
            <a:r>
              <a:rPr lang="en-GB" sz="1800" dirty="0" err="1"/>
              <a:t>oesophago</a:t>
            </a:r>
            <a:r>
              <a:rPr lang="en-GB" sz="1800" dirty="0"/>
              <a:t>-gastric pathway will have standardised protocols and templates in place to ensure streamlined referral both to and from the </a:t>
            </a:r>
            <a:r>
              <a:rPr lang="en-GB" sz="1800" dirty="0" err="1"/>
              <a:t>sMDT</a:t>
            </a:r>
            <a:r>
              <a:rPr lang="en-GB" sz="1800" dirty="0" smtClean="0"/>
              <a:t>.</a:t>
            </a:r>
          </a:p>
          <a:p>
            <a:pPr marL="514350" indent="-514350">
              <a:lnSpc>
                <a:spcPct val="100000"/>
              </a:lnSpc>
              <a:spcBef>
                <a:spcPts val="0"/>
              </a:spcBef>
              <a:buFont typeface="+mj-lt"/>
              <a:buAutoNum type="arabicPeriod"/>
            </a:pPr>
            <a:r>
              <a:rPr lang="en-GB" sz="1800" dirty="0"/>
              <a:t>All appropriate organisations delivering the </a:t>
            </a:r>
            <a:r>
              <a:rPr lang="en-GB" sz="1800" dirty="0" err="1"/>
              <a:t>oesophago</a:t>
            </a:r>
            <a:r>
              <a:rPr lang="en-GB" sz="1800" dirty="0"/>
              <a:t>-gastric pathway will have clear clinical guidance for further staging investigations to inform and support agreement of treatment </a:t>
            </a:r>
            <a:r>
              <a:rPr lang="en-GB" sz="1800" dirty="0" smtClean="0"/>
              <a:t>options.</a:t>
            </a:r>
          </a:p>
          <a:p>
            <a:pPr marL="0" indent="0">
              <a:lnSpc>
                <a:spcPct val="100000"/>
              </a:lnSpc>
              <a:spcBef>
                <a:spcPts val="0"/>
              </a:spcBef>
              <a:buNone/>
            </a:pPr>
            <a:r>
              <a:rPr lang="en-GB" sz="1400" dirty="0">
                <a:hlinkClick r:id="rId2"/>
              </a:rPr>
              <a:t>https://</a:t>
            </a:r>
            <a:r>
              <a:rPr lang="en-GB" sz="1400" dirty="0" smtClean="0">
                <a:hlinkClick r:id="rId2"/>
              </a:rPr>
              <a:t>www.england.nhs.uk/wp-content/uploads/2018/04/implementing-a-timed-oesophago-gastric-cancer-pathway.pdf</a:t>
            </a:r>
            <a:r>
              <a:rPr lang="en-GB" sz="1400" dirty="0" smtClean="0"/>
              <a:t> </a:t>
            </a:r>
            <a:endParaRPr lang="en-GB" sz="1400" dirty="0"/>
          </a:p>
        </p:txBody>
      </p:sp>
    </p:spTree>
    <p:extLst>
      <p:ext uri="{BB962C8B-B14F-4D97-AF65-F5344CB8AC3E}">
        <p14:creationId xmlns:p14="http://schemas.microsoft.com/office/powerpoint/2010/main" val="63797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we do ?</a:t>
            </a:r>
            <a:endParaRPr lang="en-GB" dirty="0"/>
          </a:p>
        </p:txBody>
      </p:sp>
      <p:sp>
        <p:nvSpPr>
          <p:cNvPr id="3" name="Content Placeholder 2"/>
          <p:cNvSpPr>
            <a:spLocks noGrp="1"/>
          </p:cNvSpPr>
          <p:nvPr>
            <p:ph idx="1"/>
          </p:nvPr>
        </p:nvSpPr>
        <p:spPr/>
        <p:txBody>
          <a:bodyPr/>
          <a:lstStyle/>
          <a:p>
            <a:r>
              <a:rPr lang="en-GB" dirty="0" smtClean="0"/>
              <a:t>Socialising FDS  and timed pathway conversations</a:t>
            </a:r>
          </a:p>
          <a:p>
            <a:r>
              <a:rPr lang="en-GB" dirty="0"/>
              <a:t>Gap analysis </a:t>
            </a:r>
            <a:endParaRPr lang="en-GB" dirty="0" smtClean="0"/>
          </a:p>
          <a:p>
            <a:r>
              <a:rPr lang="en-GB" dirty="0" smtClean="0"/>
              <a:t>Engagement event</a:t>
            </a:r>
          </a:p>
          <a:p>
            <a:r>
              <a:rPr lang="en-GB" dirty="0" smtClean="0"/>
              <a:t>Project Initiation Document</a:t>
            </a:r>
          </a:p>
          <a:p>
            <a:r>
              <a:rPr lang="en-GB" dirty="0" smtClean="0"/>
              <a:t>Implementation group formation :13  NHS Trusts</a:t>
            </a:r>
          </a:p>
          <a:p>
            <a:r>
              <a:rPr lang="en-GB" dirty="0" smtClean="0"/>
              <a:t>Sharing learning &amp; Innovation</a:t>
            </a:r>
          </a:p>
          <a:p>
            <a:r>
              <a:rPr lang="en-GB" dirty="0" smtClean="0"/>
              <a:t>Continuous measurement</a:t>
            </a:r>
            <a:endParaRPr lang="en-GB" dirty="0"/>
          </a:p>
        </p:txBody>
      </p:sp>
    </p:spTree>
    <p:extLst>
      <p:ext uri="{BB962C8B-B14F-4D97-AF65-F5344CB8AC3E}">
        <p14:creationId xmlns:p14="http://schemas.microsoft.com/office/powerpoint/2010/main" val="346766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46" y="341922"/>
            <a:ext cx="7886700" cy="609179"/>
          </a:xfrm>
        </p:spPr>
        <p:txBody>
          <a:bodyPr>
            <a:noAutofit/>
          </a:bodyPr>
          <a:lstStyle/>
          <a:p>
            <a:r>
              <a:rPr lang="en-GB" sz="4000" b="1" dirty="0" smtClean="0"/>
              <a:t>January 2019-June 2019</a:t>
            </a:r>
            <a:endParaRPr lang="en-GB" sz="4000" b="1" dirty="0"/>
          </a:p>
        </p:txBody>
      </p:sp>
      <p:sp>
        <p:nvSpPr>
          <p:cNvPr id="3" name="Content Placeholder 2"/>
          <p:cNvSpPr>
            <a:spLocks noGrp="1"/>
          </p:cNvSpPr>
          <p:nvPr>
            <p:ph idx="1"/>
          </p:nvPr>
        </p:nvSpPr>
        <p:spPr>
          <a:xfrm>
            <a:off x="628650" y="1560280"/>
            <a:ext cx="7886700" cy="4616682"/>
          </a:xfrm>
        </p:spPr>
        <p:txBody>
          <a:bodyPr>
            <a:normAutofit fontScale="70000" lnSpcReduction="20000"/>
          </a:bodyPr>
          <a:lstStyle/>
          <a:p>
            <a:pPr marL="0" indent="0">
              <a:buNone/>
            </a:pPr>
            <a:r>
              <a:rPr lang="en-GB" sz="3200" dirty="0" smtClean="0"/>
              <a:t>First six months of the year focussed on preparation for implementation.</a:t>
            </a:r>
          </a:p>
          <a:p>
            <a:r>
              <a:rPr lang="en-US" sz="3200" dirty="0"/>
              <a:t>G</a:t>
            </a:r>
            <a:r>
              <a:rPr lang="en-US" sz="3200" dirty="0" smtClean="0"/>
              <a:t>ap </a:t>
            </a:r>
            <a:r>
              <a:rPr lang="en-US" sz="3200" dirty="0"/>
              <a:t>analysis of current OG </a:t>
            </a:r>
            <a:r>
              <a:rPr lang="en-US" sz="3200" dirty="0" smtClean="0"/>
              <a:t>services and audit </a:t>
            </a:r>
            <a:r>
              <a:rPr lang="en-US" sz="3200" dirty="0"/>
              <a:t>of patients entering the urgent </a:t>
            </a:r>
            <a:r>
              <a:rPr lang="en-US" sz="3200" dirty="0" smtClean="0"/>
              <a:t>2ww pathway.</a:t>
            </a:r>
          </a:p>
          <a:p>
            <a:pPr lvl="1"/>
            <a:r>
              <a:rPr lang="en-US" sz="2900" dirty="0" smtClean="0"/>
              <a:t>Identified complex issues </a:t>
            </a:r>
            <a:r>
              <a:rPr lang="en-US" sz="2900" dirty="0"/>
              <a:t>in the </a:t>
            </a:r>
            <a:r>
              <a:rPr lang="en-US" sz="2900" dirty="0" smtClean="0"/>
              <a:t>pathway, from referral to definitive diagnosis, which will </a:t>
            </a:r>
            <a:r>
              <a:rPr lang="en-US" sz="2900" dirty="0"/>
              <a:t>impact on </a:t>
            </a:r>
            <a:r>
              <a:rPr lang="en-US" sz="2900" dirty="0" smtClean="0"/>
              <a:t>delivery.</a:t>
            </a:r>
          </a:p>
          <a:p>
            <a:pPr lvl="1"/>
            <a:r>
              <a:rPr lang="en-US" sz="2900" dirty="0"/>
              <a:t>H</a:t>
            </a:r>
            <a:r>
              <a:rPr lang="en-US" sz="2900" dirty="0" smtClean="0"/>
              <a:t>ighlighted priority </a:t>
            </a:r>
            <a:r>
              <a:rPr lang="en-US" sz="2900" dirty="0"/>
              <a:t>areas for improvement</a:t>
            </a:r>
            <a:r>
              <a:rPr lang="en-US" sz="2900" dirty="0" smtClean="0"/>
              <a:t>.</a:t>
            </a:r>
          </a:p>
          <a:p>
            <a:pPr lvl="1"/>
            <a:r>
              <a:rPr lang="en-US" sz="2900" dirty="0" smtClean="0"/>
              <a:t>Showed that approximately </a:t>
            </a:r>
            <a:r>
              <a:rPr lang="en-US" sz="2900" dirty="0"/>
              <a:t>41% of patients on an urgent OG cancer pathway </a:t>
            </a:r>
            <a:r>
              <a:rPr lang="en-US" sz="2900" dirty="0" smtClean="0"/>
              <a:t>were given </a:t>
            </a:r>
            <a:r>
              <a:rPr lang="en-US" sz="2900" dirty="0"/>
              <a:t>a diagnosis of cancer/non-cancer within 28 days of </a:t>
            </a:r>
            <a:r>
              <a:rPr lang="en-US" sz="2900" dirty="0" smtClean="0"/>
              <a:t>referral.</a:t>
            </a:r>
          </a:p>
          <a:p>
            <a:r>
              <a:rPr lang="en-GB" sz="3200" dirty="0" smtClean="0"/>
              <a:t>Pathway ‘launch’ event  (June 2019).</a:t>
            </a:r>
          </a:p>
          <a:p>
            <a:pPr lvl="1"/>
            <a:r>
              <a:rPr lang="en-US" sz="2900" dirty="0" smtClean="0"/>
              <a:t>To ensure </a:t>
            </a:r>
            <a:r>
              <a:rPr lang="en-US" sz="2900" dirty="0"/>
              <a:t>that everyone involved with the OG pathway understands the expectations and where they need to focus their resources. </a:t>
            </a:r>
            <a:endParaRPr lang="en-US" sz="2900" dirty="0" smtClean="0"/>
          </a:p>
          <a:p>
            <a:pPr lvl="1"/>
            <a:r>
              <a:rPr lang="en-US" sz="2900" dirty="0"/>
              <a:t>Findings </a:t>
            </a:r>
            <a:r>
              <a:rPr lang="en-US" sz="2900" dirty="0" smtClean="0"/>
              <a:t>of audit presented </a:t>
            </a:r>
            <a:r>
              <a:rPr lang="en-US" sz="2900" dirty="0"/>
              <a:t>back to </a:t>
            </a:r>
            <a:r>
              <a:rPr lang="en-US" sz="2900" dirty="0" smtClean="0"/>
              <a:t>trusts. </a:t>
            </a:r>
          </a:p>
          <a:p>
            <a:pPr lvl="1"/>
            <a:r>
              <a:rPr lang="en-US" sz="2900" dirty="0" smtClean="0"/>
              <a:t>Facilitated </a:t>
            </a:r>
            <a:r>
              <a:rPr lang="en-US" sz="2900" dirty="0"/>
              <a:t>workshops aimed at identifying </a:t>
            </a:r>
            <a:r>
              <a:rPr lang="en-US" sz="2900" dirty="0" smtClean="0"/>
              <a:t>issues in the pathway </a:t>
            </a:r>
            <a:r>
              <a:rPr lang="en-US" sz="2900" dirty="0"/>
              <a:t>and possible solutions</a:t>
            </a:r>
            <a:r>
              <a:rPr lang="en-US" sz="2900" dirty="0" smtClean="0"/>
              <a:t>.</a:t>
            </a:r>
          </a:p>
          <a:p>
            <a:pPr lvl="1"/>
            <a:r>
              <a:rPr lang="en-US" sz="2900" dirty="0" smtClean="0"/>
              <a:t>Outputs formed the basis </a:t>
            </a:r>
            <a:r>
              <a:rPr lang="en-GB" sz="2900" dirty="0" smtClean="0"/>
              <a:t>of trust specific implementation plans. </a:t>
            </a:r>
            <a:endParaRPr lang="en-GB" dirty="0"/>
          </a:p>
          <a:p>
            <a:endParaRPr lang="en-GB" dirty="0" smtClean="0"/>
          </a:p>
          <a:p>
            <a:endParaRPr lang="en-GB" dirty="0"/>
          </a:p>
        </p:txBody>
      </p:sp>
    </p:spTree>
    <p:extLst>
      <p:ext uri="{BB962C8B-B14F-4D97-AF65-F5344CB8AC3E}">
        <p14:creationId xmlns:p14="http://schemas.microsoft.com/office/powerpoint/2010/main" val="119649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Preliminary data from </a:t>
            </a:r>
            <a:r>
              <a:rPr lang="en-GB" dirty="0" err="1"/>
              <a:t>o</a:t>
            </a:r>
            <a:r>
              <a:rPr lang="en-GB" dirty="0" err="1" smtClean="0"/>
              <a:t>esophago</a:t>
            </a:r>
            <a:r>
              <a:rPr lang="en-GB" dirty="0" smtClean="0"/>
              <a:t>-gastric </a:t>
            </a:r>
            <a:r>
              <a:rPr lang="en-GB" dirty="0"/>
              <a:t>p</a:t>
            </a:r>
            <a:r>
              <a:rPr lang="en-GB" dirty="0" smtClean="0"/>
              <a:t>athway </a:t>
            </a:r>
            <a:r>
              <a:rPr lang="en-GB" dirty="0"/>
              <a:t>a</a:t>
            </a:r>
            <a:r>
              <a:rPr lang="en-GB" dirty="0" smtClean="0"/>
              <a:t>udit</a:t>
            </a:r>
            <a:endParaRPr lang="en-GB" dirty="0"/>
          </a:p>
        </p:txBody>
      </p:sp>
      <p:sp>
        <p:nvSpPr>
          <p:cNvPr id="3" name="Subtitle 2"/>
          <p:cNvSpPr>
            <a:spLocks noGrp="1"/>
          </p:cNvSpPr>
          <p:nvPr>
            <p:ph type="subTitle" idx="1"/>
          </p:nvPr>
        </p:nvSpPr>
        <p:spPr/>
        <p:txBody>
          <a:bodyPr/>
          <a:lstStyle/>
          <a:p>
            <a:r>
              <a:rPr lang="en-GB" dirty="0" err="1" smtClean="0"/>
              <a:t>Oesophago</a:t>
            </a:r>
            <a:r>
              <a:rPr lang="en-GB" dirty="0" smtClean="0"/>
              <a:t>-gastric national timed pathway event</a:t>
            </a:r>
          </a:p>
          <a:p>
            <a:r>
              <a:rPr lang="en-GB" dirty="0" smtClean="0"/>
              <a:t>4</a:t>
            </a:r>
            <a:r>
              <a:rPr lang="en-GB" baseline="30000" dirty="0" smtClean="0"/>
              <a:t>th</a:t>
            </a:r>
            <a:r>
              <a:rPr lang="en-GB" dirty="0" smtClean="0"/>
              <a:t> June 2019</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13414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04704"/>
            <a:ext cx="3035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45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8000" b="1" dirty="0" smtClean="0"/>
              <a:t>WHY ?</a:t>
            </a:r>
            <a:endParaRPr lang="en-GB" sz="8000" b="1" dirty="0"/>
          </a:p>
        </p:txBody>
      </p:sp>
    </p:spTree>
    <p:extLst>
      <p:ext uri="{BB962C8B-B14F-4D97-AF65-F5344CB8AC3E}">
        <p14:creationId xmlns:p14="http://schemas.microsoft.com/office/powerpoint/2010/main" val="272472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GB" sz="3200" dirty="0" smtClean="0">
                <a:solidFill>
                  <a:schemeClr val="tx2"/>
                </a:solidFill>
              </a:rPr>
              <a:t>Background and methodology</a:t>
            </a:r>
            <a:endParaRPr lang="en-GB" sz="3200" dirty="0">
              <a:solidFill>
                <a:schemeClr val="tx2"/>
              </a:solidFill>
            </a:endParaRPr>
          </a:p>
        </p:txBody>
      </p:sp>
      <p:sp>
        <p:nvSpPr>
          <p:cNvPr id="3" name="TextBox 2"/>
          <p:cNvSpPr txBox="1"/>
          <p:nvPr/>
        </p:nvSpPr>
        <p:spPr>
          <a:xfrm>
            <a:off x="494978" y="1196752"/>
            <a:ext cx="8280920"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The National </a:t>
            </a:r>
            <a:r>
              <a:rPr lang="en-GB" sz="2000" dirty="0" err="1" smtClean="0"/>
              <a:t>Oesophago</a:t>
            </a:r>
            <a:r>
              <a:rPr lang="en-GB" sz="2000" dirty="0" smtClean="0"/>
              <a:t>-Gastric (OG)Timed Pathway was released in April 2019, with a date for implementation of April 2020.</a:t>
            </a:r>
          </a:p>
          <a:p>
            <a:pPr marL="285750" indent="-285750">
              <a:buFont typeface="Arial" panose="020B0604020202020204" pitchFamily="34" charset="0"/>
              <a:buChar char="•"/>
            </a:pPr>
            <a:r>
              <a:rPr lang="en-GB" sz="2000" dirty="0" smtClean="0"/>
              <a:t>Trusts in NCEL were asked to undertake a 10 patient audit in order to determine current compliance with the pathway, where bottlenecks occur and highlight issues where the Cancer Alliance can support improvement.</a:t>
            </a:r>
          </a:p>
          <a:p>
            <a:pPr marL="285750" indent="-285750">
              <a:buFont typeface="Arial" panose="020B0604020202020204" pitchFamily="34" charset="0"/>
              <a:buChar char="•"/>
            </a:pPr>
            <a:r>
              <a:rPr lang="en-GB" sz="2000" dirty="0" smtClean="0"/>
              <a:t>An audit template was created, based on the steps and timings of the national timed pathway, with an additional page of questions requiring a narrative response.</a:t>
            </a:r>
          </a:p>
          <a:p>
            <a:pPr marL="285750" indent="-285750">
              <a:buFont typeface="Arial" panose="020B0604020202020204" pitchFamily="34" charset="0"/>
              <a:buChar char="•"/>
            </a:pPr>
            <a:r>
              <a:rPr lang="en-GB" sz="2000" dirty="0" smtClean="0"/>
              <a:t>Each trust was requested to complete the audit for the first 10 OG referrals received in January 2019 and the templates were returned to the Cancer Collaborative for analysis.</a:t>
            </a:r>
          </a:p>
          <a:p>
            <a:pPr marL="285750" indent="-285750">
              <a:buFont typeface="Arial" panose="020B0604020202020204" pitchFamily="34" charset="0"/>
              <a:buChar char="•"/>
            </a:pPr>
            <a:r>
              <a:rPr lang="en-GB" sz="2000" dirty="0" smtClean="0"/>
              <a:t>The data presented can be used to inform the next steps of pathway implementation for individual trusts and also across North Central and East London, where economies of scale may make it more feasible to link as a network.</a:t>
            </a:r>
          </a:p>
        </p:txBody>
      </p:sp>
    </p:spTree>
    <p:extLst>
      <p:ext uri="{BB962C8B-B14F-4D97-AF65-F5344CB8AC3E}">
        <p14:creationId xmlns:p14="http://schemas.microsoft.com/office/powerpoint/2010/main" val="3927376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GB" sz="3200" dirty="0" smtClean="0">
                <a:solidFill>
                  <a:schemeClr val="tx2"/>
                </a:solidFill>
              </a:rPr>
              <a:t>Data available for analysis</a:t>
            </a:r>
            <a:endParaRPr lang="en-GB" sz="3200" dirty="0">
              <a:solidFill>
                <a:schemeClr val="tx2"/>
              </a:solidFill>
            </a:endParaRPr>
          </a:p>
        </p:txBody>
      </p:sp>
      <p:sp>
        <p:nvSpPr>
          <p:cNvPr id="3" name="Rectangle 2"/>
          <p:cNvSpPr/>
          <p:nvPr/>
        </p:nvSpPr>
        <p:spPr>
          <a:xfrm>
            <a:off x="528304" y="1340768"/>
            <a:ext cx="8280920" cy="4401205"/>
          </a:xfrm>
          <a:prstGeom prst="rect">
            <a:avLst/>
          </a:prstGeom>
        </p:spPr>
        <p:txBody>
          <a:bodyPr wrap="square">
            <a:spAutoFit/>
          </a:bodyPr>
          <a:lstStyle/>
          <a:p>
            <a:pPr marL="285750" indent="-285750">
              <a:buFont typeface="Arial" panose="020B0604020202020204" pitchFamily="34" charset="0"/>
              <a:buChar char="•"/>
            </a:pPr>
            <a:r>
              <a:rPr lang="en-GB" sz="2000" dirty="0"/>
              <a:t>The data presented is for </a:t>
            </a:r>
            <a:r>
              <a:rPr lang="en-GB" sz="2000" dirty="0" smtClean="0"/>
              <a:t>90 patients from 9 sites, as follows:</a:t>
            </a:r>
          </a:p>
          <a:p>
            <a:pPr marL="742950" lvl="1" indent="-285750">
              <a:buFont typeface="Arial" panose="020B0604020202020204" pitchFamily="34" charset="0"/>
              <a:buChar char="•"/>
            </a:pPr>
            <a:r>
              <a:rPr lang="en-GB" sz="2000" dirty="0" smtClean="0"/>
              <a:t>Barking, Havering and Redbridge University Hospitals (BHRUT)</a:t>
            </a:r>
          </a:p>
          <a:p>
            <a:pPr marL="742950" lvl="1" indent="-285750">
              <a:buFont typeface="Arial" panose="020B0604020202020204" pitchFamily="34" charset="0"/>
              <a:buChar char="•"/>
            </a:pPr>
            <a:r>
              <a:rPr lang="en-GB" sz="2000" dirty="0"/>
              <a:t>Barnet and Chase Farm (BCF</a:t>
            </a:r>
            <a:r>
              <a:rPr lang="en-GB" sz="2000" dirty="0" smtClean="0"/>
              <a:t>)</a:t>
            </a:r>
          </a:p>
          <a:p>
            <a:pPr marL="742950" lvl="1" indent="-285750">
              <a:buFont typeface="Arial" panose="020B0604020202020204" pitchFamily="34" charset="0"/>
              <a:buChar char="•"/>
            </a:pPr>
            <a:r>
              <a:rPr lang="en-GB" sz="2000" dirty="0" err="1" smtClean="0"/>
              <a:t>Homerton</a:t>
            </a:r>
            <a:r>
              <a:rPr lang="en-GB" sz="2000" dirty="0" smtClean="0"/>
              <a:t> University Hospital (HUH)</a:t>
            </a:r>
            <a:endParaRPr lang="en-GB" sz="2000" dirty="0"/>
          </a:p>
          <a:p>
            <a:pPr marL="742950" lvl="1" indent="-285750">
              <a:buFont typeface="Arial" panose="020B0604020202020204" pitchFamily="34" charset="0"/>
              <a:buChar char="•"/>
            </a:pPr>
            <a:r>
              <a:rPr lang="en-GB" sz="2000" dirty="0"/>
              <a:t>North Middlesex University Hospital (NMUH</a:t>
            </a:r>
            <a:r>
              <a:rPr lang="en-GB" sz="2000" dirty="0" smtClean="0"/>
              <a:t>)</a:t>
            </a:r>
          </a:p>
          <a:p>
            <a:pPr marL="742950" lvl="1" indent="-285750">
              <a:buFont typeface="Arial" panose="020B0604020202020204" pitchFamily="34" charset="0"/>
              <a:buChar char="•"/>
            </a:pPr>
            <a:r>
              <a:rPr lang="en-GB" sz="2000" dirty="0" smtClean="0"/>
              <a:t>Royal </a:t>
            </a:r>
            <a:r>
              <a:rPr lang="en-GB" sz="2000" dirty="0"/>
              <a:t>Free Hospital (RFH</a:t>
            </a:r>
            <a:r>
              <a:rPr lang="en-GB" sz="2000" dirty="0" smtClean="0"/>
              <a:t>)</a:t>
            </a:r>
          </a:p>
          <a:p>
            <a:pPr marL="742950" lvl="1" indent="-285750">
              <a:buFont typeface="Arial" panose="020B0604020202020204" pitchFamily="34" charset="0"/>
              <a:buChar char="•"/>
            </a:pPr>
            <a:r>
              <a:rPr lang="en-GB" sz="2000" dirty="0" smtClean="0"/>
              <a:t>Royal London Hospital (RLH)</a:t>
            </a:r>
            <a:endParaRPr lang="en-GB" sz="2000" dirty="0"/>
          </a:p>
          <a:p>
            <a:pPr marL="742950" lvl="1" indent="-285750">
              <a:buFont typeface="Arial" panose="020B0604020202020204" pitchFamily="34" charset="0"/>
              <a:buChar char="•"/>
            </a:pPr>
            <a:r>
              <a:rPr lang="en-GB" sz="2000" dirty="0"/>
              <a:t>University College London Hospitals (UCLH)</a:t>
            </a:r>
          </a:p>
          <a:p>
            <a:pPr marL="742950" lvl="1" indent="-285750">
              <a:buFont typeface="Arial" panose="020B0604020202020204" pitchFamily="34" charset="0"/>
              <a:buChar char="•"/>
            </a:pPr>
            <a:r>
              <a:rPr lang="en-GB" sz="2000" dirty="0"/>
              <a:t>Whittington Health (WH</a:t>
            </a:r>
            <a:r>
              <a:rPr lang="en-GB" sz="2000" dirty="0" smtClean="0"/>
              <a:t>)</a:t>
            </a:r>
          </a:p>
          <a:p>
            <a:pPr marL="285750" indent="-285750">
              <a:buFont typeface="Arial" panose="020B0604020202020204" pitchFamily="34" charset="0"/>
              <a:buChar char="•"/>
            </a:pPr>
            <a:r>
              <a:rPr lang="en-GB" sz="2000" dirty="0" smtClean="0"/>
              <a:t>Although, not within the area of North Central and East London, data from Princess Alexandra Hospital (PAH) has been included as referrals are made from PAH into the specialist centres.</a:t>
            </a:r>
            <a:endParaRPr lang="en-GB" sz="2000" dirty="0"/>
          </a:p>
          <a:p>
            <a:pPr marL="285750" indent="-285750">
              <a:buFont typeface="Arial" panose="020B0604020202020204" pitchFamily="34" charset="0"/>
              <a:buChar char="•"/>
            </a:pPr>
            <a:r>
              <a:rPr lang="en-GB" sz="2000" dirty="0"/>
              <a:t>10 patients per site is small sample size and where there has been insufficient data to analyse, this has been noted. </a:t>
            </a:r>
          </a:p>
        </p:txBody>
      </p:sp>
    </p:spTree>
    <p:extLst>
      <p:ext uri="{BB962C8B-B14F-4D97-AF65-F5344CB8AC3E}">
        <p14:creationId xmlns:p14="http://schemas.microsoft.com/office/powerpoint/2010/main" val="100547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GB" sz="3200" dirty="0" smtClean="0">
                <a:solidFill>
                  <a:schemeClr val="tx2"/>
                </a:solidFill>
              </a:rPr>
              <a:t>National Timed Pathway</a:t>
            </a:r>
            <a:endParaRPr lang="en-GB" sz="3200" dirty="0">
              <a:solidFill>
                <a:schemeClr val="tx2"/>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8208912" cy="546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50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48072"/>
          </a:xfrm>
        </p:spPr>
        <p:txBody>
          <a:bodyPr>
            <a:normAutofit/>
          </a:bodyPr>
          <a:lstStyle/>
          <a:p>
            <a:pPr algn="l"/>
            <a:r>
              <a:rPr lang="en-GB" sz="3200" dirty="0" smtClean="0">
                <a:solidFill>
                  <a:schemeClr val="tx2"/>
                </a:solidFill>
              </a:rPr>
              <a:t>Pathway overview – referrals (reported by trusts)</a:t>
            </a:r>
            <a:endParaRPr lang="en-GB" sz="3200" dirty="0">
              <a:solidFill>
                <a:schemeClr val="tx2"/>
              </a:solidFill>
            </a:endParaRPr>
          </a:p>
        </p:txBody>
      </p:sp>
      <p:sp>
        <p:nvSpPr>
          <p:cNvPr id="4" name="TextBox 3"/>
          <p:cNvSpPr txBox="1"/>
          <p:nvPr/>
        </p:nvSpPr>
        <p:spPr>
          <a:xfrm>
            <a:off x="467544" y="1040243"/>
            <a:ext cx="8343028"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OG </a:t>
            </a:r>
            <a:r>
              <a:rPr lang="en-GB" dirty="0"/>
              <a:t>2ww referrals </a:t>
            </a:r>
            <a:r>
              <a:rPr lang="en-GB" dirty="0" smtClean="0"/>
              <a:t>received by hospitals in </a:t>
            </a:r>
            <a:r>
              <a:rPr lang="en-GB" dirty="0"/>
              <a:t>Q3 (Oct - Dec 2018) </a:t>
            </a:r>
            <a:r>
              <a:rPr lang="en-GB" dirty="0" smtClean="0"/>
              <a:t>2018/19.</a:t>
            </a:r>
          </a:p>
          <a:p>
            <a:pPr marL="285750" indent="-285750">
              <a:buFont typeface="Arial" panose="020B0604020202020204" pitchFamily="34" charset="0"/>
              <a:buChar char="•"/>
            </a:pPr>
            <a:r>
              <a:rPr lang="en-GB" dirty="0" smtClean="0"/>
              <a:t>NMUH referrals received are for both OG and HPB; BCF and RFH are just OG.</a:t>
            </a:r>
          </a:p>
          <a:p>
            <a:pPr marL="285750" indent="-285750">
              <a:buFont typeface="Arial" panose="020B0604020202020204" pitchFamily="34" charset="0"/>
              <a:buChar char="•"/>
            </a:pPr>
            <a:r>
              <a:rPr lang="en-GB" dirty="0" smtClean="0"/>
              <a:t>N.B. WH and HUH are omitted as the number of referrals received was not recorded in the audit. </a:t>
            </a:r>
            <a:endParaRPr lang="en-GB" dirty="0"/>
          </a:p>
        </p:txBody>
      </p:sp>
      <p:graphicFrame>
        <p:nvGraphicFramePr>
          <p:cNvPr id="5" name="Chart 4"/>
          <p:cNvGraphicFramePr>
            <a:graphicFrameLocks/>
          </p:cNvGraphicFramePr>
          <p:nvPr>
            <p:extLst/>
          </p:nvPr>
        </p:nvGraphicFramePr>
        <p:xfrm>
          <a:off x="606610" y="2240572"/>
          <a:ext cx="8064896" cy="4326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8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a:r>
              <a:rPr lang="en-GB" sz="3200" dirty="0" smtClean="0">
                <a:solidFill>
                  <a:schemeClr val="tx2"/>
                </a:solidFill>
              </a:rPr>
              <a:t>Overview of pathway – diagnostic timeline (median)</a:t>
            </a:r>
            <a:endParaRPr lang="en-GB" sz="3200" dirty="0">
              <a:solidFill>
                <a:schemeClr val="tx2"/>
              </a:solidFill>
            </a:endParaRPr>
          </a:p>
        </p:txBody>
      </p:sp>
      <p:sp>
        <p:nvSpPr>
          <p:cNvPr id="6" name="TextBox 5"/>
          <p:cNvSpPr txBox="1"/>
          <p:nvPr/>
        </p:nvSpPr>
        <p:spPr>
          <a:xfrm>
            <a:off x="251520" y="5229200"/>
            <a:ext cx="8568952"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The median days to CT scan may be longer than that to histology report as currently CT scans are not performed within 24 hours of endoscopy. It is not clear at what point CT scans are booked.</a:t>
            </a:r>
          </a:p>
          <a:p>
            <a:pPr marL="285750" indent="-285750">
              <a:buFont typeface="Arial" panose="020B0604020202020204" pitchFamily="34" charset="0"/>
              <a:buChar char="•"/>
            </a:pPr>
            <a:r>
              <a:rPr lang="en-GB" dirty="0" smtClean="0"/>
              <a:t>As only two patients were discussed at MDT, one had staging tests and one was referred to a specialist centre, these data points have been removed. </a:t>
            </a:r>
            <a:endParaRPr lang="en-GB" dirty="0"/>
          </a:p>
        </p:txBody>
      </p:sp>
      <p:graphicFrame>
        <p:nvGraphicFramePr>
          <p:cNvPr id="5" name="Chart 4"/>
          <p:cNvGraphicFramePr>
            <a:graphicFrameLocks/>
          </p:cNvGraphicFramePr>
          <p:nvPr>
            <p:extLst/>
          </p:nvPr>
        </p:nvGraphicFramePr>
        <p:xfrm>
          <a:off x="431540" y="980728"/>
          <a:ext cx="8208912" cy="4209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170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85" y="188640"/>
            <a:ext cx="8229600" cy="792088"/>
          </a:xfrm>
        </p:spPr>
        <p:txBody>
          <a:bodyPr>
            <a:normAutofit/>
          </a:bodyPr>
          <a:lstStyle/>
          <a:p>
            <a:pPr algn="l"/>
            <a:r>
              <a:rPr lang="en-GB" sz="3200" dirty="0" smtClean="0">
                <a:solidFill>
                  <a:schemeClr val="tx2"/>
                </a:solidFill>
              </a:rPr>
              <a:t>Referral to diagnosis times</a:t>
            </a:r>
            <a:endParaRPr lang="en-GB" sz="3200" dirty="0">
              <a:solidFill>
                <a:schemeClr val="tx2"/>
              </a:solidFill>
            </a:endParaRPr>
          </a:p>
        </p:txBody>
      </p:sp>
      <p:sp>
        <p:nvSpPr>
          <p:cNvPr id="5" name="TextBox 4"/>
          <p:cNvSpPr txBox="1"/>
          <p:nvPr/>
        </p:nvSpPr>
        <p:spPr>
          <a:xfrm>
            <a:off x="179512" y="4084037"/>
            <a:ext cx="8784976" cy="258532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The shortest time to a patient being informed of a cancer/no cancer diagnosis was 4 days (WH) and the longest recorded was 180 days (BHRUT). However, this and two other patients at BHRUT have future dates recorded as the date a diagnosis was given. </a:t>
            </a:r>
          </a:p>
          <a:p>
            <a:pPr marL="285750" indent="-285750">
              <a:buFont typeface="Arial" panose="020B0604020202020204" pitchFamily="34" charset="0"/>
              <a:buChar char="•"/>
            </a:pPr>
            <a:r>
              <a:rPr lang="en-GB" dirty="0" smtClean="0"/>
              <a:t>The median for all trusts, with the exception of Whittington Health, was greater than 28 days.</a:t>
            </a:r>
          </a:p>
          <a:p>
            <a:pPr marL="285750" indent="-285750">
              <a:buFont typeface="Arial" panose="020B0604020202020204" pitchFamily="34" charset="0"/>
              <a:buChar char="•"/>
            </a:pPr>
            <a:r>
              <a:rPr lang="en-GB" dirty="0" smtClean="0"/>
              <a:t>The 10 Whittington Health patients were all informed that they did not have a likely diagnosis of cancer at the time of endoscopy and, therefore, within 14 days of referral.</a:t>
            </a:r>
          </a:p>
          <a:p>
            <a:pPr marL="285750" indent="-285750">
              <a:buFont typeface="Arial" panose="020B0604020202020204" pitchFamily="34" charset="0"/>
              <a:buChar char="•"/>
            </a:pPr>
            <a:r>
              <a:rPr lang="en-GB" dirty="0" smtClean="0"/>
              <a:t>The data is not included for BCF as the date the patients were informed of their diagnosis was not recorded in the audit, although the outcome was. </a:t>
            </a:r>
            <a:endParaRPr lang="en-GB" dirty="0"/>
          </a:p>
        </p:txBody>
      </p:sp>
      <p:graphicFrame>
        <p:nvGraphicFramePr>
          <p:cNvPr id="6" name="Chart 5"/>
          <p:cNvGraphicFramePr>
            <a:graphicFrameLocks/>
          </p:cNvGraphicFramePr>
          <p:nvPr>
            <p:extLst/>
          </p:nvPr>
        </p:nvGraphicFramePr>
        <p:xfrm>
          <a:off x="119361" y="980728"/>
          <a:ext cx="8928992" cy="30038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6678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850106"/>
          </a:xfrm>
        </p:spPr>
        <p:txBody>
          <a:bodyPr>
            <a:normAutofit/>
          </a:bodyPr>
          <a:lstStyle/>
          <a:p>
            <a:pPr algn="l"/>
            <a:r>
              <a:rPr lang="en-GB" sz="3200" dirty="0" smtClean="0">
                <a:solidFill>
                  <a:schemeClr val="tx2"/>
                </a:solidFill>
              </a:rPr>
              <a:t>Direct access to endoscopy and STT pathways </a:t>
            </a:r>
            <a:endParaRPr lang="en-GB" sz="3200" dirty="0">
              <a:solidFill>
                <a:schemeClr val="tx2"/>
              </a:solidFill>
            </a:endParaRPr>
          </a:p>
        </p:txBody>
      </p:sp>
      <p:graphicFrame>
        <p:nvGraphicFramePr>
          <p:cNvPr id="3" name="Table 2"/>
          <p:cNvGraphicFramePr>
            <a:graphicFrameLocks noGrp="1"/>
          </p:cNvGraphicFramePr>
          <p:nvPr>
            <p:extLst/>
          </p:nvPr>
        </p:nvGraphicFramePr>
        <p:xfrm>
          <a:off x="179512" y="836712"/>
          <a:ext cx="8856984" cy="5560524"/>
        </p:xfrm>
        <a:graphic>
          <a:graphicData uri="http://schemas.openxmlformats.org/drawingml/2006/table">
            <a:tbl>
              <a:tblPr firstRow="1" bandRow="1">
                <a:tableStyleId>{5C22544A-7EE6-4342-B048-85BDC9FD1C3A}</a:tableStyleId>
              </a:tblPr>
              <a:tblGrid>
                <a:gridCol w="864096"/>
                <a:gridCol w="3276364"/>
                <a:gridCol w="3276364"/>
                <a:gridCol w="1440160"/>
              </a:tblGrid>
              <a:tr h="1008112">
                <a:tc>
                  <a:txBody>
                    <a:bodyPr/>
                    <a:lstStyle/>
                    <a:p>
                      <a:r>
                        <a:rPr lang="en-GB" sz="1200" dirty="0" smtClean="0"/>
                        <a:t>Hospital</a:t>
                      </a:r>
                      <a:endParaRPr lang="en-GB" sz="1200" dirty="0"/>
                    </a:p>
                  </a:txBody>
                  <a:tcPr/>
                </a:tc>
                <a:tc>
                  <a:txBody>
                    <a:bodyPr/>
                    <a:lstStyle/>
                    <a:p>
                      <a:r>
                        <a:rPr lang="en-GB" sz="1200" dirty="0" smtClean="0"/>
                        <a:t>Does your Trust have a pathway for direct access endoscopy for OG? </a:t>
                      </a:r>
                      <a:endParaRPr lang="en-GB" sz="1200" dirty="0"/>
                    </a:p>
                  </a:txBody>
                  <a:tcPr/>
                </a:tc>
                <a:tc>
                  <a:txBody>
                    <a:bodyPr/>
                    <a:lstStyle/>
                    <a:p>
                      <a:r>
                        <a:rPr lang="en-GB" sz="1200" dirty="0" smtClean="0"/>
                        <a:t>Does your Trust currently have a straight-to-test pathway for OG referrals (i.e. referral is triaged and patient is booked straight into a diagnostic test)?</a:t>
                      </a:r>
                      <a:endParaRPr lang="en-GB" sz="1200" dirty="0"/>
                    </a:p>
                  </a:txBody>
                  <a:tcPr/>
                </a:tc>
                <a:tc>
                  <a:txBody>
                    <a:bodyPr/>
                    <a:lstStyle/>
                    <a:p>
                      <a:r>
                        <a:rPr lang="en-GB" sz="1200" dirty="0" smtClean="0"/>
                        <a:t>If yes, approximately what percentage of patients go through the straight-to-test pathway?</a:t>
                      </a:r>
                      <a:endParaRPr lang="en-GB" sz="1200" dirty="0"/>
                    </a:p>
                  </a:txBody>
                  <a:tcPr/>
                </a:tc>
              </a:tr>
              <a:tr h="485756">
                <a:tc>
                  <a:txBody>
                    <a:bodyPr/>
                    <a:lstStyle/>
                    <a:p>
                      <a:r>
                        <a:rPr lang="en-GB" sz="1200" b="1" dirty="0" smtClean="0"/>
                        <a:t>BHRUT</a:t>
                      </a:r>
                      <a:endParaRPr lang="en-GB" sz="1200" b="1" dirty="0"/>
                    </a:p>
                  </a:txBody>
                  <a:tcPr/>
                </a:tc>
                <a:tc>
                  <a:txBody>
                    <a:bodyPr/>
                    <a:lstStyle/>
                    <a:p>
                      <a:r>
                        <a:rPr lang="en-GB" sz="1200" dirty="0" smtClean="0"/>
                        <a:t>No</a:t>
                      </a:r>
                      <a:endParaRPr lang="en-GB" sz="1200" dirty="0"/>
                    </a:p>
                  </a:txBody>
                  <a:tcPr/>
                </a:tc>
                <a:tc>
                  <a:txBody>
                    <a:bodyPr/>
                    <a:lstStyle/>
                    <a:p>
                      <a:r>
                        <a:rPr lang="en-GB" sz="1200" dirty="0" smtClean="0"/>
                        <a:t>Yes</a:t>
                      </a:r>
                      <a:endParaRPr lang="en-GB" sz="1200" dirty="0"/>
                    </a:p>
                  </a:txBody>
                  <a:tcPr/>
                </a:tc>
                <a:tc>
                  <a:txBody>
                    <a:bodyPr/>
                    <a:lstStyle/>
                    <a:p>
                      <a:r>
                        <a:rPr lang="en-GB" sz="1200" dirty="0" smtClean="0"/>
                        <a:t>10%</a:t>
                      </a:r>
                      <a:endParaRPr lang="en-GB" sz="1200" dirty="0"/>
                    </a:p>
                  </a:txBody>
                  <a:tcPr/>
                </a:tc>
              </a:tr>
              <a:tr h="485756">
                <a:tc>
                  <a:txBody>
                    <a:bodyPr/>
                    <a:lstStyle/>
                    <a:p>
                      <a:r>
                        <a:rPr lang="en-GB" sz="1200" b="1" dirty="0" smtClean="0"/>
                        <a:t>BCF</a:t>
                      </a:r>
                      <a:endParaRPr lang="en-GB" sz="1200" b="1" dirty="0"/>
                    </a:p>
                  </a:txBody>
                  <a:tcPr/>
                </a:tc>
                <a:tc>
                  <a:txBody>
                    <a:bodyPr/>
                    <a:lstStyle/>
                    <a:p>
                      <a:r>
                        <a:rPr lang="en-GB" sz="1200" dirty="0" smtClean="0"/>
                        <a:t>Yes (but not for</a:t>
                      </a:r>
                      <a:r>
                        <a:rPr lang="en-GB" sz="1200" baseline="0" dirty="0" smtClean="0"/>
                        <a:t> all CCGs)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50%</a:t>
                      </a:r>
                      <a:endParaRPr lang="en-GB" sz="1200" dirty="0"/>
                    </a:p>
                  </a:txBody>
                  <a:tcPr/>
                </a:tc>
              </a:tr>
              <a:tr h="485756">
                <a:tc>
                  <a:txBody>
                    <a:bodyPr/>
                    <a:lstStyle/>
                    <a:p>
                      <a:r>
                        <a:rPr lang="en-GB" sz="1200" b="1" dirty="0" smtClean="0"/>
                        <a:t>HUH</a:t>
                      </a:r>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Yes</a:t>
                      </a:r>
                    </a:p>
                  </a:txBody>
                  <a:tcPr/>
                </a:tc>
                <a:tc>
                  <a:txBody>
                    <a:bodyPr/>
                    <a:lstStyle/>
                    <a:p>
                      <a:r>
                        <a:rPr lang="en-GB" sz="1200" dirty="0" smtClean="0"/>
                        <a:t>No</a:t>
                      </a:r>
                      <a:endParaRPr lang="en-GB" sz="1200" dirty="0"/>
                    </a:p>
                  </a:txBody>
                  <a:tcPr/>
                </a:tc>
                <a:tc>
                  <a:txBody>
                    <a:bodyPr/>
                    <a:lstStyle/>
                    <a:p>
                      <a:r>
                        <a:rPr lang="en-GB" sz="1200" dirty="0" smtClean="0"/>
                        <a:t>N/A</a:t>
                      </a:r>
                      <a:endParaRPr lang="en-GB" sz="1200" dirty="0"/>
                    </a:p>
                  </a:txBody>
                  <a:tcPr/>
                </a:tc>
              </a:tr>
              <a:tr h="485756">
                <a:tc>
                  <a:txBody>
                    <a:bodyPr/>
                    <a:lstStyle/>
                    <a:p>
                      <a:r>
                        <a:rPr lang="en-GB" sz="1200" b="1" dirty="0" smtClean="0"/>
                        <a:t>NMUH</a:t>
                      </a:r>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No</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r>
                        <a:rPr lang="en-GB" sz="1200" dirty="0" smtClean="0"/>
                        <a:t>No</a:t>
                      </a:r>
                      <a:endParaRPr lang="en-GB" sz="1200" dirty="0"/>
                    </a:p>
                  </a:txBody>
                  <a:tcPr/>
                </a:tc>
                <a:tc>
                  <a:txBody>
                    <a:bodyPr/>
                    <a:lstStyle/>
                    <a:p>
                      <a:r>
                        <a:rPr lang="en-GB" sz="1200" dirty="0" smtClean="0"/>
                        <a:t>N/A</a:t>
                      </a:r>
                      <a:endParaRPr lang="en-GB" sz="1200" dirty="0"/>
                    </a:p>
                  </a:txBody>
                  <a:tcPr/>
                </a:tc>
              </a:tr>
              <a:tr h="485756">
                <a:tc>
                  <a:txBody>
                    <a:bodyPr/>
                    <a:lstStyle/>
                    <a:p>
                      <a:r>
                        <a:rPr lang="en-GB" sz="1200" b="1" dirty="0" smtClean="0"/>
                        <a:t>PAH</a:t>
                      </a:r>
                      <a:endParaRPr lang="en-GB" sz="1200" b="1"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64%</a:t>
                      </a:r>
                      <a:endParaRPr lang="en-GB" sz="1200" dirty="0"/>
                    </a:p>
                  </a:txBody>
                  <a:tcPr/>
                </a:tc>
              </a:tr>
              <a:tr h="485756">
                <a:tc>
                  <a:txBody>
                    <a:bodyPr/>
                    <a:lstStyle/>
                    <a:p>
                      <a:r>
                        <a:rPr lang="en-GB" sz="1200" b="1" dirty="0" smtClean="0"/>
                        <a:t>RFH</a:t>
                      </a:r>
                      <a:endParaRPr lang="en-GB" sz="1200" b="1" dirty="0"/>
                    </a:p>
                  </a:txBody>
                  <a:tcPr/>
                </a:tc>
                <a:tc>
                  <a:txBody>
                    <a:bodyPr/>
                    <a:lstStyle/>
                    <a:p>
                      <a:r>
                        <a:rPr lang="en-GB" sz="1200" dirty="0" smtClean="0"/>
                        <a:t>No</a:t>
                      </a:r>
                      <a:endParaRPr lang="en-GB" sz="1200" dirty="0"/>
                    </a:p>
                  </a:txBody>
                  <a:tcPr/>
                </a:tc>
                <a:tc>
                  <a:txBody>
                    <a:bodyPr/>
                    <a:lstStyle/>
                    <a:p>
                      <a:r>
                        <a:rPr lang="en-GB" sz="1200" dirty="0" smtClean="0"/>
                        <a:t>No</a:t>
                      </a:r>
                      <a:endParaRPr lang="en-GB" sz="1200" dirty="0"/>
                    </a:p>
                  </a:txBody>
                  <a:tcPr/>
                </a:tc>
                <a:tc>
                  <a:txBody>
                    <a:bodyPr/>
                    <a:lstStyle/>
                    <a:p>
                      <a:r>
                        <a:rPr lang="en-GB" sz="1200" dirty="0" smtClean="0"/>
                        <a:t>N/A</a:t>
                      </a:r>
                      <a:endParaRPr lang="en-GB" sz="1200" dirty="0"/>
                    </a:p>
                  </a:txBody>
                  <a:tcPr/>
                </a:tc>
              </a:tr>
              <a:tr h="485756">
                <a:tc>
                  <a:txBody>
                    <a:bodyPr/>
                    <a:lstStyle/>
                    <a:p>
                      <a:r>
                        <a:rPr lang="en-GB" sz="1200" b="1" dirty="0" smtClean="0"/>
                        <a:t>RLH</a:t>
                      </a:r>
                      <a:endParaRPr lang="en-GB" sz="1200" b="1"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40%</a:t>
                      </a:r>
                      <a:endParaRPr lang="en-GB" sz="1200" dirty="0"/>
                    </a:p>
                  </a:txBody>
                  <a:tcPr/>
                </a:tc>
              </a:tr>
              <a:tr h="485756">
                <a:tc>
                  <a:txBody>
                    <a:bodyPr/>
                    <a:lstStyle/>
                    <a:p>
                      <a:r>
                        <a:rPr lang="en-GB" sz="1200" b="1" dirty="0" smtClean="0"/>
                        <a:t>UCLH</a:t>
                      </a:r>
                      <a:endParaRPr lang="en-GB" sz="1200" b="1"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90%</a:t>
                      </a:r>
                      <a:endParaRPr lang="en-GB" sz="1200" dirty="0"/>
                    </a:p>
                  </a:txBody>
                  <a:tcPr/>
                </a:tc>
              </a:tr>
              <a:tr h="485756">
                <a:tc>
                  <a:txBody>
                    <a:bodyPr/>
                    <a:lstStyle/>
                    <a:p>
                      <a:r>
                        <a:rPr lang="en-GB" sz="1200" b="1" dirty="0" smtClean="0"/>
                        <a:t>WH</a:t>
                      </a:r>
                      <a:endParaRPr lang="en-GB" sz="1200" b="1"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&gt;90%</a:t>
                      </a:r>
                      <a:endParaRPr lang="en-GB" sz="1200" dirty="0"/>
                    </a:p>
                  </a:txBody>
                  <a:tcPr/>
                </a:tc>
              </a:tr>
            </a:tbl>
          </a:graphicData>
        </a:graphic>
      </p:graphicFrame>
    </p:spTree>
    <p:extLst>
      <p:ext uri="{BB962C8B-B14F-4D97-AF65-F5344CB8AC3E}">
        <p14:creationId xmlns:p14="http://schemas.microsoft.com/office/powerpoint/2010/main" val="198639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922114"/>
          </a:xfrm>
        </p:spPr>
        <p:txBody>
          <a:bodyPr>
            <a:normAutofit/>
          </a:bodyPr>
          <a:lstStyle/>
          <a:p>
            <a:pPr algn="l"/>
            <a:r>
              <a:rPr lang="en-GB" sz="3200" dirty="0" smtClean="0">
                <a:solidFill>
                  <a:schemeClr val="tx2"/>
                </a:solidFill>
              </a:rPr>
              <a:t>Straight to test </a:t>
            </a:r>
            <a:r>
              <a:rPr lang="en-GB" sz="3200" dirty="0">
                <a:solidFill>
                  <a:schemeClr val="tx2"/>
                </a:solidFill>
              </a:rPr>
              <a:t>pathways </a:t>
            </a:r>
            <a:endParaRPr lang="en-GB" sz="3200" dirty="0"/>
          </a:p>
        </p:txBody>
      </p:sp>
      <p:graphicFrame>
        <p:nvGraphicFramePr>
          <p:cNvPr id="3" name="Table 2"/>
          <p:cNvGraphicFramePr>
            <a:graphicFrameLocks noGrp="1"/>
          </p:cNvGraphicFramePr>
          <p:nvPr>
            <p:extLst/>
          </p:nvPr>
        </p:nvGraphicFramePr>
        <p:xfrm>
          <a:off x="179512" y="1124744"/>
          <a:ext cx="8784976" cy="5631276"/>
        </p:xfrm>
        <a:graphic>
          <a:graphicData uri="http://schemas.openxmlformats.org/drawingml/2006/table">
            <a:tbl>
              <a:tblPr firstRow="1" bandRow="1">
                <a:tableStyleId>{5C22544A-7EE6-4342-B048-85BDC9FD1C3A}</a:tableStyleId>
              </a:tblPr>
              <a:tblGrid>
                <a:gridCol w="1871847"/>
                <a:gridCol w="1871847"/>
                <a:gridCol w="1871847"/>
                <a:gridCol w="3169435"/>
              </a:tblGrid>
              <a:tr h="894968">
                <a:tc>
                  <a:txBody>
                    <a:bodyPr/>
                    <a:lstStyle/>
                    <a:p>
                      <a:r>
                        <a:rPr lang="en-GB" sz="1200" dirty="0" smtClean="0"/>
                        <a:t>Hospital</a:t>
                      </a:r>
                      <a:endParaRPr lang="en-GB" sz="1200" dirty="0"/>
                    </a:p>
                  </a:txBody>
                  <a:tcPr/>
                </a:tc>
                <a:tc>
                  <a:txBody>
                    <a:bodyPr/>
                    <a:lstStyle/>
                    <a:p>
                      <a:r>
                        <a:rPr lang="en-GB" sz="1200" dirty="0" smtClean="0"/>
                        <a:t>Who, within your hospital is responsible for triaging patients onto the straight-to-test pathway?</a:t>
                      </a:r>
                      <a:endParaRPr lang="en-GB" sz="1200" dirty="0"/>
                    </a:p>
                  </a:txBody>
                  <a:tcPr/>
                </a:tc>
                <a:tc>
                  <a:txBody>
                    <a:bodyPr/>
                    <a:lstStyle/>
                    <a:p>
                      <a:r>
                        <a:rPr lang="en-GB" sz="1200" dirty="0" smtClean="0"/>
                        <a:t>Does your hospital follow specific protocols for triaging patients onto the STT pathway?</a:t>
                      </a:r>
                      <a:endParaRPr lang="en-GB" sz="1200" dirty="0"/>
                    </a:p>
                  </a:txBody>
                  <a:tcPr/>
                </a:tc>
                <a:tc>
                  <a:txBody>
                    <a:bodyPr/>
                    <a:lstStyle/>
                    <a:p>
                      <a:r>
                        <a:rPr lang="en-GB" sz="1200" dirty="0" smtClean="0"/>
                        <a:t>Is choose and book available for the straight-to-test pathway? If so, how does this work?</a:t>
                      </a:r>
                      <a:endParaRPr lang="en-GB" sz="1200" dirty="0"/>
                    </a:p>
                  </a:txBody>
                  <a:tcPr/>
                </a:tc>
              </a:tr>
              <a:tr h="447352">
                <a:tc>
                  <a:txBody>
                    <a:bodyPr/>
                    <a:lstStyle/>
                    <a:p>
                      <a:r>
                        <a:rPr lang="en-GB" sz="1200" b="1" dirty="0" smtClean="0"/>
                        <a:t>BHRUT</a:t>
                      </a:r>
                      <a:endParaRPr lang="en-GB" sz="1200" b="1" dirty="0"/>
                    </a:p>
                  </a:txBody>
                  <a:tcPr/>
                </a:tc>
                <a:tc>
                  <a:txBody>
                    <a:bodyPr/>
                    <a:lstStyle/>
                    <a:p>
                      <a:r>
                        <a:rPr lang="en-GB" sz="1200" dirty="0" smtClean="0"/>
                        <a:t>Gastroenterologists/ Clinical Nurse Specialist </a:t>
                      </a:r>
                      <a:endParaRPr lang="en-GB" sz="1200" dirty="0"/>
                    </a:p>
                  </a:txBody>
                  <a:tcPr/>
                </a:tc>
                <a:tc>
                  <a:txBody>
                    <a:bodyPr/>
                    <a:lstStyle/>
                    <a:p>
                      <a:r>
                        <a:rPr lang="en-GB" sz="1200" dirty="0" smtClean="0"/>
                        <a:t>No</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No</a:t>
                      </a:r>
                      <a:endParaRPr lang="en-GB" sz="1200" dirty="0"/>
                    </a:p>
                  </a:txBody>
                  <a:tcPr/>
                </a:tc>
              </a:tr>
              <a:tr h="626293">
                <a:tc>
                  <a:txBody>
                    <a:bodyPr/>
                    <a:lstStyle/>
                    <a:p>
                      <a:r>
                        <a:rPr lang="en-GB" sz="1200" b="1" dirty="0" smtClean="0"/>
                        <a:t>BCF</a:t>
                      </a:r>
                      <a:endParaRPr lang="en-GB" sz="1200" b="1" dirty="0"/>
                    </a:p>
                  </a:txBody>
                  <a:tcPr/>
                </a:tc>
                <a:tc>
                  <a:txBody>
                    <a:bodyPr/>
                    <a:lstStyle/>
                    <a:p>
                      <a:r>
                        <a:rPr lang="en-GB" sz="1200" dirty="0" smtClean="0"/>
                        <a:t>All 8 Gastroenterology Consultants</a:t>
                      </a:r>
                      <a:endParaRPr lang="en-GB" sz="1200" dirty="0"/>
                    </a:p>
                  </a:txBody>
                  <a:tcPr/>
                </a:tc>
                <a:tc>
                  <a:txBody>
                    <a:bodyPr/>
                    <a:lstStyle/>
                    <a:p>
                      <a:r>
                        <a:rPr lang="en-GB" sz="1200" dirty="0" smtClean="0"/>
                        <a:t>Yes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All appointments are booked</a:t>
                      </a:r>
                      <a:r>
                        <a:rPr lang="en-GB" sz="1200" baseline="0" dirty="0" smtClean="0"/>
                        <a:t> </a:t>
                      </a:r>
                      <a:r>
                        <a:rPr lang="en-GB" sz="1200" dirty="0" smtClean="0"/>
                        <a:t>via ERS</a:t>
                      </a:r>
                      <a:r>
                        <a:rPr lang="en-GB" sz="1200" baseline="0" dirty="0" smtClean="0"/>
                        <a:t> </a:t>
                      </a:r>
                      <a:r>
                        <a:rPr lang="en-GB" sz="1200" dirty="0" smtClean="0"/>
                        <a:t>into a 'triage clinic' and triaged either STT or an OPA </a:t>
                      </a:r>
                      <a:r>
                        <a:rPr lang="en-GB" sz="1200" baseline="0" dirty="0" smtClean="0"/>
                        <a:t> by the consultant. </a:t>
                      </a:r>
                      <a:endParaRPr lang="en-GB" sz="1200" dirty="0"/>
                    </a:p>
                  </a:txBody>
                  <a:tcPr/>
                </a:tc>
              </a:tr>
              <a:tr h="362852">
                <a:tc>
                  <a:txBody>
                    <a:bodyPr/>
                    <a:lstStyle/>
                    <a:p>
                      <a:r>
                        <a:rPr lang="en-GB" sz="1200" b="1" dirty="0" smtClean="0"/>
                        <a:t>HUH</a:t>
                      </a:r>
                      <a:endParaRPr lang="en-GB" sz="1200" b="1" dirty="0"/>
                    </a:p>
                  </a:txBody>
                  <a:tcPr/>
                </a:tc>
                <a:tc>
                  <a:txBody>
                    <a:bodyPr/>
                    <a:lstStyle/>
                    <a:p>
                      <a:r>
                        <a:rPr lang="en-GB" sz="1200" dirty="0" smtClean="0"/>
                        <a:t>N/A</a:t>
                      </a:r>
                      <a:endParaRPr lang="en-GB" sz="1200" dirty="0"/>
                    </a:p>
                  </a:txBody>
                  <a:tcPr/>
                </a:tc>
                <a:tc>
                  <a:txBody>
                    <a:bodyPr/>
                    <a:lstStyle/>
                    <a:p>
                      <a:r>
                        <a:rPr lang="en-GB" sz="1200" dirty="0" smtClean="0"/>
                        <a:t>N/A</a:t>
                      </a:r>
                      <a:endParaRPr lang="en-GB" sz="1200" dirty="0"/>
                    </a:p>
                  </a:txBody>
                  <a:tcPr/>
                </a:tc>
                <a:tc>
                  <a:txBody>
                    <a:bodyPr/>
                    <a:lstStyle/>
                    <a:p>
                      <a:r>
                        <a:rPr lang="en-GB" sz="1200" dirty="0" smtClean="0"/>
                        <a:t>N/A</a:t>
                      </a:r>
                      <a:endParaRPr lang="en-GB" sz="1200" dirty="0"/>
                    </a:p>
                  </a:txBody>
                  <a:tcPr/>
                </a:tc>
              </a:tr>
              <a:tr h="626293">
                <a:tc>
                  <a:txBody>
                    <a:bodyPr/>
                    <a:lstStyle/>
                    <a:p>
                      <a:r>
                        <a:rPr lang="en-GB" sz="1200" b="1" dirty="0" smtClean="0"/>
                        <a:t>NMUH</a:t>
                      </a:r>
                      <a:endParaRPr lang="en-GB" sz="1200" b="1" dirty="0"/>
                    </a:p>
                  </a:txBody>
                  <a:tcPr/>
                </a:tc>
                <a:tc>
                  <a:txBody>
                    <a:bodyPr/>
                    <a:lstStyle/>
                    <a:p>
                      <a:r>
                        <a:rPr lang="en-GB" sz="1200" dirty="0" smtClean="0"/>
                        <a:t>MDC pathway has dedicated CNS and Consultant </a:t>
                      </a:r>
                      <a:endParaRPr lang="en-GB" sz="1200" dirty="0"/>
                    </a:p>
                  </a:txBody>
                  <a:tcPr/>
                </a:tc>
                <a:tc>
                  <a:txBody>
                    <a:bodyPr/>
                    <a:lstStyle/>
                    <a:p>
                      <a:r>
                        <a:rPr lang="en-GB" sz="1200" dirty="0" smtClean="0"/>
                        <a:t>Yes</a:t>
                      </a:r>
                      <a:r>
                        <a:rPr lang="en-GB" sz="1200" baseline="0" dirty="0" smtClean="0"/>
                        <a:t> - o</a:t>
                      </a:r>
                      <a:r>
                        <a:rPr lang="en-GB" sz="1200" dirty="0" smtClean="0"/>
                        <a:t>n MDC pathway</a:t>
                      </a:r>
                      <a:endParaRPr lang="en-GB" sz="1200" dirty="0"/>
                    </a:p>
                  </a:txBody>
                  <a:tcPr/>
                </a:tc>
                <a:tc>
                  <a:txBody>
                    <a:bodyPr/>
                    <a:lstStyle/>
                    <a:p>
                      <a:r>
                        <a:rPr lang="en-GB" sz="1200" dirty="0" smtClean="0"/>
                        <a:t>No</a:t>
                      </a:r>
                      <a:endParaRPr lang="en-GB" sz="1200" dirty="0"/>
                    </a:p>
                  </a:txBody>
                  <a:tcPr/>
                </a:tc>
              </a:tr>
              <a:tr h="805234">
                <a:tc>
                  <a:txBody>
                    <a:bodyPr/>
                    <a:lstStyle/>
                    <a:p>
                      <a:r>
                        <a:rPr lang="en-GB" sz="1200" b="1" dirty="0" smtClean="0"/>
                        <a:t>PAH</a:t>
                      </a:r>
                      <a:endParaRPr lang="en-GB" sz="1200" b="1" dirty="0"/>
                    </a:p>
                  </a:txBody>
                  <a:tcPr/>
                </a:tc>
                <a:tc>
                  <a:txBody>
                    <a:bodyPr/>
                    <a:lstStyle/>
                    <a:p>
                      <a:r>
                        <a:rPr lang="en-GB" sz="1200" dirty="0" smtClean="0"/>
                        <a:t>Gastroenterology Consultant</a:t>
                      </a:r>
                      <a:endParaRPr lang="en-GB" sz="1200" dirty="0"/>
                    </a:p>
                  </a:txBody>
                  <a:tcPr/>
                </a:tc>
                <a:tc>
                  <a:txBody>
                    <a:bodyPr/>
                    <a:lstStyle/>
                    <a:p>
                      <a:r>
                        <a:rPr lang="en-GB" sz="1200" dirty="0" smtClean="0"/>
                        <a:t>No specific protocol -Gastroenterologist makes a clinical review based on the information available. </a:t>
                      </a:r>
                      <a:endParaRPr lang="en-GB" sz="1200" dirty="0"/>
                    </a:p>
                  </a:txBody>
                  <a:tcPr/>
                </a:tc>
                <a:tc>
                  <a:txBody>
                    <a:bodyPr/>
                    <a:lstStyle/>
                    <a:p>
                      <a:r>
                        <a:rPr lang="en-GB" sz="1200" dirty="0" smtClean="0"/>
                        <a:t>No</a:t>
                      </a:r>
                      <a:endParaRPr lang="en-GB" sz="1200" dirty="0"/>
                    </a:p>
                  </a:txBody>
                  <a:tcPr/>
                </a:tc>
              </a:tr>
              <a:tr h="362852">
                <a:tc>
                  <a:txBody>
                    <a:bodyPr/>
                    <a:lstStyle/>
                    <a:p>
                      <a:r>
                        <a:rPr lang="en-GB" sz="1200" b="1" dirty="0" smtClean="0"/>
                        <a:t>RFH</a:t>
                      </a:r>
                      <a:endParaRPr lang="en-GB" sz="1200" b="1" dirty="0"/>
                    </a:p>
                  </a:txBody>
                  <a:tcPr/>
                </a:tc>
                <a:tc>
                  <a:txBody>
                    <a:bodyPr/>
                    <a:lstStyle/>
                    <a:p>
                      <a:r>
                        <a:rPr lang="en-GB" sz="1200" dirty="0" smtClean="0"/>
                        <a:t>N/A</a:t>
                      </a:r>
                      <a:endParaRPr lang="en-GB" sz="1200" dirty="0"/>
                    </a:p>
                  </a:txBody>
                  <a:tcPr/>
                </a:tc>
                <a:tc>
                  <a:txBody>
                    <a:bodyPr/>
                    <a:lstStyle/>
                    <a:p>
                      <a:r>
                        <a:rPr lang="en-GB" sz="1200" dirty="0" smtClean="0"/>
                        <a:t>N/A</a:t>
                      </a:r>
                      <a:endParaRPr lang="en-GB" sz="1200" dirty="0"/>
                    </a:p>
                  </a:txBody>
                  <a:tcPr/>
                </a:tc>
                <a:tc>
                  <a:txBody>
                    <a:bodyPr/>
                    <a:lstStyle/>
                    <a:p>
                      <a:r>
                        <a:rPr lang="en-GB" sz="1200" dirty="0" smtClean="0"/>
                        <a:t>N/A</a:t>
                      </a:r>
                      <a:endParaRPr lang="en-GB" sz="1200" dirty="0"/>
                    </a:p>
                  </a:txBody>
                  <a:tcPr/>
                </a:tc>
              </a:tr>
              <a:tr h="447352">
                <a:tc>
                  <a:txBody>
                    <a:bodyPr/>
                    <a:lstStyle/>
                    <a:p>
                      <a:r>
                        <a:rPr lang="en-GB" sz="1200" b="1" dirty="0" smtClean="0"/>
                        <a:t>RLH</a:t>
                      </a:r>
                      <a:endParaRPr lang="en-GB" sz="1200" b="1" dirty="0"/>
                    </a:p>
                  </a:txBody>
                  <a:tcPr/>
                </a:tc>
                <a:tc>
                  <a:txBody>
                    <a:bodyPr/>
                    <a:lstStyle/>
                    <a:p>
                      <a:r>
                        <a:rPr lang="en-GB" sz="1200" dirty="0" smtClean="0"/>
                        <a:t>Gastroenterologists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Yes - for non cancer patients </a:t>
                      </a:r>
                      <a:endParaRPr lang="en-GB" sz="1200" dirty="0"/>
                    </a:p>
                  </a:txBody>
                  <a:tcPr/>
                </a:tc>
              </a:tr>
              <a:tr h="362852">
                <a:tc>
                  <a:txBody>
                    <a:bodyPr/>
                    <a:lstStyle/>
                    <a:p>
                      <a:r>
                        <a:rPr lang="en-GB" sz="1200" b="1" dirty="0" smtClean="0"/>
                        <a:t>UCLH</a:t>
                      </a:r>
                      <a:endParaRPr lang="en-GB" sz="1200" b="1" dirty="0"/>
                    </a:p>
                  </a:txBody>
                  <a:tcPr/>
                </a:tc>
                <a:tc>
                  <a:txBody>
                    <a:bodyPr/>
                    <a:lstStyle/>
                    <a:p>
                      <a:r>
                        <a:rPr lang="en-GB" sz="1200" dirty="0" smtClean="0"/>
                        <a:t>Nurse </a:t>
                      </a:r>
                      <a:r>
                        <a:rPr lang="en-GB" sz="1200" dirty="0" err="1" smtClean="0"/>
                        <a:t>Endoscopist</a:t>
                      </a:r>
                      <a:endParaRPr lang="en-GB" sz="1200" dirty="0"/>
                    </a:p>
                  </a:txBody>
                  <a:tcPr/>
                </a:tc>
                <a:tc>
                  <a:txBody>
                    <a:bodyPr/>
                    <a:lstStyle/>
                    <a:p>
                      <a:r>
                        <a:rPr lang="en-GB" sz="1200" dirty="0" smtClean="0"/>
                        <a:t>Yes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Yes - via a referral assessment service</a:t>
                      </a:r>
                    </a:p>
                  </a:txBody>
                  <a:tcPr/>
                </a:tc>
              </a:tr>
              <a:tr h="626293">
                <a:tc>
                  <a:txBody>
                    <a:bodyPr/>
                    <a:lstStyle/>
                    <a:p>
                      <a:r>
                        <a:rPr lang="en-GB" sz="1200" b="1" dirty="0" smtClean="0"/>
                        <a:t>WH</a:t>
                      </a:r>
                      <a:endParaRPr lang="en-GB" sz="1200" b="1" dirty="0"/>
                    </a:p>
                  </a:txBody>
                  <a:tcPr/>
                </a:tc>
                <a:tc>
                  <a:txBody>
                    <a:bodyPr/>
                    <a:lstStyle/>
                    <a:p>
                      <a:r>
                        <a:rPr lang="en-GB" sz="1200" dirty="0" smtClean="0"/>
                        <a:t>Gastroenterology consultants</a:t>
                      </a:r>
                      <a:endParaRPr lang="en-GB" sz="1200" dirty="0"/>
                    </a:p>
                  </a:txBody>
                  <a:tcPr/>
                </a:tc>
                <a:tc>
                  <a:txBody>
                    <a:bodyPr/>
                    <a:lstStyle/>
                    <a:p>
                      <a:r>
                        <a:rPr lang="en-GB" sz="1200" dirty="0" smtClean="0"/>
                        <a:t>Yes</a:t>
                      </a:r>
                    </a:p>
                  </a:txBody>
                  <a:tcPr/>
                </a:tc>
                <a:tc>
                  <a:txBody>
                    <a:bodyPr/>
                    <a:lstStyle/>
                    <a:p>
                      <a:r>
                        <a:rPr lang="en-GB" sz="1200" dirty="0" smtClean="0"/>
                        <a:t>Yes - GPs book patients straight into an endoscopy slot. These are triaged</a:t>
                      </a:r>
                      <a:r>
                        <a:rPr lang="en-GB" sz="1200" baseline="0" dirty="0" smtClean="0"/>
                        <a:t> </a:t>
                      </a:r>
                      <a:r>
                        <a:rPr lang="en-GB" sz="1200" dirty="0" smtClean="0"/>
                        <a:t>daily to ensure that STT endoscopy is appropriate.</a:t>
                      </a:r>
                      <a:endParaRPr lang="en-GB" sz="1200" dirty="0"/>
                    </a:p>
                  </a:txBody>
                  <a:tcPr/>
                </a:tc>
              </a:tr>
            </a:tbl>
          </a:graphicData>
        </a:graphic>
      </p:graphicFrame>
    </p:spTree>
    <p:extLst>
      <p:ext uri="{BB962C8B-B14F-4D97-AF65-F5344CB8AC3E}">
        <p14:creationId xmlns:p14="http://schemas.microsoft.com/office/powerpoint/2010/main" val="411123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132" y="188640"/>
            <a:ext cx="8229600" cy="792088"/>
          </a:xfrm>
        </p:spPr>
        <p:txBody>
          <a:bodyPr>
            <a:normAutofit/>
          </a:bodyPr>
          <a:lstStyle/>
          <a:p>
            <a:pPr algn="l"/>
            <a:r>
              <a:rPr lang="en-GB" sz="3200" dirty="0" smtClean="0">
                <a:solidFill>
                  <a:schemeClr val="tx2"/>
                </a:solidFill>
              </a:rPr>
              <a:t>Times from referral to endoscopy</a:t>
            </a:r>
            <a:endParaRPr lang="en-GB" sz="3200" dirty="0">
              <a:solidFill>
                <a:schemeClr val="tx2"/>
              </a:solidFill>
            </a:endParaRPr>
          </a:p>
        </p:txBody>
      </p:sp>
      <p:sp>
        <p:nvSpPr>
          <p:cNvPr id="6" name="TextBox 5"/>
          <p:cNvSpPr txBox="1"/>
          <p:nvPr/>
        </p:nvSpPr>
        <p:spPr>
          <a:xfrm>
            <a:off x="179512" y="3953988"/>
            <a:ext cx="8761773" cy="2862322"/>
          </a:xfrm>
          <a:prstGeom prst="rect">
            <a:avLst/>
          </a:prstGeom>
          <a:solidFill>
            <a:schemeClr val="bg1"/>
          </a:solidFill>
        </p:spPr>
        <p:txBody>
          <a:bodyPr wrap="square" rtlCol="0">
            <a:spAutoFit/>
          </a:bodyPr>
          <a:lstStyle/>
          <a:p>
            <a:pPr marL="285750" lvl="0" indent="-285750">
              <a:buFont typeface="Arial" panose="020B0604020202020204" pitchFamily="34" charset="0"/>
              <a:buChar char="•"/>
            </a:pPr>
            <a:r>
              <a:rPr lang="en-GB" dirty="0">
                <a:solidFill>
                  <a:prstClr val="black"/>
                </a:solidFill>
              </a:rPr>
              <a:t>Of the </a:t>
            </a:r>
            <a:r>
              <a:rPr lang="en-GB" dirty="0" smtClean="0">
                <a:solidFill>
                  <a:prstClr val="black"/>
                </a:solidFill>
              </a:rPr>
              <a:t>90 patients </a:t>
            </a:r>
            <a:r>
              <a:rPr lang="en-GB" dirty="0">
                <a:solidFill>
                  <a:prstClr val="black"/>
                </a:solidFill>
              </a:rPr>
              <a:t>referred, 90% </a:t>
            </a:r>
            <a:r>
              <a:rPr lang="en-GB" dirty="0" smtClean="0">
                <a:solidFill>
                  <a:prstClr val="black"/>
                </a:solidFill>
              </a:rPr>
              <a:t>(81) </a:t>
            </a:r>
            <a:r>
              <a:rPr lang="en-GB" dirty="0">
                <a:solidFill>
                  <a:prstClr val="black"/>
                </a:solidFill>
              </a:rPr>
              <a:t>had an endoscopy. </a:t>
            </a:r>
            <a:r>
              <a:rPr lang="en-GB" dirty="0" smtClean="0">
                <a:solidFill>
                  <a:prstClr val="black"/>
                </a:solidFill>
              </a:rPr>
              <a:t>25% </a:t>
            </a:r>
            <a:r>
              <a:rPr lang="en-GB" dirty="0">
                <a:solidFill>
                  <a:prstClr val="black"/>
                </a:solidFill>
              </a:rPr>
              <a:t>of these were performed within 7 days of referral and </a:t>
            </a:r>
            <a:r>
              <a:rPr lang="en-GB" dirty="0" smtClean="0">
                <a:solidFill>
                  <a:prstClr val="black"/>
                </a:solidFill>
              </a:rPr>
              <a:t>57% </a:t>
            </a:r>
            <a:r>
              <a:rPr lang="en-GB" dirty="0">
                <a:solidFill>
                  <a:prstClr val="black"/>
                </a:solidFill>
              </a:rPr>
              <a:t>within 14 days. </a:t>
            </a:r>
            <a:endParaRPr lang="en-GB" dirty="0" smtClean="0"/>
          </a:p>
          <a:p>
            <a:pPr marL="285750" indent="-285750">
              <a:buFont typeface="Arial" panose="020B0604020202020204" pitchFamily="34" charset="0"/>
              <a:buChar char="•"/>
            </a:pPr>
            <a:r>
              <a:rPr lang="en-GB" dirty="0" smtClean="0"/>
              <a:t>The shortest time from referral to endoscopy was 2 days and the longest was 64.</a:t>
            </a:r>
          </a:p>
          <a:p>
            <a:pPr marL="285750" indent="-285750">
              <a:buFont typeface="Arial" panose="020B0604020202020204" pitchFamily="34" charset="0"/>
              <a:buChar char="•"/>
            </a:pPr>
            <a:r>
              <a:rPr lang="en-GB" dirty="0">
                <a:solidFill>
                  <a:prstClr val="black"/>
                </a:solidFill>
              </a:rPr>
              <a:t>The audit showed a variation in the speed of access to endoscopy between the hospitals with a DA </a:t>
            </a:r>
            <a:r>
              <a:rPr lang="en-GB" dirty="0" smtClean="0">
                <a:solidFill>
                  <a:prstClr val="black"/>
                </a:solidFill>
              </a:rPr>
              <a:t>and/or </a:t>
            </a:r>
            <a:r>
              <a:rPr lang="en-GB" dirty="0">
                <a:solidFill>
                  <a:prstClr val="black"/>
                </a:solidFill>
              </a:rPr>
              <a:t>STT pathway and those without. </a:t>
            </a:r>
          </a:p>
          <a:p>
            <a:pPr marL="285750" indent="-285750">
              <a:buFont typeface="Arial" panose="020B0604020202020204" pitchFamily="34" charset="0"/>
              <a:buChar char="•"/>
            </a:pPr>
            <a:r>
              <a:rPr lang="en-GB" dirty="0" smtClean="0"/>
              <a:t>None </a:t>
            </a:r>
            <a:r>
              <a:rPr lang="en-GB" dirty="0"/>
              <a:t>of the patients referred to trusts without DA </a:t>
            </a:r>
            <a:r>
              <a:rPr lang="en-GB" dirty="0" smtClean="0"/>
              <a:t>pathway </a:t>
            </a:r>
            <a:r>
              <a:rPr lang="en-GB" dirty="0"/>
              <a:t>had an endoscopy within </a:t>
            </a:r>
            <a:r>
              <a:rPr lang="en-GB" dirty="0" smtClean="0"/>
              <a:t>7 </a:t>
            </a:r>
            <a:r>
              <a:rPr lang="en-GB" dirty="0"/>
              <a:t>days, </a:t>
            </a:r>
            <a:r>
              <a:rPr lang="en-GB" dirty="0" smtClean="0"/>
              <a:t> and only 1 patient referred to a trust without an STT pathway had an endoscopy in this time (HUH). </a:t>
            </a:r>
          </a:p>
          <a:p>
            <a:pPr marL="285750" indent="-285750">
              <a:buFont typeface="Arial" panose="020B0604020202020204" pitchFamily="34" charset="0"/>
              <a:buChar char="•"/>
            </a:pPr>
            <a:r>
              <a:rPr lang="en-GB" dirty="0" smtClean="0"/>
              <a:t>1 of 20 patients referred </a:t>
            </a:r>
            <a:r>
              <a:rPr lang="en-GB" dirty="0"/>
              <a:t>to trusts </a:t>
            </a:r>
            <a:r>
              <a:rPr lang="en-GB" dirty="0" smtClean="0"/>
              <a:t>with either DA or STT pathways </a:t>
            </a:r>
            <a:r>
              <a:rPr lang="en-GB" dirty="0"/>
              <a:t>had an endoscopy within </a:t>
            </a:r>
            <a:r>
              <a:rPr lang="en-GB" dirty="0" smtClean="0"/>
              <a:t>7 days while 38% (19 of 50) for those with both had an endoscopy within 7 days.</a:t>
            </a:r>
            <a:endParaRPr lang="en-GB" dirty="0"/>
          </a:p>
        </p:txBody>
      </p:sp>
      <p:graphicFrame>
        <p:nvGraphicFramePr>
          <p:cNvPr id="5" name="Chart 4"/>
          <p:cNvGraphicFramePr>
            <a:graphicFrameLocks/>
          </p:cNvGraphicFramePr>
          <p:nvPr>
            <p:extLst/>
          </p:nvPr>
        </p:nvGraphicFramePr>
        <p:xfrm>
          <a:off x="58709" y="929652"/>
          <a:ext cx="9003377"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9022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720080"/>
          </a:xfrm>
        </p:spPr>
        <p:txBody>
          <a:bodyPr/>
          <a:lstStyle/>
          <a:p>
            <a:pPr algn="l"/>
            <a:r>
              <a:rPr lang="en-GB" sz="3200" dirty="0">
                <a:solidFill>
                  <a:srgbClr val="1F497D"/>
                </a:solidFill>
              </a:rPr>
              <a:t>Constraints to provision of DA </a:t>
            </a:r>
            <a:r>
              <a:rPr lang="en-GB" sz="3200" dirty="0" smtClean="0">
                <a:solidFill>
                  <a:srgbClr val="1F497D"/>
                </a:solidFill>
              </a:rPr>
              <a:t>or STT</a:t>
            </a:r>
            <a:endParaRPr lang="en-GB" dirty="0"/>
          </a:p>
        </p:txBody>
      </p:sp>
      <p:graphicFrame>
        <p:nvGraphicFramePr>
          <p:cNvPr id="3" name="Table 2"/>
          <p:cNvGraphicFramePr>
            <a:graphicFrameLocks noGrp="1"/>
          </p:cNvGraphicFramePr>
          <p:nvPr>
            <p:extLst/>
          </p:nvPr>
        </p:nvGraphicFramePr>
        <p:xfrm>
          <a:off x="107504" y="836713"/>
          <a:ext cx="8928991" cy="5973925"/>
        </p:xfrm>
        <a:graphic>
          <a:graphicData uri="http://schemas.openxmlformats.org/drawingml/2006/table">
            <a:tbl>
              <a:tblPr firstRow="1" bandRow="1">
                <a:tableStyleId>{5C22544A-7EE6-4342-B048-85BDC9FD1C3A}</a:tableStyleId>
              </a:tblPr>
              <a:tblGrid>
                <a:gridCol w="1195847"/>
                <a:gridCol w="3866572"/>
                <a:gridCol w="3866572"/>
              </a:tblGrid>
              <a:tr h="648071">
                <a:tc>
                  <a:txBody>
                    <a:bodyPr/>
                    <a:lstStyle/>
                    <a:p>
                      <a:r>
                        <a:rPr lang="en-GB" sz="1200" dirty="0" smtClean="0"/>
                        <a:t>Hospital</a:t>
                      </a:r>
                      <a:endParaRPr lang="en-GB" sz="1200" dirty="0"/>
                    </a:p>
                  </a:txBody>
                  <a:tcPr/>
                </a:tc>
                <a:tc>
                  <a:txBody>
                    <a:bodyPr/>
                    <a:lstStyle/>
                    <a:p>
                      <a:r>
                        <a:rPr lang="en-GB" sz="1200" dirty="0" smtClean="0"/>
                        <a:t>If no, what are the main constraints within the trust to providing a pathway for direct access endoscopy?</a:t>
                      </a:r>
                      <a:endParaRPr lang="en-GB" sz="1200" dirty="0"/>
                    </a:p>
                  </a:txBody>
                  <a:tcPr/>
                </a:tc>
                <a:tc>
                  <a:txBody>
                    <a:bodyPr/>
                    <a:lstStyle/>
                    <a:p>
                      <a:r>
                        <a:rPr lang="en-GB" sz="1200" dirty="0" smtClean="0"/>
                        <a:t>What are the main constraints to your trust in implementing a straight-to-test pathway for all suitable OG 2ww referrals?</a:t>
                      </a:r>
                      <a:endParaRPr lang="en-GB" sz="1200" dirty="0"/>
                    </a:p>
                  </a:txBody>
                  <a:tcPr/>
                </a:tc>
              </a:tr>
              <a:tr h="504056">
                <a:tc>
                  <a:txBody>
                    <a:bodyPr/>
                    <a:lstStyle/>
                    <a:p>
                      <a:r>
                        <a:rPr lang="en-GB" sz="1200" b="1" dirty="0" smtClean="0"/>
                        <a:t>BHRUT</a:t>
                      </a:r>
                      <a:endParaRPr lang="en-GB" sz="1200" b="1" dirty="0"/>
                    </a:p>
                  </a:txBody>
                  <a:tcPr/>
                </a:tc>
                <a:tc>
                  <a:txBody>
                    <a:bodyPr/>
                    <a:lstStyle/>
                    <a:p>
                      <a:pPr marL="228600" indent="-228600">
                        <a:buFont typeface="+mj-lt"/>
                        <a:buAutoNum type="arabicPeriod"/>
                      </a:pPr>
                      <a:r>
                        <a:rPr lang="en-GB" sz="1200" dirty="0" smtClean="0"/>
                        <a:t>Endoscopy</a:t>
                      </a:r>
                      <a:r>
                        <a:rPr lang="en-GB" sz="1200" baseline="0" dirty="0" smtClean="0"/>
                        <a:t> capacity</a:t>
                      </a:r>
                      <a:endParaRPr lang="en-GB" sz="1200" dirty="0"/>
                    </a:p>
                  </a:txBody>
                  <a:tcPr/>
                </a:tc>
                <a:tc>
                  <a:txBody>
                    <a:bodyPr/>
                    <a:lstStyle/>
                    <a:p>
                      <a:pPr marL="228600" indent="-228600">
                        <a:buFont typeface="+mj-lt"/>
                        <a:buAutoNum type="arabicPeriod"/>
                      </a:pPr>
                      <a:r>
                        <a:rPr lang="en-GB" sz="1200" dirty="0" smtClean="0"/>
                        <a:t>Endoscopy capacity</a:t>
                      </a:r>
                    </a:p>
                    <a:p>
                      <a:pPr marL="228600" indent="-228600">
                        <a:buFont typeface="+mj-lt"/>
                        <a:buAutoNum type="arabicPeriod"/>
                      </a:pPr>
                      <a:r>
                        <a:rPr lang="en-GB" sz="1200" dirty="0" smtClean="0"/>
                        <a:t>CNS support</a:t>
                      </a:r>
                      <a:endParaRPr lang="en-GB" sz="1200" dirty="0"/>
                    </a:p>
                  </a:txBody>
                  <a:tcPr/>
                </a:tc>
              </a:tr>
              <a:tr h="360040">
                <a:tc>
                  <a:txBody>
                    <a:bodyPr/>
                    <a:lstStyle/>
                    <a:p>
                      <a:r>
                        <a:rPr lang="en-GB" sz="1200" b="1" dirty="0" smtClean="0"/>
                        <a:t>BCF</a:t>
                      </a:r>
                      <a:endParaRPr lang="en-GB" sz="1200" b="1" dirty="0"/>
                    </a:p>
                  </a:txBody>
                  <a:tcPr/>
                </a:tc>
                <a:tc>
                  <a:txBody>
                    <a:bodyPr/>
                    <a:lstStyle/>
                    <a:p>
                      <a:r>
                        <a:rPr lang="en-GB" sz="1200" dirty="0" smtClean="0"/>
                        <a:t>Not answered</a:t>
                      </a:r>
                      <a:endParaRPr lang="en-GB" sz="1200" dirty="0"/>
                    </a:p>
                  </a:txBody>
                  <a:tcPr/>
                </a:tc>
                <a:tc>
                  <a:txBody>
                    <a:bodyPr/>
                    <a:lstStyle/>
                    <a:p>
                      <a:pPr marL="228600" indent="-228600">
                        <a:buFont typeface="+mj-lt"/>
                        <a:buAutoNum type="arabicPeriod"/>
                      </a:pPr>
                      <a:r>
                        <a:rPr lang="en-GB" sz="1200" dirty="0" smtClean="0"/>
                        <a:t>Endoscopy</a:t>
                      </a:r>
                      <a:r>
                        <a:rPr lang="en-GB" sz="1200" baseline="0" dirty="0" smtClean="0"/>
                        <a:t> capacity</a:t>
                      </a:r>
                      <a:endParaRPr lang="en-GB" sz="1200" dirty="0"/>
                    </a:p>
                  </a:txBody>
                  <a:tcPr/>
                </a:tc>
              </a:tr>
              <a:tr h="872831">
                <a:tc>
                  <a:txBody>
                    <a:bodyPr/>
                    <a:lstStyle/>
                    <a:p>
                      <a:r>
                        <a:rPr lang="en-GB" sz="1200" b="1" dirty="0" smtClean="0"/>
                        <a:t>HUH</a:t>
                      </a:r>
                      <a:endParaRPr lang="en-GB" sz="1200" b="1" dirty="0"/>
                    </a:p>
                  </a:txBody>
                  <a:tcPr/>
                </a:tc>
                <a:tc>
                  <a:txBody>
                    <a:bodyPr/>
                    <a:lstStyle/>
                    <a:p>
                      <a:pPr marL="0" indent="0">
                        <a:buFont typeface="+mj-lt"/>
                        <a:buNone/>
                      </a:pPr>
                      <a:r>
                        <a:rPr lang="en-GB" sz="1200" dirty="0" smtClean="0"/>
                        <a:t>N/A</a:t>
                      </a:r>
                      <a:endParaRPr lang="en-GB" sz="1200" dirty="0"/>
                    </a:p>
                  </a:txBody>
                  <a:tcPr/>
                </a:tc>
                <a:tc>
                  <a:txBody>
                    <a:bodyPr/>
                    <a:lstStyle/>
                    <a:p>
                      <a:pPr marL="228600" indent="-228600">
                        <a:buFont typeface="+mj-lt"/>
                        <a:buAutoNum type="arabicPeriod"/>
                      </a:pPr>
                      <a:r>
                        <a:rPr lang="en-GB" sz="1200" dirty="0" smtClean="0"/>
                        <a:t>Endoscopy capacity</a:t>
                      </a:r>
                    </a:p>
                    <a:p>
                      <a:pPr marL="228600" indent="-228600">
                        <a:buFont typeface="+mj-lt"/>
                        <a:buAutoNum type="arabicPeriod"/>
                      </a:pPr>
                      <a:r>
                        <a:rPr lang="en-GB" sz="1200" dirty="0" smtClean="0"/>
                        <a:t>Workforce capacity</a:t>
                      </a:r>
                    </a:p>
                    <a:p>
                      <a:pPr marL="742950" lvl="1" indent="-285750">
                        <a:buFont typeface="+mj-lt"/>
                        <a:buAutoNum type="romanLcPeriod"/>
                      </a:pPr>
                      <a:r>
                        <a:rPr lang="en-GB" sz="1200" dirty="0" smtClean="0"/>
                        <a:t>inability to include additional endoscopy lists.</a:t>
                      </a:r>
                    </a:p>
                    <a:p>
                      <a:pPr marL="742950" lvl="1" indent="-285750">
                        <a:buFont typeface="+mj-lt"/>
                        <a:buAutoNum type="romanLcPeriod"/>
                      </a:pPr>
                      <a:r>
                        <a:rPr lang="en-GB" sz="1200" dirty="0" smtClean="0"/>
                        <a:t>insufficient cover for sickness and annual leave.</a:t>
                      </a:r>
                      <a:endParaRPr lang="en-GB" sz="1200" dirty="0"/>
                    </a:p>
                  </a:txBody>
                  <a:tcPr/>
                </a:tc>
              </a:tr>
              <a:tr h="855361">
                <a:tc>
                  <a:txBody>
                    <a:bodyPr/>
                    <a:lstStyle/>
                    <a:p>
                      <a:r>
                        <a:rPr lang="en-GB" sz="1200" b="1" dirty="0" smtClean="0"/>
                        <a:t>NMUH</a:t>
                      </a:r>
                      <a:endParaRPr lang="en-GB" sz="1200" b="1" dirty="0"/>
                    </a:p>
                  </a:txBody>
                  <a:tcPr/>
                </a:tc>
                <a:tc>
                  <a:txBody>
                    <a:bodyPr/>
                    <a:lstStyle/>
                    <a:p>
                      <a:pPr marL="228600" indent="-228600">
                        <a:buFont typeface="+mj-lt"/>
                        <a:buAutoNum type="arabicPeriod"/>
                      </a:pPr>
                      <a:r>
                        <a:rPr lang="en-GB" sz="1200" dirty="0" smtClean="0"/>
                        <a:t>Endoscopy Capacity </a:t>
                      </a:r>
                    </a:p>
                    <a:p>
                      <a:pPr marL="228600" indent="-228600">
                        <a:buFont typeface="+mj-lt"/>
                        <a:buAutoNum type="arabicPeriod"/>
                      </a:pPr>
                      <a:r>
                        <a:rPr lang="en-GB" sz="1200" dirty="0" smtClean="0"/>
                        <a:t>Ability to assess suitability of diagnostic  based on GP referral </a:t>
                      </a:r>
                      <a:endParaRPr lang="en-GB" sz="1200" dirty="0"/>
                    </a:p>
                  </a:txBody>
                  <a:tcPr/>
                </a:tc>
                <a:tc>
                  <a:txBody>
                    <a:bodyPr/>
                    <a:lstStyle/>
                    <a:p>
                      <a:pPr marL="228600" indent="-228600">
                        <a:buFont typeface="+mj-lt"/>
                        <a:buAutoNum type="arabicPeriod"/>
                      </a:pPr>
                      <a:r>
                        <a:rPr lang="en-GB" sz="1200" dirty="0" smtClean="0"/>
                        <a:t>Endoscopy Capacity </a:t>
                      </a:r>
                    </a:p>
                    <a:p>
                      <a:pPr marL="228600" indent="-228600">
                        <a:buFont typeface="+mj-lt"/>
                        <a:buAutoNum type="arabicPeriod"/>
                      </a:pPr>
                      <a:r>
                        <a:rPr lang="en-GB" sz="1200" dirty="0" smtClean="0"/>
                        <a:t>Ability to assess need based on GP referral </a:t>
                      </a:r>
                    </a:p>
                    <a:p>
                      <a:pPr marL="228600" indent="-228600">
                        <a:buFont typeface="+mj-lt"/>
                        <a:buAutoNum type="arabicPeriod"/>
                      </a:pPr>
                      <a:r>
                        <a:rPr lang="en-GB" sz="1200" dirty="0" smtClean="0"/>
                        <a:t>Current ERS system direct to 1st outpatient appointment</a:t>
                      </a:r>
                      <a:endParaRPr lang="en-GB" sz="1200" dirty="0"/>
                    </a:p>
                  </a:txBody>
                  <a:tcPr/>
                </a:tc>
              </a:tr>
              <a:tr h="288032">
                <a:tc>
                  <a:txBody>
                    <a:bodyPr/>
                    <a:lstStyle/>
                    <a:p>
                      <a:r>
                        <a:rPr lang="en-GB" sz="1200" b="1" dirty="0" smtClean="0"/>
                        <a:t>PAH</a:t>
                      </a:r>
                      <a:endParaRPr lang="en-GB" sz="1200" b="1" dirty="0"/>
                    </a:p>
                  </a:txBody>
                  <a:tcPr/>
                </a:tc>
                <a:tc>
                  <a:txBody>
                    <a:bodyPr/>
                    <a:lstStyle/>
                    <a:p>
                      <a:pPr marL="0" indent="0">
                        <a:buFont typeface="+mj-lt"/>
                        <a:buNone/>
                      </a:pPr>
                      <a:r>
                        <a:rPr lang="en-GB" sz="1200" dirty="0" smtClean="0"/>
                        <a:t>N/A</a:t>
                      </a:r>
                      <a:endParaRPr lang="en-GB" sz="1200" dirty="0"/>
                    </a:p>
                  </a:txBody>
                  <a:tcPr/>
                </a:tc>
                <a:tc>
                  <a:txBody>
                    <a:bodyPr/>
                    <a:lstStyle/>
                    <a:p>
                      <a:pPr marL="0" indent="0">
                        <a:buFont typeface="+mj-lt"/>
                        <a:buNone/>
                      </a:pPr>
                      <a:r>
                        <a:rPr lang="en-GB" sz="1200" dirty="0" smtClean="0"/>
                        <a:t>N/A</a:t>
                      </a:r>
                      <a:endParaRPr lang="en-GB" sz="1200" dirty="0"/>
                    </a:p>
                  </a:txBody>
                  <a:tcPr/>
                </a:tc>
              </a:tr>
              <a:tr h="504056">
                <a:tc>
                  <a:txBody>
                    <a:bodyPr/>
                    <a:lstStyle/>
                    <a:p>
                      <a:r>
                        <a:rPr lang="en-GB" sz="1200" b="1" dirty="0" smtClean="0"/>
                        <a:t>RFH</a:t>
                      </a:r>
                      <a:endParaRPr lang="en-GB" sz="1200" b="1" dirty="0"/>
                    </a:p>
                  </a:txBody>
                  <a:tcPr/>
                </a:tc>
                <a:tc>
                  <a:txBody>
                    <a:bodyPr/>
                    <a:lstStyle/>
                    <a:p>
                      <a:pPr marL="228600" indent="-228600">
                        <a:buFont typeface="+mj-lt"/>
                        <a:buAutoNum type="arabicPeriod"/>
                      </a:pPr>
                      <a:r>
                        <a:rPr lang="en-GB" sz="1200" dirty="0" smtClean="0"/>
                        <a:t>Endoscopy capacity</a:t>
                      </a:r>
                    </a:p>
                    <a:p>
                      <a:pPr marL="228600" indent="-228600">
                        <a:buFont typeface="+mj-lt"/>
                        <a:buAutoNum type="arabicPeriod"/>
                      </a:pPr>
                      <a:r>
                        <a:rPr lang="en-GB" sz="1200" dirty="0" smtClean="0"/>
                        <a:t>CNS capacity and support</a:t>
                      </a:r>
                      <a:endParaRPr lang="en-GB" sz="1200" dirty="0"/>
                    </a:p>
                  </a:txBody>
                  <a:tcPr/>
                </a:tc>
                <a:tc>
                  <a:txBody>
                    <a:bodyPr/>
                    <a:lstStyle/>
                    <a:p>
                      <a:pPr marL="228600" indent="-228600">
                        <a:buFont typeface="+mj-lt"/>
                        <a:buAutoNum type="arabicPeriod"/>
                      </a:pPr>
                      <a:r>
                        <a:rPr lang="en-GB" sz="1200" dirty="0" smtClean="0"/>
                        <a:t>Endoscopy capacity</a:t>
                      </a:r>
                    </a:p>
                    <a:p>
                      <a:pPr marL="228600" indent="-228600">
                        <a:buFont typeface="+mj-lt"/>
                        <a:buAutoNum type="arabicPeriod"/>
                      </a:pPr>
                      <a:r>
                        <a:rPr lang="en-GB" sz="1200" dirty="0" smtClean="0"/>
                        <a:t>CNS capacity and support</a:t>
                      </a:r>
                      <a:endParaRPr lang="en-GB" sz="1200" dirty="0"/>
                    </a:p>
                  </a:txBody>
                  <a:tcPr/>
                </a:tc>
              </a:tr>
              <a:tr h="701152">
                <a:tc>
                  <a:txBody>
                    <a:bodyPr/>
                    <a:lstStyle/>
                    <a:p>
                      <a:r>
                        <a:rPr lang="en-GB" sz="1200" b="1" dirty="0" smtClean="0"/>
                        <a:t>RLH</a:t>
                      </a:r>
                      <a:endParaRPr lang="en-GB" sz="1200" b="1" dirty="0"/>
                    </a:p>
                  </a:txBody>
                  <a:tcPr/>
                </a:tc>
                <a:tc>
                  <a:txBody>
                    <a:bodyPr/>
                    <a:lstStyle/>
                    <a:p>
                      <a:pPr marL="0" indent="0">
                        <a:buFont typeface="+mj-lt"/>
                        <a:buNone/>
                      </a:pPr>
                      <a:r>
                        <a:rPr lang="en-GB" sz="1200" dirty="0" smtClean="0"/>
                        <a:t>Not answered</a:t>
                      </a:r>
                      <a:endParaRPr lang="en-GB" sz="1200" dirty="0"/>
                    </a:p>
                  </a:txBody>
                  <a:tcPr/>
                </a:tc>
                <a:tc>
                  <a:txBody>
                    <a:bodyPr/>
                    <a:lstStyle/>
                    <a:p>
                      <a:pPr marL="228600" indent="-228600">
                        <a:buFont typeface="+mj-lt"/>
                        <a:buAutoNum type="arabicPeriod"/>
                      </a:pPr>
                      <a:r>
                        <a:rPr lang="en-GB" sz="1200" dirty="0" smtClean="0"/>
                        <a:t>Variability of referrals.</a:t>
                      </a:r>
                    </a:p>
                    <a:p>
                      <a:pPr marL="228600" indent="-228600">
                        <a:buFont typeface="+mj-lt"/>
                        <a:buAutoNum type="arabicPeriod"/>
                      </a:pPr>
                      <a:r>
                        <a:rPr lang="en-GB" sz="1200" dirty="0" smtClean="0"/>
                        <a:t>Currently no STT for 2WW colonoscopies. </a:t>
                      </a:r>
                    </a:p>
                    <a:p>
                      <a:pPr marL="228600" indent="-228600">
                        <a:buFont typeface="+mj-lt"/>
                        <a:buAutoNum type="arabicPeriod"/>
                      </a:pPr>
                      <a:r>
                        <a:rPr lang="en-GB" sz="1200" dirty="0" smtClean="0"/>
                        <a:t>Weight loss referrals very difficult to deal with outside a clinic environment. </a:t>
                      </a:r>
                    </a:p>
                    <a:p>
                      <a:pPr marL="228600" indent="-228600">
                        <a:buFont typeface="+mj-lt"/>
                        <a:buAutoNum type="arabicPeriod"/>
                      </a:pPr>
                      <a:r>
                        <a:rPr lang="en-GB" sz="1200" dirty="0" smtClean="0"/>
                        <a:t>HPB referrals come through the same pathway.</a:t>
                      </a:r>
                      <a:endParaRPr lang="en-GB" sz="1200" dirty="0"/>
                    </a:p>
                  </a:txBody>
                  <a:tcPr/>
                </a:tc>
              </a:tr>
              <a:tr h="362312">
                <a:tc>
                  <a:txBody>
                    <a:bodyPr/>
                    <a:lstStyle/>
                    <a:p>
                      <a:r>
                        <a:rPr lang="en-GB" sz="1200" b="1" dirty="0" smtClean="0"/>
                        <a:t>UCLH</a:t>
                      </a:r>
                      <a:endParaRPr lang="en-GB" sz="1200" b="1" dirty="0"/>
                    </a:p>
                  </a:txBody>
                  <a:tcPr/>
                </a:tc>
                <a:tc>
                  <a:txBody>
                    <a:bodyPr/>
                    <a:lstStyle/>
                    <a:p>
                      <a:pPr marL="228600" indent="-228600">
                        <a:buFont typeface="+mj-lt"/>
                        <a:buAutoNum type="arabicPeriod"/>
                      </a:pPr>
                      <a:r>
                        <a:rPr lang="en-GB" sz="1200" dirty="0" smtClean="0"/>
                        <a:t>Not</a:t>
                      </a:r>
                      <a:r>
                        <a:rPr lang="en-GB" sz="1200" baseline="0" dirty="0" smtClean="0"/>
                        <a:t> applicable</a:t>
                      </a:r>
                      <a:endParaRPr lang="en-GB" sz="1200" dirty="0"/>
                    </a:p>
                  </a:txBody>
                  <a:tcPr/>
                </a:tc>
                <a:tc>
                  <a:txBody>
                    <a:bodyPr/>
                    <a:lstStyle/>
                    <a:p>
                      <a:pPr marL="228600" indent="-228600">
                        <a:buFont typeface="+mj-lt"/>
                        <a:buAutoNum type="arabicPeriod"/>
                      </a:pPr>
                      <a:r>
                        <a:rPr lang="en-GB" sz="1200" dirty="0" smtClean="0"/>
                        <a:t>Dedicated</a:t>
                      </a:r>
                      <a:r>
                        <a:rPr lang="en-GB" sz="1200" baseline="0" dirty="0" smtClean="0"/>
                        <a:t> administrative support</a:t>
                      </a:r>
                      <a:endParaRPr lang="en-GB" sz="1200" dirty="0"/>
                    </a:p>
                  </a:txBody>
                  <a:tcPr/>
                </a:tc>
              </a:tr>
              <a:tr h="573326">
                <a:tc>
                  <a:txBody>
                    <a:bodyPr/>
                    <a:lstStyle/>
                    <a:p>
                      <a:r>
                        <a:rPr lang="en-GB" sz="1200" b="1" dirty="0" smtClean="0"/>
                        <a:t>WH</a:t>
                      </a:r>
                      <a:endParaRPr lang="en-GB" sz="1200" b="1" dirty="0"/>
                    </a:p>
                  </a:txBody>
                  <a:tcPr/>
                </a:tc>
                <a:tc>
                  <a:txBody>
                    <a:bodyPr/>
                    <a:lstStyle/>
                    <a:p>
                      <a:pPr marL="228600" indent="-228600">
                        <a:buFont typeface="+mj-lt"/>
                        <a:buAutoNum type="arabicPeriod"/>
                      </a:pPr>
                      <a:r>
                        <a:rPr lang="en-GB" sz="1200" dirty="0" smtClean="0"/>
                        <a:t>Endoscopy capacity - currently insourcing to meet capacity and targets</a:t>
                      </a:r>
                      <a:endParaRPr lang="en-GB" sz="1200" dirty="0"/>
                    </a:p>
                  </a:txBody>
                  <a:tcPr/>
                </a:tc>
                <a:tc>
                  <a:txBody>
                    <a:bodyPr/>
                    <a:lstStyle/>
                    <a:p>
                      <a:pPr marL="228600" indent="-228600">
                        <a:buFont typeface="+mj-lt"/>
                        <a:buAutoNum type="arabicPeriod"/>
                      </a:pPr>
                      <a:r>
                        <a:rPr lang="en-GB" sz="1200" dirty="0" smtClean="0"/>
                        <a:t>Endoscopy</a:t>
                      </a:r>
                      <a:r>
                        <a:rPr lang="en-GB" sz="1200" baseline="0" dirty="0" smtClean="0"/>
                        <a:t> capacity</a:t>
                      </a:r>
                      <a:endParaRPr lang="en-GB" sz="1200" dirty="0"/>
                    </a:p>
                  </a:txBody>
                  <a:tcPr/>
                </a:tc>
              </a:tr>
            </a:tbl>
          </a:graphicData>
        </a:graphic>
      </p:graphicFrame>
    </p:spTree>
    <p:extLst>
      <p:ext uri="{BB962C8B-B14F-4D97-AF65-F5344CB8AC3E}">
        <p14:creationId xmlns:p14="http://schemas.microsoft.com/office/powerpoint/2010/main" val="11251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iro.medium.com/max/1280/1*bDqMib6Tg-pUewTN22MvI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476"/>
            <a:ext cx="8692211" cy="4889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4704" y="412124"/>
            <a:ext cx="4584879" cy="830997"/>
          </a:xfrm>
          <a:prstGeom prst="rect">
            <a:avLst/>
          </a:prstGeom>
          <a:noFill/>
        </p:spPr>
        <p:txBody>
          <a:bodyPr wrap="square" rtlCol="0">
            <a:spAutoFit/>
          </a:bodyPr>
          <a:lstStyle/>
          <a:p>
            <a:r>
              <a:rPr lang="en-GB" sz="4800" dirty="0" smtClean="0"/>
              <a:t>The old  world </a:t>
            </a:r>
            <a:endParaRPr lang="en-GB" sz="4800" dirty="0"/>
          </a:p>
        </p:txBody>
      </p:sp>
    </p:spTree>
    <p:extLst>
      <p:ext uri="{BB962C8B-B14F-4D97-AF65-F5344CB8AC3E}">
        <p14:creationId xmlns:p14="http://schemas.microsoft.com/office/powerpoint/2010/main" val="1229278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solidFill>
                  <a:schemeClr val="tx2"/>
                </a:solidFill>
              </a:rPr>
              <a:t>CT scans</a:t>
            </a:r>
            <a:endParaRPr lang="en-GB" sz="3200" dirty="0">
              <a:solidFill>
                <a:schemeClr val="tx2"/>
              </a:solidFill>
            </a:endParaRPr>
          </a:p>
        </p:txBody>
      </p:sp>
      <p:sp>
        <p:nvSpPr>
          <p:cNvPr id="3" name="Rectangle 2"/>
          <p:cNvSpPr/>
          <p:nvPr/>
        </p:nvSpPr>
        <p:spPr>
          <a:xfrm>
            <a:off x="395536" y="1340768"/>
            <a:ext cx="8352928" cy="5293757"/>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2000" dirty="0" smtClean="0"/>
              <a:t>The national timed pathway requires patients to have a CT scan within 7 days of referral and 24 hours of endoscopy, if a suspicious lesion is seen. Not all patients, therefore, will need a CT scan. </a:t>
            </a:r>
            <a:endParaRPr lang="en-GB" sz="2000" dirty="0"/>
          </a:p>
          <a:p>
            <a:pPr marL="285750" indent="-285750">
              <a:buFont typeface="Arial" panose="020B0604020202020204" pitchFamily="34" charset="0"/>
              <a:buChar char="•"/>
            </a:pPr>
            <a:r>
              <a:rPr lang="en-GB" sz="2000" dirty="0" smtClean="0"/>
              <a:t>Of the 81 patients who had an endoscopy,  27% (22) </a:t>
            </a:r>
            <a:r>
              <a:rPr lang="en-GB" sz="2000" dirty="0"/>
              <a:t>went on to have a CT </a:t>
            </a:r>
            <a:r>
              <a:rPr lang="en-GB" sz="2000" dirty="0" smtClean="0"/>
              <a:t>scan. </a:t>
            </a:r>
          </a:p>
          <a:p>
            <a:pPr marL="285750" indent="-285750">
              <a:buFont typeface="Arial" panose="020B0604020202020204" pitchFamily="34" charset="0"/>
              <a:buChar char="•"/>
            </a:pPr>
            <a:r>
              <a:rPr lang="en-GB" sz="2000" dirty="0" smtClean="0"/>
              <a:t>The </a:t>
            </a:r>
            <a:r>
              <a:rPr lang="en-GB" sz="2000" dirty="0"/>
              <a:t>shortest time from endoscopy to CT was </a:t>
            </a:r>
            <a:r>
              <a:rPr lang="en-GB" sz="2000" dirty="0" smtClean="0"/>
              <a:t>3 days (BHRUT) </a:t>
            </a:r>
            <a:r>
              <a:rPr lang="en-GB" sz="2000" dirty="0"/>
              <a:t>and the longest </a:t>
            </a:r>
            <a:r>
              <a:rPr lang="en-GB" sz="2000" dirty="0" smtClean="0"/>
              <a:t>54 </a:t>
            </a:r>
            <a:r>
              <a:rPr lang="en-GB" sz="2000" dirty="0"/>
              <a:t>days (</a:t>
            </a:r>
            <a:r>
              <a:rPr lang="en-GB" sz="2000" dirty="0" smtClean="0"/>
              <a:t>RLH).</a:t>
            </a:r>
          </a:p>
          <a:p>
            <a:pPr marL="285750" indent="-285750">
              <a:buFont typeface="Arial" panose="020B0604020202020204" pitchFamily="34" charset="0"/>
              <a:buChar char="•"/>
            </a:pPr>
            <a:r>
              <a:rPr lang="en-GB" sz="2000" dirty="0" smtClean="0"/>
              <a:t>5 patients had an OPA followed by a CT and no endoscopy. These patients waited between 8 and 23 days for a CT scan following an OPA and from referral waited between 23 and 66 days for their first diagnostic test. </a:t>
            </a:r>
          </a:p>
          <a:p>
            <a:pPr marL="285750" indent="-285750">
              <a:buFont typeface="Arial" panose="020B0604020202020204" pitchFamily="34" charset="0"/>
              <a:buChar char="•"/>
            </a:pPr>
            <a:r>
              <a:rPr lang="en-GB" sz="2000" dirty="0" smtClean="0"/>
              <a:t>NMUH </a:t>
            </a:r>
            <a:r>
              <a:rPr lang="en-GB" sz="2000" dirty="0"/>
              <a:t>has an informal agreement to book same/next day CTs from endoscopy, HUH can do this </a:t>
            </a:r>
            <a:r>
              <a:rPr lang="en-GB" sz="2000" dirty="0" smtClean="0"/>
              <a:t>between Monday and Friday </a:t>
            </a:r>
            <a:r>
              <a:rPr lang="en-GB" sz="2000" dirty="0"/>
              <a:t>for limited </a:t>
            </a:r>
            <a:r>
              <a:rPr lang="en-GB" sz="2000" dirty="0" smtClean="0"/>
              <a:t>slots (under review) and PAH </a:t>
            </a:r>
            <a:r>
              <a:rPr lang="en-GB" sz="2000" dirty="0"/>
              <a:t>is currently reviewing </a:t>
            </a:r>
            <a:r>
              <a:rPr lang="en-GB" sz="2000" dirty="0" smtClean="0"/>
              <a:t>this as the trust now has </a:t>
            </a:r>
            <a:r>
              <a:rPr lang="en-GB" sz="2000" dirty="0"/>
              <a:t>an additional </a:t>
            </a:r>
            <a:r>
              <a:rPr lang="en-GB" sz="2000" dirty="0" smtClean="0"/>
              <a:t>scanner. </a:t>
            </a:r>
          </a:p>
          <a:p>
            <a:pPr marL="285750" indent="-285750">
              <a:buFont typeface="Arial" panose="020B0604020202020204" pitchFamily="34" charset="0"/>
              <a:buChar char="•"/>
            </a:pPr>
            <a:r>
              <a:rPr lang="en-GB" sz="2000" dirty="0" smtClean="0"/>
              <a:t>The remaining trusts do not have capabilities to book a same/next day CT scan at endoscopy.</a:t>
            </a:r>
            <a:endParaRPr lang="en-GB" sz="2000" dirty="0"/>
          </a:p>
          <a:p>
            <a:pPr marL="285750" lvl="0" indent="-285750">
              <a:buFont typeface="Arial" panose="020B0604020202020204" pitchFamily="34" charset="0"/>
              <a:buChar char="•"/>
            </a:pPr>
            <a:endParaRPr lang="en-GB" dirty="0" smtClean="0">
              <a:solidFill>
                <a:prstClr val="black"/>
              </a:solidFill>
            </a:endParaRPr>
          </a:p>
        </p:txBody>
      </p:sp>
    </p:spTree>
    <p:extLst>
      <p:ext uri="{BB962C8B-B14F-4D97-AF65-F5344CB8AC3E}">
        <p14:creationId xmlns:p14="http://schemas.microsoft.com/office/powerpoint/2010/main" val="3924713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3" y="130622"/>
            <a:ext cx="8229600" cy="778098"/>
          </a:xfrm>
        </p:spPr>
        <p:txBody>
          <a:bodyPr>
            <a:normAutofit/>
          </a:bodyPr>
          <a:lstStyle/>
          <a:p>
            <a:pPr algn="l"/>
            <a:r>
              <a:rPr lang="en-GB" sz="3200" dirty="0" smtClean="0">
                <a:solidFill>
                  <a:schemeClr val="tx2"/>
                </a:solidFill>
              </a:rPr>
              <a:t>Histology – biopsy to reporting</a:t>
            </a:r>
            <a:endParaRPr lang="en-GB" sz="3200" dirty="0">
              <a:solidFill>
                <a:schemeClr val="tx2"/>
              </a:solidFill>
            </a:endParaRPr>
          </a:p>
        </p:txBody>
      </p:sp>
      <p:sp>
        <p:nvSpPr>
          <p:cNvPr id="4" name="TextBox 3"/>
          <p:cNvSpPr txBox="1"/>
          <p:nvPr/>
        </p:nvSpPr>
        <p:spPr>
          <a:xfrm>
            <a:off x="471590" y="836712"/>
            <a:ext cx="7920880"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Biopsies were taken for 41 of the 81 patients who had an endoscopy (51%), or 46% of all 90 patients. (</a:t>
            </a:r>
            <a:r>
              <a:rPr lang="en-GB" i="1" dirty="0"/>
              <a:t>a</a:t>
            </a:r>
            <a:r>
              <a:rPr lang="en-GB" i="1" dirty="0" smtClean="0"/>
              <a:t> proxy measure was used to obtain the number of biopsies, i.e. date histology reported</a:t>
            </a:r>
            <a:r>
              <a:rPr lang="en-GB" dirty="0" smtClean="0"/>
              <a:t>) </a:t>
            </a:r>
          </a:p>
          <a:p>
            <a:pPr marL="285750" indent="-285750">
              <a:buFont typeface="Arial" panose="020B0604020202020204" pitchFamily="34" charset="0"/>
              <a:buChar char="•"/>
            </a:pPr>
            <a:r>
              <a:rPr lang="en-GB" dirty="0" smtClean="0"/>
              <a:t>Histology reports were available for 25% of biopsies within 3 days, but there was a marked variation, even within trusts, which needs further investigation.</a:t>
            </a:r>
          </a:p>
          <a:p>
            <a:pPr marL="285750" indent="-285750">
              <a:buFont typeface="Arial" panose="020B0604020202020204" pitchFamily="34" charset="0"/>
              <a:buChar char="•"/>
            </a:pPr>
            <a:r>
              <a:rPr lang="en-GB" dirty="0" smtClean="0"/>
              <a:t>N.B. NMUH = when report available; RFH = day report received.</a:t>
            </a:r>
            <a:endParaRPr lang="en-GB" dirty="0"/>
          </a:p>
        </p:txBody>
      </p:sp>
      <p:graphicFrame>
        <p:nvGraphicFramePr>
          <p:cNvPr id="5" name="Chart 4"/>
          <p:cNvGraphicFramePr>
            <a:graphicFrameLocks/>
          </p:cNvGraphicFramePr>
          <p:nvPr>
            <p:extLst/>
          </p:nvPr>
        </p:nvGraphicFramePr>
        <p:xfrm>
          <a:off x="539552" y="2602072"/>
          <a:ext cx="7992888" cy="3930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8719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95" y="478454"/>
            <a:ext cx="7886700" cy="808847"/>
          </a:xfrm>
        </p:spPr>
        <p:txBody>
          <a:bodyPr>
            <a:normAutofit/>
          </a:bodyPr>
          <a:lstStyle/>
          <a:p>
            <a:pPr algn="l"/>
            <a:r>
              <a:rPr lang="en-GB" sz="3200" dirty="0" smtClean="0">
                <a:solidFill>
                  <a:schemeClr val="tx2"/>
                </a:solidFill>
              </a:rPr>
              <a:t>Waiting times for a diagnosis</a:t>
            </a:r>
            <a:endParaRPr lang="en-GB" sz="3200" dirty="0">
              <a:solidFill>
                <a:schemeClr val="tx2"/>
              </a:solidFill>
            </a:endParaRPr>
          </a:p>
        </p:txBody>
      </p:sp>
      <p:sp>
        <p:nvSpPr>
          <p:cNvPr id="3" name="TextBox 2"/>
          <p:cNvSpPr txBox="1"/>
          <p:nvPr/>
        </p:nvSpPr>
        <p:spPr>
          <a:xfrm>
            <a:off x="234430" y="1607910"/>
            <a:ext cx="8280920" cy="437042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28 patients who had a biopsy also had a recorded date that they were given a definitive diagnosis of cancer/non-cancer.</a:t>
            </a:r>
          </a:p>
          <a:p>
            <a:pPr marL="742950" lvl="1" indent="-285750">
              <a:buFont typeface="Arial" panose="020B0604020202020204" pitchFamily="34" charset="0"/>
              <a:buChar char="•"/>
            </a:pPr>
            <a:r>
              <a:rPr lang="en-GB" sz="2000" dirty="0" smtClean="0"/>
              <a:t>3 of these were informed at the time of their endoscopy that they did not have cancer, before the histology results were available.</a:t>
            </a:r>
          </a:p>
          <a:p>
            <a:pPr marL="742950" lvl="1" indent="-285750">
              <a:buFont typeface="Arial" panose="020B0604020202020204" pitchFamily="34" charset="0"/>
              <a:buChar char="•"/>
            </a:pPr>
            <a:r>
              <a:rPr lang="en-GB" sz="2000" dirty="0" smtClean="0"/>
              <a:t>Of the remaining 25, the range of days between histology reporting and patients being given a definitive diagnosis was 3 – 108 days, with a median of 17 days.</a:t>
            </a:r>
            <a:endParaRPr lang="en-GB" sz="2000" dirty="0"/>
          </a:p>
          <a:p>
            <a:pPr marL="285750" indent="-285750">
              <a:buFont typeface="Arial" panose="020B0604020202020204" pitchFamily="34" charset="0"/>
              <a:buChar char="•"/>
            </a:pPr>
            <a:r>
              <a:rPr lang="en-GB" sz="2000" dirty="0" smtClean="0"/>
              <a:t>63 patients who had an endoscopy also had a </a:t>
            </a:r>
            <a:r>
              <a:rPr lang="en-GB" sz="2000" dirty="0"/>
              <a:t>recorded date that they were given a definitive diagnosis of cancer/non-cancer</a:t>
            </a:r>
            <a:r>
              <a:rPr lang="en-GB" sz="2000" dirty="0" smtClean="0"/>
              <a:t>.</a:t>
            </a:r>
          </a:p>
          <a:p>
            <a:pPr marL="742950" lvl="1" indent="-285750">
              <a:buFont typeface="Arial" panose="020B0604020202020204" pitchFamily="34" charset="0"/>
              <a:buChar char="•"/>
            </a:pPr>
            <a:r>
              <a:rPr lang="en-GB" sz="2000" dirty="0" smtClean="0"/>
              <a:t>The range of days between endoscopy and patients being given a definitive diagnosis was 4 – 180 days, with a median of 30 days. </a:t>
            </a:r>
          </a:p>
          <a:p>
            <a:pPr marL="285750" indent="-285750">
              <a:buFont typeface="Arial" panose="020B0604020202020204" pitchFamily="34" charset="0"/>
              <a:buChar char="•"/>
            </a:pPr>
            <a:r>
              <a:rPr lang="en-GB" sz="2000" dirty="0" smtClean="0"/>
              <a:t>2 of these patients had a cancer diagnosis. The remainder were not given a cancer diagnosis.</a:t>
            </a:r>
            <a:endParaRPr lang="en-GB" sz="2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6636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200" dirty="0" smtClean="0">
                <a:solidFill>
                  <a:schemeClr val="tx2"/>
                </a:solidFill>
              </a:rPr>
              <a:t>Outcomes for patients not diagnosed with cancer</a:t>
            </a:r>
            <a:endParaRPr lang="en-GB" sz="3200" dirty="0">
              <a:solidFill>
                <a:schemeClr val="tx2"/>
              </a:solidFill>
            </a:endParaRPr>
          </a:p>
        </p:txBody>
      </p:sp>
      <p:sp>
        <p:nvSpPr>
          <p:cNvPr id="4" name="TextBox 3"/>
          <p:cNvSpPr txBox="1"/>
          <p:nvPr/>
        </p:nvSpPr>
        <p:spPr>
          <a:xfrm>
            <a:off x="399728" y="1412776"/>
            <a:ext cx="8348736" cy="203132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Of the 90 patients audited, two were presumed to have a cancer diagnosis based on one having staging tests and one being referred to a specialist centre..</a:t>
            </a:r>
          </a:p>
          <a:p>
            <a:pPr marL="285750" indent="-285750">
              <a:buFont typeface="Arial" panose="020B0604020202020204" pitchFamily="34" charset="0"/>
              <a:buChar char="•"/>
            </a:pPr>
            <a:r>
              <a:rPr lang="en-GB" dirty="0"/>
              <a:t>8</a:t>
            </a:r>
            <a:r>
              <a:rPr lang="en-GB" dirty="0" smtClean="0"/>
              <a:t>8 patients were not diagnosed with cancer. A quarter of these were discharged back to their GP and did not need follow-upon and one fifth were discharged with recommended next steps.</a:t>
            </a:r>
          </a:p>
          <a:p>
            <a:pPr marL="285750" indent="-285750">
              <a:buFont typeface="Arial" panose="020B0604020202020204" pitchFamily="34" charset="0"/>
              <a:buChar char="•"/>
            </a:pPr>
            <a:r>
              <a:rPr lang="en-GB" dirty="0" smtClean="0"/>
              <a:t>11% (n=10) were required to have further diagnostic tests, while 6% (n=5), were referred on to another consultant.  </a:t>
            </a:r>
            <a:endParaRPr lang="en-GB" dirty="0"/>
          </a:p>
        </p:txBody>
      </p:sp>
      <p:graphicFrame>
        <p:nvGraphicFramePr>
          <p:cNvPr id="5" name="Chart 4"/>
          <p:cNvGraphicFramePr>
            <a:graphicFrameLocks/>
          </p:cNvGraphicFramePr>
          <p:nvPr>
            <p:extLst/>
          </p:nvPr>
        </p:nvGraphicFramePr>
        <p:xfrm>
          <a:off x="378607" y="3284984"/>
          <a:ext cx="7984876"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827584" y="3501008"/>
          <a:ext cx="7920880" cy="3204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508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579296" cy="562074"/>
          </a:xfrm>
        </p:spPr>
        <p:txBody>
          <a:bodyPr>
            <a:normAutofit/>
          </a:bodyPr>
          <a:lstStyle/>
          <a:p>
            <a:pPr algn="l"/>
            <a:r>
              <a:rPr lang="en-GB" sz="3200" dirty="0">
                <a:solidFill>
                  <a:srgbClr val="1F497D"/>
                </a:solidFill>
              </a:rPr>
              <a:t>Constraints to delivery of the </a:t>
            </a:r>
            <a:r>
              <a:rPr lang="en-GB" sz="3200" dirty="0" smtClean="0">
                <a:solidFill>
                  <a:srgbClr val="1F497D"/>
                </a:solidFill>
              </a:rPr>
              <a:t>28 day FDS</a:t>
            </a:r>
            <a:endParaRPr lang="en-GB" dirty="0"/>
          </a:p>
        </p:txBody>
      </p:sp>
      <p:graphicFrame>
        <p:nvGraphicFramePr>
          <p:cNvPr id="3" name="Table 2"/>
          <p:cNvGraphicFramePr>
            <a:graphicFrameLocks noGrp="1"/>
          </p:cNvGraphicFramePr>
          <p:nvPr>
            <p:extLst/>
          </p:nvPr>
        </p:nvGraphicFramePr>
        <p:xfrm>
          <a:off x="89845" y="620688"/>
          <a:ext cx="8946651" cy="6078448"/>
        </p:xfrm>
        <a:graphic>
          <a:graphicData uri="http://schemas.openxmlformats.org/drawingml/2006/table">
            <a:tbl>
              <a:tblPr firstRow="1" bandRow="1">
                <a:tableStyleId>{5C22544A-7EE6-4342-B048-85BDC9FD1C3A}</a:tableStyleId>
              </a:tblPr>
              <a:tblGrid>
                <a:gridCol w="720080"/>
                <a:gridCol w="3384376"/>
                <a:gridCol w="4842195"/>
              </a:tblGrid>
              <a:tr h="0">
                <a:tc>
                  <a:txBody>
                    <a:bodyPr/>
                    <a:lstStyle/>
                    <a:p>
                      <a:r>
                        <a:rPr lang="en-GB" sz="1200" dirty="0" smtClean="0"/>
                        <a:t>Hospital</a:t>
                      </a:r>
                      <a:endParaRPr lang="en-GB" sz="1200" dirty="0"/>
                    </a:p>
                  </a:txBody>
                  <a:tcPr/>
                </a:tc>
                <a:tc>
                  <a:txBody>
                    <a:bodyPr/>
                    <a:lstStyle/>
                    <a:p>
                      <a:r>
                        <a:rPr lang="en-GB" sz="1200" dirty="0" smtClean="0"/>
                        <a:t>Percentage</a:t>
                      </a:r>
                      <a:r>
                        <a:rPr lang="en-GB" sz="1200" baseline="0" dirty="0" smtClean="0"/>
                        <a:t> currently meeting 28 day standard, if audited</a:t>
                      </a:r>
                      <a:endParaRPr lang="en-GB" sz="1200" dirty="0"/>
                    </a:p>
                  </a:txBody>
                  <a:tcPr/>
                </a:tc>
                <a:tc>
                  <a:txBody>
                    <a:bodyPr/>
                    <a:lstStyle/>
                    <a:p>
                      <a:r>
                        <a:rPr lang="en-GB" sz="1200" dirty="0" smtClean="0"/>
                        <a:t>What are the main issues within your trust with meeting the 28 day faster diagnosis standard for the OG pathway?</a:t>
                      </a:r>
                      <a:endParaRPr lang="en-GB" sz="1200" dirty="0"/>
                    </a:p>
                  </a:txBody>
                  <a:tcPr/>
                </a:tc>
              </a:tr>
              <a:tr h="439634">
                <a:tc>
                  <a:txBody>
                    <a:bodyPr/>
                    <a:lstStyle/>
                    <a:p>
                      <a:r>
                        <a:rPr lang="en-GB" sz="1200" b="1" dirty="0" smtClean="0"/>
                        <a:t>BHRUT</a:t>
                      </a:r>
                      <a:endParaRPr lang="en-GB"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UGI baseline in April 15.8%</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UGI May position is 39.7%</a:t>
                      </a:r>
                    </a:p>
                  </a:txBody>
                  <a:tcPr/>
                </a:tc>
                <a:tc>
                  <a:txBody>
                    <a:bodyPr/>
                    <a:lstStyle/>
                    <a:p>
                      <a:pPr marL="228600" indent="-228600">
                        <a:buFont typeface="+mj-lt"/>
                        <a:buAutoNum type="arabicPeriod"/>
                      </a:pPr>
                      <a:r>
                        <a:rPr lang="en-GB" sz="1200" dirty="0" smtClean="0"/>
                        <a:t>Gastroenterologist vacancies</a:t>
                      </a:r>
                    </a:p>
                    <a:p>
                      <a:pPr marL="228600" indent="-228600">
                        <a:buFont typeface="+mj-lt"/>
                        <a:buAutoNum type="arabicPeriod"/>
                      </a:pPr>
                      <a:r>
                        <a:rPr lang="en-GB" sz="1200" dirty="0" smtClean="0"/>
                        <a:t>CNS and</a:t>
                      </a:r>
                      <a:r>
                        <a:rPr lang="en-GB" sz="1200" baseline="0" dirty="0" smtClean="0"/>
                        <a:t> </a:t>
                      </a:r>
                      <a:r>
                        <a:rPr lang="en-GB" sz="1200" dirty="0" smtClean="0"/>
                        <a:t>Cancer Referral Office capacity/workload</a:t>
                      </a:r>
                      <a:endParaRPr lang="en-GB" sz="1200" dirty="0"/>
                    </a:p>
                  </a:txBody>
                  <a:tcPr/>
                </a:tc>
              </a:tr>
              <a:tr h="309736">
                <a:tc>
                  <a:txBody>
                    <a:bodyPr/>
                    <a:lstStyle/>
                    <a:p>
                      <a:r>
                        <a:rPr lang="en-GB" sz="1200" b="1" dirty="0" smtClean="0"/>
                        <a:t>BCF</a:t>
                      </a:r>
                      <a:endParaRPr lang="en-GB" sz="1200" b="1" dirty="0"/>
                    </a:p>
                  </a:txBody>
                  <a:tcPr/>
                </a:tc>
                <a:tc>
                  <a:txBody>
                    <a:bodyPr/>
                    <a:lstStyle/>
                    <a:p>
                      <a:r>
                        <a:rPr lang="en-GB" sz="1200" dirty="0" smtClean="0"/>
                        <a:t>Q4 (Jan - Mar 19):</a:t>
                      </a:r>
                      <a:r>
                        <a:rPr lang="en-GB" sz="1200" baseline="0" dirty="0" smtClean="0"/>
                        <a:t> </a:t>
                      </a:r>
                      <a:r>
                        <a:rPr lang="en-GB" sz="1200" dirty="0" smtClean="0"/>
                        <a:t>40% ;</a:t>
                      </a:r>
                      <a:r>
                        <a:rPr lang="en-GB" sz="1200" baseline="0" dirty="0" smtClean="0"/>
                        <a:t> </a:t>
                      </a:r>
                      <a:r>
                        <a:rPr lang="en-GB" sz="1200" dirty="0" smtClean="0"/>
                        <a:t>Q1 (Apr - May 19): 53.33%</a:t>
                      </a:r>
                    </a:p>
                  </a:txBody>
                  <a:tcPr/>
                </a:tc>
                <a:tc>
                  <a:txBody>
                    <a:bodyPr/>
                    <a:lstStyle/>
                    <a:p>
                      <a:pPr marL="228600" indent="-228600">
                        <a:buFont typeface="+mj-lt"/>
                        <a:buAutoNum type="arabicPeriod"/>
                      </a:pPr>
                      <a:r>
                        <a:rPr lang="en-GB" sz="1200" dirty="0" smtClean="0"/>
                        <a:t>Capacity (endoscopy &amp; radiology)</a:t>
                      </a:r>
                      <a:endParaRPr lang="en-GB" sz="1200" dirty="0"/>
                    </a:p>
                  </a:txBody>
                  <a:tcPr/>
                </a:tc>
              </a:tr>
              <a:tr h="245314">
                <a:tc>
                  <a:txBody>
                    <a:bodyPr/>
                    <a:lstStyle/>
                    <a:p>
                      <a:r>
                        <a:rPr lang="en-GB" sz="1200" b="1" dirty="0" smtClean="0"/>
                        <a:t>HUH</a:t>
                      </a:r>
                      <a:endParaRPr lang="en-GB"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Q4 18/19 69%  for all Upper GI</a:t>
                      </a:r>
                    </a:p>
                  </a:txBody>
                  <a:tcPr/>
                </a:tc>
                <a:tc>
                  <a:txBody>
                    <a:bodyPr/>
                    <a:lstStyle/>
                    <a:p>
                      <a:pPr marL="0" indent="0">
                        <a:buFont typeface="+mj-lt"/>
                        <a:buNone/>
                      </a:pPr>
                      <a:r>
                        <a:rPr lang="en-GB" sz="1200" dirty="0" smtClean="0"/>
                        <a:t>Not answered</a:t>
                      </a:r>
                      <a:endParaRPr lang="en-GB" sz="1200" dirty="0"/>
                    </a:p>
                  </a:txBody>
                  <a:tcPr/>
                </a:tc>
              </a:tr>
              <a:tr h="802352">
                <a:tc>
                  <a:txBody>
                    <a:bodyPr/>
                    <a:lstStyle/>
                    <a:p>
                      <a:r>
                        <a:rPr lang="en-GB" sz="1200" b="1" dirty="0" smtClean="0"/>
                        <a:t>NMUH</a:t>
                      </a:r>
                      <a:endParaRPr lang="en-GB" sz="1200" b="1" dirty="0"/>
                    </a:p>
                  </a:txBody>
                  <a:tcPr/>
                </a:tc>
                <a:tc>
                  <a:txBody>
                    <a:bodyPr/>
                    <a:lstStyle/>
                    <a:p>
                      <a:r>
                        <a:rPr lang="en-GB" sz="1200" dirty="0" smtClean="0"/>
                        <a:t>Audit conducted July 18 identified significant delays in patients not referred via the 2ww pathway and other delays associated with multi hospital involvement  </a:t>
                      </a:r>
                      <a:endParaRPr lang="en-GB" sz="1200" dirty="0"/>
                    </a:p>
                  </a:txBody>
                  <a:tcPr/>
                </a:tc>
                <a:tc>
                  <a:txBody>
                    <a:bodyPr/>
                    <a:lstStyle/>
                    <a:p>
                      <a:pPr marL="228600" indent="-228600">
                        <a:buFont typeface="+mj-lt"/>
                        <a:buAutoNum type="arabicPeriod"/>
                      </a:pPr>
                      <a:r>
                        <a:rPr lang="en-GB" sz="1200" dirty="0" smtClean="0"/>
                        <a:t>Diagnostic  capacity </a:t>
                      </a:r>
                    </a:p>
                    <a:p>
                      <a:pPr marL="228600" indent="-228600">
                        <a:buFont typeface="+mj-lt"/>
                        <a:buAutoNum type="arabicPeriod"/>
                      </a:pPr>
                      <a:r>
                        <a:rPr lang="en-GB" sz="1200" dirty="0" smtClean="0"/>
                        <a:t>Workforce capacity </a:t>
                      </a:r>
                      <a:endParaRPr lang="en-GB" sz="1200" dirty="0"/>
                    </a:p>
                  </a:txBody>
                  <a:tcPr/>
                </a:tc>
              </a:tr>
              <a:tr h="648072">
                <a:tc>
                  <a:txBody>
                    <a:bodyPr/>
                    <a:lstStyle/>
                    <a:p>
                      <a:r>
                        <a:rPr lang="en-GB" sz="1200" b="1" dirty="0" smtClean="0"/>
                        <a:t>PAH</a:t>
                      </a:r>
                      <a:endParaRPr lang="en-GB" sz="1200" b="1" dirty="0"/>
                    </a:p>
                  </a:txBody>
                  <a:tcPr/>
                </a:tc>
                <a:tc>
                  <a:txBody>
                    <a:bodyPr/>
                    <a:lstStyle/>
                    <a:p>
                      <a:r>
                        <a:rPr lang="en-GB" sz="1200" dirty="0" smtClean="0"/>
                        <a:t>64%</a:t>
                      </a:r>
                      <a:endParaRPr lang="en-GB" sz="1200" dirty="0"/>
                    </a:p>
                  </a:txBody>
                  <a:tcPr/>
                </a:tc>
                <a:tc>
                  <a:txBody>
                    <a:bodyPr/>
                    <a:lstStyle/>
                    <a:p>
                      <a:pPr marL="228600" indent="-228600">
                        <a:buFont typeface="+mj-lt"/>
                        <a:buAutoNum type="arabicPeriod"/>
                      </a:pPr>
                      <a:r>
                        <a:rPr lang="en-GB" sz="1200" dirty="0" smtClean="0"/>
                        <a:t>Consultants reviewing diagnostic testing</a:t>
                      </a:r>
                    </a:p>
                    <a:p>
                      <a:pPr marL="228600" indent="-228600">
                        <a:buFont typeface="+mj-lt"/>
                        <a:buAutoNum type="arabicPeriod"/>
                      </a:pPr>
                      <a:r>
                        <a:rPr lang="en-GB" sz="1200" dirty="0" smtClean="0"/>
                        <a:t>Creating clinic</a:t>
                      </a:r>
                      <a:r>
                        <a:rPr lang="en-GB" sz="1200" baseline="0" dirty="0" smtClean="0"/>
                        <a:t> </a:t>
                      </a:r>
                      <a:r>
                        <a:rPr lang="en-GB" sz="1200" dirty="0" smtClean="0"/>
                        <a:t>letters to be sent to patients and GPs informing them of outcomes</a:t>
                      </a:r>
                      <a:r>
                        <a:rPr lang="en-GB" sz="1200" baseline="0" dirty="0" smtClean="0"/>
                        <a:t> - c</a:t>
                      </a:r>
                      <a:r>
                        <a:rPr lang="en-GB" sz="1200" dirty="0" smtClean="0"/>
                        <a:t>onsultant and typist</a:t>
                      </a:r>
                      <a:r>
                        <a:rPr lang="en-GB" sz="1200" baseline="0" dirty="0" smtClean="0"/>
                        <a:t> time</a:t>
                      </a:r>
                      <a:r>
                        <a:rPr lang="en-GB" sz="1200" dirty="0" smtClean="0"/>
                        <a:t>.</a:t>
                      </a:r>
                      <a:endParaRPr lang="en-GB" sz="1200" dirty="0"/>
                    </a:p>
                  </a:txBody>
                  <a:tcPr/>
                </a:tc>
              </a:tr>
              <a:tr h="804218">
                <a:tc>
                  <a:txBody>
                    <a:bodyPr/>
                    <a:lstStyle/>
                    <a:p>
                      <a:r>
                        <a:rPr lang="en-GB" sz="1200" b="1" dirty="0" smtClean="0"/>
                        <a:t>RFH</a:t>
                      </a:r>
                      <a:endParaRPr lang="en-GB" sz="1200" b="1" dirty="0"/>
                    </a:p>
                  </a:txBody>
                  <a:tcPr/>
                </a:tc>
                <a:tc>
                  <a:txBody>
                    <a:bodyPr/>
                    <a:lstStyle/>
                    <a:p>
                      <a:r>
                        <a:rPr lang="en-GB" sz="1200" dirty="0" smtClean="0"/>
                        <a:t>Q4 (Jan - Mar 19): 35.34%</a:t>
                      </a:r>
                    </a:p>
                    <a:p>
                      <a:r>
                        <a:rPr lang="en-GB" sz="1200" dirty="0" smtClean="0"/>
                        <a:t>Q1 (Apr - May 19): 37.29% </a:t>
                      </a:r>
                      <a:endParaRPr lang="en-GB" sz="1200" dirty="0"/>
                    </a:p>
                  </a:txBody>
                  <a:tcPr/>
                </a:tc>
                <a:tc>
                  <a:txBody>
                    <a:bodyPr/>
                    <a:lstStyle/>
                    <a:p>
                      <a:pPr marL="228600" indent="-228600">
                        <a:buFont typeface="+mj-lt"/>
                        <a:buAutoNum type="arabicPeriod"/>
                      </a:pPr>
                      <a:r>
                        <a:rPr lang="en-GB" sz="1200" dirty="0" smtClean="0"/>
                        <a:t>Patient attendance. </a:t>
                      </a:r>
                    </a:p>
                    <a:p>
                      <a:pPr marL="228600" indent="-228600">
                        <a:buFont typeface="+mj-lt"/>
                        <a:buAutoNum type="arabicPeriod"/>
                      </a:pPr>
                      <a:r>
                        <a:rPr lang="en-GB" sz="1200" dirty="0" smtClean="0"/>
                        <a:t>Lack of information given to patients at time of referral. </a:t>
                      </a:r>
                    </a:p>
                    <a:p>
                      <a:pPr marL="228600" indent="-228600">
                        <a:buFont typeface="+mj-lt"/>
                        <a:buAutoNum type="arabicPeriod"/>
                      </a:pPr>
                      <a:r>
                        <a:rPr lang="en-GB" sz="1200" dirty="0" smtClean="0"/>
                        <a:t>Inappropriate referrals from GP's not meeting 2ww criteria overwhelming the system.</a:t>
                      </a:r>
                      <a:endParaRPr lang="en-GB" sz="1200" dirty="0"/>
                    </a:p>
                  </a:txBody>
                  <a:tcPr/>
                </a:tc>
              </a:tr>
              <a:tr h="956632">
                <a:tc>
                  <a:txBody>
                    <a:bodyPr/>
                    <a:lstStyle/>
                    <a:p>
                      <a:r>
                        <a:rPr lang="en-GB" sz="1200" b="1" dirty="0" smtClean="0"/>
                        <a:t>RLH</a:t>
                      </a:r>
                      <a:endParaRPr lang="en-GB" sz="1200" b="1" dirty="0"/>
                    </a:p>
                  </a:txBody>
                  <a:tcPr/>
                </a:tc>
                <a:tc>
                  <a:txBody>
                    <a:bodyPr/>
                    <a:lstStyle/>
                    <a:p>
                      <a:r>
                        <a:rPr lang="en-GB" sz="1200" dirty="0" smtClean="0"/>
                        <a:t>Not audited</a:t>
                      </a:r>
                      <a:endParaRPr lang="en-GB" sz="1200" dirty="0"/>
                    </a:p>
                  </a:txBody>
                  <a:tcPr/>
                </a:tc>
                <a:tc>
                  <a:txBody>
                    <a:bodyPr/>
                    <a:lstStyle/>
                    <a:p>
                      <a:pPr marL="228600" indent="-228600">
                        <a:buFont typeface="+mj-lt"/>
                        <a:buAutoNum type="arabicPeriod"/>
                      </a:pPr>
                      <a:r>
                        <a:rPr lang="en-GB" sz="1200" dirty="0" smtClean="0"/>
                        <a:t>Histopathology – currently 50% vacancy.</a:t>
                      </a:r>
                    </a:p>
                    <a:p>
                      <a:pPr marL="228600" indent="-228600">
                        <a:buFont typeface="+mj-lt"/>
                        <a:buAutoNum type="arabicPeriod"/>
                      </a:pPr>
                      <a:r>
                        <a:rPr lang="en-GB" sz="1200" dirty="0" smtClean="0"/>
                        <a:t>Access to dedicated radiology slots.</a:t>
                      </a:r>
                    </a:p>
                    <a:p>
                      <a:pPr marL="228600" indent="-228600">
                        <a:buFont typeface="+mj-lt"/>
                        <a:buAutoNum type="arabicPeriod"/>
                      </a:pPr>
                      <a:r>
                        <a:rPr lang="en-GB" sz="1200" dirty="0" smtClean="0"/>
                        <a:t>Patient choice. </a:t>
                      </a:r>
                    </a:p>
                    <a:p>
                      <a:pPr marL="228600" indent="-228600">
                        <a:buFont typeface="+mj-lt"/>
                        <a:buAutoNum type="arabicPeriod"/>
                      </a:pPr>
                      <a:r>
                        <a:rPr lang="en-GB" sz="1200" dirty="0" smtClean="0"/>
                        <a:t>The way in which the 2WW patients are followed up means that with annual leave and on-call commitments</a:t>
                      </a:r>
                      <a:r>
                        <a:rPr lang="en-GB" sz="1200" baseline="0" dirty="0" smtClean="0"/>
                        <a:t> </a:t>
                      </a:r>
                      <a:r>
                        <a:rPr lang="en-GB" sz="1200" dirty="0" smtClean="0"/>
                        <a:t>capacity varies through the year.</a:t>
                      </a:r>
                      <a:endParaRPr lang="en-GB" sz="1200" dirty="0"/>
                    </a:p>
                  </a:txBody>
                  <a:tcPr/>
                </a:tc>
              </a:tr>
              <a:tr h="808762">
                <a:tc>
                  <a:txBody>
                    <a:bodyPr/>
                    <a:lstStyle/>
                    <a:p>
                      <a:r>
                        <a:rPr lang="en-GB" sz="1200" b="1" dirty="0" smtClean="0"/>
                        <a:t>UCLH</a:t>
                      </a:r>
                      <a:endParaRPr lang="en-GB" sz="1200" b="1" dirty="0"/>
                    </a:p>
                  </a:txBody>
                  <a:tcPr/>
                </a:tc>
                <a:tc>
                  <a:txBody>
                    <a:bodyPr/>
                    <a:lstStyle/>
                    <a:p>
                      <a:r>
                        <a:rPr lang="en-GB" sz="1200" dirty="0" smtClean="0"/>
                        <a:t>Not audited</a:t>
                      </a:r>
                      <a:endParaRPr lang="en-GB" sz="12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smtClean="0"/>
                        <a:t>Imaging capacity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smtClean="0"/>
                        <a:t>Outpatient capacity for follow up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smtClean="0"/>
                        <a:t>Discharge process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smtClean="0"/>
                        <a:t>Inter MDT referrals</a:t>
                      </a:r>
                    </a:p>
                  </a:txBody>
                  <a:tcPr/>
                </a:tc>
              </a:tr>
              <a:tr h="424462">
                <a:tc>
                  <a:txBody>
                    <a:bodyPr/>
                    <a:lstStyle/>
                    <a:p>
                      <a:r>
                        <a:rPr lang="en-GB" sz="1200" b="1" dirty="0" smtClean="0"/>
                        <a:t>WH</a:t>
                      </a:r>
                      <a:endParaRPr lang="en-GB" sz="1200" b="1" dirty="0"/>
                    </a:p>
                  </a:txBody>
                  <a:tcPr/>
                </a:tc>
                <a:tc>
                  <a:txBody>
                    <a:bodyPr/>
                    <a:lstStyle/>
                    <a:p>
                      <a:r>
                        <a:rPr lang="en-GB" sz="1200" dirty="0" smtClean="0"/>
                        <a:t>Currently auditing</a:t>
                      </a:r>
                      <a:endParaRPr lang="en-GB" sz="1200" dirty="0"/>
                    </a:p>
                  </a:txBody>
                  <a:tcPr/>
                </a:tc>
                <a:tc>
                  <a:txBody>
                    <a:bodyPr/>
                    <a:lstStyle/>
                    <a:p>
                      <a:pPr marL="228600" indent="-228600">
                        <a:buFont typeface="+mj-lt"/>
                        <a:buAutoNum type="arabicPeriod"/>
                      </a:pPr>
                      <a:r>
                        <a:rPr lang="en-GB" sz="1200" dirty="0" smtClean="0"/>
                        <a:t>Imaging</a:t>
                      </a:r>
                    </a:p>
                    <a:p>
                      <a:pPr marL="228600" indent="-228600">
                        <a:buFont typeface="+mj-lt"/>
                        <a:buAutoNum type="arabicPeriod"/>
                      </a:pPr>
                      <a:r>
                        <a:rPr lang="en-GB" sz="1200" dirty="0" smtClean="0"/>
                        <a:t>Out-patient clinic availability</a:t>
                      </a:r>
                      <a:endParaRPr lang="en-GB" sz="1200" dirty="0"/>
                    </a:p>
                  </a:txBody>
                  <a:tcPr/>
                </a:tc>
              </a:tr>
            </a:tbl>
          </a:graphicData>
        </a:graphic>
      </p:graphicFrame>
    </p:spTree>
    <p:extLst>
      <p:ext uri="{BB962C8B-B14F-4D97-AF65-F5344CB8AC3E}">
        <p14:creationId xmlns:p14="http://schemas.microsoft.com/office/powerpoint/2010/main" val="2148759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solidFill>
                  <a:schemeClr val="tx2"/>
                </a:solidFill>
              </a:rPr>
              <a:t>Summary</a:t>
            </a:r>
            <a:endParaRPr lang="en-GB" sz="3200" dirty="0">
              <a:solidFill>
                <a:schemeClr val="tx2"/>
              </a:solidFill>
            </a:endParaRPr>
          </a:p>
        </p:txBody>
      </p:sp>
      <p:sp>
        <p:nvSpPr>
          <p:cNvPr id="3" name="TextBox 2"/>
          <p:cNvSpPr txBox="1"/>
          <p:nvPr/>
        </p:nvSpPr>
        <p:spPr>
          <a:xfrm>
            <a:off x="539552" y="1319461"/>
            <a:ext cx="8142287" cy="5355312"/>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dirty="0" smtClean="0"/>
              <a:t>The point at which diagnostic tests were completed varied by hospital, depending upon whether DA or STT pathway was available</a:t>
            </a:r>
            <a:r>
              <a:rPr lang="en-GB" dirty="0"/>
              <a:t>. Where </a:t>
            </a:r>
            <a:r>
              <a:rPr lang="en-GB" dirty="0" smtClean="0"/>
              <a:t>a hospital had </a:t>
            </a:r>
            <a:r>
              <a:rPr lang="en-GB" dirty="0"/>
              <a:t>a DA and/or a STT pathway, patients </a:t>
            </a:r>
            <a:r>
              <a:rPr lang="en-GB" dirty="0" smtClean="0"/>
              <a:t>were usually given an endoscopy sooner.</a:t>
            </a:r>
          </a:p>
          <a:p>
            <a:pPr marL="285750" indent="-285750">
              <a:buFont typeface="Arial" panose="020B0604020202020204" pitchFamily="34" charset="0"/>
              <a:buChar char="•"/>
            </a:pPr>
            <a:r>
              <a:rPr lang="en-GB" dirty="0" smtClean="0"/>
              <a:t>Trusts without a DA and/or STT pathway always waited longer than 7 days for an endoscopy. The range of times from referral to diagnosis at these trusts was 15 – 133, with medians of 74 (RFH) and 31.5 (NMUH).</a:t>
            </a:r>
          </a:p>
          <a:p>
            <a:pPr marL="285750" indent="-285750">
              <a:buFont typeface="Arial" panose="020B0604020202020204" pitchFamily="34" charset="0"/>
              <a:buChar char="•"/>
            </a:pPr>
            <a:r>
              <a:rPr lang="en-GB" dirty="0" smtClean="0"/>
              <a:t>Not all patients needed a CT following endoscopy (36% had a CT). There is no formal provision to book same/next day scans, which led to delays in imaging with patients waiting between 4 and 32 days for a CT after endoscopy.</a:t>
            </a:r>
          </a:p>
          <a:p>
            <a:pPr marL="285750" indent="-285750">
              <a:buFont typeface="Arial" panose="020B0604020202020204" pitchFamily="34" charset="0"/>
              <a:buChar char="•"/>
            </a:pPr>
            <a:r>
              <a:rPr lang="en-GB" dirty="0" smtClean="0"/>
              <a:t>48 of the 50 patients were given a non-cancer diagnosis. 50% of these were referred back to their GP. </a:t>
            </a:r>
          </a:p>
          <a:p>
            <a:pPr marL="285750" indent="-285750">
              <a:buFont typeface="Arial" panose="020B0604020202020204" pitchFamily="34" charset="0"/>
              <a:buChar char="•"/>
            </a:pPr>
            <a:r>
              <a:rPr lang="en-GB" dirty="0" smtClean="0"/>
              <a:t>Where a date of diagnosis was recorded, 56% of patients were given their diagnosis of cancer/non-cancer within 28 days.</a:t>
            </a:r>
          </a:p>
          <a:p>
            <a:pPr marL="285750" indent="-285750">
              <a:buFont typeface="Arial" panose="020B0604020202020204" pitchFamily="34" charset="0"/>
              <a:buChar char="•"/>
            </a:pPr>
            <a:r>
              <a:rPr lang="en-GB" dirty="0" smtClean="0"/>
              <a:t>All of the WH patients audited were given a diagnosis of likely cancer/non-cancer at their endoscopy appointment.</a:t>
            </a:r>
          </a:p>
          <a:p>
            <a:pPr marL="285750" indent="-285750">
              <a:buFont typeface="Arial" panose="020B0604020202020204" pitchFamily="34" charset="0"/>
              <a:buChar char="•"/>
            </a:pPr>
            <a:r>
              <a:rPr lang="en-GB" dirty="0" smtClean="0"/>
              <a:t>Endoscopy capacity was reported as the main constraint to delivery of both the DA and STT pathways and the 28 day FDS, although imaging capacity is also an issue for the delivery of the FDS along with outpatient clinic availability. </a:t>
            </a:r>
          </a:p>
          <a:p>
            <a:endParaRPr lang="en-GB" dirty="0"/>
          </a:p>
        </p:txBody>
      </p:sp>
    </p:spTree>
    <p:extLst>
      <p:ext uri="{BB962C8B-B14F-4D97-AF65-F5344CB8AC3E}">
        <p14:creationId xmlns:p14="http://schemas.microsoft.com/office/powerpoint/2010/main" val="2851049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solidFill>
                  <a:schemeClr val="tx2"/>
                </a:solidFill>
              </a:rPr>
              <a:t>Recommendations</a:t>
            </a:r>
            <a:endParaRPr lang="en-GB" sz="3200" dirty="0">
              <a:solidFill>
                <a:schemeClr val="tx2"/>
              </a:solidFill>
            </a:endParaRPr>
          </a:p>
        </p:txBody>
      </p:sp>
      <p:sp>
        <p:nvSpPr>
          <p:cNvPr id="3" name="TextBox 2"/>
          <p:cNvSpPr txBox="1"/>
          <p:nvPr/>
        </p:nvSpPr>
        <p:spPr>
          <a:xfrm>
            <a:off x="539552" y="1340768"/>
            <a:ext cx="8064896" cy="4801314"/>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dirty="0" smtClean="0"/>
              <a:t>Use audit findings for whole of NCEL </a:t>
            </a:r>
            <a:r>
              <a:rPr lang="en-GB" dirty="0"/>
              <a:t> </a:t>
            </a:r>
            <a:r>
              <a:rPr lang="en-GB" dirty="0" smtClean="0"/>
              <a:t>to inform discussions in workshops at the OG timed pathway event in June.</a:t>
            </a:r>
          </a:p>
          <a:p>
            <a:pPr marL="285750" indent="-285750">
              <a:buFont typeface="Arial" panose="020B0604020202020204" pitchFamily="34" charset="0"/>
              <a:buChar char="•"/>
            </a:pPr>
            <a:r>
              <a:rPr lang="en-GB" dirty="0" smtClean="0"/>
              <a:t>Invite Whittington Health to share feedback on their practice which seems to be already informing patients that they do not have cancer within 14 days of referral. </a:t>
            </a:r>
          </a:p>
          <a:p>
            <a:pPr marL="742950" lvl="1" indent="-285750">
              <a:buFont typeface="Arial" panose="020B0604020202020204" pitchFamily="34" charset="0"/>
              <a:buChar char="•"/>
            </a:pPr>
            <a:r>
              <a:rPr lang="en-GB" dirty="0" smtClean="0"/>
              <a:t>Consider the practice of telling patients they do not have cancer at endoscopy appointment – who is qualified to do this, how is this done and recorded.</a:t>
            </a:r>
          </a:p>
          <a:p>
            <a:pPr marL="285750" indent="-285750">
              <a:buFont typeface="Arial" panose="020B0604020202020204" pitchFamily="34" charset="0"/>
              <a:buChar char="•"/>
            </a:pPr>
            <a:r>
              <a:rPr lang="en-GB" dirty="0" smtClean="0"/>
              <a:t>Prioritise review of endoscopy capacity </a:t>
            </a:r>
            <a:r>
              <a:rPr lang="en-GB" dirty="0"/>
              <a:t> </a:t>
            </a:r>
            <a:r>
              <a:rPr lang="en-GB" dirty="0" smtClean="0"/>
              <a:t>and STT and DA pathways.</a:t>
            </a:r>
          </a:p>
          <a:p>
            <a:pPr marL="285750" indent="-285750">
              <a:buFont typeface="Arial" panose="020B0604020202020204" pitchFamily="34" charset="0"/>
              <a:buChar char="•"/>
            </a:pPr>
            <a:r>
              <a:rPr lang="en-GB" dirty="0" smtClean="0"/>
              <a:t>Review CT booking processes – inability to book a CT within 24 hours of endoscopy could be a rate limiting step to confirming a cancer diagnosis. </a:t>
            </a:r>
          </a:p>
          <a:p>
            <a:pPr marL="285750" indent="-285750">
              <a:buFont typeface="Arial" panose="020B0604020202020204" pitchFamily="34" charset="0"/>
              <a:buChar char="•"/>
            </a:pPr>
            <a:r>
              <a:rPr lang="en-GB" dirty="0" smtClean="0"/>
              <a:t>Look into variation in histology reporting.</a:t>
            </a:r>
          </a:p>
          <a:p>
            <a:pPr marL="285750" indent="-285750">
              <a:buFont typeface="Arial" panose="020B0604020202020204" pitchFamily="34" charset="0"/>
              <a:buChar char="•"/>
            </a:pPr>
            <a:r>
              <a:rPr lang="en-GB" dirty="0" smtClean="0"/>
              <a:t>Work with primary care to develop a minimum dataset for referral and improve referrals on a 2ww pathway. </a:t>
            </a:r>
          </a:p>
          <a:p>
            <a:pPr marL="285750" indent="-285750">
              <a:buFont typeface="Arial" panose="020B0604020202020204" pitchFamily="34" charset="0"/>
              <a:buChar char="•"/>
            </a:pPr>
            <a:r>
              <a:rPr lang="en-GB" dirty="0" smtClean="0"/>
              <a:t>NMUH – look at possibility of reconfiguring ERS to enable booking directly into an endoscopy slot following triage.  </a:t>
            </a:r>
          </a:p>
          <a:p>
            <a:pPr marL="285750" indent="-285750">
              <a:buFont typeface="Arial" panose="020B0604020202020204" pitchFamily="34" charset="0"/>
              <a:buChar char="•"/>
            </a:pPr>
            <a:r>
              <a:rPr lang="en-GB" dirty="0" smtClean="0"/>
              <a:t>Continue to work with trusts and patient groups to develop pathway specific information to improve patient compliance. </a:t>
            </a:r>
            <a:endParaRPr lang="en-GB" dirty="0"/>
          </a:p>
        </p:txBody>
      </p:sp>
    </p:spTree>
    <p:extLst>
      <p:ext uri="{BB962C8B-B14F-4D97-AF65-F5344CB8AC3E}">
        <p14:creationId xmlns:p14="http://schemas.microsoft.com/office/powerpoint/2010/main" val="2422116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event</a:t>
            </a:r>
            <a:endParaRPr lang="en-GB" dirty="0"/>
          </a:p>
        </p:txBody>
      </p:sp>
      <p:sp>
        <p:nvSpPr>
          <p:cNvPr id="3" name="Content Placeholder 2"/>
          <p:cNvSpPr>
            <a:spLocks noGrp="1"/>
          </p:cNvSpPr>
          <p:nvPr>
            <p:ph idx="1"/>
          </p:nvPr>
        </p:nvSpPr>
        <p:spPr/>
        <p:txBody>
          <a:bodyPr>
            <a:normAutofit fontScale="85000" lnSpcReduction="20000"/>
          </a:bodyPr>
          <a:lstStyle/>
          <a:p>
            <a:pPr lvl="0"/>
            <a:r>
              <a:rPr lang="en-US" dirty="0"/>
              <a:t>Introduction to the timed pathway including FDS definition – </a:t>
            </a:r>
            <a:r>
              <a:rPr lang="en-US" i="1" dirty="0" err="1"/>
              <a:t>Mr</a:t>
            </a:r>
            <a:r>
              <a:rPr lang="en-US" i="1" dirty="0"/>
              <a:t> Dip Mukherjee, Consultant Upper GI Surgeon, BHRUT and OG Pathway Board Director and </a:t>
            </a:r>
            <a:endParaRPr lang="en-US" i="1" dirty="0" smtClean="0"/>
          </a:p>
          <a:p>
            <a:pPr lvl="0"/>
            <a:r>
              <a:rPr lang="en-US" i="1" dirty="0" smtClean="0"/>
              <a:t>Andy </a:t>
            </a:r>
            <a:r>
              <a:rPr lang="en-US" i="1" dirty="0" err="1"/>
              <a:t>McMeeking</a:t>
            </a:r>
            <a:r>
              <a:rPr lang="en-US" i="1" dirty="0"/>
              <a:t>, </a:t>
            </a:r>
            <a:r>
              <a:rPr lang="en-GB" i="1" dirty="0"/>
              <a:t>Deputy Director – Improvement, Transforming Cancer Services Team for London.</a:t>
            </a:r>
            <a:endParaRPr lang="en-GB" dirty="0"/>
          </a:p>
          <a:p>
            <a:pPr lvl="0"/>
            <a:r>
              <a:rPr lang="en-US" dirty="0" err="1"/>
              <a:t>Oesophago</a:t>
            </a:r>
            <a:r>
              <a:rPr lang="en-US" dirty="0"/>
              <a:t>-gastric national timed pathway audit findings – </a:t>
            </a:r>
            <a:r>
              <a:rPr lang="en-US" i="1" dirty="0"/>
              <a:t>Caroline Cook, Senior Project Manager, NCELCA.</a:t>
            </a:r>
            <a:endParaRPr lang="en-GB" dirty="0"/>
          </a:p>
          <a:p>
            <a:pPr lvl="0"/>
            <a:r>
              <a:rPr lang="en-US" dirty="0"/>
              <a:t>Lessons learned from previous national pathway implementations – </a:t>
            </a:r>
            <a:r>
              <a:rPr lang="en-US" i="1" dirty="0"/>
              <a:t>Liz Rippon</a:t>
            </a:r>
            <a:r>
              <a:rPr lang="en-GB" i="1" dirty="0"/>
              <a:t>, Cancer Chief of Operations, UCLH.</a:t>
            </a:r>
            <a:endParaRPr lang="en-GB" dirty="0"/>
          </a:p>
          <a:p>
            <a:pPr marL="0" indent="0">
              <a:buNone/>
            </a:pPr>
            <a:r>
              <a:rPr lang="en-GB" dirty="0"/>
              <a:t> </a:t>
            </a:r>
          </a:p>
          <a:p>
            <a:endParaRPr lang="en-GB" dirty="0"/>
          </a:p>
        </p:txBody>
      </p:sp>
    </p:spTree>
    <p:extLst>
      <p:ext uri="{BB962C8B-B14F-4D97-AF65-F5344CB8AC3E}">
        <p14:creationId xmlns:p14="http://schemas.microsoft.com/office/powerpoint/2010/main" val="3261019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output</a:t>
            </a:r>
            <a:endParaRPr lang="en-GB" dirty="0"/>
          </a:p>
        </p:txBody>
      </p:sp>
      <p:sp>
        <p:nvSpPr>
          <p:cNvPr id="3" name="Content Placeholder 2"/>
          <p:cNvSpPr>
            <a:spLocks noGrp="1"/>
          </p:cNvSpPr>
          <p:nvPr>
            <p:ph idx="1"/>
          </p:nvPr>
        </p:nvSpPr>
        <p:spPr>
          <a:xfrm>
            <a:off x="628650" y="2226468"/>
            <a:ext cx="7886700" cy="3523504"/>
          </a:xfrm>
        </p:spPr>
        <p:txBody>
          <a:bodyPr>
            <a:normAutofit fontScale="47500" lnSpcReduction="20000"/>
          </a:bodyPr>
          <a:lstStyle/>
          <a:p>
            <a:r>
              <a:rPr lang="en-GB" sz="2700" dirty="0"/>
              <a:t>Key points arising from this session were: </a:t>
            </a:r>
          </a:p>
          <a:p>
            <a:pPr lvl="0"/>
            <a:r>
              <a:rPr lang="en-US" sz="2700" dirty="0"/>
              <a:t>There is </a:t>
            </a:r>
            <a:r>
              <a:rPr lang="en-US" sz="2700" b="1" dirty="0"/>
              <a:t>variation in availability of direct access (DA) and straight to test (STT) </a:t>
            </a:r>
            <a:r>
              <a:rPr lang="en-US" sz="2700" dirty="0"/>
              <a:t>pathways between trusts, which can impact time to endoscopy.</a:t>
            </a:r>
            <a:endParaRPr lang="en-GB" sz="2700" dirty="0"/>
          </a:p>
          <a:p>
            <a:pPr lvl="0"/>
            <a:r>
              <a:rPr lang="en-US" sz="2700" dirty="0"/>
              <a:t>The </a:t>
            </a:r>
            <a:r>
              <a:rPr lang="en-US" sz="2700" b="1" dirty="0"/>
              <a:t>quality and completeness of information provided on referral forms </a:t>
            </a:r>
            <a:r>
              <a:rPr lang="en-US" sz="2700" dirty="0"/>
              <a:t>varies and sometimes multiple referrals are made on different pathways. </a:t>
            </a:r>
            <a:endParaRPr lang="en-GB" sz="2700" dirty="0"/>
          </a:p>
          <a:p>
            <a:pPr lvl="0"/>
            <a:r>
              <a:rPr lang="en-US" sz="2700" dirty="0"/>
              <a:t>The </a:t>
            </a:r>
            <a:r>
              <a:rPr lang="en-US" sz="2700" b="1" dirty="0"/>
              <a:t>quality of clinical assessment during endoscopy </a:t>
            </a:r>
            <a:r>
              <a:rPr lang="en-US" sz="2700" dirty="0"/>
              <a:t>varies depending on the experience of the </a:t>
            </a:r>
            <a:r>
              <a:rPr lang="en-US" sz="2700" dirty="0" err="1"/>
              <a:t>endoscopist</a:t>
            </a:r>
            <a:r>
              <a:rPr lang="en-US" sz="2700" dirty="0"/>
              <a:t>. </a:t>
            </a:r>
            <a:endParaRPr lang="en-GB" sz="2700" dirty="0"/>
          </a:p>
          <a:p>
            <a:pPr lvl="0"/>
            <a:r>
              <a:rPr lang="en-US" sz="2700" dirty="0"/>
              <a:t>There are </a:t>
            </a:r>
            <a:r>
              <a:rPr lang="en-US" sz="2700" b="1" dirty="0"/>
              <a:t>long waits for CT scans in all trusts</a:t>
            </a:r>
            <a:r>
              <a:rPr lang="en-US" sz="2700" dirty="0"/>
              <a:t>. Commonly, this was due to relevant blood tests not being done at referral. </a:t>
            </a:r>
            <a:endParaRPr lang="en-GB" sz="2700" dirty="0"/>
          </a:p>
          <a:p>
            <a:pPr lvl="0"/>
            <a:r>
              <a:rPr lang="en-US" sz="2700" b="1" dirty="0"/>
              <a:t>Turnaround times for pathology are slow </a:t>
            </a:r>
            <a:r>
              <a:rPr lang="en-US" sz="2700" dirty="0"/>
              <a:t>but variable between trusts – biopsies from endoscopy are not always treated as urgent and electronic request forms make it harder to flag urgent specimens. </a:t>
            </a:r>
            <a:endParaRPr lang="en-GB" sz="2700" dirty="0"/>
          </a:p>
          <a:p>
            <a:pPr lvl="0"/>
            <a:r>
              <a:rPr lang="en-US" sz="2700" b="1" dirty="0"/>
              <a:t>Lack of agreed processes</a:t>
            </a:r>
            <a:r>
              <a:rPr lang="en-US" sz="2700" dirty="0"/>
              <a:t> means that </a:t>
            </a:r>
            <a:r>
              <a:rPr lang="en-US" sz="2700" b="1" dirty="0"/>
              <a:t>delays occur </a:t>
            </a:r>
            <a:r>
              <a:rPr lang="en-US" sz="2700" dirty="0"/>
              <a:t>when samples are transferred between labs and reports are sent to clinical teams, not MDT coordinators, leading to delays in adding patients to the MDT list. </a:t>
            </a:r>
            <a:endParaRPr lang="en-GB" sz="2700" dirty="0"/>
          </a:p>
          <a:p>
            <a:pPr lvl="0"/>
            <a:r>
              <a:rPr lang="en-GB" sz="2700" b="1" dirty="0"/>
              <a:t>Data capture is impacted by workforce capacity</a:t>
            </a:r>
            <a:r>
              <a:rPr lang="en-GB" sz="2700" dirty="0"/>
              <a:t>, for example, lack of leave cover for triage and PTL tracking. Data entry to the CIS is also manual and some processes are unclear.</a:t>
            </a:r>
          </a:p>
          <a:p>
            <a:endParaRPr lang="en-GB" dirty="0"/>
          </a:p>
        </p:txBody>
      </p:sp>
    </p:spTree>
    <p:extLst>
      <p:ext uri="{BB962C8B-B14F-4D97-AF65-F5344CB8AC3E}">
        <p14:creationId xmlns:p14="http://schemas.microsoft.com/office/powerpoint/2010/main" val="3079538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4065"/>
            <a:ext cx="7886700" cy="808847"/>
          </a:xfrm>
        </p:spPr>
        <p:txBody>
          <a:bodyPr/>
          <a:lstStyle/>
          <a:p>
            <a:r>
              <a:rPr lang="en-GB" dirty="0" smtClean="0"/>
              <a:t>Workshop output</a:t>
            </a:r>
            <a:endParaRPr lang="en-GB" dirty="0"/>
          </a:p>
        </p:txBody>
      </p:sp>
      <p:sp>
        <p:nvSpPr>
          <p:cNvPr id="3" name="Content Placeholder 2"/>
          <p:cNvSpPr>
            <a:spLocks noGrp="1"/>
          </p:cNvSpPr>
          <p:nvPr>
            <p:ph idx="1"/>
          </p:nvPr>
        </p:nvSpPr>
        <p:spPr>
          <a:xfrm>
            <a:off x="628650" y="2213712"/>
            <a:ext cx="7886700" cy="3940791"/>
          </a:xfrm>
        </p:spPr>
        <p:txBody>
          <a:bodyPr>
            <a:normAutofit fontScale="55000" lnSpcReduction="20000"/>
          </a:bodyPr>
          <a:lstStyle/>
          <a:p>
            <a:pPr lvl="0"/>
            <a:r>
              <a:rPr lang="en-US" b="1" dirty="0"/>
              <a:t>Information received from GP varies </a:t>
            </a:r>
            <a:r>
              <a:rPr lang="en-US" dirty="0"/>
              <a:t>even with a minimum data set and blood tests are not always done at referral. This can be improved with support from GPs and CCGs/STPs.</a:t>
            </a:r>
            <a:endParaRPr lang="en-GB" dirty="0"/>
          </a:p>
          <a:p>
            <a:pPr lvl="0"/>
            <a:r>
              <a:rPr lang="en-US" b="1" dirty="0"/>
              <a:t>Two week wait referrals are not always reviewed by the most appropriate decision maker </a:t>
            </a:r>
            <a:r>
              <a:rPr lang="en-US" dirty="0"/>
              <a:t>at the start of the pathway which has implications for the rest of the pathway.</a:t>
            </a:r>
            <a:endParaRPr lang="en-GB" dirty="0"/>
          </a:p>
          <a:p>
            <a:pPr lvl="0"/>
            <a:r>
              <a:rPr lang="en-US" b="1" dirty="0"/>
              <a:t>Staffing levels</a:t>
            </a:r>
            <a:r>
              <a:rPr lang="en-US" dirty="0"/>
              <a:t> do not provide operational resilience as there is insufficient leave cover for administration, triage, CNS and endoscopy staff. </a:t>
            </a:r>
            <a:endParaRPr lang="en-GB" dirty="0"/>
          </a:p>
          <a:p>
            <a:pPr lvl="0"/>
            <a:r>
              <a:rPr lang="en-US" b="1" dirty="0"/>
              <a:t>Capacity in outpatients in particular does not always </a:t>
            </a:r>
            <a:r>
              <a:rPr lang="en-US" b="1" dirty="0" err="1"/>
              <a:t>prioritise</a:t>
            </a:r>
            <a:r>
              <a:rPr lang="en-US" b="1" dirty="0"/>
              <a:t> the urgent patients </a:t>
            </a:r>
            <a:r>
              <a:rPr lang="en-US" dirty="0"/>
              <a:t>and needs review.</a:t>
            </a:r>
            <a:endParaRPr lang="en-GB" dirty="0"/>
          </a:p>
          <a:p>
            <a:pPr lvl="0"/>
            <a:r>
              <a:rPr lang="en-US" dirty="0"/>
              <a:t>In one trust, there are processes in place to </a:t>
            </a:r>
            <a:r>
              <a:rPr lang="en-US" b="1" dirty="0" err="1"/>
              <a:t>prioritise</a:t>
            </a:r>
            <a:r>
              <a:rPr lang="en-US" b="1" dirty="0"/>
              <a:t> urgent samples on some pathways, but not GI.</a:t>
            </a:r>
            <a:r>
              <a:rPr lang="en-US" dirty="0"/>
              <a:t> If OG cancer is suspected, processes should be in place to make sure samples are flagged as urgent at endoscopy.</a:t>
            </a:r>
            <a:endParaRPr lang="en-GB" dirty="0"/>
          </a:p>
          <a:p>
            <a:pPr lvl="0"/>
            <a:r>
              <a:rPr lang="en-US" dirty="0"/>
              <a:t>Processing of samples in </a:t>
            </a:r>
            <a:r>
              <a:rPr lang="en-US" b="1" dirty="0"/>
              <a:t>external labs </a:t>
            </a:r>
            <a:r>
              <a:rPr lang="en-US" dirty="0"/>
              <a:t>may not always be necessary if there is capacity to do these in house with less delay. </a:t>
            </a:r>
            <a:endParaRPr lang="en-GB" dirty="0"/>
          </a:p>
          <a:p>
            <a:pPr lvl="0"/>
            <a:r>
              <a:rPr lang="en-US" dirty="0"/>
              <a:t>It is </a:t>
            </a:r>
            <a:r>
              <a:rPr lang="en-US" b="1" dirty="0"/>
              <a:t>not always clear from the endoscopy report whether or not patients are still on a cancer pathway following endoscopy </a:t>
            </a:r>
            <a:r>
              <a:rPr lang="en-US" dirty="0"/>
              <a:t>as the information given can vary by </a:t>
            </a:r>
            <a:r>
              <a:rPr lang="en-US" dirty="0" err="1"/>
              <a:t>endoscopist</a:t>
            </a:r>
            <a:r>
              <a:rPr lang="en-US" dirty="0"/>
              <a:t>. Compulsory outcome boxes on the reporting template would reduce occurrences of this. </a:t>
            </a:r>
            <a:endParaRPr lang="en-GB" dirty="0"/>
          </a:p>
          <a:p>
            <a:pPr lvl="0"/>
            <a:r>
              <a:rPr lang="en-US" b="1" dirty="0"/>
              <a:t>Waiting times to CT scans is variable </a:t>
            </a:r>
            <a:r>
              <a:rPr lang="en-US" dirty="0"/>
              <a:t>and delays occur for differing reasons, but could be improved with a set of </a:t>
            </a:r>
            <a:r>
              <a:rPr lang="en-US" dirty="0" err="1"/>
              <a:t>standardised</a:t>
            </a:r>
            <a:r>
              <a:rPr lang="en-US" dirty="0"/>
              <a:t> mandatory blood tests being done by the GP at referral. </a:t>
            </a:r>
            <a:endParaRPr lang="en-GB" dirty="0"/>
          </a:p>
          <a:p>
            <a:endParaRPr lang="en-GB" dirty="0"/>
          </a:p>
        </p:txBody>
      </p:sp>
    </p:spTree>
    <p:extLst>
      <p:ext uri="{BB962C8B-B14F-4D97-AF65-F5344CB8AC3E}">
        <p14:creationId xmlns:p14="http://schemas.microsoft.com/office/powerpoint/2010/main" val="266120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645" y="1012249"/>
            <a:ext cx="5718220" cy="4936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4704" y="412124"/>
            <a:ext cx="4584879" cy="830997"/>
          </a:xfrm>
          <a:prstGeom prst="rect">
            <a:avLst/>
          </a:prstGeom>
          <a:noFill/>
        </p:spPr>
        <p:txBody>
          <a:bodyPr wrap="square" rtlCol="0">
            <a:spAutoFit/>
          </a:bodyPr>
          <a:lstStyle/>
          <a:p>
            <a:r>
              <a:rPr lang="en-GB" sz="4800" dirty="0" smtClean="0"/>
              <a:t>The old  world </a:t>
            </a:r>
            <a:endParaRPr lang="en-GB" sz="4800" dirty="0"/>
          </a:p>
        </p:txBody>
      </p:sp>
    </p:spTree>
    <p:extLst>
      <p:ext uri="{BB962C8B-B14F-4D97-AF65-F5344CB8AC3E}">
        <p14:creationId xmlns:p14="http://schemas.microsoft.com/office/powerpoint/2010/main" val="1416160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15287"/>
            <a:ext cx="7886700" cy="808847"/>
          </a:xfrm>
        </p:spPr>
        <p:txBody>
          <a:bodyPr>
            <a:normAutofit/>
          </a:bodyPr>
          <a:lstStyle/>
          <a:p>
            <a:r>
              <a:rPr lang="en-GB" sz="2400" b="1" dirty="0"/>
              <a:t>Start of the pathway (direct access/ triage /STT) – </a:t>
            </a:r>
            <a:r>
              <a:rPr lang="en-GB" sz="2400" b="1" i="1" dirty="0"/>
              <a:t>facilitated by Naser </a:t>
            </a:r>
            <a:r>
              <a:rPr lang="en-GB" sz="2400" b="1" i="1" dirty="0" err="1"/>
              <a:t>Turabi</a:t>
            </a:r>
            <a:endParaRPr lang="en-GB" sz="2400" dirty="0"/>
          </a:p>
        </p:txBody>
      </p:sp>
      <p:sp>
        <p:nvSpPr>
          <p:cNvPr id="3" name="Content Placeholder 2"/>
          <p:cNvSpPr>
            <a:spLocks noGrp="1"/>
          </p:cNvSpPr>
          <p:nvPr>
            <p:ph sz="half" idx="1"/>
          </p:nvPr>
        </p:nvSpPr>
        <p:spPr>
          <a:xfrm>
            <a:off x="628650" y="2024134"/>
            <a:ext cx="3886200" cy="3664424"/>
          </a:xfrm>
        </p:spPr>
        <p:txBody>
          <a:bodyPr>
            <a:normAutofit fontScale="55000" lnSpcReduction="20000"/>
          </a:bodyPr>
          <a:lstStyle/>
          <a:p>
            <a:pPr lvl="0"/>
            <a:r>
              <a:rPr lang="en-US" sz="1725" dirty="0"/>
              <a:t>RLH has both pathways.</a:t>
            </a:r>
            <a:endParaRPr lang="en-GB" sz="1725" dirty="0"/>
          </a:p>
          <a:p>
            <a:pPr lvl="0"/>
            <a:r>
              <a:rPr lang="en-US" sz="1725" dirty="0"/>
              <a:t>PAH – referrals are fast tracked to endoscopy (gastro) UGI triage/vetting. </a:t>
            </a:r>
            <a:endParaRPr lang="en-GB" sz="1725" dirty="0"/>
          </a:p>
          <a:p>
            <a:pPr lvl="1"/>
            <a:r>
              <a:rPr lang="en-US" sz="1725" dirty="0"/>
              <a:t>OPA given if complicated</a:t>
            </a:r>
            <a:endParaRPr lang="en-GB" sz="1725" dirty="0"/>
          </a:p>
          <a:p>
            <a:pPr lvl="1"/>
            <a:r>
              <a:rPr lang="en-US" sz="1725" dirty="0"/>
              <a:t>Otherwise STT Endoscopy – patients are phoned by bookers with a script and followed up by letter. </a:t>
            </a:r>
            <a:endParaRPr lang="en-GB" sz="1725" dirty="0"/>
          </a:p>
          <a:p>
            <a:pPr lvl="1"/>
            <a:r>
              <a:rPr lang="en-US" sz="1725" dirty="0"/>
              <a:t>Support given by consultant of the week (M-F) </a:t>
            </a:r>
            <a:endParaRPr lang="en-GB" sz="1725" dirty="0"/>
          </a:p>
          <a:p>
            <a:pPr lvl="1"/>
            <a:r>
              <a:rPr lang="en-US" sz="1725" dirty="0"/>
              <a:t>Gastroscopy usually within 10 days.</a:t>
            </a:r>
            <a:endParaRPr lang="en-GB" sz="1725" dirty="0"/>
          </a:p>
          <a:p>
            <a:pPr lvl="1"/>
            <a:r>
              <a:rPr lang="en-US" sz="1725" dirty="0"/>
              <a:t>? RAS</a:t>
            </a:r>
            <a:endParaRPr lang="en-GB" sz="1725" dirty="0"/>
          </a:p>
          <a:p>
            <a:pPr lvl="0"/>
            <a:r>
              <a:rPr lang="en-US" sz="1725" dirty="0"/>
              <a:t>Potential issues raised:</a:t>
            </a:r>
            <a:endParaRPr lang="en-GB" sz="1725" dirty="0"/>
          </a:p>
          <a:p>
            <a:pPr lvl="1"/>
            <a:r>
              <a:rPr lang="en-US" sz="1725" dirty="0"/>
              <a:t>Sometimes there is disparity between the GP referral form and what the patient says.</a:t>
            </a:r>
            <a:endParaRPr lang="en-GB" sz="1725" dirty="0"/>
          </a:p>
          <a:p>
            <a:pPr lvl="1"/>
            <a:r>
              <a:rPr lang="en-US" sz="1725" dirty="0"/>
              <a:t>Limited contextual information on the form, apart from test results.</a:t>
            </a:r>
            <a:endParaRPr lang="en-GB" sz="1725" dirty="0"/>
          </a:p>
          <a:p>
            <a:pPr lvl="1"/>
            <a:r>
              <a:rPr lang="en-US" sz="1725" dirty="0"/>
              <a:t>Multiple referrals made on different pathways.</a:t>
            </a:r>
            <a:endParaRPr lang="en-GB" sz="1725" dirty="0"/>
          </a:p>
          <a:p>
            <a:pPr lvl="1"/>
            <a:r>
              <a:rPr lang="en-US" sz="1725" dirty="0"/>
              <a:t>WH – triage STT </a:t>
            </a:r>
            <a:r>
              <a:rPr lang="en-US" sz="1725" dirty="0" err="1"/>
              <a:t>rota</a:t>
            </a:r>
            <a:r>
              <a:rPr lang="en-US" sz="1725" dirty="0"/>
              <a:t> – requires blood test results from primary care</a:t>
            </a:r>
            <a:r>
              <a:rPr lang="en-US" sz="1050" dirty="0"/>
              <a:t>.</a:t>
            </a:r>
            <a:endParaRPr lang="en-GB" sz="1050" dirty="0"/>
          </a:p>
          <a:p>
            <a:pPr lvl="1"/>
            <a:endParaRPr lang="en-US" sz="1050" dirty="0"/>
          </a:p>
        </p:txBody>
      </p:sp>
      <p:sp>
        <p:nvSpPr>
          <p:cNvPr id="4" name="Content Placeholder 3"/>
          <p:cNvSpPr>
            <a:spLocks noGrp="1"/>
          </p:cNvSpPr>
          <p:nvPr>
            <p:ph sz="half" idx="2"/>
          </p:nvPr>
        </p:nvSpPr>
        <p:spPr>
          <a:xfrm>
            <a:off x="4629150" y="2024134"/>
            <a:ext cx="3886200" cy="3664424"/>
          </a:xfrm>
        </p:spPr>
        <p:txBody>
          <a:bodyPr>
            <a:normAutofit fontScale="55000" lnSpcReduction="20000"/>
          </a:bodyPr>
          <a:lstStyle/>
          <a:p>
            <a:pPr lvl="0"/>
            <a:r>
              <a:rPr lang="en-US" dirty="0" smtClean="0"/>
              <a:t>What </a:t>
            </a:r>
            <a:r>
              <a:rPr lang="en-US" dirty="0"/>
              <a:t>skills are required for a triage role – could this be a registrar or a CNS?</a:t>
            </a:r>
            <a:endParaRPr lang="en-GB" sz="2700" dirty="0"/>
          </a:p>
          <a:p>
            <a:pPr lvl="0"/>
            <a:r>
              <a:rPr lang="en-US" dirty="0"/>
              <a:t>Administrative flows can become complicated.</a:t>
            </a:r>
            <a:endParaRPr lang="en-GB" sz="2700" dirty="0"/>
          </a:p>
          <a:p>
            <a:pPr lvl="0"/>
            <a:r>
              <a:rPr lang="en-US" dirty="0"/>
              <a:t>Possible solutions</a:t>
            </a:r>
            <a:endParaRPr lang="en-GB" sz="2700" dirty="0"/>
          </a:p>
          <a:p>
            <a:pPr lvl="1"/>
            <a:r>
              <a:rPr lang="en-US" dirty="0"/>
              <a:t>Cerner/other EHRS tool can make redirection of patients easier.</a:t>
            </a:r>
            <a:endParaRPr lang="en-GB" dirty="0"/>
          </a:p>
          <a:p>
            <a:pPr lvl="1"/>
            <a:r>
              <a:rPr lang="en-US" dirty="0"/>
              <a:t>Business case for FDS triage nurse to telephone all patients, has helped the endoscopy DNA rate at BCF.</a:t>
            </a:r>
            <a:endParaRPr lang="en-GB" dirty="0"/>
          </a:p>
          <a:p>
            <a:pPr lvl="1"/>
            <a:r>
              <a:rPr lang="en-US" dirty="0"/>
              <a:t>Carve out slots.</a:t>
            </a:r>
            <a:endParaRPr lang="en-GB" dirty="0"/>
          </a:p>
          <a:p>
            <a:pPr lvl="1"/>
            <a:r>
              <a:rPr lang="en-US" dirty="0"/>
              <a:t>Learn from the colorectal pathway.</a:t>
            </a:r>
            <a:endParaRPr lang="en-GB" dirty="0"/>
          </a:p>
          <a:p>
            <a:pPr lvl="1"/>
            <a:r>
              <a:rPr lang="en-US" dirty="0"/>
              <a:t>MDC future plans </a:t>
            </a:r>
            <a:endParaRPr lang="en-GB" dirty="0"/>
          </a:p>
          <a:p>
            <a:pPr lvl="2"/>
            <a:r>
              <a:rPr lang="en-US" dirty="0"/>
              <a:t>Broaden to all Upper GI</a:t>
            </a:r>
            <a:endParaRPr lang="en-GB" sz="2100" dirty="0"/>
          </a:p>
          <a:p>
            <a:pPr lvl="2"/>
            <a:r>
              <a:rPr lang="en-US" dirty="0"/>
              <a:t>Non-clinical/clinical admin/coordinator role is very important.</a:t>
            </a:r>
            <a:endParaRPr lang="en-GB" sz="2100" dirty="0"/>
          </a:p>
          <a:p>
            <a:r>
              <a:rPr lang="en-GB" dirty="0"/>
              <a:t>Issue with people who are found to no longer be 2ww</a:t>
            </a:r>
          </a:p>
          <a:p>
            <a:endParaRPr lang="en-GB" dirty="0"/>
          </a:p>
        </p:txBody>
      </p:sp>
    </p:spTree>
    <p:extLst>
      <p:ext uri="{BB962C8B-B14F-4D97-AF65-F5344CB8AC3E}">
        <p14:creationId xmlns:p14="http://schemas.microsoft.com/office/powerpoint/2010/main" val="491584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Diagnostic tests (endoscopy, CT and other tests) – </a:t>
            </a:r>
            <a:r>
              <a:rPr lang="en-GB" sz="2400" b="1" i="1" dirty="0"/>
              <a:t>facilitated by Caroline Cook</a:t>
            </a:r>
            <a:endParaRPr lang="en-GB" sz="2400" dirty="0"/>
          </a:p>
        </p:txBody>
      </p:sp>
      <p:sp>
        <p:nvSpPr>
          <p:cNvPr id="3" name="Content Placeholder 2"/>
          <p:cNvSpPr>
            <a:spLocks noGrp="1"/>
          </p:cNvSpPr>
          <p:nvPr>
            <p:ph idx="1"/>
          </p:nvPr>
        </p:nvSpPr>
        <p:spPr/>
        <p:txBody>
          <a:bodyPr>
            <a:normAutofit fontScale="55000" lnSpcReduction="20000"/>
          </a:bodyPr>
          <a:lstStyle/>
          <a:p>
            <a:pPr lvl="0"/>
            <a:r>
              <a:rPr lang="en-US" b="1" dirty="0"/>
              <a:t>The role of the CNS was noted to be key from the start of the pathway for liaising with GPs, confirming patients’ understanding and communicating the need to comply with the pathway</a:t>
            </a:r>
            <a:r>
              <a:rPr lang="en-US" dirty="0"/>
              <a:t>.</a:t>
            </a:r>
            <a:endParaRPr lang="en-GB" sz="2700" dirty="0"/>
          </a:p>
          <a:p>
            <a:pPr lvl="0"/>
            <a:r>
              <a:rPr lang="en-US" b="1" dirty="0"/>
              <a:t>Issues raised:</a:t>
            </a:r>
            <a:endParaRPr lang="en-GB" sz="2700" b="1" dirty="0"/>
          </a:p>
          <a:p>
            <a:pPr lvl="1"/>
            <a:r>
              <a:rPr lang="en-US" b="1" dirty="0"/>
              <a:t>Endoscopy waiting times </a:t>
            </a:r>
            <a:r>
              <a:rPr lang="en-US" dirty="0"/>
              <a:t>need to be reduced to 7 days.</a:t>
            </a:r>
            <a:endParaRPr lang="en-GB" dirty="0"/>
          </a:p>
          <a:p>
            <a:pPr lvl="1"/>
            <a:r>
              <a:rPr lang="en-US" b="1" dirty="0"/>
              <a:t>CT scans can have long waiting times </a:t>
            </a:r>
            <a:r>
              <a:rPr lang="en-US" dirty="0"/>
              <a:t>and are not booked by the same department as endoscopies.</a:t>
            </a:r>
            <a:endParaRPr lang="en-GB" dirty="0"/>
          </a:p>
          <a:p>
            <a:pPr lvl="1"/>
            <a:r>
              <a:rPr lang="en-US" b="1" dirty="0"/>
              <a:t>Delay to CT scan appointments </a:t>
            </a:r>
            <a:r>
              <a:rPr lang="en-US" dirty="0"/>
              <a:t>is often because the </a:t>
            </a:r>
            <a:r>
              <a:rPr lang="en-US" b="1" dirty="0"/>
              <a:t>relevant blood tests </a:t>
            </a:r>
            <a:r>
              <a:rPr lang="en-US" dirty="0"/>
              <a:t>have not been done. </a:t>
            </a:r>
            <a:endParaRPr lang="en-GB" dirty="0"/>
          </a:p>
          <a:p>
            <a:pPr lvl="1"/>
            <a:r>
              <a:rPr lang="en-US" dirty="0"/>
              <a:t>The quality of clinical assessment during an endoscopy, including photos taken for MDT discussion, varies with experience of the </a:t>
            </a:r>
            <a:r>
              <a:rPr lang="en-US" dirty="0" err="1"/>
              <a:t>endoscopist</a:t>
            </a:r>
            <a:r>
              <a:rPr lang="en-US" dirty="0"/>
              <a:t>.</a:t>
            </a:r>
            <a:endParaRPr lang="en-GB" dirty="0"/>
          </a:p>
          <a:p>
            <a:pPr lvl="0"/>
            <a:r>
              <a:rPr lang="en-US" b="1" dirty="0"/>
              <a:t>Possible solutions:</a:t>
            </a:r>
            <a:endParaRPr lang="en-GB" sz="2700" b="1" dirty="0"/>
          </a:p>
          <a:p>
            <a:pPr lvl="1"/>
            <a:r>
              <a:rPr lang="en-US" b="1" dirty="0"/>
              <a:t>CTs - a </a:t>
            </a:r>
            <a:r>
              <a:rPr lang="en-US" b="1" dirty="0" err="1"/>
              <a:t>standardised</a:t>
            </a:r>
            <a:r>
              <a:rPr lang="en-US" b="1" dirty="0"/>
              <a:t> set of blood tests could form part of referral (currently being developed for MDCs</a:t>
            </a:r>
            <a:r>
              <a:rPr lang="en-US" dirty="0"/>
              <a:t>).</a:t>
            </a:r>
            <a:endParaRPr lang="en-GB" dirty="0"/>
          </a:p>
          <a:p>
            <a:pPr lvl="1"/>
            <a:r>
              <a:rPr lang="en-US" b="1" dirty="0"/>
              <a:t>Patients could be phoned to make an appointment </a:t>
            </a:r>
            <a:r>
              <a:rPr lang="en-US" dirty="0"/>
              <a:t>– for speed and convenience.</a:t>
            </a:r>
            <a:endParaRPr lang="en-GB" dirty="0"/>
          </a:p>
          <a:p>
            <a:pPr lvl="1"/>
            <a:r>
              <a:rPr lang="en-US" dirty="0"/>
              <a:t>The potential need for a CT scan can be assessed at referral and the appointment for a scan can be made at that point.</a:t>
            </a:r>
            <a:endParaRPr lang="en-GB" dirty="0"/>
          </a:p>
          <a:p>
            <a:pPr lvl="1"/>
            <a:r>
              <a:rPr lang="en-US" b="1" dirty="0"/>
              <a:t>Allocate designated CT slots </a:t>
            </a:r>
            <a:r>
              <a:rPr lang="en-US" dirty="0"/>
              <a:t>which can be booked at endoscopy and are linked to clinic and endoscopy slots. There was a query about who would be responsible for booking these as CTs and endoscopies are booked and performed by different departments.</a:t>
            </a:r>
            <a:endParaRPr lang="en-GB" dirty="0"/>
          </a:p>
          <a:p>
            <a:endParaRPr lang="en-GB" dirty="0"/>
          </a:p>
        </p:txBody>
      </p:sp>
    </p:spTree>
    <p:extLst>
      <p:ext uri="{BB962C8B-B14F-4D97-AF65-F5344CB8AC3E}">
        <p14:creationId xmlns:p14="http://schemas.microsoft.com/office/powerpoint/2010/main" val="67091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00752"/>
          </a:xfrm>
        </p:spPr>
        <p:txBody>
          <a:bodyPr>
            <a:normAutofit/>
          </a:bodyPr>
          <a:lstStyle/>
          <a:p>
            <a:r>
              <a:rPr lang="en-GB" sz="2400" b="1" dirty="0"/>
              <a:t>Pathology – </a:t>
            </a:r>
            <a:r>
              <a:rPr lang="en-GB" sz="2400" b="1" i="1" dirty="0"/>
              <a:t>facilitated by Holly Norman</a:t>
            </a:r>
            <a:endParaRPr lang="en-GB" sz="2400" dirty="0"/>
          </a:p>
        </p:txBody>
      </p:sp>
      <p:sp>
        <p:nvSpPr>
          <p:cNvPr id="3" name="Content Placeholder 2"/>
          <p:cNvSpPr>
            <a:spLocks noGrp="1"/>
          </p:cNvSpPr>
          <p:nvPr>
            <p:ph idx="1"/>
          </p:nvPr>
        </p:nvSpPr>
        <p:spPr>
          <a:xfrm>
            <a:off x="628650" y="1563523"/>
            <a:ext cx="7886700" cy="4309280"/>
          </a:xfrm>
        </p:spPr>
        <p:txBody>
          <a:bodyPr>
            <a:normAutofit fontScale="47500" lnSpcReduction="20000"/>
          </a:bodyPr>
          <a:lstStyle/>
          <a:p>
            <a:pPr lvl="0"/>
            <a:r>
              <a:rPr lang="en-GB" sz="2475" dirty="0"/>
              <a:t>Turnaround time (TAT)</a:t>
            </a:r>
          </a:p>
          <a:p>
            <a:pPr lvl="1"/>
            <a:r>
              <a:rPr lang="en-GB" sz="2475" dirty="0"/>
              <a:t>Biopsy – if obviously a cancer the sample is marked (PAH) to identify it as urgent. Biopsy urgently taken to histology lab and fast tracked (or couriered).</a:t>
            </a:r>
          </a:p>
          <a:p>
            <a:pPr lvl="1"/>
            <a:r>
              <a:rPr lang="en-GB" sz="2475" b="1" dirty="0"/>
              <a:t>Clear marking of CWT samples </a:t>
            </a:r>
          </a:p>
          <a:p>
            <a:pPr lvl="2"/>
            <a:r>
              <a:rPr lang="en-GB" sz="2475" dirty="0"/>
              <a:t>Not always known that someone is on a cancer pathway.</a:t>
            </a:r>
          </a:p>
          <a:p>
            <a:pPr lvl="2"/>
            <a:r>
              <a:rPr lang="en-GB" sz="2475" b="1" dirty="0"/>
              <a:t>Move to e-forms </a:t>
            </a:r>
            <a:r>
              <a:rPr lang="en-GB" sz="2475" dirty="0"/>
              <a:t>is making flagging samples harder and less obvious.</a:t>
            </a:r>
          </a:p>
          <a:p>
            <a:pPr lvl="1"/>
            <a:r>
              <a:rPr lang="en-GB" sz="2475" b="1" dirty="0"/>
              <a:t>Travel time </a:t>
            </a:r>
            <a:r>
              <a:rPr lang="en-GB" sz="2475" dirty="0"/>
              <a:t>– HER2 transfers from PAH to UCLH can take a week – small percentages. </a:t>
            </a:r>
          </a:p>
          <a:p>
            <a:pPr lvl="2"/>
            <a:r>
              <a:rPr lang="en-GB" sz="2475" dirty="0"/>
              <a:t>PAH have agreed a protocol where </a:t>
            </a:r>
            <a:r>
              <a:rPr lang="en-GB" sz="2475" b="1" dirty="0"/>
              <a:t>younger patients are routinely tested for HER2 </a:t>
            </a:r>
            <a:r>
              <a:rPr lang="en-GB" sz="2475" dirty="0"/>
              <a:t>(avoiding individual requests). These are sent by pathology.</a:t>
            </a:r>
          </a:p>
          <a:p>
            <a:pPr lvl="1"/>
            <a:r>
              <a:rPr lang="en-GB" sz="2475" b="1" dirty="0"/>
              <a:t>Transfer between labs (e.g. for specialist opinion</a:t>
            </a:r>
            <a:r>
              <a:rPr lang="en-GB" sz="2475" dirty="0"/>
              <a:t>). There are no arrangements to smooth this process (a tracker/coordinator helps with this).</a:t>
            </a:r>
          </a:p>
          <a:p>
            <a:pPr lvl="1"/>
            <a:r>
              <a:rPr lang="en-GB" sz="2475" b="1" dirty="0"/>
              <a:t>Reporting is to the clinical team </a:t>
            </a:r>
            <a:r>
              <a:rPr lang="en-GB" sz="2475" dirty="0"/>
              <a:t>and there can be delays getting to MDT.</a:t>
            </a:r>
          </a:p>
          <a:p>
            <a:pPr lvl="2"/>
            <a:r>
              <a:rPr lang="en-GB" sz="2475" dirty="0"/>
              <a:t>PAH have a flagging system so cancers are always communicated quickly (via MDT coordinators) and pathologists can put people on the MDT list.</a:t>
            </a:r>
          </a:p>
          <a:p>
            <a:pPr lvl="1"/>
            <a:r>
              <a:rPr lang="en-GB" sz="2475" b="1" dirty="0"/>
              <a:t>Tracking of samples </a:t>
            </a:r>
            <a:r>
              <a:rPr lang="en-GB" sz="2475" dirty="0"/>
              <a:t>- communication is challenging. Hard to track. </a:t>
            </a:r>
          </a:p>
          <a:p>
            <a:pPr lvl="2"/>
            <a:r>
              <a:rPr lang="en-GB" sz="2475" dirty="0"/>
              <a:t>BHRUT get a list of priorities for lung, breast and prostate, but not OG.</a:t>
            </a:r>
          </a:p>
          <a:p>
            <a:pPr lvl="2"/>
            <a:r>
              <a:rPr lang="en-GB" sz="2475" dirty="0"/>
              <a:t>PAH have coordinator/tracking roles.</a:t>
            </a:r>
          </a:p>
          <a:p>
            <a:pPr lvl="1"/>
            <a:r>
              <a:rPr lang="en-GB" sz="2475" dirty="0"/>
              <a:t>Pathology is hard to understand – poor visibility on why things re taking too long.</a:t>
            </a:r>
          </a:p>
          <a:p>
            <a:pPr lvl="1"/>
            <a:r>
              <a:rPr lang="en-GB" sz="2475" b="1" dirty="0"/>
              <a:t>Outsourced endoscopy </a:t>
            </a:r>
            <a:r>
              <a:rPr lang="en-GB" sz="2475" dirty="0"/>
              <a:t>raised queries:</a:t>
            </a:r>
          </a:p>
          <a:p>
            <a:pPr lvl="2"/>
            <a:r>
              <a:rPr lang="en-GB" sz="2475" dirty="0"/>
              <a:t>How quickly do they reach the labs?</a:t>
            </a:r>
          </a:p>
          <a:p>
            <a:pPr lvl="2"/>
            <a:r>
              <a:rPr lang="en-GB" sz="2475" dirty="0"/>
              <a:t>Who looks at the slides? – not clear to trusts.</a:t>
            </a:r>
          </a:p>
          <a:p>
            <a:pPr lvl="2"/>
            <a:r>
              <a:rPr lang="en-GB" sz="2475" dirty="0"/>
              <a:t>What happens to the false negatives?</a:t>
            </a:r>
          </a:p>
          <a:p>
            <a:pPr lvl="1"/>
            <a:r>
              <a:rPr lang="en-GB" sz="2475" b="1" dirty="0"/>
              <a:t>Resources in labs</a:t>
            </a:r>
          </a:p>
          <a:p>
            <a:endParaRPr lang="en-GB" dirty="0"/>
          </a:p>
        </p:txBody>
      </p:sp>
    </p:spTree>
    <p:extLst>
      <p:ext uri="{BB962C8B-B14F-4D97-AF65-F5344CB8AC3E}">
        <p14:creationId xmlns:p14="http://schemas.microsoft.com/office/powerpoint/2010/main" val="81355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7085"/>
            <a:ext cx="7886700" cy="994172"/>
          </a:xfrm>
        </p:spPr>
        <p:txBody>
          <a:bodyPr>
            <a:noAutofit/>
          </a:bodyPr>
          <a:lstStyle/>
          <a:p>
            <a:r>
              <a:rPr lang="en-GB" sz="1800" b="1" dirty="0"/>
              <a:t>Communication with patients (how to communicate a non-cancer diagnosis- face to face/letter/phone - and direction to appropriate next steps) – </a:t>
            </a:r>
            <a:r>
              <a:rPr lang="en-GB" sz="1800" b="1" i="1" dirty="0"/>
              <a:t>facilitated by Helen Saunders and Dave Pritchard</a:t>
            </a:r>
            <a:endParaRPr lang="en-GB" sz="1800" dirty="0"/>
          </a:p>
        </p:txBody>
      </p:sp>
      <p:sp>
        <p:nvSpPr>
          <p:cNvPr id="3" name="Content Placeholder 2"/>
          <p:cNvSpPr>
            <a:spLocks noGrp="1"/>
          </p:cNvSpPr>
          <p:nvPr>
            <p:ph idx="1"/>
          </p:nvPr>
        </p:nvSpPr>
        <p:spPr>
          <a:xfrm>
            <a:off x="628650" y="1829653"/>
            <a:ext cx="7886700" cy="3848669"/>
          </a:xfrm>
        </p:spPr>
        <p:txBody>
          <a:bodyPr>
            <a:normAutofit fontScale="55000" lnSpcReduction="20000"/>
          </a:bodyPr>
          <a:lstStyle/>
          <a:p>
            <a:pPr lvl="0"/>
            <a:r>
              <a:rPr lang="en-GB" dirty="0"/>
              <a:t>The CNS should meet patients early, e.g. at endoscopy, and also to support next steps.</a:t>
            </a:r>
            <a:endParaRPr lang="en-GB" sz="2700" dirty="0"/>
          </a:p>
          <a:p>
            <a:pPr lvl="0"/>
            <a:r>
              <a:rPr lang="en-GB" dirty="0"/>
              <a:t>Issues raised:</a:t>
            </a:r>
            <a:endParaRPr lang="en-GB" sz="2700" dirty="0"/>
          </a:p>
          <a:p>
            <a:pPr lvl="1"/>
            <a:r>
              <a:rPr lang="en-GB" sz="1950" b="1" dirty="0"/>
              <a:t>Content of endoscopy report </a:t>
            </a:r>
            <a:r>
              <a:rPr lang="en-GB" sz="1950" dirty="0"/>
              <a:t>– varies depending on </a:t>
            </a:r>
            <a:r>
              <a:rPr lang="en-GB" sz="1950" dirty="0" err="1"/>
              <a:t>endoscopist</a:t>
            </a:r>
            <a:r>
              <a:rPr lang="en-GB" sz="1950" dirty="0"/>
              <a:t>. </a:t>
            </a:r>
          </a:p>
          <a:p>
            <a:pPr lvl="1"/>
            <a:r>
              <a:rPr lang="en-GB" sz="1950" b="1" dirty="0"/>
              <a:t>Phone after MDT </a:t>
            </a:r>
            <a:r>
              <a:rPr lang="en-GB" sz="1950" dirty="0"/>
              <a:t>– this can be problematic.</a:t>
            </a:r>
          </a:p>
          <a:p>
            <a:pPr lvl="1"/>
            <a:r>
              <a:rPr lang="en-GB" sz="1950" dirty="0"/>
              <a:t>Information sheet needs to emphasise possible rule out of cancer. More to do with awareness from GP.</a:t>
            </a:r>
          </a:p>
          <a:p>
            <a:pPr lvl="1"/>
            <a:r>
              <a:rPr lang="en-GB" sz="1950" dirty="0"/>
              <a:t>Delays in diagnostic reviews may delay communications with patients.</a:t>
            </a:r>
          </a:p>
          <a:p>
            <a:pPr lvl="1"/>
            <a:r>
              <a:rPr lang="en-GB" sz="1950" dirty="0"/>
              <a:t>What information is given after a suspicious endoscopy?</a:t>
            </a:r>
          </a:p>
          <a:p>
            <a:pPr lvl="0"/>
            <a:r>
              <a:rPr lang="en-GB" dirty="0"/>
              <a:t>Possible solutions:</a:t>
            </a:r>
            <a:endParaRPr lang="en-GB" sz="2700" dirty="0"/>
          </a:p>
          <a:p>
            <a:pPr lvl="1"/>
            <a:r>
              <a:rPr lang="en-GB" sz="1950" dirty="0"/>
              <a:t>At PAH a </a:t>
            </a:r>
            <a:r>
              <a:rPr lang="en-GB" sz="1950" b="1" dirty="0"/>
              <a:t>letter is sent after endoscopy to confirm a non-cancer diagnosis</a:t>
            </a:r>
            <a:r>
              <a:rPr lang="en-GB" sz="1950" dirty="0"/>
              <a:t>. This is a template letter, including next steps and the process is agreed by the CCG.</a:t>
            </a:r>
          </a:p>
          <a:p>
            <a:pPr lvl="1"/>
            <a:r>
              <a:rPr lang="en-GB" sz="1950" dirty="0"/>
              <a:t>Barnet – continuity of CNS input from triage</a:t>
            </a:r>
          </a:p>
          <a:p>
            <a:pPr lvl="1"/>
            <a:r>
              <a:rPr lang="en-GB" sz="1950" dirty="0"/>
              <a:t>Barnet – standard leaflet being signed off </a:t>
            </a:r>
          </a:p>
          <a:p>
            <a:pPr lvl="1"/>
            <a:r>
              <a:rPr lang="en-GB" sz="1950" dirty="0"/>
              <a:t>Barnet – letter sent same day (set up for lung)</a:t>
            </a:r>
          </a:p>
          <a:p>
            <a:pPr lvl="2"/>
            <a:r>
              <a:rPr lang="en-GB" sz="1950" dirty="0"/>
              <a:t>UGI going digital in the autumn</a:t>
            </a:r>
          </a:p>
          <a:p>
            <a:pPr lvl="2"/>
            <a:r>
              <a:rPr lang="en-GB" sz="1950" dirty="0"/>
              <a:t>CPG team</a:t>
            </a:r>
          </a:p>
          <a:p>
            <a:pPr lvl="1"/>
            <a:r>
              <a:rPr lang="en-GB" sz="1950" dirty="0"/>
              <a:t>Diagnostic reviews need to be daily and in job plans.</a:t>
            </a:r>
          </a:p>
          <a:p>
            <a:pPr lvl="1"/>
            <a:r>
              <a:rPr lang="en-GB" sz="1950" dirty="0"/>
              <a:t>Can try having an allocated time at the end of each list to review.</a:t>
            </a:r>
          </a:p>
          <a:p>
            <a:pPr lvl="0"/>
            <a:r>
              <a:rPr lang="en-GB" dirty="0"/>
              <a:t>Wording – “I have informed the patient”. Should also discuss with patient’s escort. </a:t>
            </a:r>
            <a:endParaRPr lang="en-GB" sz="2700" dirty="0"/>
          </a:p>
          <a:p>
            <a:endParaRPr lang="en-GB" dirty="0"/>
          </a:p>
        </p:txBody>
      </p:sp>
    </p:spTree>
    <p:extLst>
      <p:ext uri="{BB962C8B-B14F-4D97-AF65-F5344CB8AC3E}">
        <p14:creationId xmlns:p14="http://schemas.microsoft.com/office/powerpoint/2010/main" val="4175953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16" y="227099"/>
            <a:ext cx="7886700" cy="994172"/>
          </a:xfrm>
        </p:spPr>
        <p:txBody>
          <a:bodyPr>
            <a:noAutofit/>
          </a:bodyPr>
          <a:lstStyle/>
          <a:p>
            <a:r>
              <a:rPr lang="en-GB" sz="2400" b="1" dirty="0"/>
              <a:t>Communication with primary care (referral and discharge) – </a:t>
            </a:r>
            <a:r>
              <a:rPr lang="en-GB" sz="2400" b="1" i="1" dirty="0"/>
              <a:t>facilitated by Andy </a:t>
            </a:r>
            <a:r>
              <a:rPr lang="en-GB" sz="2400" b="1" i="1" dirty="0" err="1"/>
              <a:t>McMeeking</a:t>
            </a:r>
            <a:r>
              <a:rPr lang="en-GB" sz="2400" b="1" i="1" dirty="0"/>
              <a:t> and Sophie Morris</a:t>
            </a:r>
            <a:endParaRPr lang="en-GB" sz="2400" dirty="0"/>
          </a:p>
        </p:txBody>
      </p:sp>
      <p:sp>
        <p:nvSpPr>
          <p:cNvPr id="3" name="Content Placeholder 2"/>
          <p:cNvSpPr>
            <a:spLocks noGrp="1"/>
          </p:cNvSpPr>
          <p:nvPr>
            <p:ph idx="1"/>
          </p:nvPr>
        </p:nvSpPr>
        <p:spPr>
          <a:xfrm>
            <a:off x="628650" y="1972954"/>
            <a:ext cx="7886700" cy="3429001"/>
          </a:xfrm>
        </p:spPr>
        <p:txBody>
          <a:bodyPr>
            <a:normAutofit fontScale="32500" lnSpcReduction="20000"/>
          </a:bodyPr>
          <a:lstStyle/>
          <a:p>
            <a:r>
              <a:rPr lang="en-GB" sz="6000" b="1" dirty="0"/>
              <a:t>Referrals</a:t>
            </a:r>
            <a:r>
              <a:rPr lang="en-GB" sz="6000" dirty="0"/>
              <a:t>   Challenges include:</a:t>
            </a:r>
          </a:p>
          <a:p>
            <a:pPr lvl="1"/>
            <a:r>
              <a:rPr lang="en-GB" sz="6000" dirty="0"/>
              <a:t>ERS – triage slots and manual workarounds</a:t>
            </a:r>
          </a:p>
          <a:p>
            <a:pPr lvl="1"/>
            <a:r>
              <a:rPr lang="en-GB" sz="6000" dirty="0"/>
              <a:t>Confusion for patients</a:t>
            </a:r>
            <a:r>
              <a:rPr lang="en-GB" sz="6000" i="1" dirty="0"/>
              <a:t>/ </a:t>
            </a:r>
            <a:r>
              <a:rPr lang="en-GB" sz="6000" dirty="0"/>
              <a:t>sometimes angry patients</a:t>
            </a:r>
          </a:p>
          <a:p>
            <a:pPr lvl="1"/>
            <a:r>
              <a:rPr lang="en-GB" sz="6000" dirty="0"/>
              <a:t>GPs not aware of issue</a:t>
            </a:r>
          </a:p>
          <a:p>
            <a:pPr lvl="2"/>
            <a:r>
              <a:rPr lang="en-GB" sz="6000" dirty="0"/>
              <a:t>?EMIS workaround</a:t>
            </a:r>
          </a:p>
          <a:p>
            <a:pPr lvl="2"/>
            <a:r>
              <a:rPr lang="en-GB" sz="6000" dirty="0"/>
              <a:t>GP </a:t>
            </a:r>
            <a:r>
              <a:rPr lang="en-GB" sz="6000" dirty="0" err="1"/>
              <a:t>comms</a:t>
            </a:r>
            <a:r>
              <a:rPr lang="en-GB" sz="6000" dirty="0"/>
              <a:t> required</a:t>
            </a:r>
          </a:p>
          <a:p>
            <a:pPr lvl="1"/>
            <a:r>
              <a:rPr lang="en-GB" sz="6000" dirty="0"/>
              <a:t>Referral information for triage is not always complete (free text)</a:t>
            </a:r>
          </a:p>
          <a:p>
            <a:pPr lvl="1"/>
            <a:r>
              <a:rPr lang="en-GB" sz="6000" dirty="0"/>
              <a:t>GP confidence in upper GI to lower GI referral.</a:t>
            </a:r>
          </a:p>
          <a:p>
            <a:pPr lvl="0"/>
            <a:r>
              <a:rPr lang="en-GB" sz="6000" dirty="0"/>
              <a:t>Possible solutions:</a:t>
            </a:r>
          </a:p>
          <a:p>
            <a:pPr lvl="1"/>
            <a:r>
              <a:rPr lang="en-GB" sz="6000" dirty="0"/>
              <a:t>Ensuring right referral information is included such as bloods - feedback to CCGs and GPs – name and shame.</a:t>
            </a:r>
          </a:p>
        </p:txBody>
      </p:sp>
    </p:spTree>
    <p:extLst>
      <p:ext uri="{BB962C8B-B14F-4D97-AF65-F5344CB8AC3E}">
        <p14:creationId xmlns:p14="http://schemas.microsoft.com/office/powerpoint/2010/main" val="1776520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Communication with primary care (referral and discharge) – </a:t>
            </a:r>
            <a:r>
              <a:rPr lang="en-GB" sz="2400" b="1" i="1" dirty="0"/>
              <a:t>facilitated by Andy </a:t>
            </a:r>
            <a:r>
              <a:rPr lang="en-GB" sz="2400" b="1" i="1" dirty="0" err="1"/>
              <a:t>McMeeking</a:t>
            </a:r>
            <a:r>
              <a:rPr lang="en-GB" sz="2400" b="1" i="1" dirty="0"/>
              <a:t> and Sophie Morris</a:t>
            </a:r>
            <a:endParaRPr lang="en-GB" sz="2400" dirty="0"/>
          </a:p>
        </p:txBody>
      </p:sp>
      <p:sp>
        <p:nvSpPr>
          <p:cNvPr id="3" name="Content Placeholder 2"/>
          <p:cNvSpPr>
            <a:spLocks noGrp="1"/>
          </p:cNvSpPr>
          <p:nvPr>
            <p:ph idx="1"/>
          </p:nvPr>
        </p:nvSpPr>
        <p:spPr/>
        <p:txBody>
          <a:bodyPr>
            <a:normAutofit fontScale="55000" lnSpcReduction="20000"/>
          </a:bodyPr>
          <a:lstStyle/>
          <a:p>
            <a:r>
              <a:rPr lang="en-GB" b="1" dirty="0"/>
              <a:t>Discharge</a:t>
            </a:r>
            <a:endParaRPr lang="en-GB" dirty="0"/>
          </a:p>
          <a:p>
            <a:pPr lvl="0"/>
            <a:r>
              <a:rPr lang="en-GB" dirty="0"/>
              <a:t>Copy of OGD report at point of assessment/diagnostics → same day discharge.</a:t>
            </a:r>
          </a:p>
          <a:p>
            <a:pPr lvl="0"/>
            <a:r>
              <a:rPr lang="en-GB" dirty="0"/>
              <a:t>OGD report not inclusive of discharge and reasons why →clarity of PTL record.</a:t>
            </a:r>
          </a:p>
          <a:p>
            <a:pPr lvl="0"/>
            <a:r>
              <a:rPr lang="en-GB" dirty="0"/>
              <a:t>Back up duplication of GP discharge letter reflecting OGD report.</a:t>
            </a:r>
          </a:p>
          <a:p>
            <a:pPr lvl="0"/>
            <a:r>
              <a:rPr lang="en-GB" dirty="0"/>
              <a:t>Possible solutions</a:t>
            </a:r>
          </a:p>
          <a:p>
            <a:pPr lvl="0"/>
            <a:r>
              <a:rPr lang="en-GB" dirty="0" err="1"/>
              <a:t>Protocolisation</a:t>
            </a:r>
            <a:r>
              <a:rPr lang="en-GB" dirty="0"/>
              <a:t> of discharge requirements.</a:t>
            </a:r>
          </a:p>
          <a:p>
            <a:pPr lvl="0"/>
            <a:r>
              <a:rPr lang="en-GB" dirty="0"/>
              <a:t>Constraints on fields to provide clarity of discharge - i.e. endoscopy report cannot be completed until the discharge to GP is defined.</a:t>
            </a:r>
          </a:p>
          <a:p>
            <a:pPr lvl="0"/>
            <a:r>
              <a:rPr lang="en-GB" dirty="0"/>
              <a:t>OGD result, drumming down consultant practice of taking off at source – not all consultants remove patients from the pathway following a negative endoscopy.</a:t>
            </a:r>
          </a:p>
          <a:p>
            <a:pPr lvl="0"/>
            <a:r>
              <a:rPr lang="en-GB" dirty="0"/>
              <a:t>Cumulative information capture from referral to discharge to streamline information to GP at discharge. </a:t>
            </a:r>
          </a:p>
          <a:p>
            <a:pPr lvl="0"/>
            <a:r>
              <a:rPr lang="en-GB" dirty="0"/>
              <a:t>PAH model - tick box story board of what has been done and next steps given to patient and copied to GP. Also, free text for specific actions for discharge without cancer.</a:t>
            </a:r>
          </a:p>
          <a:p>
            <a:pPr lvl="0"/>
            <a:r>
              <a:rPr lang="en-GB" dirty="0"/>
              <a:t>MDT coordinator has access to all systems.</a:t>
            </a:r>
          </a:p>
          <a:p>
            <a:endParaRPr lang="en-GB" dirty="0"/>
          </a:p>
          <a:p>
            <a:endParaRPr lang="en-GB" dirty="0"/>
          </a:p>
        </p:txBody>
      </p:sp>
    </p:spTree>
    <p:extLst>
      <p:ext uri="{BB962C8B-B14F-4D97-AF65-F5344CB8AC3E}">
        <p14:creationId xmlns:p14="http://schemas.microsoft.com/office/powerpoint/2010/main" val="2947940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6614"/>
            <a:ext cx="7886700" cy="800917"/>
          </a:xfrm>
        </p:spPr>
        <p:txBody>
          <a:bodyPr>
            <a:normAutofit fontScale="90000"/>
          </a:bodyPr>
          <a:lstStyle/>
          <a:p>
            <a:r>
              <a:rPr lang="en-GB" sz="2400" b="1" dirty="0"/>
              <a:t>Data capture –</a:t>
            </a:r>
            <a:r>
              <a:rPr lang="en-GB" sz="2400" b="1" i="1" dirty="0"/>
              <a:t> facilitated by Donna Chung </a:t>
            </a:r>
            <a:r>
              <a:rPr lang="en-GB" sz="2400" b="1" i="1" dirty="0" smtClean="0"/>
              <a:t/>
            </a:r>
            <a:br>
              <a:rPr lang="en-GB" sz="2400" b="1" i="1" dirty="0" smtClean="0"/>
            </a:br>
            <a:r>
              <a:rPr lang="en-GB" sz="2400" b="1" i="1" dirty="0" smtClean="0"/>
              <a:t>and </a:t>
            </a:r>
            <a:r>
              <a:rPr lang="en-GB" sz="2400" b="1" i="1" dirty="0"/>
              <a:t>Emma MacArthur</a:t>
            </a:r>
            <a:br>
              <a:rPr lang="en-GB" sz="2400" b="1" i="1" dirty="0"/>
            </a:br>
            <a:endParaRPr lang="en-GB" sz="2400" dirty="0"/>
          </a:p>
        </p:txBody>
      </p:sp>
      <p:sp>
        <p:nvSpPr>
          <p:cNvPr id="3" name="Content Placeholder 2"/>
          <p:cNvSpPr>
            <a:spLocks noGrp="1"/>
          </p:cNvSpPr>
          <p:nvPr>
            <p:ph idx="1"/>
          </p:nvPr>
        </p:nvSpPr>
        <p:spPr>
          <a:xfrm>
            <a:off x="628650" y="1737531"/>
            <a:ext cx="7886700" cy="3926450"/>
          </a:xfrm>
        </p:spPr>
        <p:txBody>
          <a:bodyPr>
            <a:noAutofit/>
          </a:bodyPr>
          <a:lstStyle/>
          <a:p>
            <a:pPr lvl="0"/>
            <a:r>
              <a:rPr lang="en-US" sz="1500" dirty="0"/>
              <a:t>People </a:t>
            </a:r>
            <a:endParaRPr lang="en-GB" sz="1500" b="1" dirty="0"/>
          </a:p>
          <a:p>
            <a:pPr lvl="0"/>
            <a:r>
              <a:rPr lang="en-GB" sz="1500" b="1" dirty="0"/>
              <a:t>MDT coordinators historically focus on cancer patients, not non-cancer patients</a:t>
            </a:r>
          </a:p>
          <a:p>
            <a:pPr lvl="0"/>
            <a:r>
              <a:rPr lang="en-GB" sz="1500" dirty="0"/>
              <a:t>Have the right people got </a:t>
            </a:r>
            <a:r>
              <a:rPr lang="en-GB" sz="1500" b="1" dirty="0"/>
              <a:t>access to Cancer Information System (CIS) (Somerset/</a:t>
            </a:r>
            <a:r>
              <a:rPr lang="en-GB" sz="1500" b="1" dirty="0" err="1"/>
              <a:t>InfoFlex</a:t>
            </a:r>
            <a:r>
              <a:rPr lang="en-GB" sz="1500" b="1" dirty="0"/>
              <a:t>) to enter elements of FDS </a:t>
            </a:r>
          </a:p>
          <a:p>
            <a:pPr lvl="0"/>
            <a:r>
              <a:rPr lang="en-GB" sz="1500" b="1" dirty="0"/>
              <a:t>Leave cover </a:t>
            </a:r>
            <a:r>
              <a:rPr lang="en-GB" sz="1500" dirty="0"/>
              <a:t>for clinical triage and PTL, both at receipt of referral and for day 28.</a:t>
            </a:r>
          </a:p>
          <a:p>
            <a:pPr lvl="0"/>
            <a:r>
              <a:rPr lang="en-US" sz="1500" dirty="0"/>
              <a:t>Manpower </a:t>
            </a:r>
            <a:endParaRPr lang="en-GB" sz="1500" dirty="0"/>
          </a:p>
          <a:p>
            <a:pPr lvl="0"/>
            <a:r>
              <a:rPr lang="en-US" sz="1500" dirty="0"/>
              <a:t>Data entry into CIS is a manual processes from the tracking list.</a:t>
            </a:r>
            <a:endParaRPr lang="en-GB" sz="1500" dirty="0"/>
          </a:p>
          <a:p>
            <a:pPr lvl="1"/>
            <a:r>
              <a:rPr lang="en-GB" sz="1500" b="1" dirty="0"/>
              <a:t>Uncertainty </a:t>
            </a:r>
            <a:r>
              <a:rPr lang="en-GB" sz="1500" dirty="0"/>
              <a:t>about the procedure i.e. who communicates the discharge, enters the data and how the patient is informed of discharge. </a:t>
            </a:r>
          </a:p>
          <a:p>
            <a:pPr lvl="1"/>
            <a:r>
              <a:rPr lang="en-GB" sz="1500" dirty="0"/>
              <a:t>Needs a tracker to get the PTL going.</a:t>
            </a:r>
          </a:p>
        </p:txBody>
      </p:sp>
    </p:spTree>
    <p:extLst>
      <p:ext uri="{BB962C8B-B14F-4D97-AF65-F5344CB8AC3E}">
        <p14:creationId xmlns:p14="http://schemas.microsoft.com/office/powerpoint/2010/main" val="3639237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Data capture –</a:t>
            </a:r>
            <a:r>
              <a:rPr lang="en-GB" b="1" i="1" dirty="0"/>
              <a:t> facilitated by Donna Chung and Emma MacArthur</a:t>
            </a:r>
            <a:endParaRPr lang="en-GB" dirty="0"/>
          </a:p>
        </p:txBody>
      </p:sp>
      <p:sp>
        <p:nvSpPr>
          <p:cNvPr id="3" name="Content Placeholder 2"/>
          <p:cNvSpPr>
            <a:spLocks noGrp="1"/>
          </p:cNvSpPr>
          <p:nvPr>
            <p:ph idx="1"/>
          </p:nvPr>
        </p:nvSpPr>
        <p:spPr/>
        <p:txBody>
          <a:bodyPr/>
          <a:lstStyle/>
          <a:p>
            <a:pPr lvl="0"/>
            <a:r>
              <a:rPr lang="en-US" sz="1350" dirty="0"/>
              <a:t>Letters</a:t>
            </a:r>
            <a:endParaRPr lang="en-GB" sz="1350" dirty="0"/>
          </a:p>
          <a:p>
            <a:pPr lvl="0"/>
            <a:r>
              <a:rPr lang="en-GB" sz="1350" dirty="0"/>
              <a:t>Who is producing/sending/recording these in patient records? Is it the patient navigator or clinicians?</a:t>
            </a:r>
          </a:p>
          <a:p>
            <a:pPr lvl="0"/>
            <a:r>
              <a:rPr lang="en-US" sz="1350" dirty="0"/>
              <a:t>Process</a:t>
            </a:r>
            <a:endParaRPr lang="en-GB" sz="1350" dirty="0"/>
          </a:p>
          <a:p>
            <a:pPr lvl="0"/>
            <a:r>
              <a:rPr lang="en-GB" sz="1350" dirty="0"/>
              <a:t>Clinical triage of referral</a:t>
            </a:r>
          </a:p>
          <a:p>
            <a:pPr lvl="0"/>
            <a:r>
              <a:rPr lang="en-GB" sz="1350" b="1" dirty="0"/>
              <a:t>PTL – reviewed mostly weekly. Should it be reviewed daily?</a:t>
            </a:r>
          </a:p>
          <a:p>
            <a:pPr lvl="0"/>
            <a:r>
              <a:rPr lang="en-US" sz="1350" dirty="0"/>
              <a:t>Multiple systems</a:t>
            </a:r>
            <a:endParaRPr lang="en-GB" sz="1350" dirty="0"/>
          </a:p>
          <a:p>
            <a:pPr lvl="0"/>
            <a:r>
              <a:rPr lang="en-GB" sz="1350" dirty="0"/>
              <a:t>There are multiple systems which need to be integrated with workflow.</a:t>
            </a:r>
          </a:p>
          <a:p>
            <a:pPr lvl="1"/>
            <a:r>
              <a:rPr lang="en-GB" sz="1350" dirty="0"/>
              <a:t>EHRS</a:t>
            </a:r>
          </a:p>
          <a:p>
            <a:pPr lvl="1"/>
            <a:r>
              <a:rPr lang="en-GB" sz="1350" dirty="0" err="1"/>
              <a:t>Unisoft</a:t>
            </a:r>
            <a:r>
              <a:rPr lang="en-GB" sz="1350" dirty="0"/>
              <a:t>/endoscopy.</a:t>
            </a:r>
          </a:p>
          <a:p>
            <a:pPr lvl="1"/>
            <a:r>
              <a:rPr lang="en-GB" sz="1350" dirty="0"/>
              <a:t>Appointments</a:t>
            </a:r>
          </a:p>
          <a:p>
            <a:pPr lvl="1"/>
            <a:r>
              <a:rPr lang="en-GB" sz="1350" dirty="0"/>
              <a:t>Results (bloods/path)</a:t>
            </a:r>
          </a:p>
          <a:p>
            <a:pPr lvl="1"/>
            <a:r>
              <a:rPr lang="en-GB" sz="1350" dirty="0"/>
              <a:t>CIS</a:t>
            </a:r>
          </a:p>
          <a:p>
            <a:endParaRPr lang="en-GB" dirty="0"/>
          </a:p>
        </p:txBody>
      </p:sp>
    </p:spTree>
    <p:extLst>
      <p:ext uri="{BB962C8B-B14F-4D97-AF65-F5344CB8AC3E}">
        <p14:creationId xmlns:p14="http://schemas.microsoft.com/office/powerpoint/2010/main" val="2168644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0679"/>
            <a:ext cx="7886700" cy="654003"/>
          </a:xfrm>
        </p:spPr>
        <p:txBody>
          <a:bodyPr>
            <a:normAutofit/>
          </a:bodyPr>
          <a:lstStyle/>
          <a:p>
            <a:r>
              <a:rPr lang="en-GB" sz="3600" dirty="0" smtClean="0">
                <a:latin typeface="+mn-lt"/>
              </a:rPr>
              <a:t>June –July 2019</a:t>
            </a:r>
            <a:endParaRPr lang="en-GB" sz="3600" dirty="0">
              <a:latin typeface="+mn-lt"/>
            </a:endParaRPr>
          </a:p>
        </p:txBody>
      </p:sp>
      <p:sp>
        <p:nvSpPr>
          <p:cNvPr id="3" name="Content Placeholder 2"/>
          <p:cNvSpPr>
            <a:spLocks noGrp="1"/>
          </p:cNvSpPr>
          <p:nvPr>
            <p:ph idx="1"/>
          </p:nvPr>
        </p:nvSpPr>
        <p:spPr>
          <a:xfrm>
            <a:off x="628650" y="1694330"/>
            <a:ext cx="7886700" cy="4482634"/>
          </a:xfrm>
        </p:spPr>
        <p:txBody>
          <a:bodyPr>
            <a:normAutofit fontScale="92500" lnSpcReduction="20000"/>
          </a:bodyPr>
          <a:lstStyle/>
          <a:p>
            <a:r>
              <a:rPr lang="en-GB" dirty="0" smtClean="0"/>
              <a:t>Patient information leaflet</a:t>
            </a:r>
          </a:p>
          <a:p>
            <a:pPr lvl="1"/>
            <a:r>
              <a:rPr lang="en-GB" sz="2600" dirty="0" smtClean="0"/>
              <a:t>Developed with patient representatives, clinicians, managers, CNSs. </a:t>
            </a:r>
          </a:p>
          <a:p>
            <a:pPr lvl="1"/>
            <a:r>
              <a:rPr lang="en-GB" sz="2600" dirty="0" smtClean="0"/>
              <a:t>Clearly sets out the pathway so patients know what to expect.</a:t>
            </a:r>
          </a:p>
          <a:p>
            <a:pPr lvl="1"/>
            <a:r>
              <a:rPr lang="en-GB" sz="2600" dirty="0" smtClean="0"/>
              <a:t>Will improve patient engagement with the pathway.</a:t>
            </a:r>
          </a:p>
          <a:p>
            <a:pPr lvl="1"/>
            <a:r>
              <a:rPr lang="en-GB" sz="2600" dirty="0" smtClean="0"/>
              <a:t>Added to ERS systems to be provided by GP at point of referral.</a:t>
            </a:r>
          </a:p>
          <a:p>
            <a:r>
              <a:rPr lang="en-GB" dirty="0" smtClean="0"/>
              <a:t>Implementation Group</a:t>
            </a:r>
          </a:p>
          <a:p>
            <a:pPr lvl="1"/>
            <a:r>
              <a:rPr lang="en-GB" sz="2600" dirty="0" smtClean="0"/>
              <a:t>Group established to share learning and best practice across NCEL trusts and provide support.</a:t>
            </a:r>
          </a:p>
          <a:p>
            <a:pPr lvl="1"/>
            <a:r>
              <a:rPr lang="en-GB" sz="2600" dirty="0" smtClean="0"/>
              <a:t>Membership – clinical and managerial leads for the trusts, alliance project clinical lead and project manager. </a:t>
            </a:r>
          </a:p>
          <a:p>
            <a:pPr lvl="1"/>
            <a:r>
              <a:rPr lang="en-GB" sz="2600" dirty="0" smtClean="0"/>
              <a:t>Teleconference – reduces impact on clinician time.</a:t>
            </a:r>
          </a:p>
          <a:p>
            <a:pPr marL="457200" lvl="1" indent="0">
              <a:buNone/>
            </a:pPr>
            <a:endParaRPr lang="en-GB" dirty="0" smtClean="0"/>
          </a:p>
          <a:p>
            <a:pPr lvl="1"/>
            <a:endParaRPr lang="en-GB" dirty="0" smtClean="0"/>
          </a:p>
          <a:p>
            <a:endParaRPr lang="en-GB" dirty="0"/>
          </a:p>
        </p:txBody>
      </p:sp>
    </p:spTree>
    <p:extLst>
      <p:ext uri="{BB962C8B-B14F-4D97-AF65-F5344CB8AC3E}">
        <p14:creationId xmlns:p14="http://schemas.microsoft.com/office/powerpoint/2010/main" val="963992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3595"/>
            <a:ext cx="7886700" cy="627108"/>
          </a:xfrm>
        </p:spPr>
        <p:txBody>
          <a:bodyPr>
            <a:normAutofit/>
          </a:bodyPr>
          <a:lstStyle/>
          <a:p>
            <a:r>
              <a:rPr lang="en-GB" sz="3600" dirty="0" smtClean="0">
                <a:latin typeface="+mn-lt"/>
              </a:rPr>
              <a:t>Project documentation</a:t>
            </a:r>
            <a:endParaRPr lang="en-GB" sz="3600" dirty="0">
              <a:latin typeface="+mn-lt"/>
            </a:endParaRPr>
          </a:p>
        </p:txBody>
      </p:sp>
      <p:sp>
        <p:nvSpPr>
          <p:cNvPr id="3" name="Content Placeholder 2"/>
          <p:cNvSpPr>
            <a:spLocks noGrp="1"/>
          </p:cNvSpPr>
          <p:nvPr>
            <p:ph idx="1"/>
          </p:nvPr>
        </p:nvSpPr>
        <p:spPr>
          <a:xfrm>
            <a:off x="628650" y="1560703"/>
            <a:ext cx="7886700" cy="4616260"/>
          </a:xfrm>
        </p:spPr>
        <p:txBody>
          <a:bodyPr>
            <a:normAutofit fontScale="92500"/>
          </a:bodyPr>
          <a:lstStyle/>
          <a:p>
            <a:r>
              <a:rPr lang="en-GB" dirty="0"/>
              <a:t>Development of project initiation document (PID</a:t>
            </a:r>
            <a:r>
              <a:rPr lang="en-GB" dirty="0" smtClean="0"/>
              <a:t>).</a:t>
            </a:r>
          </a:p>
          <a:p>
            <a:pPr lvl="1"/>
            <a:r>
              <a:rPr lang="en-GB" dirty="0" smtClean="0"/>
              <a:t>Detailed document setting out reason for change, benefits and aims, metrics, scope.</a:t>
            </a:r>
          </a:p>
          <a:p>
            <a:pPr lvl="1"/>
            <a:r>
              <a:rPr lang="en-GB" dirty="0" smtClean="0"/>
              <a:t>Includes stakeholder engagement and communications plan.</a:t>
            </a:r>
          </a:p>
          <a:p>
            <a:pPr lvl="1"/>
            <a:r>
              <a:rPr lang="en-GB" dirty="0" smtClean="0"/>
              <a:t>Live document, which is updated as the project evolves.</a:t>
            </a:r>
          </a:p>
          <a:p>
            <a:pPr lvl="1"/>
            <a:r>
              <a:rPr lang="en-GB" dirty="0" smtClean="0"/>
              <a:t>Provides a focus for the project team.</a:t>
            </a:r>
          </a:p>
          <a:p>
            <a:r>
              <a:rPr lang="en-GB" dirty="0" smtClean="0"/>
              <a:t>Gantt chart</a:t>
            </a:r>
          </a:p>
          <a:p>
            <a:pPr lvl="1"/>
            <a:r>
              <a:rPr lang="en-GB" dirty="0" smtClean="0"/>
              <a:t>To plan milestones and tasks and to track the progress of the project.</a:t>
            </a:r>
          </a:p>
          <a:p>
            <a:r>
              <a:rPr lang="en-GB" dirty="0"/>
              <a:t>R</a:t>
            </a:r>
            <a:r>
              <a:rPr lang="en-GB" dirty="0" smtClean="0"/>
              <a:t>isk and issues log</a:t>
            </a:r>
          </a:p>
          <a:p>
            <a:pPr lvl="1"/>
            <a:r>
              <a:rPr lang="en-GB" dirty="0" smtClean="0"/>
              <a:t>Managed by the project manager and reviewed by the implementation group.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79239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b="1" dirty="0" smtClean="0"/>
              <a:t>What ?</a:t>
            </a:r>
            <a:endParaRPr lang="en-GB" sz="8000" b="1" dirty="0"/>
          </a:p>
        </p:txBody>
      </p:sp>
    </p:spTree>
    <p:extLst>
      <p:ext uri="{BB962C8B-B14F-4D97-AF65-F5344CB8AC3E}">
        <p14:creationId xmlns:p14="http://schemas.microsoft.com/office/powerpoint/2010/main" val="2619336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0384"/>
            <a:ext cx="7886700" cy="659854"/>
          </a:xfrm>
        </p:spPr>
        <p:txBody>
          <a:bodyPr>
            <a:normAutofit/>
          </a:bodyPr>
          <a:lstStyle/>
          <a:p>
            <a:r>
              <a:rPr lang="en-GB" sz="3600" dirty="0" smtClean="0">
                <a:latin typeface="+mn-lt"/>
              </a:rPr>
              <a:t>Key milestones </a:t>
            </a:r>
            <a:endParaRPr lang="en-GB" sz="36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2540705"/>
              </p:ext>
            </p:extLst>
          </p:nvPr>
        </p:nvGraphicFramePr>
        <p:xfrm>
          <a:off x="385482" y="1660239"/>
          <a:ext cx="8498542" cy="4842258"/>
        </p:xfrm>
        <a:graphic>
          <a:graphicData uri="http://schemas.openxmlformats.org/drawingml/2006/table">
            <a:tbl>
              <a:tblPr firstRow="1" firstCol="1" bandRow="1">
                <a:tableStyleId>{5C22544A-7EE6-4342-B048-85BDC9FD1C3A}</a:tableStyleId>
              </a:tblPr>
              <a:tblGrid>
                <a:gridCol w="416848"/>
                <a:gridCol w="5293670"/>
                <a:gridCol w="1497310"/>
                <a:gridCol w="1290714"/>
              </a:tblGrid>
              <a:tr h="442356">
                <a:tc>
                  <a:txBody>
                    <a:bodyPr/>
                    <a:lstStyle/>
                    <a:p>
                      <a:pPr>
                        <a:spcAft>
                          <a:spcPts val="0"/>
                        </a:spcAft>
                      </a:pPr>
                      <a:r>
                        <a:rPr lang="en-US" sz="1400" dirty="0">
                          <a:effectLst/>
                        </a:rPr>
                        <a:t> </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dirty="0">
                          <a:effectLst/>
                        </a:rPr>
                        <a:t>Milestone </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a:effectLst/>
                        </a:rPr>
                        <a:t>Lead</a:t>
                      </a:r>
                      <a:endParaRPr lang="en-GB" sz="1400">
                        <a:effectLst/>
                        <a:latin typeface="Calibri"/>
                        <a:ea typeface="Calibri"/>
                        <a:cs typeface="Times New Roman"/>
                      </a:endParaRPr>
                    </a:p>
                  </a:txBody>
                  <a:tcPr marL="59923" marR="59923" marT="0" marB="0"/>
                </a:tc>
                <a:tc>
                  <a:txBody>
                    <a:bodyPr/>
                    <a:lstStyle/>
                    <a:p>
                      <a:pPr>
                        <a:spcAft>
                          <a:spcPts val="0"/>
                        </a:spcAft>
                      </a:pPr>
                      <a:r>
                        <a:rPr lang="en-US" sz="1400">
                          <a:effectLst/>
                        </a:rPr>
                        <a:t>Estimated target date</a:t>
                      </a:r>
                      <a:endParaRPr lang="en-GB" sz="1400">
                        <a:effectLst/>
                        <a:latin typeface="Calibri"/>
                        <a:ea typeface="Calibri"/>
                        <a:cs typeface="Times New Roman"/>
                      </a:endParaRPr>
                    </a:p>
                  </a:txBody>
                  <a:tcPr marL="59923" marR="59923" marT="0" marB="0"/>
                </a:tc>
              </a:tr>
              <a:tr h="442356">
                <a:tc>
                  <a:txBody>
                    <a:bodyPr/>
                    <a:lstStyle/>
                    <a:p>
                      <a:pPr algn="ctr">
                        <a:spcAft>
                          <a:spcPts val="0"/>
                        </a:spcAft>
                      </a:pPr>
                      <a:r>
                        <a:rPr lang="en-US" sz="1400">
                          <a:effectLst/>
                        </a:rPr>
                        <a:t>1</a:t>
                      </a:r>
                      <a:endParaRPr lang="en-GB" sz="1400">
                        <a:effectLst/>
                        <a:latin typeface="Calibri"/>
                        <a:ea typeface="Calibri"/>
                        <a:cs typeface="Times New Roman"/>
                      </a:endParaRPr>
                    </a:p>
                  </a:txBody>
                  <a:tcPr marL="59923" marR="59923" marT="0" marB="0"/>
                </a:tc>
                <a:tc>
                  <a:txBody>
                    <a:bodyPr/>
                    <a:lstStyle/>
                    <a:p>
                      <a:pPr>
                        <a:spcAft>
                          <a:spcPts val="0"/>
                        </a:spcAft>
                      </a:pPr>
                      <a:r>
                        <a:rPr lang="en-US" sz="1400" dirty="0">
                          <a:effectLst/>
                        </a:rPr>
                        <a:t>Gap analysis of current performance against the pathway completed</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a:effectLst/>
                        </a:rPr>
                        <a:t>Caroline Cook</a:t>
                      </a:r>
                      <a:endParaRPr lang="en-GB" sz="1400">
                        <a:effectLst/>
                        <a:latin typeface="Calibri"/>
                        <a:ea typeface="Calibri"/>
                        <a:cs typeface="Times New Roman"/>
                      </a:endParaRPr>
                    </a:p>
                  </a:txBody>
                  <a:tcPr marL="59923" marR="59923" marT="0" marB="0"/>
                </a:tc>
                <a:tc>
                  <a:txBody>
                    <a:bodyPr/>
                    <a:lstStyle/>
                    <a:p>
                      <a:pPr>
                        <a:spcAft>
                          <a:spcPts val="0"/>
                        </a:spcAft>
                      </a:pPr>
                      <a:r>
                        <a:rPr lang="en-US" sz="1400">
                          <a:effectLst/>
                        </a:rPr>
                        <a:t>31</a:t>
                      </a:r>
                      <a:r>
                        <a:rPr lang="en-US" sz="1400" baseline="30000">
                          <a:effectLst/>
                        </a:rPr>
                        <a:t>st</a:t>
                      </a:r>
                      <a:r>
                        <a:rPr lang="en-US" sz="1400">
                          <a:effectLst/>
                        </a:rPr>
                        <a:t> May 2019</a:t>
                      </a:r>
                      <a:endParaRPr lang="en-GB" sz="1400">
                        <a:effectLst/>
                        <a:latin typeface="Calibri"/>
                        <a:ea typeface="Calibri"/>
                        <a:cs typeface="Times New Roman"/>
                      </a:endParaRPr>
                    </a:p>
                  </a:txBody>
                  <a:tcPr marL="59923" marR="59923" marT="0" marB="0"/>
                </a:tc>
              </a:tr>
              <a:tr h="700273">
                <a:tc>
                  <a:txBody>
                    <a:bodyPr/>
                    <a:lstStyle/>
                    <a:p>
                      <a:pPr algn="ctr">
                        <a:spcAft>
                          <a:spcPts val="0"/>
                        </a:spcAft>
                      </a:pPr>
                      <a:r>
                        <a:rPr lang="en-US" sz="1400">
                          <a:effectLst/>
                        </a:rPr>
                        <a:t>2</a:t>
                      </a:r>
                      <a:endParaRPr lang="en-GB" sz="1400">
                        <a:effectLst/>
                        <a:latin typeface="Calibri"/>
                        <a:ea typeface="Calibri"/>
                        <a:cs typeface="Times New Roman"/>
                      </a:endParaRPr>
                    </a:p>
                  </a:txBody>
                  <a:tcPr marL="59923" marR="59923" marT="0" marB="0"/>
                </a:tc>
                <a:tc>
                  <a:txBody>
                    <a:bodyPr/>
                    <a:lstStyle/>
                    <a:p>
                      <a:pPr>
                        <a:spcAft>
                          <a:spcPts val="0"/>
                        </a:spcAft>
                      </a:pPr>
                      <a:r>
                        <a:rPr lang="en-US" sz="1400" dirty="0">
                          <a:effectLst/>
                        </a:rPr>
                        <a:t>Pathway event for trusts across NCEL held</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a:effectLst/>
                        </a:rPr>
                        <a:t>Dip Mukherjee/ Caroline Cook</a:t>
                      </a:r>
                      <a:endParaRPr lang="en-GB" sz="1400">
                        <a:effectLst/>
                        <a:latin typeface="Calibri"/>
                        <a:ea typeface="Calibri"/>
                        <a:cs typeface="Times New Roman"/>
                      </a:endParaRPr>
                    </a:p>
                  </a:txBody>
                  <a:tcPr marL="59923" marR="59923" marT="0" marB="0"/>
                </a:tc>
                <a:tc>
                  <a:txBody>
                    <a:bodyPr/>
                    <a:lstStyle/>
                    <a:p>
                      <a:pPr>
                        <a:spcAft>
                          <a:spcPts val="0"/>
                        </a:spcAft>
                      </a:pPr>
                      <a:r>
                        <a:rPr lang="en-US" sz="1400">
                          <a:effectLst/>
                        </a:rPr>
                        <a:t>4</a:t>
                      </a:r>
                      <a:r>
                        <a:rPr lang="en-US" sz="1400" baseline="30000">
                          <a:effectLst/>
                        </a:rPr>
                        <a:t>th</a:t>
                      </a:r>
                      <a:r>
                        <a:rPr lang="en-US" sz="1400">
                          <a:effectLst/>
                        </a:rPr>
                        <a:t> June 2019</a:t>
                      </a:r>
                      <a:endParaRPr lang="en-GB" sz="1400">
                        <a:effectLst/>
                        <a:latin typeface="Calibri"/>
                        <a:ea typeface="Calibri"/>
                        <a:cs typeface="Times New Roman"/>
                      </a:endParaRPr>
                    </a:p>
                  </a:txBody>
                  <a:tcPr marL="59923" marR="59923" marT="0" marB="0"/>
                </a:tc>
              </a:tr>
              <a:tr h="442356">
                <a:tc>
                  <a:txBody>
                    <a:bodyPr/>
                    <a:lstStyle/>
                    <a:p>
                      <a:pPr algn="ctr">
                        <a:spcAft>
                          <a:spcPts val="0"/>
                        </a:spcAft>
                      </a:pPr>
                      <a:r>
                        <a:rPr lang="en-US" sz="1400" dirty="0">
                          <a:effectLst/>
                        </a:rPr>
                        <a:t>3</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b="1" dirty="0">
                          <a:effectLst/>
                        </a:rPr>
                        <a:t>Gap analysis on implementation of the 5 pathway steps performed by trusts</a:t>
                      </a:r>
                      <a:endParaRPr lang="en-GB" sz="1400" b="1" dirty="0">
                        <a:effectLst/>
                        <a:latin typeface="Calibri"/>
                        <a:ea typeface="Calibri"/>
                        <a:cs typeface="Times New Roman"/>
                      </a:endParaRPr>
                    </a:p>
                  </a:txBody>
                  <a:tcPr marL="59923" marR="59923" marT="0" marB="0"/>
                </a:tc>
                <a:tc>
                  <a:txBody>
                    <a:bodyPr/>
                    <a:lstStyle/>
                    <a:p>
                      <a:pPr>
                        <a:spcAft>
                          <a:spcPts val="0"/>
                        </a:spcAft>
                      </a:pPr>
                      <a:r>
                        <a:rPr lang="en-US" sz="1400" b="1" dirty="0">
                          <a:effectLst/>
                        </a:rPr>
                        <a:t>All trusts in NCEL</a:t>
                      </a:r>
                      <a:endParaRPr lang="en-GB" sz="1400" b="1" dirty="0">
                        <a:effectLst/>
                        <a:latin typeface="Calibri"/>
                        <a:ea typeface="Calibri"/>
                        <a:cs typeface="Times New Roman"/>
                      </a:endParaRPr>
                    </a:p>
                  </a:txBody>
                  <a:tcPr marL="59923" marR="59923" marT="0" marB="0"/>
                </a:tc>
                <a:tc>
                  <a:txBody>
                    <a:bodyPr/>
                    <a:lstStyle/>
                    <a:p>
                      <a:pPr>
                        <a:spcAft>
                          <a:spcPts val="0"/>
                        </a:spcAft>
                      </a:pPr>
                      <a:r>
                        <a:rPr lang="en-US" sz="1400" b="1" dirty="0">
                          <a:effectLst/>
                        </a:rPr>
                        <a:t>30</a:t>
                      </a:r>
                      <a:r>
                        <a:rPr lang="en-US" sz="1400" b="1" baseline="30000" dirty="0">
                          <a:effectLst/>
                        </a:rPr>
                        <a:t>th</a:t>
                      </a:r>
                      <a:r>
                        <a:rPr lang="en-US" sz="1400" b="1" dirty="0">
                          <a:effectLst/>
                        </a:rPr>
                        <a:t> June 2019</a:t>
                      </a:r>
                      <a:endParaRPr lang="en-GB" sz="1400" b="1" dirty="0">
                        <a:effectLst/>
                        <a:latin typeface="Calibri"/>
                        <a:ea typeface="Calibri"/>
                        <a:cs typeface="Times New Roman"/>
                      </a:endParaRPr>
                    </a:p>
                  </a:txBody>
                  <a:tcPr marL="59923" marR="59923" marT="0" marB="0"/>
                </a:tc>
              </a:tr>
              <a:tr h="442356">
                <a:tc>
                  <a:txBody>
                    <a:bodyPr/>
                    <a:lstStyle/>
                    <a:p>
                      <a:pPr algn="ctr">
                        <a:spcAft>
                          <a:spcPts val="0"/>
                        </a:spcAft>
                      </a:pPr>
                      <a:r>
                        <a:rPr lang="en-US" sz="1400">
                          <a:effectLst/>
                        </a:rPr>
                        <a:t>4</a:t>
                      </a:r>
                      <a:endParaRPr lang="en-GB" sz="1400">
                        <a:effectLst/>
                        <a:latin typeface="Calibri"/>
                        <a:ea typeface="Calibri"/>
                        <a:cs typeface="Times New Roman"/>
                      </a:endParaRPr>
                    </a:p>
                  </a:txBody>
                  <a:tcPr marL="59923" marR="59923" marT="0" marB="0"/>
                </a:tc>
                <a:tc>
                  <a:txBody>
                    <a:bodyPr/>
                    <a:lstStyle/>
                    <a:p>
                      <a:pPr>
                        <a:spcAft>
                          <a:spcPts val="0"/>
                        </a:spcAft>
                      </a:pPr>
                      <a:r>
                        <a:rPr lang="en-US" sz="1400" dirty="0">
                          <a:effectLst/>
                        </a:rPr>
                        <a:t>Updated gap analysis data shared with trusts</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dirty="0">
                          <a:effectLst/>
                        </a:rPr>
                        <a:t>Caroline Cook</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dirty="0">
                          <a:effectLst/>
                        </a:rPr>
                        <a:t>19</a:t>
                      </a:r>
                      <a:r>
                        <a:rPr lang="en-US" sz="1400" baseline="30000" dirty="0">
                          <a:effectLst/>
                        </a:rPr>
                        <a:t>th</a:t>
                      </a:r>
                      <a:r>
                        <a:rPr lang="en-US" sz="1400" dirty="0">
                          <a:effectLst/>
                        </a:rPr>
                        <a:t> July 2019</a:t>
                      </a:r>
                      <a:endParaRPr lang="en-GB" sz="1400" dirty="0">
                        <a:effectLst/>
                        <a:latin typeface="Calibri"/>
                        <a:ea typeface="Calibri"/>
                        <a:cs typeface="Times New Roman"/>
                      </a:endParaRPr>
                    </a:p>
                  </a:txBody>
                  <a:tcPr marL="59923" marR="59923" marT="0" marB="0"/>
                </a:tc>
              </a:tr>
              <a:tr h="549640">
                <a:tc>
                  <a:txBody>
                    <a:bodyPr/>
                    <a:lstStyle/>
                    <a:p>
                      <a:pPr algn="ctr">
                        <a:spcAft>
                          <a:spcPts val="0"/>
                        </a:spcAft>
                      </a:pPr>
                      <a:r>
                        <a:rPr lang="en-US" sz="1400">
                          <a:effectLst/>
                        </a:rPr>
                        <a:t>5</a:t>
                      </a:r>
                      <a:endParaRPr lang="en-GB" sz="1400">
                        <a:effectLst/>
                        <a:latin typeface="Calibri"/>
                        <a:ea typeface="Calibri"/>
                        <a:cs typeface="Times New Roman"/>
                      </a:endParaRPr>
                    </a:p>
                  </a:txBody>
                  <a:tcPr marL="59923" marR="59923" marT="0" marB="0"/>
                </a:tc>
                <a:tc>
                  <a:txBody>
                    <a:bodyPr/>
                    <a:lstStyle/>
                    <a:p>
                      <a:pPr>
                        <a:spcAft>
                          <a:spcPts val="0"/>
                        </a:spcAft>
                      </a:pPr>
                      <a:r>
                        <a:rPr lang="en-US" sz="1400" dirty="0">
                          <a:effectLst/>
                        </a:rPr>
                        <a:t>Project implementation steering group established</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a:effectLst/>
                        </a:rPr>
                        <a:t>Dip Mukherjee/ Caroline Cook</a:t>
                      </a:r>
                      <a:endParaRPr lang="en-GB" sz="1400">
                        <a:effectLst/>
                        <a:latin typeface="Calibri"/>
                        <a:ea typeface="Calibri"/>
                        <a:cs typeface="Times New Roman"/>
                      </a:endParaRPr>
                    </a:p>
                  </a:txBody>
                  <a:tcPr marL="59923" marR="59923" marT="0" marB="0"/>
                </a:tc>
                <a:tc>
                  <a:txBody>
                    <a:bodyPr/>
                    <a:lstStyle/>
                    <a:p>
                      <a:pPr>
                        <a:spcAft>
                          <a:spcPts val="0"/>
                        </a:spcAft>
                      </a:pPr>
                      <a:r>
                        <a:rPr lang="en-US" sz="1400" dirty="0">
                          <a:effectLst/>
                        </a:rPr>
                        <a:t>31</a:t>
                      </a:r>
                      <a:r>
                        <a:rPr lang="en-US" sz="1400" baseline="30000" dirty="0">
                          <a:effectLst/>
                        </a:rPr>
                        <a:t>st</a:t>
                      </a:r>
                      <a:r>
                        <a:rPr lang="en-US" sz="1400" dirty="0">
                          <a:effectLst/>
                        </a:rPr>
                        <a:t> July 2019</a:t>
                      </a:r>
                      <a:endParaRPr lang="en-GB" sz="1400" dirty="0">
                        <a:effectLst/>
                        <a:latin typeface="Calibri"/>
                        <a:ea typeface="Calibri"/>
                        <a:cs typeface="Times New Roman"/>
                      </a:endParaRPr>
                    </a:p>
                  </a:txBody>
                  <a:tcPr marL="59923" marR="59923" marT="0" marB="0"/>
                </a:tc>
              </a:tr>
              <a:tr h="884713">
                <a:tc>
                  <a:txBody>
                    <a:bodyPr/>
                    <a:lstStyle/>
                    <a:p>
                      <a:pPr algn="ctr">
                        <a:spcAft>
                          <a:spcPts val="0"/>
                        </a:spcAft>
                      </a:pPr>
                      <a:r>
                        <a:rPr lang="en-US" sz="1400">
                          <a:effectLst/>
                        </a:rPr>
                        <a:t>6</a:t>
                      </a:r>
                      <a:endParaRPr lang="en-GB" sz="1400">
                        <a:effectLst/>
                        <a:latin typeface="Calibri"/>
                        <a:ea typeface="Calibri"/>
                        <a:cs typeface="Times New Roman"/>
                      </a:endParaRPr>
                    </a:p>
                  </a:txBody>
                  <a:tcPr marL="59923" marR="59923" marT="0" marB="0"/>
                </a:tc>
                <a:tc>
                  <a:txBody>
                    <a:bodyPr/>
                    <a:lstStyle/>
                    <a:p>
                      <a:pPr>
                        <a:spcAft>
                          <a:spcPts val="0"/>
                        </a:spcAft>
                      </a:pPr>
                      <a:r>
                        <a:rPr lang="en-US" sz="1400" b="1" dirty="0">
                          <a:effectLst/>
                        </a:rPr>
                        <a:t>Trajectory and plan to implement the 5 pathway steps  developed by trusts and agreed by STPs</a:t>
                      </a:r>
                      <a:endParaRPr lang="en-GB" sz="1400" b="1" dirty="0">
                        <a:effectLst/>
                        <a:latin typeface="Calibri"/>
                        <a:ea typeface="Calibri"/>
                        <a:cs typeface="Times New Roman"/>
                      </a:endParaRPr>
                    </a:p>
                  </a:txBody>
                  <a:tcPr marL="59923" marR="59923" marT="0" marB="0"/>
                </a:tc>
                <a:tc>
                  <a:txBody>
                    <a:bodyPr/>
                    <a:lstStyle/>
                    <a:p>
                      <a:pPr>
                        <a:spcAft>
                          <a:spcPts val="0"/>
                        </a:spcAft>
                      </a:pPr>
                      <a:r>
                        <a:rPr lang="en-US" sz="1400" b="1" dirty="0">
                          <a:effectLst/>
                        </a:rPr>
                        <a:t>Trust clinical and operational leads</a:t>
                      </a:r>
                      <a:endParaRPr lang="en-GB" sz="1400" b="1" dirty="0">
                        <a:effectLst/>
                        <a:latin typeface="Calibri"/>
                        <a:ea typeface="Calibri"/>
                        <a:cs typeface="Times New Roman"/>
                      </a:endParaRPr>
                    </a:p>
                  </a:txBody>
                  <a:tcPr marL="59923" marR="59923" marT="0" marB="0"/>
                </a:tc>
                <a:tc>
                  <a:txBody>
                    <a:bodyPr/>
                    <a:lstStyle/>
                    <a:p>
                      <a:pPr>
                        <a:spcAft>
                          <a:spcPts val="0"/>
                        </a:spcAft>
                      </a:pPr>
                      <a:r>
                        <a:rPr lang="en-US" sz="1400" b="1" dirty="0">
                          <a:effectLst/>
                        </a:rPr>
                        <a:t>30</a:t>
                      </a:r>
                      <a:r>
                        <a:rPr lang="en-US" sz="1400" b="1" baseline="30000" dirty="0">
                          <a:effectLst/>
                        </a:rPr>
                        <a:t>th</a:t>
                      </a:r>
                      <a:r>
                        <a:rPr lang="en-US" sz="1400" b="1" dirty="0">
                          <a:effectLst/>
                        </a:rPr>
                        <a:t> September 2019</a:t>
                      </a:r>
                      <a:endParaRPr lang="en-GB" sz="1400" b="1" dirty="0">
                        <a:effectLst/>
                        <a:latin typeface="Calibri"/>
                        <a:ea typeface="Calibri"/>
                        <a:cs typeface="Times New Roman"/>
                      </a:endParaRPr>
                    </a:p>
                  </a:txBody>
                  <a:tcPr marL="59923" marR="59923" marT="0" marB="0"/>
                </a:tc>
              </a:tr>
              <a:tr h="495852">
                <a:tc>
                  <a:txBody>
                    <a:bodyPr/>
                    <a:lstStyle/>
                    <a:p>
                      <a:pPr algn="ctr">
                        <a:spcAft>
                          <a:spcPts val="0"/>
                        </a:spcAft>
                      </a:pPr>
                      <a:r>
                        <a:rPr lang="en-US" sz="1400">
                          <a:effectLst/>
                        </a:rPr>
                        <a:t>7</a:t>
                      </a:r>
                      <a:endParaRPr lang="en-GB" sz="1400">
                        <a:effectLst/>
                        <a:latin typeface="Calibri"/>
                        <a:ea typeface="Calibri"/>
                        <a:cs typeface="Times New Roman"/>
                      </a:endParaRPr>
                    </a:p>
                  </a:txBody>
                  <a:tcPr marL="59923" marR="59923" marT="0" marB="0"/>
                </a:tc>
                <a:tc>
                  <a:txBody>
                    <a:bodyPr/>
                    <a:lstStyle/>
                    <a:p>
                      <a:pPr>
                        <a:spcAft>
                          <a:spcPts val="0"/>
                        </a:spcAft>
                      </a:pPr>
                      <a:r>
                        <a:rPr lang="en-US" sz="1400">
                          <a:effectLst/>
                        </a:rPr>
                        <a:t>Implementation group work plan developed </a:t>
                      </a:r>
                      <a:endParaRPr lang="en-GB" sz="1400">
                        <a:effectLst/>
                        <a:latin typeface="Calibri"/>
                        <a:ea typeface="Calibri"/>
                        <a:cs typeface="Times New Roman"/>
                      </a:endParaRPr>
                    </a:p>
                  </a:txBody>
                  <a:tcPr marL="59923" marR="59923" marT="0" marB="0"/>
                </a:tc>
                <a:tc>
                  <a:txBody>
                    <a:bodyPr/>
                    <a:lstStyle/>
                    <a:p>
                      <a:pPr>
                        <a:spcAft>
                          <a:spcPts val="0"/>
                        </a:spcAft>
                      </a:pPr>
                      <a:r>
                        <a:rPr lang="en-US" sz="1400" dirty="0">
                          <a:effectLst/>
                        </a:rPr>
                        <a:t>Implementation group</a:t>
                      </a:r>
                      <a:endParaRPr lang="en-GB" sz="1400" dirty="0">
                        <a:effectLst/>
                        <a:latin typeface="Calibri"/>
                        <a:ea typeface="Calibri"/>
                        <a:cs typeface="Times New Roman"/>
                      </a:endParaRPr>
                    </a:p>
                  </a:txBody>
                  <a:tcPr marL="59923" marR="59923" marT="0" marB="0"/>
                </a:tc>
                <a:tc>
                  <a:txBody>
                    <a:bodyPr/>
                    <a:lstStyle/>
                    <a:p>
                      <a:pPr>
                        <a:spcAft>
                          <a:spcPts val="0"/>
                        </a:spcAft>
                      </a:pPr>
                      <a:r>
                        <a:rPr lang="en-US" sz="1400" dirty="0">
                          <a:effectLst/>
                        </a:rPr>
                        <a:t>30</a:t>
                      </a:r>
                      <a:r>
                        <a:rPr lang="en-US" sz="1400" baseline="30000" dirty="0">
                          <a:effectLst/>
                        </a:rPr>
                        <a:t>th</a:t>
                      </a:r>
                      <a:r>
                        <a:rPr lang="en-US" sz="1400" dirty="0">
                          <a:effectLst/>
                        </a:rPr>
                        <a:t> September 2019</a:t>
                      </a:r>
                      <a:endParaRPr lang="en-GB" sz="1400" dirty="0">
                        <a:effectLst/>
                        <a:latin typeface="Calibri"/>
                        <a:ea typeface="Calibri"/>
                        <a:cs typeface="Times New Roman"/>
                      </a:endParaRPr>
                    </a:p>
                  </a:txBody>
                  <a:tcPr marL="59923" marR="59923" marT="0" marB="0"/>
                </a:tc>
              </a:tr>
              <a:tr h="442356">
                <a:tc>
                  <a:txBody>
                    <a:bodyPr/>
                    <a:lstStyle/>
                    <a:p>
                      <a:pPr algn="ctr">
                        <a:spcAft>
                          <a:spcPts val="0"/>
                        </a:spcAft>
                      </a:pPr>
                      <a:r>
                        <a:rPr lang="en-US" sz="1400">
                          <a:effectLst/>
                        </a:rPr>
                        <a:t>8</a:t>
                      </a:r>
                      <a:endParaRPr lang="en-GB" sz="1400">
                        <a:effectLst/>
                        <a:latin typeface="Calibri"/>
                        <a:ea typeface="Calibri"/>
                        <a:cs typeface="Times New Roman"/>
                      </a:endParaRPr>
                    </a:p>
                  </a:txBody>
                  <a:tcPr marL="59923" marR="59923" marT="0" marB="0"/>
                </a:tc>
                <a:tc>
                  <a:txBody>
                    <a:bodyPr/>
                    <a:lstStyle/>
                    <a:p>
                      <a:pPr>
                        <a:spcAft>
                          <a:spcPts val="0"/>
                        </a:spcAft>
                      </a:pPr>
                      <a:r>
                        <a:rPr lang="en-US" sz="1400" b="1" dirty="0">
                          <a:effectLst/>
                        </a:rPr>
                        <a:t>Five pathway steps implemented by trusts</a:t>
                      </a:r>
                      <a:endParaRPr lang="en-GB" sz="1400" b="1" dirty="0">
                        <a:effectLst/>
                        <a:latin typeface="Calibri"/>
                        <a:ea typeface="Calibri"/>
                        <a:cs typeface="Times New Roman"/>
                      </a:endParaRPr>
                    </a:p>
                  </a:txBody>
                  <a:tcPr marL="59923" marR="59923" marT="0" marB="0"/>
                </a:tc>
                <a:tc>
                  <a:txBody>
                    <a:bodyPr/>
                    <a:lstStyle/>
                    <a:p>
                      <a:pPr>
                        <a:spcAft>
                          <a:spcPts val="0"/>
                        </a:spcAft>
                      </a:pPr>
                      <a:r>
                        <a:rPr lang="en-US" sz="1400" b="1">
                          <a:effectLst/>
                        </a:rPr>
                        <a:t>All trusts</a:t>
                      </a:r>
                      <a:endParaRPr lang="en-GB" sz="1400" b="1">
                        <a:effectLst/>
                        <a:latin typeface="Calibri"/>
                        <a:ea typeface="Calibri"/>
                        <a:cs typeface="Times New Roman"/>
                      </a:endParaRPr>
                    </a:p>
                  </a:txBody>
                  <a:tcPr marL="59923" marR="59923" marT="0" marB="0"/>
                </a:tc>
                <a:tc>
                  <a:txBody>
                    <a:bodyPr/>
                    <a:lstStyle/>
                    <a:p>
                      <a:pPr>
                        <a:spcAft>
                          <a:spcPts val="0"/>
                        </a:spcAft>
                      </a:pPr>
                      <a:r>
                        <a:rPr lang="en-US" sz="1400" b="1" dirty="0">
                          <a:effectLst/>
                        </a:rPr>
                        <a:t>31</a:t>
                      </a:r>
                      <a:r>
                        <a:rPr lang="en-US" sz="1400" b="1" baseline="30000" dirty="0">
                          <a:effectLst/>
                        </a:rPr>
                        <a:t>st</a:t>
                      </a:r>
                      <a:r>
                        <a:rPr lang="en-US" sz="1400" b="1" dirty="0">
                          <a:effectLst/>
                        </a:rPr>
                        <a:t> March 2020</a:t>
                      </a:r>
                      <a:endParaRPr lang="en-GB" sz="1400" b="1" dirty="0">
                        <a:effectLst/>
                        <a:latin typeface="Calibri"/>
                        <a:ea typeface="Calibri"/>
                        <a:cs typeface="Times New Roman"/>
                      </a:endParaRPr>
                    </a:p>
                  </a:txBody>
                  <a:tcPr marL="59923" marR="59923" marT="0" marB="0"/>
                </a:tc>
              </a:tr>
            </a:tbl>
          </a:graphicData>
        </a:graphic>
      </p:graphicFrame>
    </p:spTree>
    <p:extLst>
      <p:ext uri="{BB962C8B-B14F-4D97-AF65-F5344CB8AC3E}">
        <p14:creationId xmlns:p14="http://schemas.microsoft.com/office/powerpoint/2010/main" val="1610094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71600" y="1375764"/>
            <a:ext cx="3888432" cy="2160000"/>
          </a:xfrm>
          <a:prstGeom prst="rect">
            <a:avLst/>
          </a:prstGeom>
          <a:gradFill flip="none" rotWithShape="1">
            <a:gsLst>
              <a:gs pos="0">
                <a:srgbClr val="9966FF">
                  <a:tint val="66000"/>
                  <a:satMod val="160000"/>
                </a:srgbClr>
              </a:gs>
              <a:gs pos="50000">
                <a:srgbClr val="9966FF">
                  <a:tint val="44500"/>
                  <a:satMod val="160000"/>
                </a:srgbClr>
              </a:gs>
              <a:gs pos="100000">
                <a:srgbClr val="9966FF">
                  <a:tint val="23500"/>
                  <a:satMod val="160000"/>
                </a:srgbClr>
              </a:gs>
            </a:gsLst>
            <a:lin ang="54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GB" b="1" dirty="0" smtClean="0">
                <a:solidFill>
                  <a:schemeClr val="tx1"/>
                </a:solidFill>
              </a:rPr>
              <a:t>High influence, low interest. Keep Satisfied.</a:t>
            </a:r>
            <a:r>
              <a:rPr lang="en-GB" b="1" dirty="0">
                <a:solidFill>
                  <a:schemeClr val="tx1"/>
                </a:solidFill>
              </a:rPr>
              <a:t> </a:t>
            </a:r>
            <a:r>
              <a:rPr lang="en-GB" b="1" dirty="0" smtClean="0">
                <a:solidFill>
                  <a:schemeClr val="tx1"/>
                </a:solidFill>
              </a:rPr>
              <a:t>Meet needs.</a:t>
            </a:r>
          </a:p>
          <a:p>
            <a:pPr marL="285750" indent="-285750">
              <a:buFont typeface="Arial" panose="020B0604020202020204" pitchFamily="34" charset="0"/>
              <a:buChar char="•"/>
            </a:pPr>
            <a:r>
              <a:rPr lang="en-GB" sz="1400" dirty="0" smtClean="0">
                <a:solidFill>
                  <a:schemeClr val="tx1"/>
                </a:solidFill>
              </a:rPr>
              <a:t>Wider community of gastroenterologists/surgeons.</a:t>
            </a:r>
          </a:p>
          <a:p>
            <a:pPr marL="285750" indent="-285750">
              <a:buFont typeface="Arial" panose="020B0604020202020204" pitchFamily="34" charset="0"/>
              <a:buChar char="•"/>
            </a:pPr>
            <a:r>
              <a:rPr lang="en-GB" sz="1400" dirty="0" smtClean="0">
                <a:solidFill>
                  <a:schemeClr val="tx1"/>
                </a:solidFill>
              </a:rPr>
              <a:t>Endoscopy services – interest on impact on services.</a:t>
            </a:r>
          </a:p>
          <a:p>
            <a:pPr marL="285750" indent="-285750">
              <a:buFont typeface="Arial" panose="020B0604020202020204" pitchFamily="34" charset="0"/>
              <a:buChar char="•"/>
            </a:pPr>
            <a:r>
              <a:rPr lang="en-GB" sz="1400" dirty="0" smtClean="0">
                <a:solidFill>
                  <a:schemeClr val="tx1"/>
                </a:solidFill>
              </a:rPr>
              <a:t>Pathology – low staff levels so lower engagement.</a:t>
            </a:r>
            <a:endParaRPr lang="en-GB" sz="1400" dirty="0">
              <a:solidFill>
                <a:schemeClr val="tx1"/>
              </a:solidFill>
            </a:endParaRPr>
          </a:p>
        </p:txBody>
      </p:sp>
      <p:sp>
        <p:nvSpPr>
          <p:cNvPr id="23" name="Rectangle 22"/>
          <p:cNvSpPr/>
          <p:nvPr/>
        </p:nvSpPr>
        <p:spPr>
          <a:xfrm>
            <a:off x="971600" y="3536580"/>
            <a:ext cx="3888432" cy="2160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GB" b="1" dirty="0" smtClean="0">
                <a:solidFill>
                  <a:schemeClr val="tx1"/>
                </a:solidFill>
              </a:rPr>
              <a:t>Low influence, low interest. Monitor.</a:t>
            </a:r>
            <a:endParaRPr lang="en-GB" b="1" dirty="0">
              <a:solidFill>
                <a:schemeClr val="tx1"/>
              </a:solidFill>
            </a:endParaRPr>
          </a:p>
        </p:txBody>
      </p:sp>
      <p:sp>
        <p:nvSpPr>
          <p:cNvPr id="24" name="Rectangle 23"/>
          <p:cNvSpPr/>
          <p:nvPr/>
        </p:nvSpPr>
        <p:spPr>
          <a:xfrm>
            <a:off x="4860032" y="1375764"/>
            <a:ext cx="3960440" cy="21600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solidFill>
                  <a:schemeClr val="tx1"/>
                </a:solidFill>
              </a:rPr>
              <a:t>High influence, high interest. Key stakeholders. Engage closely.</a:t>
            </a:r>
          </a:p>
          <a:p>
            <a:pPr marL="285750" indent="-285750">
              <a:buFont typeface="Arial" panose="020B0604020202020204" pitchFamily="34" charset="0"/>
              <a:buChar char="•"/>
            </a:pPr>
            <a:r>
              <a:rPr lang="en-GB" sz="1400" dirty="0" smtClean="0">
                <a:solidFill>
                  <a:schemeClr val="tx1"/>
                </a:solidFill>
              </a:rPr>
              <a:t>Trust clinical and managerial leads</a:t>
            </a:r>
          </a:p>
          <a:p>
            <a:pPr marL="285750" indent="-285750">
              <a:buFont typeface="Arial" panose="020B0604020202020204" pitchFamily="34" charset="0"/>
              <a:buChar char="•"/>
            </a:pPr>
            <a:r>
              <a:rPr lang="en-GB" sz="1400" dirty="0" smtClean="0">
                <a:solidFill>
                  <a:schemeClr val="tx1"/>
                </a:solidFill>
              </a:rPr>
              <a:t>STPs</a:t>
            </a:r>
          </a:p>
          <a:p>
            <a:pPr marL="285750" indent="-285750">
              <a:buFont typeface="Arial" panose="020B0604020202020204" pitchFamily="34" charset="0"/>
              <a:buChar char="•"/>
            </a:pPr>
            <a:r>
              <a:rPr lang="en-GB" sz="1400" dirty="0" smtClean="0">
                <a:solidFill>
                  <a:schemeClr val="tx1"/>
                </a:solidFill>
              </a:rPr>
              <a:t>CCGs</a:t>
            </a:r>
          </a:p>
          <a:p>
            <a:pPr marL="285750" indent="-285750">
              <a:buFont typeface="Arial" panose="020B0604020202020204" pitchFamily="34" charset="0"/>
              <a:buChar char="•"/>
            </a:pPr>
            <a:r>
              <a:rPr lang="en-GB" sz="1400" dirty="0" smtClean="0">
                <a:solidFill>
                  <a:schemeClr val="tx1"/>
                </a:solidFill>
              </a:rPr>
              <a:t>Patients </a:t>
            </a:r>
          </a:p>
          <a:p>
            <a:pPr marL="285750" indent="-285750">
              <a:buFont typeface="Arial" panose="020B0604020202020204" pitchFamily="34" charset="0"/>
              <a:buChar char="•"/>
            </a:pPr>
            <a:r>
              <a:rPr lang="en-GB" sz="1400" dirty="0" smtClean="0">
                <a:solidFill>
                  <a:schemeClr val="tx1"/>
                </a:solidFill>
              </a:rPr>
              <a:t>Patient and stakeholder engagement groups</a:t>
            </a:r>
          </a:p>
          <a:p>
            <a:pPr marL="285750" indent="-285750">
              <a:buFont typeface="Arial" panose="020B0604020202020204" pitchFamily="34" charset="0"/>
              <a:buChar char="•"/>
            </a:pPr>
            <a:r>
              <a:rPr lang="en-GB" sz="1400" dirty="0" smtClean="0">
                <a:solidFill>
                  <a:schemeClr val="tx1"/>
                </a:solidFill>
              </a:rPr>
              <a:t>Clinical nurse specialists</a:t>
            </a:r>
            <a:endParaRPr lang="en-GB" sz="1400" dirty="0">
              <a:solidFill>
                <a:schemeClr val="tx1"/>
              </a:solidFill>
            </a:endParaRPr>
          </a:p>
        </p:txBody>
      </p:sp>
      <p:sp>
        <p:nvSpPr>
          <p:cNvPr id="25" name="Rectangle 24"/>
          <p:cNvSpPr/>
          <p:nvPr/>
        </p:nvSpPr>
        <p:spPr>
          <a:xfrm>
            <a:off x="4860032" y="3536580"/>
            <a:ext cx="3960440" cy="21600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GB" b="1" dirty="0" smtClean="0">
                <a:solidFill>
                  <a:schemeClr val="tx1"/>
                </a:solidFill>
              </a:rPr>
              <a:t>Low influence, high interest. Keep informed.</a:t>
            </a:r>
          </a:p>
          <a:p>
            <a:pPr marL="285750" indent="-285750">
              <a:buFont typeface="Arial" panose="020B0604020202020204" pitchFamily="34" charset="0"/>
              <a:buChar char="•"/>
            </a:pPr>
            <a:r>
              <a:rPr lang="en-GB" sz="1400" dirty="0" smtClean="0">
                <a:solidFill>
                  <a:schemeClr val="tx1"/>
                </a:solidFill>
              </a:rPr>
              <a:t>Wider GP networks</a:t>
            </a:r>
          </a:p>
          <a:p>
            <a:pPr marL="285750" indent="-285750">
              <a:buFont typeface="Arial" panose="020B0604020202020204" pitchFamily="34" charset="0"/>
              <a:buChar char="•"/>
            </a:pPr>
            <a:r>
              <a:rPr lang="en-GB" sz="1400" dirty="0" smtClean="0">
                <a:solidFill>
                  <a:schemeClr val="tx1"/>
                </a:solidFill>
              </a:rPr>
              <a:t>MDT coordinators</a:t>
            </a:r>
            <a:endParaRPr lang="en-GB" sz="1400" dirty="0">
              <a:solidFill>
                <a:schemeClr val="tx1"/>
              </a:solidFill>
            </a:endParaRPr>
          </a:p>
        </p:txBody>
      </p:sp>
      <p:sp>
        <p:nvSpPr>
          <p:cNvPr id="14" name="Up Arrow 13"/>
          <p:cNvSpPr/>
          <p:nvPr/>
        </p:nvSpPr>
        <p:spPr>
          <a:xfrm>
            <a:off x="703190" y="1266204"/>
            <a:ext cx="216024" cy="43227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919214" y="5769260"/>
            <a:ext cx="80083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21903" y="1191640"/>
            <a:ext cx="461665" cy="4685632"/>
          </a:xfrm>
          <a:prstGeom prst="rect">
            <a:avLst/>
          </a:prstGeom>
          <a:noFill/>
        </p:spPr>
        <p:txBody>
          <a:bodyPr vert="vert270" wrap="square" rtlCol="0">
            <a:spAutoFit/>
          </a:bodyPr>
          <a:lstStyle/>
          <a:p>
            <a:pPr algn="ctr"/>
            <a:r>
              <a:rPr lang="en-GB" dirty="0" smtClean="0"/>
              <a:t>Level of influence</a:t>
            </a:r>
            <a:endParaRPr lang="en-GB" dirty="0"/>
          </a:p>
        </p:txBody>
      </p:sp>
      <p:sp>
        <p:nvSpPr>
          <p:cNvPr id="17" name="TextBox 16"/>
          <p:cNvSpPr txBox="1"/>
          <p:nvPr/>
        </p:nvSpPr>
        <p:spPr>
          <a:xfrm>
            <a:off x="899592" y="5985284"/>
            <a:ext cx="7920880" cy="369332"/>
          </a:xfrm>
          <a:prstGeom prst="rect">
            <a:avLst/>
          </a:prstGeom>
          <a:noFill/>
        </p:spPr>
        <p:txBody>
          <a:bodyPr wrap="square" rtlCol="0">
            <a:spAutoFit/>
          </a:bodyPr>
          <a:lstStyle/>
          <a:p>
            <a:pPr algn="ctr"/>
            <a:r>
              <a:rPr lang="en-GB" dirty="0" smtClean="0"/>
              <a:t>Level of interest</a:t>
            </a:r>
            <a:endParaRPr lang="en-GB" dirty="0"/>
          </a:p>
        </p:txBody>
      </p:sp>
      <p:sp>
        <p:nvSpPr>
          <p:cNvPr id="3" name="TextBox 2"/>
          <p:cNvSpPr txBox="1"/>
          <p:nvPr/>
        </p:nvSpPr>
        <p:spPr>
          <a:xfrm>
            <a:off x="891154" y="6349970"/>
            <a:ext cx="3544774" cy="246221"/>
          </a:xfrm>
          <a:prstGeom prst="rect">
            <a:avLst/>
          </a:prstGeom>
          <a:noFill/>
        </p:spPr>
        <p:txBody>
          <a:bodyPr wrap="square" rtlCol="0">
            <a:spAutoFit/>
          </a:bodyPr>
          <a:lstStyle/>
          <a:p>
            <a:r>
              <a:rPr lang="en-GB" sz="1000" dirty="0" smtClean="0"/>
              <a:t>Adapted from </a:t>
            </a:r>
            <a:r>
              <a:rPr lang="en-GB" sz="1000" dirty="0" err="1" smtClean="0"/>
              <a:t>Mendelow’s</a:t>
            </a:r>
            <a:r>
              <a:rPr lang="en-GB" sz="1000" dirty="0" smtClean="0"/>
              <a:t> matrix (1991)</a:t>
            </a:r>
            <a:endParaRPr lang="en-GB" sz="1000" dirty="0"/>
          </a:p>
        </p:txBody>
      </p:sp>
      <p:sp>
        <p:nvSpPr>
          <p:cNvPr id="5" name="Title 4"/>
          <p:cNvSpPr>
            <a:spLocks noGrp="1"/>
          </p:cNvSpPr>
          <p:nvPr>
            <p:ph type="title"/>
          </p:nvPr>
        </p:nvSpPr>
        <p:spPr>
          <a:xfrm>
            <a:off x="609119" y="722535"/>
            <a:ext cx="7886700" cy="591005"/>
          </a:xfrm>
        </p:spPr>
        <p:txBody>
          <a:bodyPr>
            <a:normAutofit/>
          </a:bodyPr>
          <a:lstStyle/>
          <a:p>
            <a:r>
              <a:rPr lang="en-GB" sz="3600" dirty="0" smtClean="0">
                <a:latin typeface="+mn-lt"/>
              </a:rPr>
              <a:t>Stakeholder engagement</a:t>
            </a:r>
            <a:endParaRPr lang="en-GB" sz="3600" dirty="0">
              <a:latin typeface="+mn-lt"/>
            </a:endParaRPr>
          </a:p>
        </p:txBody>
      </p:sp>
    </p:spTree>
    <p:extLst>
      <p:ext uri="{BB962C8B-B14F-4D97-AF65-F5344CB8AC3E}">
        <p14:creationId xmlns:p14="http://schemas.microsoft.com/office/powerpoint/2010/main" val="356778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4468"/>
            <a:ext cx="7886700" cy="636074"/>
          </a:xfrm>
        </p:spPr>
        <p:txBody>
          <a:bodyPr>
            <a:normAutofit/>
          </a:bodyPr>
          <a:lstStyle/>
          <a:p>
            <a:r>
              <a:rPr lang="en-GB" sz="3600" dirty="0" smtClean="0">
                <a:latin typeface="+mn-lt"/>
              </a:rPr>
              <a:t>Challenges </a:t>
            </a:r>
            <a:endParaRPr lang="en-GB" sz="3600" dirty="0">
              <a:latin typeface="+mn-lt"/>
            </a:endParaRPr>
          </a:p>
        </p:txBody>
      </p:sp>
      <p:sp>
        <p:nvSpPr>
          <p:cNvPr id="3" name="Content Placeholder 2"/>
          <p:cNvSpPr>
            <a:spLocks noGrp="1"/>
          </p:cNvSpPr>
          <p:nvPr>
            <p:ph idx="1"/>
          </p:nvPr>
        </p:nvSpPr>
        <p:spPr>
          <a:xfrm>
            <a:off x="628650" y="1640542"/>
            <a:ext cx="7886700" cy="4831976"/>
          </a:xfrm>
        </p:spPr>
        <p:txBody>
          <a:bodyPr>
            <a:normAutofit fontScale="40000" lnSpcReduction="20000"/>
          </a:bodyPr>
          <a:lstStyle/>
          <a:p>
            <a:r>
              <a:rPr lang="en-US" sz="4500" b="1" dirty="0" smtClean="0"/>
              <a:t>Diagnostics</a:t>
            </a:r>
          </a:p>
          <a:p>
            <a:pPr lvl="1"/>
            <a:r>
              <a:rPr lang="en-US" sz="4500" dirty="0" smtClean="0"/>
              <a:t>Capacity within endoscopy, CT, histopathology services.</a:t>
            </a:r>
          </a:p>
          <a:p>
            <a:pPr lvl="0"/>
            <a:r>
              <a:rPr lang="en-US" sz="4500" b="1" dirty="0" smtClean="0"/>
              <a:t>Financial </a:t>
            </a:r>
          </a:p>
          <a:p>
            <a:pPr lvl="1"/>
            <a:r>
              <a:rPr lang="en-US" sz="4500" dirty="0" smtClean="0"/>
              <a:t>Lack </a:t>
            </a:r>
            <a:r>
              <a:rPr lang="en-US" sz="4500" dirty="0"/>
              <a:t>of funding available to enable necessary system-wide changes</a:t>
            </a:r>
            <a:r>
              <a:rPr lang="en-US" sz="4500" dirty="0" smtClean="0"/>
              <a:t>.</a:t>
            </a:r>
          </a:p>
          <a:p>
            <a:pPr lvl="1"/>
            <a:r>
              <a:rPr lang="en-GB" sz="4500" dirty="0" smtClean="0"/>
              <a:t>Lack of funds </a:t>
            </a:r>
            <a:r>
              <a:rPr lang="en-GB" sz="4500" dirty="0"/>
              <a:t>to invest within trusts to increase CT capacity, employ navigators </a:t>
            </a:r>
            <a:r>
              <a:rPr lang="en-GB" sz="4500" dirty="0" smtClean="0"/>
              <a:t>etc.</a:t>
            </a:r>
            <a:endParaRPr lang="en-GB" sz="4500" dirty="0"/>
          </a:p>
          <a:p>
            <a:pPr lvl="0"/>
            <a:r>
              <a:rPr lang="en-US" sz="4500" b="1" dirty="0" smtClean="0"/>
              <a:t>Human resources and stakeholder engagement</a:t>
            </a:r>
          </a:p>
          <a:p>
            <a:pPr lvl="1"/>
            <a:r>
              <a:rPr lang="en-US" sz="4500" dirty="0"/>
              <a:t>Engaging all of the correct stakeholders</a:t>
            </a:r>
            <a:r>
              <a:rPr lang="en-US" sz="4500" dirty="0" smtClean="0"/>
              <a:t>.</a:t>
            </a:r>
          </a:p>
          <a:p>
            <a:pPr lvl="1"/>
            <a:r>
              <a:rPr lang="en-US" sz="4500" dirty="0" smtClean="0"/>
              <a:t>Capacity </a:t>
            </a:r>
            <a:r>
              <a:rPr lang="en-US" sz="4500" dirty="0"/>
              <a:t>of trust leads to allocate time to focus on the implementation of </a:t>
            </a:r>
            <a:r>
              <a:rPr lang="en-US" sz="4500" dirty="0" smtClean="0"/>
              <a:t>the pathway </a:t>
            </a:r>
            <a:r>
              <a:rPr lang="en-US" sz="4500" dirty="0"/>
              <a:t>alongside FDS readiness</a:t>
            </a:r>
            <a:r>
              <a:rPr lang="en-US" sz="4500" dirty="0" smtClean="0"/>
              <a:t>.</a:t>
            </a:r>
          </a:p>
          <a:p>
            <a:r>
              <a:rPr lang="en-GB" sz="4500" b="1" dirty="0" smtClean="0"/>
              <a:t>Informatics</a:t>
            </a:r>
            <a:endParaRPr lang="en-GB" sz="4500" b="1" dirty="0"/>
          </a:p>
          <a:p>
            <a:pPr lvl="1"/>
            <a:r>
              <a:rPr lang="en-US" sz="4500" dirty="0"/>
              <a:t>Lack of available robust OG specific data for metrics and monitoring (currently OG and HPB are reported together).</a:t>
            </a:r>
            <a:endParaRPr lang="en-GB" sz="4500" dirty="0"/>
          </a:p>
          <a:p>
            <a:pPr lvl="0"/>
            <a:r>
              <a:rPr lang="en-US" sz="4500" b="1" dirty="0" smtClean="0"/>
              <a:t>Dependencies: </a:t>
            </a:r>
          </a:p>
          <a:p>
            <a:pPr lvl="1"/>
            <a:r>
              <a:rPr lang="en-US" sz="4500" dirty="0" smtClean="0"/>
              <a:t>FDS implementation, pathology </a:t>
            </a:r>
            <a:r>
              <a:rPr lang="en-US" sz="4500" dirty="0"/>
              <a:t>improvement </a:t>
            </a:r>
            <a:r>
              <a:rPr lang="en-US" sz="4500" dirty="0" smtClean="0"/>
              <a:t>projects and MDT improvement </a:t>
            </a:r>
            <a:r>
              <a:rPr lang="en-US" sz="4500" dirty="0" err="1" smtClean="0"/>
              <a:t>programmes</a:t>
            </a:r>
            <a:r>
              <a:rPr lang="en-US" sz="4500" dirty="0" smtClean="0"/>
              <a:t>/</a:t>
            </a:r>
            <a:r>
              <a:rPr lang="en-US" sz="4500" dirty="0" err="1" smtClean="0"/>
              <a:t>protocolisation</a:t>
            </a:r>
            <a:r>
              <a:rPr lang="en-US" sz="3800" dirty="0" smtClean="0"/>
              <a:t>.</a:t>
            </a:r>
          </a:p>
          <a:p>
            <a:r>
              <a:rPr lang="en-US" sz="4500" dirty="0"/>
              <a:t>Perceived lack of influence to implement change.</a:t>
            </a:r>
            <a:endParaRPr lang="en-GB" sz="4500" dirty="0"/>
          </a:p>
          <a:p>
            <a:pPr lvl="0"/>
            <a:endParaRPr lang="en-GB" sz="2400" dirty="0"/>
          </a:p>
          <a:p>
            <a:pPr lvl="0"/>
            <a:endParaRPr lang="en-GB" sz="3200" dirty="0"/>
          </a:p>
          <a:p>
            <a:pPr lvl="1"/>
            <a:endParaRPr lang="en-GB" dirty="0"/>
          </a:p>
        </p:txBody>
      </p:sp>
    </p:spTree>
    <p:extLst>
      <p:ext uri="{BB962C8B-B14F-4D97-AF65-F5344CB8AC3E}">
        <p14:creationId xmlns:p14="http://schemas.microsoft.com/office/powerpoint/2010/main" val="2571258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959645"/>
            <a:ext cx="7886700" cy="662967"/>
          </a:xfrm>
        </p:spPr>
        <p:txBody>
          <a:bodyPr>
            <a:normAutofit/>
          </a:bodyPr>
          <a:lstStyle/>
          <a:p>
            <a:r>
              <a:rPr lang="en-GB" sz="3600" dirty="0" smtClean="0"/>
              <a:t>Possible KPIs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621851"/>
              </p:ext>
            </p:extLst>
          </p:nvPr>
        </p:nvGraphicFramePr>
        <p:xfrm>
          <a:off x="279026" y="1622612"/>
          <a:ext cx="8667750" cy="5070379"/>
        </p:xfrm>
        <a:graphic>
          <a:graphicData uri="http://schemas.openxmlformats.org/drawingml/2006/table">
            <a:tbl>
              <a:tblPr firstRow="1" firstCol="1" bandRow="1">
                <a:tableStyleId>{5C22544A-7EE6-4342-B048-85BDC9FD1C3A}</a:tableStyleId>
              </a:tblPr>
              <a:tblGrid>
                <a:gridCol w="513144"/>
                <a:gridCol w="2265321"/>
                <a:gridCol w="2265321"/>
                <a:gridCol w="1160509"/>
                <a:gridCol w="1165073"/>
                <a:gridCol w="1298382"/>
              </a:tblGrid>
              <a:tr h="616771">
                <a:tc>
                  <a:txBody>
                    <a:bodyPr/>
                    <a:lstStyle/>
                    <a:p>
                      <a:pPr>
                        <a:spcAft>
                          <a:spcPts val="0"/>
                        </a:spcAft>
                      </a:pPr>
                      <a:r>
                        <a:rPr lang="en-US" sz="1100" dirty="0">
                          <a:effectLst/>
                        </a:rPr>
                        <a:t>1</a:t>
                      </a:r>
                      <a:endParaRPr lang="en-GB" sz="1100" dirty="0">
                        <a:effectLst/>
                        <a:latin typeface="Calibri"/>
                        <a:ea typeface="Calibri"/>
                        <a:cs typeface="Times New Roman"/>
                      </a:endParaRPr>
                    </a:p>
                  </a:txBody>
                  <a:tcPr marL="35409" marR="35409" marT="0" marB="0"/>
                </a:tc>
                <a:tc>
                  <a:txBody>
                    <a:bodyPr/>
                    <a:lstStyle/>
                    <a:p>
                      <a:pPr>
                        <a:spcAft>
                          <a:spcPts val="0"/>
                        </a:spcAft>
                      </a:pPr>
                      <a:r>
                        <a:rPr lang="en-US" sz="1100" b="0" dirty="0">
                          <a:solidFill>
                            <a:schemeClr val="tx1"/>
                          </a:solidFill>
                          <a:effectLst/>
                        </a:rPr>
                        <a:t>% of Trusts that have performed a gap analysis on implementation of the 5 pathway steps</a:t>
                      </a:r>
                      <a:endParaRPr lang="en-GB" sz="1100" b="0" dirty="0">
                        <a:solidFill>
                          <a:schemeClr val="tx1"/>
                        </a:solidFill>
                        <a:effectLst/>
                        <a:latin typeface="Calibri"/>
                        <a:ea typeface="Calibri"/>
                        <a:cs typeface="Times New Roman"/>
                      </a:endParaRPr>
                    </a:p>
                  </a:txBody>
                  <a:tcPr marL="35409" marR="35409" marT="0" marB="0">
                    <a:solidFill>
                      <a:srgbClr val="E9EBF5"/>
                    </a:solidFill>
                  </a:tcPr>
                </a:tc>
                <a:tc>
                  <a:txBody>
                    <a:bodyPr/>
                    <a:lstStyle/>
                    <a:p>
                      <a:pPr>
                        <a:spcAft>
                          <a:spcPts val="0"/>
                        </a:spcAft>
                      </a:pPr>
                      <a:r>
                        <a:rPr lang="en-US" sz="1100" b="0" dirty="0">
                          <a:solidFill>
                            <a:schemeClr val="tx1"/>
                          </a:solidFill>
                          <a:effectLst/>
                        </a:rPr>
                        <a:t>Gap analysis conducted by cancer alliance. Submissions received by project manager from all trusts in NCEL.</a:t>
                      </a:r>
                      <a:endParaRPr lang="en-GB" sz="1100" b="0" dirty="0">
                        <a:solidFill>
                          <a:schemeClr val="tx1"/>
                        </a:solidFill>
                        <a:effectLst/>
                        <a:latin typeface="Calibri"/>
                        <a:ea typeface="Calibri"/>
                        <a:cs typeface="Times New Roman"/>
                      </a:endParaRPr>
                    </a:p>
                  </a:txBody>
                  <a:tcPr marL="35409" marR="35409" marT="0" marB="0">
                    <a:solidFill>
                      <a:srgbClr val="E9EBF5"/>
                    </a:solidFill>
                  </a:tcPr>
                </a:tc>
                <a:tc>
                  <a:txBody>
                    <a:bodyPr/>
                    <a:lstStyle/>
                    <a:p>
                      <a:pPr algn="ctr">
                        <a:spcAft>
                          <a:spcPts val="0"/>
                        </a:spcAft>
                      </a:pPr>
                      <a:r>
                        <a:rPr lang="en-US" sz="1100" b="0" dirty="0" smtClean="0">
                          <a:solidFill>
                            <a:schemeClr val="tx1"/>
                          </a:solidFill>
                          <a:effectLst/>
                        </a:rPr>
                        <a:t>0%</a:t>
                      </a:r>
                      <a:endParaRPr lang="en-GB" sz="1100" b="0" dirty="0">
                        <a:solidFill>
                          <a:schemeClr val="tx1"/>
                        </a:solidFill>
                        <a:effectLst/>
                        <a:latin typeface="Calibri"/>
                        <a:ea typeface="Calibri"/>
                        <a:cs typeface="Times New Roman"/>
                      </a:endParaRPr>
                    </a:p>
                  </a:txBody>
                  <a:tcPr marL="35409" marR="35409" marT="0" marB="0">
                    <a:solidFill>
                      <a:srgbClr val="E9EBF5"/>
                    </a:solidFill>
                  </a:tcPr>
                </a:tc>
                <a:tc>
                  <a:txBody>
                    <a:bodyPr/>
                    <a:lstStyle/>
                    <a:p>
                      <a:pPr algn="ctr">
                        <a:spcAft>
                          <a:spcPts val="0"/>
                        </a:spcAft>
                      </a:pPr>
                      <a:r>
                        <a:rPr lang="en-US" sz="1100" b="0" dirty="0" smtClean="0">
                          <a:solidFill>
                            <a:schemeClr val="tx1"/>
                          </a:solidFill>
                          <a:effectLst/>
                        </a:rPr>
                        <a:t>100%</a:t>
                      </a:r>
                      <a:endParaRPr lang="en-GB" sz="1100" b="0" dirty="0">
                        <a:solidFill>
                          <a:schemeClr val="tx1"/>
                        </a:solidFill>
                        <a:effectLst/>
                        <a:latin typeface="Calibri"/>
                        <a:ea typeface="Calibri"/>
                        <a:cs typeface="Times New Roman"/>
                      </a:endParaRPr>
                    </a:p>
                  </a:txBody>
                  <a:tcPr marL="35409" marR="35409" marT="0" marB="0">
                    <a:solidFill>
                      <a:srgbClr val="E9EBF5"/>
                    </a:solidFill>
                  </a:tcPr>
                </a:tc>
                <a:tc>
                  <a:txBody>
                    <a:bodyPr/>
                    <a:lstStyle/>
                    <a:p>
                      <a:pPr algn="ctr">
                        <a:spcAft>
                          <a:spcPts val="0"/>
                        </a:spcAft>
                      </a:pPr>
                      <a:r>
                        <a:rPr lang="en-US" sz="1100" b="0" dirty="0">
                          <a:solidFill>
                            <a:schemeClr val="tx1"/>
                          </a:solidFill>
                          <a:effectLst/>
                        </a:rPr>
                        <a:t>Q1 2019/20</a:t>
                      </a:r>
                      <a:endParaRPr lang="en-GB" sz="1100" b="0" dirty="0">
                        <a:solidFill>
                          <a:schemeClr val="tx1"/>
                        </a:solidFill>
                        <a:effectLst/>
                        <a:latin typeface="Calibri"/>
                        <a:ea typeface="Calibri"/>
                        <a:cs typeface="Times New Roman"/>
                      </a:endParaRPr>
                    </a:p>
                  </a:txBody>
                  <a:tcPr marL="35409" marR="35409" marT="0" marB="0">
                    <a:solidFill>
                      <a:srgbClr val="E9EBF5"/>
                    </a:solidFill>
                  </a:tcPr>
                </a:tc>
              </a:tr>
              <a:tr h="666725">
                <a:tc>
                  <a:txBody>
                    <a:bodyPr/>
                    <a:lstStyle/>
                    <a:p>
                      <a:pPr>
                        <a:spcAft>
                          <a:spcPts val="0"/>
                        </a:spcAft>
                      </a:pPr>
                      <a:r>
                        <a:rPr lang="en-US" sz="1100">
                          <a:effectLst/>
                        </a:rPr>
                        <a:t>2</a:t>
                      </a:r>
                      <a:endParaRPr lang="en-GB" sz="1100">
                        <a:effectLst/>
                        <a:latin typeface="Calibri"/>
                        <a:ea typeface="Calibri"/>
                        <a:cs typeface="Times New Roman"/>
                      </a:endParaRPr>
                    </a:p>
                  </a:txBody>
                  <a:tcPr marL="35409" marR="35409" marT="0" marB="0"/>
                </a:tc>
                <a:tc>
                  <a:txBody>
                    <a:bodyPr/>
                    <a:lstStyle/>
                    <a:p>
                      <a:pPr>
                        <a:spcAft>
                          <a:spcPts val="0"/>
                        </a:spcAft>
                      </a:pPr>
                      <a:r>
                        <a:rPr lang="en-US" sz="1100" dirty="0">
                          <a:effectLst/>
                        </a:rPr>
                        <a:t>% of Trusts that have a trajectory and plan agreed to implement the 5 pathway steps</a:t>
                      </a:r>
                      <a:endParaRPr lang="en-GB" sz="1100" dirty="0">
                        <a:effectLst/>
                        <a:latin typeface="Calibri"/>
                        <a:ea typeface="Calibri"/>
                        <a:cs typeface="Times New Roman"/>
                      </a:endParaRPr>
                    </a:p>
                  </a:txBody>
                  <a:tcPr marL="35409" marR="35409" marT="0" marB="0"/>
                </a:tc>
                <a:tc>
                  <a:txBody>
                    <a:bodyPr/>
                    <a:lstStyle/>
                    <a:p>
                      <a:pPr>
                        <a:spcAft>
                          <a:spcPts val="0"/>
                        </a:spcAft>
                      </a:pPr>
                      <a:r>
                        <a:rPr lang="en-US" sz="1100" dirty="0">
                          <a:effectLst/>
                        </a:rPr>
                        <a:t>Trusts reviewed and signed off by NCL or NEL STPs. Number of trust with agreed plans obtained from STP leads.</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0%</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100%</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Q2 2019/20</a:t>
                      </a:r>
                      <a:endParaRPr lang="en-GB" sz="1100" dirty="0">
                        <a:effectLst/>
                        <a:latin typeface="Calibri"/>
                        <a:ea typeface="Calibri"/>
                        <a:cs typeface="Times New Roman"/>
                      </a:endParaRPr>
                    </a:p>
                  </a:txBody>
                  <a:tcPr marL="35409" marR="35409" marT="0" marB="0"/>
                </a:tc>
              </a:tr>
              <a:tr h="444483">
                <a:tc>
                  <a:txBody>
                    <a:bodyPr/>
                    <a:lstStyle/>
                    <a:p>
                      <a:pPr>
                        <a:spcAft>
                          <a:spcPts val="0"/>
                        </a:spcAft>
                      </a:pPr>
                      <a:r>
                        <a:rPr lang="en-US" sz="1100">
                          <a:effectLst/>
                        </a:rPr>
                        <a:t>3</a:t>
                      </a:r>
                      <a:endParaRPr lang="en-GB" sz="1100">
                        <a:effectLst/>
                        <a:latin typeface="Calibri"/>
                        <a:ea typeface="Calibri"/>
                        <a:cs typeface="Times New Roman"/>
                      </a:endParaRPr>
                    </a:p>
                  </a:txBody>
                  <a:tcPr marL="35409" marR="35409" marT="0" marB="0"/>
                </a:tc>
                <a:tc>
                  <a:txBody>
                    <a:bodyPr/>
                    <a:lstStyle/>
                    <a:p>
                      <a:pPr>
                        <a:spcAft>
                          <a:spcPts val="0"/>
                        </a:spcAft>
                      </a:pPr>
                      <a:r>
                        <a:rPr lang="en-US" sz="1100" dirty="0">
                          <a:effectLst/>
                        </a:rPr>
                        <a:t>% of Trusts that have implemented the 5 pathway steps</a:t>
                      </a:r>
                      <a:endParaRPr lang="en-GB" sz="1100" dirty="0">
                        <a:effectLst/>
                        <a:latin typeface="Calibri"/>
                        <a:ea typeface="Calibri"/>
                        <a:cs typeface="Times New Roman"/>
                      </a:endParaRPr>
                    </a:p>
                  </a:txBody>
                  <a:tcPr marL="35409" marR="35409" marT="0" marB="0">
                    <a:solidFill>
                      <a:srgbClr val="E9EBF5"/>
                    </a:solidFill>
                  </a:tcPr>
                </a:tc>
                <a:tc>
                  <a:txBody>
                    <a:bodyPr/>
                    <a:lstStyle/>
                    <a:p>
                      <a:pPr>
                        <a:spcAft>
                          <a:spcPts val="0"/>
                        </a:spcAft>
                      </a:pPr>
                      <a:r>
                        <a:rPr lang="en-US" sz="1100" dirty="0">
                          <a:effectLst/>
                        </a:rPr>
                        <a:t>Monitored against trust implementation plans. All objectives/action achieved. </a:t>
                      </a:r>
                      <a:endParaRPr lang="en-GB" sz="1100" dirty="0">
                        <a:effectLst/>
                        <a:latin typeface="Calibri"/>
                        <a:ea typeface="Calibri"/>
                        <a:cs typeface="Times New Roman"/>
                      </a:endParaRPr>
                    </a:p>
                  </a:txBody>
                  <a:tcPr marL="35409" marR="35409" marT="0" marB="0">
                    <a:solidFill>
                      <a:srgbClr val="E9EBF5"/>
                    </a:solidFill>
                  </a:tcPr>
                </a:tc>
                <a:tc>
                  <a:txBody>
                    <a:bodyPr/>
                    <a:lstStyle/>
                    <a:p>
                      <a:pPr algn="ctr">
                        <a:spcAft>
                          <a:spcPts val="0"/>
                        </a:spcAft>
                      </a:pPr>
                      <a:r>
                        <a:rPr lang="en-US" sz="1100" dirty="0">
                          <a:effectLst/>
                        </a:rPr>
                        <a:t>0%</a:t>
                      </a:r>
                      <a:endParaRPr lang="en-GB" sz="1100" dirty="0">
                        <a:effectLst/>
                        <a:latin typeface="Calibri"/>
                        <a:ea typeface="Calibri"/>
                        <a:cs typeface="Times New Roman"/>
                      </a:endParaRPr>
                    </a:p>
                  </a:txBody>
                  <a:tcPr marL="35409" marR="35409" marT="0" marB="0">
                    <a:solidFill>
                      <a:srgbClr val="E9EBF5"/>
                    </a:solidFill>
                  </a:tcPr>
                </a:tc>
                <a:tc>
                  <a:txBody>
                    <a:bodyPr/>
                    <a:lstStyle/>
                    <a:p>
                      <a:pPr algn="ctr">
                        <a:spcAft>
                          <a:spcPts val="0"/>
                        </a:spcAft>
                      </a:pPr>
                      <a:r>
                        <a:rPr lang="en-US" sz="1100">
                          <a:effectLst/>
                        </a:rPr>
                        <a:t>100%</a:t>
                      </a:r>
                      <a:endParaRPr lang="en-GB" sz="1100">
                        <a:effectLst/>
                        <a:latin typeface="Calibri"/>
                        <a:ea typeface="Calibri"/>
                        <a:cs typeface="Times New Roman"/>
                      </a:endParaRPr>
                    </a:p>
                  </a:txBody>
                  <a:tcPr marL="35409" marR="35409" marT="0" marB="0">
                    <a:solidFill>
                      <a:srgbClr val="E9EBF5"/>
                    </a:solidFill>
                  </a:tcPr>
                </a:tc>
                <a:tc>
                  <a:txBody>
                    <a:bodyPr/>
                    <a:lstStyle/>
                    <a:p>
                      <a:pPr algn="ctr">
                        <a:spcAft>
                          <a:spcPts val="0"/>
                        </a:spcAft>
                      </a:pPr>
                      <a:r>
                        <a:rPr lang="en-US" sz="1100" dirty="0">
                          <a:effectLst/>
                        </a:rPr>
                        <a:t>Q4 2019/20</a:t>
                      </a:r>
                      <a:endParaRPr lang="en-GB" sz="1100" dirty="0">
                        <a:effectLst/>
                        <a:latin typeface="Calibri"/>
                        <a:ea typeface="Calibri"/>
                        <a:cs typeface="Times New Roman"/>
                      </a:endParaRPr>
                    </a:p>
                  </a:txBody>
                  <a:tcPr marL="35409" marR="35409" marT="0" marB="0">
                    <a:solidFill>
                      <a:srgbClr val="E9EBF5"/>
                    </a:solidFill>
                  </a:tcPr>
                </a:tc>
              </a:tr>
              <a:tr h="555604">
                <a:tc>
                  <a:txBody>
                    <a:bodyPr/>
                    <a:lstStyle/>
                    <a:p>
                      <a:pPr>
                        <a:spcAft>
                          <a:spcPts val="0"/>
                        </a:spcAft>
                      </a:pPr>
                      <a:r>
                        <a:rPr lang="en-US" sz="1100">
                          <a:effectLst/>
                        </a:rPr>
                        <a:t>4</a:t>
                      </a:r>
                      <a:endParaRPr lang="en-GB" sz="1100">
                        <a:effectLst/>
                        <a:latin typeface="Calibri"/>
                        <a:ea typeface="Calibri"/>
                        <a:cs typeface="Times New Roman"/>
                      </a:endParaRPr>
                    </a:p>
                  </a:txBody>
                  <a:tcPr marL="35409" marR="35409" marT="0" marB="0"/>
                </a:tc>
                <a:tc>
                  <a:txBody>
                    <a:bodyPr/>
                    <a:lstStyle/>
                    <a:p>
                      <a:pPr>
                        <a:spcAft>
                          <a:spcPts val="0"/>
                        </a:spcAft>
                      </a:pPr>
                      <a:r>
                        <a:rPr lang="en-US" sz="1100">
                          <a:effectLst/>
                        </a:rPr>
                        <a:t>85% of patients on an urgent OG cancer pathway have started treatment within 62 days of referral.</a:t>
                      </a:r>
                      <a:endParaRPr lang="en-GB" sz="1100">
                        <a:effectLst/>
                        <a:latin typeface="Calibri"/>
                        <a:ea typeface="Calibri"/>
                        <a:cs typeface="Times New Roman"/>
                      </a:endParaRPr>
                    </a:p>
                  </a:txBody>
                  <a:tcPr marL="35409" marR="35409" marT="0" marB="0"/>
                </a:tc>
                <a:tc>
                  <a:txBody>
                    <a:bodyPr/>
                    <a:lstStyle/>
                    <a:p>
                      <a:pPr>
                        <a:spcAft>
                          <a:spcPts val="0"/>
                        </a:spcAft>
                      </a:pPr>
                      <a:r>
                        <a:rPr lang="en-US" sz="1100" dirty="0">
                          <a:effectLst/>
                        </a:rPr>
                        <a:t>Using the 62 day CWT data submitted to NHS Digital and made available to the Centre for Cancer Outcomes.</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a:effectLst/>
                        </a:rPr>
                        <a:t>TBC</a:t>
                      </a:r>
                      <a:endParaRPr lang="en-GB" sz="1100">
                        <a:effectLst/>
                        <a:latin typeface="Calibri"/>
                        <a:ea typeface="Calibri"/>
                        <a:cs typeface="Times New Roman"/>
                      </a:endParaRPr>
                    </a:p>
                  </a:txBody>
                  <a:tcPr marL="35409" marR="35409" marT="0" marB="0"/>
                </a:tc>
                <a:tc>
                  <a:txBody>
                    <a:bodyPr/>
                    <a:lstStyle/>
                    <a:p>
                      <a:pPr algn="ctr">
                        <a:spcAft>
                          <a:spcPts val="0"/>
                        </a:spcAft>
                      </a:pPr>
                      <a:r>
                        <a:rPr lang="en-US" sz="1100">
                          <a:effectLst/>
                        </a:rPr>
                        <a:t>85%</a:t>
                      </a:r>
                      <a:endParaRPr lang="en-GB" sz="1100">
                        <a:effectLst/>
                        <a:latin typeface="Calibri"/>
                        <a:ea typeface="Calibri"/>
                        <a:cs typeface="Times New Roman"/>
                      </a:endParaRPr>
                    </a:p>
                  </a:txBody>
                  <a:tcPr marL="35409" marR="35409" marT="0" marB="0"/>
                </a:tc>
                <a:tc>
                  <a:txBody>
                    <a:bodyPr/>
                    <a:lstStyle/>
                    <a:p>
                      <a:pPr algn="ctr">
                        <a:spcAft>
                          <a:spcPts val="0"/>
                        </a:spcAft>
                      </a:pPr>
                      <a:r>
                        <a:rPr lang="en-US" sz="1100" dirty="0">
                          <a:effectLst/>
                        </a:rPr>
                        <a:t> </a:t>
                      </a:r>
                      <a:endParaRPr lang="en-GB" sz="1100" dirty="0">
                        <a:effectLst/>
                        <a:latin typeface="Calibri"/>
                        <a:ea typeface="Calibri"/>
                        <a:cs typeface="Times New Roman"/>
                      </a:endParaRPr>
                    </a:p>
                  </a:txBody>
                  <a:tcPr marL="35409" marR="35409" marT="0" marB="0"/>
                </a:tc>
              </a:tr>
              <a:tr h="777846">
                <a:tc>
                  <a:txBody>
                    <a:bodyPr/>
                    <a:lstStyle/>
                    <a:p>
                      <a:pPr>
                        <a:spcAft>
                          <a:spcPts val="0"/>
                        </a:spcAft>
                      </a:pPr>
                      <a:r>
                        <a:rPr lang="en-US" sz="1100">
                          <a:effectLst/>
                        </a:rPr>
                        <a:t>5</a:t>
                      </a:r>
                      <a:endParaRPr lang="en-GB" sz="1100">
                        <a:effectLst/>
                        <a:latin typeface="Calibri"/>
                        <a:ea typeface="Calibri"/>
                        <a:cs typeface="Times New Roman"/>
                      </a:endParaRPr>
                    </a:p>
                  </a:txBody>
                  <a:tcPr marL="35409" marR="35409" marT="0" marB="0"/>
                </a:tc>
                <a:tc>
                  <a:txBody>
                    <a:bodyPr/>
                    <a:lstStyle/>
                    <a:p>
                      <a:pPr>
                        <a:spcAft>
                          <a:spcPts val="0"/>
                        </a:spcAft>
                      </a:pPr>
                      <a:r>
                        <a:rPr lang="en-US" sz="1100">
                          <a:effectLst/>
                        </a:rPr>
                        <a:t>85% of patients on an urgent OG cancer pathway have been given a diagnosis of cancer/non-cancer  within 28 days of referral</a:t>
                      </a:r>
                      <a:endParaRPr lang="en-GB" sz="1100">
                        <a:effectLst/>
                        <a:latin typeface="Calibri"/>
                        <a:ea typeface="Calibri"/>
                        <a:cs typeface="Times New Roman"/>
                      </a:endParaRPr>
                    </a:p>
                  </a:txBody>
                  <a:tcPr marL="35409" marR="35409" marT="0" marB="0"/>
                </a:tc>
                <a:tc>
                  <a:txBody>
                    <a:bodyPr/>
                    <a:lstStyle/>
                    <a:p>
                      <a:pPr>
                        <a:spcAft>
                          <a:spcPts val="0"/>
                        </a:spcAft>
                      </a:pPr>
                      <a:r>
                        <a:rPr lang="en-US" sz="1100" dirty="0">
                          <a:effectLst/>
                        </a:rPr>
                        <a:t>Using the 28 day FDS data submitted to NHS Digital and made available to the Centre for Cancer Outcomes.</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TBC</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85%</a:t>
                      </a:r>
                      <a:endParaRPr lang="en-GB" sz="1100" dirty="0">
                        <a:effectLst/>
                        <a:latin typeface="Calibri"/>
                        <a:ea typeface="Calibri"/>
                        <a:cs typeface="Times New Roman"/>
                      </a:endParaRPr>
                    </a:p>
                  </a:txBody>
                  <a:tcPr marL="35409" marR="35409" marT="0" marB="0">
                    <a:solidFill>
                      <a:srgbClr val="E9EBF5"/>
                    </a:solidFill>
                  </a:tcPr>
                </a:tc>
                <a:tc>
                  <a:txBody>
                    <a:bodyPr/>
                    <a:lstStyle/>
                    <a:p>
                      <a:pPr algn="ctr">
                        <a:spcAft>
                          <a:spcPts val="0"/>
                        </a:spcAft>
                      </a:pPr>
                      <a:r>
                        <a:rPr lang="en-US" sz="1100" dirty="0">
                          <a:effectLst/>
                        </a:rPr>
                        <a:t>2021</a:t>
                      </a:r>
                      <a:endParaRPr lang="en-GB" sz="1100" dirty="0">
                        <a:effectLst/>
                        <a:latin typeface="Calibri"/>
                        <a:ea typeface="Calibri"/>
                        <a:cs typeface="Times New Roman"/>
                      </a:endParaRPr>
                    </a:p>
                  </a:txBody>
                  <a:tcPr marL="35409" marR="35409" marT="0" marB="0"/>
                </a:tc>
              </a:tr>
              <a:tr h="888967">
                <a:tc>
                  <a:txBody>
                    <a:bodyPr/>
                    <a:lstStyle/>
                    <a:p>
                      <a:pPr>
                        <a:spcAft>
                          <a:spcPts val="0"/>
                        </a:spcAft>
                      </a:pPr>
                      <a:r>
                        <a:rPr lang="en-US" sz="1100">
                          <a:effectLst/>
                        </a:rPr>
                        <a:t>6</a:t>
                      </a:r>
                      <a:endParaRPr lang="en-GB" sz="1100">
                        <a:effectLst/>
                        <a:latin typeface="Calibri"/>
                        <a:ea typeface="Calibri"/>
                        <a:cs typeface="Times New Roman"/>
                      </a:endParaRPr>
                    </a:p>
                  </a:txBody>
                  <a:tcPr marL="35409" marR="35409" marT="0" marB="0"/>
                </a:tc>
                <a:tc>
                  <a:txBody>
                    <a:bodyPr/>
                    <a:lstStyle/>
                    <a:p>
                      <a:pPr>
                        <a:spcAft>
                          <a:spcPts val="0"/>
                        </a:spcAft>
                      </a:pPr>
                      <a:r>
                        <a:rPr lang="en-US" sz="1100">
                          <a:effectLst/>
                        </a:rPr>
                        <a:t>Increase in number of patients diagnosed with OG cancer at stage I/II</a:t>
                      </a:r>
                      <a:endParaRPr lang="en-GB" sz="1100">
                        <a:effectLst/>
                        <a:latin typeface="Calibri"/>
                        <a:ea typeface="Calibri"/>
                        <a:cs typeface="Times New Roman"/>
                      </a:endParaRPr>
                    </a:p>
                  </a:txBody>
                  <a:tcPr marL="35409" marR="35409" marT="0" marB="0"/>
                </a:tc>
                <a:tc>
                  <a:txBody>
                    <a:bodyPr/>
                    <a:lstStyle/>
                    <a:p>
                      <a:pPr>
                        <a:spcAft>
                          <a:spcPts val="0"/>
                        </a:spcAft>
                      </a:pPr>
                      <a:r>
                        <a:rPr lang="en-US" sz="1100" dirty="0">
                          <a:effectLst/>
                        </a:rPr>
                        <a:t>COSD dataset</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TBC</a:t>
                      </a:r>
                      <a:endParaRPr lang="en-GB" sz="1100" dirty="0">
                        <a:effectLst/>
                        <a:latin typeface="Calibri"/>
                        <a:ea typeface="Calibri"/>
                        <a:cs typeface="Times New Roman"/>
                      </a:endParaRPr>
                    </a:p>
                  </a:txBody>
                  <a:tcPr marL="35409" marR="35409" marT="0" marB="0"/>
                </a:tc>
                <a:tc>
                  <a:txBody>
                    <a:bodyPr/>
                    <a:lstStyle/>
                    <a:p>
                      <a:pPr marL="342900" lvl="0" indent="-342900">
                        <a:spcAft>
                          <a:spcPts val="0"/>
                        </a:spcAft>
                        <a:buFont typeface="Symbol"/>
                        <a:buChar char=""/>
                      </a:pPr>
                      <a:r>
                        <a:rPr lang="en-US" sz="1100" dirty="0">
                          <a:effectLst/>
                        </a:rPr>
                        <a:t>Annual increase on baseline </a:t>
                      </a:r>
                      <a:endParaRPr lang="en-GB" sz="1100" dirty="0">
                        <a:effectLst/>
                      </a:endParaRPr>
                    </a:p>
                    <a:p>
                      <a:pPr marL="342900" lvl="0" indent="-342900">
                        <a:spcAft>
                          <a:spcPts val="0"/>
                        </a:spcAft>
                        <a:buFont typeface="Symbol"/>
                        <a:buChar char=""/>
                      </a:pPr>
                      <a:r>
                        <a:rPr lang="en-US" sz="1100" dirty="0">
                          <a:effectLst/>
                        </a:rPr>
                        <a:t>75% </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2028</a:t>
                      </a:r>
                      <a:endParaRPr lang="en-GB" sz="1100" dirty="0">
                        <a:effectLst/>
                      </a:endParaRPr>
                    </a:p>
                    <a:p>
                      <a:pPr algn="ctr">
                        <a:spcAft>
                          <a:spcPts val="0"/>
                        </a:spcAft>
                      </a:pPr>
                      <a:r>
                        <a:rPr lang="en-US" sz="1100" dirty="0">
                          <a:effectLst/>
                        </a:rPr>
                        <a:t> </a:t>
                      </a:r>
                      <a:endParaRPr lang="en-GB" sz="1100" dirty="0">
                        <a:effectLst/>
                        <a:latin typeface="Calibri"/>
                        <a:ea typeface="Calibri"/>
                        <a:cs typeface="Times New Roman"/>
                      </a:endParaRPr>
                    </a:p>
                  </a:txBody>
                  <a:tcPr marL="35409" marR="35409" marT="0" marB="0"/>
                </a:tc>
              </a:tr>
              <a:tr h="333362">
                <a:tc>
                  <a:txBody>
                    <a:bodyPr/>
                    <a:lstStyle/>
                    <a:p>
                      <a:pPr>
                        <a:spcAft>
                          <a:spcPts val="0"/>
                        </a:spcAft>
                      </a:pPr>
                      <a:r>
                        <a:rPr lang="en-US" sz="1100">
                          <a:effectLst/>
                        </a:rPr>
                        <a:t>7</a:t>
                      </a:r>
                      <a:endParaRPr lang="en-GB" sz="1100">
                        <a:effectLst/>
                        <a:latin typeface="Calibri"/>
                        <a:ea typeface="Calibri"/>
                        <a:cs typeface="Times New Roman"/>
                      </a:endParaRPr>
                    </a:p>
                  </a:txBody>
                  <a:tcPr marL="35409" marR="35409" marT="0" marB="0"/>
                </a:tc>
                <a:tc>
                  <a:txBody>
                    <a:bodyPr/>
                    <a:lstStyle/>
                    <a:p>
                      <a:pPr>
                        <a:spcAft>
                          <a:spcPts val="0"/>
                        </a:spcAft>
                      </a:pPr>
                      <a:r>
                        <a:rPr lang="en-US" sz="1100">
                          <a:effectLst/>
                        </a:rPr>
                        <a:t>Percentage of patients triaged on a STT pathway</a:t>
                      </a:r>
                      <a:endParaRPr lang="en-GB" sz="1100">
                        <a:effectLst/>
                        <a:latin typeface="Calibri"/>
                        <a:ea typeface="Calibri"/>
                        <a:cs typeface="Times New Roman"/>
                      </a:endParaRPr>
                    </a:p>
                  </a:txBody>
                  <a:tcPr marL="35409" marR="35409" marT="0" marB="0"/>
                </a:tc>
                <a:tc>
                  <a:txBody>
                    <a:bodyPr/>
                    <a:lstStyle/>
                    <a:p>
                      <a:pPr>
                        <a:spcAft>
                          <a:spcPts val="0"/>
                        </a:spcAft>
                      </a:pPr>
                      <a:r>
                        <a:rPr lang="en-US" sz="1100">
                          <a:effectLst/>
                        </a:rPr>
                        <a:t>Trust data</a:t>
                      </a:r>
                      <a:endParaRPr lang="en-GB" sz="1100">
                        <a:effectLst/>
                        <a:latin typeface="Calibri"/>
                        <a:ea typeface="Calibri"/>
                        <a:cs typeface="Times New Roman"/>
                      </a:endParaRPr>
                    </a:p>
                  </a:txBody>
                  <a:tcPr marL="35409" marR="35409" marT="0" marB="0"/>
                </a:tc>
                <a:tc>
                  <a:txBody>
                    <a:bodyPr/>
                    <a:lstStyle/>
                    <a:p>
                      <a:pPr algn="ctr">
                        <a:spcAft>
                          <a:spcPts val="0"/>
                        </a:spcAft>
                      </a:pPr>
                      <a:r>
                        <a:rPr lang="en-US" sz="1100">
                          <a:effectLst/>
                        </a:rPr>
                        <a:t>TBC</a:t>
                      </a:r>
                      <a:endParaRPr lang="en-GB" sz="1100">
                        <a:effectLst/>
                        <a:latin typeface="Calibri"/>
                        <a:ea typeface="Calibri"/>
                        <a:cs typeface="Times New Roman"/>
                      </a:endParaRPr>
                    </a:p>
                  </a:txBody>
                  <a:tcPr marL="35409" marR="35409" marT="0" marB="0"/>
                </a:tc>
                <a:tc>
                  <a:txBody>
                    <a:bodyPr/>
                    <a:lstStyle/>
                    <a:p>
                      <a:pPr algn="ctr">
                        <a:spcAft>
                          <a:spcPts val="0"/>
                        </a:spcAft>
                      </a:pPr>
                      <a:r>
                        <a:rPr lang="en-US" sz="1100" dirty="0">
                          <a:effectLst/>
                        </a:rPr>
                        <a:t>TBC</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2021</a:t>
                      </a:r>
                      <a:endParaRPr lang="en-GB" sz="1100" dirty="0">
                        <a:effectLst/>
                        <a:latin typeface="Calibri"/>
                        <a:ea typeface="Calibri"/>
                        <a:cs typeface="Times New Roman"/>
                      </a:endParaRPr>
                    </a:p>
                  </a:txBody>
                  <a:tcPr marL="35409" marR="35409" marT="0" marB="0"/>
                </a:tc>
              </a:tr>
              <a:tr h="555604">
                <a:tc>
                  <a:txBody>
                    <a:bodyPr/>
                    <a:lstStyle/>
                    <a:p>
                      <a:pPr>
                        <a:spcAft>
                          <a:spcPts val="0"/>
                        </a:spcAft>
                      </a:pPr>
                      <a:r>
                        <a:rPr lang="en-US" sz="1100">
                          <a:effectLst/>
                        </a:rPr>
                        <a:t>8</a:t>
                      </a:r>
                      <a:endParaRPr lang="en-GB" sz="1100">
                        <a:effectLst/>
                        <a:latin typeface="Calibri"/>
                        <a:ea typeface="Calibri"/>
                        <a:cs typeface="Times New Roman"/>
                      </a:endParaRPr>
                    </a:p>
                  </a:txBody>
                  <a:tcPr marL="35409" marR="35409" marT="0" marB="0"/>
                </a:tc>
                <a:tc>
                  <a:txBody>
                    <a:bodyPr/>
                    <a:lstStyle/>
                    <a:p>
                      <a:pPr>
                        <a:spcAft>
                          <a:spcPts val="0"/>
                        </a:spcAft>
                      </a:pPr>
                      <a:r>
                        <a:rPr lang="en-US" sz="1100" dirty="0">
                          <a:effectLst/>
                        </a:rPr>
                        <a:t>Patient experience</a:t>
                      </a:r>
                      <a:endParaRPr lang="en-GB" sz="1100" dirty="0">
                        <a:effectLst/>
                        <a:latin typeface="Calibri"/>
                        <a:ea typeface="Calibri"/>
                        <a:cs typeface="Times New Roman"/>
                      </a:endParaRPr>
                    </a:p>
                  </a:txBody>
                  <a:tcPr marL="35409" marR="35409" marT="0" marB="0"/>
                </a:tc>
                <a:tc>
                  <a:txBody>
                    <a:bodyPr/>
                    <a:lstStyle/>
                    <a:p>
                      <a:pPr>
                        <a:spcAft>
                          <a:spcPts val="0"/>
                        </a:spcAft>
                      </a:pPr>
                      <a:r>
                        <a:rPr lang="en-US" sz="1100">
                          <a:effectLst/>
                        </a:rPr>
                        <a:t>Patient experience survey</a:t>
                      </a:r>
                      <a:endParaRPr lang="en-GB" sz="1100">
                        <a:effectLst/>
                        <a:latin typeface="Calibri"/>
                        <a:ea typeface="Calibri"/>
                        <a:cs typeface="Times New Roman"/>
                      </a:endParaRPr>
                    </a:p>
                  </a:txBody>
                  <a:tcPr marL="35409" marR="35409" marT="0" marB="0"/>
                </a:tc>
                <a:tc>
                  <a:txBody>
                    <a:bodyPr/>
                    <a:lstStyle/>
                    <a:p>
                      <a:pPr algn="ctr">
                        <a:spcAft>
                          <a:spcPts val="0"/>
                        </a:spcAft>
                      </a:pPr>
                      <a:r>
                        <a:rPr lang="en-US" sz="1100" dirty="0">
                          <a:effectLst/>
                        </a:rPr>
                        <a:t>TBC</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TBC</a:t>
                      </a:r>
                      <a:endParaRPr lang="en-GB" sz="1100" dirty="0">
                        <a:effectLst/>
                        <a:latin typeface="Calibri"/>
                        <a:ea typeface="Calibri"/>
                        <a:cs typeface="Times New Roman"/>
                      </a:endParaRPr>
                    </a:p>
                  </a:txBody>
                  <a:tcPr marL="35409" marR="35409" marT="0" marB="0"/>
                </a:tc>
                <a:tc>
                  <a:txBody>
                    <a:bodyPr/>
                    <a:lstStyle/>
                    <a:p>
                      <a:pPr algn="ctr">
                        <a:spcAft>
                          <a:spcPts val="0"/>
                        </a:spcAft>
                      </a:pPr>
                      <a:r>
                        <a:rPr lang="en-US" sz="1100" dirty="0">
                          <a:effectLst/>
                        </a:rPr>
                        <a:t>Baseline (March 2020), 6 and 12 months</a:t>
                      </a:r>
                      <a:endParaRPr lang="en-GB" sz="1100" dirty="0">
                        <a:effectLst/>
                        <a:latin typeface="Calibri"/>
                        <a:ea typeface="Calibri"/>
                        <a:cs typeface="Times New Roman"/>
                      </a:endParaRPr>
                    </a:p>
                  </a:txBody>
                  <a:tcPr marL="35409" marR="35409" marT="0" marB="0"/>
                </a:tc>
              </a:tr>
            </a:tbl>
          </a:graphicData>
        </a:graphic>
      </p:graphicFrame>
    </p:spTree>
    <p:extLst>
      <p:ext uri="{BB962C8B-B14F-4D97-AF65-F5344CB8AC3E}">
        <p14:creationId xmlns:p14="http://schemas.microsoft.com/office/powerpoint/2010/main" val="1868340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1524"/>
            <a:ext cx="7886700" cy="618144"/>
          </a:xfrm>
        </p:spPr>
        <p:txBody>
          <a:bodyPr>
            <a:normAutofit fontScale="90000"/>
          </a:bodyPr>
          <a:lstStyle/>
          <a:p>
            <a:r>
              <a:rPr lang="en-GB" dirty="0" smtClean="0">
                <a:latin typeface="+mn-lt"/>
              </a:rPr>
              <a:t>Next steps</a:t>
            </a:r>
            <a:endParaRPr lang="en-GB" sz="4000" dirty="0">
              <a:latin typeface="+mn-lt"/>
            </a:endParaRPr>
          </a:p>
        </p:txBody>
      </p:sp>
      <p:sp>
        <p:nvSpPr>
          <p:cNvPr id="3" name="Content Placeholder 2"/>
          <p:cNvSpPr>
            <a:spLocks noGrp="1"/>
          </p:cNvSpPr>
          <p:nvPr>
            <p:ph idx="1"/>
          </p:nvPr>
        </p:nvSpPr>
        <p:spPr>
          <a:xfrm>
            <a:off x="628650" y="1569668"/>
            <a:ext cx="7886700" cy="4607295"/>
          </a:xfrm>
        </p:spPr>
        <p:txBody>
          <a:bodyPr>
            <a:normAutofit lnSpcReduction="10000"/>
          </a:bodyPr>
          <a:lstStyle/>
          <a:p>
            <a:r>
              <a:rPr lang="en-US" dirty="0" smtClean="0"/>
              <a:t>Continued support to trusts via the Implementation Group and contact with project manager.</a:t>
            </a:r>
          </a:p>
          <a:p>
            <a:r>
              <a:rPr lang="en-US" dirty="0" err="1" smtClean="0"/>
              <a:t>Finalise</a:t>
            </a:r>
            <a:r>
              <a:rPr lang="en-US" dirty="0" smtClean="0"/>
              <a:t> the implementation monitoring template and begin to track progress of plans.</a:t>
            </a:r>
          </a:p>
          <a:p>
            <a:r>
              <a:rPr lang="en-US" dirty="0" smtClean="0"/>
              <a:t>Repeat a scaled down gap analysis for comparison.</a:t>
            </a:r>
          </a:p>
          <a:p>
            <a:r>
              <a:rPr lang="en-US" dirty="0" smtClean="0"/>
              <a:t>Formal evaluation of the implementation project in the first quarter of 2020/21. </a:t>
            </a:r>
          </a:p>
          <a:p>
            <a:r>
              <a:rPr lang="en-US" dirty="0" smtClean="0"/>
              <a:t>Ongoing monitoring of the impact of the implementation against the agreed metrics through 2020/21.</a:t>
            </a:r>
          </a:p>
          <a:p>
            <a:r>
              <a:rPr lang="en-US" dirty="0" smtClean="0"/>
              <a:t>Review project using a PDSA approach.</a:t>
            </a:r>
          </a:p>
          <a:p>
            <a:pPr marL="0" indent="0">
              <a:buNone/>
            </a:pPr>
            <a:endParaRPr lang="en-GB" dirty="0"/>
          </a:p>
        </p:txBody>
      </p:sp>
    </p:spTree>
    <p:extLst>
      <p:ext uri="{BB962C8B-B14F-4D97-AF65-F5344CB8AC3E}">
        <p14:creationId xmlns:p14="http://schemas.microsoft.com/office/powerpoint/2010/main" val="2241589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306687"/>
          </a:xfrm>
        </p:spPr>
        <p:txBody>
          <a:bodyPr>
            <a:normAutofit fontScale="90000"/>
          </a:bodyPr>
          <a:lstStyle/>
          <a:p>
            <a:r>
              <a:rPr lang="en-GB" dirty="0" smtClean="0"/>
              <a:t>NCEL Cancer Alliance OG implementation progress and FDS performance </a:t>
            </a:r>
            <a:endParaRPr lang="en-GB" dirty="0"/>
          </a:p>
        </p:txBody>
      </p:sp>
      <p:sp>
        <p:nvSpPr>
          <p:cNvPr id="3" name="Subtitle 2"/>
          <p:cNvSpPr>
            <a:spLocks noGrp="1"/>
          </p:cNvSpPr>
          <p:nvPr>
            <p:ph type="subTitle" idx="1"/>
          </p:nvPr>
        </p:nvSpPr>
        <p:spPr>
          <a:xfrm>
            <a:off x="1371600" y="4581128"/>
            <a:ext cx="6400800" cy="1057672"/>
          </a:xfrm>
        </p:spPr>
        <p:txBody>
          <a:bodyPr>
            <a:normAutofit/>
          </a:bodyPr>
          <a:lstStyle/>
          <a:p>
            <a:r>
              <a:rPr lang="en-GB" sz="2800" dirty="0" smtClean="0"/>
              <a:t>OG Pathway Implementation </a:t>
            </a:r>
            <a:r>
              <a:rPr lang="en-GB" sz="2800" dirty="0"/>
              <a:t>G</a:t>
            </a:r>
            <a:r>
              <a:rPr lang="en-GB" sz="2800" dirty="0" smtClean="0"/>
              <a:t>roup</a:t>
            </a:r>
          </a:p>
          <a:p>
            <a:r>
              <a:rPr lang="en-GB" sz="2800" dirty="0" smtClean="0"/>
              <a:t>3</a:t>
            </a:r>
            <a:r>
              <a:rPr lang="en-GB" sz="2800" baseline="30000" dirty="0" smtClean="0"/>
              <a:t>rd</a:t>
            </a:r>
            <a:r>
              <a:rPr lang="en-GB" sz="2800" dirty="0" smtClean="0"/>
              <a:t> December 2019</a:t>
            </a:r>
            <a:endParaRPr lang="en-GB" sz="2800" dirty="0"/>
          </a:p>
        </p:txBody>
      </p:sp>
      <p:pic>
        <p:nvPicPr>
          <p:cNvPr id="1026" name="Picture 2" descr="I:\Shared\Cancer Programme\Communications - UCLH Cancer Collaborative\NCEL templates and logos\Logos\NCEL Cancer Alliance logo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2157984" cy="70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03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850106"/>
          </a:xfrm>
        </p:spPr>
        <p:txBody>
          <a:bodyPr>
            <a:normAutofit/>
          </a:bodyPr>
          <a:lstStyle/>
          <a:p>
            <a:pPr algn="l"/>
            <a:r>
              <a:rPr lang="en-GB" sz="3600" dirty="0" smtClean="0">
                <a:latin typeface="+mn-lt"/>
              </a:rPr>
              <a:t>NHSE metrics</a:t>
            </a:r>
            <a:endParaRPr lang="en-GB" sz="3600" dirty="0">
              <a:latin typeface="+mn-lt"/>
            </a:endParaRPr>
          </a:p>
        </p:txBody>
      </p:sp>
      <p:sp>
        <p:nvSpPr>
          <p:cNvPr id="3" name="Content Placeholder 2"/>
          <p:cNvSpPr>
            <a:spLocks noGrp="1"/>
          </p:cNvSpPr>
          <p:nvPr>
            <p:ph idx="1"/>
          </p:nvPr>
        </p:nvSpPr>
        <p:spPr>
          <a:xfrm>
            <a:off x="457200" y="1340768"/>
            <a:ext cx="8229600" cy="4968552"/>
          </a:xfrm>
        </p:spPr>
        <p:txBody>
          <a:bodyPr>
            <a:noAutofit/>
          </a:bodyPr>
          <a:lstStyle/>
          <a:p>
            <a:pPr marL="0" indent="0">
              <a:buNone/>
            </a:pPr>
            <a:r>
              <a:rPr lang="en-US" sz="2600" dirty="0" smtClean="0"/>
              <a:t>These metrics have been set by NHSE for all Cancer Alliances, who are expected to formally report progress each quarter. </a:t>
            </a:r>
          </a:p>
          <a:p>
            <a:pPr lvl="1">
              <a:buFont typeface="Arial" panose="020B0604020202020204" pitchFamily="34" charset="0"/>
              <a:buChar char="•"/>
            </a:pPr>
            <a:r>
              <a:rPr lang="en-US" sz="2600" dirty="0" smtClean="0">
                <a:solidFill>
                  <a:srgbClr val="00B050"/>
                </a:solidFill>
              </a:rPr>
              <a:t>Quarter </a:t>
            </a:r>
            <a:r>
              <a:rPr lang="en-US" sz="2600" dirty="0">
                <a:solidFill>
                  <a:srgbClr val="00B050"/>
                </a:solidFill>
              </a:rPr>
              <a:t>1 - </a:t>
            </a:r>
            <a:r>
              <a:rPr lang="en-US" sz="2600" dirty="0" smtClean="0">
                <a:solidFill>
                  <a:srgbClr val="00B050"/>
                </a:solidFill>
              </a:rPr>
              <a:t>100% </a:t>
            </a:r>
            <a:r>
              <a:rPr lang="en-US" sz="2600" dirty="0">
                <a:solidFill>
                  <a:srgbClr val="00B050"/>
                </a:solidFill>
              </a:rPr>
              <a:t>of trusts </a:t>
            </a:r>
            <a:r>
              <a:rPr lang="en-US" sz="2600" dirty="0" smtClean="0">
                <a:solidFill>
                  <a:srgbClr val="00B050"/>
                </a:solidFill>
              </a:rPr>
              <a:t>have </a:t>
            </a:r>
            <a:r>
              <a:rPr lang="en-US" sz="2600" dirty="0">
                <a:solidFill>
                  <a:srgbClr val="00B050"/>
                </a:solidFill>
              </a:rPr>
              <a:t>performed a gap analysis on the implementation of the 5 pathway </a:t>
            </a:r>
            <a:r>
              <a:rPr lang="en-US" sz="2600" dirty="0" smtClean="0">
                <a:solidFill>
                  <a:srgbClr val="00B050"/>
                </a:solidFill>
              </a:rPr>
              <a:t>steps. </a:t>
            </a:r>
          </a:p>
          <a:p>
            <a:pPr lvl="1">
              <a:buFont typeface="Arial" panose="020B0604020202020204" pitchFamily="34" charset="0"/>
              <a:buChar char="•"/>
            </a:pPr>
            <a:r>
              <a:rPr lang="en-US" sz="2600" dirty="0" smtClean="0">
                <a:solidFill>
                  <a:srgbClr val="C00000"/>
                </a:solidFill>
              </a:rPr>
              <a:t>Quarter 2 - 100% of trusts have a plan agreed to implement the 5 pathways steps – </a:t>
            </a:r>
            <a:r>
              <a:rPr lang="en-US" sz="2600" b="1" i="1" dirty="0" smtClean="0">
                <a:solidFill>
                  <a:srgbClr val="C00000"/>
                </a:solidFill>
              </a:rPr>
              <a:t>currently 57% of NCEL trusts have submitted an implementation plan.</a:t>
            </a:r>
          </a:p>
          <a:p>
            <a:pPr lvl="1">
              <a:buFont typeface="Arial" panose="020B0604020202020204" pitchFamily="34" charset="0"/>
              <a:buChar char="•"/>
            </a:pPr>
            <a:r>
              <a:rPr lang="en-US" sz="2600" dirty="0" smtClean="0">
                <a:solidFill>
                  <a:schemeClr val="accent6">
                    <a:lumMod val="75000"/>
                  </a:schemeClr>
                </a:solidFill>
              </a:rPr>
              <a:t>Quarters 3 &amp; 4 - 100% of trusts have delivered against their plans to implement the 5 pathway steps – </a:t>
            </a:r>
            <a:r>
              <a:rPr lang="en-US" sz="2600" b="1" i="1" dirty="0" smtClean="0">
                <a:solidFill>
                  <a:schemeClr val="accent6">
                    <a:lumMod val="75000"/>
                  </a:schemeClr>
                </a:solidFill>
              </a:rPr>
              <a:t>currently overall delivery against plans is at 28%. </a:t>
            </a:r>
            <a:r>
              <a:rPr lang="en-US" dirty="0"/>
              <a:t/>
            </a:r>
            <a:br>
              <a:rPr lang="en-US" dirty="0"/>
            </a:br>
            <a:r>
              <a:rPr lang="en-US" dirty="0"/>
              <a:t/>
            </a:r>
            <a:br>
              <a:rPr lang="en-US" dirty="0"/>
            </a:br>
            <a:endParaRPr lang="en-GB" dirty="0"/>
          </a:p>
        </p:txBody>
      </p:sp>
      <p:pic>
        <p:nvPicPr>
          <p:cNvPr id="4" name="Picture 2" descr="I:\Shared\Cancer Programme\Communications - UCLH Cancer Collaborative\NCEL templates and logos\Logos\NCEL Cancer Alliance logo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32656"/>
            <a:ext cx="2157984" cy="70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51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648072"/>
          </a:xfrm>
        </p:spPr>
        <p:txBody>
          <a:bodyPr>
            <a:normAutofit/>
          </a:bodyPr>
          <a:lstStyle/>
          <a:p>
            <a:pPr algn="l"/>
            <a:r>
              <a:rPr lang="en-GB" sz="3600" dirty="0" smtClean="0"/>
              <a:t>Delivery of the 5 pathway steps</a:t>
            </a:r>
            <a:endParaRPr lang="en-GB" sz="3600" dirty="0"/>
          </a:p>
        </p:txBody>
      </p:sp>
      <p:graphicFrame>
        <p:nvGraphicFramePr>
          <p:cNvPr id="4" name="Table 3"/>
          <p:cNvGraphicFramePr>
            <a:graphicFrameLocks noGrp="1"/>
          </p:cNvGraphicFramePr>
          <p:nvPr>
            <p:extLst/>
          </p:nvPr>
        </p:nvGraphicFramePr>
        <p:xfrm>
          <a:off x="539552" y="1268759"/>
          <a:ext cx="8136905" cy="4896544"/>
        </p:xfrm>
        <a:graphic>
          <a:graphicData uri="http://schemas.openxmlformats.org/drawingml/2006/table">
            <a:tbl>
              <a:tblPr>
                <a:tableStyleId>{5C22544A-7EE6-4342-B048-85BDC9FD1C3A}</a:tableStyleId>
              </a:tblPr>
              <a:tblGrid>
                <a:gridCol w="6074481"/>
                <a:gridCol w="1031212"/>
                <a:gridCol w="1031212"/>
              </a:tblGrid>
              <a:tr h="612068">
                <a:tc>
                  <a:txBody>
                    <a:bodyPr/>
                    <a:lstStyle/>
                    <a:p>
                      <a:pPr algn="l" fontAlgn="b"/>
                      <a:r>
                        <a:rPr lang="en-GB" sz="1400" b="1" u="none" strike="noStrike" dirty="0">
                          <a:solidFill>
                            <a:schemeClr val="bg1"/>
                          </a:solidFill>
                          <a:effectLst/>
                        </a:rPr>
                        <a:t>Output </a:t>
                      </a:r>
                      <a:endParaRPr lang="en-GB" sz="1400" b="1" i="0" u="none" strike="noStrike" dirty="0">
                        <a:solidFill>
                          <a:schemeClr val="bg1"/>
                        </a:solidFill>
                        <a:effectLst/>
                        <a:latin typeface="Calibri"/>
                      </a:endParaRPr>
                    </a:p>
                  </a:txBody>
                  <a:tcPr marL="7620" marR="7620" marT="7620" marB="0" anchor="b">
                    <a:solidFill>
                      <a:schemeClr val="accent1"/>
                    </a:solidFill>
                  </a:tcPr>
                </a:tc>
                <a:tc>
                  <a:txBody>
                    <a:bodyPr/>
                    <a:lstStyle/>
                    <a:p>
                      <a:pPr algn="ctr" fontAlgn="b"/>
                      <a:r>
                        <a:rPr lang="en-GB" sz="1400" b="1" u="none" strike="noStrike">
                          <a:solidFill>
                            <a:schemeClr val="bg1"/>
                          </a:solidFill>
                          <a:effectLst/>
                        </a:rPr>
                        <a:t>% complete (all trusts)</a:t>
                      </a:r>
                      <a:endParaRPr lang="en-GB" sz="1400" b="1" i="0" u="none" strike="noStrike">
                        <a:solidFill>
                          <a:schemeClr val="bg1"/>
                        </a:solidFill>
                        <a:effectLst/>
                        <a:latin typeface="Calibri"/>
                      </a:endParaRPr>
                    </a:p>
                  </a:txBody>
                  <a:tcPr marL="7620" marR="7620" marT="7620" marB="0" anchor="b">
                    <a:solidFill>
                      <a:schemeClr val="accent1"/>
                    </a:solidFill>
                  </a:tcPr>
                </a:tc>
                <a:tc>
                  <a:txBody>
                    <a:bodyPr/>
                    <a:lstStyle/>
                    <a:p>
                      <a:pPr algn="ctr" fontAlgn="b"/>
                      <a:r>
                        <a:rPr lang="en-GB" sz="1400" b="1" u="none" strike="noStrike" dirty="0">
                          <a:solidFill>
                            <a:schemeClr val="bg1"/>
                          </a:solidFill>
                          <a:effectLst/>
                        </a:rPr>
                        <a:t>% complete (NCEL)</a:t>
                      </a:r>
                      <a:endParaRPr lang="en-GB" sz="1400" b="1" i="0" u="none" strike="noStrike" dirty="0">
                        <a:solidFill>
                          <a:schemeClr val="bg1"/>
                        </a:solidFill>
                        <a:effectLst/>
                        <a:latin typeface="Calibri"/>
                      </a:endParaRPr>
                    </a:p>
                  </a:txBody>
                  <a:tcPr marL="7620" marR="7620" marT="7620" marB="0" anchor="b">
                    <a:solidFill>
                      <a:schemeClr val="accent1"/>
                    </a:solidFill>
                  </a:tcPr>
                </a:tc>
              </a:tr>
              <a:tr h="612068">
                <a:tc>
                  <a:txBody>
                    <a:bodyPr/>
                    <a:lstStyle/>
                    <a:p>
                      <a:pPr algn="l" fontAlgn="b"/>
                      <a:r>
                        <a:rPr lang="en-GB" sz="1400" u="none" strike="noStrike" dirty="0">
                          <a:effectLst/>
                        </a:rPr>
                        <a:t>Implementation plan, with Trust ‘buy-in’ and agreed organisational support </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44%</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50%</a:t>
                      </a:r>
                      <a:endParaRPr lang="en-GB" sz="1400" b="0" i="0" u="none" strike="noStrike" dirty="0">
                        <a:solidFill>
                          <a:srgbClr val="000000"/>
                        </a:solidFill>
                        <a:effectLst/>
                        <a:latin typeface="Calibri"/>
                      </a:endParaRPr>
                    </a:p>
                  </a:txBody>
                  <a:tcPr marL="7620" marR="7620" marT="7620" marB="0" anchor="b"/>
                </a:tc>
              </a:tr>
              <a:tr h="612068">
                <a:tc>
                  <a:txBody>
                    <a:bodyPr/>
                    <a:lstStyle/>
                    <a:p>
                      <a:pPr algn="l" fontAlgn="b"/>
                      <a:r>
                        <a:rPr lang="en-GB" sz="1400" u="none" strike="noStrike" dirty="0">
                          <a:effectLst/>
                        </a:rPr>
                        <a:t>Access to STT endoscopy </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67%</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63%</a:t>
                      </a:r>
                      <a:endParaRPr lang="en-GB" sz="1400" b="0" i="0" u="none" strike="noStrike" dirty="0">
                        <a:solidFill>
                          <a:srgbClr val="000000"/>
                        </a:solidFill>
                        <a:effectLst/>
                        <a:latin typeface="Calibri"/>
                      </a:endParaRPr>
                    </a:p>
                  </a:txBody>
                  <a:tcPr marL="7620" marR="7620" marT="7620" marB="0" anchor="b"/>
                </a:tc>
              </a:tr>
              <a:tr h="612068">
                <a:tc>
                  <a:txBody>
                    <a:bodyPr/>
                    <a:lstStyle/>
                    <a:p>
                      <a:pPr algn="l" fontAlgn="b"/>
                      <a:r>
                        <a:rPr lang="en-GB" sz="1400" u="none" strike="noStrike" dirty="0">
                          <a:effectLst/>
                        </a:rPr>
                        <a:t>Triage protocol</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56%</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63%</a:t>
                      </a:r>
                      <a:endParaRPr lang="en-GB" sz="1400" b="0" i="0" u="none" strike="noStrike" dirty="0">
                        <a:solidFill>
                          <a:srgbClr val="000000"/>
                        </a:solidFill>
                        <a:effectLst/>
                        <a:latin typeface="Calibri"/>
                      </a:endParaRPr>
                    </a:p>
                  </a:txBody>
                  <a:tcPr marL="7620" marR="7620" marT="7620" marB="0" anchor="b"/>
                </a:tc>
              </a:tr>
              <a:tr h="612068">
                <a:tc>
                  <a:txBody>
                    <a:bodyPr/>
                    <a:lstStyle/>
                    <a:p>
                      <a:pPr algn="l" fontAlgn="b"/>
                      <a:r>
                        <a:rPr lang="en-GB" sz="1400" u="none" strike="noStrike" dirty="0">
                          <a:effectLst/>
                        </a:rPr>
                        <a:t>CT booking protocol - to book same day/next day scan</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0%</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0%</a:t>
                      </a:r>
                      <a:endParaRPr lang="en-GB" sz="1400" b="0" i="0" u="none" strike="noStrike" dirty="0">
                        <a:solidFill>
                          <a:srgbClr val="000000"/>
                        </a:solidFill>
                        <a:effectLst/>
                        <a:latin typeface="Calibri"/>
                      </a:endParaRPr>
                    </a:p>
                  </a:txBody>
                  <a:tcPr marL="7620" marR="7620" marT="7620" marB="0" anchor="b"/>
                </a:tc>
              </a:tr>
              <a:tr h="612068">
                <a:tc>
                  <a:txBody>
                    <a:bodyPr/>
                    <a:lstStyle/>
                    <a:p>
                      <a:pPr algn="l" fontAlgn="b"/>
                      <a:r>
                        <a:rPr lang="en-GB" sz="1400" u="none" strike="noStrike" dirty="0">
                          <a:effectLst/>
                        </a:rPr>
                        <a:t>Pathway for patients unfit for STT endoscopy</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11%</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13%</a:t>
                      </a:r>
                      <a:endParaRPr lang="en-GB" sz="1400" b="0" i="0" u="none" strike="noStrike" dirty="0">
                        <a:solidFill>
                          <a:srgbClr val="000000"/>
                        </a:solidFill>
                        <a:effectLst/>
                        <a:latin typeface="Calibri"/>
                      </a:endParaRPr>
                    </a:p>
                  </a:txBody>
                  <a:tcPr marL="7620" marR="7620" marT="7620" marB="0" anchor="b"/>
                </a:tc>
              </a:tr>
              <a:tr h="612068">
                <a:tc>
                  <a:txBody>
                    <a:bodyPr/>
                    <a:lstStyle/>
                    <a:p>
                      <a:pPr algn="l" fontAlgn="b"/>
                      <a:r>
                        <a:rPr lang="en-GB" sz="1400" u="none" strike="noStrike">
                          <a:effectLst/>
                        </a:rPr>
                        <a:t>MDT triage protocols and referral templates.</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dirty="0">
                          <a:effectLst/>
                        </a:rPr>
                        <a:t>11%</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13%</a:t>
                      </a:r>
                      <a:endParaRPr lang="en-GB" sz="1400" b="0" i="0" u="none" strike="noStrike" dirty="0">
                        <a:solidFill>
                          <a:srgbClr val="000000"/>
                        </a:solidFill>
                        <a:effectLst/>
                        <a:latin typeface="Calibri"/>
                      </a:endParaRPr>
                    </a:p>
                  </a:txBody>
                  <a:tcPr marL="7620" marR="7620" marT="7620" marB="0" anchor="b"/>
                </a:tc>
              </a:tr>
              <a:tr h="612068">
                <a:tc>
                  <a:txBody>
                    <a:bodyPr/>
                    <a:lstStyle/>
                    <a:p>
                      <a:pPr algn="l" fontAlgn="b"/>
                      <a:r>
                        <a:rPr lang="en-GB" sz="1400" u="none" strike="noStrike">
                          <a:effectLst/>
                        </a:rPr>
                        <a:t>Clear guidance for further staging investigations.</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dirty="0">
                          <a:effectLst/>
                        </a:rPr>
                        <a:t>33%</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a:effectLst/>
                        </a:rPr>
                        <a:t>38%</a:t>
                      </a:r>
                      <a:endParaRPr lang="en-GB" sz="1400" b="0" i="0" u="none" strike="noStrike" dirty="0">
                        <a:solidFill>
                          <a:srgbClr val="000000"/>
                        </a:solidFill>
                        <a:effectLst/>
                        <a:latin typeface="Calibri"/>
                      </a:endParaRPr>
                    </a:p>
                  </a:txBody>
                  <a:tcPr marL="7620" marR="7620" marT="7620" marB="0" anchor="b"/>
                </a:tc>
              </a:tr>
            </a:tbl>
          </a:graphicData>
        </a:graphic>
      </p:graphicFrame>
      <p:pic>
        <p:nvPicPr>
          <p:cNvPr id="5" name="Picture 2" descr="I:\Shared\Cancer Programme\Communications - UCLH Cancer Collaborative\NCEL templates and logos\Logos\NCEL Cancer Alliance logo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32656"/>
            <a:ext cx="2157984" cy="70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93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8229600" cy="731508"/>
          </a:xfrm>
        </p:spPr>
        <p:txBody>
          <a:bodyPr>
            <a:normAutofit/>
          </a:bodyPr>
          <a:lstStyle/>
          <a:p>
            <a:pPr algn="l"/>
            <a:r>
              <a:rPr lang="en-GB" sz="3600" dirty="0" smtClean="0"/>
              <a:t>FDS data &amp; performance – Sept 2019</a:t>
            </a:r>
            <a:endParaRPr lang="en-GB" sz="3600" dirty="0"/>
          </a:p>
        </p:txBody>
      </p:sp>
      <p:graphicFrame>
        <p:nvGraphicFramePr>
          <p:cNvPr id="3" name="Table 2"/>
          <p:cNvGraphicFramePr>
            <a:graphicFrameLocks noGrp="1"/>
          </p:cNvGraphicFramePr>
          <p:nvPr>
            <p:extLst/>
          </p:nvPr>
        </p:nvGraphicFramePr>
        <p:xfrm>
          <a:off x="395536" y="1700808"/>
          <a:ext cx="8347308" cy="4320480"/>
        </p:xfrm>
        <a:graphic>
          <a:graphicData uri="http://schemas.openxmlformats.org/drawingml/2006/table">
            <a:tbl>
              <a:tblPr/>
              <a:tblGrid>
                <a:gridCol w="863996"/>
                <a:gridCol w="567001"/>
                <a:gridCol w="567001"/>
                <a:gridCol w="735494"/>
                <a:gridCol w="568800"/>
                <a:gridCol w="568800"/>
                <a:gridCol w="732210"/>
                <a:gridCol w="568800"/>
                <a:gridCol w="568800"/>
                <a:gridCol w="728925"/>
                <a:gridCol w="568800"/>
                <a:gridCol w="568800"/>
                <a:gridCol w="739881"/>
              </a:tblGrid>
              <a:tr h="501927">
                <a:tc>
                  <a:txBody>
                    <a:bodyPr/>
                    <a:lstStyle/>
                    <a:p>
                      <a:pPr algn="l" fontAlgn="b"/>
                      <a:endParaRPr lang="en-GB" sz="11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GB" sz="1200" b="1" i="0" u="none" strike="noStrike" dirty="0">
                          <a:solidFill>
                            <a:srgbClr val="FFFFFF"/>
                          </a:solidFill>
                          <a:effectLst/>
                          <a:latin typeface="Calibri"/>
                        </a:rPr>
                        <a:t>Patient told they have cancer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hMerge="1">
                  <a:txBody>
                    <a:bodyPr/>
                    <a:lstStyle/>
                    <a:p>
                      <a:endParaRPr lang="en-GB"/>
                    </a:p>
                  </a:txBody>
                  <a:tcPr/>
                </a:tc>
                <a:tc hMerge="1">
                  <a:txBody>
                    <a:bodyPr/>
                    <a:lstStyle/>
                    <a:p>
                      <a:endParaRPr lang="en-GB"/>
                    </a:p>
                  </a:txBody>
                  <a:tcPr/>
                </a:tc>
                <a:tc gridSpan="3">
                  <a:txBody>
                    <a:bodyPr/>
                    <a:lstStyle/>
                    <a:p>
                      <a:pPr algn="ctr" fontAlgn="b"/>
                      <a:r>
                        <a:rPr lang="en-GB" sz="1200" b="1" i="0" u="none" strike="noStrike" dirty="0">
                          <a:solidFill>
                            <a:srgbClr val="FFFFFF"/>
                          </a:solidFill>
                          <a:effectLst/>
                          <a:latin typeface="Calibri"/>
                        </a:rPr>
                        <a:t>DTT before Diagnosis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hMerge="1">
                  <a:txBody>
                    <a:bodyPr/>
                    <a:lstStyle/>
                    <a:p>
                      <a:endParaRPr lang="en-GB"/>
                    </a:p>
                  </a:txBody>
                  <a:tcPr/>
                </a:tc>
                <a:tc hMerge="1">
                  <a:txBody>
                    <a:bodyPr/>
                    <a:lstStyle/>
                    <a:p>
                      <a:endParaRPr lang="en-GB"/>
                    </a:p>
                  </a:txBody>
                  <a:tcPr/>
                </a:tc>
                <a:tc gridSpan="3">
                  <a:txBody>
                    <a:bodyPr/>
                    <a:lstStyle/>
                    <a:p>
                      <a:pPr algn="ctr" fontAlgn="b"/>
                      <a:r>
                        <a:rPr lang="en-GB" sz="1200" b="1" i="0" u="none" strike="noStrike" dirty="0">
                          <a:solidFill>
                            <a:srgbClr val="FFFFFF"/>
                          </a:solidFill>
                          <a:effectLst/>
                          <a:latin typeface="Calibri"/>
                        </a:rPr>
                        <a:t>Patient told they do not have cancer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hMerge="1">
                  <a:txBody>
                    <a:bodyPr/>
                    <a:lstStyle/>
                    <a:p>
                      <a:endParaRPr lang="en-GB"/>
                    </a:p>
                  </a:txBody>
                  <a:tcPr/>
                </a:tc>
                <a:tc hMerge="1">
                  <a:txBody>
                    <a:bodyPr/>
                    <a:lstStyle/>
                    <a:p>
                      <a:endParaRPr lang="en-GB"/>
                    </a:p>
                  </a:txBody>
                  <a:tcPr/>
                </a:tc>
                <a:tc gridSpan="3">
                  <a:txBody>
                    <a:bodyPr/>
                    <a:lstStyle/>
                    <a:p>
                      <a:pPr algn="ctr" fontAlgn="b"/>
                      <a:r>
                        <a:rPr lang="en-GB" sz="1200" b="1" i="0" u="none" strike="noStrike" dirty="0">
                          <a:solidFill>
                            <a:srgbClr val="FFFFFF"/>
                          </a:solidFill>
                          <a:effectLst/>
                          <a:latin typeface="Calibri"/>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hMerge="1">
                  <a:txBody>
                    <a:bodyPr/>
                    <a:lstStyle/>
                    <a:p>
                      <a:endParaRPr lang="en-GB"/>
                    </a:p>
                  </a:txBody>
                  <a:tcPr/>
                </a:tc>
                <a:tc hMerge="1">
                  <a:txBody>
                    <a:bodyPr/>
                    <a:lstStyle/>
                    <a:p>
                      <a:endParaRPr lang="en-GB"/>
                    </a:p>
                  </a:txBody>
                  <a:tcPr/>
                </a:tc>
              </a:tr>
              <a:tr h="403715">
                <a:tc>
                  <a:txBody>
                    <a:bodyPr/>
                    <a:lstStyle/>
                    <a:p>
                      <a:pPr algn="ctr" rtl="0" fontAlgn="ctr"/>
                      <a:r>
                        <a:rPr lang="en-GB" sz="1200" b="1" i="0" u="none" strike="noStrike" dirty="0">
                          <a:solidFill>
                            <a:srgbClr val="FFFFFF"/>
                          </a:solidFill>
                          <a:effectLst/>
                          <a:latin typeface="Calibri"/>
                        </a:rPr>
                        <a:t>Trust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Breaches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Performance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Breaches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Performance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smtClean="0">
                          <a:solidFill>
                            <a:srgbClr val="FFFFFF"/>
                          </a:solidFill>
                          <a:effectLst/>
                          <a:latin typeface="Calibri"/>
                        </a:rPr>
                        <a:t>Breaches</a:t>
                      </a:r>
                      <a:endParaRPr lang="en-GB" sz="1000" b="1" i="0" u="none" strike="noStrike" dirty="0">
                        <a:solidFill>
                          <a:srgbClr val="FFFFFF"/>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a:solidFill>
                            <a:srgbClr val="FFFFFF"/>
                          </a:solidFill>
                          <a:effectLst/>
                          <a:latin typeface="Calibri"/>
                        </a:rPr>
                        <a:t>Performance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a:solidFill>
                            <a:srgbClr val="FFFFFF"/>
                          </a:solidFill>
                          <a:effectLst/>
                          <a:latin typeface="Calibri"/>
                        </a:rPr>
                        <a:t>Breaches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rtl="0" fontAlgn="ctr"/>
                      <a:r>
                        <a:rPr lang="en-GB" sz="1000" b="1" i="0" u="none" strike="noStrike" dirty="0">
                          <a:solidFill>
                            <a:srgbClr val="FFFFFF"/>
                          </a:solidFill>
                          <a:effectLst/>
                          <a:latin typeface="Calibri"/>
                        </a:rPr>
                        <a:t>Performance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r>
              <a:tr h="487834">
                <a:tc>
                  <a:txBody>
                    <a:bodyPr/>
                    <a:lstStyle/>
                    <a:p>
                      <a:pPr algn="l" rtl="0" fontAlgn="b"/>
                      <a:r>
                        <a:rPr lang="en-GB" sz="1200" b="0" i="0" u="none" strike="noStrike" dirty="0">
                          <a:solidFill>
                            <a:srgbClr val="000000"/>
                          </a:solidFill>
                          <a:effectLst/>
                          <a:latin typeface="Calibri"/>
                        </a:rPr>
                        <a:t>BHRUT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a:solidFill>
                            <a:srgbClr val="000000"/>
                          </a:solidFill>
                          <a:effectLst/>
                          <a:latin typeface="Calibri"/>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a:solidFill>
                            <a:srgbClr val="000000"/>
                          </a:solidFill>
                          <a:effectLst/>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GB" sz="1200" b="0" i="0" u="none" strike="noStrike" dirty="0">
                          <a:solidFill>
                            <a:srgbClr val="000000"/>
                          </a:solidFill>
                          <a:effectLst/>
                          <a:latin typeface="Calibri"/>
                        </a:rPr>
                        <a:t>106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87834">
                <a:tc>
                  <a:txBody>
                    <a:bodyPr/>
                    <a:lstStyle/>
                    <a:p>
                      <a:pPr algn="l" rtl="0" fontAlgn="b"/>
                      <a:r>
                        <a:rPr lang="en-GB" sz="1200" b="0" i="0" u="none" strike="noStrike" dirty="0" err="1">
                          <a:solidFill>
                            <a:srgbClr val="000000"/>
                          </a:solidFill>
                          <a:effectLst/>
                          <a:latin typeface="Calibri"/>
                        </a:rPr>
                        <a:t>Barts</a:t>
                      </a:r>
                      <a:r>
                        <a:rPr lang="en-GB" sz="1200" b="0" i="0" u="none" strike="noStrike" dirty="0">
                          <a:solidFill>
                            <a:srgbClr val="000000"/>
                          </a:solidFill>
                          <a:effectLst/>
                          <a:latin typeface="Calibri"/>
                        </a:rPr>
                        <a:t> Health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dirty="0">
                          <a:solidFill>
                            <a:srgbClr val="000000"/>
                          </a:solidFill>
                          <a:effectLst/>
                          <a:latin typeface="Calibri"/>
                        </a:rPr>
                        <a:t>203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a:solidFill>
                            <a:srgbClr val="000000"/>
                          </a:solidFill>
                          <a:effectLst/>
                          <a:latin typeface="Calibri"/>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GB" sz="1200" b="0" i="0" u="none" strike="noStrike" dirty="0">
                          <a:solidFill>
                            <a:srgbClr val="000000"/>
                          </a:solidFill>
                          <a:effectLst/>
                          <a:latin typeface="Calibri"/>
                        </a:rPr>
                        <a:t>247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87834">
                <a:tc>
                  <a:txBody>
                    <a:bodyPr/>
                    <a:lstStyle/>
                    <a:p>
                      <a:pPr algn="l" rtl="0" fontAlgn="b"/>
                      <a:r>
                        <a:rPr lang="en-GB" sz="1200" b="0" i="0" u="none" strike="noStrike">
                          <a:solidFill>
                            <a:srgbClr val="000000"/>
                          </a:solidFill>
                          <a:effectLst/>
                          <a:latin typeface="Calibri"/>
                        </a:rPr>
                        <a:t>HUH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dirty="0">
                          <a:solidFill>
                            <a:srgbClr val="000000"/>
                          </a:solidFill>
                          <a:effectLst/>
                          <a:latin typeface="Calibri"/>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a:solidFill>
                            <a:srgbClr val="000000"/>
                          </a:solidFill>
                          <a:effectLst/>
                          <a:latin typeface="Calibri"/>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GB" sz="1200" b="0" i="0" u="none" strike="noStrike" dirty="0">
                          <a:solidFill>
                            <a:srgbClr val="000000"/>
                          </a:solidFill>
                          <a:effectLst/>
                          <a:latin typeface="Calibri"/>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87834">
                <a:tc>
                  <a:txBody>
                    <a:bodyPr/>
                    <a:lstStyle/>
                    <a:p>
                      <a:pPr algn="l" rtl="0" fontAlgn="b"/>
                      <a:r>
                        <a:rPr lang="en-GB" sz="1200" b="0" i="0" u="none" strike="noStrike">
                          <a:solidFill>
                            <a:srgbClr val="000000"/>
                          </a:solidFill>
                          <a:effectLst/>
                          <a:latin typeface="Calibri"/>
                        </a:rPr>
                        <a:t>NMUH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GB" sz="1200" b="0" i="0" u="none" strike="noStrike" dirty="0">
                          <a:solidFill>
                            <a:srgbClr val="000000"/>
                          </a:solidFill>
                          <a:effectLst/>
                          <a:latin typeface="Calibri"/>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87834">
                <a:tc>
                  <a:txBody>
                    <a:bodyPr/>
                    <a:lstStyle/>
                    <a:p>
                      <a:pPr algn="l" rtl="0" fontAlgn="b"/>
                      <a:r>
                        <a:rPr lang="en-GB" sz="1200" b="0" i="0" u="none" strike="noStrike">
                          <a:solidFill>
                            <a:srgbClr val="000000"/>
                          </a:solidFill>
                          <a:effectLst/>
                          <a:latin typeface="Calibri"/>
                        </a:rPr>
                        <a:t>RFH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117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GB" sz="1200" b="0" i="0" u="none" strike="noStrike" dirty="0">
                          <a:solidFill>
                            <a:srgbClr val="000000"/>
                          </a:solidFill>
                          <a:effectLst/>
                          <a:latin typeface="Calibri"/>
                        </a:rPr>
                        <a:t>126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87834">
                <a:tc>
                  <a:txBody>
                    <a:bodyPr/>
                    <a:lstStyle/>
                    <a:p>
                      <a:pPr algn="l" rtl="0" fontAlgn="b"/>
                      <a:r>
                        <a:rPr lang="en-GB" sz="1200" b="0" i="0" u="none" strike="noStrike">
                          <a:solidFill>
                            <a:srgbClr val="000000"/>
                          </a:solidFill>
                          <a:effectLst/>
                          <a:latin typeface="Calibri"/>
                        </a:rPr>
                        <a:t>UCLH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a:solidFill>
                            <a:srgbClr val="000000"/>
                          </a:solidFill>
                          <a:effectLst/>
                          <a:latin typeface="Calibri"/>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a:solidFill>
                            <a:srgbClr val="000000"/>
                          </a:solidFill>
                          <a:effectLst/>
                          <a:latin typeface="Calibri"/>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GB" sz="1200" b="0" i="0" u="none" strike="noStrike" dirty="0">
                          <a:solidFill>
                            <a:srgbClr val="000000"/>
                          </a:solidFill>
                          <a:effectLst/>
                          <a:latin typeface="Calibri"/>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87834">
                <a:tc>
                  <a:txBody>
                    <a:bodyPr/>
                    <a:lstStyle/>
                    <a:p>
                      <a:pPr algn="l" rtl="0" fontAlgn="b"/>
                      <a:r>
                        <a:rPr lang="en-GB" sz="1200" b="0" i="0" u="none" strike="noStrike">
                          <a:solidFill>
                            <a:srgbClr val="000000"/>
                          </a:solidFill>
                          <a:effectLst/>
                          <a:latin typeface="Calibri"/>
                        </a:rPr>
                        <a:t>Whittington Health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dirty="0">
                          <a:solidFill>
                            <a:srgbClr val="000000"/>
                          </a:solidFill>
                          <a:effectLst/>
                          <a:latin typeface="Calibri"/>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200" b="0" i="0" u="none" strike="noStrike">
                          <a:solidFill>
                            <a:srgbClr val="000000"/>
                          </a:solidFill>
                          <a:effectLst/>
                          <a:latin typeface="Calibri"/>
                        </a:rPr>
                        <a:t>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GB" sz="1200" b="0" i="0" u="none" strike="noStrike" dirty="0">
                          <a:solidFill>
                            <a:srgbClr val="000000"/>
                          </a:solidFill>
                          <a:effectLst/>
                          <a:latin typeface="Calibri"/>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bl>
          </a:graphicData>
        </a:graphic>
      </p:graphicFrame>
      <p:pic>
        <p:nvPicPr>
          <p:cNvPr id="4" name="Picture 2" descr="I:\Shared\Cancer Programme\Communications - UCLH Cancer Collaborative\NCEL templates and logos\Logos\NCEL Cancer Alliance logo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0648"/>
            <a:ext cx="2157984" cy="70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12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229600" cy="736072"/>
          </a:xfrm>
        </p:spPr>
        <p:txBody>
          <a:bodyPr>
            <a:normAutofit/>
          </a:bodyPr>
          <a:lstStyle/>
          <a:p>
            <a:pPr algn="l"/>
            <a:r>
              <a:rPr lang="en-GB" sz="3600" dirty="0" smtClean="0">
                <a:latin typeface="+mn-lt"/>
              </a:rPr>
              <a:t>OG FDS performance – Q3 2019/20</a:t>
            </a:r>
            <a:endParaRPr lang="en-GB" sz="3600" dirty="0">
              <a:latin typeface="+mn-lt"/>
            </a:endParaRPr>
          </a:p>
        </p:txBody>
      </p:sp>
      <p:pic>
        <p:nvPicPr>
          <p:cNvPr id="5" name="Picture 2" descr="I:\Shared\Cancer Programme\Communications - UCLH Cancer Collaborative\NCEL templates and logos\Logos\NCEL Cancer Alliance logo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0648"/>
            <a:ext cx="2157984" cy="704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nvPr>
        </p:nvGraphicFramePr>
        <p:xfrm>
          <a:off x="467544" y="1600200"/>
          <a:ext cx="8219256" cy="47811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802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OG timed pathway case for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21" y="1542585"/>
            <a:ext cx="7455839" cy="439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10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361016" cy="576064"/>
          </a:xfrm>
        </p:spPr>
        <p:txBody>
          <a:bodyPr>
            <a:noAutofit/>
          </a:bodyPr>
          <a:lstStyle/>
          <a:p>
            <a:pPr algn="l"/>
            <a:r>
              <a:rPr lang="en-GB" sz="3600" dirty="0" smtClean="0">
                <a:latin typeface="+mn-lt"/>
              </a:rPr>
              <a:t>Main reasons given for FDS breach</a:t>
            </a:r>
            <a:endParaRPr lang="en-GB" sz="3600" dirty="0">
              <a:latin typeface="+mn-lt"/>
            </a:endParaRPr>
          </a:p>
        </p:txBody>
      </p:sp>
      <p:sp>
        <p:nvSpPr>
          <p:cNvPr id="3" name="Content Placeholder 2"/>
          <p:cNvSpPr>
            <a:spLocks noGrp="1"/>
          </p:cNvSpPr>
          <p:nvPr>
            <p:ph idx="1"/>
          </p:nvPr>
        </p:nvSpPr>
        <p:spPr>
          <a:xfrm>
            <a:off x="467544" y="1628800"/>
            <a:ext cx="8229600" cy="4597971"/>
          </a:xfrm>
        </p:spPr>
        <p:txBody>
          <a:bodyPr>
            <a:normAutofit/>
          </a:bodyPr>
          <a:lstStyle/>
          <a:p>
            <a:r>
              <a:rPr lang="en-GB" dirty="0" smtClean="0"/>
              <a:t>NEL</a:t>
            </a:r>
          </a:p>
          <a:p>
            <a:pPr lvl="1"/>
            <a:r>
              <a:rPr lang="en-GB" dirty="0" smtClean="0"/>
              <a:t>Inadequate outpatient capacity (28.6%)</a:t>
            </a:r>
          </a:p>
          <a:p>
            <a:pPr lvl="1"/>
            <a:r>
              <a:rPr lang="en-GB" dirty="0" smtClean="0"/>
              <a:t>Administration delay (21.1%)</a:t>
            </a:r>
          </a:p>
          <a:p>
            <a:pPr lvl="1"/>
            <a:r>
              <a:rPr lang="en-GB" dirty="0" smtClean="0"/>
              <a:t>Complex diagnostic pathway - complex tests required (10.3%)</a:t>
            </a:r>
          </a:p>
          <a:p>
            <a:pPr lvl="1"/>
            <a:r>
              <a:rPr lang="en-GB" dirty="0" smtClean="0"/>
              <a:t>Other – unspecified (16.2%)</a:t>
            </a:r>
          </a:p>
          <a:p>
            <a:r>
              <a:rPr lang="en-GB" dirty="0" smtClean="0"/>
              <a:t>NCL</a:t>
            </a:r>
          </a:p>
          <a:p>
            <a:pPr lvl="1"/>
            <a:r>
              <a:rPr lang="en-GB" dirty="0" smtClean="0"/>
              <a:t>Inadequate elective capacity (20.0%)</a:t>
            </a:r>
          </a:p>
          <a:p>
            <a:pPr lvl="1"/>
            <a:r>
              <a:rPr lang="en-GB" dirty="0" smtClean="0"/>
              <a:t>Complex diagnostic pathway - complex tests required (12.6%)</a:t>
            </a:r>
          </a:p>
          <a:p>
            <a:pPr lvl="1"/>
            <a:r>
              <a:rPr lang="en-GB" dirty="0" smtClean="0"/>
              <a:t>Field left blank (59.3%) </a:t>
            </a:r>
          </a:p>
          <a:p>
            <a:pPr lvl="1"/>
            <a:endParaRPr lang="en-GB" dirty="0" smtClean="0"/>
          </a:p>
        </p:txBody>
      </p:sp>
      <p:pic>
        <p:nvPicPr>
          <p:cNvPr id="4" name="Picture 2" descr="I:\Shared\Cancer Programme\Communications - UCLH Cancer Collaborative\NCEL templates and logos\Logos\NCEL Cancer Alliance logo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76672"/>
            <a:ext cx="2157984" cy="704088"/>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6732240" y="2132856"/>
            <a:ext cx="216000" cy="288032"/>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 Arrow 5"/>
          <p:cNvSpPr/>
          <p:nvPr/>
        </p:nvSpPr>
        <p:spPr>
          <a:xfrm>
            <a:off x="5292080" y="2492896"/>
            <a:ext cx="216024" cy="2880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2411784" y="3212976"/>
            <a:ext cx="216000" cy="288032"/>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a:off x="2411784" y="5157192"/>
            <a:ext cx="216024" cy="2880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 Arrow 14"/>
          <p:cNvSpPr/>
          <p:nvPr/>
        </p:nvSpPr>
        <p:spPr>
          <a:xfrm>
            <a:off x="6300192" y="4437112"/>
            <a:ext cx="216024" cy="2880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 Arrow 15"/>
          <p:cNvSpPr/>
          <p:nvPr/>
        </p:nvSpPr>
        <p:spPr>
          <a:xfrm>
            <a:off x="5148064" y="3603873"/>
            <a:ext cx="216024" cy="2880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4499992" y="5589240"/>
            <a:ext cx="216000" cy="288032"/>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3237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03" y="736032"/>
            <a:ext cx="7886700" cy="808847"/>
          </a:xfrm>
        </p:spPr>
        <p:txBody>
          <a:bodyPr/>
          <a:lstStyle/>
          <a:p>
            <a:r>
              <a:rPr lang="en-GB" dirty="0" smtClean="0"/>
              <a:t>Lessons</a:t>
            </a:r>
            <a:endParaRPr lang="en-GB" dirty="0"/>
          </a:p>
        </p:txBody>
      </p:sp>
      <p:sp>
        <p:nvSpPr>
          <p:cNvPr id="3" name="Content Placeholder 2"/>
          <p:cNvSpPr>
            <a:spLocks noGrp="1"/>
          </p:cNvSpPr>
          <p:nvPr>
            <p:ph idx="1"/>
          </p:nvPr>
        </p:nvSpPr>
        <p:spPr>
          <a:xfrm>
            <a:off x="628650" y="1853972"/>
            <a:ext cx="7886700" cy="3807836"/>
          </a:xfrm>
        </p:spPr>
        <p:txBody>
          <a:bodyPr>
            <a:normAutofit fontScale="85000" lnSpcReduction="20000"/>
          </a:bodyPr>
          <a:lstStyle/>
          <a:p>
            <a:r>
              <a:rPr lang="en-GB" dirty="0" smtClean="0"/>
              <a:t>Needs whole system approach and all staff group</a:t>
            </a:r>
          </a:p>
          <a:p>
            <a:r>
              <a:rPr lang="en-GB" dirty="0" smtClean="0"/>
              <a:t>Tight timeline delivery needs radical changes</a:t>
            </a:r>
          </a:p>
          <a:p>
            <a:r>
              <a:rPr lang="en-GB" dirty="0" smtClean="0"/>
              <a:t>MDT need to evolve</a:t>
            </a:r>
          </a:p>
          <a:p>
            <a:r>
              <a:rPr lang="en-GB" dirty="0" smtClean="0"/>
              <a:t>Sharing learning is key </a:t>
            </a:r>
          </a:p>
          <a:p>
            <a:r>
              <a:rPr lang="en-GB" dirty="0" smtClean="0"/>
              <a:t>This is only possible by engagement</a:t>
            </a:r>
          </a:p>
          <a:p>
            <a:r>
              <a:rPr lang="en-GB" dirty="0" smtClean="0"/>
              <a:t>Innovation is often alliance specific &amp; trust specific </a:t>
            </a:r>
          </a:p>
          <a:p>
            <a:r>
              <a:rPr lang="en-GB" dirty="0" smtClean="0"/>
              <a:t>Project management approach is useful for alliance </a:t>
            </a:r>
          </a:p>
          <a:p>
            <a:r>
              <a:rPr lang="en-GB" dirty="0" smtClean="0"/>
              <a:t>Unless we measure it we can not improve it</a:t>
            </a:r>
          </a:p>
          <a:p>
            <a:r>
              <a:rPr lang="en-GB" dirty="0" smtClean="0"/>
              <a:t>Beware of unintended consequences. </a:t>
            </a:r>
            <a:r>
              <a:rPr lang="en-GB" smtClean="0"/>
              <a:t>CNS and </a:t>
            </a:r>
            <a:r>
              <a:rPr lang="en-GB" dirty="0" smtClean="0"/>
              <a:t>patient partners are crucial  safeguard</a:t>
            </a:r>
          </a:p>
          <a:p>
            <a:endParaRPr lang="en-GB" dirty="0"/>
          </a:p>
        </p:txBody>
      </p:sp>
    </p:spTree>
    <p:extLst>
      <p:ext uri="{BB962C8B-B14F-4D97-AF65-F5344CB8AC3E}">
        <p14:creationId xmlns:p14="http://schemas.microsoft.com/office/powerpoint/2010/main" val="37023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89" y="1290458"/>
            <a:ext cx="830580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7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62 day Rule Rules </a:t>
            </a:r>
            <a:endParaRPr lang="en-GB" dirty="0"/>
          </a:p>
        </p:txBody>
      </p:sp>
      <p:sp>
        <p:nvSpPr>
          <p:cNvPr id="5" name="Text Placeholder 4"/>
          <p:cNvSpPr>
            <a:spLocks noGrp="1"/>
          </p:cNvSpPr>
          <p:nvPr>
            <p:ph type="body" idx="1"/>
          </p:nvPr>
        </p:nvSpPr>
        <p:spPr/>
        <p:txBody>
          <a:bodyPr/>
          <a:lstStyle/>
          <a:p>
            <a:r>
              <a:rPr lang="en-GB" dirty="0" smtClean="0"/>
              <a:t>28 Day FDS</a:t>
            </a:r>
            <a:endParaRPr lang="en-GB" dirty="0"/>
          </a:p>
        </p:txBody>
      </p:sp>
      <p:sp>
        <p:nvSpPr>
          <p:cNvPr id="6" name="Content Placeholder 5"/>
          <p:cNvSpPr>
            <a:spLocks noGrp="1"/>
          </p:cNvSpPr>
          <p:nvPr>
            <p:ph sz="half" idx="2"/>
          </p:nvPr>
        </p:nvSpPr>
        <p:spPr/>
        <p:txBody>
          <a:bodyPr>
            <a:normAutofit fontScale="92500" lnSpcReduction="20000"/>
          </a:bodyPr>
          <a:lstStyle/>
          <a:p>
            <a:r>
              <a:rPr lang="en-GB" dirty="0" smtClean="0"/>
              <a:t>All cancers</a:t>
            </a:r>
          </a:p>
          <a:p>
            <a:r>
              <a:rPr lang="en-GB" dirty="0" smtClean="0"/>
              <a:t>April 2020</a:t>
            </a:r>
          </a:p>
          <a:p>
            <a:r>
              <a:rPr lang="en-GB" dirty="0" smtClean="0"/>
              <a:t>Whole system</a:t>
            </a:r>
          </a:p>
          <a:p>
            <a:r>
              <a:rPr lang="en-GB" dirty="0" smtClean="0"/>
              <a:t>Diagnostic only</a:t>
            </a:r>
          </a:p>
          <a:p>
            <a:r>
              <a:rPr lang="en-GB" dirty="0" smtClean="0"/>
              <a:t>All providers</a:t>
            </a:r>
          </a:p>
          <a:p>
            <a:r>
              <a:rPr lang="en-GB" dirty="0" smtClean="0"/>
              <a:t>Patient communication is the endpoint at 28 days</a:t>
            </a:r>
          </a:p>
          <a:p>
            <a:endParaRPr lang="en-GB" dirty="0"/>
          </a:p>
        </p:txBody>
      </p:sp>
      <p:sp>
        <p:nvSpPr>
          <p:cNvPr id="7" name="Text Placeholder 6"/>
          <p:cNvSpPr>
            <a:spLocks noGrp="1"/>
          </p:cNvSpPr>
          <p:nvPr>
            <p:ph type="body" sz="quarter" idx="3"/>
          </p:nvPr>
        </p:nvSpPr>
        <p:spPr/>
        <p:txBody>
          <a:bodyPr/>
          <a:lstStyle/>
          <a:p>
            <a:r>
              <a:rPr lang="en-GB" dirty="0" smtClean="0"/>
              <a:t>OG Timed pathway</a:t>
            </a:r>
            <a:endParaRPr lang="en-GB" dirty="0"/>
          </a:p>
        </p:txBody>
      </p:sp>
      <p:sp>
        <p:nvSpPr>
          <p:cNvPr id="8" name="Content Placeholder 7"/>
          <p:cNvSpPr>
            <a:spLocks noGrp="1"/>
          </p:cNvSpPr>
          <p:nvPr>
            <p:ph sz="quarter" idx="4"/>
          </p:nvPr>
        </p:nvSpPr>
        <p:spPr/>
        <p:txBody>
          <a:bodyPr>
            <a:normAutofit fontScale="77500" lnSpcReduction="20000"/>
          </a:bodyPr>
          <a:lstStyle/>
          <a:p>
            <a:r>
              <a:rPr lang="en-GB" dirty="0" smtClean="0"/>
              <a:t>OG cancer only</a:t>
            </a:r>
          </a:p>
          <a:p>
            <a:r>
              <a:rPr lang="en-GB" dirty="0" smtClean="0"/>
              <a:t>April 2020</a:t>
            </a:r>
          </a:p>
          <a:p>
            <a:r>
              <a:rPr lang="en-GB" dirty="0" smtClean="0"/>
              <a:t>OG cancer only</a:t>
            </a:r>
          </a:p>
          <a:p>
            <a:r>
              <a:rPr lang="en-GB" dirty="0" smtClean="0"/>
              <a:t>Diagnostic specialist staging and treatment</a:t>
            </a:r>
          </a:p>
          <a:p>
            <a:r>
              <a:rPr lang="en-GB" dirty="0" smtClean="0"/>
              <a:t>Diagnostic and specialist MDTs</a:t>
            </a:r>
          </a:p>
          <a:p>
            <a:r>
              <a:rPr lang="en-GB" dirty="0" smtClean="0"/>
              <a:t>Endpoint in 42 days similar to 52 days</a:t>
            </a:r>
          </a:p>
          <a:p>
            <a:endParaRPr lang="en-GB" dirty="0" smtClean="0"/>
          </a:p>
          <a:p>
            <a:endParaRPr lang="en-GB" dirty="0"/>
          </a:p>
        </p:txBody>
      </p:sp>
    </p:spTree>
    <p:extLst>
      <p:ext uri="{BB962C8B-B14F-4D97-AF65-F5344CB8AC3E}">
        <p14:creationId xmlns:p14="http://schemas.microsoft.com/office/powerpoint/2010/main" val="39764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62" y="811369"/>
            <a:ext cx="7733600" cy="580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12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400</TotalTime>
  <Words>6566</Words>
  <Application>Microsoft Office PowerPoint</Application>
  <PresentationFormat>On-screen Show (4:3)</PresentationFormat>
  <Paragraphs>820</Paragraphs>
  <Slides>61</Slides>
  <Notes>8</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Custom Design</vt:lpstr>
      <vt:lpstr>Implementing a timed oesophago-gastric pathway</vt:lpstr>
      <vt:lpstr>WHY ?</vt:lpstr>
      <vt:lpstr>PowerPoint Presentation</vt:lpstr>
      <vt:lpstr>PowerPoint Presentation</vt:lpstr>
      <vt:lpstr>What ?</vt:lpstr>
      <vt:lpstr>PowerPoint Presentation</vt:lpstr>
      <vt:lpstr>PowerPoint Presentation</vt:lpstr>
      <vt:lpstr>62 day Rule Rules </vt:lpstr>
      <vt:lpstr>PowerPoint Presentation</vt:lpstr>
      <vt:lpstr>National Timed Pathway</vt:lpstr>
      <vt:lpstr>How?</vt:lpstr>
      <vt:lpstr>Outline</vt:lpstr>
      <vt:lpstr>The process</vt:lpstr>
      <vt:lpstr>Aims of the project</vt:lpstr>
      <vt:lpstr>Role of the Cancer Alliance</vt:lpstr>
      <vt:lpstr>5 pathway steps to deliver</vt:lpstr>
      <vt:lpstr>What did we do ?</vt:lpstr>
      <vt:lpstr>January 2019-June 2019</vt:lpstr>
      <vt:lpstr>Preliminary data from oesophago-gastric pathway audit</vt:lpstr>
      <vt:lpstr>Background and methodology</vt:lpstr>
      <vt:lpstr>Data available for analysis</vt:lpstr>
      <vt:lpstr>National Timed Pathway</vt:lpstr>
      <vt:lpstr>Pathway overview – referrals (reported by trusts)</vt:lpstr>
      <vt:lpstr>Overview of pathway – diagnostic timeline (median)</vt:lpstr>
      <vt:lpstr>Referral to diagnosis times</vt:lpstr>
      <vt:lpstr>Direct access to endoscopy and STT pathways </vt:lpstr>
      <vt:lpstr>Straight to test pathways </vt:lpstr>
      <vt:lpstr>Times from referral to endoscopy</vt:lpstr>
      <vt:lpstr>Constraints to provision of DA or STT</vt:lpstr>
      <vt:lpstr>CT scans</vt:lpstr>
      <vt:lpstr>Histology – biopsy to reporting</vt:lpstr>
      <vt:lpstr>Waiting times for a diagnosis</vt:lpstr>
      <vt:lpstr>Outcomes for patients not diagnosed with cancer</vt:lpstr>
      <vt:lpstr>Constraints to delivery of the 28 day FDS</vt:lpstr>
      <vt:lpstr>Summary</vt:lpstr>
      <vt:lpstr>Recommendations</vt:lpstr>
      <vt:lpstr>Engagement event</vt:lpstr>
      <vt:lpstr>Workshop output</vt:lpstr>
      <vt:lpstr>Workshop output</vt:lpstr>
      <vt:lpstr>Start of the pathway (direct access/ triage /STT) – facilitated by Naser Turabi</vt:lpstr>
      <vt:lpstr>Diagnostic tests (endoscopy, CT and other tests) – facilitated by Caroline Cook</vt:lpstr>
      <vt:lpstr>Pathology – facilitated by Holly Norman</vt:lpstr>
      <vt:lpstr>Communication with patients (how to communicate a non-cancer diagnosis- face to face/letter/phone - and direction to appropriate next steps) – facilitated by Helen Saunders and Dave Pritchard</vt:lpstr>
      <vt:lpstr>Communication with primary care (referral and discharge) – facilitated by Andy McMeeking and Sophie Morris</vt:lpstr>
      <vt:lpstr>Communication with primary care (referral and discharge) – facilitated by Andy McMeeking and Sophie Morris</vt:lpstr>
      <vt:lpstr>Data capture – facilitated by Donna Chung  and Emma MacArthur </vt:lpstr>
      <vt:lpstr>Data capture – facilitated by Donna Chung and Emma MacArthur</vt:lpstr>
      <vt:lpstr>June –July 2019</vt:lpstr>
      <vt:lpstr>Project documentation</vt:lpstr>
      <vt:lpstr>Key milestones </vt:lpstr>
      <vt:lpstr>Stakeholder engagement</vt:lpstr>
      <vt:lpstr>Challenges </vt:lpstr>
      <vt:lpstr>Possible KPIs</vt:lpstr>
      <vt:lpstr>Next steps</vt:lpstr>
      <vt:lpstr>NCEL Cancer Alliance OG implementation progress and FDS performance </vt:lpstr>
      <vt:lpstr>NHSE metrics</vt:lpstr>
      <vt:lpstr>Delivery of the 5 pathway steps</vt:lpstr>
      <vt:lpstr>FDS data &amp; performance – Sept 2019</vt:lpstr>
      <vt:lpstr>OG FDS performance – Q3 2019/20</vt:lpstr>
      <vt:lpstr>Main reasons given for FDS breach</vt:lpstr>
      <vt:lpstr>Lessons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Evans</dc:creator>
  <cp:lastModifiedBy>Dunderdale, Helen</cp:lastModifiedBy>
  <cp:revision>63</cp:revision>
  <dcterms:created xsi:type="dcterms:W3CDTF">2019-06-03T14:25:17Z</dcterms:created>
  <dcterms:modified xsi:type="dcterms:W3CDTF">2019-11-29T09:32:45Z</dcterms:modified>
</cp:coreProperties>
</file>