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828C8A1-C36B-4D90-8EB1-6BDDA6E6984E}" type="datetimeFigureOut">
              <a:rPr lang="en-GB" smtClean="0"/>
              <a:t>27/02/2019</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4FD4D97-4433-4F02-8CC2-CC458AF1BC4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8C8A1-C36B-4D90-8EB1-6BDDA6E6984E}" type="datetimeFigureOut">
              <a:rPr lang="en-GB" smtClean="0"/>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D4D97-4433-4F02-8CC2-CC458AF1BC4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8C8A1-C36B-4D90-8EB1-6BDDA6E6984E}" type="datetimeFigureOut">
              <a:rPr lang="en-GB" smtClean="0"/>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D4D97-4433-4F02-8CC2-CC458AF1BC4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8C8A1-C36B-4D90-8EB1-6BDDA6E6984E}" type="datetimeFigureOut">
              <a:rPr lang="en-GB" smtClean="0"/>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D4D97-4433-4F02-8CC2-CC458AF1BC4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28C8A1-C36B-4D90-8EB1-6BDDA6E6984E}" type="datetimeFigureOut">
              <a:rPr lang="en-GB" smtClean="0"/>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D4D97-4433-4F02-8CC2-CC458AF1BC4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28C8A1-C36B-4D90-8EB1-6BDDA6E6984E}" type="datetimeFigureOut">
              <a:rPr lang="en-GB" smtClean="0"/>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FD4D97-4433-4F02-8CC2-CC458AF1BC4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828C8A1-C36B-4D90-8EB1-6BDDA6E6984E}" type="datetimeFigureOut">
              <a:rPr lang="en-GB" smtClean="0"/>
              <a:t>27/02/2019</a:t>
            </a:fld>
            <a:endParaRPr lang="en-GB"/>
          </a:p>
        </p:txBody>
      </p:sp>
      <p:sp>
        <p:nvSpPr>
          <p:cNvPr id="27" name="Slide Number Placeholder 26"/>
          <p:cNvSpPr>
            <a:spLocks noGrp="1"/>
          </p:cNvSpPr>
          <p:nvPr>
            <p:ph type="sldNum" sz="quarter" idx="11"/>
          </p:nvPr>
        </p:nvSpPr>
        <p:spPr/>
        <p:txBody>
          <a:bodyPr rtlCol="0"/>
          <a:lstStyle/>
          <a:p>
            <a:fld id="{A4FD4D97-4433-4F02-8CC2-CC458AF1BC42}" type="slidenum">
              <a:rPr lang="en-GB" smtClean="0"/>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828C8A1-C36B-4D90-8EB1-6BDDA6E6984E}" type="datetimeFigureOut">
              <a:rPr lang="en-GB" smtClean="0"/>
              <a:t>27/02/2019</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A4FD4D97-4433-4F02-8CC2-CC458AF1BC4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8C8A1-C36B-4D90-8EB1-6BDDA6E6984E}" type="datetimeFigureOut">
              <a:rPr lang="en-GB" smtClean="0"/>
              <a:t>27/02/2019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FD4D97-4433-4F02-8CC2-CC458AF1BC4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28C8A1-C36B-4D90-8EB1-6BDDA6E6984E}" type="datetimeFigureOut">
              <a:rPr lang="en-GB" smtClean="0"/>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FD4D97-4433-4F02-8CC2-CC458AF1BC4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28C8A1-C36B-4D90-8EB1-6BDDA6E6984E}" type="datetimeFigureOut">
              <a:rPr lang="en-GB" smtClean="0"/>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FD4D97-4433-4F02-8CC2-CC458AF1BC4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828C8A1-C36B-4D90-8EB1-6BDDA6E6984E}" type="datetimeFigureOut">
              <a:rPr lang="en-GB" smtClean="0"/>
              <a:t>27/02/2019</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4FD4D97-4433-4F02-8CC2-CC458AF1BC4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44824"/>
            <a:ext cx="8458200" cy="1470025"/>
          </a:xfrm>
        </p:spPr>
        <p:txBody>
          <a:bodyPr/>
          <a:lstStyle/>
          <a:p>
            <a:r>
              <a:rPr lang="en-GB" dirty="0" smtClean="0"/>
              <a:t>Impact of 2019 Sarcoma Service specification for Bristol</a:t>
            </a:r>
            <a:endParaRPr lang="en-GB" dirty="0"/>
          </a:p>
        </p:txBody>
      </p:sp>
      <p:sp>
        <p:nvSpPr>
          <p:cNvPr id="3" name="Subtitle 2"/>
          <p:cNvSpPr>
            <a:spLocks noGrp="1"/>
          </p:cNvSpPr>
          <p:nvPr>
            <p:ph type="subTitle" idx="1"/>
          </p:nvPr>
        </p:nvSpPr>
        <p:spPr/>
        <p:txBody>
          <a:bodyPr/>
          <a:lstStyle/>
          <a:p>
            <a:r>
              <a:rPr lang="en-GB" dirty="0" smtClean="0"/>
              <a:t>Gareth Ayre</a:t>
            </a:r>
          </a:p>
          <a:p>
            <a:r>
              <a:rPr lang="en-GB" dirty="0" smtClean="0"/>
              <a:t>SWAG Sarcoma SSG</a:t>
            </a:r>
          </a:p>
          <a:p>
            <a:r>
              <a:rPr lang="en-GB" dirty="0" smtClean="0"/>
              <a:t>12</a:t>
            </a:r>
            <a:r>
              <a:rPr lang="en-GB" baseline="30000" dirty="0" smtClean="0"/>
              <a:t>th</a:t>
            </a:r>
            <a:r>
              <a:rPr lang="en-GB" dirty="0" smtClean="0"/>
              <a:t> Feb, 2019</a:t>
            </a:r>
          </a:p>
        </p:txBody>
      </p:sp>
    </p:spTree>
    <p:extLst>
      <p:ext uri="{BB962C8B-B14F-4D97-AF65-F5344CB8AC3E}">
        <p14:creationId xmlns:p14="http://schemas.microsoft.com/office/powerpoint/2010/main" val="3927355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066800"/>
          </a:xfrm>
        </p:spPr>
        <p:txBody>
          <a:bodyPr/>
          <a:lstStyle/>
          <a:p>
            <a:r>
              <a:rPr lang="en-GB" dirty="0" smtClean="0"/>
              <a:t>Rationale for new service spec</a:t>
            </a:r>
            <a:endParaRPr lang="en-GB" dirty="0"/>
          </a:p>
        </p:txBody>
      </p:sp>
      <p:sp>
        <p:nvSpPr>
          <p:cNvPr id="3" name="Content Placeholder 2"/>
          <p:cNvSpPr>
            <a:spLocks noGrp="1"/>
          </p:cNvSpPr>
          <p:nvPr>
            <p:ph idx="1"/>
          </p:nvPr>
        </p:nvSpPr>
        <p:spPr/>
        <p:txBody>
          <a:bodyPr>
            <a:normAutofit/>
          </a:bodyPr>
          <a:lstStyle/>
          <a:p>
            <a:pPr lvl="0"/>
            <a:r>
              <a:rPr lang="en-GB" sz="2400" dirty="0"/>
              <a:t>Variation in how SAGs function – lack of robust referral / treatment pathways and their oversight. Some patients may not get the most appropriate treatment from the most appropriate team</a:t>
            </a:r>
            <a:r>
              <a:rPr lang="en-GB" sz="2400" dirty="0" smtClean="0"/>
              <a:t>.</a:t>
            </a:r>
          </a:p>
          <a:p>
            <a:pPr lvl="0"/>
            <a:endParaRPr lang="en-GB" sz="2400" dirty="0"/>
          </a:p>
          <a:p>
            <a:pPr lvl="0"/>
            <a:r>
              <a:rPr lang="en-GB" sz="2400" dirty="0"/>
              <a:t>National Cancer Registration and Analysis Service (NCRAS) shows that only 40-60% of suspected or confirmed sarcoma is going through a sarcoma MDT (although 95% go through </a:t>
            </a:r>
            <a:r>
              <a:rPr lang="en-GB" sz="2400" u="sng" dirty="0"/>
              <a:t>an </a:t>
            </a:r>
            <a:r>
              <a:rPr lang="en-GB" sz="2400" dirty="0"/>
              <a:t>MDT – e.g. Gynae / breast)</a:t>
            </a:r>
          </a:p>
          <a:p>
            <a:endParaRPr lang="en-GB" dirty="0"/>
          </a:p>
        </p:txBody>
      </p:sp>
    </p:spTree>
    <p:extLst>
      <p:ext uri="{BB962C8B-B14F-4D97-AF65-F5344CB8AC3E}">
        <p14:creationId xmlns:p14="http://schemas.microsoft.com/office/powerpoint/2010/main" val="4044982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r>
              <a:rPr lang="en-GB" dirty="0" smtClean="0"/>
              <a:t>Principle aims of latest service spec</a:t>
            </a:r>
            <a:endParaRPr lang="en-GB" dirty="0"/>
          </a:p>
        </p:txBody>
      </p:sp>
      <p:sp>
        <p:nvSpPr>
          <p:cNvPr id="3" name="Content Placeholder 2"/>
          <p:cNvSpPr>
            <a:spLocks noGrp="1"/>
          </p:cNvSpPr>
          <p:nvPr>
            <p:ph idx="1"/>
          </p:nvPr>
        </p:nvSpPr>
        <p:spPr>
          <a:xfrm>
            <a:off x="457200" y="1988840"/>
            <a:ext cx="8229600" cy="4585696"/>
          </a:xfrm>
        </p:spPr>
        <p:txBody>
          <a:bodyPr>
            <a:normAutofit/>
          </a:bodyPr>
          <a:lstStyle/>
          <a:p>
            <a:pPr lvl="0"/>
            <a:r>
              <a:rPr lang="en-GB" sz="2400" dirty="0" smtClean="0"/>
              <a:t>Roles </a:t>
            </a:r>
            <a:r>
              <a:rPr lang="en-GB" sz="2400" dirty="0"/>
              <a:t>and responsibilities of SAGs, SSCs and LSUs have been clarified – especially the role of the SAG in determining referral and treatment pathways for all sarcomas</a:t>
            </a:r>
            <a:r>
              <a:rPr lang="en-GB" sz="2400" dirty="0" smtClean="0"/>
              <a:t>.</a:t>
            </a:r>
          </a:p>
          <a:p>
            <a:pPr lvl="0"/>
            <a:endParaRPr lang="en-GB" sz="2400" dirty="0"/>
          </a:p>
          <a:p>
            <a:r>
              <a:rPr lang="en-GB" sz="2400" dirty="0"/>
              <a:t>All patients with a sarcoma diagnosis are referred to the sarcoma MDT – number of MDT discussions </a:t>
            </a:r>
            <a:r>
              <a:rPr lang="en-GB" sz="2400" u="sng" dirty="0"/>
              <a:t>needs</a:t>
            </a:r>
            <a:r>
              <a:rPr lang="en-GB" sz="2400" dirty="0"/>
              <a:t> to increase</a:t>
            </a:r>
          </a:p>
          <a:p>
            <a:pPr marL="109728" indent="0">
              <a:buNone/>
            </a:pPr>
            <a:endParaRPr lang="en-GB" sz="2400" b="1" dirty="0"/>
          </a:p>
          <a:p>
            <a:r>
              <a:rPr lang="en-GB" sz="2400" dirty="0" smtClean="0"/>
              <a:t>Set (Enforce?) quality metrics for sarcoma services – including recommended case quotas</a:t>
            </a:r>
            <a:endParaRPr lang="en-GB" sz="2400" dirty="0"/>
          </a:p>
        </p:txBody>
      </p:sp>
    </p:spTree>
    <p:extLst>
      <p:ext uri="{BB962C8B-B14F-4D97-AF65-F5344CB8AC3E}">
        <p14:creationId xmlns:p14="http://schemas.microsoft.com/office/powerpoint/2010/main" val="215572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66800"/>
          </a:xfrm>
        </p:spPr>
        <p:txBody>
          <a:bodyPr/>
          <a:lstStyle/>
          <a:p>
            <a:r>
              <a:rPr lang="en-GB" dirty="0" smtClean="0"/>
              <a:t>Service model</a:t>
            </a:r>
            <a:endParaRPr lang="en-GB" dirty="0"/>
          </a:p>
        </p:txBody>
      </p:sp>
      <p:sp>
        <p:nvSpPr>
          <p:cNvPr id="3" name="Content Placeholder 2"/>
          <p:cNvSpPr>
            <a:spLocks noGrp="1"/>
          </p:cNvSpPr>
          <p:nvPr>
            <p:ph idx="1"/>
          </p:nvPr>
        </p:nvSpPr>
        <p:spPr>
          <a:xfrm>
            <a:off x="457200" y="1268760"/>
            <a:ext cx="8229600" cy="5589240"/>
          </a:xfrm>
        </p:spPr>
        <p:txBody>
          <a:bodyPr>
            <a:normAutofit/>
          </a:bodyPr>
          <a:lstStyle/>
          <a:p>
            <a:pPr marL="109728" indent="0">
              <a:buNone/>
            </a:pPr>
            <a:r>
              <a:rPr lang="en-GB" sz="1800" dirty="0"/>
              <a:t>2.2 - All people with a suspected or confirmed diagnosis of sarcoma must be referred to the Specialist Sarcoma Centre for review by the sarcoma MDT</a:t>
            </a:r>
          </a:p>
          <a:p>
            <a:pPr lvl="0"/>
            <a:r>
              <a:rPr lang="en-GB" sz="1800" dirty="0">
                <a:solidFill>
                  <a:srgbClr val="FF0000"/>
                </a:solidFill>
              </a:rPr>
              <a:t>Implies all GIST, skin, breast, </a:t>
            </a:r>
            <a:r>
              <a:rPr lang="en-GB" sz="1800" dirty="0" err="1">
                <a:solidFill>
                  <a:srgbClr val="FF0000"/>
                </a:solidFill>
              </a:rPr>
              <a:t>gynae</a:t>
            </a:r>
            <a:r>
              <a:rPr lang="en-GB" sz="1800" dirty="0">
                <a:solidFill>
                  <a:srgbClr val="FF0000"/>
                </a:solidFill>
              </a:rPr>
              <a:t> </a:t>
            </a:r>
            <a:r>
              <a:rPr lang="en-GB" sz="1800" dirty="0" smtClean="0">
                <a:solidFill>
                  <a:srgbClr val="FF0000"/>
                </a:solidFill>
              </a:rPr>
              <a:t>sarcomas must </a:t>
            </a:r>
            <a:r>
              <a:rPr lang="en-GB" sz="1800" dirty="0">
                <a:solidFill>
                  <a:srgbClr val="FF0000"/>
                </a:solidFill>
              </a:rPr>
              <a:t>also come through our </a:t>
            </a:r>
            <a:r>
              <a:rPr lang="en-GB" sz="1800" dirty="0" smtClean="0">
                <a:solidFill>
                  <a:srgbClr val="FF0000"/>
                </a:solidFill>
              </a:rPr>
              <a:t>meeting</a:t>
            </a:r>
          </a:p>
          <a:p>
            <a:pPr lvl="0"/>
            <a:r>
              <a:rPr lang="en-GB" sz="1800" dirty="0" smtClean="0">
                <a:solidFill>
                  <a:srgbClr val="FF0000"/>
                </a:solidFill>
              </a:rPr>
              <a:t>Mechanism to capture these cases?</a:t>
            </a:r>
          </a:p>
          <a:p>
            <a:pPr lvl="0"/>
            <a:endParaRPr lang="en-GB" sz="1800" dirty="0">
              <a:solidFill>
                <a:srgbClr val="FF0000"/>
              </a:solidFill>
            </a:endParaRPr>
          </a:p>
          <a:p>
            <a:pPr marL="109728" indent="0">
              <a:buNone/>
            </a:pPr>
            <a:r>
              <a:rPr lang="en-GB" sz="1800" dirty="0"/>
              <a:t>2.2 – Treatment and follow up outside of the SSC must be in line with pathways and protocols agreed by the SAG</a:t>
            </a:r>
          </a:p>
          <a:p>
            <a:r>
              <a:rPr lang="en-GB" sz="1800" dirty="0" smtClean="0">
                <a:solidFill>
                  <a:srgbClr val="FF0000"/>
                </a:solidFill>
              </a:rPr>
              <a:t>We have these pathways agreed already but are not always following them</a:t>
            </a:r>
          </a:p>
          <a:p>
            <a:pPr marL="109728" indent="0">
              <a:buNone/>
            </a:pPr>
            <a:endParaRPr lang="en-GB" sz="1800" dirty="0">
              <a:solidFill>
                <a:srgbClr val="FF0000"/>
              </a:solidFill>
            </a:endParaRPr>
          </a:p>
          <a:p>
            <a:pPr marL="109728" indent="0">
              <a:buNone/>
            </a:pPr>
            <a:r>
              <a:rPr lang="en-GB" sz="1800" dirty="0"/>
              <a:t>2.2.3 – LSUs and SSCs must ensure that services available at each designated LSU, together with details of designated practitioners in each Unit, are published on service websites with information about pathways. </a:t>
            </a:r>
          </a:p>
          <a:p>
            <a:r>
              <a:rPr lang="en-GB" sz="1800" dirty="0" smtClean="0">
                <a:solidFill>
                  <a:srgbClr val="FF0000"/>
                </a:solidFill>
              </a:rPr>
              <a:t>Ensure all designated </a:t>
            </a:r>
            <a:r>
              <a:rPr lang="en-GB" sz="1800" dirty="0" err="1" smtClean="0">
                <a:solidFill>
                  <a:srgbClr val="FF0000"/>
                </a:solidFill>
              </a:rPr>
              <a:t>practioners</a:t>
            </a:r>
            <a:r>
              <a:rPr lang="en-GB" sz="1800" dirty="0" smtClean="0">
                <a:solidFill>
                  <a:srgbClr val="FF0000"/>
                </a:solidFill>
              </a:rPr>
              <a:t> are listed</a:t>
            </a:r>
            <a:endParaRPr lang="en-GB" sz="1800" dirty="0">
              <a:solidFill>
                <a:srgbClr val="FF0000"/>
              </a:solidFill>
            </a:endParaRPr>
          </a:p>
        </p:txBody>
      </p:sp>
    </p:spTree>
    <p:extLst>
      <p:ext uri="{BB962C8B-B14F-4D97-AF65-F5344CB8AC3E}">
        <p14:creationId xmlns:p14="http://schemas.microsoft.com/office/powerpoint/2010/main" val="3430238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66800"/>
          </a:xfrm>
        </p:spPr>
        <p:txBody>
          <a:bodyPr/>
          <a:lstStyle/>
          <a:p>
            <a:r>
              <a:rPr lang="en-GB" dirty="0"/>
              <a:t>Service model</a:t>
            </a:r>
          </a:p>
        </p:txBody>
      </p:sp>
      <p:sp>
        <p:nvSpPr>
          <p:cNvPr id="3" name="Content Placeholder 2"/>
          <p:cNvSpPr>
            <a:spLocks noGrp="1"/>
          </p:cNvSpPr>
          <p:nvPr>
            <p:ph idx="1"/>
          </p:nvPr>
        </p:nvSpPr>
        <p:spPr>
          <a:xfrm>
            <a:off x="457200" y="1628800"/>
            <a:ext cx="8229600" cy="5112568"/>
          </a:xfrm>
        </p:spPr>
        <p:txBody>
          <a:bodyPr>
            <a:normAutofit fontScale="92500" lnSpcReduction="10000"/>
          </a:bodyPr>
          <a:lstStyle/>
          <a:p>
            <a:pPr marL="109728" indent="0">
              <a:buNone/>
            </a:pPr>
            <a:r>
              <a:rPr lang="en-GB" sz="2200" dirty="0"/>
              <a:t>2.2.2 - Sarcoma MDTs will ensure up to date information about their shared pathways, activity and Service User outcomes, including information on site-specific sarcomas is publically available. </a:t>
            </a:r>
            <a:endParaRPr lang="en-GB" sz="2200" dirty="0" smtClean="0"/>
          </a:p>
          <a:p>
            <a:r>
              <a:rPr lang="en-GB" sz="2200" dirty="0" smtClean="0">
                <a:solidFill>
                  <a:srgbClr val="FF0000"/>
                </a:solidFill>
              </a:rPr>
              <a:t>Can SCR provide us with sufficient detail for this?</a:t>
            </a:r>
          </a:p>
          <a:p>
            <a:r>
              <a:rPr lang="en-GB" sz="2200" dirty="0" smtClean="0">
                <a:solidFill>
                  <a:srgbClr val="FF0000"/>
                </a:solidFill>
              </a:rPr>
              <a:t>Update website with annual activity report?</a:t>
            </a:r>
          </a:p>
          <a:p>
            <a:pPr marL="109728" indent="0">
              <a:buNone/>
            </a:pPr>
            <a:endParaRPr lang="en-GB" sz="2200" dirty="0">
              <a:solidFill>
                <a:srgbClr val="FF0000"/>
              </a:solidFill>
            </a:endParaRPr>
          </a:p>
          <a:p>
            <a:r>
              <a:rPr lang="en-GB" sz="2200" dirty="0"/>
              <a:t>2.3.4 – define FU guidelines and when it can be undertaken in LSUs</a:t>
            </a:r>
          </a:p>
          <a:p>
            <a:pPr marL="109728" indent="0">
              <a:buNone/>
            </a:pPr>
            <a:endParaRPr lang="en-GB" sz="2200" dirty="0"/>
          </a:p>
          <a:p>
            <a:r>
              <a:rPr lang="en-GB" sz="2200" dirty="0"/>
              <a:t>2.3.4 - After treatment, people should be provided with an education and support event, such as a Health and Wellbeing Clinic</a:t>
            </a:r>
          </a:p>
          <a:p>
            <a:r>
              <a:rPr lang="en-GB" sz="2200" dirty="0"/>
              <a:t> </a:t>
            </a:r>
          </a:p>
          <a:p>
            <a:r>
              <a:rPr lang="en-GB" sz="2200" dirty="0"/>
              <a:t>2.3.4 – </a:t>
            </a:r>
            <a:r>
              <a:rPr lang="en-GB" sz="2200" dirty="0" smtClean="0"/>
              <a:t>All patients should receive a treatment </a:t>
            </a:r>
            <a:r>
              <a:rPr lang="en-GB" sz="2200" dirty="0"/>
              <a:t>summary </a:t>
            </a:r>
            <a:endParaRPr lang="en-GB" sz="2200" dirty="0" smtClean="0"/>
          </a:p>
          <a:p>
            <a:r>
              <a:rPr lang="en-GB" sz="2200" dirty="0" smtClean="0">
                <a:solidFill>
                  <a:srgbClr val="FF0000"/>
                </a:solidFill>
              </a:rPr>
              <a:t>System in place for RT. Chemo – erratic. Surgery?</a:t>
            </a:r>
          </a:p>
          <a:p>
            <a:endParaRPr lang="en-GB" sz="2200" dirty="0">
              <a:solidFill>
                <a:srgbClr val="FF0000"/>
              </a:solidFill>
            </a:endParaRPr>
          </a:p>
          <a:p>
            <a:r>
              <a:rPr lang="en-GB" sz="2200" dirty="0"/>
              <a:t>2.3.4 - Advanced communication training – all core MDT members </a:t>
            </a:r>
            <a:r>
              <a:rPr lang="en-GB" sz="2200" dirty="0" smtClean="0"/>
              <a:t>must attend</a:t>
            </a:r>
            <a:endParaRPr lang="en-GB" sz="2200" dirty="0"/>
          </a:p>
          <a:p>
            <a:endParaRPr lang="en-GB" sz="2200" dirty="0">
              <a:solidFill>
                <a:srgbClr val="FF0000"/>
              </a:solidFill>
            </a:endParaRPr>
          </a:p>
        </p:txBody>
      </p:sp>
    </p:spTree>
    <p:extLst>
      <p:ext uri="{BB962C8B-B14F-4D97-AF65-F5344CB8AC3E}">
        <p14:creationId xmlns:p14="http://schemas.microsoft.com/office/powerpoint/2010/main" val="2764195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p>
            <a:r>
              <a:rPr lang="en-GB" dirty="0" smtClean="0"/>
              <a:t>Treatment delivery</a:t>
            </a:r>
            <a:endParaRPr lang="en-GB" dirty="0"/>
          </a:p>
        </p:txBody>
      </p:sp>
      <p:sp>
        <p:nvSpPr>
          <p:cNvPr id="3" name="Content Placeholder 2"/>
          <p:cNvSpPr>
            <a:spLocks noGrp="1"/>
          </p:cNvSpPr>
          <p:nvPr>
            <p:ph idx="1"/>
          </p:nvPr>
        </p:nvSpPr>
        <p:spPr>
          <a:xfrm>
            <a:off x="457200" y="1628800"/>
            <a:ext cx="8579296" cy="4945736"/>
          </a:xfrm>
        </p:spPr>
        <p:txBody>
          <a:bodyPr>
            <a:normAutofit/>
          </a:bodyPr>
          <a:lstStyle/>
          <a:p>
            <a:pPr marL="109728" indent="0">
              <a:buNone/>
            </a:pPr>
            <a:r>
              <a:rPr lang="en-GB" sz="2000" dirty="0" smtClean="0"/>
              <a:t>2.2	A </a:t>
            </a:r>
            <a:r>
              <a:rPr lang="en-GB" sz="2000" dirty="0"/>
              <a:t>soft tissue sarcoma MDT should manage the care of at least </a:t>
            </a:r>
            <a:r>
              <a:rPr lang="en-GB" sz="2000" b="1" dirty="0"/>
              <a:t>100</a:t>
            </a:r>
            <a:r>
              <a:rPr lang="en-GB" sz="2000" dirty="0"/>
              <a:t> new cases of soft tissue sarcoma per year. 	</a:t>
            </a:r>
          </a:p>
          <a:p>
            <a:pPr marL="109728" indent="0">
              <a:buNone/>
            </a:pPr>
            <a:endParaRPr lang="en-GB" sz="2000" dirty="0" smtClean="0"/>
          </a:p>
          <a:p>
            <a:pPr marL="109728" indent="0">
              <a:buNone/>
            </a:pPr>
            <a:r>
              <a:rPr lang="en-GB" sz="2000" dirty="0" smtClean="0"/>
              <a:t>2.4	Unplanned excisions - </a:t>
            </a:r>
            <a:r>
              <a:rPr lang="en-GB" sz="2000" dirty="0"/>
              <a:t>inadvertent or unplanned biopsies/excision, </a:t>
            </a:r>
            <a:r>
              <a:rPr lang="en-GB" sz="2000" dirty="0" smtClean="0"/>
              <a:t>will </a:t>
            </a:r>
            <a:r>
              <a:rPr lang="en-GB" sz="2000" dirty="0"/>
              <a:t>be the subject of on-going audit and results disseminated within the </a:t>
            </a:r>
            <a:r>
              <a:rPr lang="en-GB" sz="2000" dirty="0" smtClean="0"/>
              <a:t>Network</a:t>
            </a:r>
          </a:p>
          <a:p>
            <a:r>
              <a:rPr lang="en-GB" sz="2000" dirty="0" smtClean="0">
                <a:solidFill>
                  <a:srgbClr val="FF0000"/>
                </a:solidFill>
              </a:rPr>
              <a:t>Mechanism to do this required. Field in SCR?</a:t>
            </a:r>
          </a:p>
          <a:p>
            <a:pPr marL="109728" indent="0">
              <a:buNone/>
            </a:pPr>
            <a:endParaRPr lang="en-GB" sz="2000" dirty="0"/>
          </a:p>
          <a:p>
            <a:pPr marL="109728" indent="0">
              <a:buNone/>
            </a:pPr>
            <a:r>
              <a:rPr lang="en-GB" sz="2000" dirty="0"/>
              <a:t>2.4.5 Intra-abdominal including retroperitoneal sarcoma </a:t>
            </a:r>
            <a:endParaRPr lang="en-GB" sz="2000" dirty="0" smtClean="0"/>
          </a:p>
          <a:p>
            <a:r>
              <a:rPr lang="en-GB" sz="2000" b="1" dirty="0"/>
              <a:t>R</a:t>
            </a:r>
            <a:r>
              <a:rPr lang="en-GB" sz="2000" b="1" dirty="0" smtClean="0"/>
              <a:t>ecommended</a:t>
            </a:r>
            <a:r>
              <a:rPr lang="en-GB" sz="2000" dirty="0" smtClean="0"/>
              <a:t> </a:t>
            </a:r>
            <a:r>
              <a:rPr lang="en-GB" sz="2000" dirty="0"/>
              <a:t>caseload of 24/year</a:t>
            </a:r>
          </a:p>
          <a:p>
            <a:r>
              <a:rPr lang="en-GB" sz="2000" dirty="0" smtClean="0"/>
              <a:t>Ability </a:t>
            </a:r>
            <a:r>
              <a:rPr lang="en-GB" sz="2000" dirty="0"/>
              <a:t>for multi-organ resection</a:t>
            </a:r>
          </a:p>
          <a:p>
            <a:r>
              <a:rPr lang="en-GB" sz="2000" dirty="0" smtClean="0">
                <a:solidFill>
                  <a:srgbClr val="FF0000"/>
                </a:solidFill>
              </a:rPr>
              <a:t>Ancillary </a:t>
            </a:r>
            <a:r>
              <a:rPr lang="en-GB" sz="2000" dirty="0">
                <a:solidFill>
                  <a:srgbClr val="FF0000"/>
                </a:solidFill>
              </a:rPr>
              <a:t>surgeons (e.g. </a:t>
            </a:r>
            <a:r>
              <a:rPr lang="en-GB" sz="2000" dirty="0" smtClean="0">
                <a:solidFill>
                  <a:srgbClr val="FF0000"/>
                </a:solidFill>
              </a:rPr>
              <a:t>LGI</a:t>
            </a:r>
            <a:r>
              <a:rPr lang="en-GB" sz="2000" dirty="0">
                <a:solidFill>
                  <a:srgbClr val="FF0000"/>
                </a:solidFill>
              </a:rPr>
              <a:t>, vascular, </a:t>
            </a:r>
            <a:r>
              <a:rPr lang="en-GB" sz="2000" dirty="0" smtClean="0">
                <a:solidFill>
                  <a:srgbClr val="FF0000"/>
                </a:solidFill>
              </a:rPr>
              <a:t>HPB, UGI) require designation</a:t>
            </a:r>
          </a:p>
          <a:p>
            <a:r>
              <a:rPr lang="en-GB" sz="2000" dirty="0" smtClean="0">
                <a:solidFill>
                  <a:srgbClr val="FF0000"/>
                </a:solidFill>
              </a:rPr>
              <a:t>Contact nearby STS SAGs to detail our RPS service – bolster numbers</a:t>
            </a:r>
          </a:p>
          <a:p>
            <a:r>
              <a:rPr lang="en-GB" sz="2000" dirty="0" smtClean="0">
                <a:solidFill>
                  <a:srgbClr val="FF0000"/>
                </a:solidFill>
              </a:rPr>
              <a:t>Consider regular audit </a:t>
            </a:r>
            <a:r>
              <a:rPr lang="en-GB" sz="2000" smtClean="0">
                <a:solidFill>
                  <a:srgbClr val="FF0000"/>
                </a:solidFill>
              </a:rPr>
              <a:t>of outcomes</a:t>
            </a:r>
            <a:endParaRPr lang="en-GB" sz="2000" dirty="0"/>
          </a:p>
          <a:p>
            <a:pPr marL="109728" indent="0">
              <a:buNone/>
            </a:pPr>
            <a:endParaRPr lang="en-GB" dirty="0"/>
          </a:p>
        </p:txBody>
      </p:sp>
    </p:spTree>
    <p:extLst>
      <p:ext uri="{BB962C8B-B14F-4D97-AF65-F5344CB8AC3E}">
        <p14:creationId xmlns:p14="http://schemas.microsoft.com/office/powerpoint/2010/main" val="343538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066800"/>
          </a:xfrm>
        </p:spPr>
        <p:txBody>
          <a:bodyPr/>
          <a:lstStyle/>
          <a:p>
            <a:r>
              <a:rPr lang="en-GB" dirty="0"/>
              <a:t>Treatment delivery</a:t>
            </a:r>
          </a:p>
        </p:txBody>
      </p:sp>
      <p:sp>
        <p:nvSpPr>
          <p:cNvPr id="3" name="Content Placeholder 2"/>
          <p:cNvSpPr>
            <a:spLocks noGrp="1"/>
          </p:cNvSpPr>
          <p:nvPr>
            <p:ph idx="1"/>
          </p:nvPr>
        </p:nvSpPr>
        <p:spPr>
          <a:xfrm>
            <a:off x="457200" y="1772816"/>
            <a:ext cx="8229600" cy="4801720"/>
          </a:xfrm>
        </p:spPr>
        <p:txBody>
          <a:bodyPr>
            <a:normAutofit/>
          </a:bodyPr>
          <a:lstStyle/>
          <a:p>
            <a:pPr marL="109728" indent="0">
              <a:buNone/>
            </a:pPr>
            <a:r>
              <a:rPr lang="en-GB" sz="2000" b="1" dirty="0"/>
              <a:t>2.4.6 Gastro-intestinal stromal tumours </a:t>
            </a:r>
            <a:r>
              <a:rPr lang="en-GB" sz="2000" dirty="0"/>
              <a:t>	</a:t>
            </a:r>
            <a:endParaRPr lang="en-GB" sz="2000" dirty="0" smtClean="0"/>
          </a:p>
          <a:p>
            <a:r>
              <a:rPr lang="en-GB" sz="2000" b="1" dirty="0" smtClean="0"/>
              <a:t>Recommende</a:t>
            </a:r>
            <a:r>
              <a:rPr lang="en-GB" sz="2000" b="1" dirty="0"/>
              <a:t>d</a:t>
            </a:r>
            <a:r>
              <a:rPr lang="en-GB" sz="2000" dirty="0"/>
              <a:t> annual new case load of 24 / </a:t>
            </a:r>
            <a:r>
              <a:rPr lang="en-GB" sz="2000" dirty="0" smtClean="0"/>
              <a:t>annum</a:t>
            </a:r>
            <a:endParaRPr lang="en-GB" sz="2000" b="1" dirty="0" smtClean="0"/>
          </a:p>
          <a:p>
            <a:r>
              <a:rPr lang="en-GB" sz="2000" dirty="0"/>
              <a:t>People with GIST must have their care plan confirmed by a Sarcoma MDT and treatment delivered by services designated by the </a:t>
            </a:r>
            <a:r>
              <a:rPr lang="en-GB" sz="2000" dirty="0" smtClean="0"/>
              <a:t>SAG</a:t>
            </a:r>
          </a:p>
          <a:p>
            <a:r>
              <a:rPr lang="en-GB" sz="2000" dirty="0" smtClean="0">
                <a:solidFill>
                  <a:srgbClr val="FF0000"/>
                </a:solidFill>
              </a:rPr>
              <a:t>Update designated surgeons. </a:t>
            </a:r>
          </a:p>
          <a:p>
            <a:r>
              <a:rPr lang="en-GB" sz="2000" dirty="0" smtClean="0">
                <a:solidFill>
                  <a:srgbClr val="FF0000"/>
                </a:solidFill>
              </a:rPr>
              <a:t>Confirm treatment decisions prospectively</a:t>
            </a:r>
          </a:p>
          <a:p>
            <a:endParaRPr lang="en-GB" sz="2000" dirty="0">
              <a:solidFill>
                <a:srgbClr val="FF0000"/>
              </a:solidFill>
            </a:endParaRPr>
          </a:p>
          <a:p>
            <a:pPr marL="109728" indent="0">
              <a:buNone/>
            </a:pPr>
            <a:r>
              <a:rPr lang="en-GB" sz="2000" dirty="0" smtClean="0"/>
              <a:t>2.4.7 </a:t>
            </a:r>
            <a:r>
              <a:rPr lang="en-GB" sz="2000" b="1" dirty="0" smtClean="0"/>
              <a:t>Breast</a:t>
            </a:r>
            <a:r>
              <a:rPr lang="en-GB" sz="2000" dirty="0" smtClean="0"/>
              <a:t> </a:t>
            </a:r>
            <a:r>
              <a:rPr lang="en-GB" sz="2000" dirty="0"/>
              <a:t>- Surgery may be appropriately undertaken within breast cancer services </a:t>
            </a:r>
            <a:r>
              <a:rPr lang="en-GB" sz="2000" b="1" dirty="0"/>
              <a:t>after </a:t>
            </a:r>
            <a:r>
              <a:rPr lang="en-GB" sz="2000" dirty="0"/>
              <a:t>discussion has occurred with a sarcoma MDT </a:t>
            </a:r>
            <a:r>
              <a:rPr lang="en-GB" sz="2000" dirty="0" smtClean="0"/>
              <a:t> </a:t>
            </a:r>
            <a:endParaRPr lang="en-GB" sz="2000" dirty="0"/>
          </a:p>
          <a:p>
            <a:pPr marL="109728" indent="0">
              <a:buNone/>
            </a:pPr>
            <a:endParaRPr lang="en-GB" sz="2000" dirty="0"/>
          </a:p>
          <a:p>
            <a:pPr marL="109728" indent="0">
              <a:buNone/>
            </a:pPr>
            <a:r>
              <a:rPr lang="en-GB" sz="2000" dirty="0" smtClean="0"/>
              <a:t>2.4.8</a:t>
            </a:r>
            <a:r>
              <a:rPr lang="en-GB" sz="2000" b="1" dirty="0" smtClean="0"/>
              <a:t> Skin </a:t>
            </a:r>
            <a:r>
              <a:rPr lang="en-GB" sz="2000" dirty="0" smtClean="0"/>
              <a:t>- </a:t>
            </a:r>
            <a:r>
              <a:rPr lang="en-GB" sz="2000" dirty="0"/>
              <a:t>People with skin sarcomas must have their care plan confirmed by a sarcoma MDT 	</a:t>
            </a:r>
          </a:p>
          <a:p>
            <a:pPr marL="109728" indent="0">
              <a:buNone/>
            </a:pPr>
            <a:endParaRPr lang="en-GB" sz="2000" dirty="0"/>
          </a:p>
        </p:txBody>
      </p:sp>
    </p:spTree>
    <p:extLst>
      <p:ext uri="{BB962C8B-B14F-4D97-AF65-F5344CB8AC3E}">
        <p14:creationId xmlns:p14="http://schemas.microsoft.com/office/powerpoint/2010/main" val="1143255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lstStyle/>
          <a:p>
            <a:r>
              <a:rPr lang="en-GB" dirty="0" smtClean="0"/>
              <a:t>Treatment delivery</a:t>
            </a:r>
            <a:endParaRPr lang="en-GB" dirty="0"/>
          </a:p>
        </p:txBody>
      </p:sp>
      <p:sp>
        <p:nvSpPr>
          <p:cNvPr id="3" name="Content Placeholder 2"/>
          <p:cNvSpPr>
            <a:spLocks noGrp="1"/>
          </p:cNvSpPr>
          <p:nvPr>
            <p:ph idx="1"/>
          </p:nvPr>
        </p:nvSpPr>
        <p:spPr>
          <a:xfrm>
            <a:off x="457200" y="1340768"/>
            <a:ext cx="8229600" cy="5233768"/>
          </a:xfrm>
        </p:spPr>
        <p:txBody>
          <a:bodyPr>
            <a:normAutofit/>
          </a:bodyPr>
          <a:lstStyle/>
          <a:p>
            <a:pPr marL="109728" indent="0">
              <a:buNone/>
            </a:pPr>
            <a:r>
              <a:rPr lang="en-GB" sz="2000" b="1" dirty="0"/>
              <a:t>2.4.9 Chest wall and lung sarcoma </a:t>
            </a:r>
            <a:r>
              <a:rPr lang="en-GB" sz="2000" dirty="0"/>
              <a:t>	</a:t>
            </a:r>
          </a:p>
          <a:p>
            <a:r>
              <a:rPr lang="en-GB" sz="2000" dirty="0" smtClean="0"/>
              <a:t>Bone </a:t>
            </a:r>
            <a:r>
              <a:rPr lang="en-GB" sz="2000" dirty="0"/>
              <a:t>sarcoma centres must have clear pathways defining access to thoracic surgery. The SAG must designate </a:t>
            </a:r>
            <a:r>
              <a:rPr lang="en-GB" sz="2000" b="1" dirty="0"/>
              <a:t>no more than one </a:t>
            </a:r>
            <a:r>
              <a:rPr lang="en-GB" sz="2000" dirty="0" smtClean="0"/>
              <a:t>thoracic surgery </a:t>
            </a:r>
            <a:r>
              <a:rPr lang="en-GB" sz="2000" dirty="0"/>
              <a:t>centre to link to a sarcoma MDT. </a:t>
            </a:r>
            <a:endParaRPr lang="en-GB" sz="2000" dirty="0" smtClean="0"/>
          </a:p>
          <a:p>
            <a:r>
              <a:rPr lang="en-GB" sz="2000" dirty="0" err="1"/>
              <a:t>Metastatectomy</a:t>
            </a:r>
            <a:r>
              <a:rPr lang="en-GB" sz="2000" dirty="0"/>
              <a:t> and ablation must be undertaken in centres with sufficient caseload volume to ensure at least one case per month </a:t>
            </a:r>
          </a:p>
          <a:p>
            <a:endParaRPr lang="en-GB" sz="2000" dirty="0"/>
          </a:p>
          <a:p>
            <a:pPr marL="109728" indent="0">
              <a:buNone/>
            </a:pPr>
            <a:r>
              <a:rPr lang="en-GB" sz="2000" b="1" dirty="0" smtClean="0"/>
              <a:t>2.5 Children / TYA</a:t>
            </a:r>
          </a:p>
          <a:p>
            <a:r>
              <a:rPr lang="en-GB" sz="2000" dirty="0" smtClean="0"/>
              <a:t>Paeds </a:t>
            </a:r>
            <a:r>
              <a:rPr lang="en-GB" sz="2000" dirty="0"/>
              <a:t>representation on SAG – Helen Rees?</a:t>
            </a:r>
          </a:p>
          <a:p>
            <a:r>
              <a:rPr lang="en-GB" sz="2000" dirty="0" smtClean="0"/>
              <a:t>Agree </a:t>
            </a:r>
            <a:r>
              <a:rPr lang="en-GB" sz="2000" dirty="0"/>
              <a:t>locally-defined care pathways </a:t>
            </a:r>
            <a:r>
              <a:rPr lang="en-GB" sz="2000" dirty="0" err="1"/>
              <a:t>inc</a:t>
            </a:r>
            <a:r>
              <a:rPr lang="en-GB" sz="2000" dirty="0"/>
              <a:t> referral arrangements and communication</a:t>
            </a:r>
          </a:p>
          <a:p>
            <a:r>
              <a:rPr lang="en-GB" sz="2000" dirty="0" smtClean="0"/>
              <a:t>Discussion </a:t>
            </a:r>
            <a:r>
              <a:rPr lang="en-GB" sz="2000" dirty="0"/>
              <a:t>at sarcoma MDT required for non-RMS + extremity tumours</a:t>
            </a:r>
          </a:p>
          <a:p>
            <a:r>
              <a:rPr lang="en-GB" sz="2000" dirty="0" smtClean="0"/>
              <a:t>Operational </a:t>
            </a:r>
            <a:r>
              <a:rPr lang="en-GB" sz="2000" dirty="0"/>
              <a:t>policy defining working arrangement with TYA MDT</a:t>
            </a:r>
          </a:p>
          <a:p>
            <a:pPr marL="109728" indent="0">
              <a:buNone/>
            </a:pPr>
            <a:endParaRPr lang="en-GB" b="1" dirty="0"/>
          </a:p>
          <a:p>
            <a:pPr marL="109728" indent="0">
              <a:buNone/>
            </a:pPr>
            <a:endParaRPr lang="en-GB" dirty="0"/>
          </a:p>
        </p:txBody>
      </p:sp>
    </p:spTree>
    <p:extLst>
      <p:ext uri="{BB962C8B-B14F-4D97-AF65-F5344CB8AC3E}">
        <p14:creationId xmlns:p14="http://schemas.microsoft.com/office/powerpoint/2010/main" val="1709196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finally</a:t>
            </a:r>
            <a:endParaRPr lang="en-GB" dirty="0"/>
          </a:p>
        </p:txBody>
      </p:sp>
      <p:sp>
        <p:nvSpPr>
          <p:cNvPr id="3" name="Content Placeholder 2"/>
          <p:cNvSpPr>
            <a:spLocks noGrp="1"/>
          </p:cNvSpPr>
          <p:nvPr>
            <p:ph idx="1"/>
          </p:nvPr>
        </p:nvSpPr>
        <p:spPr/>
        <p:txBody>
          <a:bodyPr/>
          <a:lstStyle/>
          <a:p>
            <a:pPr marL="109728" indent="0">
              <a:buNone/>
            </a:pPr>
            <a:r>
              <a:rPr lang="en-GB" sz="2000" dirty="0"/>
              <a:t>4.3 Commissioned providers are required to participate in annual quality assurance and collect and submit data to support the assessment of compliance with the service specification as set out in Schedule 4A-C. </a:t>
            </a:r>
          </a:p>
          <a:p>
            <a:pPr marL="109728" indent="0">
              <a:buNone/>
            </a:pPr>
            <a:endParaRPr lang="en-GB" dirty="0"/>
          </a:p>
        </p:txBody>
      </p:sp>
    </p:spTree>
    <p:extLst>
      <p:ext uri="{BB962C8B-B14F-4D97-AF65-F5344CB8AC3E}">
        <p14:creationId xmlns:p14="http://schemas.microsoft.com/office/powerpoint/2010/main" val="1717467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91</TotalTime>
  <Words>425</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Impact of 2019 Sarcoma Service specification for Bristol</vt:lpstr>
      <vt:lpstr>Rationale for new service spec</vt:lpstr>
      <vt:lpstr>Principle aims of latest service spec</vt:lpstr>
      <vt:lpstr>Service model</vt:lpstr>
      <vt:lpstr>Service model</vt:lpstr>
      <vt:lpstr>Treatment delivery</vt:lpstr>
      <vt:lpstr>Treatment delivery</vt:lpstr>
      <vt:lpstr>Treatment delivery</vt:lpstr>
      <vt:lpstr>And finally</vt:lpstr>
    </vt:vector>
  </TitlesOfParts>
  <Company>UHBrstiol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2019 Sarcoma Service specification for Bristol</dc:title>
  <dc:creator>Ayre, Gareth</dc:creator>
  <cp:lastModifiedBy>Sahni, Asha</cp:lastModifiedBy>
  <cp:revision>13</cp:revision>
  <dcterms:created xsi:type="dcterms:W3CDTF">2019-02-10T15:56:52Z</dcterms:created>
  <dcterms:modified xsi:type="dcterms:W3CDTF">2019-02-27T15:52:35Z</dcterms:modified>
</cp:coreProperties>
</file>