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594CE81-B9BD-40A2-B755-A107F8653A9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3C302AE-47F2-4F60-B9B2-60246C09DBF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CE81-B9BD-40A2-B755-A107F8653A9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2AE-47F2-4F60-B9B2-60246C09DBF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CE81-B9BD-40A2-B755-A107F8653A9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2AE-47F2-4F60-B9B2-60246C09DBF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CE81-B9BD-40A2-B755-A107F8653A9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2AE-47F2-4F60-B9B2-60246C09DBF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CE81-B9BD-40A2-B755-A107F8653A9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2AE-47F2-4F60-B9B2-60246C09DBF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CE81-B9BD-40A2-B755-A107F8653A9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2AE-47F2-4F60-B9B2-60246C09DBF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94CE81-B9BD-40A2-B755-A107F8653A9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C302AE-47F2-4F60-B9B2-60246C09DBFD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594CE81-B9BD-40A2-B755-A107F8653A9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3C302AE-47F2-4F60-B9B2-60246C09DBF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CE81-B9BD-40A2-B755-A107F8653A9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2AE-47F2-4F60-B9B2-60246C09DBF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CE81-B9BD-40A2-B755-A107F8653A9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2AE-47F2-4F60-B9B2-60246C09DBF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CE81-B9BD-40A2-B755-A107F8653A9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2AE-47F2-4F60-B9B2-60246C09DBF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594CE81-B9BD-40A2-B755-A107F8653A93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3C302AE-47F2-4F60-B9B2-60246C09DBF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458200" cy="147002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Audit of Head and neck </a:t>
            </a:r>
            <a:r>
              <a:rPr lang="en-GB" sz="3600" dirty="0" err="1" smtClean="0"/>
              <a:t>angiosarcoma</a:t>
            </a:r>
            <a:r>
              <a:rPr lang="en-GB" sz="3600" dirty="0" smtClean="0"/>
              <a:t> referred to Bristol 2009 - 2018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Gareth Ayre</a:t>
            </a:r>
          </a:p>
          <a:p>
            <a:r>
              <a:rPr lang="en-GB" dirty="0" smtClean="0"/>
              <a:t>SSG	12</a:t>
            </a:r>
            <a:r>
              <a:rPr lang="en-GB" baseline="30000" dirty="0" smtClean="0"/>
              <a:t>th</a:t>
            </a:r>
            <a:r>
              <a:rPr lang="en-GB" dirty="0" smtClean="0"/>
              <a:t> Feb, 2019</a:t>
            </a:r>
          </a:p>
        </p:txBody>
      </p:sp>
    </p:spTree>
    <p:extLst>
      <p:ext uri="{BB962C8B-B14F-4D97-AF65-F5344CB8AC3E}">
        <p14:creationId xmlns:p14="http://schemas.microsoft.com/office/powerpoint/2010/main" val="282426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GB" dirty="0" smtClean="0"/>
              <a:t>Case illustration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 smtClean="0"/>
              <a:t>82yo presented with 10cm region of AS</a:t>
            </a:r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r>
              <a:rPr lang="en-GB" sz="2400" dirty="0" smtClean="0"/>
              <a:t>Feb 2018 - WLE and SSG with microscopic radial margin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May 2018 – further WLE for recurrent disease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margin again involved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June 2018 – assessed for adjuvant RT but non-healing 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wound and clear evidence of recurrence at 		margins and probably in tumour bed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Jan 2019	Liver </a:t>
            </a:r>
            <a:r>
              <a:rPr lang="en-GB" sz="2400" dirty="0" err="1" smtClean="0"/>
              <a:t>mets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234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\\ubht.nhs.uk\userdata\A\AyreG\Documents\Portfolio\Audit\Sarcoma\Angiosarcoma\Hill side view 17.7.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85186"/>
            <a:ext cx="5341600" cy="35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ubht.nhs.uk\userdata\A\AyreG\Documents\Portfolio\Audit\Sarcoma\Angiosarcoma\Hill top of 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024336" cy="431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3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r>
              <a:rPr lang="en-GB" dirty="0"/>
              <a:t>Case illustration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 smtClean="0"/>
              <a:t>Fit 62 year old underwent excision </a:t>
            </a:r>
            <a:r>
              <a:rPr lang="en-GB" sz="2400" dirty="0" err="1" smtClean="0"/>
              <a:t>biospy</a:t>
            </a:r>
            <a:r>
              <a:rPr lang="en-GB" sz="2400" dirty="0" smtClean="0"/>
              <a:t> June 2016 under </a:t>
            </a:r>
            <a:r>
              <a:rPr lang="en-GB" sz="2400" dirty="0" err="1" smtClean="0"/>
              <a:t>derm</a:t>
            </a:r>
            <a:r>
              <a:rPr lang="en-GB" sz="2400" dirty="0" smtClean="0"/>
              <a:t> for 20mm AS – margins involved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Sept 2016	WLE under plastics – residual disease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Margins clear – 3mm deep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No RT given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Aug 2017	Local recurrence requiring 2 attempts to clear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Margins clear – no RT given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May 2018	Local recurrence – 2 operations to clear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</a:t>
            </a:r>
            <a:r>
              <a:rPr lang="en-GB" sz="2400" dirty="0" err="1" smtClean="0"/>
              <a:t>Pedicled</a:t>
            </a:r>
            <a:r>
              <a:rPr lang="en-GB" sz="2400" dirty="0" smtClean="0"/>
              <a:t> flap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Involved margins adjacent to orbit and ear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607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\\ubht.nhs.uk\userdata\A\AyreG\Documents\Portfolio\Audit\Sarcoma\Angiosarcoma\Weston 4.9.18 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43424"/>
            <a:ext cx="2745861" cy="41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ubht.nhs.uk\userdata\A\AyreG\Documents\Portfolio\Audit\Sarcoma\Angiosarcoma\Weston begind e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343424"/>
            <a:ext cx="2745861" cy="41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ubht.nhs.uk\userdata\A\AyreG\Documents\Portfolio\Audit\Sarcoma\Angiosarcoma\Weston eyebrow nodu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944"/>
            <a:ext cx="2747516" cy="41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62000"/>
            <a:ext cx="8229600" cy="1066800"/>
          </a:xfrm>
        </p:spPr>
        <p:txBody>
          <a:bodyPr/>
          <a:lstStyle/>
          <a:p>
            <a:r>
              <a:rPr lang="en-GB" dirty="0" smtClean="0"/>
              <a:t>Radiotherapy technique (SCUBA)</a:t>
            </a:r>
            <a:endParaRPr lang="en-GB" dirty="0"/>
          </a:p>
        </p:txBody>
      </p:sp>
      <p:pic>
        <p:nvPicPr>
          <p:cNvPr id="7170" name="Picture 2" descr="\\ubht.nhs.uk\userdata\A\AyreG\Documents\Portfolio\Papers  posters\BSG 2019\CT SC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04" y="1628800"/>
            <a:ext cx="4767172" cy="501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ubht.nhs.uk\userdata\A\AyreG\Documents\Portfolio\Papers  posters\BSG 2019\Photo SCUB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3272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324971" cy="709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GB" dirty="0" smtClean="0"/>
              <a:t>What do we know about CAS?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873728"/>
          </a:xfrm>
        </p:spPr>
        <p:txBody>
          <a:bodyPr/>
          <a:lstStyle/>
          <a:p>
            <a:r>
              <a:rPr lang="en-GB" dirty="0" smtClean="0"/>
              <a:t>15% of all head and neck sarcoma</a:t>
            </a:r>
          </a:p>
          <a:p>
            <a:endParaRPr lang="en-GB" dirty="0" smtClean="0"/>
          </a:p>
          <a:p>
            <a:r>
              <a:rPr lang="en-GB" dirty="0" smtClean="0"/>
              <a:t>62% of CAS affects the scalp</a:t>
            </a:r>
          </a:p>
          <a:p>
            <a:endParaRPr lang="en-GB" dirty="0"/>
          </a:p>
          <a:p>
            <a:r>
              <a:rPr lang="en-GB" dirty="0" smtClean="0"/>
              <a:t>Typically affects older men</a:t>
            </a:r>
          </a:p>
          <a:p>
            <a:endParaRPr lang="en-GB" dirty="0"/>
          </a:p>
          <a:p>
            <a:r>
              <a:rPr lang="en-GB" dirty="0" smtClean="0"/>
              <a:t>Diffuse, clinically undetectable intra-dermal spread</a:t>
            </a:r>
          </a:p>
          <a:p>
            <a:r>
              <a:rPr lang="en-GB" dirty="0" smtClean="0"/>
              <a:t>Indistinct borders and multi-centric tumour</a:t>
            </a:r>
          </a:p>
          <a:p>
            <a:endParaRPr lang="en-GB" dirty="0"/>
          </a:p>
          <a:p>
            <a:r>
              <a:rPr lang="en-GB" dirty="0" smtClean="0"/>
              <a:t>Poor prognosis – 5-year survival 34%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9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2592288"/>
          </a:xfrm>
        </p:spPr>
        <p:txBody>
          <a:bodyPr/>
          <a:lstStyle/>
          <a:p>
            <a:pPr marL="109728" indent="0">
              <a:buNone/>
            </a:pPr>
            <a:r>
              <a:rPr lang="en-GB" b="1" dirty="0" smtClean="0"/>
              <a:t>Factors associated with poor outcome:</a:t>
            </a:r>
          </a:p>
          <a:p>
            <a:r>
              <a:rPr lang="en-GB" dirty="0" smtClean="0"/>
              <a:t>Size &gt; 5cm</a:t>
            </a:r>
          </a:p>
          <a:p>
            <a:r>
              <a:rPr lang="en-GB" dirty="0" smtClean="0"/>
              <a:t>Incomplete resection</a:t>
            </a:r>
          </a:p>
          <a:p>
            <a:r>
              <a:rPr lang="en-GB" dirty="0" smtClean="0"/>
              <a:t>Age &gt; 70</a:t>
            </a:r>
          </a:p>
          <a:p>
            <a:r>
              <a:rPr lang="en-GB" dirty="0" smtClean="0"/>
              <a:t>Lack of RT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32" y="2276872"/>
            <a:ext cx="592455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904" y="6027003"/>
            <a:ext cx="280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Guadagnolo</a:t>
            </a:r>
            <a:r>
              <a:rPr lang="en-GB" sz="1200" dirty="0" smtClean="0"/>
              <a:t> et </a:t>
            </a:r>
            <a:r>
              <a:rPr lang="en-GB" sz="1200" dirty="0"/>
              <a:t>al. </a:t>
            </a:r>
            <a:r>
              <a:rPr lang="en-GB" sz="1200" dirty="0" smtClean="0"/>
              <a:t>Outcomes </a:t>
            </a:r>
            <a:r>
              <a:rPr lang="en-GB" sz="1200" dirty="0"/>
              <a:t>after definitive treatment for cutaneous </a:t>
            </a:r>
            <a:r>
              <a:rPr lang="en-GB" sz="1200" dirty="0" err="1"/>
              <a:t>angiosarcoma</a:t>
            </a:r>
            <a:r>
              <a:rPr lang="en-GB" sz="1200" dirty="0"/>
              <a:t> of the face </a:t>
            </a:r>
            <a:r>
              <a:rPr lang="en-GB" sz="1200" dirty="0" smtClean="0"/>
              <a:t>and scalp. </a:t>
            </a:r>
            <a:r>
              <a:rPr lang="en-GB" sz="1200" dirty="0"/>
              <a:t> </a:t>
            </a:r>
            <a:endParaRPr lang="en-GB" sz="1200" dirty="0" smtClean="0"/>
          </a:p>
          <a:p>
            <a:r>
              <a:rPr lang="en-GB" sz="1200" i="1" dirty="0" smtClean="0"/>
              <a:t>Head </a:t>
            </a:r>
            <a:r>
              <a:rPr lang="en-GB" sz="1200" i="1" dirty="0"/>
              <a:t>&amp; neck</a:t>
            </a:r>
            <a:r>
              <a:rPr lang="en-GB" sz="1200" dirty="0"/>
              <a:t> </a:t>
            </a:r>
            <a:r>
              <a:rPr lang="en-GB" sz="1200" dirty="0" smtClean="0"/>
              <a:t> 33 </a:t>
            </a:r>
            <a:r>
              <a:rPr lang="en-GB" sz="1200" dirty="0"/>
              <a:t>5 (2011): 661-7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01008"/>
            <a:ext cx="2987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70 pts treated at MDA</a:t>
            </a:r>
          </a:p>
          <a:p>
            <a:endParaRPr lang="en-GB" sz="2000" dirty="0"/>
          </a:p>
          <a:p>
            <a:r>
              <a:rPr lang="en-GB" dirty="0" smtClean="0"/>
              <a:t>5-year disease-specific survival</a:t>
            </a:r>
          </a:p>
          <a:p>
            <a:r>
              <a:rPr lang="en-GB" dirty="0" smtClean="0"/>
              <a:t>76% with surgery + RT</a:t>
            </a:r>
          </a:p>
          <a:p>
            <a:r>
              <a:rPr lang="en-GB" dirty="0" smtClean="0"/>
              <a:t>33% with single modality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96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686800" cy="1066800"/>
          </a:xfrm>
        </p:spPr>
        <p:txBody>
          <a:bodyPr>
            <a:noAutofit/>
          </a:bodyPr>
          <a:lstStyle/>
          <a:p>
            <a:r>
              <a:rPr lang="en-GB" sz="3400" dirty="0" smtClean="0"/>
              <a:t>VMAT</a:t>
            </a:r>
            <a:br>
              <a:rPr lang="en-GB" sz="3400" dirty="0" smtClean="0"/>
            </a:br>
            <a:r>
              <a:rPr lang="en-GB" sz="3400" dirty="0" smtClean="0"/>
              <a:t>Radiotherapy</a:t>
            </a:r>
            <a:endParaRPr lang="en-GB" sz="3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76" y="260648"/>
            <a:ext cx="6323424" cy="645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1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n-GB" dirty="0" smtClean="0"/>
              <a:t>Do we need surgeons?</a:t>
            </a:r>
            <a:endParaRPr lang="en-GB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2617"/>
            <a:ext cx="2448272" cy="494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3366"/>
            <a:ext cx="60007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4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Audit design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Search of pathology database for all diagnoses of </a:t>
            </a:r>
            <a:r>
              <a:rPr lang="en-GB" dirty="0" err="1" smtClean="0"/>
              <a:t>angiosarcoma</a:t>
            </a:r>
            <a:r>
              <a:rPr lang="en-GB" dirty="0" smtClean="0"/>
              <a:t> 1</a:t>
            </a:r>
            <a:r>
              <a:rPr lang="en-GB" baseline="30000" dirty="0" smtClean="0"/>
              <a:t>st</a:t>
            </a:r>
            <a:r>
              <a:rPr lang="en-GB" dirty="0" smtClean="0"/>
              <a:t> Jan 2009 – 2018 (9 years)</a:t>
            </a:r>
          </a:p>
          <a:p>
            <a:r>
              <a:rPr lang="en-GB" dirty="0" smtClean="0"/>
              <a:t>New diagnoses of head and neck </a:t>
            </a:r>
            <a:r>
              <a:rPr lang="en-GB" dirty="0" err="1" smtClean="0"/>
              <a:t>angiosarcoma</a:t>
            </a:r>
            <a:r>
              <a:rPr lang="en-GB" dirty="0" smtClean="0"/>
              <a:t> extracted</a:t>
            </a:r>
          </a:p>
          <a:p>
            <a:endParaRPr lang="en-GB" dirty="0"/>
          </a:p>
          <a:p>
            <a:r>
              <a:rPr lang="en-GB" dirty="0" smtClean="0"/>
              <a:t>12 cases found (1.25 / year)</a:t>
            </a:r>
          </a:p>
          <a:p>
            <a:r>
              <a:rPr lang="en-GB" dirty="0" smtClean="0"/>
              <a:t>Median follow up 2.6 years (Range 1.2 – 7.3)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272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 smtClean="0"/>
              <a:t>Treatment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585696"/>
          </a:xfrm>
        </p:spPr>
        <p:txBody>
          <a:bodyPr>
            <a:normAutofit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Complete resection aiming for 1cm peripheral margin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If fascia uninvolved, then this is an acceptable deep margin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If fascia involved then periosteum should be taken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Pre or post-op RT for almost all patients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Definitive RT +/- concurrent </a:t>
            </a:r>
            <a:r>
              <a:rPr lang="en-GB" sz="2400" dirty="0" err="1" smtClean="0"/>
              <a:t>taxane</a:t>
            </a:r>
            <a:r>
              <a:rPr lang="en-GB" sz="2400" dirty="0" smtClean="0"/>
              <a:t> for patients who are </a:t>
            </a:r>
            <a:r>
              <a:rPr lang="en-GB" sz="2400" dirty="0" err="1" smtClean="0"/>
              <a:t>unresectable</a:t>
            </a:r>
            <a:r>
              <a:rPr lang="en-GB" sz="2400" smtClean="0"/>
              <a:t> or medically </a:t>
            </a:r>
            <a:r>
              <a:rPr lang="en-GB" sz="2400" dirty="0" smtClean="0"/>
              <a:t>inoperable</a:t>
            </a:r>
          </a:p>
          <a:p>
            <a:pPr marL="566928" indent="-457200"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219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GB" dirty="0"/>
              <a:t>Patient and disease factors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61196"/>
              </p:ext>
            </p:extLst>
          </p:nvPr>
        </p:nvGraphicFramePr>
        <p:xfrm>
          <a:off x="179512" y="1772815"/>
          <a:ext cx="8964488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214"/>
                <a:gridCol w="2514758"/>
                <a:gridCol w="2514758"/>
                <a:gridCol w="2514758"/>
              </a:tblGrid>
              <a:tr h="4320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Median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Range or %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Age at diagnosis</a:t>
                      </a:r>
                      <a:endParaRPr lang="en-GB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80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62-90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Gender</a:t>
                      </a:r>
                      <a:endParaRPr lang="en-GB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Male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10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83%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Female</a:t>
                      </a:r>
                      <a:endParaRPr lang="en-GB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2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17%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Site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Scalp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11</a:t>
                      </a:r>
                      <a:endParaRPr lang="en-GB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91%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Thyroid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1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9%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Stage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IIA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6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50%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IIB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5</a:t>
                      </a:r>
                      <a:endParaRPr lang="en-GB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41%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IV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1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9%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effectLst/>
                        </a:rPr>
                        <a:t>Size (mm)</a:t>
                      </a:r>
                      <a:endParaRPr lang="en-GB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25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10 - 120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High grade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12</a:t>
                      </a:r>
                      <a:endParaRPr lang="en-GB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100%</a:t>
                      </a:r>
                      <a:endParaRPr lang="en-GB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2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en-GB" dirty="0" smtClean="0"/>
              <a:t>Surgical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3376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 smtClean="0"/>
              <a:t>11 of 12 resected		1 case metastatic at presentation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b="1" dirty="0" smtClean="0"/>
              <a:t>Reconstruction</a:t>
            </a:r>
            <a:r>
              <a:rPr lang="en-GB" sz="2400" dirty="0" smtClean="0"/>
              <a:t>		2 x SSG, 1 x transposition flap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b="1" dirty="0" smtClean="0"/>
              <a:t>Re-excision</a:t>
            </a:r>
            <a:r>
              <a:rPr lang="en-GB" sz="2400" dirty="0" smtClean="0"/>
              <a:t>			6 of 11 (55%)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974890"/>
              </p:ext>
            </p:extLst>
          </p:nvPr>
        </p:nvGraphicFramePr>
        <p:xfrm>
          <a:off x="395536" y="3493008"/>
          <a:ext cx="7992888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2067065"/>
                <a:gridCol w="2272338"/>
                <a:gridCol w="2213325"/>
              </a:tblGrid>
              <a:tr h="35720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Final margin</a:t>
                      </a:r>
                      <a:endParaRPr lang="en-GB" sz="2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R0</a:t>
                      </a:r>
                      <a:endParaRPr lang="en-GB" sz="24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GB" sz="240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45%</a:t>
                      </a:r>
                      <a:endParaRPr lang="en-GB" sz="24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R1 (close)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9%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R1 (involved)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27%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R2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18</a:t>
                      </a:r>
                      <a:r>
                        <a:rPr lang="en-GB" sz="2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720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Which margin</a:t>
                      </a:r>
                      <a:endParaRPr lang="en-GB" sz="2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Deep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17%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Peripheral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33%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50%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7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GB" dirty="0" smtClean="0"/>
              <a:t>Adjuvant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pPr marL="109728" indent="0">
              <a:buNone/>
            </a:pPr>
            <a:r>
              <a:rPr lang="en-GB" b="1" dirty="0" smtClean="0"/>
              <a:t>Radiotherapy</a:t>
            </a:r>
            <a:r>
              <a:rPr lang="en-GB" dirty="0" smtClean="0"/>
              <a:t>	R0		2 of 5		40%</a:t>
            </a:r>
          </a:p>
          <a:p>
            <a:pPr marL="109728" indent="0">
              <a:buNone/>
            </a:pPr>
            <a:r>
              <a:rPr lang="en-GB" dirty="0"/>
              <a:t>	</a:t>
            </a:r>
            <a:r>
              <a:rPr lang="en-GB" dirty="0" smtClean="0"/>
              <a:t>		R1/2		2 of 6		33%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b="1" dirty="0" smtClean="0"/>
              <a:t>RT dose</a:t>
            </a:r>
            <a:r>
              <a:rPr lang="en-GB" dirty="0" smtClean="0"/>
              <a:t>		60Gy in 30 fractions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b="1" dirty="0" smtClean="0"/>
              <a:t>ECT</a:t>
            </a:r>
            <a:r>
              <a:rPr lang="en-GB" dirty="0" smtClean="0"/>
              <a:t>			1 case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b="1" dirty="0" smtClean="0"/>
              <a:t>Chemo</a:t>
            </a:r>
            <a:r>
              <a:rPr lang="en-GB" dirty="0" smtClean="0"/>
              <a:t>		none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5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r>
              <a:rPr lang="en-GB" dirty="0" smtClean="0"/>
              <a:t>Reason why RT not given – 7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50897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 smtClean="0"/>
              <a:t>Inappropriate – 3 cases:</a:t>
            </a:r>
          </a:p>
          <a:p>
            <a:r>
              <a:rPr lang="en-GB" sz="2400" dirty="0" smtClean="0"/>
              <a:t>Poor PS + dementia</a:t>
            </a:r>
          </a:p>
          <a:p>
            <a:r>
              <a:rPr lang="en-GB" sz="2400" dirty="0" smtClean="0"/>
              <a:t>Planned marginal excision + ECT</a:t>
            </a:r>
          </a:p>
          <a:p>
            <a:r>
              <a:rPr lang="en-GB" sz="2400" dirty="0" smtClean="0"/>
              <a:t>RT would necessitate flap reconstruction – not fit</a:t>
            </a:r>
            <a:endParaRPr lang="en-GB" sz="2400" dirty="0"/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r>
              <a:rPr lang="en-GB" sz="2400" dirty="0" smtClean="0"/>
              <a:t>Not referred to sarcoma MDT – 1 case:</a:t>
            </a:r>
          </a:p>
          <a:p>
            <a:r>
              <a:rPr lang="en-GB" sz="2400" dirty="0" smtClean="0"/>
              <a:t>3 excisions under dermatology. Involved margins</a:t>
            </a:r>
          </a:p>
          <a:p>
            <a:endParaRPr lang="en-GB" sz="2400" dirty="0" smtClean="0"/>
          </a:p>
          <a:p>
            <a:pPr marL="109728" indent="0">
              <a:buNone/>
            </a:pPr>
            <a:r>
              <a:rPr lang="en-GB" sz="2400" dirty="0" smtClean="0"/>
              <a:t>MDT outcome suggested Post-op RT but not given – 2 cases:</a:t>
            </a:r>
          </a:p>
          <a:p>
            <a:r>
              <a:rPr lang="en-GB" sz="2400" dirty="0" smtClean="0"/>
              <a:t>Notes not pulled so reason unclear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MDT outcome – surveillance – 1 case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817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en-GB" dirty="0" smtClean="0"/>
              <a:t>Recurrence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 smtClean="0"/>
              <a:t>6 cases recurred (55%) at average 11m follow up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311952"/>
              </p:ext>
            </p:extLst>
          </p:nvPr>
        </p:nvGraphicFramePr>
        <p:xfrm>
          <a:off x="611560" y="2492896"/>
          <a:ext cx="7818693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39"/>
                <a:gridCol w="2232248"/>
                <a:gridCol w="1872208"/>
                <a:gridCol w="1553998"/>
              </a:tblGrid>
              <a:tr h="2862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Site of recurrence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ysClr val="windowText" lastClr="000000"/>
                          </a:solidFill>
                          <a:effectLst/>
                        </a:rPr>
                        <a:t>Local</a:t>
                      </a:r>
                      <a:endParaRPr lang="en-GB" sz="240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GB" sz="240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27%</a:t>
                      </a:r>
                      <a:endParaRPr lang="en-GB" sz="24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Nodal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9%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Distant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18</a:t>
                      </a:r>
                      <a:r>
                        <a:rPr lang="en-GB" sz="2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24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Local Recurrence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R0 - RT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0%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R0 – no RT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33%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R1/2 - RT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0%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R1/2 – no RT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50%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84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GB" dirty="0" smtClean="0"/>
              <a:t>Treatment for recurrence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 smtClean="0"/>
              <a:t>Local			2 had re-excision (1 x R0, 1 x R1)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Neither received adjuvant RT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1 had palliative RT (30Gy in 10)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Why no RT?		1 case – incomplete resection and non-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healing SSG wound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1 case – MDT outcome – surgical FU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423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Survival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579296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600" dirty="0" smtClean="0"/>
              <a:t>No recurrence	1 of 5 dead		Unrelated</a:t>
            </a:r>
          </a:p>
          <a:p>
            <a:pPr marL="109728" indent="0">
              <a:buNone/>
            </a:pPr>
            <a:endParaRPr lang="en-GB" sz="2600" dirty="0"/>
          </a:p>
          <a:p>
            <a:pPr marL="109728" indent="0">
              <a:buNone/>
            </a:pPr>
            <a:r>
              <a:rPr lang="en-GB" sz="2600" dirty="0" smtClean="0"/>
              <a:t>Recurrence		4 0f 6 dead		Disease</a:t>
            </a:r>
          </a:p>
          <a:p>
            <a:pPr marL="109728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		1 alive with </a:t>
            </a:r>
            <a:r>
              <a:rPr lang="en-GB" sz="2600" dirty="0" err="1" smtClean="0"/>
              <a:t>mets</a:t>
            </a:r>
            <a:endParaRPr lang="en-GB" sz="2600" dirty="0" smtClean="0"/>
          </a:p>
          <a:p>
            <a:pPr marL="109728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		1 – further local recurrence requiring 				re-excision and adjuvant RT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67245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112</TotalTime>
  <Words>503</Words>
  <Application>Microsoft Office PowerPoint</Application>
  <PresentationFormat>On-screen Show (4:3)</PresentationFormat>
  <Paragraphs>193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Audit of Head and neck angiosarcoma referred to Bristol 2009 - 2018</vt:lpstr>
      <vt:lpstr>Audit design</vt:lpstr>
      <vt:lpstr>Patient and disease factors</vt:lpstr>
      <vt:lpstr>Surgical management</vt:lpstr>
      <vt:lpstr>Adjuvant treatment</vt:lpstr>
      <vt:lpstr>Reason why RT not given – 7 cases</vt:lpstr>
      <vt:lpstr>Recurrence</vt:lpstr>
      <vt:lpstr>Treatment for recurrence</vt:lpstr>
      <vt:lpstr>Survival</vt:lpstr>
      <vt:lpstr>Case illustration 1</vt:lpstr>
      <vt:lpstr>PowerPoint Presentation</vt:lpstr>
      <vt:lpstr>Case illustration 2</vt:lpstr>
      <vt:lpstr>PowerPoint Presentation</vt:lpstr>
      <vt:lpstr>Radiotherapy technique (SCUBA)</vt:lpstr>
      <vt:lpstr>PowerPoint Presentation</vt:lpstr>
      <vt:lpstr>What do we know about CAS?</vt:lpstr>
      <vt:lpstr>PowerPoint Presentation</vt:lpstr>
      <vt:lpstr>VMAT Radiotherapy</vt:lpstr>
      <vt:lpstr>Do we need surgeons?</vt:lpstr>
      <vt:lpstr>Treatment recommendations</vt:lpstr>
    </vt:vector>
  </TitlesOfParts>
  <Company>UHBrstiol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of Head and neck angiosarcoma referred to Bristol 2009 - 2018</dc:title>
  <dc:creator>Ayre, Gareth</dc:creator>
  <cp:lastModifiedBy>Ayre, Gareth</cp:lastModifiedBy>
  <cp:revision>20</cp:revision>
  <dcterms:created xsi:type="dcterms:W3CDTF">2019-02-10T13:38:48Z</dcterms:created>
  <dcterms:modified xsi:type="dcterms:W3CDTF">2019-02-11T16:42:00Z</dcterms:modified>
</cp:coreProperties>
</file>