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 id="2147483838" r:id="rId2"/>
    <p:sldMasterId id="2147483853" r:id="rId3"/>
    <p:sldMasterId id="2147483896" r:id="rId4"/>
    <p:sldMasterId id="2147483934" r:id="rId5"/>
    <p:sldMasterId id="2147483962" r:id="rId6"/>
  </p:sldMasterIdLst>
  <p:notesMasterIdLst>
    <p:notesMasterId r:id="rId20"/>
  </p:notesMasterIdLst>
  <p:sldIdLst>
    <p:sldId id="309" r:id="rId7"/>
    <p:sldId id="348" r:id="rId8"/>
    <p:sldId id="313" r:id="rId9"/>
    <p:sldId id="358" r:id="rId10"/>
    <p:sldId id="411" r:id="rId11"/>
    <p:sldId id="413" r:id="rId12"/>
    <p:sldId id="412" r:id="rId13"/>
    <p:sldId id="406" r:id="rId14"/>
    <p:sldId id="390" r:id="rId15"/>
    <p:sldId id="384" r:id="rId16"/>
    <p:sldId id="343" r:id="rId17"/>
    <p:sldId id="408" r:id="rId18"/>
    <p:sldId id="32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244" y="-53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dLbl>
              <c:idx val="0"/>
              <c:layout>
                <c:manualLayout>
                  <c:x val="-0.26087927854577225"/>
                  <c:y val="-0.24467078728531341"/>
                </c:manualLayout>
              </c:layout>
              <c:dLblPos val="bestFit"/>
              <c:showLegendKey val="0"/>
              <c:showVal val="1"/>
              <c:showCatName val="1"/>
              <c:showSerName val="0"/>
              <c:showPercent val="0"/>
              <c:showBubbleSize val="0"/>
              <c:separator>
</c:separator>
            </c:dLbl>
            <c:dLbl>
              <c:idx val="1"/>
              <c:layout>
                <c:manualLayout>
                  <c:x val="0.17855520500033512"/>
                  <c:y val="0.25212049933205072"/>
                </c:manualLayout>
              </c:layout>
              <c:spPr/>
              <c:txPr>
                <a:bodyPr/>
                <a:lstStyle/>
                <a:p>
                  <a:pPr>
                    <a:defRPr sz="600" b="1">
                      <a:solidFill>
                        <a:schemeClr val="bg1"/>
                      </a:solidFill>
                    </a:defRPr>
                  </a:pPr>
                  <a:endParaRPr lang="en-US"/>
                </a:p>
              </c:txPr>
              <c:dLblPos val="bestFit"/>
              <c:showLegendKey val="0"/>
              <c:showVal val="1"/>
              <c:showCatName val="1"/>
              <c:showSerName val="0"/>
              <c:showPercent val="0"/>
              <c:showBubbleSize val="0"/>
              <c:separator>
</c:separator>
            </c:dLbl>
            <c:txPr>
              <a:bodyPr/>
              <a:lstStyle/>
              <a:p>
                <a:pPr>
                  <a:defRPr b="1">
                    <a:solidFill>
                      <a:schemeClr val="bg1"/>
                    </a:solidFill>
                  </a:defRPr>
                </a:pPr>
                <a:endParaRPr lang="en-US"/>
              </a:p>
            </c:txPr>
            <c:dLblPos val="inEnd"/>
            <c:showLegendKey val="0"/>
            <c:showVal val="1"/>
            <c:showCatName val="1"/>
            <c:showSerName val="0"/>
            <c:showPercent val="0"/>
            <c:showBubbleSize val="0"/>
            <c:separator>
</c:separator>
            <c:showLeaderLines val="1"/>
          </c:dLbls>
          <c:cat>
            <c:strRef>
              <c:f>Sheet1!$A$2:$A$3</c:f>
              <c:strCache>
                <c:ptCount val="2"/>
                <c:pt idx="0">
                  <c:v>RD</c:v>
                </c:pt>
                <c:pt idx="1">
                  <c:v>Cancer</c:v>
                </c:pt>
              </c:strCache>
            </c:strRef>
          </c:cat>
          <c:val>
            <c:numRef>
              <c:f>Sheet1!$B$2:$B$3</c:f>
              <c:numCache>
                <c:formatCode>General</c:formatCode>
                <c:ptCount val="2"/>
                <c:pt idx="0">
                  <c:v>2643</c:v>
                </c:pt>
                <c:pt idx="1">
                  <c:v>659</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3A52F01E-85D5-41AD-B540-70C71000BAB0}">
      <dgm:prSet phldrT="[Text]"/>
      <dgm:spPr/>
      <dgm:t>
        <a:bodyPr/>
        <a:lstStyle/>
        <a:p>
          <a:r>
            <a:rPr lang="en-GB" dirty="0"/>
            <a:t>Genomic Medicine Centres</a:t>
          </a:r>
        </a:p>
      </dgm:t>
    </dgm:pt>
    <dgm:pt modelId="{A8526664-87D8-4506-B805-5871B2978E2C}" type="parTrans" cxnId="{882F5BEE-8625-4E73-830D-8452B3D4E971}">
      <dgm:prSet/>
      <dgm:spPr/>
      <dgm:t>
        <a:bodyPr/>
        <a:lstStyle/>
        <a:p>
          <a:endParaRPr lang="en-GB"/>
        </a:p>
      </dgm:t>
    </dgm:pt>
    <dgm:pt modelId="{750A01C2-9E10-43FB-A76A-82EF5A970A66}" type="sibTrans" cxnId="{882F5BEE-8625-4E73-830D-8452B3D4E971}">
      <dgm:prSet/>
      <dgm:spPr/>
      <dgm:t>
        <a:bodyPr/>
        <a:lstStyle/>
        <a:p>
          <a:endParaRPr lang="en-GB"/>
        </a:p>
      </dgm:t>
    </dgm:pt>
    <dgm:pt modelId="{AF8D8D28-D99F-40B8-AF44-E12FFE12676D}">
      <dgm:prSet phldrT="[Text]"/>
      <dgm:spPr/>
      <dgm:t>
        <a:bodyPr/>
        <a:lstStyle/>
        <a:p>
          <a:r>
            <a:rPr lang="en-GB"/>
            <a:t>Cancer </a:t>
          </a:r>
          <a:r>
            <a:rPr lang="en-GB" dirty="0"/>
            <a:t>Services</a:t>
          </a:r>
        </a:p>
      </dgm:t>
    </dgm:pt>
    <dgm:pt modelId="{434C1FF0-95EF-466B-B0BC-1C97B0FE7674}" type="parTrans" cxnId="{2F70F56D-467D-46CE-B643-1117FBBE94C0}">
      <dgm:prSet/>
      <dgm:spPr/>
      <dgm:t>
        <a:bodyPr/>
        <a:lstStyle/>
        <a:p>
          <a:endParaRPr lang="en-GB"/>
        </a:p>
      </dgm:t>
    </dgm:pt>
    <dgm:pt modelId="{F22CAF12-097F-4DBF-95EA-BFA7FB83FB65}" type="sibTrans" cxnId="{2F70F56D-467D-46CE-B643-1117FBBE94C0}">
      <dgm:prSet/>
      <dgm:spPr/>
      <dgm:t>
        <a:bodyPr/>
        <a:lstStyle/>
        <a:p>
          <a:endParaRPr lang="en-GB"/>
        </a:p>
      </dgm:t>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4"/>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30BCFD95-32F6-470C-AF30-24E875314489}" type="pres">
      <dgm:prSet presAssocID="{245715C5-22BA-4844-84DC-644D0E564D22}" presName="circ2" presStyleLbl="vennNode1" presStyleIdx="1" presStyleCnt="4"/>
      <dgm:spPr/>
      <dgm:t>
        <a:bodyPr/>
        <a:lstStyle/>
        <a:p>
          <a:endParaRPr lang="en-GB"/>
        </a:p>
      </dgm:t>
    </dgm:pt>
    <dgm:pt modelId="{20474D7A-B1A9-4E08-B4B8-4CE74C16AB37}" type="pres">
      <dgm:prSet presAssocID="{245715C5-22BA-4844-84DC-644D0E564D22}" presName="circ2Tx" presStyleLbl="revTx" presStyleIdx="0" presStyleCnt="0">
        <dgm:presLayoutVars>
          <dgm:chMax val="0"/>
          <dgm:chPref val="0"/>
          <dgm:bulletEnabled val="1"/>
        </dgm:presLayoutVars>
      </dgm:prSet>
      <dgm:spPr/>
      <dgm:t>
        <a:bodyPr/>
        <a:lstStyle/>
        <a:p>
          <a:endParaRPr lang="en-GB"/>
        </a:p>
      </dgm:t>
    </dgm:pt>
    <dgm:pt modelId="{A3852B21-B85D-4652-B9DC-5041FAB2E370}" type="pres">
      <dgm:prSet presAssocID="{3A52F01E-85D5-41AD-B540-70C71000BAB0}" presName="circ3" presStyleLbl="vennNode1" presStyleIdx="2" presStyleCnt="4"/>
      <dgm:spPr/>
      <dgm:t>
        <a:bodyPr/>
        <a:lstStyle/>
        <a:p>
          <a:endParaRPr lang="en-GB"/>
        </a:p>
      </dgm:t>
    </dgm:pt>
    <dgm:pt modelId="{3B53563B-093F-45E4-9F0A-A3668F485D69}" type="pres">
      <dgm:prSet presAssocID="{3A52F01E-85D5-41AD-B540-70C71000BAB0}" presName="circ3Tx" presStyleLbl="revTx" presStyleIdx="0" presStyleCnt="0">
        <dgm:presLayoutVars>
          <dgm:chMax val="0"/>
          <dgm:chPref val="0"/>
          <dgm:bulletEnabled val="1"/>
        </dgm:presLayoutVars>
      </dgm:prSet>
      <dgm:spPr/>
      <dgm:t>
        <a:bodyPr/>
        <a:lstStyle/>
        <a:p>
          <a:endParaRPr lang="en-GB"/>
        </a:p>
      </dgm:t>
    </dgm:pt>
    <dgm:pt modelId="{B4226E65-2F46-4632-83FE-8D9C55C187A3}" type="pres">
      <dgm:prSet presAssocID="{AF8D8D28-D99F-40B8-AF44-E12FFE12676D}" presName="circ4" presStyleLbl="vennNode1" presStyleIdx="3" presStyleCnt="4"/>
      <dgm:spPr/>
      <dgm:t>
        <a:bodyPr/>
        <a:lstStyle/>
        <a:p>
          <a:endParaRPr lang="en-GB"/>
        </a:p>
      </dgm:t>
    </dgm:pt>
    <dgm:pt modelId="{AE13BC88-D0A7-4A47-87D9-37C9B449B782}" type="pres">
      <dgm:prSet presAssocID="{AF8D8D28-D99F-40B8-AF44-E12FFE12676D}" presName="circ4Tx" presStyleLbl="revTx" presStyleIdx="0" presStyleCnt="0">
        <dgm:presLayoutVars>
          <dgm:chMax val="0"/>
          <dgm:chPref val="0"/>
          <dgm:bulletEnabled val="1"/>
        </dgm:presLayoutVars>
      </dgm:prSet>
      <dgm:spPr/>
      <dgm:t>
        <a:bodyPr/>
        <a:lstStyle/>
        <a:p>
          <a:endParaRPr lang="en-GB"/>
        </a:p>
      </dgm:t>
    </dgm:pt>
  </dgm:ptLst>
  <dgm:cxnLst>
    <dgm:cxn modelId="{9C5329E2-FEFC-40E8-9F96-361DCA17B7D6}" type="presOf" srcId="{245715C5-22BA-4844-84DC-644D0E564D22}" destId="{30BCFD95-32F6-470C-AF30-24E875314489}" srcOrd="0" destOrd="0" presId="urn:microsoft.com/office/officeart/2005/8/layout/venn1"/>
    <dgm:cxn modelId="{554DD8CF-799B-4FB4-B14B-B50CD227BF2B}" type="presOf" srcId="{CA500053-B920-4C41-B846-D772CA7FD25F}" destId="{371E9D66-E9F6-4599-A744-9EC07C08F2BE}" srcOrd="0" destOrd="0" presId="urn:microsoft.com/office/officeart/2005/8/layout/venn1"/>
    <dgm:cxn modelId="{4052FBB5-DD7E-40DE-B965-F34496BD50AA}" type="presOf" srcId="{AF8D8D28-D99F-40B8-AF44-E12FFE12676D}" destId="{AE13BC88-D0A7-4A47-87D9-37C9B449B782}" srcOrd="1" destOrd="0" presId="urn:microsoft.com/office/officeart/2005/8/layout/venn1"/>
    <dgm:cxn modelId="{882F5BEE-8625-4E73-830D-8452B3D4E971}" srcId="{CA500053-B920-4C41-B846-D772CA7FD25F}" destId="{3A52F01E-85D5-41AD-B540-70C71000BAB0}" srcOrd="2" destOrd="0" parTransId="{A8526664-87D8-4506-B805-5871B2978E2C}" sibTransId="{750A01C2-9E10-43FB-A76A-82EF5A970A66}"/>
    <dgm:cxn modelId="{E2A6A094-7482-446A-AAF9-E4C6BAB3A2A8}" type="presOf" srcId="{245715C5-22BA-4844-84DC-644D0E564D22}" destId="{20474D7A-B1A9-4E08-B4B8-4CE74C16AB37}" srcOrd="1" destOrd="0" presId="urn:microsoft.com/office/officeart/2005/8/layout/venn1"/>
    <dgm:cxn modelId="{9EC5E88E-3923-4B91-A9D1-D585C80C8588}" type="presOf" srcId="{AF8D8D28-D99F-40B8-AF44-E12FFE12676D}" destId="{B4226E65-2F46-4632-83FE-8D9C55C187A3}" srcOrd="0" destOrd="0" presId="urn:microsoft.com/office/officeart/2005/8/layout/venn1"/>
    <dgm:cxn modelId="{8D8277B1-D027-4268-A401-D13326683035}" type="presOf" srcId="{CDFCB317-2EF2-4557-9B2C-033DC9B1DACB}" destId="{0BB9EC56-D1C2-4004-884D-8B5829B0BAEA}" srcOrd="1" destOrd="0" presId="urn:microsoft.com/office/officeart/2005/8/layout/venn1"/>
    <dgm:cxn modelId="{68BF13D9-671F-4B0D-BB92-DB42619F7FC3}" type="presOf" srcId="{CDFCB317-2EF2-4557-9B2C-033DC9B1DACB}" destId="{ED1FF812-98ED-489C-94EE-424FBD3E13B6}" srcOrd="0" destOrd="0" presId="urn:microsoft.com/office/officeart/2005/8/layout/venn1"/>
    <dgm:cxn modelId="{DAC88C5C-D2F6-4DAC-9882-E066D9058E9B}" srcId="{CA500053-B920-4C41-B846-D772CA7FD25F}" destId="{245715C5-22BA-4844-84DC-644D0E564D22}" srcOrd="1" destOrd="0" parTransId="{A0F0994C-07CC-48E1-9FC0-452561DC25A8}" sibTransId="{90DAF220-DC72-4AAE-BBD2-34CE056D66A8}"/>
    <dgm:cxn modelId="{5C75D424-2117-485F-95A5-EEADF1D9FBFB}" srcId="{CA500053-B920-4C41-B846-D772CA7FD25F}" destId="{CDFCB317-2EF2-4557-9B2C-033DC9B1DACB}" srcOrd="0" destOrd="0" parTransId="{3140A046-B0E7-4E55-B390-A0FA716B12F9}" sibTransId="{5D7E5CD1-5865-471D-BD73-A533DC2D679E}"/>
    <dgm:cxn modelId="{2F70F56D-467D-46CE-B643-1117FBBE94C0}" srcId="{CA500053-B920-4C41-B846-D772CA7FD25F}" destId="{AF8D8D28-D99F-40B8-AF44-E12FFE12676D}" srcOrd="3" destOrd="0" parTransId="{434C1FF0-95EF-466B-B0BC-1C97B0FE7674}" sibTransId="{F22CAF12-097F-4DBF-95EA-BFA7FB83FB65}"/>
    <dgm:cxn modelId="{76EAF0DF-8922-4A3A-AE36-FC897D4998DD}" type="presOf" srcId="{3A52F01E-85D5-41AD-B540-70C71000BAB0}" destId="{A3852B21-B85D-4652-B9DC-5041FAB2E370}" srcOrd="0" destOrd="0" presId="urn:microsoft.com/office/officeart/2005/8/layout/venn1"/>
    <dgm:cxn modelId="{32001F71-D7A1-4F76-9625-4B7368707980}" type="presOf" srcId="{3A52F01E-85D5-41AD-B540-70C71000BAB0}" destId="{3B53563B-093F-45E4-9F0A-A3668F485D69}" srcOrd="1" destOrd="0" presId="urn:microsoft.com/office/officeart/2005/8/layout/venn1"/>
    <dgm:cxn modelId="{87207008-A98C-4426-81A8-8C8CF9AE363C}" type="presParOf" srcId="{371E9D66-E9F6-4599-A744-9EC07C08F2BE}" destId="{ED1FF812-98ED-489C-94EE-424FBD3E13B6}" srcOrd="0" destOrd="0" presId="urn:microsoft.com/office/officeart/2005/8/layout/venn1"/>
    <dgm:cxn modelId="{E95A8819-74CD-4C80-8EE7-03CC6C76E0C5}" type="presParOf" srcId="{371E9D66-E9F6-4599-A744-9EC07C08F2BE}" destId="{0BB9EC56-D1C2-4004-884D-8B5829B0BAEA}" srcOrd="1" destOrd="0" presId="urn:microsoft.com/office/officeart/2005/8/layout/venn1"/>
    <dgm:cxn modelId="{34192334-5F49-4E48-8F19-7B62013DE64F}" type="presParOf" srcId="{371E9D66-E9F6-4599-A744-9EC07C08F2BE}" destId="{30BCFD95-32F6-470C-AF30-24E875314489}" srcOrd="2" destOrd="0" presId="urn:microsoft.com/office/officeart/2005/8/layout/venn1"/>
    <dgm:cxn modelId="{4677EA33-20C0-4708-84F7-60CDA4665F53}" type="presParOf" srcId="{371E9D66-E9F6-4599-A744-9EC07C08F2BE}" destId="{20474D7A-B1A9-4E08-B4B8-4CE74C16AB37}" srcOrd="3" destOrd="0" presId="urn:microsoft.com/office/officeart/2005/8/layout/venn1"/>
    <dgm:cxn modelId="{EB4E717C-440E-471D-AC5D-93C2F0CB575F}" type="presParOf" srcId="{371E9D66-E9F6-4599-A744-9EC07C08F2BE}" destId="{A3852B21-B85D-4652-B9DC-5041FAB2E370}" srcOrd="4" destOrd="0" presId="urn:microsoft.com/office/officeart/2005/8/layout/venn1"/>
    <dgm:cxn modelId="{F90EE256-F1F0-45B3-8BE3-FE69592555ED}" type="presParOf" srcId="{371E9D66-E9F6-4599-A744-9EC07C08F2BE}" destId="{3B53563B-093F-45E4-9F0A-A3668F485D69}" srcOrd="5" destOrd="0" presId="urn:microsoft.com/office/officeart/2005/8/layout/venn1"/>
    <dgm:cxn modelId="{5843EBAC-0BCC-4C6D-82E9-FB519F67B2FA}" type="presParOf" srcId="{371E9D66-E9F6-4599-A744-9EC07C08F2BE}" destId="{B4226E65-2F46-4632-83FE-8D9C55C187A3}" srcOrd="6" destOrd="0" presId="urn:microsoft.com/office/officeart/2005/8/layout/venn1"/>
    <dgm:cxn modelId="{32FC5091-35EE-4B0F-92DB-B2A89C388D99}" type="presParOf" srcId="{371E9D66-E9F6-4599-A744-9EC07C08F2BE}" destId="{AE13BC88-D0A7-4A47-87D9-37C9B449B782}"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F812-98ED-489C-94EE-424FBD3E13B6}">
      <dsp:nvSpPr>
        <dsp:cNvPr id="0" name=""/>
        <dsp:cNvSpPr/>
      </dsp:nvSpPr>
      <dsp:spPr>
        <a:xfrm>
          <a:off x="2609076" y="34172"/>
          <a:ext cx="1776966" cy="177696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Genomic Laboratory Hubs </a:t>
          </a:r>
        </a:p>
      </dsp:txBody>
      <dsp:txXfrm>
        <a:off x="2814111" y="273379"/>
        <a:ext cx="1366897" cy="563845"/>
      </dsp:txXfrm>
    </dsp:sp>
    <dsp:sp modelId="{30BCFD95-32F6-470C-AF30-24E875314489}">
      <dsp:nvSpPr>
        <dsp:cNvPr id="0" name=""/>
        <dsp:cNvSpPr/>
      </dsp:nvSpPr>
      <dsp:spPr>
        <a:xfrm>
          <a:off x="3395042" y="820138"/>
          <a:ext cx="1776966" cy="1776966"/>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Clinical Genetics Services</a:t>
          </a:r>
        </a:p>
      </dsp:txBody>
      <dsp:txXfrm>
        <a:off x="4351870" y="1025172"/>
        <a:ext cx="683448" cy="1366897"/>
      </dsp:txXfrm>
    </dsp:sp>
    <dsp:sp modelId="{A3852B21-B85D-4652-B9DC-5041FAB2E370}">
      <dsp:nvSpPr>
        <dsp:cNvPr id="0" name=""/>
        <dsp:cNvSpPr/>
      </dsp:nvSpPr>
      <dsp:spPr>
        <a:xfrm>
          <a:off x="2609076" y="1606104"/>
          <a:ext cx="1776966" cy="1776966"/>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dirty="0"/>
            <a:t>Genomic Medicine Centres</a:t>
          </a:r>
        </a:p>
      </dsp:txBody>
      <dsp:txXfrm>
        <a:off x="2814111" y="2580018"/>
        <a:ext cx="1366897" cy="563845"/>
      </dsp:txXfrm>
    </dsp:sp>
    <dsp:sp modelId="{B4226E65-2F46-4632-83FE-8D9C55C187A3}">
      <dsp:nvSpPr>
        <dsp:cNvPr id="0" name=""/>
        <dsp:cNvSpPr/>
      </dsp:nvSpPr>
      <dsp:spPr>
        <a:xfrm>
          <a:off x="1823110" y="820138"/>
          <a:ext cx="1776966" cy="177696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GB" sz="1500" kern="1200"/>
            <a:t>Cancer </a:t>
          </a:r>
          <a:r>
            <a:rPr lang="en-GB" sz="1500" kern="1200" dirty="0"/>
            <a:t>Services</a:t>
          </a:r>
        </a:p>
      </dsp:txBody>
      <dsp:txXfrm>
        <a:off x="1959800" y="1025172"/>
        <a:ext cx="683448" cy="136689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C06F1-70B2-451C-9EF9-B5B2C7785E2B}" type="datetimeFigureOut">
              <a:rPr lang="en-GB" smtClean="0"/>
              <a:t>27/02/2019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2A75E-EBBE-4C35-8778-5D250AA03428}" type="slidenum">
              <a:rPr lang="en-GB" smtClean="0"/>
              <a:t>‹#›</a:t>
            </a:fld>
            <a:endParaRPr lang="en-GB"/>
          </a:p>
        </p:txBody>
      </p:sp>
    </p:spTree>
    <p:extLst>
      <p:ext uri="{BB962C8B-B14F-4D97-AF65-F5344CB8AC3E}">
        <p14:creationId xmlns:p14="http://schemas.microsoft.com/office/powerpoint/2010/main" val="82859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charset="0"/>
              </a:rPr>
              <a:t>One of the most common neonatal diabetes syndromes is Wolcott Rallison caused by biallelic mutations in the EIF2AK3 gene. The common features are neonatal diabetes skeletal dysplasia and liver dysfunction. </a:t>
            </a:r>
          </a:p>
          <a:p>
            <a:endParaRPr lang="en-GB" altLang="en-US" smtClean="0">
              <a:latin typeface="Arial" charset="0"/>
            </a:endParaRPr>
          </a:p>
          <a:p>
            <a:r>
              <a:rPr lang="en-GB" altLang="en-US" smtClean="0">
                <a:latin typeface="Arial" charset="0"/>
              </a:rPr>
              <a:t>Each intercurrent illness can potentially be complicated by acute liver and/or renal dysfunction and is responsible for the poor outcome of some patients. Early diagnosis of WRS is important because it allows the anticipation of potential complications during acute illness, trauma or major surgery.</a:t>
            </a:r>
          </a:p>
          <a:p>
            <a:endParaRPr lang="en-GB" altLang="en-US" smtClean="0">
              <a:latin typeface="Arial" charset="0"/>
            </a:endParaRPr>
          </a:p>
          <a:p>
            <a:r>
              <a:rPr lang="en-GB" altLang="en-US" smtClean="0">
                <a:latin typeface="Arial" charset="0"/>
              </a:rPr>
              <a:t>IPEX syndrome is another common neonatal diabetes syndrome with patients presenting with diabetes, severe enteropathy and hypothyridism. IPEX can be fatal in infancy if not recognised and current therapeutic options are limited.  The only known effective cure for IPEX syndrome is a bone marrow transplant</a:t>
            </a:r>
          </a:p>
          <a:p>
            <a:endParaRPr lang="en-GB" altLang="en-US" smtClean="0">
              <a:latin typeface="Arial" charset="0"/>
            </a:endParaRPr>
          </a:p>
        </p:txBody>
      </p:sp>
      <p:sp>
        <p:nvSpPr>
          <p:cNvPr id="104452"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BEF237F-E8D2-479A-92B5-87163BF1DC59}" type="slidenum">
              <a:rPr lang="en-GB" altLang="en-US">
                <a:solidFill>
                  <a:srgbClr val="000000"/>
                </a:solidFill>
              </a:rPr>
              <a:pPr eaLnBrk="1" hangingPunct="1">
                <a:defRPr/>
              </a:pPr>
              <a:t>1</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40362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32615-68B1-4ED3-B6E8-DD963D0EB435}" type="slidenum">
              <a:rPr lang="en-GB" smtClean="0"/>
              <a:t>6</a:t>
            </a:fld>
            <a:endParaRPr lang="en-GB"/>
          </a:p>
        </p:txBody>
      </p:sp>
    </p:spTree>
    <p:extLst>
      <p:ext uri="{BB962C8B-B14F-4D97-AF65-F5344CB8AC3E}">
        <p14:creationId xmlns:p14="http://schemas.microsoft.com/office/powerpoint/2010/main" val="402928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of 1</a:t>
            </a:r>
            <a:r>
              <a:rPr lang="en-GB" baseline="30000" dirty="0"/>
              <a:t>st</a:t>
            </a:r>
            <a:r>
              <a:rPr lang="en-GB" dirty="0"/>
              <a:t> October</a:t>
            </a:r>
            <a:r>
              <a:rPr lang="en-GB" baseline="0" dirty="0"/>
              <a:t> there are:</a:t>
            </a:r>
          </a:p>
          <a:p>
            <a:pPr marL="171450" indent="-171450">
              <a:buFontTx/>
              <a:buChar char="-"/>
            </a:pPr>
            <a:r>
              <a:rPr lang="en-GB" baseline="0" dirty="0"/>
              <a:t>7 Genomic Laboratory Hubs</a:t>
            </a:r>
          </a:p>
          <a:p>
            <a:pPr marL="171450" indent="-171450">
              <a:buFontTx/>
              <a:buChar char="-"/>
            </a:pPr>
            <a:r>
              <a:rPr lang="en-GB" baseline="0" dirty="0"/>
              <a:t>A national directory of tests dictating which tests will be funded nationally</a:t>
            </a:r>
          </a:p>
          <a:p>
            <a:pPr marL="171450" indent="-171450">
              <a:buFontTx/>
              <a:buChar char="-"/>
            </a:pPr>
            <a:r>
              <a:rPr lang="en-GB" baseline="0" dirty="0"/>
              <a:t>GMCs will exist with a transformation, governance and potential project based remit</a:t>
            </a:r>
          </a:p>
          <a:p>
            <a:pPr marL="171450" indent="-171450">
              <a:buFontTx/>
              <a:buChar char="-"/>
            </a:pPr>
            <a:r>
              <a:rPr lang="en-GB" baseline="0" dirty="0"/>
              <a:t>To support this there is a review of clinical genetics services as potential impact on their work will be critical</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8079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457200">
              <a:defRPr/>
            </a:pPr>
            <a:fld id="{FFDBAFC6-DD57-49D4-8653-0B991E27660B}" type="slidenum">
              <a:rPr lang="en-GB" smtClean="0">
                <a:solidFill>
                  <a:prstClr val="black"/>
                </a:solidFill>
              </a:rPr>
              <a:pPr defTabSz="457200">
                <a:defRPr/>
              </a:pPr>
              <a:t>10</a:t>
            </a:fld>
            <a:endParaRPr lang="en-GB" dirty="0">
              <a:solidFill>
                <a:prstClr val="black"/>
              </a:solidFill>
            </a:endParaRPr>
          </a:p>
        </p:txBody>
      </p:sp>
    </p:spTree>
    <p:extLst>
      <p:ext uri="{BB962C8B-B14F-4D97-AF65-F5344CB8AC3E}">
        <p14:creationId xmlns:p14="http://schemas.microsoft.com/office/powerpoint/2010/main" val="279257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charset="0"/>
              </a:rPr>
              <a:t>One of the most common neonatal diabetes syndromes is Wolcott Rallison caused by biallelic mutations in the EIF2AK3 gene. The common features are neonatal diabetes skeletal dysplasia and liver dysfunction. </a:t>
            </a:r>
          </a:p>
          <a:p>
            <a:endParaRPr lang="en-GB" altLang="en-US" smtClean="0">
              <a:latin typeface="Arial" charset="0"/>
            </a:endParaRPr>
          </a:p>
          <a:p>
            <a:r>
              <a:rPr lang="en-GB" altLang="en-US" smtClean="0">
                <a:latin typeface="Arial" charset="0"/>
              </a:rPr>
              <a:t>Each intercurrent illness can potentially be complicated by acute liver and/or renal dysfunction and is responsible for the poor outcome of some patients. Early diagnosis of WRS is important because it allows the anticipation of potential complications during acute illness, trauma or major surgery.</a:t>
            </a:r>
          </a:p>
          <a:p>
            <a:endParaRPr lang="en-GB" altLang="en-US" smtClean="0">
              <a:latin typeface="Arial" charset="0"/>
            </a:endParaRPr>
          </a:p>
          <a:p>
            <a:r>
              <a:rPr lang="en-GB" altLang="en-US" smtClean="0">
                <a:latin typeface="Arial" charset="0"/>
              </a:rPr>
              <a:t>IPEX syndrome is another common neonatal diabetes syndrome with patients presenting with diabetes, severe enteropathy and hypothyridism. IPEX can be fatal in infancy if not recognised and current therapeutic options are limited.  The only known effective cure for IPEX syndrome is a bone marrow transplant</a:t>
            </a:r>
          </a:p>
          <a:p>
            <a:endParaRPr lang="en-GB" altLang="en-US" smtClean="0">
              <a:latin typeface="Arial" charset="0"/>
            </a:endParaRPr>
          </a:p>
        </p:txBody>
      </p:sp>
      <p:sp>
        <p:nvSpPr>
          <p:cNvPr id="104452" name="Slide Number Placeholder 3"/>
          <p:cNvSpPr>
            <a:spLocks noGrp="1"/>
          </p:cNvSpPr>
          <p:nvPr>
            <p:ph type="sldNum" sz="quarter" idx="5"/>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BEF237F-E8D2-479A-92B5-87163BF1DC59}" type="slidenum">
              <a:rPr lang="en-GB" altLang="en-US">
                <a:solidFill>
                  <a:srgbClr val="000000"/>
                </a:solidFill>
              </a:rPr>
              <a:pPr eaLnBrk="1" hangingPunct="1">
                <a:defRPr/>
              </a:pPr>
              <a:t>13</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2BE9BE06-0265-4566-AC05-C7092841FCA3}" type="slidenum">
              <a:rPr lang="en-GB"/>
              <a:pPr>
                <a:defRPr/>
              </a:pPr>
              <a:t>‹#›</a:t>
            </a:fld>
            <a:endParaRPr lang="en-GB"/>
          </a:p>
        </p:txBody>
      </p:sp>
    </p:spTree>
    <p:extLst>
      <p:ext uri="{BB962C8B-B14F-4D97-AF65-F5344CB8AC3E}">
        <p14:creationId xmlns:p14="http://schemas.microsoft.com/office/powerpoint/2010/main" val="111066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EF08EECB-848B-4BC1-A27E-2056A2DCB3C0}" type="slidenum">
              <a:rPr lang="en-GB"/>
              <a:pPr>
                <a:defRPr/>
              </a:pPr>
              <a:t>‹#›</a:t>
            </a:fld>
            <a:endParaRPr lang="en-GB"/>
          </a:p>
        </p:txBody>
      </p:sp>
    </p:spTree>
    <p:extLst>
      <p:ext uri="{BB962C8B-B14F-4D97-AF65-F5344CB8AC3E}">
        <p14:creationId xmlns:p14="http://schemas.microsoft.com/office/powerpoint/2010/main" val="32744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2D141372-C0FA-4678-8275-25E6FFA85949}" type="slidenum">
              <a:rPr lang="en-GB"/>
              <a:pPr>
                <a:defRPr/>
              </a:pPr>
              <a:t>‹#›</a:t>
            </a:fld>
            <a:endParaRPr lang="en-GB"/>
          </a:p>
        </p:txBody>
      </p:sp>
    </p:spTree>
    <p:extLst>
      <p:ext uri="{BB962C8B-B14F-4D97-AF65-F5344CB8AC3E}">
        <p14:creationId xmlns:p14="http://schemas.microsoft.com/office/powerpoint/2010/main" val="250790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850900"/>
          </a:xfrm>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quarter" idx="1"/>
          </p:nvPr>
        </p:nvSpPr>
        <p:spPr>
          <a:xfrm>
            <a:off x="468313" y="1484317"/>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484317"/>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8227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8227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US"/>
          </a:p>
        </p:txBody>
      </p:sp>
      <p:sp>
        <p:nvSpPr>
          <p:cNvPr id="8"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B3A7C87F-3FF0-4DDD-B4AA-81E949035F71}" type="slidenum">
              <a:rPr lang="en-US"/>
              <a:pPr>
                <a:defRPr/>
              </a:pPr>
              <a:t>‹#›</a:t>
            </a:fld>
            <a:endParaRPr lang="en-US"/>
          </a:p>
        </p:txBody>
      </p:sp>
    </p:spTree>
    <p:extLst>
      <p:ext uri="{BB962C8B-B14F-4D97-AF65-F5344CB8AC3E}">
        <p14:creationId xmlns:p14="http://schemas.microsoft.com/office/powerpoint/2010/main" val="184128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prstClr val="black">
                    <a:tint val="75000"/>
                  </a:prstClr>
                </a:solidFill>
              </a:defRPr>
            </a:lvl1pPr>
          </a:lstStyle>
          <a:p>
            <a:pPr>
              <a:defRPr/>
            </a:pPr>
            <a:r>
              <a:rPr lang="en-US" smtClean="0"/>
              <a:t>24/01/2019</a:t>
            </a:r>
            <a:endParaRPr lang="en-GB"/>
          </a:p>
        </p:txBody>
      </p:sp>
      <p:sp>
        <p:nvSpPr>
          <p:cNvPr id="4"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81F41EFE-96C0-4FA9-AE71-64B19E5ABB65}" type="slidenum">
              <a:rPr lang="en-GB"/>
              <a:pPr>
                <a:defRPr/>
              </a:pPr>
              <a:t>‹#›</a:t>
            </a:fld>
            <a:endParaRPr lang="en-GB"/>
          </a:p>
        </p:txBody>
      </p:sp>
    </p:spTree>
    <p:extLst>
      <p:ext uri="{BB962C8B-B14F-4D97-AF65-F5344CB8AC3E}">
        <p14:creationId xmlns:p14="http://schemas.microsoft.com/office/powerpoint/2010/main" val="320153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769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4208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508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097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0422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289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67F39463-C604-4B33-8158-17D0CE6EF9CD}" type="slidenum">
              <a:rPr lang="en-GB"/>
              <a:pPr>
                <a:defRPr/>
              </a:pPr>
              <a:t>‹#›</a:t>
            </a:fld>
            <a:endParaRPr lang="en-GB"/>
          </a:p>
        </p:txBody>
      </p:sp>
    </p:spTree>
    <p:extLst>
      <p:ext uri="{BB962C8B-B14F-4D97-AF65-F5344CB8AC3E}">
        <p14:creationId xmlns:p14="http://schemas.microsoft.com/office/powerpoint/2010/main" val="55565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333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032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5066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8335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24/01/2019</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89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457200" y="1680296"/>
            <a:ext cx="8356600" cy="5012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743563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1034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30"/>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7" y="816881"/>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9"/>
            <a:ext cx="2057400" cy="365125"/>
          </a:xfrm>
          <a:prstGeom prst="rect">
            <a:avLst/>
          </a:prstGeom>
        </p:spPr>
        <p:txBody>
          <a:bodyPr vert="horz" lIns="91440" tIns="45720" rIns="91440" bIns="45720" rtlCol="0" anchor="ctr"/>
          <a:lstStyle>
            <a:lvl1pPr algn="l">
              <a:defRPr sz="900">
                <a:solidFill>
                  <a:schemeClr val="bg1"/>
                </a:solidFill>
              </a:defRPr>
            </a:lvl1pPr>
          </a:lstStyle>
          <a:p>
            <a:r>
              <a:rPr lang="en-US" smtClean="0">
                <a:solidFill>
                  <a:prstClr val="white"/>
                </a:solidFill>
              </a:rPr>
              <a:t>24/01/2019</a:t>
            </a:r>
            <a:endParaRPr lang="en-GB" dirty="0">
              <a:solidFill>
                <a:prstClr val="white"/>
              </a:solidFill>
            </a:endParaRPr>
          </a:p>
        </p:txBody>
      </p:sp>
    </p:spTree>
    <p:extLst>
      <p:ext uri="{BB962C8B-B14F-4D97-AF65-F5344CB8AC3E}">
        <p14:creationId xmlns:p14="http://schemas.microsoft.com/office/powerpoint/2010/main" val="3066617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614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430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17E8672B-5F08-4845-B7BE-1E0C34C11E41}" type="slidenum">
              <a:rPr lang="en-GB"/>
              <a:pPr>
                <a:defRPr/>
              </a:pPr>
              <a:t>‹#›</a:t>
            </a:fld>
            <a:endParaRPr lang="en-GB"/>
          </a:p>
        </p:txBody>
      </p:sp>
    </p:spTree>
    <p:extLst>
      <p:ext uri="{BB962C8B-B14F-4D97-AF65-F5344CB8AC3E}">
        <p14:creationId xmlns:p14="http://schemas.microsoft.com/office/powerpoint/2010/main" val="1811291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4103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1186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168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6801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2239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8462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1386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3495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101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1734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050A42AB-92F8-4385-A489-F71958253682}" type="slidenum">
              <a:rPr lang="en-GB"/>
              <a:pPr>
                <a:defRPr/>
              </a:pPr>
              <a:t>‹#›</a:t>
            </a:fld>
            <a:endParaRPr lang="en-GB"/>
          </a:p>
        </p:txBody>
      </p:sp>
    </p:spTree>
    <p:extLst>
      <p:ext uri="{BB962C8B-B14F-4D97-AF65-F5344CB8AC3E}">
        <p14:creationId xmlns:p14="http://schemas.microsoft.com/office/powerpoint/2010/main" val="3847228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30"/>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7" y="816881"/>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9"/>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27 February 2019</a:t>
            </a:fld>
            <a:endParaRPr lang="en-GB" dirty="0">
              <a:solidFill>
                <a:prstClr val="white"/>
              </a:solidFill>
            </a:endParaRPr>
          </a:p>
        </p:txBody>
      </p:sp>
    </p:spTree>
    <p:extLst>
      <p:ext uri="{BB962C8B-B14F-4D97-AF65-F5344CB8AC3E}">
        <p14:creationId xmlns:p14="http://schemas.microsoft.com/office/powerpoint/2010/main" val="2617108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8481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5622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15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1256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4516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32794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034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73076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670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8"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688BBF35-AC59-4D1A-8712-57B9546234C7}" type="slidenum">
              <a:rPr lang="en-GB"/>
              <a:pPr>
                <a:defRPr/>
              </a:pPr>
              <a:t>‹#›</a:t>
            </a:fld>
            <a:endParaRPr lang="en-GB"/>
          </a:p>
        </p:txBody>
      </p:sp>
    </p:spTree>
    <p:extLst>
      <p:ext uri="{BB962C8B-B14F-4D97-AF65-F5344CB8AC3E}">
        <p14:creationId xmlns:p14="http://schemas.microsoft.com/office/powerpoint/2010/main" val="91733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4577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581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l="34976" t="11098" r="49599" b="77264"/>
          <a:stretch>
            <a:fillRect/>
          </a:stretch>
        </p:blipFill>
        <p:spPr bwMode="auto">
          <a:xfrm>
            <a:off x="6146800" y="6056313"/>
            <a:ext cx="29972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4231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solidFill>
                  <a:prstClr val="black">
                    <a:tint val="75000"/>
                  </a:prstClr>
                </a:solidFill>
              </a:defRPr>
            </a:lvl1pPr>
          </a:lstStyle>
          <a:p>
            <a:pPr>
              <a:defRPr/>
            </a:pPr>
            <a:endParaRPr lang="en-GB"/>
          </a:p>
        </p:txBody>
      </p:sp>
      <p:sp>
        <p:nvSpPr>
          <p:cNvPr id="4"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81F41EFE-96C0-4FA9-AE71-64B19E5ABB65}" type="slidenum">
              <a:rPr lang="en-GB"/>
              <a:pPr>
                <a:defRPr/>
              </a:pPr>
              <a:t>‹#›</a:t>
            </a:fld>
            <a:endParaRPr lang="en-GB"/>
          </a:p>
        </p:txBody>
      </p:sp>
    </p:spTree>
    <p:extLst>
      <p:ext uri="{BB962C8B-B14F-4D97-AF65-F5344CB8AC3E}">
        <p14:creationId xmlns:p14="http://schemas.microsoft.com/office/powerpoint/2010/main" val="2999904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7747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3850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208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184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9408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17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4"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5B48033E-12D4-4C7D-B867-EEC7385DECE4}" type="slidenum">
              <a:rPr lang="en-GB"/>
              <a:pPr>
                <a:defRPr/>
              </a:pPr>
              <a:t>‹#›</a:t>
            </a:fld>
            <a:endParaRPr lang="en-GB"/>
          </a:p>
        </p:txBody>
      </p:sp>
    </p:spTree>
    <p:extLst>
      <p:ext uri="{BB962C8B-B14F-4D97-AF65-F5344CB8AC3E}">
        <p14:creationId xmlns:p14="http://schemas.microsoft.com/office/powerpoint/2010/main" val="25331709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36811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8595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8495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77774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2042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
          </p:nvPr>
        </p:nvSpPr>
        <p:spPr>
          <a:xfrm>
            <a:off x="457200" y="1680296"/>
            <a:ext cx="8356600" cy="5012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045876"/>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30"/>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7" y="816881"/>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9"/>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27 February 2019</a:t>
            </a:fld>
            <a:endParaRPr lang="en-GB" dirty="0">
              <a:solidFill>
                <a:prstClr val="white"/>
              </a:solidFill>
            </a:endParaRPr>
          </a:p>
        </p:txBody>
      </p:sp>
    </p:spTree>
    <p:extLst>
      <p:ext uri="{BB962C8B-B14F-4D97-AF65-F5344CB8AC3E}">
        <p14:creationId xmlns:p14="http://schemas.microsoft.com/office/powerpoint/2010/main" val="2967387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22564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FDBBFA6-CBD3-ED46-B8EF-742E0436037F}" type="datetimeFigureOut">
              <a:rPr lang="en-US" smtClean="0">
                <a:solidFill>
                  <a:prstClr val="black">
                    <a:tint val="75000"/>
                  </a:prstClr>
                </a:solidFill>
              </a:rPr>
              <a:pPr/>
              <a:t>2/27/2019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94616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44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3"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4B4E8EA5-6FD6-4D9F-A88A-354318CBEA04}" type="slidenum">
              <a:rPr lang="en-GB"/>
              <a:pPr>
                <a:defRPr/>
              </a:pPr>
              <a:t>‹#›</a:t>
            </a:fld>
            <a:endParaRPr lang="en-GB"/>
          </a:p>
        </p:txBody>
      </p:sp>
    </p:spTree>
    <p:extLst>
      <p:ext uri="{BB962C8B-B14F-4D97-AF65-F5344CB8AC3E}">
        <p14:creationId xmlns:p14="http://schemas.microsoft.com/office/powerpoint/2010/main" val="3288286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383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02178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70954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52154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9170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5953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8420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2675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669727" y="312539"/>
            <a:ext cx="7804547" cy="1518047"/>
          </a:xfrm>
          <a:prstGeom prst="rect">
            <a:avLst/>
          </a:prstGeom>
        </p:spPr>
        <p:txBody>
          <a:bodyPr lIns="0" tIns="0" rIns="0" bIns="0"/>
          <a:lstStyle>
            <a:lvl1pPr defTabSz="410751">
              <a:defRPr sz="5600">
                <a:latin typeface="+mn-lt"/>
                <a:ea typeface="+mn-ea"/>
                <a:cs typeface="+mn-cs"/>
                <a:sym typeface="Helvetica Light"/>
              </a:defRPr>
            </a:lvl1pPr>
          </a:lstStyle>
          <a:p>
            <a:pPr lvl="0">
              <a:defRPr sz="1800"/>
            </a:pPr>
            <a:r>
              <a:rPr sz="5600"/>
              <a:t>Title Text</a:t>
            </a:r>
          </a:p>
        </p:txBody>
      </p:sp>
    </p:spTree>
    <p:extLst>
      <p:ext uri="{BB962C8B-B14F-4D97-AF65-F5344CB8AC3E}">
        <p14:creationId xmlns:p14="http://schemas.microsoft.com/office/powerpoint/2010/main" val="406101813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Heading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17635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3EFC9F16-97EC-4862-B4AF-C746B77B0BED}" type="slidenum">
              <a:rPr lang="en-GB"/>
              <a:pPr>
                <a:defRPr/>
              </a:pPr>
              <a:t>‹#›</a:t>
            </a:fld>
            <a:endParaRPr lang="en-GB"/>
          </a:p>
        </p:txBody>
      </p:sp>
    </p:spTree>
    <p:extLst>
      <p:ext uri="{BB962C8B-B14F-4D97-AF65-F5344CB8AC3E}">
        <p14:creationId xmlns:p14="http://schemas.microsoft.com/office/powerpoint/2010/main" val="263286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r>
              <a:rPr lang="en-US" smtClean="0"/>
              <a:t>24/01/2019</a:t>
            </a:r>
            <a:endParaRPr lang="en-GB"/>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C39B1510-74EF-4751-8328-D21F29F527FF}" type="slidenum">
              <a:rPr lang="en-GB"/>
              <a:pPr>
                <a:defRPr/>
              </a:pPr>
              <a:t>‹#›</a:t>
            </a:fld>
            <a:endParaRPr lang="en-GB"/>
          </a:p>
        </p:txBody>
      </p:sp>
    </p:spTree>
    <p:extLst>
      <p:ext uri="{BB962C8B-B14F-4D97-AF65-F5344CB8AC3E}">
        <p14:creationId xmlns:p14="http://schemas.microsoft.com/office/powerpoint/2010/main" val="49190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fontAlgn="base">
              <a:spcBef>
                <a:spcPct val="0"/>
              </a:spcBef>
              <a:spcAft>
                <a:spcPct val="0"/>
              </a:spcAft>
              <a:defRPr/>
            </a:pPr>
            <a:r>
              <a:rPr lang="en-US" smtClean="0">
                <a:cs typeface="Arial" charset="0"/>
              </a:rPr>
              <a:t>24/01/2019</a:t>
            </a:r>
            <a:endParaRPr lang="en-GB">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fontAlgn="base">
              <a:spcBef>
                <a:spcPct val="0"/>
              </a:spcBef>
              <a:spcAft>
                <a:spcPct val="0"/>
              </a:spcAft>
              <a:defRPr/>
            </a:pPr>
            <a:endParaRPr lang="en-GB">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fontAlgn="base">
              <a:spcBef>
                <a:spcPct val="0"/>
              </a:spcBef>
              <a:spcAft>
                <a:spcPct val="0"/>
              </a:spcAft>
              <a:defRPr/>
            </a:pPr>
            <a:fld id="{3B64B24F-4441-4501-8CC8-20AE63586FD0}" type="slidenum">
              <a:rPr lang="en-GB">
                <a:cs typeface="Arial" charset="0"/>
              </a:rPr>
              <a:pPr fontAlgn="base">
                <a:spcBef>
                  <a:spcPct val="0"/>
                </a:spcBef>
                <a:spcAft>
                  <a:spcPct val="0"/>
                </a:spcAft>
                <a:defRPr/>
              </a:pPr>
              <a:t>‹#›</a:t>
            </a:fld>
            <a:endParaRPr lang="en-GB">
              <a:cs typeface="Arial" charset="0"/>
            </a:endParaRPr>
          </a:p>
        </p:txBody>
      </p:sp>
    </p:spTree>
    <p:extLst>
      <p:ext uri="{BB962C8B-B14F-4D97-AF65-F5344CB8AC3E}">
        <p14:creationId xmlns:p14="http://schemas.microsoft.com/office/powerpoint/2010/main" val="162385138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24/01/2019</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034696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332931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6" r:id="rId12"/>
    <p:sldLayoutId id="214748386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5F16A-DC37-4A15-9E58-1740EFD6AFE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A147D-4C24-4292-BC02-8851BEB6E2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857803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D565F-AAB9-4C2D-8272-6DCF03AB695F}" type="datetimeFigureOut">
              <a:rPr lang="en-GB" smtClean="0">
                <a:solidFill>
                  <a:prstClr val="black">
                    <a:tint val="75000"/>
                  </a:prstClr>
                </a:solidFill>
              </a:rPr>
              <a:pPr/>
              <a:t>27/02/2019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29963-0CBD-4831-B7B1-E938CE015D2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592983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BFA6-CBD3-ED46-B8EF-742E0436037F}" type="datetimeFigureOut">
              <a:rPr lang="en-US" smtClean="0">
                <a:solidFill>
                  <a:prstClr val="black">
                    <a:tint val="75000"/>
                  </a:prstClr>
                </a:solidFill>
              </a:rPr>
              <a:pPr/>
              <a:t>2/27/2019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prstClr val="black">
                    <a:tint val="75000"/>
                  </a:prstClr>
                </a:solidFill>
              </a:rPr>
              <a:t>WE GMC Quarterly Review – 09/11/2016</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2706-BFBC-4E0A-A7D5-AC2D039DA3D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75308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5" r:id="rId12"/>
    <p:sldLayoutId id="2147483977" r:id="rId1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55.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 r="-15248"/>
          <a:stretch/>
        </p:blipFill>
        <p:spPr bwMode="auto">
          <a:xfrm>
            <a:off x="0" y="0"/>
            <a:ext cx="105382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05" y="2060848"/>
            <a:ext cx="9036496" cy="2308324"/>
          </a:xfrm>
          <a:prstGeom prst="rect">
            <a:avLst/>
          </a:prstGeom>
          <a:noFill/>
        </p:spPr>
        <p:txBody>
          <a:bodyPr wrap="square" rtlCol="0">
            <a:spAutoFit/>
          </a:bodyPr>
          <a:lstStyle/>
          <a:p>
            <a:pPr algn="ctr"/>
            <a:r>
              <a:rPr lang="en-GB" sz="4800" dirty="0">
                <a:solidFill>
                  <a:schemeClr val="bg1"/>
                </a:solidFill>
                <a:latin typeface="Calibri" pitchFamily="34" charset="0"/>
                <a:cs typeface="Calibri" pitchFamily="34" charset="0"/>
              </a:rPr>
              <a:t>Update on 100,000 Genomes Project and look ahead to Genomic Medicine Service</a:t>
            </a:r>
            <a:endParaRPr lang="en-GB" sz="4200" dirty="0">
              <a:solidFill>
                <a:schemeClr val="bg1"/>
              </a:solidFill>
            </a:endParaRPr>
          </a:p>
        </p:txBody>
      </p:sp>
      <p:sp>
        <p:nvSpPr>
          <p:cNvPr id="20" name="TextBox 1"/>
          <p:cNvSpPr txBox="1">
            <a:spLocks noChangeArrowheads="1"/>
          </p:cNvSpPr>
          <p:nvPr/>
        </p:nvSpPr>
        <p:spPr bwMode="auto">
          <a:xfrm>
            <a:off x="523004" y="4941168"/>
            <a:ext cx="8205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altLang="en-US" sz="2400" dirty="0" smtClean="0">
                <a:solidFill>
                  <a:schemeClr val="bg1"/>
                </a:solidFill>
                <a:latin typeface="Calibri" pitchFamily="34" charset="0"/>
                <a:cs typeface="Calibri" pitchFamily="34" charset="0"/>
              </a:rPr>
              <a:t>Chris Wragg, Lead Cancer Scientist, SWGLH</a:t>
            </a:r>
            <a:endParaRPr lang="en-GB" altLang="en-US" sz="2400" dirty="0">
              <a:solidFill>
                <a:schemeClr val="bg1"/>
              </a:solidFill>
              <a:latin typeface="Calibri" pitchFamily="34" charset="0"/>
              <a:cs typeface="Calibri" pitchFamily="34" charset="0"/>
            </a:endParaRPr>
          </a:p>
        </p:txBody>
      </p:sp>
      <p:pic>
        <p:nvPicPr>
          <p:cNvPr id="23" name="Picture 7" descr="K:\02 Genetics logo\SWGLH logo\SWGLH_RGB_Left_Align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28" y="192399"/>
            <a:ext cx="4170868" cy="149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931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558ED5"/>
                </a:solidFill>
              </a:rPr>
              <a:t>The National Test Directory</a:t>
            </a:r>
          </a:p>
        </p:txBody>
      </p:sp>
      <p:sp>
        <p:nvSpPr>
          <p:cNvPr id="3" name="Content Placeholder 2">
            <a:extLst>
              <a:ext uri="{FF2B5EF4-FFF2-40B4-BE49-F238E27FC236}">
                <a16:creationId xmlns="" xmlns:a16="http://schemas.microsoft.com/office/drawing/2014/main" id="{5D01B8B8-5E65-4FF5-848C-464E57D01777}"/>
              </a:ext>
            </a:extLst>
          </p:cNvPr>
          <p:cNvSpPr>
            <a:spLocks noGrp="1"/>
          </p:cNvSpPr>
          <p:nvPr>
            <p:ph idx="1"/>
          </p:nvPr>
        </p:nvSpPr>
        <p:spPr>
          <a:xfrm>
            <a:off x="224736" y="5229200"/>
            <a:ext cx="8739752" cy="1343664"/>
          </a:xfrm>
          <a:solidFill>
            <a:schemeClr val="bg1"/>
          </a:solidFill>
        </p:spPr>
        <p:txBody>
          <a:bodyPr>
            <a:noAutofit/>
          </a:bodyPr>
          <a:lstStyle/>
          <a:p>
            <a:pPr marL="285730" indent="-285730" defTabSz="914332">
              <a:spcBef>
                <a:spcPts val="0"/>
              </a:spcBef>
              <a:buClrTx/>
              <a:buFont typeface="Arial" panose="020B0604020202020204" pitchFamily="34" charset="0"/>
              <a:buChar char="•"/>
              <a:defRPr/>
            </a:pPr>
            <a:r>
              <a:rPr lang="en-GB" sz="1800" dirty="0">
                <a:solidFill>
                  <a:prstClr val="black"/>
                </a:solidFill>
              </a:rPr>
              <a:t>Defines </a:t>
            </a:r>
            <a:r>
              <a:rPr lang="en-GB" sz="1800" b="1" dirty="0">
                <a:solidFill>
                  <a:schemeClr val="accent5"/>
                </a:solidFill>
              </a:rPr>
              <a:t>all the genetic and genomic tests </a:t>
            </a:r>
            <a:r>
              <a:rPr lang="en-GB" sz="1800" dirty="0">
                <a:solidFill>
                  <a:prstClr val="black"/>
                </a:solidFill>
              </a:rPr>
              <a:t>available through the NHS in England  – specifying the appropriate test for each clinical indication</a:t>
            </a:r>
          </a:p>
          <a:p>
            <a:pPr marL="285730" indent="-285730" defTabSz="914332">
              <a:spcBef>
                <a:spcPts val="0"/>
              </a:spcBef>
              <a:buClrTx/>
              <a:buFont typeface="Arial" panose="020B0604020202020204" pitchFamily="34" charset="0"/>
              <a:buChar char="•"/>
              <a:defRPr/>
            </a:pPr>
            <a:r>
              <a:rPr lang="en-GB" sz="1800" dirty="0">
                <a:solidFill>
                  <a:prstClr val="black"/>
                </a:solidFill>
              </a:rPr>
              <a:t>Developed through </a:t>
            </a:r>
            <a:r>
              <a:rPr lang="en-GB" sz="1800" b="1" dirty="0">
                <a:solidFill>
                  <a:schemeClr val="accent5"/>
                </a:solidFill>
              </a:rPr>
              <a:t>national &amp; international scientific review </a:t>
            </a:r>
            <a:r>
              <a:rPr lang="en-GB" sz="1800" dirty="0">
                <a:solidFill>
                  <a:prstClr val="black"/>
                </a:solidFill>
              </a:rPr>
              <a:t>built upon UKGTN approach</a:t>
            </a:r>
          </a:p>
          <a:p>
            <a:pPr marL="285730" indent="-285730" defTabSz="914332">
              <a:spcBef>
                <a:spcPts val="0"/>
              </a:spcBef>
              <a:buClrTx/>
              <a:buFont typeface="Arial" panose="020B0604020202020204" pitchFamily="34" charset="0"/>
              <a:buChar char="•"/>
              <a:defRPr/>
            </a:pPr>
            <a:r>
              <a:rPr lang="en-GB" sz="1800" b="1" dirty="0">
                <a:solidFill>
                  <a:schemeClr val="accent5"/>
                </a:solidFill>
              </a:rPr>
              <a:t>Updated annually </a:t>
            </a:r>
            <a:r>
              <a:rPr lang="en-GB" sz="1800" dirty="0">
                <a:solidFill>
                  <a:prstClr val="black"/>
                </a:solidFill>
              </a:rPr>
              <a:t>- led by expert panel to keep pace with scientific advance</a:t>
            </a:r>
          </a:p>
        </p:txBody>
      </p:sp>
      <p:graphicFrame>
        <p:nvGraphicFramePr>
          <p:cNvPr id="7" name="Table 6"/>
          <p:cNvGraphicFramePr>
            <a:graphicFrameLocks noGrp="1"/>
          </p:cNvGraphicFramePr>
          <p:nvPr>
            <p:extLst>
              <p:ext uri="{D42A27DB-BD31-4B8C-83A1-F6EECF244321}">
                <p14:modId xmlns:p14="http://schemas.microsoft.com/office/powerpoint/2010/main" val="2754704029"/>
              </p:ext>
            </p:extLst>
          </p:nvPr>
        </p:nvGraphicFramePr>
        <p:xfrm>
          <a:off x="5517829" y="1268760"/>
          <a:ext cx="3188759" cy="3830983"/>
        </p:xfrm>
        <a:graphic>
          <a:graphicData uri="http://schemas.openxmlformats.org/drawingml/2006/table">
            <a:tbl>
              <a:tblPr firstRow="1" firstCol="1" bandRow="1">
                <a:tableStyleId>{5FD0F851-EC5A-4D38-B0AD-8093EC10F338}</a:tableStyleId>
              </a:tblPr>
              <a:tblGrid>
                <a:gridCol w="2644592">
                  <a:extLst>
                    <a:ext uri="{9D8B030D-6E8A-4147-A177-3AD203B41FA5}">
                      <a16:colId xmlns="" xmlns:a16="http://schemas.microsoft.com/office/drawing/2014/main" val="20000"/>
                    </a:ext>
                  </a:extLst>
                </a:gridCol>
                <a:gridCol w="544167">
                  <a:extLst>
                    <a:ext uri="{9D8B030D-6E8A-4147-A177-3AD203B41FA5}">
                      <a16:colId xmlns="" xmlns:a16="http://schemas.microsoft.com/office/drawing/2014/main" val="20001"/>
                    </a:ext>
                  </a:extLst>
                </a:gridCol>
              </a:tblGrid>
              <a:tr h="511427">
                <a:tc>
                  <a:txBody>
                    <a:bodyPr/>
                    <a:lstStyle/>
                    <a:p>
                      <a:pPr>
                        <a:lnSpc>
                          <a:spcPct val="107000"/>
                        </a:lnSpc>
                        <a:spcAft>
                          <a:spcPts val="0"/>
                        </a:spcAft>
                      </a:pPr>
                      <a:r>
                        <a:rPr lang="en-GB" sz="1200" dirty="0">
                          <a:effectLst/>
                        </a:rPr>
                        <a:t> Technology</a:t>
                      </a:r>
                      <a:br>
                        <a:rPr lang="en-GB" sz="1200" dirty="0">
                          <a:effectLst/>
                        </a:rPr>
                      </a:b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38576" marR="38576" marT="0" marB="0" anchor="b"/>
                </a:tc>
                <a:tc>
                  <a:txBody>
                    <a:bodyPr/>
                    <a:lstStyle/>
                    <a:p>
                      <a:pPr algn="r">
                        <a:lnSpc>
                          <a:spcPct val="107000"/>
                        </a:lnSpc>
                        <a:spcAft>
                          <a:spcPts val="0"/>
                        </a:spcAft>
                      </a:pPr>
                      <a:r>
                        <a:rPr lang="en-GB" sz="1000" dirty="0">
                          <a:effectLst/>
                        </a:rPr>
                        <a:t>Est prop’n </a:t>
                      </a:r>
                      <a:br>
                        <a:rPr lang="en-GB" sz="1000" dirty="0">
                          <a:effectLst/>
                        </a:rPr>
                      </a:br>
                      <a:r>
                        <a:rPr lang="en-GB" sz="1000" dirty="0">
                          <a:effectLst/>
                        </a:rPr>
                        <a:t>of reports</a:t>
                      </a:r>
                      <a:endParaRPr lang="en-GB" sz="1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0"/>
                  </a:ext>
                </a:extLst>
              </a:tr>
              <a:tr h="222599">
                <a:tc>
                  <a:txBody>
                    <a:bodyPr/>
                    <a:lstStyle/>
                    <a:p>
                      <a:pPr>
                        <a:lnSpc>
                          <a:spcPct val="107000"/>
                        </a:lnSpc>
                        <a:spcAft>
                          <a:spcPts val="0"/>
                        </a:spcAft>
                      </a:pPr>
                      <a:r>
                        <a:rPr lang="en-GB" sz="1200" dirty="0">
                          <a:effectLst/>
                        </a:rPr>
                        <a:t>Targeted mutation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20-25%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3"/>
                  </a:ext>
                </a:extLst>
              </a:tr>
              <a:tr h="222599">
                <a:tc>
                  <a:txBody>
                    <a:bodyPr/>
                    <a:lstStyle/>
                    <a:p>
                      <a:pPr>
                        <a:lnSpc>
                          <a:spcPct val="107000"/>
                        </a:lnSpc>
                        <a:spcAft>
                          <a:spcPts val="0"/>
                        </a:spcAft>
                      </a:pPr>
                      <a:r>
                        <a:rPr lang="en-GB" sz="1200" dirty="0">
                          <a:effectLst/>
                        </a:rPr>
                        <a:t>Microarray</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10-20%</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4"/>
                  </a:ext>
                </a:extLst>
              </a:tr>
              <a:tr h="222599">
                <a:tc>
                  <a:txBody>
                    <a:bodyPr/>
                    <a:lstStyle/>
                    <a:p>
                      <a:pPr>
                        <a:lnSpc>
                          <a:spcPct val="107000"/>
                        </a:lnSpc>
                        <a:spcAft>
                          <a:spcPts val="0"/>
                        </a:spcAft>
                      </a:pPr>
                      <a:r>
                        <a:rPr lang="en-GB" sz="1200" dirty="0">
                          <a:effectLst/>
                        </a:rPr>
                        <a:t>WGS</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1"/>
                  </a:ext>
                </a:extLst>
              </a:tr>
              <a:tr h="222599">
                <a:tc>
                  <a:txBody>
                    <a:bodyPr/>
                    <a:lstStyle/>
                    <a:p>
                      <a:pPr>
                        <a:lnSpc>
                          <a:spcPct val="107000"/>
                        </a:lnSpc>
                        <a:spcAft>
                          <a:spcPts val="0"/>
                        </a:spcAft>
                      </a:pPr>
                      <a:r>
                        <a:rPr lang="en-GB" sz="1200" dirty="0">
                          <a:effectLst/>
                        </a:rPr>
                        <a:t>Small panel</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10-15%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5"/>
                  </a:ext>
                </a:extLst>
              </a:tr>
              <a:tr h="222599">
                <a:tc>
                  <a:txBody>
                    <a:bodyPr/>
                    <a:lstStyle/>
                    <a:p>
                      <a:pPr>
                        <a:lnSpc>
                          <a:spcPct val="107000"/>
                        </a:lnSpc>
                        <a:spcAft>
                          <a:spcPts val="0"/>
                        </a:spcAft>
                      </a:pPr>
                      <a:r>
                        <a:rPr lang="en-GB" sz="1200" dirty="0">
                          <a:effectLst/>
                        </a:rPr>
                        <a:t>STR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10-15%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6"/>
                  </a:ext>
                </a:extLst>
              </a:tr>
              <a:tr h="222599">
                <a:tc>
                  <a:txBody>
                    <a:bodyPr/>
                    <a:lstStyle/>
                    <a:p>
                      <a:pPr>
                        <a:lnSpc>
                          <a:spcPct val="107000"/>
                        </a:lnSpc>
                        <a:spcAft>
                          <a:spcPts val="0"/>
                        </a:spcAft>
                      </a:pPr>
                      <a:r>
                        <a:rPr lang="en-GB" sz="1200" dirty="0">
                          <a:effectLst/>
                        </a:rPr>
                        <a:t>WES or large panel</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2-14%</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2"/>
                  </a:ext>
                </a:extLst>
              </a:tr>
              <a:tr h="195707">
                <a:tc>
                  <a:txBody>
                    <a:bodyPr/>
                    <a:lstStyle/>
                    <a:p>
                      <a:pPr>
                        <a:lnSpc>
                          <a:spcPct val="107000"/>
                        </a:lnSpc>
                        <a:spcAft>
                          <a:spcPts val="0"/>
                        </a:spcAft>
                      </a:pPr>
                      <a:r>
                        <a:rPr lang="en-GB" sz="1200" dirty="0">
                          <a:effectLst/>
                        </a:rPr>
                        <a:t>MLPA or equivalent</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5-7%</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7"/>
                  </a:ext>
                </a:extLst>
              </a:tr>
              <a:tr h="195707">
                <a:tc>
                  <a:txBody>
                    <a:bodyPr/>
                    <a:lstStyle/>
                    <a:p>
                      <a:pPr>
                        <a:lnSpc>
                          <a:spcPct val="107000"/>
                        </a:lnSpc>
                        <a:spcAft>
                          <a:spcPts val="0"/>
                        </a:spcAft>
                      </a:pPr>
                      <a:r>
                        <a:rPr lang="en-GB" sz="1200" dirty="0">
                          <a:effectLst/>
                        </a:rPr>
                        <a:t>Common aneuploidy testing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5-7%</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09"/>
                  </a:ext>
                </a:extLst>
              </a:tr>
              <a:tr h="195707">
                <a:tc>
                  <a:txBody>
                    <a:bodyPr/>
                    <a:lstStyle/>
                    <a:p>
                      <a:pPr>
                        <a:lnSpc>
                          <a:spcPct val="107000"/>
                        </a:lnSpc>
                        <a:spcAft>
                          <a:spcPts val="0"/>
                        </a:spcAft>
                      </a:pPr>
                      <a:r>
                        <a:rPr lang="en-GB" sz="1200" dirty="0">
                          <a:effectLst/>
                        </a:rPr>
                        <a:t>Karyotype</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3-5%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10"/>
                  </a:ext>
                </a:extLst>
              </a:tr>
              <a:tr h="195707">
                <a:tc>
                  <a:txBody>
                    <a:bodyPr/>
                    <a:lstStyle/>
                    <a:p>
                      <a:pPr>
                        <a:lnSpc>
                          <a:spcPct val="107000"/>
                        </a:lnSpc>
                        <a:spcAft>
                          <a:spcPts val="0"/>
                        </a:spcAft>
                      </a:pPr>
                      <a:r>
                        <a:rPr lang="en-GB" sz="1200" dirty="0">
                          <a:effectLst/>
                        </a:rPr>
                        <a:t>Single gene sequencing</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3-5%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12"/>
                  </a:ext>
                </a:extLst>
              </a:tr>
              <a:tr h="61422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200" dirty="0">
                          <a:effectLst/>
                        </a:rPr>
                        <a:t>FISH; DNA repair defect testing; Methylation testing; UPD testing; X-inactivation; Identity testing; Microsatellite instability; NIPT; NIPD; PGD</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 each &lt;2%</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11"/>
                  </a:ext>
                </a:extLst>
              </a:tr>
              <a:tr h="222599">
                <a:tc>
                  <a:txBody>
                    <a:bodyPr/>
                    <a:lstStyle/>
                    <a:p>
                      <a:pPr>
                        <a:lnSpc>
                          <a:spcPct val="107000"/>
                        </a:lnSpc>
                        <a:spcAft>
                          <a:spcPts val="0"/>
                        </a:spcAft>
                      </a:pPr>
                      <a:r>
                        <a:rPr lang="en-GB" sz="1200" dirty="0">
                          <a:effectLst/>
                        </a:rPr>
                        <a:t>Other</a:t>
                      </a:r>
                      <a:endParaRPr lang="en-GB" sz="12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576" marR="38576" marT="0" marB="0" anchor="b"/>
                </a:tc>
                <a:tc>
                  <a:txBody>
                    <a:bodyPr/>
                    <a:lstStyle/>
                    <a:p>
                      <a:pPr algn="r">
                        <a:lnSpc>
                          <a:spcPct val="107000"/>
                        </a:lnSpc>
                        <a:spcAft>
                          <a:spcPts val="0"/>
                        </a:spcAft>
                      </a:pPr>
                      <a:r>
                        <a:rPr lang="en-GB" sz="1200" dirty="0">
                          <a:effectLst/>
                        </a:rPr>
                        <a:t>2-5%</a:t>
                      </a:r>
                      <a:endParaRPr lang="en-GB"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 xmlns:a16="http://schemas.microsoft.com/office/drawing/2014/main" val="10021"/>
                  </a:ext>
                </a:extLst>
              </a:tr>
            </a:tbl>
          </a:graphicData>
        </a:graphic>
      </p:graphicFrame>
      <p:sp>
        <p:nvSpPr>
          <p:cNvPr id="5" name="TextBox 4">
            <a:extLst>
              <a:ext uri="{FF2B5EF4-FFF2-40B4-BE49-F238E27FC236}">
                <a16:creationId xmlns="" xmlns:a16="http://schemas.microsoft.com/office/drawing/2014/main" id="{61D99F91-0610-4028-B916-4972BFB6A998}"/>
              </a:ext>
            </a:extLst>
          </p:cNvPr>
          <p:cNvSpPr txBox="1"/>
          <p:nvPr/>
        </p:nvSpPr>
        <p:spPr>
          <a:xfrm>
            <a:off x="107504" y="1412776"/>
            <a:ext cx="2160240" cy="1154154"/>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500,000</a:t>
            </a:r>
          </a:p>
          <a:p>
            <a:pPr algn="ctr" defTabSz="609555"/>
            <a:r>
              <a:rPr lang="en-GB" sz="1900" b="1" dirty="0">
                <a:solidFill>
                  <a:srgbClr val="768692"/>
                </a:solidFill>
                <a:latin typeface="Arial Narrow" panose="020B0606020202030204" pitchFamily="34" charset="0"/>
              </a:rPr>
              <a:t>tests per year</a:t>
            </a:r>
          </a:p>
        </p:txBody>
      </p:sp>
      <p:sp>
        <p:nvSpPr>
          <p:cNvPr id="9" name="TextBox 8">
            <a:extLst>
              <a:ext uri="{FF2B5EF4-FFF2-40B4-BE49-F238E27FC236}">
                <a16:creationId xmlns="" xmlns:a16="http://schemas.microsoft.com/office/drawing/2014/main" id="{66684775-9012-4C83-8F65-CB79827CFE61}"/>
              </a:ext>
            </a:extLst>
          </p:cNvPr>
          <p:cNvSpPr txBox="1"/>
          <p:nvPr/>
        </p:nvSpPr>
        <p:spPr>
          <a:xfrm>
            <a:off x="1043608" y="3370283"/>
            <a:ext cx="1624514" cy="132958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26</a:t>
            </a:r>
          </a:p>
          <a:p>
            <a:pPr algn="ctr" defTabSz="609555">
              <a:lnSpc>
                <a:spcPct val="80000"/>
              </a:lnSpc>
            </a:pPr>
            <a:r>
              <a:rPr lang="en-GB" sz="1900" b="1" dirty="0">
                <a:solidFill>
                  <a:srgbClr val="768692"/>
                </a:solidFill>
                <a:latin typeface="Arial Narrow" panose="020B0606020202030204" pitchFamily="34" charset="0"/>
              </a:rPr>
              <a:t>Indications </a:t>
            </a:r>
            <a:br>
              <a:rPr lang="en-GB" sz="1900" b="1" dirty="0">
                <a:solidFill>
                  <a:srgbClr val="768692"/>
                </a:solidFill>
                <a:latin typeface="Arial Narrow" panose="020B0606020202030204" pitchFamily="34" charset="0"/>
              </a:rPr>
            </a:br>
            <a:r>
              <a:rPr lang="en-GB" sz="1900" b="1" dirty="0">
                <a:solidFill>
                  <a:srgbClr val="768692"/>
                </a:solidFill>
                <a:latin typeface="Arial Narrow" panose="020B0606020202030204" pitchFamily="34" charset="0"/>
              </a:rPr>
              <a:t>for WGS </a:t>
            </a:r>
            <a:endParaRPr lang="en-GB" sz="1900" b="1" dirty="0">
              <a:solidFill>
                <a:srgbClr val="FF0000"/>
              </a:solidFill>
              <a:latin typeface="Arial Narrow" panose="020B0606020202030204" pitchFamily="34" charset="0"/>
            </a:endParaRPr>
          </a:p>
        </p:txBody>
      </p:sp>
      <p:sp>
        <p:nvSpPr>
          <p:cNvPr id="10" name="TextBox 9">
            <a:extLst>
              <a:ext uri="{FF2B5EF4-FFF2-40B4-BE49-F238E27FC236}">
                <a16:creationId xmlns="" xmlns:a16="http://schemas.microsoft.com/office/drawing/2014/main" id="{B27F9370-C165-41E8-8300-C00C7D57533D}"/>
              </a:ext>
            </a:extLst>
          </p:cNvPr>
          <p:cNvSpPr txBox="1"/>
          <p:nvPr/>
        </p:nvSpPr>
        <p:spPr>
          <a:xfrm>
            <a:off x="2861508" y="3367095"/>
            <a:ext cx="1998524" cy="156349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22</a:t>
            </a:r>
          </a:p>
          <a:p>
            <a:pPr algn="ctr" defTabSz="609555">
              <a:lnSpc>
                <a:spcPct val="80000"/>
              </a:lnSpc>
            </a:pPr>
            <a:r>
              <a:rPr lang="en-GB" sz="1900" b="1" dirty="0">
                <a:solidFill>
                  <a:srgbClr val="768692"/>
                </a:solidFill>
                <a:latin typeface="Arial Narrow" panose="020B0606020202030204" pitchFamily="34" charset="0"/>
              </a:rPr>
              <a:t>test technologies </a:t>
            </a:r>
            <a:r>
              <a:rPr lang="en-GB" sz="1900" dirty="0">
                <a:solidFill>
                  <a:srgbClr val="768692"/>
                </a:solidFill>
                <a:latin typeface="Arial Narrow" panose="020B0606020202030204" pitchFamily="34" charset="0"/>
              </a:rPr>
              <a:t>– single gene to WGS</a:t>
            </a:r>
          </a:p>
        </p:txBody>
      </p:sp>
      <p:sp>
        <p:nvSpPr>
          <p:cNvPr id="12" name="TextBox 11">
            <a:extLst>
              <a:ext uri="{FF2B5EF4-FFF2-40B4-BE49-F238E27FC236}">
                <a16:creationId xmlns="" xmlns:a16="http://schemas.microsoft.com/office/drawing/2014/main" id="{C1199A1D-5F02-47E4-8D27-D51C47BB5CBD}"/>
              </a:ext>
            </a:extLst>
          </p:cNvPr>
          <p:cNvSpPr txBox="1"/>
          <p:nvPr/>
        </p:nvSpPr>
        <p:spPr>
          <a:xfrm>
            <a:off x="3898399" y="2027405"/>
            <a:ext cx="1465689" cy="132958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180</a:t>
            </a:r>
          </a:p>
          <a:p>
            <a:pPr algn="ctr" defTabSz="609555">
              <a:lnSpc>
                <a:spcPct val="80000"/>
              </a:lnSpc>
            </a:pPr>
            <a:r>
              <a:rPr lang="en-GB" sz="1900" b="1" dirty="0">
                <a:solidFill>
                  <a:srgbClr val="768692"/>
                </a:solidFill>
                <a:latin typeface="Arial Narrow" panose="020B0606020202030204" pitchFamily="34" charset="0"/>
              </a:rPr>
              <a:t>cancer indications</a:t>
            </a:r>
          </a:p>
        </p:txBody>
      </p:sp>
      <p:sp>
        <p:nvSpPr>
          <p:cNvPr id="13" name="TextBox 12">
            <a:extLst>
              <a:ext uri="{FF2B5EF4-FFF2-40B4-BE49-F238E27FC236}">
                <a16:creationId xmlns="" xmlns:a16="http://schemas.microsoft.com/office/drawing/2014/main" id="{BCC9DDBA-647B-4554-B8D3-3116B4C94917}"/>
              </a:ext>
            </a:extLst>
          </p:cNvPr>
          <p:cNvSpPr txBox="1"/>
          <p:nvPr/>
        </p:nvSpPr>
        <p:spPr>
          <a:xfrm>
            <a:off x="2089264" y="1819089"/>
            <a:ext cx="1906672" cy="1646597"/>
          </a:xfrm>
          <a:prstGeom prst="rect">
            <a:avLst/>
          </a:prstGeom>
          <a:noFill/>
        </p:spPr>
        <p:txBody>
          <a:bodyPr wrap="square" lIns="121912" tIns="60956" rIns="121912" bIns="60956" rtlCol="0">
            <a:spAutoFit/>
          </a:bodyPr>
          <a:lstStyle/>
          <a:p>
            <a:pPr algn="ctr" defTabSz="609555"/>
            <a:r>
              <a:rPr lang="en-GB" sz="4800" b="1" dirty="0">
                <a:solidFill>
                  <a:srgbClr val="003087"/>
                </a:solidFill>
                <a:latin typeface="Arial Narrow" panose="020B0606020202030204" pitchFamily="34" charset="0"/>
              </a:rPr>
              <a:t>300</a:t>
            </a:r>
          </a:p>
          <a:p>
            <a:pPr algn="ctr" defTabSz="609555"/>
            <a:r>
              <a:rPr lang="en-GB" sz="1900" b="1" dirty="0">
                <a:solidFill>
                  <a:srgbClr val="768692"/>
                </a:solidFill>
                <a:latin typeface="Arial Narrow" panose="020B0606020202030204" pitchFamily="34" charset="0"/>
              </a:rPr>
              <a:t>RD indications</a:t>
            </a:r>
          </a:p>
          <a:p>
            <a:pPr algn="ctr" defTabSz="609555"/>
            <a:r>
              <a:rPr lang="en-GB" sz="1600" i="1" dirty="0">
                <a:solidFill>
                  <a:srgbClr val="768692"/>
                </a:solidFill>
                <a:latin typeface="Arial Narrow" panose="020B0606020202030204" pitchFamily="34" charset="0"/>
              </a:rPr>
              <a:t>across 14 groups</a:t>
            </a:r>
          </a:p>
          <a:p>
            <a:pPr algn="ctr" defTabSz="609555"/>
            <a:r>
              <a:rPr lang="en-GB" sz="1600" i="1" dirty="0">
                <a:solidFill>
                  <a:srgbClr val="768692"/>
                </a:solidFill>
                <a:latin typeface="Arial Narrow" panose="020B0606020202030204" pitchFamily="34" charset="0"/>
              </a:rPr>
              <a:t>covering ~ 3000 RDs</a:t>
            </a:r>
          </a:p>
        </p:txBody>
      </p:sp>
    </p:spTree>
    <p:extLst>
      <p:ext uri="{BB962C8B-B14F-4D97-AF65-F5344CB8AC3E}">
        <p14:creationId xmlns:p14="http://schemas.microsoft.com/office/powerpoint/2010/main" val="4172019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80920" cy="490538"/>
          </a:xfrm>
        </p:spPr>
        <p:txBody>
          <a:bodyPr>
            <a:noAutofit/>
          </a:bodyPr>
          <a:lstStyle/>
          <a:p>
            <a:r>
              <a:rPr lang="en-GB" sz="4000" b="1" dirty="0" smtClean="0">
                <a:solidFill>
                  <a:srgbClr val="558ED5"/>
                </a:solidFill>
                <a:latin typeface="Calibri" panose="020F0502020204030204" pitchFamily="34" charset="0"/>
                <a:ea typeface="Calibri" panose="020F0502020204030204" pitchFamily="34" charset="0"/>
                <a:cs typeface="Arial" panose="020B0604020202020204" pitchFamily="34" charset="0"/>
              </a:rPr>
              <a:t>What the future holds…</a:t>
            </a:r>
            <a:endPar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1052736"/>
            <a:ext cx="8856984" cy="5544616"/>
          </a:xfrm>
        </p:spPr>
        <p:txBody>
          <a:bodyPr>
            <a:noAutofit/>
          </a:bodyPr>
          <a:lstStyle/>
          <a:p>
            <a:r>
              <a:rPr lang="en-GB" sz="2400" dirty="0" smtClean="0"/>
              <a:t>Increased, </a:t>
            </a:r>
            <a:r>
              <a:rPr lang="en-GB" sz="2400" smtClean="0"/>
              <a:t>more equitable </a:t>
            </a:r>
            <a:r>
              <a:rPr lang="en-GB" sz="2400" dirty="0" smtClean="0"/>
              <a:t>access to genomic testing (centrally funded by NHS England)</a:t>
            </a:r>
          </a:p>
          <a:p>
            <a:endParaRPr lang="en-GB" sz="2400" dirty="0"/>
          </a:p>
          <a:p>
            <a:r>
              <a:rPr lang="en-GB" sz="2400" dirty="0" smtClean="0"/>
              <a:t>On-line ordering of genomic tests from national test directory according to defined clinical eligibility criteria</a:t>
            </a:r>
          </a:p>
          <a:p>
            <a:endParaRPr lang="en-GB" sz="2400" dirty="0"/>
          </a:p>
          <a:p>
            <a:r>
              <a:rPr lang="en-GB" sz="2400" dirty="0"/>
              <a:t>N</a:t>
            </a:r>
            <a:r>
              <a:rPr lang="en-GB" sz="2400" dirty="0" smtClean="0"/>
              <a:t>ew “patient choice” materials with opt-in for research</a:t>
            </a:r>
          </a:p>
          <a:p>
            <a:endParaRPr lang="en-GB" sz="2400" dirty="0"/>
          </a:p>
          <a:p>
            <a:r>
              <a:rPr lang="en-GB" sz="2400" dirty="0" smtClean="0"/>
              <a:t>Standardised methodology across laboratories and improved reporting times</a:t>
            </a:r>
          </a:p>
          <a:p>
            <a:endParaRPr lang="en-GB" sz="2400" dirty="0"/>
          </a:p>
          <a:p>
            <a:r>
              <a:rPr lang="en-GB" sz="2400" dirty="0" smtClean="0"/>
              <a:t>Increasing number of tests performed by genome sequencing (500,000  funded over next 5 years, aspiration of 5 million genomic tests!)</a:t>
            </a:r>
          </a:p>
          <a:p>
            <a:pPr marL="0" indent="0">
              <a:buNone/>
            </a:pPr>
            <a:r>
              <a:rPr lang="en-GB" sz="2400" dirty="0" smtClean="0"/>
              <a:t> </a:t>
            </a:r>
          </a:p>
          <a:p>
            <a:pPr marL="0" indent="0">
              <a:buNone/>
            </a:pPr>
            <a:r>
              <a:rPr lang="en-GB" sz="2400" dirty="0" smtClean="0"/>
              <a:t> </a:t>
            </a:r>
          </a:p>
          <a:p>
            <a:pPr lvl="1"/>
            <a:endParaRPr lang="en-GB" sz="2400" dirty="0" smtClean="0"/>
          </a:p>
          <a:p>
            <a:pPr lvl="1"/>
            <a:endParaRPr lang="en-GB" sz="2400" dirty="0" smtClean="0"/>
          </a:p>
          <a:p>
            <a:pPr marL="0" indent="0">
              <a:buNone/>
            </a:pPr>
            <a:endParaRPr lang="en-GB" sz="2400" dirty="0" smtClean="0"/>
          </a:p>
          <a:p>
            <a:endParaRPr lang="en-GB" sz="2400" dirty="0"/>
          </a:p>
        </p:txBody>
      </p:sp>
    </p:spTree>
    <p:extLst>
      <p:ext uri="{BB962C8B-B14F-4D97-AF65-F5344CB8AC3E}">
        <p14:creationId xmlns:p14="http://schemas.microsoft.com/office/powerpoint/2010/main" val="1927285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80920" cy="490538"/>
          </a:xfrm>
        </p:spPr>
        <p:txBody>
          <a:bodyPr>
            <a:noAutofit/>
          </a:bodyPr>
          <a:lstStyle/>
          <a:p>
            <a:r>
              <a:rPr lang="en-GB" sz="4000" b="1" dirty="0" smtClean="0">
                <a:solidFill>
                  <a:srgbClr val="558ED5"/>
                </a:solidFill>
                <a:latin typeface="Calibri" panose="020F0502020204030204" pitchFamily="34" charset="0"/>
                <a:ea typeface="Calibri" panose="020F0502020204030204" pitchFamily="34" charset="0"/>
                <a:cs typeface="Arial" panose="020B0604020202020204" pitchFamily="34" charset="0"/>
              </a:rPr>
              <a:t>What the future holds…</a:t>
            </a:r>
            <a:endPar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1052736"/>
            <a:ext cx="8856984" cy="5544616"/>
          </a:xfrm>
        </p:spPr>
        <p:txBody>
          <a:bodyPr>
            <a:noAutofit/>
          </a:bodyPr>
          <a:lstStyle/>
          <a:p>
            <a:r>
              <a:rPr lang="en-GB" sz="2400" dirty="0" smtClean="0"/>
              <a:t>Developing, validating and implementing a </a:t>
            </a:r>
            <a:r>
              <a:rPr lang="en-GB" sz="2400" i="1" dirty="0" smtClean="0"/>
              <a:t>rapid</a:t>
            </a:r>
            <a:r>
              <a:rPr lang="en-GB" sz="2400" dirty="0" smtClean="0"/>
              <a:t> whole genome sequencing in the NHS</a:t>
            </a:r>
          </a:p>
          <a:p>
            <a:r>
              <a:rPr lang="en-GB" sz="2400" dirty="0" smtClean="0"/>
              <a:t>Developing IT infrastructure</a:t>
            </a:r>
          </a:p>
          <a:p>
            <a:r>
              <a:rPr lang="en-GB" sz="2400" dirty="0" smtClean="0"/>
              <a:t>Developing consent/patient choice materials</a:t>
            </a:r>
          </a:p>
          <a:p>
            <a:r>
              <a:rPr lang="en-GB" sz="2400" dirty="0" smtClean="0"/>
              <a:t>Maintaining existing fresh frozen sample pathways</a:t>
            </a:r>
          </a:p>
          <a:p>
            <a:r>
              <a:rPr lang="en-GB" sz="2400" dirty="0"/>
              <a:t>B</a:t>
            </a:r>
            <a:r>
              <a:rPr lang="en-GB" sz="2400" dirty="0" smtClean="0"/>
              <a:t>uilding on 100K genomes sample pathways to enable rapid enrolment of appropriate patients alongside sample and clinical data</a:t>
            </a:r>
          </a:p>
          <a:p>
            <a:r>
              <a:rPr lang="en-GB" sz="2400" dirty="0" smtClean="0"/>
              <a:t>Developing robust and timely return of results pathways linking into MDTs</a:t>
            </a:r>
          </a:p>
          <a:p>
            <a:r>
              <a:rPr lang="en-GB" sz="2400" dirty="0" smtClean="0"/>
              <a:t>Expanding interim standard of care genomic testing in the SWGLH</a:t>
            </a:r>
          </a:p>
          <a:p>
            <a:r>
              <a:rPr lang="en-GB" sz="2400" dirty="0" smtClean="0"/>
              <a:t>NHSE Sarcoma T&amp;F Group -19</a:t>
            </a:r>
            <a:r>
              <a:rPr lang="en-GB" sz="2400" baseline="30000" dirty="0" smtClean="0"/>
              <a:t>th</a:t>
            </a:r>
            <a:r>
              <a:rPr lang="en-GB" sz="2400" dirty="0" smtClean="0"/>
              <a:t> February</a:t>
            </a:r>
          </a:p>
          <a:p>
            <a:endParaRPr lang="en-GB" sz="2400" dirty="0" smtClean="0"/>
          </a:p>
          <a:p>
            <a:pPr marL="0" indent="0">
              <a:buNone/>
            </a:pPr>
            <a:r>
              <a:rPr lang="en-GB" sz="2400" dirty="0" smtClean="0"/>
              <a:t> </a:t>
            </a:r>
          </a:p>
          <a:p>
            <a:pPr marL="0" indent="0">
              <a:buNone/>
            </a:pPr>
            <a:r>
              <a:rPr lang="en-GB" sz="2400" dirty="0" smtClean="0"/>
              <a:t> </a:t>
            </a:r>
          </a:p>
          <a:p>
            <a:pPr lvl="1"/>
            <a:endParaRPr lang="en-GB" sz="2400" dirty="0" smtClean="0"/>
          </a:p>
          <a:p>
            <a:pPr lvl="1"/>
            <a:endParaRPr lang="en-GB" sz="2400" dirty="0" smtClean="0"/>
          </a:p>
          <a:p>
            <a:pPr marL="0" indent="0">
              <a:buNone/>
            </a:pPr>
            <a:endParaRPr lang="en-GB" sz="2400" dirty="0" smtClean="0"/>
          </a:p>
          <a:p>
            <a:endParaRPr lang="en-GB" sz="2400" dirty="0"/>
          </a:p>
        </p:txBody>
      </p:sp>
    </p:spTree>
    <p:extLst>
      <p:ext uri="{BB962C8B-B14F-4D97-AF65-F5344CB8AC3E}">
        <p14:creationId xmlns:p14="http://schemas.microsoft.com/office/powerpoint/2010/main" val="147031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6" t="-76" r="-14006"/>
          <a:stretch/>
        </p:blipFill>
        <p:spPr bwMode="auto">
          <a:xfrm>
            <a:off x="0" y="12"/>
            <a:ext cx="105382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394256" y="188640"/>
            <a:ext cx="9144000" cy="1200329"/>
          </a:xfrm>
          <a:prstGeom prst="rect">
            <a:avLst/>
          </a:prstGeom>
          <a:noFill/>
        </p:spPr>
        <p:txBody>
          <a:bodyPr wrap="square" rtlCol="0">
            <a:spAutoFit/>
          </a:bodyPr>
          <a:lstStyle/>
          <a:p>
            <a:pPr algn="ctr"/>
            <a:r>
              <a:rPr lang="en-GB" sz="7200" dirty="0" smtClean="0">
                <a:solidFill>
                  <a:prstClr val="white"/>
                </a:solidFill>
                <a:ea typeface="Calibri" pitchFamily="34" charset="0"/>
                <a:cs typeface="Calibri" pitchFamily="34" charset="0"/>
              </a:rPr>
              <a:t>Thank you!</a:t>
            </a:r>
          </a:p>
        </p:txBody>
      </p:sp>
      <p:grpSp>
        <p:nvGrpSpPr>
          <p:cNvPr id="14" name="Group 13"/>
          <p:cNvGrpSpPr/>
          <p:nvPr/>
        </p:nvGrpSpPr>
        <p:grpSpPr>
          <a:xfrm>
            <a:off x="251520" y="5844888"/>
            <a:ext cx="2088232" cy="833719"/>
            <a:chOff x="5587921" y="1556792"/>
            <a:chExt cx="4136645" cy="1440167"/>
          </a:xfrm>
        </p:grpSpPr>
        <p:sp>
          <p:nvSpPr>
            <p:cNvPr id="15" name="Rectangle 14"/>
            <p:cNvSpPr/>
            <p:nvPr/>
          </p:nvSpPr>
          <p:spPr>
            <a:xfrm>
              <a:off x="5587921" y="1556792"/>
              <a:ext cx="4136645" cy="1440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7921" y="1726856"/>
              <a:ext cx="4108450" cy="11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665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457200"/>
            <a:r>
              <a:rPr lang="en-GB" sz="4000" b="1" dirty="0">
                <a:solidFill>
                  <a:srgbClr val="558ED5"/>
                </a:solidFill>
                <a:latin typeface="+mn-lt"/>
              </a:rPr>
              <a:t>Contents</a:t>
            </a:r>
          </a:p>
        </p:txBody>
      </p:sp>
      <p:sp>
        <p:nvSpPr>
          <p:cNvPr id="3" name="Content Placeholder 2"/>
          <p:cNvSpPr>
            <a:spLocks noGrp="1"/>
          </p:cNvSpPr>
          <p:nvPr>
            <p:ph idx="1"/>
          </p:nvPr>
        </p:nvSpPr>
        <p:spPr/>
        <p:txBody>
          <a:bodyPr/>
          <a:lstStyle/>
          <a:p>
            <a:r>
              <a:rPr lang="en-GB" dirty="0" smtClean="0"/>
              <a:t>100,000 Genomes Project</a:t>
            </a:r>
          </a:p>
          <a:p>
            <a:pPr lvl="1"/>
            <a:r>
              <a:rPr lang="en-GB" dirty="0" smtClean="0"/>
              <a:t>National update</a:t>
            </a:r>
          </a:p>
          <a:p>
            <a:r>
              <a:rPr lang="en-GB" dirty="0" smtClean="0"/>
              <a:t>Update on the future genomic medicine service</a:t>
            </a:r>
            <a:endParaRPr lang="en-GB"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spTree>
    <p:extLst>
      <p:ext uri="{BB962C8B-B14F-4D97-AF65-F5344CB8AC3E}">
        <p14:creationId xmlns:p14="http://schemas.microsoft.com/office/powerpoint/2010/main" val="317133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26094"/>
            <a:ext cx="8229600" cy="1143000"/>
          </a:xfrm>
        </p:spPr>
        <p:txBody>
          <a:bodyPr>
            <a:normAutofit/>
          </a:bodyPr>
          <a:lstStyle/>
          <a:p>
            <a:pPr defTabSz="457200"/>
            <a:r>
              <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rPr>
              <a:t>A remarkable achievement</a:t>
            </a:r>
          </a:p>
        </p:txBody>
      </p:sp>
      <p:sp>
        <p:nvSpPr>
          <p:cNvPr id="6" name="AutoShape 2" descr="Image result for champagne bottle p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879" y="3212976"/>
            <a:ext cx="2964121" cy="328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64" y="1124744"/>
            <a:ext cx="5767610" cy="537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005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53" y="260650"/>
            <a:ext cx="7705106" cy="620549"/>
          </a:xfrm>
        </p:spPr>
        <p:txBody>
          <a:bodyPr/>
          <a:lstStyle/>
          <a:p>
            <a:r>
              <a:rPr lang="en-GB" altLang="en-US" dirty="0"/>
              <a:t>100,000 Genomes Project: WE GMC Summary</a:t>
            </a:r>
            <a:br>
              <a:rPr lang="en-GB" altLang="en-US" dirty="0"/>
            </a:br>
            <a:endParaRPr lang="en-GB" altLang="en-US" dirty="0"/>
          </a:p>
        </p:txBody>
      </p:sp>
      <p:sp>
        <p:nvSpPr>
          <p:cNvPr id="4" name="Slide Number Placeholder 3"/>
          <p:cNvSpPr>
            <a:spLocks noGrp="1"/>
          </p:cNvSpPr>
          <p:nvPr>
            <p:ph type="sldNum" sz="quarter" idx="4294967295"/>
          </p:nvPr>
        </p:nvSpPr>
        <p:spPr/>
        <p:txBody>
          <a:bodyPr/>
          <a:lstStyle/>
          <a:p>
            <a:fld id="{54D1D181-4E93-46C3-B835-E35B2B9C0FA8}" type="slidenum">
              <a:rPr lang="en-GB" smtClean="0">
                <a:solidFill>
                  <a:prstClr val="white"/>
                </a:solidFill>
              </a:rPr>
              <a:pPr/>
              <a:t>4</a:t>
            </a:fld>
            <a:endParaRPr lang="en-GB" dirty="0">
              <a:solidFill>
                <a:prstClr val="white"/>
              </a:solidFill>
            </a:endParaRPr>
          </a:p>
        </p:txBody>
      </p:sp>
      <p:sp>
        <p:nvSpPr>
          <p:cNvPr id="6" name="Date Placeholder 5"/>
          <p:cNvSpPr>
            <a:spLocks noGrp="1"/>
          </p:cNvSpPr>
          <p:nvPr>
            <p:ph type="dt" sz="half" idx="2"/>
          </p:nvPr>
        </p:nvSpPr>
        <p:spPr/>
        <p:txBody>
          <a:bodyPr/>
          <a:lstStyle/>
          <a:p>
            <a:fld id="{D496C1E9-2609-4E37-A6E2-96BDF5BD2BC5}" type="datetime4">
              <a:rPr lang="en-GB" smtClean="0">
                <a:solidFill>
                  <a:prstClr val="white"/>
                </a:solidFill>
              </a:rPr>
              <a:pPr/>
              <a:t>27 February 2019</a:t>
            </a:fld>
            <a:endParaRPr lang="en-GB" dirty="0">
              <a:solidFill>
                <a:prstClr val="white"/>
              </a:solidFill>
            </a:endParaRPr>
          </a:p>
        </p:txBody>
      </p:sp>
      <p:sp>
        <p:nvSpPr>
          <p:cNvPr id="7" name="Title 1"/>
          <p:cNvSpPr txBox="1">
            <a:spLocks/>
          </p:cNvSpPr>
          <p:nvPr/>
        </p:nvSpPr>
        <p:spPr>
          <a:xfrm>
            <a:off x="-7429909" y="3055832"/>
            <a:ext cx="6389146" cy="4655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2100" b="1" dirty="0">
              <a:solidFill>
                <a:srgbClr val="002060"/>
              </a:solidFill>
            </a:endParaRPr>
          </a:p>
        </p:txBody>
      </p:sp>
      <p:sp>
        <p:nvSpPr>
          <p:cNvPr id="8" name="Slide Number Placeholder 4"/>
          <p:cNvSpPr txBox="1">
            <a:spLocks/>
          </p:cNvSpPr>
          <p:nvPr/>
        </p:nvSpPr>
        <p:spPr bwMode="auto">
          <a:xfrm>
            <a:off x="8050289" y="7080548"/>
            <a:ext cx="3512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a:lnSpc>
                <a:spcPct val="100000"/>
              </a:lnSpc>
              <a:spcBef>
                <a:spcPct val="0"/>
              </a:spcBef>
              <a:buFontTx/>
              <a:buNone/>
            </a:pPr>
            <a:r>
              <a:rPr lang="en-GB" altLang="en-US" sz="900" b="1">
                <a:solidFill>
                  <a:srgbClr val="FFFFFF"/>
                </a:solidFill>
                <a:latin typeface="Arial Black" pitchFamily="34" charset="0"/>
              </a:rPr>
              <a:t>S</a:t>
            </a:r>
          </a:p>
        </p:txBody>
      </p:sp>
      <p:grpSp>
        <p:nvGrpSpPr>
          <p:cNvPr id="9" name="Group 8"/>
          <p:cNvGrpSpPr/>
          <p:nvPr/>
        </p:nvGrpSpPr>
        <p:grpSpPr>
          <a:xfrm>
            <a:off x="367936" y="1581483"/>
            <a:ext cx="8575027" cy="4449685"/>
            <a:chOff x="395249" y="1169554"/>
            <a:chExt cx="11126031" cy="4956014"/>
          </a:xfrm>
        </p:grpSpPr>
        <p:sp>
          <p:nvSpPr>
            <p:cNvPr id="10" name="Rectangle 9"/>
            <p:cNvSpPr/>
            <p:nvPr/>
          </p:nvSpPr>
          <p:spPr>
            <a:xfrm>
              <a:off x="476755" y="1169555"/>
              <a:ext cx="3334834" cy="4956013"/>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11" name="Rectangle 10"/>
            <p:cNvSpPr/>
            <p:nvPr/>
          </p:nvSpPr>
          <p:spPr>
            <a:xfrm>
              <a:off x="476753" y="1169554"/>
              <a:ext cx="3334835" cy="588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12" name="Picture 48"/>
            <p:cNvPicPr>
              <a:picLocks noChangeAspect="1"/>
            </p:cNvPicPr>
            <p:nvPr/>
          </p:nvPicPr>
          <p:blipFill>
            <a:blip r:embed="rId3">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310071" y="1230850"/>
              <a:ext cx="1326769" cy="411358"/>
            </a:xfrm>
            <a:prstGeom prst="rect">
              <a:avLst/>
            </a:prstGeom>
            <a:noFill/>
          </p:spPr>
          <p:txBody>
            <a:bodyPr wrap="square">
              <a:spAutoFit/>
            </a:bodyPr>
            <a:lstStyle/>
            <a:p>
              <a:pPr>
                <a:defRPr/>
              </a:pPr>
              <a:r>
                <a:rPr lang="en-GB" b="1" dirty="0">
                  <a:solidFill>
                    <a:prstClr val="white"/>
                  </a:solidFill>
                </a:rPr>
                <a:t>Samples</a:t>
              </a:r>
            </a:p>
          </p:txBody>
        </p:sp>
        <p:sp>
          <p:nvSpPr>
            <p:cNvPr id="14" name="Isosceles Triangle 13"/>
            <p:cNvSpPr/>
            <p:nvPr/>
          </p:nvSpPr>
          <p:spPr>
            <a:xfrm rot="5400000">
              <a:off x="3751843" y="3634582"/>
              <a:ext cx="842963" cy="2254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5" name="TextBox 14"/>
            <p:cNvSpPr txBox="1"/>
            <p:nvPr/>
          </p:nvSpPr>
          <p:spPr>
            <a:xfrm>
              <a:off x="1416654" y="1950634"/>
              <a:ext cx="2060575" cy="565617"/>
            </a:xfrm>
            <a:prstGeom prst="rect">
              <a:avLst/>
            </a:prstGeom>
            <a:noFill/>
          </p:spPr>
          <p:txBody>
            <a:bodyPr>
              <a:spAutoFit/>
            </a:bodyPr>
            <a:lstStyle/>
            <a:p>
              <a:pPr>
                <a:defRPr/>
              </a:pPr>
              <a:r>
                <a:rPr lang="en-GB" sz="2700" b="1" dirty="0">
                  <a:solidFill>
                    <a:srgbClr val="354072"/>
                  </a:solidFill>
                </a:rPr>
                <a:t>&gt;</a:t>
              </a:r>
              <a:r>
                <a:rPr lang="en-GB" sz="2700" b="1" dirty="0" smtClean="0">
                  <a:solidFill>
                    <a:srgbClr val="354072"/>
                  </a:solidFill>
                </a:rPr>
                <a:t>3,550</a:t>
              </a:r>
              <a:endParaRPr lang="en-GB" sz="2700" b="1" dirty="0">
                <a:solidFill>
                  <a:srgbClr val="354072"/>
                </a:solidFill>
              </a:endParaRPr>
            </a:p>
          </p:txBody>
        </p:sp>
        <p:sp>
          <p:nvSpPr>
            <p:cNvPr id="16" name="TextBox 15"/>
            <p:cNvSpPr txBox="1"/>
            <p:nvPr/>
          </p:nvSpPr>
          <p:spPr>
            <a:xfrm>
              <a:off x="1458944" y="2471122"/>
              <a:ext cx="2200274" cy="565617"/>
            </a:xfrm>
            <a:prstGeom prst="rect">
              <a:avLst/>
            </a:prstGeom>
            <a:noFill/>
          </p:spPr>
          <p:txBody>
            <a:bodyPr>
              <a:spAutoFit/>
            </a:bodyPr>
            <a:lstStyle/>
            <a:p>
              <a:pPr>
                <a:defRPr/>
              </a:pPr>
              <a:r>
                <a:rPr lang="en-GB" sz="1350" dirty="0">
                  <a:solidFill>
                    <a:srgbClr val="354072"/>
                  </a:solidFill>
                </a:rPr>
                <a:t>Samples collected across WE GMC </a:t>
              </a:r>
            </a:p>
          </p:txBody>
        </p:sp>
        <p:sp>
          <p:nvSpPr>
            <p:cNvPr id="17" name="Rectangle 16"/>
            <p:cNvSpPr/>
            <p:nvPr/>
          </p:nvSpPr>
          <p:spPr>
            <a:xfrm>
              <a:off x="545562" y="4991740"/>
              <a:ext cx="2561344" cy="797007"/>
            </a:xfrm>
            <a:prstGeom prst="rect">
              <a:avLst/>
            </a:prstGeom>
          </p:spPr>
          <p:txBody>
            <a:bodyPr wrap="square">
              <a:spAutoFit/>
            </a:bodyPr>
            <a:lstStyle/>
            <a:p>
              <a:pPr>
                <a:defRPr/>
              </a:pPr>
              <a:r>
                <a:rPr lang="en-GB" sz="1350" dirty="0">
                  <a:solidFill>
                    <a:srgbClr val="354072"/>
                  </a:solidFill>
                  <a:ea typeface="Calibri" panose="020F0502020204030204" pitchFamily="34" charset="0"/>
                  <a:cs typeface="Times New Roman" panose="02020603050405020304" pitchFamily="18" charset="0"/>
                </a:rPr>
                <a:t>Developing processes to speed up consent to sample dispatch</a:t>
              </a:r>
              <a:endParaRPr lang="en-GB" sz="1350" dirty="0">
                <a:solidFill>
                  <a:srgbClr val="354072"/>
                </a:solidFill>
              </a:endParaRPr>
            </a:p>
          </p:txBody>
        </p:sp>
        <p:pic>
          <p:nvPicPr>
            <p:cNvPr id="18" name="Picture 2" descr="Image result for fast track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2704" y="5085266"/>
              <a:ext cx="829865" cy="8298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6977" y="3440619"/>
              <a:ext cx="3028872" cy="1393803"/>
            </a:xfrm>
            <a:prstGeom prst="wedgeRoundRectCallout">
              <a:avLst>
                <a:gd name="adj1" fmla="val 2165"/>
                <a:gd name="adj2" fmla="val -64280"/>
                <a:gd name="adj3" fmla="val 16667"/>
              </a:avLst>
            </a:prstGeom>
            <a:solidFill>
              <a:schemeClr val="accent5">
                <a:lumMod val="20000"/>
                <a:lumOff val="80000"/>
              </a:schemeClr>
            </a:solidFill>
          </p:spPr>
          <p:txBody>
            <a:bodyPr wrap="square">
              <a:spAutoFit/>
            </a:bodyPr>
            <a:lstStyle/>
            <a:p>
              <a:pPr>
                <a:defRPr/>
              </a:pPr>
              <a:r>
                <a:rPr lang="en-GB" sz="1350" dirty="0">
                  <a:solidFill>
                    <a:prstClr val="black"/>
                  </a:solidFill>
                </a:rPr>
                <a:t>Samples collected from all provider organisations in both rare disease and cancer</a:t>
              </a:r>
            </a:p>
            <a:p>
              <a:pPr>
                <a:defRPr/>
              </a:pPr>
              <a:r>
                <a:rPr lang="en-GB" sz="1350" dirty="0">
                  <a:solidFill>
                    <a:prstClr val="black"/>
                  </a:solidFill>
                </a:rPr>
                <a:t>- 18 cancer pathways actively consenting patients</a:t>
              </a:r>
            </a:p>
          </p:txBody>
        </p:sp>
        <p:sp>
          <p:nvSpPr>
            <p:cNvPr id="20" name="Rectangle 19"/>
            <p:cNvSpPr/>
            <p:nvPr/>
          </p:nvSpPr>
          <p:spPr>
            <a:xfrm>
              <a:off x="4464874" y="1171688"/>
              <a:ext cx="3026539" cy="495388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1" name="Rectangle 20"/>
            <p:cNvSpPr/>
            <p:nvPr/>
          </p:nvSpPr>
          <p:spPr>
            <a:xfrm>
              <a:off x="4471224" y="1184388"/>
              <a:ext cx="3039239" cy="595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9"/>
              <a:ext cx="733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189815" y="1221693"/>
              <a:ext cx="1479271" cy="411358"/>
            </a:xfrm>
            <a:prstGeom prst="rect">
              <a:avLst/>
            </a:prstGeom>
            <a:noFill/>
          </p:spPr>
          <p:txBody>
            <a:bodyPr wrap="square">
              <a:spAutoFit/>
            </a:bodyPr>
            <a:lstStyle/>
            <a:p>
              <a:pPr>
                <a:defRPr/>
              </a:pPr>
              <a:r>
                <a:rPr lang="en-GB" b="1" dirty="0">
                  <a:solidFill>
                    <a:prstClr val="white"/>
                  </a:solidFill>
                </a:rPr>
                <a:t>Genomes</a:t>
              </a:r>
            </a:p>
          </p:txBody>
        </p:sp>
        <p:sp>
          <p:nvSpPr>
            <p:cNvPr id="24" name="Right Bracket 23"/>
            <p:cNvSpPr/>
            <p:nvPr/>
          </p:nvSpPr>
          <p:spPr>
            <a:xfrm rot="5400000">
              <a:off x="5859206" y="2136945"/>
              <a:ext cx="195048" cy="2215356"/>
            </a:xfrm>
            <a:prstGeom prst="rightBracket">
              <a:avLst/>
            </a:pr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n-GB" sz="1350">
                <a:solidFill>
                  <a:prstClr val="black"/>
                </a:solidFill>
              </a:endParaRPr>
            </a:p>
          </p:txBody>
        </p:sp>
        <p:sp>
          <p:nvSpPr>
            <p:cNvPr id="25" name="TextBox 24"/>
            <p:cNvSpPr txBox="1"/>
            <p:nvPr/>
          </p:nvSpPr>
          <p:spPr>
            <a:xfrm>
              <a:off x="5569701" y="5198628"/>
              <a:ext cx="2101849" cy="617037"/>
            </a:xfrm>
            <a:prstGeom prst="rect">
              <a:avLst/>
            </a:prstGeom>
            <a:noFill/>
          </p:spPr>
          <p:txBody>
            <a:bodyPr>
              <a:spAutoFit/>
            </a:bodyPr>
            <a:lstStyle/>
            <a:p>
              <a:pPr>
                <a:defRPr/>
              </a:pPr>
              <a:r>
                <a:rPr lang="en-GB" sz="1500" b="1" dirty="0" smtClean="0">
                  <a:solidFill>
                    <a:srgbClr val="354072"/>
                  </a:solidFill>
                </a:rPr>
                <a:t>All RD </a:t>
              </a:r>
              <a:r>
                <a:rPr lang="en-GB" sz="1500" dirty="0" smtClean="0">
                  <a:solidFill>
                    <a:srgbClr val="354072"/>
                  </a:solidFill>
                </a:rPr>
                <a:t>samples</a:t>
              </a:r>
              <a:endParaRPr lang="en-GB" sz="1500" dirty="0">
                <a:solidFill>
                  <a:srgbClr val="354072"/>
                </a:solidFill>
              </a:endParaRPr>
            </a:p>
            <a:p>
              <a:pPr>
                <a:defRPr/>
              </a:pPr>
              <a:r>
                <a:rPr lang="en-GB" sz="1500" dirty="0">
                  <a:solidFill>
                    <a:srgbClr val="354072"/>
                  </a:solidFill>
                </a:rPr>
                <a:t>sent </a:t>
              </a:r>
              <a:r>
                <a:rPr lang="en-GB" sz="1500" dirty="0" smtClean="0">
                  <a:solidFill>
                    <a:srgbClr val="354072"/>
                  </a:solidFill>
                </a:rPr>
                <a:t>by 31</a:t>
              </a:r>
              <a:r>
                <a:rPr lang="en-GB" sz="1500" baseline="30000" dirty="0" smtClean="0">
                  <a:solidFill>
                    <a:srgbClr val="354072"/>
                  </a:solidFill>
                </a:rPr>
                <a:t>st</a:t>
              </a:r>
              <a:r>
                <a:rPr lang="en-GB" sz="1500" dirty="0" smtClean="0">
                  <a:solidFill>
                    <a:srgbClr val="354072"/>
                  </a:solidFill>
                </a:rPr>
                <a:t> Oct</a:t>
              </a:r>
              <a:endParaRPr lang="en-GB" sz="1500" dirty="0">
                <a:solidFill>
                  <a:srgbClr val="354072"/>
                </a:solidFill>
              </a:endParaRPr>
            </a:p>
          </p:txBody>
        </p:sp>
        <p:grpSp>
          <p:nvGrpSpPr>
            <p:cNvPr id="26" name="Group 25"/>
            <p:cNvGrpSpPr/>
            <p:nvPr/>
          </p:nvGrpSpPr>
          <p:grpSpPr>
            <a:xfrm>
              <a:off x="4768032" y="5219806"/>
              <a:ext cx="812700" cy="708025"/>
              <a:chOff x="4768032" y="5219806"/>
              <a:chExt cx="812700" cy="708025"/>
            </a:xfrm>
          </p:grpSpPr>
          <p:sp>
            <p:nvSpPr>
              <p:cNvPr id="47" name="Right Arrow 46"/>
              <p:cNvSpPr/>
              <p:nvPr/>
            </p:nvSpPr>
            <p:spPr>
              <a:xfrm rot="18978748">
                <a:off x="4842545" y="5454532"/>
                <a:ext cx="738187" cy="182562"/>
              </a:xfrm>
              <a:prstGeom prst="rightArrow">
                <a:avLst>
                  <a:gd name="adj1" fmla="val 35480"/>
                  <a:gd name="adj2" fmla="val 1073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grpSp>
            <p:nvGrpSpPr>
              <p:cNvPr id="48" name="Group 47"/>
              <p:cNvGrpSpPr>
                <a:grpSpLocks/>
              </p:cNvGrpSpPr>
              <p:nvPr/>
            </p:nvGrpSpPr>
            <p:grpSpPr bwMode="auto">
              <a:xfrm>
                <a:off x="4768032" y="5219806"/>
                <a:ext cx="798512" cy="708025"/>
                <a:chOff x="3110612" y="4792079"/>
                <a:chExt cx="799396" cy="708339"/>
              </a:xfrm>
            </p:grpSpPr>
            <p:cxnSp>
              <p:nvCxnSpPr>
                <p:cNvPr id="49" name="Straight Connector 48"/>
                <p:cNvCxnSpPr/>
                <p:nvPr/>
              </p:nvCxnSpPr>
              <p:spPr>
                <a:xfrm>
                  <a:off x="3113791" y="4792079"/>
                  <a:ext cx="7946" cy="703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110612" y="5487712"/>
                  <a:ext cx="799396" cy="1270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8" name="Isosceles Triangle 27"/>
            <p:cNvSpPr/>
            <p:nvPr/>
          </p:nvSpPr>
          <p:spPr>
            <a:xfrm rot="5400000">
              <a:off x="7396983" y="3666936"/>
              <a:ext cx="754062" cy="25241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9" name="Rectangle 28"/>
            <p:cNvSpPr/>
            <p:nvPr/>
          </p:nvSpPr>
          <p:spPr>
            <a:xfrm>
              <a:off x="8005764" y="1182688"/>
              <a:ext cx="3515516" cy="4908550"/>
            </a:xfrm>
            <a:prstGeom prst="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30" name="Rectangle 29"/>
            <p:cNvSpPr/>
            <p:nvPr/>
          </p:nvSpPr>
          <p:spPr>
            <a:xfrm>
              <a:off x="8006522" y="1174948"/>
              <a:ext cx="3514758" cy="5969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006521" y="2012863"/>
              <a:ext cx="865189"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8272319" y="1260807"/>
              <a:ext cx="3074415" cy="411358"/>
            </a:xfrm>
            <a:prstGeom prst="rect">
              <a:avLst/>
            </a:prstGeom>
            <a:noFill/>
          </p:spPr>
          <p:txBody>
            <a:bodyPr wrap="square">
              <a:spAutoFit/>
            </a:bodyPr>
            <a:lstStyle/>
            <a:p>
              <a:pPr algn="ctr">
                <a:defRPr/>
              </a:pPr>
              <a:r>
                <a:rPr lang="en-GB" b="1" dirty="0">
                  <a:solidFill>
                    <a:prstClr val="white"/>
                  </a:solidFill>
                </a:rPr>
                <a:t>Analysis and Reports</a:t>
              </a:r>
            </a:p>
          </p:txBody>
        </p:sp>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l="41644" t="62154" r="43642" b="21529"/>
            <a:stretch/>
          </p:blipFill>
          <p:spPr bwMode="auto">
            <a:xfrm>
              <a:off x="8272318" y="3374593"/>
              <a:ext cx="976938" cy="96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9730742" y="2096066"/>
              <a:ext cx="1615992" cy="1062675"/>
            </a:xfrm>
            <a:prstGeom prst="rect">
              <a:avLst/>
            </a:prstGeom>
            <a:noFill/>
          </p:spPr>
          <p:txBody>
            <a:bodyPr wrap="square">
              <a:spAutoFit/>
            </a:bodyPr>
            <a:lstStyle>
              <a:defPPr>
                <a:defRPr lang="en-US"/>
              </a:defPPr>
              <a:lvl1pPr>
                <a:defRPr sz="2700" b="1">
                  <a:solidFill>
                    <a:srgbClr val="354072"/>
                  </a:solidFill>
                </a:defRPr>
              </a:lvl1pPr>
            </a:lstStyle>
            <a:p>
              <a:r>
                <a:rPr lang="en-GB" sz="2000" dirty="0"/>
                <a:t>Total </a:t>
              </a:r>
              <a:r>
                <a:rPr lang="en-GB" sz="2000" dirty="0" smtClean="0"/>
                <a:t>333</a:t>
              </a:r>
              <a:endParaRPr lang="en-GB" sz="2000" dirty="0"/>
            </a:p>
            <a:p>
              <a:r>
                <a:rPr lang="en-GB" sz="1800" dirty="0"/>
                <a:t>RD </a:t>
              </a:r>
              <a:r>
                <a:rPr lang="en-GB" sz="1800" dirty="0" smtClean="0"/>
                <a:t>166 Cancer 167</a:t>
              </a:r>
              <a:endParaRPr lang="en-GB" sz="1800" dirty="0"/>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rcRect l="-2534" r="72467" b="-17096"/>
            <a:stretch>
              <a:fillRect/>
            </a:stretch>
          </p:blipFill>
          <p:spPr bwMode="auto">
            <a:xfrm>
              <a:off x="10818767" y="4772035"/>
              <a:ext cx="5413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9493754" y="5071942"/>
              <a:ext cx="1199120" cy="514198"/>
            </a:xfrm>
            <a:prstGeom prst="rect">
              <a:avLst/>
            </a:prstGeom>
            <a:noFill/>
          </p:spPr>
          <p:txBody>
            <a:bodyPr wrap="square">
              <a:spAutoFit/>
            </a:bodyPr>
            <a:lstStyle/>
            <a:p>
              <a:pPr>
                <a:defRPr/>
              </a:pPr>
              <a:r>
                <a:rPr lang="en-GB" sz="2400" b="1" dirty="0" smtClean="0">
                  <a:solidFill>
                    <a:prstClr val="black"/>
                  </a:solidFill>
                </a:rPr>
                <a:t>~85%</a:t>
              </a:r>
              <a:endParaRPr lang="en-GB" sz="2400" b="1" dirty="0">
                <a:solidFill>
                  <a:prstClr val="black"/>
                </a:solidFill>
              </a:endParaRPr>
            </a:p>
          </p:txBody>
        </p:sp>
        <p:sp>
          <p:nvSpPr>
            <p:cNvPr id="39" name="TextBox 38"/>
            <p:cNvSpPr txBox="1"/>
            <p:nvPr/>
          </p:nvSpPr>
          <p:spPr>
            <a:xfrm>
              <a:off x="8114752" y="5823186"/>
              <a:ext cx="3231982" cy="291379"/>
            </a:xfrm>
            <a:prstGeom prst="rect">
              <a:avLst/>
            </a:prstGeom>
            <a:noFill/>
          </p:spPr>
          <p:txBody>
            <a:bodyPr wrap="square">
              <a:spAutoFit/>
            </a:bodyPr>
            <a:lstStyle/>
            <a:p>
              <a:pPr>
                <a:defRPr/>
              </a:pPr>
              <a:r>
                <a:rPr lang="en-GB" sz="1100" b="1" dirty="0">
                  <a:solidFill>
                    <a:srgbClr val="354072"/>
                  </a:solidFill>
                </a:rPr>
                <a:t>Cancer diagnosis data being submitted</a:t>
              </a:r>
            </a:p>
          </p:txBody>
        </p:sp>
        <p:sp>
          <p:nvSpPr>
            <p:cNvPr id="40" name="TextBox 39"/>
            <p:cNvSpPr txBox="1"/>
            <p:nvPr/>
          </p:nvSpPr>
          <p:spPr>
            <a:xfrm>
              <a:off x="8355004" y="4351026"/>
              <a:ext cx="2985134" cy="334228"/>
            </a:xfrm>
            <a:prstGeom prst="rect">
              <a:avLst/>
            </a:prstGeom>
            <a:solidFill>
              <a:schemeClr val="accent6"/>
            </a:solidFill>
          </p:spPr>
          <p:txBody>
            <a:bodyPr wrap="square" rtlCol="0">
              <a:spAutoFit/>
            </a:bodyPr>
            <a:lstStyle/>
            <a:p>
              <a:r>
                <a:rPr lang="en-GB" sz="1350" dirty="0">
                  <a:solidFill>
                    <a:prstClr val="white"/>
                  </a:solidFill>
                </a:rPr>
                <a:t>Identifying actionable findings</a:t>
              </a:r>
            </a:p>
          </p:txBody>
        </p:sp>
        <p:sp>
          <p:nvSpPr>
            <p:cNvPr id="44" name="TextBox 43"/>
            <p:cNvSpPr txBox="1"/>
            <p:nvPr/>
          </p:nvSpPr>
          <p:spPr>
            <a:xfrm>
              <a:off x="8911347" y="2189689"/>
              <a:ext cx="1175333" cy="797007"/>
            </a:xfrm>
            <a:prstGeom prst="rect">
              <a:avLst/>
            </a:prstGeom>
            <a:noFill/>
          </p:spPr>
          <p:txBody>
            <a:bodyPr wrap="square">
              <a:spAutoFit/>
            </a:bodyPr>
            <a:lstStyle/>
            <a:p>
              <a:pPr>
                <a:defRPr/>
              </a:pPr>
              <a:r>
                <a:rPr lang="en-GB" sz="1350" dirty="0">
                  <a:solidFill>
                    <a:srgbClr val="354072"/>
                  </a:solidFill>
                </a:rPr>
                <a:t>Patient Results received</a:t>
              </a:r>
            </a:p>
          </p:txBody>
        </p:sp>
        <p:sp>
          <p:nvSpPr>
            <p:cNvPr id="45" name="TextBox 44"/>
            <p:cNvSpPr txBox="1"/>
            <p:nvPr/>
          </p:nvSpPr>
          <p:spPr>
            <a:xfrm>
              <a:off x="9349592" y="3440619"/>
              <a:ext cx="2026903" cy="797007"/>
            </a:xfrm>
            <a:prstGeom prst="rect">
              <a:avLst/>
            </a:prstGeom>
            <a:noFill/>
          </p:spPr>
          <p:txBody>
            <a:bodyPr wrap="square">
              <a:spAutoFit/>
            </a:bodyPr>
            <a:lstStyle/>
            <a:p>
              <a:pPr>
                <a:defRPr/>
              </a:pPr>
              <a:r>
                <a:rPr lang="en-GB" sz="1350" dirty="0">
                  <a:solidFill>
                    <a:srgbClr val="354072"/>
                  </a:solidFill>
                </a:rPr>
                <a:t>First reports being issued to families across the region</a:t>
              </a:r>
            </a:p>
          </p:txBody>
        </p:sp>
      </p:grpSp>
      <p:sp>
        <p:nvSpPr>
          <p:cNvPr id="51" name="TextBox 50"/>
          <p:cNvSpPr txBox="1"/>
          <p:nvPr/>
        </p:nvSpPr>
        <p:spPr>
          <a:xfrm>
            <a:off x="4080064" y="2420888"/>
            <a:ext cx="1502882" cy="553998"/>
          </a:xfrm>
          <a:prstGeom prst="rect">
            <a:avLst/>
          </a:prstGeom>
          <a:noFill/>
        </p:spPr>
        <p:txBody>
          <a:bodyPr wrap="square">
            <a:spAutoFit/>
          </a:bodyPr>
          <a:lstStyle/>
          <a:p>
            <a:pPr>
              <a:defRPr/>
            </a:pPr>
            <a:r>
              <a:rPr lang="en-GB" sz="3000" b="1" dirty="0" smtClean="0">
                <a:solidFill>
                  <a:srgbClr val="354072"/>
                </a:solidFill>
              </a:rPr>
              <a:t>3,249</a:t>
            </a:r>
            <a:endParaRPr lang="en-GB" sz="3000" b="1" dirty="0">
              <a:solidFill>
                <a:srgbClr val="354072"/>
              </a:solidFill>
            </a:endParaRPr>
          </a:p>
        </p:txBody>
      </p:sp>
      <p:sp>
        <p:nvSpPr>
          <p:cNvPr id="52" name="TextBox 51"/>
          <p:cNvSpPr txBox="1"/>
          <p:nvPr/>
        </p:nvSpPr>
        <p:spPr>
          <a:xfrm>
            <a:off x="4045829" y="2826721"/>
            <a:ext cx="1791245" cy="507831"/>
          </a:xfrm>
          <a:prstGeom prst="rect">
            <a:avLst/>
          </a:prstGeom>
          <a:noFill/>
        </p:spPr>
        <p:txBody>
          <a:bodyPr wrap="square">
            <a:spAutoFit/>
          </a:bodyPr>
          <a:lstStyle/>
          <a:p>
            <a:pPr>
              <a:defRPr/>
            </a:pPr>
            <a:r>
              <a:rPr lang="en-GB" sz="1350" dirty="0">
                <a:solidFill>
                  <a:srgbClr val="354072"/>
                </a:solidFill>
              </a:rPr>
              <a:t>Samples sent to national biorepository</a:t>
            </a:r>
          </a:p>
        </p:txBody>
      </p:sp>
      <p:sp>
        <p:nvSpPr>
          <p:cNvPr id="53" name="TextBox 52"/>
          <p:cNvSpPr txBox="1"/>
          <p:nvPr/>
        </p:nvSpPr>
        <p:spPr>
          <a:xfrm>
            <a:off x="6317491" y="4798018"/>
            <a:ext cx="1519800" cy="938719"/>
          </a:xfrm>
          <a:prstGeom prst="rect">
            <a:avLst/>
          </a:prstGeom>
          <a:noFill/>
        </p:spPr>
        <p:txBody>
          <a:bodyPr wrap="square">
            <a:spAutoFit/>
          </a:bodyPr>
          <a:lstStyle/>
          <a:p>
            <a:pPr>
              <a:defRPr/>
            </a:pPr>
            <a:r>
              <a:rPr lang="en-GB" sz="1100" dirty="0">
                <a:solidFill>
                  <a:srgbClr val="354072"/>
                </a:solidFill>
              </a:rPr>
              <a:t>Human Phenotypic Ontology Data completed in </a:t>
            </a:r>
            <a:br>
              <a:rPr lang="en-GB" sz="1100" dirty="0">
                <a:solidFill>
                  <a:srgbClr val="354072"/>
                </a:solidFill>
              </a:rPr>
            </a:br>
            <a:r>
              <a:rPr lang="en-GB" sz="1100" dirty="0">
                <a:solidFill>
                  <a:srgbClr val="354072"/>
                </a:solidFill>
              </a:rPr>
              <a:t>of </a:t>
            </a:r>
            <a:r>
              <a:rPr lang="en-GB" sz="1100" dirty="0" smtClean="0">
                <a:solidFill>
                  <a:srgbClr val="354072"/>
                </a:solidFill>
              </a:rPr>
              <a:t>cases – deadline November</a:t>
            </a:r>
            <a:endParaRPr lang="en-GB" sz="1100" dirty="0">
              <a:solidFill>
                <a:srgbClr val="354072"/>
              </a:solidFill>
            </a:endParaRPr>
          </a:p>
        </p:txBody>
      </p:sp>
      <p:graphicFrame>
        <p:nvGraphicFramePr>
          <p:cNvPr id="3" name="Chart 2"/>
          <p:cNvGraphicFramePr/>
          <p:nvPr>
            <p:extLst>
              <p:ext uri="{D42A27DB-BD31-4B8C-83A1-F6EECF244321}">
                <p14:modId xmlns:p14="http://schemas.microsoft.com/office/powerpoint/2010/main" val="2996199653"/>
              </p:ext>
            </p:extLst>
          </p:nvPr>
        </p:nvGraphicFramePr>
        <p:xfrm>
          <a:off x="3800559" y="3429000"/>
          <a:ext cx="1707415" cy="158417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518451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80920" cy="490538"/>
          </a:xfrm>
        </p:spPr>
        <p:txBody>
          <a:bodyPr>
            <a:noAutofit/>
          </a:bodyPr>
          <a:lstStyle/>
          <a:p>
            <a:r>
              <a:rPr lang="en-GB" sz="4000" b="1" dirty="0" smtClean="0">
                <a:solidFill>
                  <a:srgbClr val="558ED5"/>
                </a:solidFill>
                <a:latin typeface="Calibri" panose="020F0502020204030204" pitchFamily="34" charset="0"/>
                <a:ea typeface="Calibri" panose="020F0502020204030204" pitchFamily="34" charset="0"/>
                <a:cs typeface="Arial" panose="020B0604020202020204" pitchFamily="34" charset="0"/>
              </a:rPr>
              <a:t>GMC update</a:t>
            </a:r>
            <a:endPar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1052736"/>
            <a:ext cx="8856984" cy="5544616"/>
          </a:xfrm>
        </p:spPr>
        <p:txBody>
          <a:bodyPr>
            <a:noAutofit/>
          </a:bodyPr>
          <a:lstStyle/>
          <a:p>
            <a:pPr lvl="0"/>
            <a:r>
              <a:rPr lang="en-GB" sz="2400" dirty="0"/>
              <a:t>The recruitment of participants and the submission of samples to the project is now </a:t>
            </a:r>
            <a:r>
              <a:rPr lang="en-GB" sz="2400" dirty="0" smtClean="0"/>
              <a:t>complete</a:t>
            </a:r>
          </a:p>
          <a:p>
            <a:pPr lvl="0"/>
            <a:r>
              <a:rPr lang="en-GB" sz="2400" dirty="0"/>
              <a:t>A</a:t>
            </a:r>
            <a:r>
              <a:rPr lang="en-GB" sz="2400" dirty="0" smtClean="0"/>
              <a:t>ctivity </a:t>
            </a:r>
            <a:r>
              <a:rPr lang="en-GB" sz="2400" dirty="0"/>
              <a:t>will need to continue throughout 2019 to finish the validation and return of results to participants, and to support continued development of the NHS genomic medicine </a:t>
            </a:r>
            <a:r>
              <a:rPr lang="en-GB" sz="2400" dirty="0" smtClean="0"/>
              <a:t>service</a:t>
            </a:r>
            <a:endParaRPr lang="en-GB" sz="2400" dirty="0"/>
          </a:p>
          <a:p>
            <a:pPr lvl="0"/>
            <a:r>
              <a:rPr lang="en-GB" sz="2400" dirty="0"/>
              <a:t>In recognition of the continued role of the NHS GMCs, it is NHS England’s intention to</a:t>
            </a:r>
            <a:r>
              <a:rPr lang="en-GB" sz="2400" dirty="0" smtClean="0"/>
              <a:t>:</a:t>
            </a:r>
            <a:endParaRPr lang="en-GB" sz="2400" dirty="0"/>
          </a:p>
          <a:p>
            <a:pPr lvl="1"/>
            <a:r>
              <a:rPr lang="en-GB" sz="2000" dirty="0"/>
              <a:t>extend the existing NHS GMC contracts for a further 12 months; and </a:t>
            </a:r>
          </a:p>
          <a:p>
            <a:pPr lvl="1"/>
            <a:r>
              <a:rPr lang="en-GB" sz="2000" dirty="0"/>
              <a:t>complete a provider selection process to identify the future GMC infrastructure from 2020 onwards (aligned with the geographies of the seven Genomic Laboratory Hubs</a:t>
            </a:r>
            <a:r>
              <a:rPr lang="en-GB" sz="2000" dirty="0" smtClean="0"/>
              <a:t>)</a:t>
            </a:r>
          </a:p>
          <a:p>
            <a:r>
              <a:rPr lang="en-GB" sz="2400" dirty="0"/>
              <a:t>A</a:t>
            </a:r>
            <a:r>
              <a:rPr lang="en-GB" sz="2400" dirty="0" smtClean="0"/>
              <a:t>nticipated </a:t>
            </a:r>
            <a:r>
              <a:rPr lang="en-GB" sz="2400" dirty="0"/>
              <a:t>that the extension will only be taken forward by a smaller number of existing NHS </a:t>
            </a:r>
            <a:r>
              <a:rPr lang="en-GB" sz="2400" dirty="0" smtClean="0"/>
              <a:t>GMCs   </a:t>
            </a:r>
            <a:endParaRPr lang="en-GB" sz="2400" dirty="0"/>
          </a:p>
          <a:p>
            <a:pPr lvl="0"/>
            <a:endParaRPr lang="en-GB" sz="2400" dirty="0"/>
          </a:p>
          <a:p>
            <a:endParaRPr lang="en-GB" sz="2400" dirty="0" smtClean="0"/>
          </a:p>
          <a:p>
            <a:pPr marL="0" indent="0">
              <a:buNone/>
            </a:pPr>
            <a:r>
              <a:rPr lang="en-GB" sz="2400" dirty="0" smtClean="0"/>
              <a:t> </a:t>
            </a:r>
          </a:p>
          <a:p>
            <a:pPr marL="0" indent="0">
              <a:buNone/>
            </a:pPr>
            <a:r>
              <a:rPr lang="en-GB" sz="2400" dirty="0" smtClean="0"/>
              <a:t> </a:t>
            </a:r>
          </a:p>
          <a:p>
            <a:pPr lvl="1"/>
            <a:endParaRPr lang="en-GB" sz="2400" dirty="0" smtClean="0"/>
          </a:p>
          <a:p>
            <a:pPr lvl="1"/>
            <a:endParaRPr lang="en-GB" sz="2400" dirty="0" smtClean="0"/>
          </a:p>
          <a:p>
            <a:pPr marL="0" indent="0">
              <a:buNone/>
            </a:pPr>
            <a:endParaRPr lang="en-GB" sz="2400" dirty="0" smtClean="0"/>
          </a:p>
          <a:p>
            <a:endParaRPr lang="en-GB" sz="2400" dirty="0"/>
          </a:p>
        </p:txBody>
      </p:sp>
    </p:spTree>
    <p:extLst>
      <p:ext uri="{BB962C8B-B14F-4D97-AF65-F5344CB8AC3E}">
        <p14:creationId xmlns:p14="http://schemas.microsoft.com/office/powerpoint/2010/main" val="3421578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87281" cy="742950"/>
          </a:xfrm>
        </p:spPr>
        <p:txBody>
          <a:bodyPr>
            <a:normAutofit fontScale="90000"/>
          </a:bodyPr>
          <a:lstStyle/>
          <a:p>
            <a:pPr algn="l"/>
            <a:r>
              <a:rPr lang="en-US" sz="3600" b="1" dirty="0">
                <a:solidFill>
                  <a:srgbClr val="558ED5"/>
                </a:solidFill>
                <a:latin typeface="Calibri" panose="020F0502020204030204" pitchFamily="34" charset="0"/>
                <a:ea typeface="Avenir Book" charset="0"/>
                <a:cs typeface="Calibri" panose="020F0502020204030204" pitchFamily="34" charset="0"/>
              </a:rPr>
              <a:t>National delivery of 100,000 </a:t>
            </a:r>
            <a:r>
              <a:rPr lang="en-US" sz="3600" b="1" dirty="0" smtClean="0">
                <a:solidFill>
                  <a:srgbClr val="558ED5"/>
                </a:solidFill>
                <a:latin typeface="Calibri" panose="020F0502020204030204" pitchFamily="34" charset="0"/>
                <a:ea typeface="Avenir Book" charset="0"/>
                <a:cs typeface="Calibri" panose="020F0502020204030204" pitchFamily="34" charset="0"/>
              </a:rPr>
              <a:t>Genomes </a:t>
            </a:r>
            <a:r>
              <a:rPr lang="en-US" sz="3600" b="1" dirty="0">
                <a:solidFill>
                  <a:srgbClr val="558ED5"/>
                </a:solidFill>
                <a:latin typeface="Calibri" panose="020F0502020204030204" pitchFamily="34" charset="0"/>
                <a:ea typeface="Avenir Book" charset="0"/>
                <a:cs typeface="Calibri" panose="020F0502020204030204" pitchFamily="34" charset="0"/>
              </a:rPr>
              <a:t>P</a:t>
            </a:r>
            <a:r>
              <a:rPr lang="en-US" sz="3600" b="1" dirty="0" smtClean="0">
                <a:solidFill>
                  <a:srgbClr val="558ED5"/>
                </a:solidFill>
                <a:latin typeface="Calibri" panose="020F0502020204030204" pitchFamily="34" charset="0"/>
                <a:ea typeface="Avenir Book" charset="0"/>
                <a:cs typeface="Calibri" panose="020F0502020204030204" pitchFamily="34" charset="0"/>
              </a:rPr>
              <a:t>roject</a:t>
            </a:r>
            <a:endParaRPr lang="en-US" sz="3600" b="1" dirty="0">
              <a:solidFill>
                <a:srgbClr val="558ED5"/>
              </a:solidFill>
              <a:latin typeface="Calibri" panose="020F0502020204030204" pitchFamily="34" charset="0"/>
              <a:ea typeface="Avenir Book" charset="0"/>
              <a:cs typeface="Calibri" panose="020F0502020204030204" pitchFamily="34" charset="0"/>
            </a:endParaRPr>
          </a:p>
        </p:txBody>
      </p:sp>
      <p:pic>
        <p:nvPicPr>
          <p:cNvPr id="6" name="Content Placeholder 8">
            <a:extLst>
              <a:ext uri="{FF2B5EF4-FFF2-40B4-BE49-F238E27FC236}">
                <a16:creationId xmlns="" xmlns:a16="http://schemas.microsoft.com/office/drawing/2014/main" id="{69C7F8F5-C6D8-BB4D-940E-90A0175FEE6E}"/>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3845" t="15572" r="4889" b="3902"/>
          <a:stretch/>
        </p:blipFill>
        <p:spPr bwMode="auto">
          <a:xfrm>
            <a:off x="2771800" y="1383309"/>
            <a:ext cx="3960440" cy="512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 xmlns:a16="http://schemas.microsoft.com/office/drawing/2014/main" id="{4F378D44-EFD2-E34E-887F-5902E2E838B2}"/>
              </a:ext>
            </a:extLst>
          </p:cNvPr>
          <p:cNvPicPr>
            <a:picLocks noChangeAspect="1"/>
          </p:cNvPicPr>
          <p:nvPr/>
        </p:nvPicPr>
        <p:blipFill rotWithShape="1">
          <a:blip r:embed="rId4"/>
          <a:srcRect b="4078"/>
          <a:stretch/>
        </p:blipFill>
        <p:spPr>
          <a:xfrm>
            <a:off x="7740352" y="1600827"/>
            <a:ext cx="1152128" cy="894446"/>
          </a:xfrm>
          <a:prstGeom prst="rect">
            <a:avLst/>
          </a:prstGeom>
        </p:spPr>
      </p:pic>
      <p:pic>
        <p:nvPicPr>
          <p:cNvPr id="12" name="Picture 4" descr="https://encrypted-tbn0.gstatic.com/images?q=tbn:ANd9GcTgY1nN6x679E_3hJRSFgaf-k9GsChrw_BMQK8ePcPvGRd1d5l88t_uRbgZ">
            <a:extLst>
              <a:ext uri="{FF2B5EF4-FFF2-40B4-BE49-F238E27FC236}">
                <a16:creationId xmlns="" xmlns:a16="http://schemas.microsoft.com/office/drawing/2014/main" id="{1BDF3313-BC7C-7449-8F2A-A4BAA6DA21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352" y="2996952"/>
            <a:ext cx="1152128" cy="7200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F3942A0D-646B-C64E-8548-F5535976F9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0352" y="5148429"/>
            <a:ext cx="1152128" cy="994398"/>
          </a:xfrm>
          <a:prstGeom prst="rect">
            <a:avLst/>
          </a:prstGeom>
        </p:spPr>
      </p:pic>
      <p:pic>
        <p:nvPicPr>
          <p:cNvPr id="14" name="Picture 13">
            <a:extLst>
              <a:ext uri="{FF2B5EF4-FFF2-40B4-BE49-F238E27FC236}">
                <a16:creationId xmlns="" xmlns:a16="http://schemas.microsoft.com/office/drawing/2014/main" id="{CC939A91-7B4C-3046-87EE-1AD3CB0795E4}"/>
              </a:ext>
            </a:extLst>
          </p:cNvPr>
          <p:cNvPicPr>
            <a:picLocks noChangeAspect="1"/>
          </p:cNvPicPr>
          <p:nvPr/>
        </p:nvPicPr>
        <p:blipFill>
          <a:blip r:embed="rId7"/>
          <a:stretch>
            <a:fillRect/>
          </a:stretch>
        </p:blipFill>
        <p:spPr>
          <a:xfrm>
            <a:off x="7137645" y="3944604"/>
            <a:ext cx="1754835" cy="855066"/>
          </a:xfrm>
          <a:prstGeom prst="rect">
            <a:avLst/>
          </a:prstGeom>
        </p:spPr>
      </p:pic>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5352252"/>
            <a:ext cx="22098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9" cstate="print">
            <a:extLst>
              <a:ext uri="{28A0092B-C50C-407E-A947-70E740481C1C}">
                <a14:useLocalDpi xmlns:a14="http://schemas.microsoft.com/office/drawing/2010/main" val="0"/>
              </a:ext>
            </a:extLst>
          </a:blip>
          <a:stretch>
            <a:fillRect/>
          </a:stretch>
        </p:blipFill>
        <p:spPr>
          <a:xfrm>
            <a:off x="395536" y="2276871"/>
            <a:ext cx="1993776" cy="574001"/>
          </a:xfrm>
          <a:prstGeom prst="rect">
            <a:avLst/>
          </a:prstGeom>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719" y="3929758"/>
            <a:ext cx="1547081" cy="71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375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80920" cy="490538"/>
          </a:xfrm>
        </p:spPr>
        <p:txBody>
          <a:bodyPr>
            <a:noAutofit/>
          </a:bodyPr>
          <a:lstStyle/>
          <a:p>
            <a:r>
              <a:rPr lang="en-GB" sz="4000" b="1" dirty="0" smtClean="0">
                <a:solidFill>
                  <a:srgbClr val="558ED5"/>
                </a:solidFill>
                <a:latin typeface="Calibri" panose="020F0502020204030204" pitchFamily="34" charset="0"/>
                <a:ea typeface="Calibri" panose="020F0502020204030204" pitchFamily="34" charset="0"/>
                <a:cs typeface="Arial" panose="020B0604020202020204" pitchFamily="34" charset="0"/>
              </a:rPr>
              <a:t>GMC update</a:t>
            </a:r>
            <a:endParaRPr lang="en-GB" sz="4000" b="1" dirty="0">
              <a:solidFill>
                <a:srgbClr val="558ED5"/>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07504" y="1052736"/>
            <a:ext cx="8856984" cy="5544616"/>
          </a:xfrm>
        </p:spPr>
        <p:txBody>
          <a:bodyPr>
            <a:noAutofit/>
          </a:bodyPr>
          <a:lstStyle/>
          <a:p>
            <a:r>
              <a:rPr lang="en-GB" b="1" dirty="0"/>
              <a:t>Return of results from the 100,000 Genomes Project </a:t>
            </a:r>
            <a:endParaRPr lang="en-GB" b="1" dirty="0" smtClean="0"/>
          </a:p>
          <a:p>
            <a:pPr marL="0" indent="0">
              <a:buNone/>
            </a:pPr>
            <a:endParaRPr lang="en-GB" dirty="0"/>
          </a:p>
          <a:p>
            <a:r>
              <a:rPr lang="en-GB" b="1" dirty="0"/>
              <a:t>Patient engagement and </a:t>
            </a:r>
            <a:r>
              <a:rPr lang="en-GB" b="1" dirty="0" smtClean="0"/>
              <a:t>involvement</a:t>
            </a:r>
          </a:p>
          <a:p>
            <a:pPr marL="0" indent="0">
              <a:buNone/>
            </a:pPr>
            <a:endParaRPr lang="en-GB" dirty="0"/>
          </a:p>
          <a:p>
            <a:r>
              <a:rPr lang="en-GB" b="1" dirty="0"/>
              <a:t>Support introduction of the Genomic Medicine Service and whole genome sequencing (WGS</a:t>
            </a:r>
            <a:r>
              <a:rPr lang="en-GB" b="1" dirty="0" smtClean="0"/>
              <a:t>)</a:t>
            </a:r>
          </a:p>
          <a:p>
            <a:pPr marL="0" indent="0">
              <a:buNone/>
            </a:pPr>
            <a:r>
              <a:rPr lang="en-GB" b="1" dirty="0" smtClean="0"/>
              <a:t> </a:t>
            </a:r>
            <a:endParaRPr lang="en-GB" dirty="0"/>
          </a:p>
          <a:p>
            <a:r>
              <a:rPr lang="en-GB" b="1" dirty="0"/>
              <a:t>Co-ordination and implementation of future genomics projects </a:t>
            </a:r>
            <a:endParaRPr lang="en-GB" dirty="0"/>
          </a:p>
          <a:p>
            <a:endParaRPr lang="en-GB" sz="2400" dirty="0" smtClean="0"/>
          </a:p>
          <a:p>
            <a:pPr marL="0" indent="0">
              <a:buNone/>
            </a:pPr>
            <a:r>
              <a:rPr lang="en-GB" sz="2400" dirty="0" smtClean="0"/>
              <a:t> </a:t>
            </a:r>
          </a:p>
          <a:p>
            <a:pPr marL="0" indent="0">
              <a:buNone/>
            </a:pPr>
            <a:r>
              <a:rPr lang="en-GB" sz="2400" dirty="0" smtClean="0"/>
              <a:t> </a:t>
            </a:r>
          </a:p>
          <a:p>
            <a:pPr lvl="1"/>
            <a:endParaRPr lang="en-GB" sz="2400" dirty="0" smtClean="0"/>
          </a:p>
          <a:p>
            <a:pPr lvl="1"/>
            <a:endParaRPr lang="en-GB" sz="2400" dirty="0" smtClean="0"/>
          </a:p>
          <a:p>
            <a:pPr marL="0" indent="0">
              <a:buNone/>
            </a:pPr>
            <a:endParaRPr lang="en-GB" sz="2400" dirty="0" smtClean="0"/>
          </a:p>
          <a:p>
            <a:endParaRPr lang="en-GB" sz="2400" dirty="0"/>
          </a:p>
        </p:txBody>
      </p:sp>
    </p:spTree>
    <p:extLst>
      <p:ext uri="{BB962C8B-B14F-4D97-AF65-F5344CB8AC3E}">
        <p14:creationId xmlns:p14="http://schemas.microsoft.com/office/powerpoint/2010/main" val="3758366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BB34B-797B-41A4-B96D-9045F9989801}"/>
              </a:ext>
            </a:extLst>
          </p:cNvPr>
          <p:cNvSpPr>
            <a:spLocks noGrp="1"/>
          </p:cNvSpPr>
          <p:nvPr>
            <p:ph type="title"/>
          </p:nvPr>
        </p:nvSpPr>
        <p:spPr>
          <a:xfrm>
            <a:off x="457200" y="274638"/>
            <a:ext cx="8229600" cy="1143000"/>
          </a:xfrm>
        </p:spPr>
        <p:txBody>
          <a:bodyPr>
            <a:normAutofit fontScale="90000"/>
          </a:bodyPr>
          <a:lstStyle/>
          <a:p>
            <a:r>
              <a:rPr lang="en-GB" b="1" dirty="0">
                <a:solidFill>
                  <a:srgbClr val="558ED5"/>
                </a:solidFill>
              </a:rPr>
              <a:t>Mainstreaming genomic medicine - Beyond 1</a:t>
            </a:r>
            <a:r>
              <a:rPr lang="en-GB" b="1" baseline="30000" dirty="0">
                <a:solidFill>
                  <a:srgbClr val="558ED5"/>
                </a:solidFill>
              </a:rPr>
              <a:t>st</a:t>
            </a:r>
            <a:r>
              <a:rPr lang="en-GB" b="1" dirty="0">
                <a:solidFill>
                  <a:srgbClr val="558ED5"/>
                </a:solidFill>
              </a:rPr>
              <a:t> October 2018</a:t>
            </a:r>
          </a:p>
        </p:txBody>
      </p:sp>
      <p:graphicFrame>
        <p:nvGraphicFramePr>
          <p:cNvPr id="6" name="Content Placeholder 5">
            <a:extLst>
              <a:ext uri="{FF2B5EF4-FFF2-40B4-BE49-F238E27FC236}">
                <a16:creationId xmlns:a16="http://schemas.microsoft.com/office/drawing/2014/main" xmlns="" id="{1BE648AF-E68F-4D7D-AE26-6D04F2CB678E}"/>
              </a:ext>
            </a:extLst>
          </p:cNvPr>
          <p:cNvGraphicFramePr>
            <a:graphicFrameLocks noGrp="1"/>
          </p:cNvGraphicFramePr>
          <p:nvPr>
            <p:ph idx="1"/>
            <p:extLst>
              <p:ext uri="{D42A27DB-BD31-4B8C-83A1-F6EECF244321}">
                <p14:modId xmlns:p14="http://schemas.microsoft.com/office/powerpoint/2010/main" val="965260262"/>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xmlns="" id="{F2BA4D70-B108-401E-9336-754A30671B09}"/>
              </a:ext>
            </a:extLst>
          </p:cNvPr>
          <p:cNvSpPr>
            <a:spLocks noGrp="1"/>
          </p:cNvSpPr>
          <p:nvPr>
            <p:ph type="ftr" sz="quarter" idx="11"/>
          </p:nvPr>
        </p:nvSpPr>
        <p:spPr>
          <a:xfrm>
            <a:off x="1694384" y="6356350"/>
            <a:ext cx="2895600" cy="365125"/>
          </a:xfrm>
        </p:spPr>
        <p:txBody>
          <a:bodyPr/>
          <a:lstStyle/>
          <a:p>
            <a:endParaRPr lang="en-GB" dirty="0">
              <a:solidFill>
                <a:prstClr val="black">
                  <a:tint val="75000"/>
                </a:prstClr>
              </a:solidFill>
            </a:endParaRPr>
          </a:p>
        </p:txBody>
      </p:sp>
      <p:sp>
        <p:nvSpPr>
          <p:cNvPr id="5" name="Slide Number Placeholder 4">
            <a:extLst>
              <a:ext uri="{FF2B5EF4-FFF2-40B4-BE49-F238E27FC236}">
                <a16:creationId xmlns:a16="http://schemas.microsoft.com/office/drawing/2014/main" xmlns="" id="{10890E9A-8483-46B9-A0CD-550740D9B2B0}"/>
              </a:ext>
            </a:extLst>
          </p:cNvPr>
          <p:cNvSpPr>
            <a:spLocks noGrp="1"/>
          </p:cNvSpPr>
          <p:nvPr>
            <p:ph type="sldNum" sz="quarter" idx="12"/>
          </p:nvPr>
        </p:nvSpPr>
        <p:spPr/>
        <p:txBody>
          <a:bodyPr/>
          <a:lstStyle/>
          <a:p>
            <a:fld id="{C21C2706-BFBC-4E0A-A7D5-AC2D039DA3DC}" type="slidenum">
              <a:rPr lang="en-GB" smtClean="0">
                <a:solidFill>
                  <a:prstClr val="black">
                    <a:tint val="75000"/>
                  </a:prstClr>
                </a:solidFill>
              </a:rPr>
              <a:pPr/>
              <a:t>8</a:t>
            </a:fld>
            <a:endParaRPr lang="en-GB">
              <a:solidFill>
                <a:prstClr val="black">
                  <a:tint val="75000"/>
                </a:prstClr>
              </a:solidFill>
            </a:endParaRPr>
          </a:p>
        </p:txBody>
      </p:sp>
      <p:sp>
        <p:nvSpPr>
          <p:cNvPr id="7" name="Oval 6">
            <a:extLst>
              <a:ext uri="{FF2B5EF4-FFF2-40B4-BE49-F238E27FC236}">
                <a16:creationId xmlns:a16="http://schemas.microsoft.com/office/drawing/2014/main" xmlns=""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 name="TextBox 7">
            <a:extLst>
              <a:ext uri="{FF2B5EF4-FFF2-40B4-BE49-F238E27FC236}">
                <a16:creationId xmlns:a16="http://schemas.microsoft.com/office/drawing/2014/main" xmlns=""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rgbClr val="1F497D"/>
                </a:solidFill>
              </a:rPr>
              <a:t>Genomic Medicine Service</a:t>
            </a:r>
          </a:p>
        </p:txBody>
      </p:sp>
      <p:sp>
        <p:nvSpPr>
          <p:cNvPr id="9" name="TextBox 8">
            <a:extLst>
              <a:ext uri="{FF2B5EF4-FFF2-40B4-BE49-F238E27FC236}">
                <a16:creationId xmlns:a16="http://schemas.microsoft.com/office/drawing/2014/main" xmlns="" id="{22148911-87F5-4ABB-A9DE-53DE7678C934}"/>
              </a:ext>
            </a:extLst>
          </p:cNvPr>
          <p:cNvSpPr txBox="1"/>
          <p:nvPr/>
        </p:nvSpPr>
        <p:spPr>
          <a:xfrm>
            <a:off x="4860032" y="2204864"/>
            <a:ext cx="4283968" cy="1631216"/>
          </a:xfrm>
          <a:prstGeom prst="rect">
            <a:avLst/>
          </a:prstGeom>
          <a:noFill/>
        </p:spPr>
        <p:txBody>
          <a:bodyPr wrap="square" rtlCol="0">
            <a:spAutoFit/>
          </a:bodyPr>
          <a:lstStyle/>
          <a:p>
            <a:r>
              <a:rPr lang="en-GB" sz="2000" dirty="0">
                <a:solidFill>
                  <a:prstClr val="black"/>
                </a:solidFill>
              </a:rPr>
              <a:t>Genetics Laboratory Hubs:</a:t>
            </a:r>
          </a:p>
          <a:p>
            <a:pPr marL="285750" indent="-285750">
              <a:buFontTx/>
              <a:buChar char="-"/>
            </a:pPr>
            <a:r>
              <a:rPr lang="en-GB" sz="2000" dirty="0">
                <a:solidFill>
                  <a:prstClr val="black"/>
                </a:solidFill>
              </a:rPr>
              <a:t>7 nationally commissioned laboratory hubs</a:t>
            </a:r>
          </a:p>
          <a:p>
            <a:pPr marL="285750" indent="-285750">
              <a:buFontTx/>
              <a:buChar char="-"/>
            </a:pPr>
            <a:r>
              <a:rPr lang="en-GB" sz="2000" dirty="0">
                <a:solidFill>
                  <a:prstClr val="black"/>
                </a:solidFill>
              </a:rPr>
              <a:t>National Directory for all genetic &amp; genomic testing</a:t>
            </a:r>
          </a:p>
        </p:txBody>
      </p:sp>
      <p:sp>
        <p:nvSpPr>
          <p:cNvPr id="10" name="TextBox 9">
            <a:extLst>
              <a:ext uri="{FF2B5EF4-FFF2-40B4-BE49-F238E27FC236}">
                <a16:creationId xmlns:a16="http://schemas.microsoft.com/office/drawing/2014/main" xmlns="" id="{4D292F12-677B-433C-B09C-73447231940E}"/>
              </a:ext>
            </a:extLst>
          </p:cNvPr>
          <p:cNvSpPr txBox="1"/>
          <p:nvPr/>
        </p:nvSpPr>
        <p:spPr>
          <a:xfrm>
            <a:off x="4993060" y="3836080"/>
            <a:ext cx="4022104" cy="1015663"/>
          </a:xfrm>
          <a:prstGeom prst="rect">
            <a:avLst/>
          </a:prstGeom>
          <a:noFill/>
        </p:spPr>
        <p:txBody>
          <a:bodyPr wrap="square" rtlCol="0">
            <a:spAutoFit/>
          </a:bodyPr>
          <a:lstStyle/>
          <a:p>
            <a:r>
              <a:rPr lang="en-GB" sz="2000" dirty="0">
                <a:solidFill>
                  <a:prstClr val="black"/>
                </a:solidFill>
              </a:rPr>
              <a:t>Genomic Medicine Centres:</a:t>
            </a:r>
          </a:p>
          <a:p>
            <a:pPr marL="285750" indent="-285750">
              <a:buFontTx/>
              <a:buChar char="-"/>
            </a:pPr>
            <a:r>
              <a:rPr lang="en-GB" sz="2000" dirty="0">
                <a:solidFill>
                  <a:prstClr val="black"/>
                </a:solidFill>
              </a:rPr>
              <a:t>Support transition from project to clinical practice</a:t>
            </a:r>
          </a:p>
        </p:txBody>
      </p:sp>
      <p:sp>
        <p:nvSpPr>
          <p:cNvPr id="11" name="TextBox 10">
            <a:extLst>
              <a:ext uri="{FF2B5EF4-FFF2-40B4-BE49-F238E27FC236}">
                <a16:creationId xmlns:a16="http://schemas.microsoft.com/office/drawing/2014/main" xmlns="" id="{1ABBC88F-FF9B-4952-890E-6AA76F76DA1E}"/>
              </a:ext>
            </a:extLst>
          </p:cNvPr>
          <p:cNvSpPr txBox="1"/>
          <p:nvPr/>
        </p:nvSpPr>
        <p:spPr>
          <a:xfrm>
            <a:off x="4985453" y="4851743"/>
            <a:ext cx="4022104" cy="954107"/>
          </a:xfrm>
          <a:prstGeom prst="rect">
            <a:avLst/>
          </a:prstGeom>
          <a:noFill/>
        </p:spPr>
        <p:txBody>
          <a:bodyPr wrap="square" rtlCol="0">
            <a:spAutoFit/>
          </a:bodyPr>
          <a:lstStyle/>
          <a:p>
            <a:r>
              <a:rPr lang="en-GB" sz="2000" dirty="0">
                <a:solidFill>
                  <a:prstClr val="black"/>
                </a:solidFill>
              </a:rPr>
              <a:t>Clinical Genetics Services:</a:t>
            </a:r>
          </a:p>
          <a:p>
            <a:r>
              <a:rPr lang="en-GB" dirty="0">
                <a:solidFill>
                  <a:prstClr val="black"/>
                </a:solidFill>
              </a:rPr>
              <a:t>- Review of services to ensure support and equity</a:t>
            </a:r>
          </a:p>
        </p:txBody>
      </p:sp>
      <p:sp>
        <p:nvSpPr>
          <p:cNvPr id="12" name="TextBox 11">
            <a:extLst>
              <a:ext uri="{FF2B5EF4-FFF2-40B4-BE49-F238E27FC236}">
                <a16:creationId xmlns:a16="http://schemas.microsoft.com/office/drawing/2014/main" xmlns="" id="{1ABBC88F-FF9B-4952-890E-6AA76F76DA1E}"/>
              </a:ext>
            </a:extLst>
          </p:cNvPr>
          <p:cNvSpPr txBox="1"/>
          <p:nvPr/>
        </p:nvSpPr>
        <p:spPr>
          <a:xfrm>
            <a:off x="5004048" y="5787261"/>
            <a:ext cx="4022104" cy="954107"/>
          </a:xfrm>
          <a:prstGeom prst="rect">
            <a:avLst/>
          </a:prstGeom>
          <a:noFill/>
        </p:spPr>
        <p:txBody>
          <a:bodyPr wrap="square" rtlCol="0">
            <a:spAutoFit/>
          </a:bodyPr>
          <a:lstStyle/>
          <a:p>
            <a:r>
              <a:rPr lang="en-GB" sz="2000" dirty="0">
                <a:solidFill>
                  <a:prstClr val="black"/>
                </a:solidFill>
              </a:rPr>
              <a:t>Cancer Services:</a:t>
            </a:r>
          </a:p>
          <a:p>
            <a:r>
              <a:rPr lang="en-GB" dirty="0">
                <a:solidFill>
                  <a:prstClr val="black"/>
                </a:solidFill>
              </a:rPr>
              <a:t>- Supporting 100,000 Genomes patients and future genomics pathways</a:t>
            </a:r>
          </a:p>
        </p:txBody>
      </p:sp>
    </p:spTree>
    <p:extLst>
      <p:ext uri="{BB962C8B-B14F-4D97-AF65-F5344CB8AC3E}">
        <p14:creationId xmlns:p14="http://schemas.microsoft.com/office/powerpoint/2010/main" val="314114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99" y="115593"/>
            <a:ext cx="8280920" cy="490538"/>
          </a:xfrm>
        </p:spPr>
        <p:txBody>
          <a:bodyPr>
            <a:noAutofit/>
          </a:bodyPr>
          <a:lstStyle/>
          <a:p>
            <a:r>
              <a:rPr lang="en-GB" sz="3200" b="1" dirty="0" smtClean="0">
                <a:solidFill>
                  <a:srgbClr val="558ED5"/>
                </a:solidFill>
              </a:rPr>
              <a:t>South West Genomic Laboratory Hub</a:t>
            </a:r>
            <a:endParaRPr lang="en-GB" sz="3200" b="1" dirty="0">
              <a:solidFill>
                <a:srgbClr val="558ED5"/>
              </a:solidFill>
            </a:endParaRPr>
          </a:p>
        </p:txBody>
      </p:sp>
      <p:sp>
        <p:nvSpPr>
          <p:cNvPr id="3" name="Content Placeholder 2"/>
          <p:cNvSpPr>
            <a:spLocks noGrp="1"/>
          </p:cNvSpPr>
          <p:nvPr>
            <p:ph idx="1"/>
          </p:nvPr>
        </p:nvSpPr>
        <p:spPr>
          <a:xfrm>
            <a:off x="107504" y="1196752"/>
            <a:ext cx="5832648" cy="5544616"/>
          </a:xfrm>
        </p:spPr>
        <p:txBody>
          <a:bodyPr>
            <a:noAutofit/>
          </a:bodyPr>
          <a:lstStyle/>
          <a:p>
            <a:r>
              <a:rPr lang="en-GB" sz="2400" b="1" dirty="0" smtClean="0"/>
              <a:t>Partnership </a:t>
            </a:r>
          </a:p>
          <a:p>
            <a:pPr lvl="1"/>
            <a:r>
              <a:rPr lang="en-GB" sz="2000" dirty="0" smtClean="0"/>
              <a:t>North </a:t>
            </a:r>
            <a:r>
              <a:rPr lang="en-GB" sz="2000" dirty="0"/>
              <a:t>B</a:t>
            </a:r>
            <a:r>
              <a:rPr lang="en-GB" sz="2000" dirty="0" smtClean="0"/>
              <a:t>ristol NHS Trust</a:t>
            </a:r>
          </a:p>
          <a:p>
            <a:pPr lvl="1"/>
            <a:r>
              <a:rPr lang="en-GB" sz="2000" dirty="0" smtClean="0"/>
              <a:t>Royal Devon and Exeter NHS Foundation Trust</a:t>
            </a:r>
          </a:p>
          <a:p>
            <a:pPr>
              <a:lnSpc>
                <a:spcPts val="800"/>
              </a:lnSpc>
            </a:pPr>
            <a:endParaRPr lang="en-GB" sz="2400" dirty="0" smtClean="0"/>
          </a:p>
          <a:p>
            <a:pPr>
              <a:lnSpc>
                <a:spcPts val="2280"/>
              </a:lnSpc>
            </a:pPr>
            <a:r>
              <a:rPr lang="en-GB" sz="2400" b="1" dirty="0"/>
              <a:t>C</a:t>
            </a:r>
            <a:r>
              <a:rPr lang="en-GB" sz="2400" b="1" dirty="0" smtClean="0"/>
              <a:t>ore genomic tests ( all 7 GLH)</a:t>
            </a:r>
            <a:endParaRPr lang="en-GB" sz="2400" dirty="0"/>
          </a:p>
          <a:p>
            <a:pPr lvl="1">
              <a:lnSpc>
                <a:spcPts val="2280"/>
              </a:lnSpc>
            </a:pPr>
            <a:r>
              <a:rPr lang="en-GB" sz="2000" dirty="0" smtClean="0"/>
              <a:t>Rare disease </a:t>
            </a:r>
            <a:r>
              <a:rPr lang="en-GB" sz="2000" dirty="0"/>
              <a:t>T</a:t>
            </a:r>
            <a:r>
              <a:rPr lang="en-GB" sz="2000" dirty="0" smtClean="0"/>
              <a:t>est Directory (review 1/4/19)</a:t>
            </a:r>
          </a:p>
          <a:p>
            <a:pPr lvl="1">
              <a:lnSpc>
                <a:spcPts val="2280"/>
              </a:lnSpc>
            </a:pPr>
            <a:r>
              <a:rPr lang="en-GB" sz="2000" dirty="0" smtClean="0"/>
              <a:t>Cancer Test Directory (Draft) </a:t>
            </a:r>
          </a:p>
          <a:p>
            <a:pPr lvl="1">
              <a:lnSpc>
                <a:spcPts val="1100"/>
              </a:lnSpc>
            </a:pPr>
            <a:endParaRPr lang="en-GB" sz="2000" dirty="0" smtClean="0"/>
          </a:p>
          <a:p>
            <a:pPr>
              <a:lnSpc>
                <a:spcPts val="2280"/>
              </a:lnSpc>
            </a:pPr>
            <a:r>
              <a:rPr lang="en-GB" sz="2400" b="1" dirty="0" smtClean="0"/>
              <a:t>Specialist  genomic tests</a:t>
            </a:r>
            <a:r>
              <a:rPr lang="en-GB" sz="2400" dirty="0" smtClean="0"/>
              <a:t> </a:t>
            </a:r>
            <a:r>
              <a:rPr lang="en-GB" sz="2400" dirty="0"/>
              <a:t>delivered </a:t>
            </a:r>
            <a:r>
              <a:rPr lang="en-GB" sz="2400" dirty="0" smtClean="0"/>
              <a:t>by </a:t>
            </a:r>
            <a:r>
              <a:rPr lang="en-GB" sz="2400" b="1" dirty="0" smtClean="0"/>
              <a:t>GLH</a:t>
            </a:r>
            <a:r>
              <a:rPr lang="en-GB" sz="2400" dirty="0" smtClean="0"/>
              <a:t> </a:t>
            </a:r>
            <a:r>
              <a:rPr lang="en-GB" sz="2400" dirty="0"/>
              <a:t>appointed as a </a:t>
            </a:r>
            <a:r>
              <a:rPr lang="en-GB" sz="2400" b="1" dirty="0"/>
              <a:t>N</a:t>
            </a:r>
            <a:r>
              <a:rPr lang="en-GB" sz="2400" dirty="0"/>
              <a:t>ational </a:t>
            </a:r>
            <a:r>
              <a:rPr lang="en-GB" sz="2400" b="1" dirty="0"/>
              <a:t>S</a:t>
            </a:r>
            <a:r>
              <a:rPr lang="en-GB" sz="2400" dirty="0"/>
              <a:t>pecialist </a:t>
            </a:r>
            <a:r>
              <a:rPr lang="en-GB" sz="2400" b="1" dirty="0"/>
              <a:t>T</a:t>
            </a:r>
            <a:r>
              <a:rPr lang="en-GB" sz="2400" dirty="0"/>
              <a:t>est </a:t>
            </a:r>
            <a:r>
              <a:rPr lang="en-GB" sz="2400" b="1" dirty="0"/>
              <a:t>P</a:t>
            </a:r>
            <a:r>
              <a:rPr lang="en-GB" sz="2400" dirty="0"/>
              <a:t>rovider </a:t>
            </a:r>
            <a:r>
              <a:rPr lang="en-GB" sz="2400" dirty="0" smtClean="0"/>
              <a:t>(</a:t>
            </a:r>
            <a:r>
              <a:rPr lang="en-GB" sz="2400" b="1" dirty="0" smtClean="0"/>
              <a:t>NSTP</a:t>
            </a:r>
            <a:r>
              <a:rPr lang="en-GB" sz="2400" dirty="0" smtClean="0"/>
              <a:t>)</a:t>
            </a:r>
          </a:p>
          <a:p>
            <a:pPr lvl="1">
              <a:lnSpc>
                <a:spcPts val="2280"/>
              </a:lnSpc>
            </a:pPr>
            <a:r>
              <a:rPr lang="en-GB" sz="2000" dirty="0" smtClean="0"/>
              <a:t>17 clinical specialisms ( 2 or 4 providers)</a:t>
            </a:r>
          </a:p>
          <a:p>
            <a:pPr lvl="1">
              <a:lnSpc>
                <a:spcPts val="2280"/>
              </a:lnSpc>
            </a:pPr>
            <a:endParaRPr lang="en-GB" sz="2000" dirty="0" smtClean="0"/>
          </a:p>
          <a:p>
            <a:pPr>
              <a:lnSpc>
                <a:spcPts val="2280"/>
              </a:lnSpc>
            </a:pPr>
            <a:r>
              <a:rPr lang="en-GB" sz="2400" b="1" dirty="0" smtClean="0"/>
              <a:t>GLH</a:t>
            </a:r>
            <a:r>
              <a:rPr lang="en-GB" sz="2400" dirty="0" smtClean="0"/>
              <a:t> will forward samples to the designated </a:t>
            </a:r>
            <a:r>
              <a:rPr lang="en-GB" sz="2400" b="1" dirty="0" smtClean="0"/>
              <a:t>NSTP</a:t>
            </a:r>
            <a:r>
              <a:rPr lang="en-GB" sz="2400" dirty="0" smtClean="0"/>
              <a:t> lab </a:t>
            </a:r>
          </a:p>
          <a:p>
            <a:pPr marL="0" indent="0">
              <a:buNone/>
            </a:pPr>
            <a:r>
              <a:rPr lang="en-GB" sz="2400" dirty="0" smtClean="0"/>
              <a:t> </a:t>
            </a:r>
          </a:p>
          <a:p>
            <a:pPr lvl="1"/>
            <a:endParaRPr lang="en-GB" sz="2000" dirty="0" smtClean="0"/>
          </a:p>
          <a:p>
            <a:pPr lvl="1"/>
            <a:endParaRPr lang="en-GB" sz="2000" dirty="0" smtClean="0"/>
          </a:p>
          <a:p>
            <a:pPr marL="0" indent="0">
              <a:buNone/>
            </a:pPr>
            <a:endParaRPr lang="en-GB" sz="2400" dirty="0" smtClean="0"/>
          </a:p>
          <a:p>
            <a:endParaRPr lang="en-GB" sz="2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4250" y="188640"/>
            <a:ext cx="2246630" cy="711200"/>
          </a:xfrm>
          <a:prstGeom prst="rect">
            <a:avLst/>
          </a:prstGeom>
        </p:spPr>
      </p:pic>
      <p:pic>
        <p:nvPicPr>
          <p:cNvPr id="5" name="Picture 8" descr="Image result for royal devon and ex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341" y="4335534"/>
            <a:ext cx="2640778" cy="1757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IMG_3359-copy.jpg"/>
          <p:cNvPicPr>
            <a:picLocks noChangeAspect="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219882" y="1052740"/>
            <a:ext cx="2600590" cy="175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79702" y="2827078"/>
            <a:ext cx="2811795" cy="1323439"/>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solidFill>
                  <a:srgbClr val="000000"/>
                </a:solidFill>
              </a:rPr>
              <a:t>Cardiology</a:t>
            </a:r>
          </a:p>
          <a:p>
            <a:pPr marL="285750" indent="-285750">
              <a:buFont typeface="Arial" panose="020B0604020202020204" pitchFamily="34" charset="0"/>
              <a:buChar char="•"/>
            </a:pPr>
            <a:r>
              <a:rPr lang="en-GB" sz="2000" dirty="0" smtClean="0">
                <a:solidFill>
                  <a:srgbClr val="000000"/>
                </a:solidFill>
              </a:rPr>
              <a:t>Renal</a:t>
            </a:r>
          </a:p>
          <a:p>
            <a:pPr marL="285750" indent="-285750">
              <a:buFont typeface="Arial" panose="020B0604020202020204" pitchFamily="34" charset="0"/>
              <a:buChar char="•"/>
            </a:pPr>
            <a:r>
              <a:rPr lang="en-GB" sz="2000" dirty="0" smtClean="0">
                <a:solidFill>
                  <a:srgbClr val="000000"/>
                </a:solidFill>
              </a:rPr>
              <a:t>Neurology</a:t>
            </a:r>
          </a:p>
          <a:p>
            <a:pPr marL="285750" indent="-285750">
              <a:buFont typeface="Arial" panose="020B0604020202020204" pitchFamily="34" charset="0"/>
              <a:buChar char="•"/>
            </a:pPr>
            <a:r>
              <a:rPr lang="en-GB" sz="2000" dirty="0" smtClean="0">
                <a:solidFill>
                  <a:srgbClr val="000000"/>
                </a:solidFill>
              </a:rPr>
              <a:t>Respiratory/Metabolic</a:t>
            </a:r>
            <a:endParaRPr lang="en-GB" sz="2000" dirty="0">
              <a:solidFill>
                <a:srgbClr val="000000"/>
              </a:solidFill>
            </a:endParaRPr>
          </a:p>
        </p:txBody>
      </p:sp>
      <p:sp>
        <p:nvSpPr>
          <p:cNvPr id="8" name="TextBox 7"/>
          <p:cNvSpPr txBox="1"/>
          <p:nvPr/>
        </p:nvSpPr>
        <p:spPr>
          <a:xfrm>
            <a:off x="6219890" y="6093296"/>
            <a:ext cx="1959191" cy="400110"/>
          </a:xfrm>
          <a:prstGeom prst="rect">
            <a:avLst/>
          </a:prstGeom>
          <a:noFill/>
        </p:spPr>
        <p:txBody>
          <a:bodyPr wrap="none" rtlCol="0">
            <a:spAutoFit/>
          </a:bodyPr>
          <a:lstStyle/>
          <a:p>
            <a:pPr marL="285750" indent="-285750">
              <a:buFont typeface="Arial" panose="020B0604020202020204" pitchFamily="34" charset="0"/>
              <a:buChar char="•"/>
            </a:pPr>
            <a:r>
              <a:rPr lang="en-GB" sz="2000" dirty="0" smtClean="0">
                <a:solidFill>
                  <a:srgbClr val="000000"/>
                </a:solidFill>
              </a:rPr>
              <a:t>Endocrinology</a:t>
            </a:r>
            <a:endParaRPr lang="en-GB" sz="2000" dirty="0">
              <a:solidFill>
                <a:srgbClr val="000000"/>
              </a:solidFill>
            </a:endParaRPr>
          </a:p>
        </p:txBody>
      </p:sp>
    </p:spTree>
    <p:extLst>
      <p:ext uri="{BB962C8B-B14F-4D97-AF65-F5344CB8AC3E}">
        <p14:creationId xmlns:p14="http://schemas.microsoft.com/office/powerpoint/2010/main" val="3946146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1089</Words>
  <Application>Microsoft Office PowerPoint</Application>
  <PresentationFormat>On-screen Show (4:3)</PresentationFormat>
  <Paragraphs>189</Paragraphs>
  <Slides>13</Slides>
  <Notes>6</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1_Default Design</vt:lpstr>
      <vt:lpstr>1_Office Theme</vt:lpstr>
      <vt:lpstr>5_Office Theme</vt:lpstr>
      <vt:lpstr>8_Office Theme</vt:lpstr>
      <vt:lpstr>9_Office Theme</vt:lpstr>
      <vt:lpstr>11_Office Theme</vt:lpstr>
      <vt:lpstr>PowerPoint Presentation</vt:lpstr>
      <vt:lpstr>Contents</vt:lpstr>
      <vt:lpstr>A remarkable achievement</vt:lpstr>
      <vt:lpstr>100,000 Genomes Project: WE GMC Summary </vt:lpstr>
      <vt:lpstr>GMC update</vt:lpstr>
      <vt:lpstr>National delivery of 100,000 Genomes Project</vt:lpstr>
      <vt:lpstr>GMC update</vt:lpstr>
      <vt:lpstr>Mainstreaming genomic medicine - Beyond 1st October 2018</vt:lpstr>
      <vt:lpstr>South West Genomic Laboratory Hub</vt:lpstr>
      <vt:lpstr>The National Test Directory</vt:lpstr>
      <vt:lpstr>What the future holds…</vt:lpstr>
      <vt:lpstr>What the future holds…</vt:lpstr>
      <vt:lpstr>PowerPoint Presentation</vt:lpstr>
    </vt:vector>
  </TitlesOfParts>
  <Company>Royal Devon and Exeter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Rare Disease: Index Cases Referred as at 31/08/2018</dc:title>
  <dc:creator>CummingsI</dc:creator>
  <cp:lastModifiedBy>Sahni, Asha</cp:lastModifiedBy>
  <cp:revision>99</cp:revision>
  <dcterms:created xsi:type="dcterms:W3CDTF">2018-09-05T15:49:57Z</dcterms:created>
  <dcterms:modified xsi:type="dcterms:W3CDTF">2019-02-27T15:51:57Z</dcterms:modified>
</cp:coreProperties>
</file>