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4"/>
  </p:notesMasterIdLst>
  <p:sldIdLst>
    <p:sldId id="257" r:id="rId2"/>
    <p:sldId id="259" r:id="rId3"/>
    <p:sldId id="260" r:id="rId4"/>
    <p:sldId id="262" r:id="rId5"/>
    <p:sldId id="263" r:id="rId6"/>
    <p:sldId id="264" r:id="rId7"/>
    <p:sldId id="265" r:id="rId8"/>
    <p:sldId id="267" r:id="rId9"/>
    <p:sldId id="271" r:id="rId10"/>
    <p:sldId id="272" r:id="rId11"/>
    <p:sldId id="273" r:id="rId12"/>
    <p:sldId id="274" r:id="rId13"/>
    <p:sldId id="275" r:id="rId14"/>
    <p:sldId id="283" r:id="rId15"/>
    <p:sldId id="276" r:id="rId16"/>
    <p:sldId id="277" r:id="rId17"/>
    <p:sldId id="278" r:id="rId18"/>
    <p:sldId id="279" r:id="rId19"/>
    <p:sldId id="280" r:id="rId20"/>
    <p:sldId id="281" r:id="rId21"/>
    <p:sldId id="282"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14" y="-2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Germline</c:v>
                </c:pt>
              </c:strCache>
            </c:strRef>
          </c:tx>
          <c:invertIfNegative val="0"/>
          <c:cat>
            <c:strRef>
              <c:f>(Sheet1!$A$5,Sheet1!$A$8)</c:f>
              <c:strCache>
                <c:ptCount val="2"/>
                <c:pt idx="0">
                  <c:v>dels / dups detected</c:v>
                </c:pt>
                <c:pt idx="1">
                  <c:v>SNVs detected</c:v>
                </c:pt>
              </c:strCache>
            </c:strRef>
          </c:cat>
          <c:val>
            <c:numRef>
              <c:f>Sheet1!$B$5:$B$8</c:f>
              <c:numCache>
                <c:formatCode>General</c:formatCode>
                <c:ptCount val="2"/>
                <c:pt idx="0">
                  <c:v>1.0000000000000002E-2</c:v>
                </c:pt>
                <c:pt idx="1">
                  <c:v>9.0000000000000011E-2</c:v>
                </c:pt>
              </c:numCache>
            </c:numRef>
          </c:val>
        </c:ser>
        <c:ser>
          <c:idx val="1"/>
          <c:order val="1"/>
          <c:tx>
            <c:strRef>
              <c:f>Sheet1!$C$1</c:f>
              <c:strCache>
                <c:ptCount val="1"/>
                <c:pt idx="0">
                  <c:v>Somatic</c:v>
                </c:pt>
              </c:strCache>
            </c:strRef>
          </c:tx>
          <c:invertIfNegative val="0"/>
          <c:cat>
            <c:strRef>
              <c:f>(Sheet1!$A$5,Sheet1!$A$8)</c:f>
              <c:strCache>
                <c:ptCount val="2"/>
                <c:pt idx="0">
                  <c:v>dels / dups detected</c:v>
                </c:pt>
                <c:pt idx="1">
                  <c:v>SNVs detected</c:v>
                </c:pt>
              </c:strCache>
            </c:strRef>
          </c:cat>
          <c:val>
            <c:numRef>
              <c:f>Sheet1!$C$5:$C$8</c:f>
              <c:numCache>
                <c:formatCode>General</c:formatCode>
                <c:ptCount val="2"/>
                <c:pt idx="0">
                  <c:v>1.125E-2</c:v>
                </c:pt>
                <c:pt idx="1">
                  <c:v>0.13500000000000001</c:v>
                </c:pt>
              </c:numCache>
            </c:numRef>
          </c:val>
        </c:ser>
        <c:dLbls>
          <c:showLegendKey val="0"/>
          <c:showVal val="0"/>
          <c:showCatName val="0"/>
          <c:showSerName val="0"/>
          <c:showPercent val="0"/>
          <c:showBubbleSize val="0"/>
        </c:dLbls>
        <c:gapWidth val="150"/>
        <c:axId val="90173440"/>
        <c:axId val="90174976"/>
      </c:barChart>
      <c:catAx>
        <c:axId val="90173440"/>
        <c:scaling>
          <c:orientation val="minMax"/>
        </c:scaling>
        <c:delete val="0"/>
        <c:axPos val="b"/>
        <c:majorTickMark val="out"/>
        <c:minorTickMark val="none"/>
        <c:tickLblPos val="nextTo"/>
        <c:crossAx val="90174976"/>
        <c:crosses val="autoZero"/>
        <c:auto val="1"/>
        <c:lblAlgn val="ctr"/>
        <c:lblOffset val="100"/>
        <c:noMultiLvlLbl val="0"/>
      </c:catAx>
      <c:valAx>
        <c:axId val="90174976"/>
        <c:scaling>
          <c:orientation val="minMax"/>
        </c:scaling>
        <c:delete val="0"/>
        <c:axPos val="l"/>
        <c:majorGridlines/>
        <c:numFmt formatCode="General" sourceLinked="1"/>
        <c:majorTickMark val="out"/>
        <c:minorTickMark val="none"/>
        <c:tickLblPos val="nextTo"/>
        <c:crossAx val="90173440"/>
        <c:crosses val="autoZero"/>
        <c:crossBetween val="between"/>
      </c:valAx>
    </c:plotArea>
    <c:legend>
      <c:legendPos val="r"/>
      <c:layout>
        <c:manualLayout>
          <c:xMode val="edge"/>
          <c:yMode val="edge"/>
          <c:x val="0.88389393932075178"/>
          <c:y val="0.40607532322797468"/>
          <c:w val="0.10460371552919241"/>
          <c:h val="0.20438397469725586"/>
        </c:manualLayout>
      </c:layout>
      <c:overlay val="0"/>
      <c:txPr>
        <a:bodyPr/>
        <a:lstStyle/>
        <a:p>
          <a:pPr>
            <a:defRPr sz="11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00053-B920-4C41-B846-D772CA7FD25F}" type="doc">
      <dgm:prSet loTypeId="urn:microsoft.com/office/officeart/2005/8/layout/venn1" loCatId="relationship" qsTypeId="urn:microsoft.com/office/officeart/2005/8/quickstyle/simple1" qsCatId="simple" csTypeId="urn:microsoft.com/office/officeart/2005/8/colors/colorful5" csCatId="colorful" phldr="1"/>
      <dgm:spPr/>
    </dgm:pt>
    <dgm:pt modelId="{CDFCB317-2EF2-4557-9B2C-033DC9B1DACB}">
      <dgm:prSet phldrT="[Text]"/>
      <dgm:spPr/>
      <dgm:t>
        <a:bodyPr/>
        <a:lstStyle/>
        <a:p>
          <a:r>
            <a:rPr lang="en-GB" dirty="0"/>
            <a:t>Genomic Laboratory Hubs </a:t>
          </a:r>
        </a:p>
      </dgm:t>
    </dgm:pt>
    <dgm:pt modelId="{3140A046-B0E7-4E55-B390-A0FA716B12F9}" type="parTrans" cxnId="{5C75D424-2117-485F-95A5-EEADF1D9FBFB}">
      <dgm:prSet/>
      <dgm:spPr/>
      <dgm:t>
        <a:bodyPr/>
        <a:lstStyle/>
        <a:p>
          <a:endParaRPr lang="en-GB"/>
        </a:p>
      </dgm:t>
    </dgm:pt>
    <dgm:pt modelId="{5D7E5CD1-5865-471D-BD73-A533DC2D679E}" type="sibTrans" cxnId="{5C75D424-2117-485F-95A5-EEADF1D9FBFB}">
      <dgm:prSet/>
      <dgm:spPr/>
      <dgm:t>
        <a:bodyPr/>
        <a:lstStyle/>
        <a:p>
          <a:endParaRPr lang="en-GB"/>
        </a:p>
      </dgm:t>
    </dgm:pt>
    <dgm:pt modelId="{245715C5-22BA-4844-84DC-644D0E564D22}">
      <dgm:prSet phldrT="[Text]"/>
      <dgm:spPr/>
      <dgm:t>
        <a:bodyPr/>
        <a:lstStyle/>
        <a:p>
          <a:r>
            <a:rPr lang="en-GB" dirty="0"/>
            <a:t>Clinical Genetics Services</a:t>
          </a:r>
        </a:p>
      </dgm:t>
    </dgm:pt>
    <dgm:pt modelId="{A0F0994C-07CC-48E1-9FC0-452561DC25A8}" type="parTrans" cxnId="{DAC88C5C-D2F6-4DAC-9882-E066D9058E9B}">
      <dgm:prSet/>
      <dgm:spPr/>
      <dgm:t>
        <a:bodyPr/>
        <a:lstStyle/>
        <a:p>
          <a:endParaRPr lang="en-GB"/>
        </a:p>
      </dgm:t>
    </dgm:pt>
    <dgm:pt modelId="{90DAF220-DC72-4AAE-BBD2-34CE056D66A8}" type="sibTrans" cxnId="{DAC88C5C-D2F6-4DAC-9882-E066D9058E9B}">
      <dgm:prSet/>
      <dgm:spPr/>
      <dgm:t>
        <a:bodyPr/>
        <a:lstStyle/>
        <a:p>
          <a:endParaRPr lang="en-GB"/>
        </a:p>
      </dgm:t>
    </dgm:pt>
    <dgm:pt modelId="{3A52F01E-85D5-41AD-B540-70C71000BAB0}">
      <dgm:prSet phldrT="[Text]"/>
      <dgm:spPr/>
      <dgm:t>
        <a:bodyPr/>
        <a:lstStyle/>
        <a:p>
          <a:r>
            <a:rPr lang="en-GB" dirty="0"/>
            <a:t>Genomic Medicine Centres</a:t>
          </a:r>
        </a:p>
      </dgm:t>
    </dgm:pt>
    <dgm:pt modelId="{A8526664-87D8-4506-B805-5871B2978E2C}" type="parTrans" cxnId="{882F5BEE-8625-4E73-830D-8452B3D4E971}">
      <dgm:prSet/>
      <dgm:spPr/>
      <dgm:t>
        <a:bodyPr/>
        <a:lstStyle/>
        <a:p>
          <a:endParaRPr lang="en-GB"/>
        </a:p>
      </dgm:t>
    </dgm:pt>
    <dgm:pt modelId="{750A01C2-9E10-43FB-A76A-82EF5A970A66}" type="sibTrans" cxnId="{882F5BEE-8625-4E73-830D-8452B3D4E971}">
      <dgm:prSet/>
      <dgm:spPr/>
      <dgm:t>
        <a:bodyPr/>
        <a:lstStyle/>
        <a:p>
          <a:endParaRPr lang="en-GB"/>
        </a:p>
      </dgm:t>
    </dgm:pt>
    <dgm:pt modelId="{AF8D8D28-D99F-40B8-AF44-E12FFE12676D}">
      <dgm:prSet phldrT="[Text]"/>
      <dgm:spPr/>
      <dgm:t>
        <a:bodyPr/>
        <a:lstStyle/>
        <a:p>
          <a:r>
            <a:rPr lang="en-GB"/>
            <a:t>Cancer </a:t>
          </a:r>
          <a:r>
            <a:rPr lang="en-GB" dirty="0"/>
            <a:t>Services</a:t>
          </a:r>
        </a:p>
      </dgm:t>
    </dgm:pt>
    <dgm:pt modelId="{434C1FF0-95EF-466B-B0BC-1C97B0FE7674}" type="parTrans" cxnId="{2F70F56D-467D-46CE-B643-1117FBBE94C0}">
      <dgm:prSet/>
      <dgm:spPr/>
      <dgm:t>
        <a:bodyPr/>
        <a:lstStyle/>
        <a:p>
          <a:endParaRPr lang="en-GB"/>
        </a:p>
      </dgm:t>
    </dgm:pt>
    <dgm:pt modelId="{F22CAF12-097F-4DBF-95EA-BFA7FB83FB65}" type="sibTrans" cxnId="{2F70F56D-467D-46CE-B643-1117FBBE94C0}">
      <dgm:prSet/>
      <dgm:spPr/>
      <dgm:t>
        <a:bodyPr/>
        <a:lstStyle/>
        <a:p>
          <a:endParaRPr lang="en-GB"/>
        </a:p>
      </dgm:t>
    </dgm:pt>
    <dgm:pt modelId="{371E9D66-E9F6-4599-A744-9EC07C08F2BE}" type="pres">
      <dgm:prSet presAssocID="{CA500053-B920-4C41-B846-D772CA7FD25F}" presName="compositeShape" presStyleCnt="0">
        <dgm:presLayoutVars>
          <dgm:chMax val="7"/>
          <dgm:dir/>
          <dgm:resizeHandles val="exact"/>
        </dgm:presLayoutVars>
      </dgm:prSet>
      <dgm:spPr/>
    </dgm:pt>
    <dgm:pt modelId="{ED1FF812-98ED-489C-94EE-424FBD3E13B6}" type="pres">
      <dgm:prSet presAssocID="{CDFCB317-2EF2-4557-9B2C-033DC9B1DACB}" presName="circ1" presStyleLbl="vennNode1" presStyleIdx="0" presStyleCnt="4"/>
      <dgm:spPr/>
      <dgm:t>
        <a:bodyPr/>
        <a:lstStyle/>
        <a:p>
          <a:endParaRPr lang="en-GB"/>
        </a:p>
      </dgm:t>
    </dgm:pt>
    <dgm:pt modelId="{0BB9EC56-D1C2-4004-884D-8B5829B0BAEA}" type="pres">
      <dgm:prSet presAssocID="{CDFCB317-2EF2-4557-9B2C-033DC9B1DACB}" presName="circ1Tx" presStyleLbl="revTx" presStyleIdx="0" presStyleCnt="0">
        <dgm:presLayoutVars>
          <dgm:chMax val="0"/>
          <dgm:chPref val="0"/>
          <dgm:bulletEnabled val="1"/>
        </dgm:presLayoutVars>
      </dgm:prSet>
      <dgm:spPr/>
      <dgm:t>
        <a:bodyPr/>
        <a:lstStyle/>
        <a:p>
          <a:endParaRPr lang="en-GB"/>
        </a:p>
      </dgm:t>
    </dgm:pt>
    <dgm:pt modelId="{30BCFD95-32F6-470C-AF30-24E875314489}" type="pres">
      <dgm:prSet presAssocID="{245715C5-22BA-4844-84DC-644D0E564D22}" presName="circ2" presStyleLbl="vennNode1" presStyleIdx="1" presStyleCnt="4"/>
      <dgm:spPr/>
      <dgm:t>
        <a:bodyPr/>
        <a:lstStyle/>
        <a:p>
          <a:endParaRPr lang="en-GB"/>
        </a:p>
      </dgm:t>
    </dgm:pt>
    <dgm:pt modelId="{20474D7A-B1A9-4E08-B4B8-4CE74C16AB37}" type="pres">
      <dgm:prSet presAssocID="{245715C5-22BA-4844-84DC-644D0E564D22}" presName="circ2Tx" presStyleLbl="revTx" presStyleIdx="0" presStyleCnt="0">
        <dgm:presLayoutVars>
          <dgm:chMax val="0"/>
          <dgm:chPref val="0"/>
          <dgm:bulletEnabled val="1"/>
        </dgm:presLayoutVars>
      </dgm:prSet>
      <dgm:spPr/>
      <dgm:t>
        <a:bodyPr/>
        <a:lstStyle/>
        <a:p>
          <a:endParaRPr lang="en-GB"/>
        </a:p>
      </dgm:t>
    </dgm:pt>
    <dgm:pt modelId="{A3852B21-B85D-4652-B9DC-5041FAB2E370}" type="pres">
      <dgm:prSet presAssocID="{3A52F01E-85D5-41AD-B540-70C71000BAB0}" presName="circ3" presStyleLbl="vennNode1" presStyleIdx="2" presStyleCnt="4"/>
      <dgm:spPr/>
      <dgm:t>
        <a:bodyPr/>
        <a:lstStyle/>
        <a:p>
          <a:endParaRPr lang="en-GB"/>
        </a:p>
      </dgm:t>
    </dgm:pt>
    <dgm:pt modelId="{3B53563B-093F-45E4-9F0A-A3668F485D69}" type="pres">
      <dgm:prSet presAssocID="{3A52F01E-85D5-41AD-B540-70C71000BAB0}" presName="circ3Tx" presStyleLbl="revTx" presStyleIdx="0" presStyleCnt="0">
        <dgm:presLayoutVars>
          <dgm:chMax val="0"/>
          <dgm:chPref val="0"/>
          <dgm:bulletEnabled val="1"/>
        </dgm:presLayoutVars>
      </dgm:prSet>
      <dgm:spPr/>
      <dgm:t>
        <a:bodyPr/>
        <a:lstStyle/>
        <a:p>
          <a:endParaRPr lang="en-GB"/>
        </a:p>
      </dgm:t>
    </dgm:pt>
    <dgm:pt modelId="{B4226E65-2F46-4632-83FE-8D9C55C187A3}" type="pres">
      <dgm:prSet presAssocID="{AF8D8D28-D99F-40B8-AF44-E12FFE12676D}" presName="circ4" presStyleLbl="vennNode1" presStyleIdx="3" presStyleCnt="4"/>
      <dgm:spPr/>
      <dgm:t>
        <a:bodyPr/>
        <a:lstStyle/>
        <a:p>
          <a:endParaRPr lang="en-GB"/>
        </a:p>
      </dgm:t>
    </dgm:pt>
    <dgm:pt modelId="{AE13BC88-D0A7-4A47-87D9-37C9B449B782}" type="pres">
      <dgm:prSet presAssocID="{AF8D8D28-D99F-40B8-AF44-E12FFE12676D}" presName="circ4Tx" presStyleLbl="revTx" presStyleIdx="0" presStyleCnt="0">
        <dgm:presLayoutVars>
          <dgm:chMax val="0"/>
          <dgm:chPref val="0"/>
          <dgm:bulletEnabled val="1"/>
        </dgm:presLayoutVars>
      </dgm:prSet>
      <dgm:spPr/>
      <dgm:t>
        <a:bodyPr/>
        <a:lstStyle/>
        <a:p>
          <a:endParaRPr lang="en-GB"/>
        </a:p>
      </dgm:t>
    </dgm:pt>
  </dgm:ptLst>
  <dgm:cxnLst>
    <dgm:cxn modelId="{209589C2-F5D1-419D-9793-B62AD56214CE}" type="presOf" srcId="{245715C5-22BA-4844-84DC-644D0E564D22}" destId="{20474D7A-B1A9-4E08-B4B8-4CE74C16AB37}" srcOrd="1" destOrd="0" presId="urn:microsoft.com/office/officeart/2005/8/layout/venn1"/>
    <dgm:cxn modelId="{1666ADF6-6E4D-491D-8260-0109D672C783}" type="presOf" srcId="{CDFCB317-2EF2-4557-9B2C-033DC9B1DACB}" destId="{ED1FF812-98ED-489C-94EE-424FBD3E13B6}" srcOrd="0" destOrd="0" presId="urn:microsoft.com/office/officeart/2005/8/layout/venn1"/>
    <dgm:cxn modelId="{4DB60E05-A49C-4C95-AE2E-9702BCE2A79E}" type="presOf" srcId="{3A52F01E-85D5-41AD-B540-70C71000BAB0}" destId="{3B53563B-093F-45E4-9F0A-A3668F485D69}" srcOrd="1" destOrd="0" presId="urn:microsoft.com/office/officeart/2005/8/layout/venn1"/>
    <dgm:cxn modelId="{22C22BBF-A680-441A-BB67-7B7C6238F49D}" type="presOf" srcId="{AF8D8D28-D99F-40B8-AF44-E12FFE12676D}" destId="{B4226E65-2F46-4632-83FE-8D9C55C187A3}" srcOrd="0" destOrd="0" presId="urn:microsoft.com/office/officeart/2005/8/layout/venn1"/>
    <dgm:cxn modelId="{75915F7D-1DC0-4994-98B0-10585A6A3F1D}" type="presOf" srcId="{AF8D8D28-D99F-40B8-AF44-E12FFE12676D}" destId="{AE13BC88-D0A7-4A47-87D9-37C9B449B782}" srcOrd="1" destOrd="0" presId="urn:microsoft.com/office/officeart/2005/8/layout/venn1"/>
    <dgm:cxn modelId="{882F5BEE-8625-4E73-830D-8452B3D4E971}" srcId="{CA500053-B920-4C41-B846-D772CA7FD25F}" destId="{3A52F01E-85D5-41AD-B540-70C71000BAB0}" srcOrd="2" destOrd="0" parTransId="{A8526664-87D8-4506-B805-5871B2978E2C}" sibTransId="{750A01C2-9E10-43FB-A76A-82EF5A970A66}"/>
    <dgm:cxn modelId="{B5AA49CC-719B-402C-A014-3D872D20F1B8}" type="presOf" srcId="{CA500053-B920-4C41-B846-D772CA7FD25F}" destId="{371E9D66-E9F6-4599-A744-9EC07C08F2BE}" srcOrd="0" destOrd="0" presId="urn:microsoft.com/office/officeart/2005/8/layout/venn1"/>
    <dgm:cxn modelId="{80E3955F-1AF4-40FF-999D-D34725C4AC8A}" type="presOf" srcId="{245715C5-22BA-4844-84DC-644D0E564D22}" destId="{30BCFD95-32F6-470C-AF30-24E875314489}" srcOrd="0" destOrd="0" presId="urn:microsoft.com/office/officeart/2005/8/layout/venn1"/>
    <dgm:cxn modelId="{098643AA-9747-411B-BE10-038B74C32783}" type="presOf" srcId="{CDFCB317-2EF2-4557-9B2C-033DC9B1DACB}" destId="{0BB9EC56-D1C2-4004-884D-8B5829B0BAEA}" srcOrd="1" destOrd="0" presId="urn:microsoft.com/office/officeart/2005/8/layout/venn1"/>
    <dgm:cxn modelId="{DAC88C5C-D2F6-4DAC-9882-E066D9058E9B}" srcId="{CA500053-B920-4C41-B846-D772CA7FD25F}" destId="{245715C5-22BA-4844-84DC-644D0E564D22}" srcOrd="1" destOrd="0" parTransId="{A0F0994C-07CC-48E1-9FC0-452561DC25A8}" sibTransId="{90DAF220-DC72-4AAE-BBD2-34CE056D66A8}"/>
    <dgm:cxn modelId="{5C75D424-2117-485F-95A5-EEADF1D9FBFB}" srcId="{CA500053-B920-4C41-B846-D772CA7FD25F}" destId="{CDFCB317-2EF2-4557-9B2C-033DC9B1DACB}" srcOrd="0" destOrd="0" parTransId="{3140A046-B0E7-4E55-B390-A0FA716B12F9}" sibTransId="{5D7E5CD1-5865-471D-BD73-A533DC2D679E}"/>
    <dgm:cxn modelId="{C9300CB8-A3E1-4355-BFB7-F12247F81336}" type="presOf" srcId="{3A52F01E-85D5-41AD-B540-70C71000BAB0}" destId="{A3852B21-B85D-4652-B9DC-5041FAB2E370}" srcOrd="0" destOrd="0" presId="urn:microsoft.com/office/officeart/2005/8/layout/venn1"/>
    <dgm:cxn modelId="{2F70F56D-467D-46CE-B643-1117FBBE94C0}" srcId="{CA500053-B920-4C41-B846-D772CA7FD25F}" destId="{AF8D8D28-D99F-40B8-AF44-E12FFE12676D}" srcOrd="3" destOrd="0" parTransId="{434C1FF0-95EF-466B-B0BC-1C97B0FE7674}" sibTransId="{F22CAF12-097F-4DBF-95EA-BFA7FB83FB65}"/>
    <dgm:cxn modelId="{67E5AAFB-5325-4673-8ABB-D1CE1798D645}" type="presParOf" srcId="{371E9D66-E9F6-4599-A744-9EC07C08F2BE}" destId="{ED1FF812-98ED-489C-94EE-424FBD3E13B6}" srcOrd="0" destOrd="0" presId="urn:microsoft.com/office/officeart/2005/8/layout/venn1"/>
    <dgm:cxn modelId="{E6E273A7-18D0-4073-AA32-9D80CFF5B7FD}" type="presParOf" srcId="{371E9D66-E9F6-4599-A744-9EC07C08F2BE}" destId="{0BB9EC56-D1C2-4004-884D-8B5829B0BAEA}" srcOrd="1" destOrd="0" presId="urn:microsoft.com/office/officeart/2005/8/layout/venn1"/>
    <dgm:cxn modelId="{420F9C1A-6B58-439A-881E-D36FFE861471}" type="presParOf" srcId="{371E9D66-E9F6-4599-A744-9EC07C08F2BE}" destId="{30BCFD95-32F6-470C-AF30-24E875314489}" srcOrd="2" destOrd="0" presId="urn:microsoft.com/office/officeart/2005/8/layout/venn1"/>
    <dgm:cxn modelId="{573D2177-AFF0-4A02-AA7D-A43427C3B70E}" type="presParOf" srcId="{371E9D66-E9F6-4599-A744-9EC07C08F2BE}" destId="{20474D7A-B1A9-4E08-B4B8-4CE74C16AB37}" srcOrd="3" destOrd="0" presId="urn:microsoft.com/office/officeart/2005/8/layout/venn1"/>
    <dgm:cxn modelId="{E6CFB098-A6DA-4DD7-A296-1068F08A1CF1}" type="presParOf" srcId="{371E9D66-E9F6-4599-A744-9EC07C08F2BE}" destId="{A3852B21-B85D-4652-B9DC-5041FAB2E370}" srcOrd="4" destOrd="0" presId="urn:microsoft.com/office/officeart/2005/8/layout/venn1"/>
    <dgm:cxn modelId="{41531AB2-9381-497D-A4CE-35D6FA9C4EF7}" type="presParOf" srcId="{371E9D66-E9F6-4599-A744-9EC07C08F2BE}" destId="{3B53563B-093F-45E4-9F0A-A3668F485D69}" srcOrd="5" destOrd="0" presId="urn:microsoft.com/office/officeart/2005/8/layout/venn1"/>
    <dgm:cxn modelId="{C7A80E9C-E607-478A-A3B0-DB967F10A2AC}" type="presParOf" srcId="{371E9D66-E9F6-4599-A744-9EC07C08F2BE}" destId="{B4226E65-2F46-4632-83FE-8D9C55C187A3}" srcOrd="6" destOrd="0" presId="urn:microsoft.com/office/officeart/2005/8/layout/venn1"/>
    <dgm:cxn modelId="{2194226A-435D-4B6B-A635-729262208EC0}" type="presParOf" srcId="{371E9D66-E9F6-4599-A744-9EC07C08F2BE}" destId="{AE13BC88-D0A7-4A47-87D9-37C9B449B78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FF812-98ED-489C-94EE-424FBD3E13B6}">
      <dsp:nvSpPr>
        <dsp:cNvPr id="0" name=""/>
        <dsp:cNvSpPr/>
      </dsp:nvSpPr>
      <dsp:spPr>
        <a:xfrm>
          <a:off x="2609076" y="34172"/>
          <a:ext cx="1776966" cy="177696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kern="1200" dirty="0"/>
            <a:t>Genomic Laboratory Hubs </a:t>
          </a:r>
        </a:p>
      </dsp:txBody>
      <dsp:txXfrm>
        <a:off x="2814111" y="273379"/>
        <a:ext cx="1366897" cy="563845"/>
      </dsp:txXfrm>
    </dsp:sp>
    <dsp:sp modelId="{30BCFD95-32F6-470C-AF30-24E875314489}">
      <dsp:nvSpPr>
        <dsp:cNvPr id="0" name=""/>
        <dsp:cNvSpPr/>
      </dsp:nvSpPr>
      <dsp:spPr>
        <a:xfrm>
          <a:off x="3395042" y="820138"/>
          <a:ext cx="1776966" cy="1776966"/>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kern="1200" dirty="0"/>
            <a:t>Clinical Genetics Services</a:t>
          </a:r>
        </a:p>
      </dsp:txBody>
      <dsp:txXfrm>
        <a:off x="4351870" y="1025172"/>
        <a:ext cx="683448" cy="1366897"/>
      </dsp:txXfrm>
    </dsp:sp>
    <dsp:sp modelId="{A3852B21-B85D-4652-B9DC-5041FAB2E370}">
      <dsp:nvSpPr>
        <dsp:cNvPr id="0" name=""/>
        <dsp:cNvSpPr/>
      </dsp:nvSpPr>
      <dsp:spPr>
        <a:xfrm>
          <a:off x="2609076" y="1606104"/>
          <a:ext cx="1776966" cy="1776966"/>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kern="1200" dirty="0"/>
            <a:t>Genomic Medicine Centres</a:t>
          </a:r>
        </a:p>
      </dsp:txBody>
      <dsp:txXfrm>
        <a:off x="2814111" y="2580018"/>
        <a:ext cx="1366897" cy="563845"/>
      </dsp:txXfrm>
    </dsp:sp>
    <dsp:sp modelId="{B4226E65-2F46-4632-83FE-8D9C55C187A3}">
      <dsp:nvSpPr>
        <dsp:cNvPr id="0" name=""/>
        <dsp:cNvSpPr/>
      </dsp:nvSpPr>
      <dsp:spPr>
        <a:xfrm>
          <a:off x="1823110" y="820138"/>
          <a:ext cx="1776966" cy="1776966"/>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kern="1200"/>
            <a:t>Cancer </a:t>
          </a:r>
          <a:r>
            <a:rPr lang="en-GB" sz="1500" kern="1200" dirty="0"/>
            <a:t>Services</a:t>
          </a:r>
        </a:p>
      </dsp:txBody>
      <dsp:txXfrm>
        <a:off x="1959800" y="1025172"/>
        <a:ext cx="683448" cy="136689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1DF17-9B58-416A-A666-56488DE2BA2D}" type="datetimeFigureOut">
              <a:rPr lang="en-GB" smtClean="0"/>
              <a:t>13/06/2019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3F506-D302-4589-8276-D6A9DD14BD6C}" type="slidenum">
              <a:rPr lang="en-GB" smtClean="0"/>
              <a:t>‹#›</a:t>
            </a:fld>
            <a:endParaRPr lang="en-GB"/>
          </a:p>
        </p:txBody>
      </p:sp>
    </p:spTree>
    <p:extLst>
      <p:ext uri="{BB962C8B-B14F-4D97-AF65-F5344CB8AC3E}">
        <p14:creationId xmlns:p14="http://schemas.microsoft.com/office/powerpoint/2010/main" val="97986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nhsengland.media@nhs.net%3cmailto:nhsengland.media@nhs.ne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latin typeface="Arial" charset="0"/>
            </a:endParaRPr>
          </a:p>
        </p:txBody>
      </p:sp>
      <p:sp>
        <p:nvSpPr>
          <p:cNvPr id="104452"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BEF237F-E8D2-479A-92B5-87163BF1DC59}" type="slidenum">
              <a:rPr lang="en-GB" altLang="en-US">
                <a:solidFill>
                  <a:srgbClr val="000000"/>
                </a:solidFill>
              </a:rPr>
              <a:pPr eaLnBrk="1" hangingPunct="1">
                <a:defRPr/>
              </a:pPr>
              <a:t>1</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32615-68B1-4ED3-B6E8-DD963D0EB435}" type="slidenum">
              <a:rPr lang="en-GB" smtClean="0"/>
              <a:t>2</a:t>
            </a:fld>
            <a:endParaRPr lang="en-GB"/>
          </a:p>
        </p:txBody>
      </p:sp>
    </p:spTree>
    <p:extLst>
      <p:ext uri="{BB962C8B-B14F-4D97-AF65-F5344CB8AC3E}">
        <p14:creationId xmlns:p14="http://schemas.microsoft.com/office/powerpoint/2010/main" val="402928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Dear colleagues</a:t>
            </a:r>
          </a:p>
          <a:p>
            <a:r>
              <a:rPr lang="en-GB" dirty="0"/>
              <a:t> </a:t>
            </a:r>
          </a:p>
          <a:p>
            <a:r>
              <a:rPr lang="en-GB" dirty="0"/>
              <a:t>As you may be aware at the Conservative Party Conference today, 2 October, the Health and Social Care Secretary Matt Hancock made reference to the Government’s plans for genomics across the UK.  During his speech he referenced the development of the genomic medicine service and highlighted that mobilisation of the Genomic Laboratory Hubs is beginning.  </a:t>
            </a:r>
            <a:r>
              <a:rPr lang="en-GB" dirty="0" err="1"/>
              <a:t>SofS</a:t>
            </a:r>
            <a:r>
              <a:rPr lang="en-GB" dirty="0"/>
              <a:t> also set out the Government’s ambition for 5 million genomic analyses to be performed in the UK over the next 5 years, of which the NHS will contribute 500k.</a:t>
            </a:r>
          </a:p>
          <a:p>
            <a:r>
              <a:rPr lang="en-GB" dirty="0"/>
              <a:t> </a:t>
            </a:r>
          </a:p>
          <a:p>
            <a:r>
              <a:rPr lang="en-GB" dirty="0"/>
              <a:t>We have provided some key points about the speech this afternoon that you may want to share locally. These can be used in conjunction with the broader lines that we shared yesterday. If you do receive any queries regarding the genomics announcement or the genomic medicine service, please do not hesitate to contact NHS England press office on </a:t>
            </a:r>
            <a:r>
              <a:rPr lang="en-GB" u="sng" dirty="0">
                <a:hlinkClick r:id="rId3"/>
              </a:rPr>
              <a:t>nhsengland.media@nhs.net&lt;mailto:nhsengland.media@nhs.net</a:t>
            </a:r>
            <a:r>
              <a:rPr lang="en-GB" dirty="0"/>
              <a:t>&gt; or 011382 50958, who can provide support.</a:t>
            </a:r>
          </a:p>
          <a:p>
            <a:r>
              <a:rPr lang="en-GB" dirty="0"/>
              <a:t> </a:t>
            </a:r>
          </a:p>
          <a:p>
            <a:r>
              <a:rPr lang="en-GB" dirty="0"/>
              <a:t>Key points</a:t>
            </a:r>
          </a:p>
          <a:p>
            <a:r>
              <a:rPr lang="en-GB" dirty="0"/>
              <a:t> </a:t>
            </a:r>
          </a:p>
          <a:p>
            <a:r>
              <a:rPr lang="en-GB" dirty="0"/>
              <a:t> </a:t>
            </a:r>
          </a:p>
          <a:p>
            <a:r>
              <a:rPr lang="en-GB" dirty="0"/>
              <a:t>·         The Health and Social Care Secretary Matt Hancock has announced that the NHS will sequence up to 500,000 whole genomes as part of routine clinical care over the next five year period.</a:t>
            </a:r>
          </a:p>
          <a:p>
            <a:r>
              <a:rPr lang="en-GB" dirty="0"/>
              <a:t> </a:t>
            </a:r>
          </a:p>
          <a:p>
            <a:r>
              <a:rPr lang="en-GB" dirty="0"/>
              <a:t> </a:t>
            </a:r>
          </a:p>
          <a:p>
            <a:r>
              <a:rPr lang="en-GB" dirty="0"/>
              <a:t> </a:t>
            </a:r>
          </a:p>
          <a:p>
            <a:r>
              <a:rPr lang="en-GB" dirty="0"/>
              <a:t>·         Implementation of whole genome sequencing will be coordinated through the Genomic Laboratory Hubs, which from October will begin to mobilise to the new service.</a:t>
            </a:r>
          </a:p>
          <a:p>
            <a:r>
              <a:rPr lang="en-GB" dirty="0"/>
              <a:t> </a:t>
            </a:r>
          </a:p>
          <a:p>
            <a:r>
              <a:rPr lang="en-GB" dirty="0"/>
              <a:t> </a:t>
            </a:r>
          </a:p>
          <a:p>
            <a:r>
              <a:rPr lang="en-GB" dirty="0"/>
              <a:t> </a:t>
            </a:r>
          </a:p>
          <a:p>
            <a:r>
              <a:rPr lang="en-GB" dirty="0"/>
              <a:t>·         Access to whole genome sequencing will begin to be planned from October 2018 and is expected to be operational from early 2019.</a:t>
            </a:r>
          </a:p>
          <a:p>
            <a:r>
              <a:rPr lang="en-GB" dirty="0"/>
              <a:t> </a:t>
            </a:r>
          </a:p>
          <a:p>
            <a:r>
              <a:rPr lang="en-GB" dirty="0"/>
              <a:t> </a:t>
            </a:r>
          </a:p>
          <a:p>
            <a:r>
              <a:rPr lang="en-GB" dirty="0"/>
              <a:t> </a:t>
            </a:r>
          </a:p>
          <a:p>
            <a:r>
              <a:rPr lang="en-GB" dirty="0"/>
              <a:t>·         The National Genomic Test Directory 2018/19 sets that from early 2019, whole genome sequencing will be available to:</a:t>
            </a:r>
          </a:p>
          <a:p>
            <a:r>
              <a:rPr lang="en-GB" dirty="0"/>
              <a:t> </a:t>
            </a:r>
          </a:p>
          <a:p>
            <a:r>
              <a:rPr lang="en-GB" dirty="0"/>
              <a:t>o   Seriously ill children with a suspected genetic disorder, including those with cancer.</a:t>
            </a:r>
          </a:p>
          <a:p>
            <a:r>
              <a:rPr lang="en-GB" dirty="0"/>
              <a:t> </a:t>
            </a:r>
          </a:p>
          <a:p>
            <a:r>
              <a:rPr lang="en-GB" dirty="0"/>
              <a:t>o   People with 21 rare and inherited conditions.</a:t>
            </a:r>
          </a:p>
          <a:p>
            <a:r>
              <a:rPr lang="en-GB" dirty="0"/>
              <a:t> </a:t>
            </a:r>
          </a:p>
          <a:p>
            <a:r>
              <a:rPr lang="en-GB" dirty="0"/>
              <a:t>o   People with specific types of cancer which have been identified as having clear benefits to patients.</a:t>
            </a:r>
          </a:p>
          <a:p>
            <a:r>
              <a:rPr lang="en-GB" dirty="0"/>
              <a:t> </a:t>
            </a:r>
          </a:p>
          <a:p>
            <a:r>
              <a:rPr lang="en-GB" dirty="0"/>
              <a:t> </a:t>
            </a:r>
          </a:p>
          <a:p>
            <a:r>
              <a:rPr lang="en-GB" dirty="0"/>
              <a:t> </a:t>
            </a:r>
          </a:p>
          <a:p>
            <a:r>
              <a:rPr lang="en-GB" dirty="0"/>
              <a:t>·         The NHS will introduce and expand whole genome sequencing for some cancers and rare diseases, extending to other conditions as the evidence improves.</a:t>
            </a:r>
          </a:p>
          <a:p>
            <a:r>
              <a:rPr lang="en-GB" dirty="0"/>
              <a:t> </a:t>
            </a:r>
          </a:p>
          <a:p>
            <a:r>
              <a:rPr lang="en-GB"/>
              <a:t>Please do not hesitate to get in touch if you have any questions or require any additional information.</a:t>
            </a:r>
          </a:p>
          <a:p>
            <a:endParaRPr lang="en-GB"/>
          </a:p>
        </p:txBody>
      </p:sp>
      <p:sp>
        <p:nvSpPr>
          <p:cNvPr id="4" name="Slide Number Placeholder 3"/>
          <p:cNvSpPr>
            <a:spLocks noGrp="1"/>
          </p:cNvSpPr>
          <p:nvPr>
            <p:ph type="sldNum" sz="quarter" idx="10"/>
          </p:nvPr>
        </p:nvSpPr>
        <p:spPr/>
        <p:txBody>
          <a:bodyPr/>
          <a:lstStyle/>
          <a:p>
            <a:fld id="{981F94EC-7BA4-4A91-BAAD-BF7BAF247C0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42154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457200">
              <a:defRPr/>
            </a:pPr>
            <a:fld id="{FFDBAFC6-DD57-49D4-8653-0B991E27660B}" type="slidenum">
              <a:rPr lang="en-GB" smtClean="0">
                <a:solidFill>
                  <a:prstClr val="black"/>
                </a:solidFill>
              </a:rPr>
              <a:pPr defTabSz="457200">
                <a:defRPr/>
              </a:pPr>
              <a:t>6</a:t>
            </a:fld>
            <a:endParaRPr lang="en-GB" dirty="0">
              <a:solidFill>
                <a:prstClr val="black"/>
              </a:solidFill>
            </a:endParaRPr>
          </a:p>
        </p:txBody>
      </p:sp>
    </p:spTree>
    <p:extLst>
      <p:ext uri="{BB962C8B-B14F-4D97-AF65-F5344CB8AC3E}">
        <p14:creationId xmlns:p14="http://schemas.microsoft.com/office/powerpoint/2010/main" val="279257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457200">
              <a:defRPr/>
            </a:pPr>
            <a:fld id="{FFDBAFC6-DD57-49D4-8653-0B991E27660B}" type="slidenum">
              <a:rPr lang="en-GB" smtClean="0">
                <a:solidFill>
                  <a:prstClr val="black"/>
                </a:solidFill>
              </a:rPr>
              <a:pPr defTabSz="457200">
                <a:defRPr/>
              </a:pPr>
              <a:t>7</a:t>
            </a:fld>
            <a:endParaRPr lang="en-GB" dirty="0">
              <a:solidFill>
                <a:prstClr val="black"/>
              </a:solidFill>
            </a:endParaRPr>
          </a:p>
        </p:txBody>
      </p:sp>
    </p:spTree>
    <p:extLst>
      <p:ext uri="{BB962C8B-B14F-4D97-AF65-F5344CB8AC3E}">
        <p14:creationId xmlns:p14="http://schemas.microsoft.com/office/powerpoint/2010/main" val="279257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98079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9F8870-7699-4897-945C-9483D64F4F57}"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17822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9F8870-7699-4897-945C-9483D64F4F57}"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277234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9F8870-7699-4897-945C-9483D64F4F57}"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148017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prstClr val="black">
                    <a:tint val="75000"/>
                  </a:prstClr>
                </a:solidFill>
              </a:defRPr>
            </a:lvl1pPr>
          </a:lstStyle>
          <a:p>
            <a:pPr>
              <a:defRPr/>
            </a:pPr>
            <a:r>
              <a:rPr lang="en-US" smtClean="0"/>
              <a:t>24/01/2019</a:t>
            </a:r>
            <a:endParaRPr lang="en-GB"/>
          </a:p>
        </p:txBody>
      </p:sp>
      <p:sp>
        <p:nvSpPr>
          <p:cNvPr id="4" name="Rectangle 5"/>
          <p:cNvSpPr>
            <a:spLocks noGrp="1" noChangeArrowheads="1"/>
          </p:cNvSpPr>
          <p:nvPr>
            <p:ph type="ftr" sz="quarter" idx="11"/>
          </p:nvPr>
        </p:nvSpPr>
        <p:spPr/>
        <p:txBody>
          <a:bodyPr/>
          <a:lstStyle>
            <a:lvl1pPr>
              <a:defRPr>
                <a:solidFill>
                  <a:prstClr val="black">
                    <a:tint val="75000"/>
                  </a:prstClr>
                </a:solidFill>
              </a:defRPr>
            </a:lvl1pPr>
          </a:lstStyle>
          <a:p>
            <a:pPr>
              <a:defRPr/>
            </a:pPr>
            <a:endParaRPr lang="en-GB"/>
          </a:p>
        </p:txBody>
      </p:sp>
      <p:sp>
        <p:nvSpPr>
          <p:cNvPr id="5" name="Rectangle 6"/>
          <p:cNvSpPr>
            <a:spLocks noGrp="1" noChangeArrowheads="1"/>
          </p:cNvSpPr>
          <p:nvPr>
            <p:ph type="sldNum" sz="quarter" idx="12"/>
          </p:nvPr>
        </p:nvSpPr>
        <p:spPr/>
        <p:txBody>
          <a:bodyPr/>
          <a:lstStyle>
            <a:lvl1pPr>
              <a:defRPr>
                <a:solidFill>
                  <a:prstClr val="black">
                    <a:tint val="75000"/>
                  </a:prstClr>
                </a:solidFill>
              </a:defRPr>
            </a:lvl1pPr>
          </a:lstStyle>
          <a:p>
            <a:pPr>
              <a:defRPr/>
            </a:pPr>
            <a:fld id="{81F41EFE-96C0-4FA9-AE71-64B19E5ABB65}" type="slidenum">
              <a:rPr lang="en-GB"/>
              <a:pPr>
                <a:defRPr/>
              </a:pPr>
              <a:t>‹#›</a:t>
            </a:fld>
            <a:endParaRPr lang="en-GB"/>
          </a:p>
        </p:txBody>
      </p:sp>
    </p:spTree>
    <p:extLst>
      <p:ext uri="{BB962C8B-B14F-4D97-AF65-F5344CB8AC3E}">
        <p14:creationId xmlns:p14="http://schemas.microsoft.com/office/powerpoint/2010/main" val="121083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457200" y="1680296"/>
            <a:ext cx="8356600" cy="5012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97337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9F8870-7699-4897-945C-9483D64F4F57}"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297670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F8870-7699-4897-945C-9483D64F4F57}"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385425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9F8870-7699-4897-945C-9483D64F4F57}" type="datetimeFigureOut">
              <a:rPr lang="en-GB" smtClean="0"/>
              <a:t>13/06/2019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330609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9F8870-7699-4897-945C-9483D64F4F57}" type="datetimeFigureOut">
              <a:rPr lang="en-GB" smtClean="0"/>
              <a:t>13/06/2019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294183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9F8870-7699-4897-945C-9483D64F4F57}" type="datetimeFigureOut">
              <a:rPr lang="en-GB" smtClean="0"/>
              <a:t>13/06/2019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335156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F8870-7699-4897-945C-9483D64F4F57}" type="datetimeFigureOut">
              <a:rPr lang="en-GB" smtClean="0"/>
              <a:t>13/06/2019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49281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F8870-7699-4897-945C-9483D64F4F57}" type="datetimeFigureOut">
              <a:rPr lang="en-GB" smtClean="0"/>
              <a:t>13/06/2019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39572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F8870-7699-4897-945C-9483D64F4F57}" type="datetimeFigureOut">
              <a:rPr lang="en-GB" smtClean="0"/>
              <a:t>13/06/2019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0B7F3-3347-4E20-9210-91DD950C0B04}" type="slidenum">
              <a:rPr lang="en-GB" smtClean="0"/>
              <a:t>‹#›</a:t>
            </a:fld>
            <a:endParaRPr lang="en-GB"/>
          </a:p>
        </p:txBody>
      </p:sp>
    </p:spTree>
    <p:extLst>
      <p:ext uri="{BB962C8B-B14F-4D97-AF65-F5344CB8AC3E}">
        <p14:creationId xmlns:p14="http://schemas.microsoft.com/office/powerpoint/2010/main" val="250700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F8870-7699-4897-945C-9483D64F4F57}" type="datetimeFigureOut">
              <a:rPr lang="en-GB" smtClean="0"/>
              <a:t>13/06/2019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0B7F3-3347-4E20-9210-91DD950C0B04}" type="slidenum">
              <a:rPr lang="en-GB" smtClean="0"/>
              <a:t>‹#›</a:t>
            </a:fld>
            <a:endParaRPr lang="en-GB"/>
          </a:p>
        </p:txBody>
      </p:sp>
    </p:spTree>
    <p:extLst>
      <p:ext uri="{BB962C8B-B14F-4D97-AF65-F5344CB8AC3E}">
        <p14:creationId xmlns:p14="http://schemas.microsoft.com/office/powerpoint/2010/main" val="4192118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england.nhs.uk/publication/national-genomic-test-directorie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 r="-15248"/>
          <a:stretch/>
        </p:blipFill>
        <p:spPr bwMode="auto">
          <a:xfrm>
            <a:off x="0" y="0"/>
            <a:ext cx="105382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805" y="2060848"/>
            <a:ext cx="9036496" cy="1569660"/>
          </a:xfrm>
          <a:prstGeom prst="rect">
            <a:avLst/>
          </a:prstGeom>
          <a:noFill/>
        </p:spPr>
        <p:txBody>
          <a:bodyPr wrap="square" rtlCol="0">
            <a:spAutoFit/>
          </a:bodyPr>
          <a:lstStyle/>
          <a:p>
            <a:pPr algn="ctr"/>
            <a:r>
              <a:rPr lang="en-GB" sz="4800" dirty="0" smtClean="0">
                <a:solidFill>
                  <a:schemeClr val="bg1"/>
                </a:solidFill>
                <a:latin typeface="Calibri" pitchFamily="34" charset="0"/>
                <a:cs typeface="Calibri" pitchFamily="34" charset="0"/>
              </a:rPr>
              <a:t>Looking ahead: Genomic Laboratory Hub</a:t>
            </a:r>
            <a:endParaRPr lang="en-GB" sz="4200" dirty="0">
              <a:solidFill>
                <a:schemeClr val="bg1"/>
              </a:solidFill>
            </a:endParaRPr>
          </a:p>
        </p:txBody>
      </p:sp>
      <p:sp>
        <p:nvSpPr>
          <p:cNvPr id="20" name="TextBox 1"/>
          <p:cNvSpPr txBox="1">
            <a:spLocks noChangeArrowheads="1"/>
          </p:cNvSpPr>
          <p:nvPr/>
        </p:nvSpPr>
        <p:spPr bwMode="auto">
          <a:xfrm>
            <a:off x="523004" y="4941168"/>
            <a:ext cx="8205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altLang="en-US" sz="2400" dirty="0" smtClean="0">
                <a:solidFill>
                  <a:schemeClr val="bg1"/>
                </a:solidFill>
                <a:latin typeface="Calibri" pitchFamily="34" charset="0"/>
                <a:cs typeface="Calibri" pitchFamily="34" charset="0"/>
              </a:rPr>
              <a:t>Rachel Butler, Head of Bristol Genetics Laboratory</a:t>
            </a:r>
            <a:endParaRPr lang="en-GB" altLang="en-US" sz="2400" dirty="0">
              <a:solidFill>
                <a:schemeClr val="bg1"/>
              </a:solidFill>
              <a:latin typeface="Calibri" pitchFamily="34" charset="0"/>
              <a:cs typeface="Calibri" pitchFamily="34" charset="0"/>
            </a:endParaRPr>
          </a:p>
        </p:txBody>
      </p:sp>
      <p:pic>
        <p:nvPicPr>
          <p:cNvPr id="23" name="Picture 7" descr="K:\02 Genetics logo\SWGLH logo\SWGLH_RGB_Left_Align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028" y="192399"/>
            <a:ext cx="4170868" cy="149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881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3697288" y="3189288"/>
            <a:ext cx="230187" cy="258762"/>
          </a:xfrm>
          <a:prstGeom prst="rect">
            <a:avLst/>
          </a:prstGeom>
          <a:solidFill>
            <a:srgbClr val="FFFFFF"/>
          </a:solidFill>
          <a:ln w="19050">
            <a:solidFill>
              <a:schemeClr val="tx1"/>
            </a:solidFill>
            <a:miter lim="800000"/>
            <a:headEnd/>
            <a:tailEnd/>
          </a:ln>
        </p:spPr>
        <p:txBody>
          <a:bodyPr/>
          <a:lstStyle/>
          <a:p>
            <a:endParaRPr lang="en-US"/>
          </a:p>
        </p:txBody>
      </p:sp>
      <p:sp>
        <p:nvSpPr>
          <p:cNvPr id="59394" name="Line 3"/>
          <p:cNvSpPr>
            <a:spLocks noChangeShapeType="1"/>
          </p:cNvSpPr>
          <p:nvPr/>
        </p:nvSpPr>
        <p:spPr bwMode="auto">
          <a:xfrm flipH="1">
            <a:off x="3917950" y="3319463"/>
            <a:ext cx="698500" cy="1587"/>
          </a:xfrm>
          <a:prstGeom prst="line">
            <a:avLst/>
          </a:prstGeom>
          <a:noFill/>
          <a:ln w="19050">
            <a:solidFill>
              <a:schemeClr val="tx1"/>
            </a:solidFill>
            <a:round/>
            <a:headEnd/>
            <a:tailEnd/>
          </a:ln>
        </p:spPr>
        <p:txBody>
          <a:bodyPr/>
          <a:lstStyle/>
          <a:p>
            <a:endParaRPr lang="en-US"/>
          </a:p>
        </p:txBody>
      </p:sp>
      <p:sp>
        <p:nvSpPr>
          <p:cNvPr id="59395" name="Line 4"/>
          <p:cNvSpPr>
            <a:spLocks noChangeShapeType="1"/>
          </p:cNvSpPr>
          <p:nvPr/>
        </p:nvSpPr>
        <p:spPr bwMode="auto">
          <a:xfrm flipH="1">
            <a:off x="5529263" y="1870075"/>
            <a:ext cx="698500" cy="1588"/>
          </a:xfrm>
          <a:prstGeom prst="line">
            <a:avLst/>
          </a:prstGeom>
          <a:noFill/>
          <a:ln w="19050">
            <a:solidFill>
              <a:schemeClr val="tx1"/>
            </a:solidFill>
            <a:round/>
            <a:headEnd/>
            <a:tailEnd/>
          </a:ln>
        </p:spPr>
        <p:txBody>
          <a:bodyPr/>
          <a:lstStyle/>
          <a:p>
            <a:endParaRPr lang="en-US"/>
          </a:p>
        </p:txBody>
      </p:sp>
      <p:sp>
        <p:nvSpPr>
          <p:cNvPr id="59396" name="Line 5"/>
          <p:cNvSpPr>
            <a:spLocks noChangeShapeType="1"/>
          </p:cNvSpPr>
          <p:nvPr/>
        </p:nvSpPr>
        <p:spPr bwMode="auto">
          <a:xfrm flipH="1">
            <a:off x="5529263" y="1870075"/>
            <a:ext cx="698500" cy="1588"/>
          </a:xfrm>
          <a:prstGeom prst="line">
            <a:avLst/>
          </a:prstGeom>
          <a:noFill/>
          <a:ln w="19050">
            <a:solidFill>
              <a:schemeClr val="tx1"/>
            </a:solidFill>
            <a:round/>
            <a:headEnd/>
            <a:tailEnd/>
          </a:ln>
        </p:spPr>
        <p:txBody>
          <a:bodyPr/>
          <a:lstStyle/>
          <a:p>
            <a:endParaRPr lang="en-US"/>
          </a:p>
        </p:txBody>
      </p:sp>
      <p:sp>
        <p:nvSpPr>
          <p:cNvPr id="59397" name="Oval 6"/>
          <p:cNvSpPr>
            <a:spLocks noChangeArrowheads="1"/>
          </p:cNvSpPr>
          <p:nvPr/>
        </p:nvSpPr>
        <p:spPr bwMode="auto">
          <a:xfrm>
            <a:off x="5537200" y="3189288"/>
            <a:ext cx="230188" cy="258762"/>
          </a:xfrm>
          <a:prstGeom prst="ellipse">
            <a:avLst/>
          </a:prstGeom>
          <a:solidFill>
            <a:srgbClr val="FFFFFF"/>
          </a:solidFill>
          <a:ln w="19050">
            <a:solidFill>
              <a:schemeClr val="tx1"/>
            </a:solidFill>
            <a:round/>
            <a:headEnd/>
            <a:tailEnd/>
          </a:ln>
        </p:spPr>
        <p:txBody>
          <a:bodyPr/>
          <a:lstStyle/>
          <a:p>
            <a:endParaRPr lang="en-US"/>
          </a:p>
        </p:txBody>
      </p:sp>
      <p:sp>
        <p:nvSpPr>
          <p:cNvPr id="59398" name="Rectangle 7"/>
          <p:cNvSpPr>
            <a:spLocks noChangeArrowheads="1"/>
          </p:cNvSpPr>
          <p:nvPr/>
        </p:nvSpPr>
        <p:spPr bwMode="auto">
          <a:xfrm>
            <a:off x="5548313" y="3513138"/>
            <a:ext cx="204787"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II:4</a:t>
            </a:r>
            <a:endParaRPr lang="en-GB" altLang="en-GB" sz="2400">
              <a:latin typeface="Times New Roman" pitchFamily="18" charset="0"/>
            </a:endParaRPr>
          </a:p>
        </p:txBody>
      </p:sp>
      <p:sp>
        <p:nvSpPr>
          <p:cNvPr id="59399" name="Oval 8"/>
          <p:cNvSpPr>
            <a:spLocks noChangeArrowheads="1"/>
          </p:cNvSpPr>
          <p:nvPr/>
        </p:nvSpPr>
        <p:spPr bwMode="auto">
          <a:xfrm>
            <a:off x="6457950" y="3189288"/>
            <a:ext cx="228600" cy="258762"/>
          </a:xfrm>
          <a:prstGeom prst="ellipse">
            <a:avLst/>
          </a:prstGeom>
          <a:solidFill>
            <a:schemeClr val="bg1">
              <a:lumMod val="75000"/>
            </a:schemeClr>
          </a:solidFill>
          <a:ln w="19050">
            <a:solidFill>
              <a:schemeClr val="tx1"/>
            </a:solidFill>
            <a:round/>
            <a:headEnd/>
            <a:tailEnd/>
          </a:ln>
        </p:spPr>
        <p:txBody>
          <a:bodyPr/>
          <a:lstStyle/>
          <a:p>
            <a:endParaRPr lang="en-US"/>
          </a:p>
        </p:txBody>
      </p:sp>
      <p:sp>
        <p:nvSpPr>
          <p:cNvPr id="59400" name="Rectangle 9"/>
          <p:cNvSpPr>
            <a:spLocks noChangeArrowheads="1"/>
          </p:cNvSpPr>
          <p:nvPr/>
        </p:nvSpPr>
        <p:spPr bwMode="auto">
          <a:xfrm>
            <a:off x="6469063" y="3513138"/>
            <a:ext cx="204787"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II:5</a:t>
            </a:r>
            <a:endParaRPr lang="en-GB" altLang="en-GB" sz="2400">
              <a:latin typeface="Times New Roman" pitchFamily="18" charset="0"/>
            </a:endParaRPr>
          </a:p>
        </p:txBody>
      </p:sp>
      <p:sp>
        <p:nvSpPr>
          <p:cNvPr id="59401" name="Line 10"/>
          <p:cNvSpPr>
            <a:spLocks noChangeShapeType="1"/>
          </p:cNvSpPr>
          <p:nvPr/>
        </p:nvSpPr>
        <p:spPr bwMode="auto">
          <a:xfrm flipH="1">
            <a:off x="2998788" y="1870075"/>
            <a:ext cx="582612" cy="1588"/>
          </a:xfrm>
          <a:prstGeom prst="line">
            <a:avLst/>
          </a:prstGeom>
          <a:noFill/>
          <a:ln w="19050">
            <a:solidFill>
              <a:schemeClr val="tx1"/>
            </a:solidFill>
            <a:round/>
            <a:headEnd/>
            <a:tailEnd/>
          </a:ln>
        </p:spPr>
        <p:txBody>
          <a:bodyPr/>
          <a:lstStyle/>
          <a:p>
            <a:endParaRPr lang="en-US"/>
          </a:p>
        </p:txBody>
      </p:sp>
      <p:sp>
        <p:nvSpPr>
          <p:cNvPr id="59402" name="Rectangle 11"/>
          <p:cNvSpPr>
            <a:spLocks noChangeArrowheads="1"/>
          </p:cNvSpPr>
          <p:nvPr/>
        </p:nvSpPr>
        <p:spPr bwMode="auto">
          <a:xfrm>
            <a:off x="2776538" y="1739900"/>
            <a:ext cx="230187" cy="258763"/>
          </a:xfrm>
          <a:prstGeom prst="rect">
            <a:avLst/>
          </a:prstGeom>
          <a:solidFill>
            <a:srgbClr val="FFFFFF"/>
          </a:solidFill>
          <a:ln w="19050">
            <a:solidFill>
              <a:schemeClr val="tx1"/>
            </a:solidFill>
            <a:miter lim="800000"/>
            <a:headEnd/>
            <a:tailEnd/>
          </a:ln>
        </p:spPr>
        <p:txBody>
          <a:bodyPr/>
          <a:lstStyle/>
          <a:p>
            <a:endParaRPr lang="en-US"/>
          </a:p>
        </p:txBody>
      </p:sp>
      <p:sp>
        <p:nvSpPr>
          <p:cNvPr id="59403" name="Line 12"/>
          <p:cNvSpPr>
            <a:spLocks noChangeShapeType="1"/>
          </p:cNvSpPr>
          <p:nvPr/>
        </p:nvSpPr>
        <p:spPr bwMode="auto">
          <a:xfrm>
            <a:off x="3294063" y="1870075"/>
            <a:ext cx="1587" cy="927100"/>
          </a:xfrm>
          <a:prstGeom prst="line">
            <a:avLst/>
          </a:prstGeom>
          <a:noFill/>
          <a:ln w="19050">
            <a:solidFill>
              <a:schemeClr val="tx1"/>
            </a:solidFill>
            <a:round/>
            <a:headEnd/>
            <a:tailEnd/>
          </a:ln>
        </p:spPr>
        <p:txBody>
          <a:bodyPr/>
          <a:lstStyle/>
          <a:p>
            <a:endParaRPr lang="en-US"/>
          </a:p>
        </p:txBody>
      </p:sp>
      <p:sp>
        <p:nvSpPr>
          <p:cNvPr id="59404" name="Line 13"/>
          <p:cNvSpPr>
            <a:spLocks noChangeShapeType="1"/>
          </p:cNvSpPr>
          <p:nvPr/>
        </p:nvSpPr>
        <p:spPr bwMode="auto">
          <a:xfrm>
            <a:off x="5881688" y="1870075"/>
            <a:ext cx="1587" cy="927100"/>
          </a:xfrm>
          <a:prstGeom prst="line">
            <a:avLst/>
          </a:prstGeom>
          <a:noFill/>
          <a:ln w="19050">
            <a:solidFill>
              <a:schemeClr val="tx1"/>
            </a:solidFill>
            <a:round/>
            <a:headEnd/>
            <a:tailEnd/>
          </a:ln>
        </p:spPr>
        <p:txBody>
          <a:bodyPr/>
          <a:lstStyle/>
          <a:p>
            <a:endParaRPr lang="en-US"/>
          </a:p>
        </p:txBody>
      </p:sp>
      <p:sp>
        <p:nvSpPr>
          <p:cNvPr id="59405" name="Line 14"/>
          <p:cNvSpPr>
            <a:spLocks noChangeShapeType="1"/>
          </p:cNvSpPr>
          <p:nvPr/>
        </p:nvSpPr>
        <p:spPr bwMode="auto">
          <a:xfrm>
            <a:off x="5881688" y="1870075"/>
            <a:ext cx="1587" cy="927100"/>
          </a:xfrm>
          <a:prstGeom prst="line">
            <a:avLst/>
          </a:prstGeom>
          <a:noFill/>
          <a:ln w="19050">
            <a:solidFill>
              <a:schemeClr val="tx1"/>
            </a:solidFill>
            <a:round/>
            <a:headEnd/>
            <a:tailEnd/>
          </a:ln>
        </p:spPr>
        <p:txBody>
          <a:bodyPr/>
          <a:lstStyle/>
          <a:p>
            <a:endParaRPr lang="en-US"/>
          </a:p>
        </p:txBody>
      </p:sp>
      <p:sp>
        <p:nvSpPr>
          <p:cNvPr id="59406" name="Line 15"/>
          <p:cNvSpPr>
            <a:spLocks noChangeShapeType="1"/>
          </p:cNvSpPr>
          <p:nvPr/>
        </p:nvSpPr>
        <p:spPr bwMode="auto">
          <a:xfrm>
            <a:off x="3811588" y="2797175"/>
            <a:ext cx="1587" cy="392113"/>
          </a:xfrm>
          <a:prstGeom prst="line">
            <a:avLst/>
          </a:prstGeom>
          <a:noFill/>
          <a:ln w="19050">
            <a:solidFill>
              <a:schemeClr val="tx1"/>
            </a:solidFill>
            <a:round/>
            <a:headEnd/>
            <a:tailEnd/>
          </a:ln>
        </p:spPr>
        <p:txBody>
          <a:bodyPr/>
          <a:lstStyle/>
          <a:p>
            <a:endParaRPr lang="en-US"/>
          </a:p>
        </p:txBody>
      </p:sp>
      <p:sp>
        <p:nvSpPr>
          <p:cNvPr id="59407" name="Line 16"/>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59408" name="Line 17"/>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59409" name="Line 18"/>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59410" name="Line 19"/>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59411" name="Line 20"/>
          <p:cNvSpPr>
            <a:spLocks noChangeShapeType="1"/>
          </p:cNvSpPr>
          <p:nvPr/>
        </p:nvSpPr>
        <p:spPr bwMode="auto">
          <a:xfrm>
            <a:off x="5651500" y="2797175"/>
            <a:ext cx="230188" cy="1588"/>
          </a:xfrm>
          <a:prstGeom prst="line">
            <a:avLst/>
          </a:prstGeom>
          <a:noFill/>
          <a:ln w="19050">
            <a:solidFill>
              <a:schemeClr val="tx1"/>
            </a:solidFill>
            <a:round/>
            <a:headEnd/>
            <a:tailEnd/>
          </a:ln>
        </p:spPr>
        <p:txBody>
          <a:bodyPr/>
          <a:lstStyle/>
          <a:p>
            <a:endParaRPr lang="en-US"/>
          </a:p>
        </p:txBody>
      </p:sp>
      <p:sp>
        <p:nvSpPr>
          <p:cNvPr id="59412" name="Line 21"/>
          <p:cNvSpPr>
            <a:spLocks noChangeShapeType="1"/>
          </p:cNvSpPr>
          <p:nvPr/>
        </p:nvSpPr>
        <p:spPr bwMode="auto">
          <a:xfrm>
            <a:off x="2890838" y="2797175"/>
            <a:ext cx="403225" cy="1588"/>
          </a:xfrm>
          <a:prstGeom prst="line">
            <a:avLst/>
          </a:prstGeom>
          <a:noFill/>
          <a:ln w="19050">
            <a:solidFill>
              <a:schemeClr val="tx1"/>
            </a:solidFill>
            <a:round/>
            <a:headEnd/>
            <a:tailEnd/>
          </a:ln>
        </p:spPr>
        <p:txBody>
          <a:bodyPr/>
          <a:lstStyle/>
          <a:p>
            <a:endParaRPr lang="en-US"/>
          </a:p>
        </p:txBody>
      </p:sp>
      <p:sp>
        <p:nvSpPr>
          <p:cNvPr id="59413" name="Rectangle 22"/>
          <p:cNvSpPr>
            <a:spLocks noChangeArrowheads="1"/>
          </p:cNvSpPr>
          <p:nvPr/>
        </p:nvSpPr>
        <p:spPr bwMode="auto">
          <a:xfrm>
            <a:off x="3697288" y="3189288"/>
            <a:ext cx="230187" cy="258762"/>
          </a:xfrm>
          <a:prstGeom prst="rect">
            <a:avLst/>
          </a:prstGeom>
          <a:solidFill>
            <a:schemeClr val="bg1"/>
          </a:solidFill>
          <a:ln w="1651">
            <a:solidFill>
              <a:schemeClr val="tx1"/>
            </a:solidFill>
            <a:miter lim="800000"/>
            <a:headEnd/>
            <a:tailEnd/>
          </a:ln>
        </p:spPr>
        <p:txBody>
          <a:bodyPr/>
          <a:lstStyle/>
          <a:p>
            <a:endParaRPr lang="en-US"/>
          </a:p>
        </p:txBody>
      </p:sp>
      <p:sp>
        <p:nvSpPr>
          <p:cNvPr id="59414" name="Rectangle 23"/>
          <p:cNvSpPr>
            <a:spLocks noChangeArrowheads="1"/>
          </p:cNvSpPr>
          <p:nvPr/>
        </p:nvSpPr>
        <p:spPr bwMode="auto">
          <a:xfrm>
            <a:off x="3708400" y="3513138"/>
            <a:ext cx="204788"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II:2</a:t>
            </a:r>
            <a:endParaRPr lang="en-GB" altLang="en-GB" sz="2400">
              <a:latin typeface="Times New Roman" pitchFamily="18" charset="0"/>
            </a:endParaRPr>
          </a:p>
        </p:txBody>
      </p:sp>
      <p:sp>
        <p:nvSpPr>
          <p:cNvPr id="59415" name="Oval 24"/>
          <p:cNvSpPr>
            <a:spLocks noChangeArrowheads="1"/>
          </p:cNvSpPr>
          <p:nvPr/>
        </p:nvSpPr>
        <p:spPr bwMode="auto">
          <a:xfrm>
            <a:off x="4616450" y="3189288"/>
            <a:ext cx="230188" cy="258762"/>
          </a:xfrm>
          <a:prstGeom prst="ellipse">
            <a:avLst/>
          </a:prstGeom>
          <a:solidFill>
            <a:schemeClr val="bg1">
              <a:lumMod val="75000"/>
            </a:schemeClr>
          </a:solidFill>
          <a:ln w="19050">
            <a:solidFill>
              <a:schemeClr val="tx1"/>
            </a:solidFill>
            <a:round/>
            <a:headEnd/>
            <a:tailEnd/>
          </a:ln>
        </p:spPr>
        <p:txBody>
          <a:bodyPr/>
          <a:lstStyle/>
          <a:p>
            <a:endParaRPr lang="en-US"/>
          </a:p>
        </p:txBody>
      </p:sp>
      <p:sp>
        <p:nvSpPr>
          <p:cNvPr id="59416" name="Rectangle 25"/>
          <p:cNvSpPr>
            <a:spLocks noChangeArrowheads="1"/>
          </p:cNvSpPr>
          <p:nvPr/>
        </p:nvSpPr>
        <p:spPr bwMode="auto">
          <a:xfrm>
            <a:off x="4629150" y="3513138"/>
            <a:ext cx="203200"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II:3</a:t>
            </a:r>
            <a:endParaRPr lang="en-GB" altLang="en-GB" sz="2400">
              <a:latin typeface="Times New Roman" pitchFamily="18" charset="0"/>
            </a:endParaRPr>
          </a:p>
        </p:txBody>
      </p:sp>
      <p:sp>
        <p:nvSpPr>
          <p:cNvPr id="59417" name="Line 26"/>
          <p:cNvSpPr>
            <a:spLocks noChangeShapeType="1"/>
          </p:cNvSpPr>
          <p:nvPr/>
        </p:nvSpPr>
        <p:spPr bwMode="auto">
          <a:xfrm flipH="1">
            <a:off x="3917950" y="3319463"/>
            <a:ext cx="698500" cy="1587"/>
          </a:xfrm>
          <a:prstGeom prst="line">
            <a:avLst/>
          </a:prstGeom>
          <a:noFill/>
          <a:ln w="19050">
            <a:solidFill>
              <a:schemeClr val="tx1"/>
            </a:solidFill>
            <a:round/>
            <a:headEnd/>
            <a:tailEnd/>
          </a:ln>
        </p:spPr>
        <p:txBody>
          <a:bodyPr/>
          <a:lstStyle/>
          <a:p>
            <a:endParaRPr lang="en-US"/>
          </a:p>
        </p:txBody>
      </p:sp>
      <p:sp>
        <p:nvSpPr>
          <p:cNvPr id="59418" name="Oval 27"/>
          <p:cNvSpPr>
            <a:spLocks noChangeArrowheads="1"/>
          </p:cNvSpPr>
          <p:nvPr/>
        </p:nvSpPr>
        <p:spPr bwMode="auto">
          <a:xfrm>
            <a:off x="6227763" y="1739900"/>
            <a:ext cx="230187" cy="258763"/>
          </a:xfrm>
          <a:prstGeom prst="ellipse">
            <a:avLst/>
          </a:prstGeom>
          <a:solidFill>
            <a:schemeClr val="bg1">
              <a:lumMod val="75000"/>
            </a:schemeClr>
          </a:solidFill>
          <a:ln w="19050">
            <a:solidFill>
              <a:schemeClr val="tx1"/>
            </a:solidFill>
            <a:round/>
            <a:headEnd/>
            <a:tailEnd/>
          </a:ln>
        </p:spPr>
        <p:txBody>
          <a:bodyPr/>
          <a:lstStyle/>
          <a:p>
            <a:endParaRPr lang="en-US"/>
          </a:p>
        </p:txBody>
      </p:sp>
      <p:sp>
        <p:nvSpPr>
          <p:cNvPr id="59419" name="Line 28"/>
          <p:cNvSpPr>
            <a:spLocks noChangeShapeType="1"/>
          </p:cNvSpPr>
          <p:nvPr/>
        </p:nvSpPr>
        <p:spPr bwMode="auto">
          <a:xfrm flipV="1">
            <a:off x="6169025" y="1676400"/>
            <a:ext cx="344488" cy="387350"/>
          </a:xfrm>
          <a:prstGeom prst="line">
            <a:avLst/>
          </a:prstGeom>
          <a:noFill/>
          <a:ln w="19050">
            <a:solidFill>
              <a:schemeClr val="tx1"/>
            </a:solidFill>
            <a:round/>
            <a:headEnd/>
            <a:tailEnd/>
          </a:ln>
        </p:spPr>
        <p:txBody>
          <a:bodyPr/>
          <a:lstStyle/>
          <a:p>
            <a:endParaRPr lang="en-US"/>
          </a:p>
        </p:txBody>
      </p:sp>
      <p:sp>
        <p:nvSpPr>
          <p:cNvPr id="59420" name="Rectangle 29"/>
          <p:cNvSpPr>
            <a:spLocks noChangeArrowheads="1"/>
          </p:cNvSpPr>
          <p:nvPr/>
        </p:nvSpPr>
        <p:spPr bwMode="auto">
          <a:xfrm>
            <a:off x="6259513" y="2063750"/>
            <a:ext cx="163512" cy="198438"/>
          </a:xfrm>
          <a:prstGeom prst="rect">
            <a:avLst/>
          </a:prstGeom>
          <a:noFill/>
          <a:ln w="9525">
            <a:noFill/>
            <a:miter lim="800000"/>
            <a:headEnd/>
            <a:tailEnd/>
          </a:ln>
        </p:spPr>
        <p:txBody>
          <a:bodyPr wrap="none" lIns="0" tIns="0" rIns="0" bIns="0">
            <a:spAutoFit/>
          </a:bodyPr>
          <a:lstStyle/>
          <a:p>
            <a:pPr algn="ctr" eaLnBrk="0" hangingPunct="0"/>
            <a:r>
              <a:rPr lang="en-GB" altLang="en-GB" sz="1300"/>
              <a:t>I:4</a:t>
            </a:r>
            <a:endParaRPr lang="en-GB" altLang="en-GB" sz="2400">
              <a:latin typeface="Times New Roman" pitchFamily="18" charset="0"/>
            </a:endParaRPr>
          </a:p>
        </p:txBody>
      </p:sp>
      <p:sp>
        <p:nvSpPr>
          <p:cNvPr id="59421" name="Rectangle 30"/>
          <p:cNvSpPr>
            <a:spLocks noChangeArrowheads="1"/>
          </p:cNvSpPr>
          <p:nvPr/>
        </p:nvSpPr>
        <p:spPr bwMode="auto">
          <a:xfrm>
            <a:off x="5307013" y="1739900"/>
            <a:ext cx="230187" cy="258763"/>
          </a:xfrm>
          <a:prstGeom prst="rect">
            <a:avLst/>
          </a:prstGeom>
          <a:solidFill>
            <a:srgbClr val="FFFFFF"/>
          </a:solidFill>
          <a:ln w="19050">
            <a:solidFill>
              <a:schemeClr val="tx1"/>
            </a:solidFill>
            <a:miter lim="800000"/>
            <a:headEnd/>
            <a:tailEnd/>
          </a:ln>
        </p:spPr>
        <p:txBody>
          <a:bodyPr/>
          <a:lstStyle/>
          <a:p>
            <a:endParaRPr lang="en-US"/>
          </a:p>
        </p:txBody>
      </p:sp>
      <p:sp>
        <p:nvSpPr>
          <p:cNvPr id="59422" name="Line 31"/>
          <p:cNvSpPr>
            <a:spLocks noChangeShapeType="1"/>
          </p:cNvSpPr>
          <p:nvPr/>
        </p:nvSpPr>
        <p:spPr bwMode="auto">
          <a:xfrm flipV="1">
            <a:off x="5249863" y="1676400"/>
            <a:ext cx="344487" cy="387350"/>
          </a:xfrm>
          <a:prstGeom prst="line">
            <a:avLst/>
          </a:prstGeom>
          <a:noFill/>
          <a:ln w="19050">
            <a:solidFill>
              <a:schemeClr val="tx1"/>
            </a:solidFill>
            <a:round/>
            <a:headEnd/>
            <a:tailEnd/>
          </a:ln>
        </p:spPr>
        <p:txBody>
          <a:bodyPr/>
          <a:lstStyle/>
          <a:p>
            <a:endParaRPr lang="en-US"/>
          </a:p>
        </p:txBody>
      </p:sp>
      <p:sp>
        <p:nvSpPr>
          <p:cNvPr id="59423" name="Rectangle 32"/>
          <p:cNvSpPr>
            <a:spLocks noChangeArrowheads="1"/>
          </p:cNvSpPr>
          <p:nvPr/>
        </p:nvSpPr>
        <p:spPr bwMode="auto">
          <a:xfrm>
            <a:off x="5340350" y="2063750"/>
            <a:ext cx="163513" cy="198438"/>
          </a:xfrm>
          <a:prstGeom prst="rect">
            <a:avLst/>
          </a:prstGeom>
          <a:noFill/>
          <a:ln w="9525">
            <a:noFill/>
            <a:miter lim="800000"/>
            <a:headEnd/>
            <a:tailEnd/>
          </a:ln>
        </p:spPr>
        <p:txBody>
          <a:bodyPr wrap="none" lIns="0" tIns="0" rIns="0" bIns="0">
            <a:spAutoFit/>
          </a:bodyPr>
          <a:lstStyle/>
          <a:p>
            <a:pPr algn="ctr" eaLnBrk="0" hangingPunct="0"/>
            <a:r>
              <a:rPr lang="en-GB" altLang="en-GB" sz="1300"/>
              <a:t>I:3</a:t>
            </a:r>
            <a:endParaRPr lang="en-GB" altLang="en-GB" sz="2400">
              <a:latin typeface="Times New Roman" pitchFamily="18" charset="0"/>
            </a:endParaRPr>
          </a:p>
        </p:txBody>
      </p:sp>
      <p:sp>
        <p:nvSpPr>
          <p:cNvPr id="59424" name="Oval 33"/>
          <p:cNvSpPr>
            <a:spLocks noChangeArrowheads="1"/>
          </p:cNvSpPr>
          <p:nvPr/>
        </p:nvSpPr>
        <p:spPr bwMode="auto">
          <a:xfrm>
            <a:off x="3581400" y="1739900"/>
            <a:ext cx="230188" cy="258763"/>
          </a:xfrm>
          <a:prstGeom prst="ellipse">
            <a:avLst/>
          </a:prstGeom>
          <a:solidFill>
            <a:srgbClr val="FFFFFF"/>
          </a:solidFill>
          <a:ln w="19050">
            <a:solidFill>
              <a:schemeClr val="tx1"/>
            </a:solidFill>
            <a:round/>
            <a:headEnd/>
            <a:tailEnd/>
          </a:ln>
        </p:spPr>
        <p:txBody>
          <a:bodyPr/>
          <a:lstStyle/>
          <a:p>
            <a:endParaRPr lang="en-US"/>
          </a:p>
        </p:txBody>
      </p:sp>
      <p:sp>
        <p:nvSpPr>
          <p:cNvPr id="59425" name="Rectangle 34"/>
          <p:cNvSpPr>
            <a:spLocks noChangeArrowheads="1"/>
          </p:cNvSpPr>
          <p:nvPr/>
        </p:nvSpPr>
        <p:spPr bwMode="auto">
          <a:xfrm>
            <a:off x="3614738" y="2063750"/>
            <a:ext cx="163512" cy="198438"/>
          </a:xfrm>
          <a:prstGeom prst="rect">
            <a:avLst/>
          </a:prstGeom>
          <a:noFill/>
          <a:ln w="9525">
            <a:noFill/>
            <a:miter lim="800000"/>
            <a:headEnd/>
            <a:tailEnd/>
          </a:ln>
        </p:spPr>
        <p:txBody>
          <a:bodyPr wrap="none" lIns="0" tIns="0" rIns="0" bIns="0">
            <a:spAutoFit/>
          </a:bodyPr>
          <a:lstStyle/>
          <a:p>
            <a:pPr algn="ctr" eaLnBrk="0" hangingPunct="0"/>
            <a:r>
              <a:rPr lang="en-GB" altLang="en-GB" sz="1300"/>
              <a:t>I:2</a:t>
            </a:r>
            <a:endParaRPr lang="en-GB" altLang="en-GB" sz="2400">
              <a:latin typeface="Times New Roman" pitchFamily="18" charset="0"/>
            </a:endParaRPr>
          </a:p>
        </p:txBody>
      </p:sp>
      <p:sp>
        <p:nvSpPr>
          <p:cNvPr id="59426" name="Rectangle 35"/>
          <p:cNvSpPr>
            <a:spLocks noChangeArrowheads="1"/>
          </p:cNvSpPr>
          <p:nvPr/>
        </p:nvSpPr>
        <p:spPr bwMode="auto">
          <a:xfrm>
            <a:off x="2776538" y="1739900"/>
            <a:ext cx="230187" cy="258763"/>
          </a:xfrm>
          <a:prstGeom prst="rect">
            <a:avLst/>
          </a:prstGeom>
          <a:solidFill>
            <a:schemeClr val="bg1"/>
          </a:solidFill>
          <a:ln w="1651">
            <a:solidFill>
              <a:schemeClr val="tx1"/>
            </a:solidFill>
            <a:miter lim="800000"/>
            <a:headEnd/>
            <a:tailEnd/>
          </a:ln>
        </p:spPr>
        <p:txBody>
          <a:bodyPr/>
          <a:lstStyle/>
          <a:p>
            <a:endParaRPr lang="en-US"/>
          </a:p>
        </p:txBody>
      </p:sp>
      <p:sp>
        <p:nvSpPr>
          <p:cNvPr id="59427" name="Line 36"/>
          <p:cNvSpPr>
            <a:spLocks noChangeShapeType="1"/>
          </p:cNvSpPr>
          <p:nvPr/>
        </p:nvSpPr>
        <p:spPr bwMode="auto">
          <a:xfrm flipV="1">
            <a:off x="2719388" y="1676400"/>
            <a:ext cx="344487" cy="387350"/>
          </a:xfrm>
          <a:prstGeom prst="line">
            <a:avLst/>
          </a:prstGeom>
          <a:noFill/>
          <a:ln w="19050">
            <a:solidFill>
              <a:schemeClr val="tx1"/>
            </a:solidFill>
            <a:round/>
            <a:headEnd/>
            <a:tailEnd/>
          </a:ln>
        </p:spPr>
        <p:txBody>
          <a:bodyPr/>
          <a:lstStyle/>
          <a:p>
            <a:endParaRPr lang="en-US"/>
          </a:p>
        </p:txBody>
      </p:sp>
      <p:sp>
        <p:nvSpPr>
          <p:cNvPr id="59428" name="Rectangle 37"/>
          <p:cNvSpPr>
            <a:spLocks noChangeArrowheads="1"/>
          </p:cNvSpPr>
          <p:nvPr/>
        </p:nvSpPr>
        <p:spPr bwMode="auto">
          <a:xfrm>
            <a:off x="2809875" y="2063750"/>
            <a:ext cx="163513" cy="198438"/>
          </a:xfrm>
          <a:prstGeom prst="rect">
            <a:avLst/>
          </a:prstGeom>
          <a:noFill/>
          <a:ln w="9525">
            <a:noFill/>
            <a:miter lim="800000"/>
            <a:headEnd/>
            <a:tailEnd/>
          </a:ln>
        </p:spPr>
        <p:txBody>
          <a:bodyPr wrap="none" lIns="0" tIns="0" rIns="0" bIns="0">
            <a:spAutoFit/>
          </a:bodyPr>
          <a:lstStyle/>
          <a:p>
            <a:pPr algn="ctr" eaLnBrk="0" hangingPunct="0"/>
            <a:r>
              <a:rPr lang="en-GB" altLang="en-GB" sz="1300"/>
              <a:t>I:1</a:t>
            </a:r>
            <a:endParaRPr lang="en-GB" altLang="en-GB" sz="2400">
              <a:latin typeface="Times New Roman" pitchFamily="18" charset="0"/>
            </a:endParaRPr>
          </a:p>
        </p:txBody>
      </p:sp>
      <p:sp>
        <p:nvSpPr>
          <p:cNvPr id="59429" name="Line 38"/>
          <p:cNvSpPr>
            <a:spLocks noChangeShapeType="1"/>
          </p:cNvSpPr>
          <p:nvPr/>
        </p:nvSpPr>
        <p:spPr bwMode="auto">
          <a:xfrm flipH="1">
            <a:off x="2998788" y="1870075"/>
            <a:ext cx="582612" cy="1588"/>
          </a:xfrm>
          <a:prstGeom prst="line">
            <a:avLst/>
          </a:prstGeom>
          <a:noFill/>
          <a:ln w="19050">
            <a:solidFill>
              <a:schemeClr val="tx1"/>
            </a:solidFill>
            <a:round/>
            <a:headEnd/>
            <a:tailEnd/>
          </a:ln>
        </p:spPr>
        <p:txBody>
          <a:bodyPr/>
          <a:lstStyle/>
          <a:p>
            <a:endParaRPr lang="en-US"/>
          </a:p>
        </p:txBody>
      </p:sp>
      <p:sp>
        <p:nvSpPr>
          <p:cNvPr id="59430" name="Oval 39"/>
          <p:cNvSpPr>
            <a:spLocks noChangeArrowheads="1"/>
          </p:cNvSpPr>
          <p:nvPr/>
        </p:nvSpPr>
        <p:spPr bwMode="auto">
          <a:xfrm>
            <a:off x="2776538" y="3189288"/>
            <a:ext cx="230187" cy="258762"/>
          </a:xfrm>
          <a:prstGeom prst="ellipse">
            <a:avLst/>
          </a:prstGeom>
          <a:solidFill>
            <a:srgbClr val="FFFFFF"/>
          </a:solidFill>
          <a:ln w="19050">
            <a:solidFill>
              <a:schemeClr val="tx1"/>
            </a:solidFill>
            <a:round/>
            <a:headEnd/>
            <a:tailEnd/>
          </a:ln>
        </p:spPr>
        <p:txBody>
          <a:bodyPr/>
          <a:lstStyle/>
          <a:p>
            <a:endParaRPr lang="en-US"/>
          </a:p>
        </p:txBody>
      </p:sp>
      <p:sp>
        <p:nvSpPr>
          <p:cNvPr id="59431" name="Rectangle 40"/>
          <p:cNvSpPr>
            <a:spLocks noChangeArrowheads="1"/>
          </p:cNvSpPr>
          <p:nvPr/>
        </p:nvSpPr>
        <p:spPr bwMode="auto">
          <a:xfrm>
            <a:off x="2787650" y="3513138"/>
            <a:ext cx="204788"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II:1</a:t>
            </a:r>
            <a:endParaRPr lang="en-GB" altLang="en-GB" sz="2400">
              <a:latin typeface="Times New Roman" pitchFamily="18" charset="0"/>
            </a:endParaRPr>
          </a:p>
        </p:txBody>
      </p:sp>
      <p:sp>
        <p:nvSpPr>
          <p:cNvPr id="59432" name="Line 41"/>
          <p:cNvSpPr>
            <a:spLocks noChangeShapeType="1"/>
          </p:cNvSpPr>
          <p:nvPr/>
        </p:nvSpPr>
        <p:spPr bwMode="auto">
          <a:xfrm>
            <a:off x="5881688" y="1870075"/>
            <a:ext cx="1587" cy="927100"/>
          </a:xfrm>
          <a:prstGeom prst="line">
            <a:avLst/>
          </a:prstGeom>
          <a:noFill/>
          <a:ln w="19050">
            <a:solidFill>
              <a:schemeClr val="tx1"/>
            </a:solidFill>
            <a:round/>
            <a:headEnd/>
            <a:tailEnd/>
          </a:ln>
        </p:spPr>
        <p:txBody>
          <a:bodyPr/>
          <a:lstStyle/>
          <a:p>
            <a:endParaRPr lang="en-US"/>
          </a:p>
        </p:txBody>
      </p:sp>
      <p:sp>
        <p:nvSpPr>
          <p:cNvPr id="59433" name="Line 42"/>
          <p:cNvSpPr>
            <a:spLocks noChangeShapeType="1"/>
          </p:cNvSpPr>
          <p:nvPr/>
        </p:nvSpPr>
        <p:spPr bwMode="auto">
          <a:xfrm>
            <a:off x="3294063" y="1870075"/>
            <a:ext cx="1587" cy="927100"/>
          </a:xfrm>
          <a:prstGeom prst="line">
            <a:avLst/>
          </a:prstGeom>
          <a:noFill/>
          <a:ln w="19050">
            <a:solidFill>
              <a:schemeClr val="tx1"/>
            </a:solidFill>
            <a:round/>
            <a:headEnd/>
            <a:tailEnd/>
          </a:ln>
        </p:spPr>
        <p:txBody>
          <a:bodyPr/>
          <a:lstStyle/>
          <a:p>
            <a:endParaRPr lang="en-US"/>
          </a:p>
        </p:txBody>
      </p:sp>
      <p:sp>
        <p:nvSpPr>
          <p:cNvPr id="59434" name="Line 43"/>
          <p:cNvSpPr>
            <a:spLocks noChangeShapeType="1"/>
          </p:cNvSpPr>
          <p:nvPr/>
        </p:nvSpPr>
        <p:spPr bwMode="auto">
          <a:xfrm>
            <a:off x="4730750" y="2797175"/>
            <a:ext cx="1588" cy="392113"/>
          </a:xfrm>
          <a:prstGeom prst="line">
            <a:avLst/>
          </a:prstGeom>
          <a:noFill/>
          <a:ln w="19050">
            <a:solidFill>
              <a:schemeClr val="tx1"/>
            </a:solidFill>
            <a:round/>
            <a:headEnd/>
            <a:tailEnd/>
          </a:ln>
        </p:spPr>
        <p:txBody>
          <a:bodyPr/>
          <a:lstStyle/>
          <a:p>
            <a:endParaRPr lang="en-US"/>
          </a:p>
        </p:txBody>
      </p:sp>
      <p:sp>
        <p:nvSpPr>
          <p:cNvPr id="59435" name="Line 44"/>
          <p:cNvSpPr>
            <a:spLocks noChangeShapeType="1"/>
          </p:cNvSpPr>
          <p:nvPr/>
        </p:nvSpPr>
        <p:spPr bwMode="auto">
          <a:xfrm>
            <a:off x="5651500" y="2797175"/>
            <a:ext cx="1588" cy="392113"/>
          </a:xfrm>
          <a:prstGeom prst="line">
            <a:avLst/>
          </a:prstGeom>
          <a:noFill/>
          <a:ln w="19050">
            <a:solidFill>
              <a:schemeClr val="tx1"/>
            </a:solidFill>
            <a:round/>
            <a:headEnd/>
            <a:tailEnd/>
          </a:ln>
        </p:spPr>
        <p:txBody>
          <a:bodyPr/>
          <a:lstStyle/>
          <a:p>
            <a:endParaRPr lang="en-US"/>
          </a:p>
        </p:txBody>
      </p:sp>
      <p:sp>
        <p:nvSpPr>
          <p:cNvPr id="59436" name="Line 45"/>
          <p:cNvSpPr>
            <a:spLocks noChangeShapeType="1"/>
          </p:cNvSpPr>
          <p:nvPr/>
        </p:nvSpPr>
        <p:spPr bwMode="auto">
          <a:xfrm>
            <a:off x="6572250" y="2797175"/>
            <a:ext cx="0" cy="392113"/>
          </a:xfrm>
          <a:prstGeom prst="line">
            <a:avLst/>
          </a:prstGeom>
          <a:noFill/>
          <a:ln w="19050">
            <a:solidFill>
              <a:schemeClr val="tx1"/>
            </a:solidFill>
            <a:round/>
            <a:headEnd/>
            <a:tailEnd/>
          </a:ln>
        </p:spPr>
        <p:txBody>
          <a:bodyPr/>
          <a:lstStyle/>
          <a:p>
            <a:endParaRPr lang="en-US"/>
          </a:p>
        </p:txBody>
      </p:sp>
      <p:sp>
        <p:nvSpPr>
          <p:cNvPr id="59437" name="Line 46"/>
          <p:cNvSpPr>
            <a:spLocks noChangeShapeType="1"/>
          </p:cNvSpPr>
          <p:nvPr/>
        </p:nvSpPr>
        <p:spPr bwMode="auto">
          <a:xfrm>
            <a:off x="2890838" y="2797175"/>
            <a:ext cx="1587" cy="392113"/>
          </a:xfrm>
          <a:prstGeom prst="line">
            <a:avLst/>
          </a:prstGeom>
          <a:noFill/>
          <a:ln w="19050">
            <a:solidFill>
              <a:schemeClr val="tx1"/>
            </a:solidFill>
            <a:round/>
            <a:headEnd/>
            <a:tailEnd/>
          </a:ln>
        </p:spPr>
        <p:txBody>
          <a:bodyPr/>
          <a:lstStyle/>
          <a:p>
            <a:endParaRPr lang="en-US"/>
          </a:p>
        </p:txBody>
      </p:sp>
      <p:sp>
        <p:nvSpPr>
          <p:cNvPr id="59438" name="Line 47"/>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59439" name="Line 48"/>
          <p:cNvSpPr>
            <a:spLocks noChangeShapeType="1"/>
          </p:cNvSpPr>
          <p:nvPr/>
        </p:nvSpPr>
        <p:spPr bwMode="auto">
          <a:xfrm>
            <a:off x="3294063" y="2797175"/>
            <a:ext cx="517525" cy="1588"/>
          </a:xfrm>
          <a:prstGeom prst="line">
            <a:avLst/>
          </a:prstGeom>
          <a:noFill/>
          <a:ln w="19050">
            <a:solidFill>
              <a:schemeClr val="tx1"/>
            </a:solidFill>
            <a:round/>
            <a:headEnd/>
            <a:tailEnd/>
          </a:ln>
        </p:spPr>
        <p:txBody>
          <a:bodyPr/>
          <a:lstStyle/>
          <a:p>
            <a:endParaRPr lang="en-US"/>
          </a:p>
        </p:txBody>
      </p:sp>
      <p:sp>
        <p:nvSpPr>
          <p:cNvPr id="59440" name="Line 49"/>
          <p:cNvSpPr>
            <a:spLocks noChangeShapeType="1"/>
          </p:cNvSpPr>
          <p:nvPr/>
        </p:nvSpPr>
        <p:spPr bwMode="auto">
          <a:xfrm>
            <a:off x="4730750" y="2797175"/>
            <a:ext cx="1150938" cy="1588"/>
          </a:xfrm>
          <a:prstGeom prst="line">
            <a:avLst/>
          </a:prstGeom>
          <a:noFill/>
          <a:ln w="19050">
            <a:solidFill>
              <a:schemeClr val="tx1"/>
            </a:solidFill>
            <a:round/>
            <a:headEnd/>
            <a:tailEnd/>
          </a:ln>
        </p:spPr>
        <p:txBody>
          <a:bodyPr/>
          <a:lstStyle/>
          <a:p>
            <a:endParaRPr lang="en-US"/>
          </a:p>
        </p:txBody>
      </p:sp>
      <p:sp>
        <p:nvSpPr>
          <p:cNvPr id="59441" name="Line 50"/>
          <p:cNvSpPr>
            <a:spLocks noChangeShapeType="1"/>
          </p:cNvSpPr>
          <p:nvPr/>
        </p:nvSpPr>
        <p:spPr bwMode="auto">
          <a:xfrm>
            <a:off x="5881688" y="2797175"/>
            <a:ext cx="690562" cy="1588"/>
          </a:xfrm>
          <a:prstGeom prst="line">
            <a:avLst/>
          </a:prstGeom>
          <a:noFill/>
          <a:ln w="19050">
            <a:solidFill>
              <a:schemeClr val="tx1"/>
            </a:solidFill>
            <a:round/>
            <a:headEnd/>
            <a:tailEnd/>
          </a:ln>
        </p:spPr>
        <p:txBody>
          <a:bodyPr/>
          <a:lstStyle/>
          <a:p>
            <a:endParaRPr lang="en-US"/>
          </a:p>
        </p:txBody>
      </p:sp>
      <p:sp>
        <p:nvSpPr>
          <p:cNvPr id="59442" name="Rectangle 51"/>
          <p:cNvSpPr>
            <a:spLocks noChangeArrowheads="1"/>
          </p:cNvSpPr>
          <p:nvPr/>
        </p:nvSpPr>
        <p:spPr bwMode="auto">
          <a:xfrm>
            <a:off x="2311400" y="4448175"/>
            <a:ext cx="230188" cy="258763"/>
          </a:xfrm>
          <a:prstGeom prst="rect">
            <a:avLst/>
          </a:prstGeom>
          <a:solidFill>
            <a:srgbClr val="FFFFFF"/>
          </a:solidFill>
          <a:ln w="19050">
            <a:solidFill>
              <a:schemeClr val="tx1"/>
            </a:solidFill>
            <a:miter lim="800000"/>
            <a:headEnd/>
            <a:tailEnd/>
          </a:ln>
        </p:spPr>
        <p:txBody>
          <a:bodyPr/>
          <a:lstStyle/>
          <a:p>
            <a:endParaRPr lang="en-US"/>
          </a:p>
        </p:txBody>
      </p:sp>
      <p:sp>
        <p:nvSpPr>
          <p:cNvPr id="59443" name="Oval 52"/>
          <p:cNvSpPr>
            <a:spLocks noChangeArrowheads="1"/>
          </p:cNvSpPr>
          <p:nvPr/>
        </p:nvSpPr>
        <p:spPr bwMode="auto">
          <a:xfrm>
            <a:off x="4151313" y="4448175"/>
            <a:ext cx="230187" cy="258763"/>
          </a:xfrm>
          <a:prstGeom prst="ellipse">
            <a:avLst/>
          </a:prstGeom>
          <a:solidFill>
            <a:srgbClr val="FFFFFF"/>
          </a:solidFill>
          <a:ln w="19050">
            <a:solidFill>
              <a:schemeClr val="tx1"/>
            </a:solidFill>
            <a:round/>
            <a:headEnd/>
            <a:tailEnd/>
          </a:ln>
        </p:spPr>
        <p:txBody>
          <a:bodyPr/>
          <a:lstStyle/>
          <a:p>
            <a:endParaRPr lang="en-US"/>
          </a:p>
        </p:txBody>
      </p:sp>
      <p:sp>
        <p:nvSpPr>
          <p:cNvPr id="59444" name="Oval 53"/>
          <p:cNvSpPr>
            <a:spLocks noChangeArrowheads="1"/>
          </p:cNvSpPr>
          <p:nvPr/>
        </p:nvSpPr>
        <p:spPr bwMode="auto">
          <a:xfrm>
            <a:off x="5991225" y="4448175"/>
            <a:ext cx="230188" cy="258763"/>
          </a:xfrm>
          <a:prstGeom prst="ellipse">
            <a:avLst/>
          </a:prstGeom>
          <a:solidFill>
            <a:srgbClr val="FFFFFF"/>
          </a:solidFill>
          <a:ln w="19050">
            <a:solidFill>
              <a:schemeClr val="tx1"/>
            </a:solidFill>
            <a:round/>
            <a:headEnd/>
            <a:tailEnd/>
          </a:ln>
        </p:spPr>
        <p:txBody>
          <a:bodyPr/>
          <a:lstStyle/>
          <a:p>
            <a:endParaRPr lang="en-US"/>
          </a:p>
        </p:txBody>
      </p:sp>
      <p:sp>
        <p:nvSpPr>
          <p:cNvPr id="59445" name="Line 54"/>
          <p:cNvSpPr>
            <a:spLocks noChangeShapeType="1"/>
          </p:cNvSpPr>
          <p:nvPr/>
        </p:nvSpPr>
        <p:spPr bwMode="auto">
          <a:xfrm>
            <a:off x="4265613" y="4057650"/>
            <a:ext cx="1587" cy="1588"/>
          </a:xfrm>
          <a:prstGeom prst="line">
            <a:avLst/>
          </a:prstGeom>
          <a:noFill/>
          <a:ln w="19050">
            <a:solidFill>
              <a:schemeClr val="tx1"/>
            </a:solidFill>
            <a:round/>
            <a:headEnd/>
            <a:tailEnd/>
          </a:ln>
        </p:spPr>
        <p:txBody>
          <a:bodyPr/>
          <a:lstStyle/>
          <a:p>
            <a:endParaRPr lang="en-US"/>
          </a:p>
        </p:txBody>
      </p:sp>
      <p:sp>
        <p:nvSpPr>
          <p:cNvPr id="59446" name="Line 55"/>
          <p:cNvSpPr>
            <a:spLocks noChangeShapeType="1"/>
          </p:cNvSpPr>
          <p:nvPr/>
        </p:nvSpPr>
        <p:spPr bwMode="auto">
          <a:xfrm>
            <a:off x="4265613" y="4057650"/>
            <a:ext cx="920750" cy="1588"/>
          </a:xfrm>
          <a:prstGeom prst="line">
            <a:avLst/>
          </a:prstGeom>
          <a:noFill/>
          <a:ln w="19050">
            <a:solidFill>
              <a:schemeClr val="tx1"/>
            </a:solidFill>
            <a:round/>
            <a:headEnd/>
            <a:tailEnd/>
          </a:ln>
        </p:spPr>
        <p:txBody>
          <a:bodyPr/>
          <a:lstStyle/>
          <a:p>
            <a:endParaRPr lang="en-US"/>
          </a:p>
        </p:txBody>
      </p:sp>
      <p:sp>
        <p:nvSpPr>
          <p:cNvPr id="59447" name="Rectangle 56"/>
          <p:cNvSpPr>
            <a:spLocks noChangeArrowheads="1"/>
          </p:cNvSpPr>
          <p:nvPr/>
        </p:nvSpPr>
        <p:spPr bwMode="auto">
          <a:xfrm>
            <a:off x="2311400" y="4448175"/>
            <a:ext cx="230188" cy="258763"/>
          </a:xfrm>
          <a:prstGeom prst="rect">
            <a:avLst/>
          </a:prstGeom>
          <a:solidFill>
            <a:srgbClr val="000000"/>
          </a:solidFill>
          <a:ln w="1588">
            <a:solidFill>
              <a:schemeClr val="tx1"/>
            </a:solidFill>
            <a:miter lim="800000"/>
            <a:headEnd/>
            <a:tailEnd/>
          </a:ln>
        </p:spPr>
        <p:txBody>
          <a:bodyPr/>
          <a:lstStyle/>
          <a:p>
            <a:endParaRPr lang="en-US"/>
          </a:p>
        </p:txBody>
      </p:sp>
      <p:sp>
        <p:nvSpPr>
          <p:cNvPr id="59448" name="Rectangle 57"/>
          <p:cNvSpPr>
            <a:spLocks noChangeArrowheads="1"/>
          </p:cNvSpPr>
          <p:nvPr/>
        </p:nvSpPr>
        <p:spPr bwMode="auto">
          <a:xfrm>
            <a:off x="2303463" y="4772025"/>
            <a:ext cx="244475"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III:1</a:t>
            </a:r>
            <a:endParaRPr lang="en-GB" altLang="en-GB" sz="2400">
              <a:latin typeface="Times New Roman" pitchFamily="18" charset="0"/>
            </a:endParaRPr>
          </a:p>
        </p:txBody>
      </p:sp>
      <p:sp>
        <p:nvSpPr>
          <p:cNvPr id="59449" name="Oval 58"/>
          <p:cNvSpPr>
            <a:spLocks noChangeArrowheads="1"/>
          </p:cNvSpPr>
          <p:nvPr/>
        </p:nvSpPr>
        <p:spPr bwMode="auto">
          <a:xfrm>
            <a:off x="3232150" y="4448175"/>
            <a:ext cx="228600" cy="258763"/>
          </a:xfrm>
          <a:prstGeom prst="ellipse">
            <a:avLst/>
          </a:prstGeom>
          <a:solidFill>
            <a:srgbClr val="FFFFFF"/>
          </a:solidFill>
          <a:ln w="19050">
            <a:solidFill>
              <a:schemeClr val="tx1"/>
            </a:solidFill>
            <a:round/>
            <a:headEnd/>
            <a:tailEnd/>
          </a:ln>
        </p:spPr>
        <p:txBody>
          <a:bodyPr/>
          <a:lstStyle/>
          <a:p>
            <a:endParaRPr lang="en-US"/>
          </a:p>
        </p:txBody>
      </p:sp>
      <p:sp>
        <p:nvSpPr>
          <p:cNvPr id="59450" name="Rectangle 59"/>
          <p:cNvSpPr>
            <a:spLocks noChangeArrowheads="1"/>
          </p:cNvSpPr>
          <p:nvPr/>
        </p:nvSpPr>
        <p:spPr bwMode="auto">
          <a:xfrm>
            <a:off x="3222625" y="4772025"/>
            <a:ext cx="246063"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III:2</a:t>
            </a:r>
            <a:endParaRPr lang="en-GB" altLang="en-GB" sz="2400">
              <a:latin typeface="Times New Roman" pitchFamily="18" charset="0"/>
            </a:endParaRPr>
          </a:p>
        </p:txBody>
      </p:sp>
      <p:sp>
        <p:nvSpPr>
          <p:cNvPr id="59451" name="Oval 60"/>
          <p:cNvSpPr>
            <a:spLocks noChangeArrowheads="1"/>
          </p:cNvSpPr>
          <p:nvPr/>
        </p:nvSpPr>
        <p:spPr bwMode="auto">
          <a:xfrm>
            <a:off x="4151313" y="4448175"/>
            <a:ext cx="230187" cy="258763"/>
          </a:xfrm>
          <a:prstGeom prst="ellipse">
            <a:avLst/>
          </a:prstGeom>
          <a:solidFill>
            <a:srgbClr val="000000"/>
          </a:solidFill>
          <a:ln w="1588">
            <a:solidFill>
              <a:schemeClr val="tx1"/>
            </a:solidFill>
            <a:round/>
            <a:headEnd/>
            <a:tailEnd/>
          </a:ln>
        </p:spPr>
        <p:txBody>
          <a:bodyPr/>
          <a:lstStyle/>
          <a:p>
            <a:endParaRPr lang="en-US"/>
          </a:p>
        </p:txBody>
      </p:sp>
      <p:sp>
        <p:nvSpPr>
          <p:cNvPr id="59452" name="Rectangle 61"/>
          <p:cNvSpPr>
            <a:spLocks noChangeArrowheads="1"/>
          </p:cNvSpPr>
          <p:nvPr/>
        </p:nvSpPr>
        <p:spPr bwMode="auto">
          <a:xfrm>
            <a:off x="4143375" y="4772025"/>
            <a:ext cx="244475"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III:3</a:t>
            </a:r>
            <a:endParaRPr lang="en-GB" altLang="en-GB" sz="2400">
              <a:latin typeface="Times New Roman" pitchFamily="18" charset="0"/>
            </a:endParaRPr>
          </a:p>
        </p:txBody>
      </p:sp>
      <p:sp>
        <p:nvSpPr>
          <p:cNvPr id="59453" name="Rectangle 62"/>
          <p:cNvSpPr>
            <a:spLocks noChangeArrowheads="1"/>
          </p:cNvSpPr>
          <p:nvPr/>
        </p:nvSpPr>
        <p:spPr bwMode="auto">
          <a:xfrm>
            <a:off x="5072063" y="4448175"/>
            <a:ext cx="230187" cy="258763"/>
          </a:xfrm>
          <a:prstGeom prst="rect">
            <a:avLst/>
          </a:prstGeom>
          <a:solidFill>
            <a:srgbClr val="FFFFFF"/>
          </a:solidFill>
          <a:ln w="19050">
            <a:solidFill>
              <a:schemeClr val="tx1"/>
            </a:solidFill>
            <a:miter lim="800000"/>
            <a:headEnd/>
            <a:tailEnd/>
          </a:ln>
        </p:spPr>
        <p:txBody>
          <a:bodyPr/>
          <a:lstStyle/>
          <a:p>
            <a:endParaRPr lang="en-US"/>
          </a:p>
        </p:txBody>
      </p:sp>
      <p:sp>
        <p:nvSpPr>
          <p:cNvPr id="59454" name="Rectangle 63"/>
          <p:cNvSpPr>
            <a:spLocks noChangeArrowheads="1"/>
          </p:cNvSpPr>
          <p:nvPr/>
        </p:nvSpPr>
        <p:spPr bwMode="auto">
          <a:xfrm>
            <a:off x="4876800" y="4800600"/>
            <a:ext cx="246063" cy="198438"/>
          </a:xfrm>
          <a:prstGeom prst="rect">
            <a:avLst/>
          </a:prstGeom>
          <a:noFill/>
          <a:ln w="9525">
            <a:noFill/>
            <a:miter lim="800000"/>
            <a:headEnd/>
            <a:tailEnd/>
          </a:ln>
        </p:spPr>
        <p:txBody>
          <a:bodyPr wrap="none" lIns="0" tIns="0" rIns="0" bIns="0">
            <a:spAutoFit/>
          </a:bodyPr>
          <a:lstStyle/>
          <a:p>
            <a:pPr algn="ctr" eaLnBrk="0" hangingPunct="0"/>
            <a:r>
              <a:rPr lang="en-GB" altLang="en-GB" sz="1300" dirty="0"/>
              <a:t>III:4</a:t>
            </a:r>
            <a:endParaRPr lang="en-GB" altLang="en-GB" sz="2400" dirty="0">
              <a:latin typeface="Times New Roman" pitchFamily="18" charset="0"/>
            </a:endParaRPr>
          </a:p>
        </p:txBody>
      </p:sp>
      <p:sp>
        <p:nvSpPr>
          <p:cNvPr id="59455" name="Oval 64"/>
          <p:cNvSpPr>
            <a:spLocks noChangeArrowheads="1"/>
          </p:cNvSpPr>
          <p:nvPr/>
        </p:nvSpPr>
        <p:spPr bwMode="auto">
          <a:xfrm>
            <a:off x="5991225" y="4448175"/>
            <a:ext cx="230188" cy="258763"/>
          </a:xfrm>
          <a:prstGeom prst="ellipse">
            <a:avLst/>
          </a:prstGeom>
          <a:solidFill>
            <a:schemeClr val="tx1"/>
          </a:solidFill>
          <a:ln w="1588">
            <a:solidFill>
              <a:schemeClr val="tx1"/>
            </a:solidFill>
            <a:round/>
            <a:headEnd/>
            <a:tailEnd/>
          </a:ln>
        </p:spPr>
        <p:txBody>
          <a:bodyPr/>
          <a:lstStyle/>
          <a:p>
            <a:endParaRPr lang="en-US"/>
          </a:p>
        </p:txBody>
      </p:sp>
      <p:sp>
        <p:nvSpPr>
          <p:cNvPr id="59456" name="Rectangle 65"/>
          <p:cNvSpPr>
            <a:spLocks noChangeArrowheads="1"/>
          </p:cNvSpPr>
          <p:nvPr/>
        </p:nvSpPr>
        <p:spPr bwMode="auto">
          <a:xfrm>
            <a:off x="5983288" y="4772025"/>
            <a:ext cx="246062"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III:5</a:t>
            </a:r>
            <a:endParaRPr lang="en-GB" altLang="en-GB" sz="2400">
              <a:latin typeface="Times New Roman" pitchFamily="18" charset="0"/>
            </a:endParaRPr>
          </a:p>
        </p:txBody>
      </p:sp>
      <p:sp>
        <p:nvSpPr>
          <p:cNvPr id="59457" name="Line 66"/>
          <p:cNvSpPr>
            <a:spLocks noChangeShapeType="1"/>
          </p:cNvSpPr>
          <p:nvPr/>
        </p:nvSpPr>
        <p:spPr bwMode="auto">
          <a:xfrm>
            <a:off x="2425700" y="4057650"/>
            <a:ext cx="1588" cy="390525"/>
          </a:xfrm>
          <a:prstGeom prst="line">
            <a:avLst/>
          </a:prstGeom>
          <a:noFill/>
          <a:ln w="19050">
            <a:solidFill>
              <a:schemeClr val="tx1"/>
            </a:solidFill>
            <a:round/>
            <a:headEnd/>
            <a:tailEnd/>
          </a:ln>
        </p:spPr>
        <p:txBody>
          <a:bodyPr/>
          <a:lstStyle/>
          <a:p>
            <a:endParaRPr lang="en-US"/>
          </a:p>
        </p:txBody>
      </p:sp>
      <p:sp>
        <p:nvSpPr>
          <p:cNvPr id="59458" name="Line 67"/>
          <p:cNvSpPr>
            <a:spLocks noChangeShapeType="1"/>
          </p:cNvSpPr>
          <p:nvPr/>
        </p:nvSpPr>
        <p:spPr bwMode="auto">
          <a:xfrm>
            <a:off x="3346450" y="4057650"/>
            <a:ext cx="0" cy="390525"/>
          </a:xfrm>
          <a:prstGeom prst="line">
            <a:avLst/>
          </a:prstGeom>
          <a:noFill/>
          <a:ln w="19050">
            <a:solidFill>
              <a:schemeClr val="tx1"/>
            </a:solidFill>
            <a:round/>
            <a:headEnd/>
            <a:tailEnd/>
          </a:ln>
        </p:spPr>
        <p:txBody>
          <a:bodyPr/>
          <a:lstStyle/>
          <a:p>
            <a:endParaRPr lang="en-US"/>
          </a:p>
        </p:txBody>
      </p:sp>
      <p:sp>
        <p:nvSpPr>
          <p:cNvPr id="59459" name="Line 68"/>
          <p:cNvSpPr>
            <a:spLocks noChangeShapeType="1"/>
          </p:cNvSpPr>
          <p:nvPr/>
        </p:nvSpPr>
        <p:spPr bwMode="auto">
          <a:xfrm>
            <a:off x="4265613" y="4057650"/>
            <a:ext cx="1587" cy="390525"/>
          </a:xfrm>
          <a:prstGeom prst="line">
            <a:avLst/>
          </a:prstGeom>
          <a:noFill/>
          <a:ln w="19050">
            <a:solidFill>
              <a:schemeClr val="tx1"/>
            </a:solidFill>
            <a:round/>
            <a:headEnd/>
            <a:tailEnd/>
          </a:ln>
        </p:spPr>
        <p:txBody>
          <a:bodyPr/>
          <a:lstStyle/>
          <a:p>
            <a:endParaRPr lang="en-US"/>
          </a:p>
        </p:txBody>
      </p:sp>
      <p:sp>
        <p:nvSpPr>
          <p:cNvPr id="59460" name="Line 69"/>
          <p:cNvSpPr>
            <a:spLocks noChangeShapeType="1"/>
          </p:cNvSpPr>
          <p:nvPr/>
        </p:nvSpPr>
        <p:spPr bwMode="auto">
          <a:xfrm>
            <a:off x="5186363" y="4057650"/>
            <a:ext cx="1587" cy="390525"/>
          </a:xfrm>
          <a:prstGeom prst="line">
            <a:avLst/>
          </a:prstGeom>
          <a:noFill/>
          <a:ln w="19050">
            <a:solidFill>
              <a:schemeClr val="tx1"/>
            </a:solidFill>
            <a:round/>
            <a:headEnd/>
            <a:tailEnd/>
          </a:ln>
        </p:spPr>
        <p:txBody>
          <a:bodyPr/>
          <a:lstStyle/>
          <a:p>
            <a:endParaRPr lang="en-US"/>
          </a:p>
        </p:txBody>
      </p:sp>
      <p:sp>
        <p:nvSpPr>
          <p:cNvPr id="59461" name="Line 70"/>
          <p:cNvSpPr>
            <a:spLocks noChangeShapeType="1"/>
          </p:cNvSpPr>
          <p:nvPr/>
        </p:nvSpPr>
        <p:spPr bwMode="auto">
          <a:xfrm>
            <a:off x="6105525" y="4057650"/>
            <a:ext cx="1588" cy="390525"/>
          </a:xfrm>
          <a:prstGeom prst="line">
            <a:avLst/>
          </a:prstGeom>
          <a:noFill/>
          <a:ln w="19050">
            <a:solidFill>
              <a:schemeClr val="tx1"/>
            </a:solidFill>
            <a:round/>
            <a:headEnd/>
            <a:tailEnd/>
          </a:ln>
        </p:spPr>
        <p:txBody>
          <a:bodyPr/>
          <a:lstStyle/>
          <a:p>
            <a:endParaRPr lang="en-US"/>
          </a:p>
        </p:txBody>
      </p:sp>
      <p:sp>
        <p:nvSpPr>
          <p:cNvPr id="59462" name="Line 71"/>
          <p:cNvSpPr>
            <a:spLocks noChangeShapeType="1"/>
          </p:cNvSpPr>
          <p:nvPr/>
        </p:nvSpPr>
        <p:spPr bwMode="auto">
          <a:xfrm>
            <a:off x="2425700" y="4057650"/>
            <a:ext cx="1839913" cy="1588"/>
          </a:xfrm>
          <a:prstGeom prst="line">
            <a:avLst/>
          </a:prstGeom>
          <a:noFill/>
          <a:ln w="19050">
            <a:solidFill>
              <a:schemeClr val="tx1"/>
            </a:solidFill>
            <a:round/>
            <a:headEnd/>
            <a:tailEnd/>
          </a:ln>
        </p:spPr>
        <p:txBody>
          <a:bodyPr/>
          <a:lstStyle/>
          <a:p>
            <a:endParaRPr lang="en-US"/>
          </a:p>
        </p:txBody>
      </p:sp>
      <p:sp>
        <p:nvSpPr>
          <p:cNvPr id="59463" name="Line 72"/>
          <p:cNvSpPr>
            <a:spLocks noChangeShapeType="1"/>
          </p:cNvSpPr>
          <p:nvPr/>
        </p:nvSpPr>
        <p:spPr bwMode="auto">
          <a:xfrm>
            <a:off x="3346450" y="4057650"/>
            <a:ext cx="919163" cy="1588"/>
          </a:xfrm>
          <a:prstGeom prst="line">
            <a:avLst/>
          </a:prstGeom>
          <a:noFill/>
          <a:ln w="19050">
            <a:solidFill>
              <a:schemeClr val="tx1"/>
            </a:solidFill>
            <a:round/>
            <a:headEnd/>
            <a:tailEnd/>
          </a:ln>
        </p:spPr>
        <p:txBody>
          <a:bodyPr/>
          <a:lstStyle/>
          <a:p>
            <a:endParaRPr lang="en-US"/>
          </a:p>
        </p:txBody>
      </p:sp>
      <p:sp>
        <p:nvSpPr>
          <p:cNvPr id="59464" name="Line 73"/>
          <p:cNvSpPr>
            <a:spLocks noChangeShapeType="1"/>
          </p:cNvSpPr>
          <p:nvPr/>
        </p:nvSpPr>
        <p:spPr bwMode="auto">
          <a:xfrm>
            <a:off x="4265613" y="4057650"/>
            <a:ext cx="1839912" cy="1588"/>
          </a:xfrm>
          <a:prstGeom prst="line">
            <a:avLst/>
          </a:prstGeom>
          <a:noFill/>
          <a:ln w="19050">
            <a:solidFill>
              <a:schemeClr val="tx1"/>
            </a:solidFill>
            <a:round/>
            <a:headEnd/>
            <a:tailEnd/>
          </a:ln>
        </p:spPr>
        <p:txBody>
          <a:bodyPr/>
          <a:lstStyle/>
          <a:p>
            <a:endParaRPr lang="en-US"/>
          </a:p>
        </p:txBody>
      </p:sp>
      <p:sp>
        <p:nvSpPr>
          <p:cNvPr id="59465" name="Rectangle 74"/>
          <p:cNvSpPr>
            <a:spLocks noGrp="1" noChangeArrowheads="1"/>
          </p:cNvSpPr>
          <p:nvPr>
            <p:ph type="title" idx="4294967295"/>
          </p:nvPr>
        </p:nvSpPr>
        <p:spPr>
          <a:xfrm>
            <a:off x="0" y="274638"/>
            <a:ext cx="8229600" cy="838200"/>
          </a:xfrm>
        </p:spPr>
        <p:txBody>
          <a:bodyPr/>
          <a:lstStyle/>
          <a:p>
            <a:r>
              <a:rPr lang="en-GB" altLang="en-GB" smtClean="0"/>
              <a:t>BrCa pedigree</a:t>
            </a:r>
          </a:p>
        </p:txBody>
      </p:sp>
      <p:sp>
        <p:nvSpPr>
          <p:cNvPr id="59466" name="Line 75"/>
          <p:cNvSpPr>
            <a:spLocks noChangeShapeType="1"/>
          </p:cNvSpPr>
          <p:nvPr/>
        </p:nvSpPr>
        <p:spPr bwMode="auto">
          <a:xfrm>
            <a:off x="5214938" y="4724400"/>
            <a:ext cx="0" cy="533400"/>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59467" name="Group 76"/>
          <p:cNvGrpSpPr>
            <a:grpSpLocks/>
          </p:cNvGrpSpPr>
          <p:nvPr/>
        </p:nvGrpSpPr>
        <p:grpSpPr bwMode="auto">
          <a:xfrm>
            <a:off x="4741863" y="5257800"/>
            <a:ext cx="896937" cy="487363"/>
            <a:chOff x="3288" y="3312"/>
            <a:chExt cx="636" cy="307"/>
          </a:xfrm>
        </p:grpSpPr>
        <p:sp>
          <p:nvSpPr>
            <p:cNvPr id="59471" name="Oval 77"/>
            <p:cNvSpPr>
              <a:spLocks noChangeArrowheads="1"/>
            </p:cNvSpPr>
            <p:nvPr/>
          </p:nvSpPr>
          <p:spPr bwMode="auto">
            <a:xfrm>
              <a:off x="3761" y="3456"/>
              <a:ext cx="163" cy="163"/>
            </a:xfrm>
            <a:prstGeom prst="ellipse">
              <a:avLst/>
            </a:prstGeom>
            <a:solidFill>
              <a:srgbClr val="FFFFFF"/>
            </a:solidFill>
            <a:ln w="19050">
              <a:solidFill>
                <a:schemeClr val="tx1"/>
              </a:solidFill>
              <a:round/>
              <a:headEnd/>
              <a:tailEnd/>
            </a:ln>
          </p:spPr>
          <p:txBody>
            <a:bodyPr/>
            <a:lstStyle/>
            <a:p>
              <a:endParaRPr lang="en-US"/>
            </a:p>
          </p:txBody>
        </p:sp>
        <p:sp>
          <p:nvSpPr>
            <p:cNvPr id="59472" name="Oval 78"/>
            <p:cNvSpPr>
              <a:spLocks noChangeArrowheads="1"/>
            </p:cNvSpPr>
            <p:nvPr/>
          </p:nvSpPr>
          <p:spPr bwMode="auto">
            <a:xfrm>
              <a:off x="3288" y="3456"/>
              <a:ext cx="163" cy="163"/>
            </a:xfrm>
            <a:prstGeom prst="ellipse">
              <a:avLst/>
            </a:prstGeom>
            <a:solidFill>
              <a:srgbClr val="FFFFFF"/>
            </a:solidFill>
            <a:ln w="19050">
              <a:solidFill>
                <a:schemeClr val="tx1"/>
              </a:solidFill>
              <a:round/>
              <a:headEnd/>
              <a:tailEnd/>
            </a:ln>
          </p:spPr>
          <p:txBody>
            <a:bodyPr/>
            <a:lstStyle/>
            <a:p>
              <a:endParaRPr lang="en-US"/>
            </a:p>
          </p:txBody>
        </p:sp>
        <p:sp>
          <p:nvSpPr>
            <p:cNvPr id="59473" name="Line 79"/>
            <p:cNvSpPr>
              <a:spLocks noChangeShapeType="1"/>
            </p:cNvSpPr>
            <p:nvPr/>
          </p:nvSpPr>
          <p:spPr bwMode="auto">
            <a:xfrm>
              <a:off x="3360" y="3312"/>
              <a:ext cx="48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9474" name="Line 80"/>
            <p:cNvSpPr>
              <a:spLocks noChangeShapeType="1"/>
            </p:cNvSpPr>
            <p:nvPr/>
          </p:nvSpPr>
          <p:spPr bwMode="auto">
            <a:xfrm>
              <a:off x="3360" y="3312"/>
              <a:ext cx="0" cy="14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9475" name="Line 81"/>
            <p:cNvSpPr>
              <a:spLocks noChangeShapeType="1"/>
            </p:cNvSpPr>
            <p:nvPr/>
          </p:nvSpPr>
          <p:spPr bwMode="auto">
            <a:xfrm>
              <a:off x="3840" y="3312"/>
              <a:ext cx="0" cy="144"/>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59468" name="Line 82"/>
          <p:cNvSpPr>
            <a:spLocks noChangeShapeType="1"/>
          </p:cNvSpPr>
          <p:nvPr/>
        </p:nvSpPr>
        <p:spPr bwMode="auto">
          <a:xfrm flipH="1">
            <a:off x="4605338" y="3124200"/>
            <a:ext cx="271462" cy="3810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9469" name="Text Box 84"/>
          <p:cNvSpPr txBox="1">
            <a:spLocks noChangeArrowheads="1"/>
          </p:cNvSpPr>
          <p:nvPr/>
        </p:nvSpPr>
        <p:spPr bwMode="auto">
          <a:xfrm>
            <a:off x="4605338" y="5791200"/>
            <a:ext cx="542726" cy="290513"/>
          </a:xfrm>
          <a:prstGeom prst="rect">
            <a:avLst/>
          </a:prstGeom>
          <a:noFill/>
          <a:ln w="9525">
            <a:noFill/>
            <a:miter lim="800000"/>
            <a:headEnd/>
            <a:tailEnd/>
          </a:ln>
        </p:spPr>
        <p:txBody>
          <a:bodyPr wrap="square">
            <a:spAutoFit/>
          </a:bodyPr>
          <a:lstStyle/>
          <a:p>
            <a:pPr algn="ctr" eaLnBrk="0" hangingPunct="0">
              <a:spcBef>
                <a:spcPct val="50000"/>
              </a:spcBef>
            </a:pPr>
            <a:r>
              <a:rPr lang="en-GB" altLang="en-GB" sz="1300" dirty="0">
                <a:latin typeface="+mn-lt"/>
              </a:rPr>
              <a:t>IV:1</a:t>
            </a:r>
            <a:endParaRPr lang="en-GB" altLang="en-GB" sz="1300" dirty="0">
              <a:solidFill>
                <a:srgbClr val="FFFF00"/>
              </a:solidFill>
              <a:latin typeface="+mn-lt"/>
            </a:endParaRPr>
          </a:p>
        </p:txBody>
      </p:sp>
      <p:sp>
        <p:nvSpPr>
          <p:cNvPr id="59470" name="Text Box 85"/>
          <p:cNvSpPr txBox="1">
            <a:spLocks noChangeArrowheads="1"/>
          </p:cNvSpPr>
          <p:nvPr/>
        </p:nvSpPr>
        <p:spPr bwMode="auto">
          <a:xfrm>
            <a:off x="5283200" y="5791200"/>
            <a:ext cx="609600" cy="290513"/>
          </a:xfrm>
          <a:prstGeom prst="rect">
            <a:avLst/>
          </a:prstGeom>
          <a:noFill/>
          <a:ln w="9525">
            <a:noFill/>
            <a:miter lim="800000"/>
            <a:headEnd/>
            <a:tailEnd/>
          </a:ln>
        </p:spPr>
        <p:txBody>
          <a:bodyPr>
            <a:spAutoFit/>
          </a:bodyPr>
          <a:lstStyle/>
          <a:p>
            <a:pPr algn="ctr" eaLnBrk="0" hangingPunct="0">
              <a:spcBef>
                <a:spcPct val="50000"/>
              </a:spcBef>
            </a:pPr>
            <a:r>
              <a:rPr lang="en-GB" altLang="en-GB" sz="1300" dirty="0">
                <a:latin typeface="+mn-lt"/>
              </a:rPr>
              <a:t>IV:2</a:t>
            </a:r>
            <a:endParaRPr lang="en-GB" altLang="en-GB" sz="2400" dirty="0">
              <a:solidFill>
                <a:srgbClr val="FFFF00"/>
              </a:solidFill>
              <a:latin typeface="+mn-lt"/>
            </a:endParaRPr>
          </a:p>
        </p:txBody>
      </p:sp>
      <p:pic>
        <p:nvPicPr>
          <p:cNvPr id="86" name="Picture 85"/>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1720550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3697288" y="3189288"/>
            <a:ext cx="230187" cy="258762"/>
          </a:xfrm>
          <a:prstGeom prst="rect">
            <a:avLst/>
          </a:prstGeom>
          <a:solidFill>
            <a:srgbClr val="FFFFFF"/>
          </a:solidFill>
          <a:ln w="19050">
            <a:solidFill>
              <a:schemeClr val="tx1"/>
            </a:solidFill>
            <a:miter lim="800000"/>
            <a:headEnd/>
            <a:tailEnd/>
          </a:ln>
        </p:spPr>
        <p:txBody>
          <a:bodyPr/>
          <a:lstStyle/>
          <a:p>
            <a:endParaRPr lang="en-US"/>
          </a:p>
        </p:txBody>
      </p:sp>
      <p:sp>
        <p:nvSpPr>
          <p:cNvPr id="60418" name="Line 3"/>
          <p:cNvSpPr>
            <a:spLocks noChangeShapeType="1"/>
          </p:cNvSpPr>
          <p:nvPr/>
        </p:nvSpPr>
        <p:spPr bwMode="auto">
          <a:xfrm flipH="1">
            <a:off x="3917950" y="3319463"/>
            <a:ext cx="698500" cy="1587"/>
          </a:xfrm>
          <a:prstGeom prst="line">
            <a:avLst/>
          </a:prstGeom>
          <a:noFill/>
          <a:ln w="19050">
            <a:solidFill>
              <a:schemeClr val="tx1"/>
            </a:solidFill>
            <a:round/>
            <a:headEnd/>
            <a:tailEnd/>
          </a:ln>
        </p:spPr>
        <p:txBody>
          <a:bodyPr/>
          <a:lstStyle/>
          <a:p>
            <a:endParaRPr lang="en-US"/>
          </a:p>
        </p:txBody>
      </p:sp>
      <p:sp>
        <p:nvSpPr>
          <p:cNvPr id="60419" name="Line 4"/>
          <p:cNvSpPr>
            <a:spLocks noChangeShapeType="1"/>
          </p:cNvSpPr>
          <p:nvPr/>
        </p:nvSpPr>
        <p:spPr bwMode="auto">
          <a:xfrm flipH="1">
            <a:off x="5529263" y="1870075"/>
            <a:ext cx="698500" cy="1588"/>
          </a:xfrm>
          <a:prstGeom prst="line">
            <a:avLst/>
          </a:prstGeom>
          <a:noFill/>
          <a:ln w="19050">
            <a:solidFill>
              <a:schemeClr val="tx1"/>
            </a:solidFill>
            <a:round/>
            <a:headEnd/>
            <a:tailEnd/>
          </a:ln>
        </p:spPr>
        <p:txBody>
          <a:bodyPr/>
          <a:lstStyle/>
          <a:p>
            <a:endParaRPr lang="en-US"/>
          </a:p>
        </p:txBody>
      </p:sp>
      <p:sp>
        <p:nvSpPr>
          <p:cNvPr id="60420" name="Line 5"/>
          <p:cNvSpPr>
            <a:spLocks noChangeShapeType="1"/>
          </p:cNvSpPr>
          <p:nvPr/>
        </p:nvSpPr>
        <p:spPr bwMode="auto">
          <a:xfrm flipH="1">
            <a:off x="5529263" y="1870075"/>
            <a:ext cx="698500" cy="1588"/>
          </a:xfrm>
          <a:prstGeom prst="line">
            <a:avLst/>
          </a:prstGeom>
          <a:noFill/>
          <a:ln w="19050">
            <a:solidFill>
              <a:schemeClr val="tx1"/>
            </a:solidFill>
            <a:round/>
            <a:headEnd/>
            <a:tailEnd/>
          </a:ln>
        </p:spPr>
        <p:txBody>
          <a:bodyPr/>
          <a:lstStyle/>
          <a:p>
            <a:endParaRPr lang="en-US"/>
          </a:p>
        </p:txBody>
      </p:sp>
      <p:sp>
        <p:nvSpPr>
          <p:cNvPr id="60421" name="Oval 6"/>
          <p:cNvSpPr>
            <a:spLocks noChangeArrowheads="1"/>
          </p:cNvSpPr>
          <p:nvPr/>
        </p:nvSpPr>
        <p:spPr bwMode="auto">
          <a:xfrm>
            <a:off x="5537200" y="3189288"/>
            <a:ext cx="230188" cy="258762"/>
          </a:xfrm>
          <a:prstGeom prst="ellipse">
            <a:avLst/>
          </a:prstGeom>
          <a:solidFill>
            <a:srgbClr val="FFFFFF"/>
          </a:solidFill>
          <a:ln w="19050">
            <a:solidFill>
              <a:schemeClr val="tx1"/>
            </a:solidFill>
            <a:round/>
            <a:headEnd/>
            <a:tailEnd/>
          </a:ln>
        </p:spPr>
        <p:txBody>
          <a:bodyPr/>
          <a:lstStyle/>
          <a:p>
            <a:endParaRPr lang="en-US"/>
          </a:p>
        </p:txBody>
      </p:sp>
      <p:sp>
        <p:nvSpPr>
          <p:cNvPr id="60422" name="Rectangle 7"/>
          <p:cNvSpPr>
            <a:spLocks noChangeArrowheads="1"/>
          </p:cNvSpPr>
          <p:nvPr/>
        </p:nvSpPr>
        <p:spPr bwMode="auto">
          <a:xfrm>
            <a:off x="5548313" y="3513138"/>
            <a:ext cx="204787"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II:4</a:t>
            </a:r>
            <a:endParaRPr lang="en-GB" altLang="en-GB" sz="2400">
              <a:latin typeface="Times New Roman" pitchFamily="18" charset="0"/>
            </a:endParaRPr>
          </a:p>
        </p:txBody>
      </p:sp>
      <p:sp>
        <p:nvSpPr>
          <p:cNvPr id="60423" name="Oval 8"/>
          <p:cNvSpPr>
            <a:spLocks noChangeArrowheads="1"/>
          </p:cNvSpPr>
          <p:nvPr/>
        </p:nvSpPr>
        <p:spPr bwMode="auto">
          <a:xfrm>
            <a:off x="6457950" y="3189288"/>
            <a:ext cx="228600" cy="258762"/>
          </a:xfrm>
          <a:prstGeom prst="ellipse">
            <a:avLst/>
          </a:prstGeom>
          <a:solidFill>
            <a:schemeClr val="bg1">
              <a:lumMod val="75000"/>
            </a:schemeClr>
          </a:solidFill>
          <a:ln w="19050">
            <a:solidFill>
              <a:schemeClr val="tx1"/>
            </a:solidFill>
            <a:round/>
            <a:headEnd/>
            <a:tailEnd/>
          </a:ln>
        </p:spPr>
        <p:txBody>
          <a:bodyPr/>
          <a:lstStyle/>
          <a:p>
            <a:endParaRPr lang="en-US"/>
          </a:p>
        </p:txBody>
      </p:sp>
      <p:sp>
        <p:nvSpPr>
          <p:cNvPr id="60424" name="Rectangle 9"/>
          <p:cNvSpPr>
            <a:spLocks noChangeArrowheads="1"/>
          </p:cNvSpPr>
          <p:nvPr/>
        </p:nvSpPr>
        <p:spPr bwMode="auto">
          <a:xfrm>
            <a:off x="6469063" y="3513138"/>
            <a:ext cx="204787"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II:5</a:t>
            </a:r>
            <a:endParaRPr lang="en-GB" altLang="en-GB" sz="2400">
              <a:latin typeface="Times New Roman" pitchFamily="18" charset="0"/>
            </a:endParaRPr>
          </a:p>
        </p:txBody>
      </p:sp>
      <p:sp>
        <p:nvSpPr>
          <p:cNvPr id="60425" name="Line 10"/>
          <p:cNvSpPr>
            <a:spLocks noChangeShapeType="1"/>
          </p:cNvSpPr>
          <p:nvPr/>
        </p:nvSpPr>
        <p:spPr bwMode="auto">
          <a:xfrm flipH="1">
            <a:off x="2998788" y="1870075"/>
            <a:ext cx="582612" cy="1588"/>
          </a:xfrm>
          <a:prstGeom prst="line">
            <a:avLst/>
          </a:prstGeom>
          <a:noFill/>
          <a:ln w="19050">
            <a:solidFill>
              <a:schemeClr val="tx1"/>
            </a:solidFill>
            <a:round/>
            <a:headEnd/>
            <a:tailEnd/>
          </a:ln>
        </p:spPr>
        <p:txBody>
          <a:bodyPr/>
          <a:lstStyle/>
          <a:p>
            <a:endParaRPr lang="en-US"/>
          </a:p>
        </p:txBody>
      </p:sp>
      <p:sp>
        <p:nvSpPr>
          <p:cNvPr id="60426" name="Rectangle 11"/>
          <p:cNvSpPr>
            <a:spLocks noChangeArrowheads="1"/>
          </p:cNvSpPr>
          <p:nvPr/>
        </p:nvSpPr>
        <p:spPr bwMode="auto">
          <a:xfrm>
            <a:off x="2776538" y="1739900"/>
            <a:ext cx="230187" cy="258763"/>
          </a:xfrm>
          <a:prstGeom prst="rect">
            <a:avLst/>
          </a:prstGeom>
          <a:solidFill>
            <a:srgbClr val="FFFFFF"/>
          </a:solidFill>
          <a:ln w="19050">
            <a:solidFill>
              <a:schemeClr val="tx1"/>
            </a:solidFill>
            <a:miter lim="800000"/>
            <a:headEnd/>
            <a:tailEnd/>
          </a:ln>
        </p:spPr>
        <p:txBody>
          <a:bodyPr/>
          <a:lstStyle/>
          <a:p>
            <a:endParaRPr lang="en-US"/>
          </a:p>
        </p:txBody>
      </p:sp>
      <p:sp>
        <p:nvSpPr>
          <p:cNvPr id="60427" name="Line 12"/>
          <p:cNvSpPr>
            <a:spLocks noChangeShapeType="1"/>
          </p:cNvSpPr>
          <p:nvPr/>
        </p:nvSpPr>
        <p:spPr bwMode="auto">
          <a:xfrm>
            <a:off x="3294063" y="1870075"/>
            <a:ext cx="1587" cy="927100"/>
          </a:xfrm>
          <a:prstGeom prst="line">
            <a:avLst/>
          </a:prstGeom>
          <a:noFill/>
          <a:ln w="19050">
            <a:solidFill>
              <a:schemeClr val="tx1"/>
            </a:solidFill>
            <a:round/>
            <a:headEnd/>
            <a:tailEnd/>
          </a:ln>
        </p:spPr>
        <p:txBody>
          <a:bodyPr/>
          <a:lstStyle/>
          <a:p>
            <a:endParaRPr lang="en-US"/>
          </a:p>
        </p:txBody>
      </p:sp>
      <p:sp>
        <p:nvSpPr>
          <p:cNvPr id="60428" name="Line 13"/>
          <p:cNvSpPr>
            <a:spLocks noChangeShapeType="1"/>
          </p:cNvSpPr>
          <p:nvPr/>
        </p:nvSpPr>
        <p:spPr bwMode="auto">
          <a:xfrm>
            <a:off x="5881688" y="1870075"/>
            <a:ext cx="1587" cy="927100"/>
          </a:xfrm>
          <a:prstGeom prst="line">
            <a:avLst/>
          </a:prstGeom>
          <a:noFill/>
          <a:ln w="19050">
            <a:solidFill>
              <a:schemeClr val="tx1"/>
            </a:solidFill>
            <a:round/>
            <a:headEnd/>
            <a:tailEnd/>
          </a:ln>
        </p:spPr>
        <p:txBody>
          <a:bodyPr/>
          <a:lstStyle/>
          <a:p>
            <a:endParaRPr lang="en-US"/>
          </a:p>
        </p:txBody>
      </p:sp>
      <p:sp>
        <p:nvSpPr>
          <p:cNvPr id="60429" name="Line 14"/>
          <p:cNvSpPr>
            <a:spLocks noChangeShapeType="1"/>
          </p:cNvSpPr>
          <p:nvPr/>
        </p:nvSpPr>
        <p:spPr bwMode="auto">
          <a:xfrm>
            <a:off x="5881688" y="1870075"/>
            <a:ext cx="1587" cy="927100"/>
          </a:xfrm>
          <a:prstGeom prst="line">
            <a:avLst/>
          </a:prstGeom>
          <a:noFill/>
          <a:ln w="19050">
            <a:solidFill>
              <a:schemeClr val="tx1"/>
            </a:solidFill>
            <a:round/>
            <a:headEnd/>
            <a:tailEnd/>
          </a:ln>
        </p:spPr>
        <p:txBody>
          <a:bodyPr/>
          <a:lstStyle/>
          <a:p>
            <a:endParaRPr lang="en-US"/>
          </a:p>
        </p:txBody>
      </p:sp>
      <p:sp>
        <p:nvSpPr>
          <p:cNvPr id="60430" name="Line 15"/>
          <p:cNvSpPr>
            <a:spLocks noChangeShapeType="1"/>
          </p:cNvSpPr>
          <p:nvPr/>
        </p:nvSpPr>
        <p:spPr bwMode="auto">
          <a:xfrm>
            <a:off x="3811588" y="2797175"/>
            <a:ext cx="1587" cy="392113"/>
          </a:xfrm>
          <a:prstGeom prst="line">
            <a:avLst/>
          </a:prstGeom>
          <a:noFill/>
          <a:ln w="19050">
            <a:solidFill>
              <a:schemeClr val="tx1"/>
            </a:solidFill>
            <a:round/>
            <a:headEnd/>
            <a:tailEnd/>
          </a:ln>
        </p:spPr>
        <p:txBody>
          <a:bodyPr/>
          <a:lstStyle/>
          <a:p>
            <a:endParaRPr lang="en-US"/>
          </a:p>
        </p:txBody>
      </p:sp>
      <p:sp>
        <p:nvSpPr>
          <p:cNvPr id="60431" name="Line 16"/>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60432" name="Line 17"/>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60433" name="Line 18"/>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60434" name="Line 19"/>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60435" name="Line 20"/>
          <p:cNvSpPr>
            <a:spLocks noChangeShapeType="1"/>
          </p:cNvSpPr>
          <p:nvPr/>
        </p:nvSpPr>
        <p:spPr bwMode="auto">
          <a:xfrm>
            <a:off x="5651500" y="2797175"/>
            <a:ext cx="230188" cy="1588"/>
          </a:xfrm>
          <a:prstGeom prst="line">
            <a:avLst/>
          </a:prstGeom>
          <a:noFill/>
          <a:ln w="19050">
            <a:solidFill>
              <a:schemeClr val="tx1"/>
            </a:solidFill>
            <a:round/>
            <a:headEnd/>
            <a:tailEnd/>
          </a:ln>
        </p:spPr>
        <p:txBody>
          <a:bodyPr/>
          <a:lstStyle/>
          <a:p>
            <a:endParaRPr lang="en-US"/>
          </a:p>
        </p:txBody>
      </p:sp>
      <p:sp>
        <p:nvSpPr>
          <p:cNvPr id="60436" name="Line 21"/>
          <p:cNvSpPr>
            <a:spLocks noChangeShapeType="1"/>
          </p:cNvSpPr>
          <p:nvPr/>
        </p:nvSpPr>
        <p:spPr bwMode="auto">
          <a:xfrm>
            <a:off x="2890838" y="2797175"/>
            <a:ext cx="403225" cy="1588"/>
          </a:xfrm>
          <a:prstGeom prst="line">
            <a:avLst/>
          </a:prstGeom>
          <a:noFill/>
          <a:ln w="19050">
            <a:solidFill>
              <a:schemeClr val="tx1"/>
            </a:solidFill>
            <a:round/>
            <a:headEnd/>
            <a:tailEnd/>
          </a:ln>
        </p:spPr>
        <p:txBody>
          <a:bodyPr/>
          <a:lstStyle/>
          <a:p>
            <a:endParaRPr lang="en-US"/>
          </a:p>
        </p:txBody>
      </p:sp>
      <p:sp>
        <p:nvSpPr>
          <p:cNvPr id="60437" name="Rectangle 22"/>
          <p:cNvSpPr>
            <a:spLocks noChangeArrowheads="1"/>
          </p:cNvSpPr>
          <p:nvPr/>
        </p:nvSpPr>
        <p:spPr bwMode="auto">
          <a:xfrm>
            <a:off x="3697288" y="3189288"/>
            <a:ext cx="230187" cy="258762"/>
          </a:xfrm>
          <a:prstGeom prst="rect">
            <a:avLst/>
          </a:prstGeom>
          <a:solidFill>
            <a:schemeClr val="bg1"/>
          </a:solidFill>
          <a:ln w="1651">
            <a:solidFill>
              <a:schemeClr val="tx1"/>
            </a:solidFill>
            <a:miter lim="800000"/>
            <a:headEnd/>
            <a:tailEnd/>
          </a:ln>
        </p:spPr>
        <p:txBody>
          <a:bodyPr/>
          <a:lstStyle/>
          <a:p>
            <a:endParaRPr lang="en-US"/>
          </a:p>
        </p:txBody>
      </p:sp>
      <p:sp>
        <p:nvSpPr>
          <p:cNvPr id="60438" name="Rectangle 23"/>
          <p:cNvSpPr>
            <a:spLocks noChangeArrowheads="1"/>
          </p:cNvSpPr>
          <p:nvPr/>
        </p:nvSpPr>
        <p:spPr bwMode="auto">
          <a:xfrm>
            <a:off x="3708400" y="3513138"/>
            <a:ext cx="204788"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II:2</a:t>
            </a:r>
            <a:endParaRPr lang="en-GB" altLang="en-GB" sz="2400">
              <a:latin typeface="Times New Roman" pitchFamily="18" charset="0"/>
            </a:endParaRPr>
          </a:p>
        </p:txBody>
      </p:sp>
      <p:sp>
        <p:nvSpPr>
          <p:cNvPr id="60439" name="Oval 24"/>
          <p:cNvSpPr>
            <a:spLocks noChangeArrowheads="1"/>
          </p:cNvSpPr>
          <p:nvPr/>
        </p:nvSpPr>
        <p:spPr bwMode="auto">
          <a:xfrm>
            <a:off x="4616450" y="3189288"/>
            <a:ext cx="230188" cy="258762"/>
          </a:xfrm>
          <a:prstGeom prst="ellipse">
            <a:avLst/>
          </a:prstGeom>
          <a:solidFill>
            <a:schemeClr val="bg1">
              <a:lumMod val="75000"/>
            </a:schemeClr>
          </a:solidFill>
          <a:ln w="19050">
            <a:solidFill>
              <a:schemeClr val="tx1"/>
            </a:solidFill>
            <a:round/>
            <a:headEnd/>
            <a:tailEnd/>
          </a:ln>
        </p:spPr>
        <p:txBody>
          <a:bodyPr/>
          <a:lstStyle/>
          <a:p>
            <a:endParaRPr lang="en-US"/>
          </a:p>
        </p:txBody>
      </p:sp>
      <p:sp>
        <p:nvSpPr>
          <p:cNvPr id="60440" name="Rectangle 25"/>
          <p:cNvSpPr>
            <a:spLocks noChangeArrowheads="1"/>
          </p:cNvSpPr>
          <p:nvPr/>
        </p:nvSpPr>
        <p:spPr bwMode="auto">
          <a:xfrm>
            <a:off x="4629150" y="3513138"/>
            <a:ext cx="203200"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II:3</a:t>
            </a:r>
            <a:endParaRPr lang="en-GB" altLang="en-GB" sz="2400">
              <a:latin typeface="Times New Roman" pitchFamily="18" charset="0"/>
            </a:endParaRPr>
          </a:p>
        </p:txBody>
      </p:sp>
      <p:sp>
        <p:nvSpPr>
          <p:cNvPr id="60441" name="Line 26"/>
          <p:cNvSpPr>
            <a:spLocks noChangeShapeType="1"/>
          </p:cNvSpPr>
          <p:nvPr/>
        </p:nvSpPr>
        <p:spPr bwMode="auto">
          <a:xfrm flipH="1">
            <a:off x="3917950" y="3319463"/>
            <a:ext cx="698500" cy="1587"/>
          </a:xfrm>
          <a:prstGeom prst="line">
            <a:avLst/>
          </a:prstGeom>
          <a:noFill/>
          <a:ln w="19050">
            <a:solidFill>
              <a:schemeClr val="tx1"/>
            </a:solidFill>
            <a:round/>
            <a:headEnd/>
            <a:tailEnd/>
          </a:ln>
        </p:spPr>
        <p:txBody>
          <a:bodyPr/>
          <a:lstStyle/>
          <a:p>
            <a:endParaRPr lang="en-US"/>
          </a:p>
        </p:txBody>
      </p:sp>
      <p:sp>
        <p:nvSpPr>
          <p:cNvPr id="60442" name="Oval 27"/>
          <p:cNvSpPr>
            <a:spLocks noChangeArrowheads="1"/>
          </p:cNvSpPr>
          <p:nvPr/>
        </p:nvSpPr>
        <p:spPr bwMode="auto">
          <a:xfrm>
            <a:off x="6227763" y="1739900"/>
            <a:ext cx="230187" cy="258763"/>
          </a:xfrm>
          <a:prstGeom prst="ellipse">
            <a:avLst/>
          </a:prstGeom>
          <a:solidFill>
            <a:schemeClr val="bg1">
              <a:lumMod val="75000"/>
            </a:schemeClr>
          </a:solidFill>
          <a:ln w="19050">
            <a:solidFill>
              <a:schemeClr val="tx1"/>
            </a:solidFill>
            <a:round/>
            <a:headEnd/>
            <a:tailEnd/>
          </a:ln>
        </p:spPr>
        <p:txBody>
          <a:bodyPr/>
          <a:lstStyle/>
          <a:p>
            <a:endParaRPr lang="en-US"/>
          </a:p>
        </p:txBody>
      </p:sp>
      <p:sp>
        <p:nvSpPr>
          <p:cNvPr id="60443" name="Line 28"/>
          <p:cNvSpPr>
            <a:spLocks noChangeShapeType="1"/>
          </p:cNvSpPr>
          <p:nvPr/>
        </p:nvSpPr>
        <p:spPr bwMode="auto">
          <a:xfrm flipV="1">
            <a:off x="6169025" y="1676400"/>
            <a:ext cx="344488" cy="387350"/>
          </a:xfrm>
          <a:prstGeom prst="line">
            <a:avLst/>
          </a:prstGeom>
          <a:noFill/>
          <a:ln w="19050">
            <a:solidFill>
              <a:schemeClr val="tx1"/>
            </a:solidFill>
            <a:round/>
            <a:headEnd/>
            <a:tailEnd/>
          </a:ln>
        </p:spPr>
        <p:txBody>
          <a:bodyPr/>
          <a:lstStyle/>
          <a:p>
            <a:endParaRPr lang="en-US"/>
          </a:p>
        </p:txBody>
      </p:sp>
      <p:sp>
        <p:nvSpPr>
          <p:cNvPr id="60444" name="Rectangle 29"/>
          <p:cNvSpPr>
            <a:spLocks noChangeArrowheads="1"/>
          </p:cNvSpPr>
          <p:nvPr/>
        </p:nvSpPr>
        <p:spPr bwMode="auto">
          <a:xfrm>
            <a:off x="6259513" y="2063750"/>
            <a:ext cx="163512" cy="198438"/>
          </a:xfrm>
          <a:prstGeom prst="rect">
            <a:avLst/>
          </a:prstGeom>
          <a:noFill/>
          <a:ln w="9525">
            <a:noFill/>
            <a:miter lim="800000"/>
            <a:headEnd/>
            <a:tailEnd/>
          </a:ln>
        </p:spPr>
        <p:txBody>
          <a:bodyPr wrap="none" lIns="0" tIns="0" rIns="0" bIns="0">
            <a:spAutoFit/>
          </a:bodyPr>
          <a:lstStyle/>
          <a:p>
            <a:pPr algn="ctr" eaLnBrk="0" hangingPunct="0"/>
            <a:r>
              <a:rPr lang="en-GB" altLang="en-GB" sz="1300"/>
              <a:t>I:4</a:t>
            </a:r>
            <a:endParaRPr lang="en-GB" altLang="en-GB" sz="2400">
              <a:latin typeface="Times New Roman" pitchFamily="18" charset="0"/>
            </a:endParaRPr>
          </a:p>
        </p:txBody>
      </p:sp>
      <p:sp>
        <p:nvSpPr>
          <p:cNvPr id="60445" name="Rectangle 30"/>
          <p:cNvSpPr>
            <a:spLocks noChangeArrowheads="1"/>
          </p:cNvSpPr>
          <p:nvPr/>
        </p:nvSpPr>
        <p:spPr bwMode="auto">
          <a:xfrm>
            <a:off x="5307013" y="1739900"/>
            <a:ext cx="230187" cy="258763"/>
          </a:xfrm>
          <a:prstGeom prst="rect">
            <a:avLst/>
          </a:prstGeom>
          <a:solidFill>
            <a:srgbClr val="FFFFFF"/>
          </a:solidFill>
          <a:ln w="19050">
            <a:solidFill>
              <a:schemeClr val="tx1"/>
            </a:solidFill>
            <a:miter lim="800000"/>
            <a:headEnd/>
            <a:tailEnd/>
          </a:ln>
        </p:spPr>
        <p:txBody>
          <a:bodyPr/>
          <a:lstStyle/>
          <a:p>
            <a:endParaRPr lang="en-US"/>
          </a:p>
        </p:txBody>
      </p:sp>
      <p:sp>
        <p:nvSpPr>
          <p:cNvPr id="60446" name="Line 31"/>
          <p:cNvSpPr>
            <a:spLocks noChangeShapeType="1"/>
          </p:cNvSpPr>
          <p:nvPr/>
        </p:nvSpPr>
        <p:spPr bwMode="auto">
          <a:xfrm flipV="1">
            <a:off x="5249863" y="1676400"/>
            <a:ext cx="344487" cy="387350"/>
          </a:xfrm>
          <a:prstGeom prst="line">
            <a:avLst/>
          </a:prstGeom>
          <a:noFill/>
          <a:ln w="19050">
            <a:solidFill>
              <a:schemeClr val="tx1"/>
            </a:solidFill>
            <a:round/>
            <a:headEnd/>
            <a:tailEnd/>
          </a:ln>
        </p:spPr>
        <p:txBody>
          <a:bodyPr/>
          <a:lstStyle/>
          <a:p>
            <a:endParaRPr lang="en-US"/>
          </a:p>
        </p:txBody>
      </p:sp>
      <p:sp>
        <p:nvSpPr>
          <p:cNvPr id="60447" name="Rectangle 32"/>
          <p:cNvSpPr>
            <a:spLocks noChangeArrowheads="1"/>
          </p:cNvSpPr>
          <p:nvPr/>
        </p:nvSpPr>
        <p:spPr bwMode="auto">
          <a:xfrm>
            <a:off x="5340350" y="2063750"/>
            <a:ext cx="163513" cy="198438"/>
          </a:xfrm>
          <a:prstGeom prst="rect">
            <a:avLst/>
          </a:prstGeom>
          <a:noFill/>
          <a:ln w="9525">
            <a:noFill/>
            <a:miter lim="800000"/>
            <a:headEnd/>
            <a:tailEnd/>
          </a:ln>
        </p:spPr>
        <p:txBody>
          <a:bodyPr wrap="none" lIns="0" tIns="0" rIns="0" bIns="0">
            <a:spAutoFit/>
          </a:bodyPr>
          <a:lstStyle/>
          <a:p>
            <a:pPr algn="ctr" eaLnBrk="0" hangingPunct="0"/>
            <a:r>
              <a:rPr lang="en-GB" altLang="en-GB" sz="1300"/>
              <a:t>I:3</a:t>
            </a:r>
            <a:endParaRPr lang="en-GB" altLang="en-GB" sz="2400">
              <a:latin typeface="Times New Roman" pitchFamily="18" charset="0"/>
            </a:endParaRPr>
          </a:p>
        </p:txBody>
      </p:sp>
      <p:sp>
        <p:nvSpPr>
          <p:cNvPr id="60448" name="Oval 33"/>
          <p:cNvSpPr>
            <a:spLocks noChangeArrowheads="1"/>
          </p:cNvSpPr>
          <p:nvPr/>
        </p:nvSpPr>
        <p:spPr bwMode="auto">
          <a:xfrm>
            <a:off x="3581400" y="1739900"/>
            <a:ext cx="230188" cy="258763"/>
          </a:xfrm>
          <a:prstGeom prst="ellipse">
            <a:avLst/>
          </a:prstGeom>
          <a:solidFill>
            <a:srgbClr val="FFFFFF"/>
          </a:solidFill>
          <a:ln w="19050">
            <a:solidFill>
              <a:schemeClr val="tx1"/>
            </a:solidFill>
            <a:round/>
            <a:headEnd/>
            <a:tailEnd/>
          </a:ln>
        </p:spPr>
        <p:txBody>
          <a:bodyPr/>
          <a:lstStyle/>
          <a:p>
            <a:endParaRPr lang="en-US"/>
          </a:p>
        </p:txBody>
      </p:sp>
      <p:sp>
        <p:nvSpPr>
          <p:cNvPr id="60449" name="Rectangle 34"/>
          <p:cNvSpPr>
            <a:spLocks noChangeArrowheads="1"/>
          </p:cNvSpPr>
          <p:nvPr/>
        </p:nvSpPr>
        <p:spPr bwMode="auto">
          <a:xfrm>
            <a:off x="3614738" y="2063750"/>
            <a:ext cx="163512" cy="198438"/>
          </a:xfrm>
          <a:prstGeom prst="rect">
            <a:avLst/>
          </a:prstGeom>
          <a:noFill/>
          <a:ln w="9525">
            <a:noFill/>
            <a:miter lim="800000"/>
            <a:headEnd/>
            <a:tailEnd/>
          </a:ln>
        </p:spPr>
        <p:txBody>
          <a:bodyPr wrap="none" lIns="0" tIns="0" rIns="0" bIns="0">
            <a:spAutoFit/>
          </a:bodyPr>
          <a:lstStyle/>
          <a:p>
            <a:pPr algn="ctr" eaLnBrk="0" hangingPunct="0"/>
            <a:r>
              <a:rPr lang="en-GB" altLang="en-GB" sz="1300"/>
              <a:t>I:2</a:t>
            </a:r>
            <a:endParaRPr lang="en-GB" altLang="en-GB" sz="2400">
              <a:latin typeface="Times New Roman" pitchFamily="18" charset="0"/>
            </a:endParaRPr>
          </a:p>
        </p:txBody>
      </p:sp>
      <p:sp>
        <p:nvSpPr>
          <p:cNvPr id="60450" name="Rectangle 35"/>
          <p:cNvSpPr>
            <a:spLocks noChangeArrowheads="1"/>
          </p:cNvSpPr>
          <p:nvPr/>
        </p:nvSpPr>
        <p:spPr bwMode="auto">
          <a:xfrm>
            <a:off x="2776538" y="1739900"/>
            <a:ext cx="230187" cy="258763"/>
          </a:xfrm>
          <a:prstGeom prst="rect">
            <a:avLst/>
          </a:prstGeom>
          <a:solidFill>
            <a:schemeClr val="bg1"/>
          </a:solidFill>
          <a:ln w="1651">
            <a:solidFill>
              <a:schemeClr val="tx1"/>
            </a:solidFill>
            <a:miter lim="800000"/>
            <a:headEnd/>
            <a:tailEnd/>
          </a:ln>
        </p:spPr>
        <p:txBody>
          <a:bodyPr/>
          <a:lstStyle/>
          <a:p>
            <a:endParaRPr lang="en-US"/>
          </a:p>
        </p:txBody>
      </p:sp>
      <p:sp>
        <p:nvSpPr>
          <p:cNvPr id="60451" name="Line 36"/>
          <p:cNvSpPr>
            <a:spLocks noChangeShapeType="1"/>
          </p:cNvSpPr>
          <p:nvPr/>
        </p:nvSpPr>
        <p:spPr bwMode="auto">
          <a:xfrm flipV="1">
            <a:off x="2719388" y="1676400"/>
            <a:ext cx="344487" cy="387350"/>
          </a:xfrm>
          <a:prstGeom prst="line">
            <a:avLst/>
          </a:prstGeom>
          <a:noFill/>
          <a:ln w="19050">
            <a:solidFill>
              <a:schemeClr val="tx1"/>
            </a:solidFill>
            <a:round/>
            <a:headEnd/>
            <a:tailEnd/>
          </a:ln>
        </p:spPr>
        <p:txBody>
          <a:bodyPr/>
          <a:lstStyle/>
          <a:p>
            <a:endParaRPr lang="en-US"/>
          </a:p>
        </p:txBody>
      </p:sp>
      <p:sp>
        <p:nvSpPr>
          <p:cNvPr id="60452" name="Rectangle 37"/>
          <p:cNvSpPr>
            <a:spLocks noChangeArrowheads="1"/>
          </p:cNvSpPr>
          <p:nvPr/>
        </p:nvSpPr>
        <p:spPr bwMode="auto">
          <a:xfrm>
            <a:off x="2809875" y="2063750"/>
            <a:ext cx="163513" cy="198438"/>
          </a:xfrm>
          <a:prstGeom prst="rect">
            <a:avLst/>
          </a:prstGeom>
          <a:noFill/>
          <a:ln w="9525">
            <a:noFill/>
            <a:miter lim="800000"/>
            <a:headEnd/>
            <a:tailEnd/>
          </a:ln>
        </p:spPr>
        <p:txBody>
          <a:bodyPr wrap="none" lIns="0" tIns="0" rIns="0" bIns="0">
            <a:spAutoFit/>
          </a:bodyPr>
          <a:lstStyle/>
          <a:p>
            <a:pPr algn="ctr" eaLnBrk="0" hangingPunct="0"/>
            <a:r>
              <a:rPr lang="en-GB" altLang="en-GB" sz="1300"/>
              <a:t>I:1</a:t>
            </a:r>
            <a:endParaRPr lang="en-GB" altLang="en-GB" sz="2400">
              <a:latin typeface="Times New Roman" pitchFamily="18" charset="0"/>
            </a:endParaRPr>
          </a:p>
        </p:txBody>
      </p:sp>
      <p:sp>
        <p:nvSpPr>
          <p:cNvPr id="60453" name="Line 38"/>
          <p:cNvSpPr>
            <a:spLocks noChangeShapeType="1"/>
          </p:cNvSpPr>
          <p:nvPr/>
        </p:nvSpPr>
        <p:spPr bwMode="auto">
          <a:xfrm flipH="1">
            <a:off x="2998788" y="1870075"/>
            <a:ext cx="582612" cy="1588"/>
          </a:xfrm>
          <a:prstGeom prst="line">
            <a:avLst/>
          </a:prstGeom>
          <a:noFill/>
          <a:ln w="19050">
            <a:solidFill>
              <a:schemeClr val="tx1"/>
            </a:solidFill>
            <a:round/>
            <a:headEnd/>
            <a:tailEnd/>
          </a:ln>
        </p:spPr>
        <p:txBody>
          <a:bodyPr/>
          <a:lstStyle/>
          <a:p>
            <a:endParaRPr lang="en-US"/>
          </a:p>
        </p:txBody>
      </p:sp>
      <p:sp>
        <p:nvSpPr>
          <p:cNvPr id="60454" name="Oval 39"/>
          <p:cNvSpPr>
            <a:spLocks noChangeArrowheads="1"/>
          </p:cNvSpPr>
          <p:nvPr/>
        </p:nvSpPr>
        <p:spPr bwMode="auto">
          <a:xfrm>
            <a:off x="2776538" y="3189288"/>
            <a:ext cx="230187" cy="258762"/>
          </a:xfrm>
          <a:prstGeom prst="ellipse">
            <a:avLst/>
          </a:prstGeom>
          <a:solidFill>
            <a:srgbClr val="FFFFFF"/>
          </a:solidFill>
          <a:ln w="19050">
            <a:solidFill>
              <a:schemeClr val="tx1"/>
            </a:solidFill>
            <a:round/>
            <a:headEnd/>
            <a:tailEnd/>
          </a:ln>
        </p:spPr>
        <p:txBody>
          <a:bodyPr/>
          <a:lstStyle/>
          <a:p>
            <a:endParaRPr lang="en-US"/>
          </a:p>
        </p:txBody>
      </p:sp>
      <p:sp>
        <p:nvSpPr>
          <p:cNvPr id="60455" name="Rectangle 40"/>
          <p:cNvSpPr>
            <a:spLocks noChangeArrowheads="1"/>
          </p:cNvSpPr>
          <p:nvPr/>
        </p:nvSpPr>
        <p:spPr bwMode="auto">
          <a:xfrm>
            <a:off x="2787650" y="3513138"/>
            <a:ext cx="204788"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II:1</a:t>
            </a:r>
            <a:endParaRPr lang="en-GB" altLang="en-GB" sz="2400">
              <a:latin typeface="Times New Roman" pitchFamily="18" charset="0"/>
            </a:endParaRPr>
          </a:p>
        </p:txBody>
      </p:sp>
      <p:sp>
        <p:nvSpPr>
          <p:cNvPr id="60456" name="Line 41"/>
          <p:cNvSpPr>
            <a:spLocks noChangeShapeType="1"/>
          </p:cNvSpPr>
          <p:nvPr/>
        </p:nvSpPr>
        <p:spPr bwMode="auto">
          <a:xfrm>
            <a:off x="5881688" y="1870075"/>
            <a:ext cx="1587" cy="927100"/>
          </a:xfrm>
          <a:prstGeom prst="line">
            <a:avLst/>
          </a:prstGeom>
          <a:noFill/>
          <a:ln w="19050">
            <a:solidFill>
              <a:schemeClr val="tx1"/>
            </a:solidFill>
            <a:round/>
            <a:headEnd/>
            <a:tailEnd/>
          </a:ln>
        </p:spPr>
        <p:txBody>
          <a:bodyPr/>
          <a:lstStyle/>
          <a:p>
            <a:endParaRPr lang="en-US"/>
          </a:p>
        </p:txBody>
      </p:sp>
      <p:sp>
        <p:nvSpPr>
          <p:cNvPr id="60457" name="Line 42"/>
          <p:cNvSpPr>
            <a:spLocks noChangeShapeType="1"/>
          </p:cNvSpPr>
          <p:nvPr/>
        </p:nvSpPr>
        <p:spPr bwMode="auto">
          <a:xfrm>
            <a:off x="3294063" y="1870075"/>
            <a:ext cx="1587" cy="927100"/>
          </a:xfrm>
          <a:prstGeom prst="line">
            <a:avLst/>
          </a:prstGeom>
          <a:noFill/>
          <a:ln w="19050">
            <a:solidFill>
              <a:schemeClr val="tx1"/>
            </a:solidFill>
            <a:round/>
            <a:headEnd/>
            <a:tailEnd/>
          </a:ln>
        </p:spPr>
        <p:txBody>
          <a:bodyPr/>
          <a:lstStyle/>
          <a:p>
            <a:endParaRPr lang="en-US"/>
          </a:p>
        </p:txBody>
      </p:sp>
      <p:sp>
        <p:nvSpPr>
          <p:cNvPr id="60458" name="Line 43"/>
          <p:cNvSpPr>
            <a:spLocks noChangeShapeType="1"/>
          </p:cNvSpPr>
          <p:nvPr/>
        </p:nvSpPr>
        <p:spPr bwMode="auto">
          <a:xfrm>
            <a:off x="4730750" y="2797175"/>
            <a:ext cx="1588" cy="392113"/>
          </a:xfrm>
          <a:prstGeom prst="line">
            <a:avLst/>
          </a:prstGeom>
          <a:noFill/>
          <a:ln w="19050">
            <a:solidFill>
              <a:schemeClr val="tx1"/>
            </a:solidFill>
            <a:round/>
            <a:headEnd/>
            <a:tailEnd/>
          </a:ln>
        </p:spPr>
        <p:txBody>
          <a:bodyPr/>
          <a:lstStyle/>
          <a:p>
            <a:endParaRPr lang="en-US"/>
          </a:p>
        </p:txBody>
      </p:sp>
      <p:sp>
        <p:nvSpPr>
          <p:cNvPr id="60459" name="Line 44"/>
          <p:cNvSpPr>
            <a:spLocks noChangeShapeType="1"/>
          </p:cNvSpPr>
          <p:nvPr/>
        </p:nvSpPr>
        <p:spPr bwMode="auto">
          <a:xfrm>
            <a:off x="5651500" y="2797175"/>
            <a:ext cx="1588" cy="392113"/>
          </a:xfrm>
          <a:prstGeom prst="line">
            <a:avLst/>
          </a:prstGeom>
          <a:noFill/>
          <a:ln w="19050">
            <a:solidFill>
              <a:schemeClr val="tx1"/>
            </a:solidFill>
            <a:round/>
            <a:headEnd/>
            <a:tailEnd/>
          </a:ln>
        </p:spPr>
        <p:txBody>
          <a:bodyPr/>
          <a:lstStyle/>
          <a:p>
            <a:endParaRPr lang="en-US"/>
          </a:p>
        </p:txBody>
      </p:sp>
      <p:sp>
        <p:nvSpPr>
          <p:cNvPr id="60460" name="Line 45"/>
          <p:cNvSpPr>
            <a:spLocks noChangeShapeType="1"/>
          </p:cNvSpPr>
          <p:nvPr/>
        </p:nvSpPr>
        <p:spPr bwMode="auto">
          <a:xfrm>
            <a:off x="6572250" y="2797175"/>
            <a:ext cx="0" cy="392113"/>
          </a:xfrm>
          <a:prstGeom prst="line">
            <a:avLst/>
          </a:prstGeom>
          <a:noFill/>
          <a:ln w="19050">
            <a:solidFill>
              <a:schemeClr val="tx1"/>
            </a:solidFill>
            <a:round/>
            <a:headEnd/>
            <a:tailEnd/>
          </a:ln>
        </p:spPr>
        <p:txBody>
          <a:bodyPr/>
          <a:lstStyle/>
          <a:p>
            <a:endParaRPr lang="en-US"/>
          </a:p>
        </p:txBody>
      </p:sp>
      <p:sp>
        <p:nvSpPr>
          <p:cNvPr id="60461" name="Line 46"/>
          <p:cNvSpPr>
            <a:spLocks noChangeShapeType="1"/>
          </p:cNvSpPr>
          <p:nvPr/>
        </p:nvSpPr>
        <p:spPr bwMode="auto">
          <a:xfrm>
            <a:off x="2890838" y="2797175"/>
            <a:ext cx="1587" cy="392113"/>
          </a:xfrm>
          <a:prstGeom prst="line">
            <a:avLst/>
          </a:prstGeom>
          <a:noFill/>
          <a:ln w="19050">
            <a:solidFill>
              <a:schemeClr val="tx1"/>
            </a:solidFill>
            <a:round/>
            <a:headEnd/>
            <a:tailEnd/>
          </a:ln>
        </p:spPr>
        <p:txBody>
          <a:bodyPr/>
          <a:lstStyle/>
          <a:p>
            <a:endParaRPr lang="en-US"/>
          </a:p>
        </p:txBody>
      </p:sp>
      <p:sp>
        <p:nvSpPr>
          <p:cNvPr id="60462" name="Line 47"/>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60463" name="Line 48"/>
          <p:cNvSpPr>
            <a:spLocks noChangeShapeType="1"/>
          </p:cNvSpPr>
          <p:nvPr/>
        </p:nvSpPr>
        <p:spPr bwMode="auto">
          <a:xfrm>
            <a:off x="3294063" y="2797175"/>
            <a:ext cx="517525" cy="1588"/>
          </a:xfrm>
          <a:prstGeom prst="line">
            <a:avLst/>
          </a:prstGeom>
          <a:noFill/>
          <a:ln w="19050">
            <a:solidFill>
              <a:schemeClr val="tx1"/>
            </a:solidFill>
            <a:round/>
            <a:headEnd/>
            <a:tailEnd/>
          </a:ln>
        </p:spPr>
        <p:txBody>
          <a:bodyPr/>
          <a:lstStyle/>
          <a:p>
            <a:endParaRPr lang="en-US"/>
          </a:p>
        </p:txBody>
      </p:sp>
      <p:sp>
        <p:nvSpPr>
          <p:cNvPr id="60464" name="Line 49"/>
          <p:cNvSpPr>
            <a:spLocks noChangeShapeType="1"/>
          </p:cNvSpPr>
          <p:nvPr/>
        </p:nvSpPr>
        <p:spPr bwMode="auto">
          <a:xfrm>
            <a:off x="4730750" y="2797175"/>
            <a:ext cx="1150938" cy="1588"/>
          </a:xfrm>
          <a:prstGeom prst="line">
            <a:avLst/>
          </a:prstGeom>
          <a:noFill/>
          <a:ln w="19050">
            <a:solidFill>
              <a:schemeClr val="tx1"/>
            </a:solidFill>
            <a:round/>
            <a:headEnd/>
            <a:tailEnd/>
          </a:ln>
        </p:spPr>
        <p:txBody>
          <a:bodyPr/>
          <a:lstStyle/>
          <a:p>
            <a:endParaRPr lang="en-US"/>
          </a:p>
        </p:txBody>
      </p:sp>
      <p:sp>
        <p:nvSpPr>
          <p:cNvPr id="60465" name="Line 50"/>
          <p:cNvSpPr>
            <a:spLocks noChangeShapeType="1"/>
          </p:cNvSpPr>
          <p:nvPr/>
        </p:nvSpPr>
        <p:spPr bwMode="auto">
          <a:xfrm>
            <a:off x="5881688" y="2797175"/>
            <a:ext cx="690562" cy="1588"/>
          </a:xfrm>
          <a:prstGeom prst="line">
            <a:avLst/>
          </a:prstGeom>
          <a:noFill/>
          <a:ln w="19050">
            <a:solidFill>
              <a:schemeClr val="tx1"/>
            </a:solidFill>
            <a:round/>
            <a:headEnd/>
            <a:tailEnd/>
          </a:ln>
        </p:spPr>
        <p:txBody>
          <a:bodyPr/>
          <a:lstStyle/>
          <a:p>
            <a:endParaRPr lang="en-US"/>
          </a:p>
        </p:txBody>
      </p:sp>
      <p:sp>
        <p:nvSpPr>
          <p:cNvPr id="60466" name="Rectangle 51"/>
          <p:cNvSpPr>
            <a:spLocks noChangeArrowheads="1"/>
          </p:cNvSpPr>
          <p:nvPr/>
        </p:nvSpPr>
        <p:spPr bwMode="auto">
          <a:xfrm>
            <a:off x="2311400" y="4448175"/>
            <a:ext cx="230188" cy="258763"/>
          </a:xfrm>
          <a:prstGeom prst="rect">
            <a:avLst/>
          </a:prstGeom>
          <a:solidFill>
            <a:srgbClr val="FFFFFF"/>
          </a:solidFill>
          <a:ln w="19050">
            <a:solidFill>
              <a:schemeClr val="tx1"/>
            </a:solidFill>
            <a:miter lim="800000"/>
            <a:headEnd/>
            <a:tailEnd/>
          </a:ln>
        </p:spPr>
        <p:txBody>
          <a:bodyPr/>
          <a:lstStyle/>
          <a:p>
            <a:endParaRPr lang="en-US"/>
          </a:p>
        </p:txBody>
      </p:sp>
      <p:sp>
        <p:nvSpPr>
          <p:cNvPr id="60467" name="Oval 52"/>
          <p:cNvSpPr>
            <a:spLocks noChangeArrowheads="1"/>
          </p:cNvSpPr>
          <p:nvPr/>
        </p:nvSpPr>
        <p:spPr bwMode="auto">
          <a:xfrm>
            <a:off x="4151313" y="4448175"/>
            <a:ext cx="230187" cy="258763"/>
          </a:xfrm>
          <a:prstGeom prst="ellipse">
            <a:avLst/>
          </a:prstGeom>
          <a:solidFill>
            <a:srgbClr val="FFFFFF"/>
          </a:solidFill>
          <a:ln w="19050">
            <a:solidFill>
              <a:schemeClr val="tx1"/>
            </a:solidFill>
            <a:round/>
            <a:headEnd/>
            <a:tailEnd/>
          </a:ln>
        </p:spPr>
        <p:txBody>
          <a:bodyPr/>
          <a:lstStyle/>
          <a:p>
            <a:endParaRPr lang="en-US"/>
          </a:p>
        </p:txBody>
      </p:sp>
      <p:sp>
        <p:nvSpPr>
          <p:cNvPr id="60468" name="Oval 53"/>
          <p:cNvSpPr>
            <a:spLocks noChangeArrowheads="1"/>
          </p:cNvSpPr>
          <p:nvPr/>
        </p:nvSpPr>
        <p:spPr bwMode="auto">
          <a:xfrm>
            <a:off x="5991225" y="4448175"/>
            <a:ext cx="230188" cy="258763"/>
          </a:xfrm>
          <a:prstGeom prst="ellipse">
            <a:avLst/>
          </a:prstGeom>
          <a:solidFill>
            <a:srgbClr val="FFFFFF"/>
          </a:solidFill>
          <a:ln w="19050">
            <a:solidFill>
              <a:schemeClr val="tx1"/>
            </a:solidFill>
            <a:round/>
            <a:headEnd/>
            <a:tailEnd/>
          </a:ln>
        </p:spPr>
        <p:txBody>
          <a:bodyPr/>
          <a:lstStyle/>
          <a:p>
            <a:endParaRPr lang="en-US"/>
          </a:p>
        </p:txBody>
      </p:sp>
      <p:sp>
        <p:nvSpPr>
          <p:cNvPr id="60469" name="Line 54"/>
          <p:cNvSpPr>
            <a:spLocks noChangeShapeType="1"/>
          </p:cNvSpPr>
          <p:nvPr/>
        </p:nvSpPr>
        <p:spPr bwMode="auto">
          <a:xfrm>
            <a:off x="4265613" y="4057650"/>
            <a:ext cx="1587" cy="1588"/>
          </a:xfrm>
          <a:prstGeom prst="line">
            <a:avLst/>
          </a:prstGeom>
          <a:noFill/>
          <a:ln w="19050">
            <a:solidFill>
              <a:schemeClr val="tx1"/>
            </a:solidFill>
            <a:round/>
            <a:headEnd/>
            <a:tailEnd/>
          </a:ln>
        </p:spPr>
        <p:txBody>
          <a:bodyPr/>
          <a:lstStyle/>
          <a:p>
            <a:endParaRPr lang="en-US"/>
          </a:p>
        </p:txBody>
      </p:sp>
      <p:sp>
        <p:nvSpPr>
          <p:cNvPr id="60470" name="Line 55"/>
          <p:cNvSpPr>
            <a:spLocks noChangeShapeType="1"/>
          </p:cNvSpPr>
          <p:nvPr/>
        </p:nvSpPr>
        <p:spPr bwMode="auto">
          <a:xfrm>
            <a:off x="4265613" y="4057650"/>
            <a:ext cx="920750" cy="1588"/>
          </a:xfrm>
          <a:prstGeom prst="line">
            <a:avLst/>
          </a:prstGeom>
          <a:noFill/>
          <a:ln w="19050">
            <a:solidFill>
              <a:schemeClr val="tx1"/>
            </a:solidFill>
            <a:round/>
            <a:headEnd/>
            <a:tailEnd/>
          </a:ln>
        </p:spPr>
        <p:txBody>
          <a:bodyPr/>
          <a:lstStyle/>
          <a:p>
            <a:endParaRPr lang="en-US"/>
          </a:p>
        </p:txBody>
      </p:sp>
      <p:sp>
        <p:nvSpPr>
          <p:cNvPr id="60471" name="Rectangle 56"/>
          <p:cNvSpPr>
            <a:spLocks noChangeArrowheads="1"/>
          </p:cNvSpPr>
          <p:nvPr/>
        </p:nvSpPr>
        <p:spPr bwMode="auto">
          <a:xfrm>
            <a:off x="2311400" y="4448175"/>
            <a:ext cx="230188" cy="258763"/>
          </a:xfrm>
          <a:prstGeom prst="rect">
            <a:avLst/>
          </a:prstGeom>
          <a:solidFill>
            <a:srgbClr val="000000"/>
          </a:solidFill>
          <a:ln w="1588">
            <a:solidFill>
              <a:schemeClr val="tx1"/>
            </a:solidFill>
            <a:miter lim="800000"/>
            <a:headEnd/>
            <a:tailEnd/>
          </a:ln>
        </p:spPr>
        <p:txBody>
          <a:bodyPr/>
          <a:lstStyle/>
          <a:p>
            <a:endParaRPr lang="en-US"/>
          </a:p>
        </p:txBody>
      </p:sp>
      <p:sp>
        <p:nvSpPr>
          <p:cNvPr id="60472" name="Rectangle 57"/>
          <p:cNvSpPr>
            <a:spLocks noChangeArrowheads="1"/>
          </p:cNvSpPr>
          <p:nvPr/>
        </p:nvSpPr>
        <p:spPr bwMode="auto">
          <a:xfrm>
            <a:off x="2303463" y="4772025"/>
            <a:ext cx="244475"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III:1</a:t>
            </a:r>
            <a:endParaRPr lang="en-GB" altLang="en-GB" sz="2400">
              <a:latin typeface="Times New Roman" pitchFamily="18" charset="0"/>
            </a:endParaRPr>
          </a:p>
        </p:txBody>
      </p:sp>
      <p:sp>
        <p:nvSpPr>
          <p:cNvPr id="60473" name="Oval 58"/>
          <p:cNvSpPr>
            <a:spLocks noChangeArrowheads="1"/>
          </p:cNvSpPr>
          <p:nvPr/>
        </p:nvSpPr>
        <p:spPr bwMode="auto">
          <a:xfrm>
            <a:off x="3232150" y="4448175"/>
            <a:ext cx="228600" cy="258763"/>
          </a:xfrm>
          <a:prstGeom prst="ellipse">
            <a:avLst/>
          </a:prstGeom>
          <a:solidFill>
            <a:srgbClr val="FFFFFF"/>
          </a:solidFill>
          <a:ln w="19050">
            <a:solidFill>
              <a:schemeClr val="tx1"/>
            </a:solidFill>
            <a:round/>
            <a:headEnd/>
            <a:tailEnd/>
          </a:ln>
        </p:spPr>
        <p:txBody>
          <a:bodyPr/>
          <a:lstStyle/>
          <a:p>
            <a:endParaRPr lang="en-US"/>
          </a:p>
        </p:txBody>
      </p:sp>
      <p:sp>
        <p:nvSpPr>
          <p:cNvPr id="60474" name="Rectangle 59"/>
          <p:cNvSpPr>
            <a:spLocks noChangeArrowheads="1"/>
          </p:cNvSpPr>
          <p:nvPr/>
        </p:nvSpPr>
        <p:spPr bwMode="auto">
          <a:xfrm>
            <a:off x="3222625" y="4772025"/>
            <a:ext cx="246063"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III:2</a:t>
            </a:r>
            <a:endParaRPr lang="en-GB" altLang="en-GB" sz="2400">
              <a:latin typeface="Times New Roman" pitchFamily="18" charset="0"/>
            </a:endParaRPr>
          </a:p>
        </p:txBody>
      </p:sp>
      <p:sp>
        <p:nvSpPr>
          <p:cNvPr id="60475" name="Oval 60"/>
          <p:cNvSpPr>
            <a:spLocks noChangeArrowheads="1"/>
          </p:cNvSpPr>
          <p:nvPr/>
        </p:nvSpPr>
        <p:spPr bwMode="auto">
          <a:xfrm>
            <a:off x="4151313" y="4448175"/>
            <a:ext cx="230187" cy="258763"/>
          </a:xfrm>
          <a:prstGeom prst="ellipse">
            <a:avLst/>
          </a:prstGeom>
          <a:solidFill>
            <a:srgbClr val="000000"/>
          </a:solidFill>
          <a:ln w="1588">
            <a:solidFill>
              <a:schemeClr val="tx1"/>
            </a:solidFill>
            <a:round/>
            <a:headEnd/>
            <a:tailEnd/>
          </a:ln>
        </p:spPr>
        <p:txBody>
          <a:bodyPr/>
          <a:lstStyle/>
          <a:p>
            <a:endParaRPr lang="en-US"/>
          </a:p>
        </p:txBody>
      </p:sp>
      <p:sp>
        <p:nvSpPr>
          <p:cNvPr id="60476" name="Rectangle 61"/>
          <p:cNvSpPr>
            <a:spLocks noChangeArrowheads="1"/>
          </p:cNvSpPr>
          <p:nvPr/>
        </p:nvSpPr>
        <p:spPr bwMode="auto">
          <a:xfrm>
            <a:off x="4143375" y="4772025"/>
            <a:ext cx="244475"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III:3</a:t>
            </a:r>
            <a:endParaRPr lang="en-GB" altLang="en-GB" sz="2400">
              <a:latin typeface="Times New Roman" pitchFamily="18" charset="0"/>
            </a:endParaRPr>
          </a:p>
        </p:txBody>
      </p:sp>
      <p:sp>
        <p:nvSpPr>
          <p:cNvPr id="60477" name="Rectangle 62"/>
          <p:cNvSpPr>
            <a:spLocks noChangeArrowheads="1"/>
          </p:cNvSpPr>
          <p:nvPr/>
        </p:nvSpPr>
        <p:spPr bwMode="auto">
          <a:xfrm>
            <a:off x="5072063" y="4448175"/>
            <a:ext cx="230187" cy="258763"/>
          </a:xfrm>
          <a:prstGeom prst="rect">
            <a:avLst/>
          </a:prstGeom>
          <a:solidFill>
            <a:srgbClr val="FFFFFF"/>
          </a:solidFill>
          <a:ln w="19050">
            <a:solidFill>
              <a:schemeClr val="tx1"/>
            </a:solidFill>
            <a:miter lim="800000"/>
            <a:headEnd/>
            <a:tailEnd/>
          </a:ln>
        </p:spPr>
        <p:txBody>
          <a:bodyPr/>
          <a:lstStyle/>
          <a:p>
            <a:endParaRPr lang="en-US"/>
          </a:p>
        </p:txBody>
      </p:sp>
      <p:sp>
        <p:nvSpPr>
          <p:cNvPr id="60478" name="Rectangle 63"/>
          <p:cNvSpPr>
            <a:spLocks noChangeArrowheads="1"/>
          </p:cNvSpPr>
          <p:nvPr/>
        </p:nvSpPr>
        <p:spPr bwMode="auto">
          <a:xfrm>
            <a:off x="4876800" y="4800600"/>
            <a:ext cx="246063"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III:4</a:t>
            </a:r>
            <a:endParaRPr lang="en-GB" altLang="en-GB" sz="2400">
              <a:latin typeface="Times New Roman" pitchFamily="18" charset="0"/>
            </a:endParaRPr>
          </a:p>
        </p:txBody>
      </p:sp>
      <p:sp>
        <p:nvSpPr>
          <p:cNvPr id="60479" name="Oval 64"/>
          <p:cNvSpPr>
            <a:spLocks noChangeArrowheads="1"/>
          </p:cNvSpPr>
          <p:nvPr/>
        </p:nvSpPr>
        <p:spPr bwMode="auto">
          <a:xfrm>
            <a:off x="5991225" y="4448175"/>
            <a:ext cx="230188" cy="258763"/>
          </a:xfrm>
          <a:prstGeom prst="ellipse">
            <a:avLst/>
          </a:prstGeom>
          <a:solidFill>
            <a:schemeClr val="tx1"/>
          </a:solidFill>
          <a:ln w="1588">
            <a:solidFill>
              <a:schemeClr val="tx1"/>
            </a:solidFill>
            <a:round/>
            <a:headEnd/>
            <a:tailEnd/>
          </a:ln>
        </p:spPr>
        <p:txBody>
          <a:bodyPr/>
          <a:lstStyle/>
          <a:p>
            <a:endParaRPr lang="en-US"/>
          </a:p>
        </p:txBody>
      </p:sp>
      <p:sp>
        <p:nvSpPr>
          <p:cNvPr id="60480" name="Rectangle 65"/>
          <p:cNvSpPr>
            <a:spLocks noChangeArrowheads="1"/>
          </p:cNvSpPr>
          <p:nvPr/>
        </p:nvSpPr>
        <p:spPr bwMode="auto">
          <a:xfrm>
            <a:off x="5983288" y="4772025"/>
            <a:ext cx="246062"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III:5</a:t>
            </a:r>
            <a:endParaRPr lang="en-GB" altLang="en-GB" sz="2400">
              <a:latin typeface="Times New Roman" pitchFamily="18" charset="0"/>
            </a:endParaRPr>
          </a:p>
        </p:txBody>
      </p:sp>
      <p:sp>
        <p:nvSpPr>
          <p:cNvPr id="60481" name="Line 66"/>
          <p:cNvSpPr>
            <a:spLocks noChangeShapeType="1"/>
          </p:cNvSpPr>
          <p:nvPr/>
        </p:nvSpPr>
        <p:spPr bwMode="auto">
          <a:xfrm>
            <a:off x="2425700" y="4057650"/>
            <a:ext cx="1588" cy="390525"/>
          </a:xfrm>
          <a:prstGeom prst="line">
            <a:avLst/>
          </a:prstGeom>
          <a:noFill/>
          <a:ln w="19050">
            <a:solidFill>
              <a:schemeClr val="tx1"/>
            </a:solidFill>
            <a:round/>
            <a:headEnd/>
            <a:tailEnd/>
          </a:ln>
        </p:spPr>
        <p:txBody>
          <a:bodyPr/>
          <a:lstStyle/>
          <a:p>
            <a:endParaRPr lang="en-US"/>
          </a:p>
        </p:txBody>
      </p:sp>
      <p:sp>
        <p:nvSpPr>
          <p:cNvPr id="60482" name="Line 67"/>
          <p:cNvSpPr>
            <a:spLocks noChangeShapeType="1"/>
          </p:cNvSpPr>
          <p:nvPr/>
        </p:nvSpPr>
        <p:spPr bwMode="auto">
          <a:xfrm>
            <a:off x="3346450" y="4057650"/>
            <a:ext cx="0" cy="390525"/>
          </a:xfrm>
          <a:prstGeom prst="line">
            <a:avLst/>
          </a:prstGeom>
          <a:noFill/>
          <a:ln w="19050">
            <a:solidFill>
              <a:schemeClr val="tx1"/>
            </a:solidFill>
            <a:round/>
            <a:headEnd/>
            <a:tailEnd/>
          </a:ln>
        </p:spPr>
        <p:txBody>
          <a:bodyPr/>
          <a:lstStyle/>
          <a:p>
            <a:endParaRPr lang="en-US"/>
          </a:p>
        </p:txBody>
      </p:sp>
      <p:sp>
        <p:nvSpPr>
          <p:cNvPr id="60483" name="Line 68"/>
          <p:cNvSpPr>
            <a:spLocks noChangeShapeType="1"/>
          </p:cNvSpPr>
          <p:nvPr/>
        </p:nvSpPr>
        <p:spPr bwMode="auto">
          <a:xfrm>
            <a:off x="4265613" y="4057650"/>
            <a:ext cx="1587" cy="390525"/>
          </a:xfrm>
          <a:prstGeom prst="line">
            <a:avLst/>
          </a:prstGeom>
          <a:noFill/>
          <a:ln w="19050">
            <a:solidFill>
              <a:schemeClr val="tx1"/>
            </a:solidFill>
            <a:round/>
            <a:headEnd/>
            <a:tailEnd/>
          </a:ln>
        </p:spPr>
        <p:txBody>
          <a:bodyPr/>
          <a:lstStyle/>
          <a:p>
            <a:endParaRPr lang="en-US"/>
          </a:p>
        </p:txBody>
      </p:sp>
      <p:sp>
        <p:nvSpPr>
          <p:cNvPr id="60484" name="Line 69"/>
          <p:cNvSpPr>
            <a:spLocks noChangeShapeType="1"/>
          </p:cNvSpPr>
          <p:nvPr/>
        </p:nvSpPr>
        <p:spPr bwMode="auto">
          <a:xfrm>
            <a:off x="5186363" y="4057650"/>
            <a:ext cx="1587" cy="390525"/>
          </a:xfrm>
          <a:prstGeom prst="line">
            <a:avLst/>
          </a:prstGeom>
          <a:noFill/>
          <a:ln w="19050">
            <a:solidFill>
              <a:schemeClr val="tx1"/>
            </a:solidFill>
            <a:round/>
            <a:headEnd/>
            <a:tailEnd/>
          </a:ln>
        </p:spPr>
        <p:txBody>
          <a:bodyPr/>
          <a:lstStyle/>
          <a:p>
            <a:endParaRPr lang="en-US"/>
          </a:p>
        </p:txBody>
      </p:sp>
      <p:sp>
        <p:nvSpPr>
          <p:cNvPr id="60485" name="Line 70"/>
          <p:cNvSpPr>
            <a:spLocks noChangeShapeType="1"/>
          </p:cNvSpPr>
          <p:nvPr/>
        </p:nvSpPr>
        <p:spPr bwMode="auto">
          <a:xfrm>
            <a:off x="6105525" y="4057650"/>
            <a:ext cx="1588" cy="390525"/>
          </a:xfrm>
          <a:prstGeom prst="line">
            <a:avLst/>
          </a:prstGeom>
          <a:noFill/>
          <a:ln w="19050">
            <a:solidFill>
              <a:schemeClr val="tx1"/>
            </a:solidFill>
            <a:round/>
            <a:headEnd/>
            <a:tailEnd/>
          </a:ln>
        </p:spPr>
        <p:txBody>
          <a:bodyPr/>
          <a:lstStyle/>
          <a:p>
            <a:endParaRPr lang="en-US"/>
          </a:p>
        </p:txBody>
      </p:sp>
      <p:sp>
        <p:nvSpPr>
          <p:cNvPr id="60486" name="Line 71"/>
          <p:cNvSpPr>
            <a:spLocks noChangeShapeType="1"/>
          </p:cNvSpPr>
          <p:nvPr/>
        </p:nvSpPr>
        <p:spPr bwMode="auto">
          <a:xfrm>
            <a:off x="2425700" y="4057650"/>
            <a:ext cx="1839913" cy="1588"/>
          </a:xfrm>
          <a:prstGeom prst="line">
            <a:avLst/>
          </a:prstGeom>
          <a:noFill/>
          <a:ln w="19050">
            <a:solidFill>
              <a:schemeClr val="tx1"/>
            </a:solidFill>
            <a:round/>
            <a:headEnd/>
            <a:tailEnd/>
          </a:ln>
        </p:spPr>
        <p:txBody>
          <a:bodyPr/>
          <a:lstStyle/>
          <a:p>
            <a:endParaRPr lang="en-US"/>
          </a:p>
        </p:txBody>
      </p:sp>
      <p:sp>
        <p:nvSpPr>
          <p:cNvPr id="60487" name="Line 72"/>
          <p:cNvSpPr>
            <a:spLocks noChangeShapeType="1"/>
          </p:cNvSpPr>
          <p:nvPr/>
        </p:nvSpPr>
        <p:spPr bwMode="auto">
          <a:xfrm>
            <a:off x="3346450" y="4057650"/>
            <a:ext cx="919163" cy="1588"/>
          </a:xfrm>
          <a:prstGeom prst="line">
            <a:avLst/>
          </a:prstGeom>
          <a:noFill/>
          <a:ln w="19050">
            <a:solidFill>
              <a:schemeClr val="tx1"/>
            </a:solidFill>
            <a:round/>
            <a:headEnd/>
            <a:tailEnd/>
          </a:ln>
        </p:spPr>
        <p:txBody>
          <a:bodyPr/>
          <a:lstStyle/>
          <a:p>
            <a:endParaRPr lang="en-US"/>
          </a:p>
        </p:txBody>
      </p:sp>
      <p:sp>
        <p:nvSpPr>
          <p:cNvPr id="60488" name="Line 73"/>
          <p:cNvSpPr>
            <a:spLocks noChangeShapeType="1"/>
          </p:cNvSpPr>
          <p:nvPr/>
        </p:nvSpPr>
        <p:spPr bwMode="auto">
          <a:xfrm>
            <a:off x="4265613" y="4057650"/>
            <a:ext cx="1839912" cy="1588"/>
          </a:xfrm>
          <a:prstGeom prst="line">
            <a:avLst/>
          </a:prstGeom>
          <a:noFill/>
          <a:ln w="19050">
            <a:solidFill>
              <a:schemeClr val="tx1"/>
            </a:solidFill>
            <a:round/>
            <a:headEnd/>
            <a:tailEnd/>
          </a:ln>
        </p:spPr>
        <p:txBody>
          <a:bodyPr/>
          <a:lstStyle/>
          <a:p>
            <a:endParaRPr lang="en-US"/>
          </a:p>
        </p:txBody>
      </p:sp>
      <p:sp>
        <p:nvSpPr>
          <p:cNvPr id="60489" name="Rectangle 74"/>
          <p:cNvSpPr>
            <a:spLocks noGrp="1" noChangeArrowheads="1"/>
          </p:cNvSpPr>
          <p:nvPr>
            <p:ph type="title" idx="4294967295"/>
          </p:nvPr>
        </p:nvSpPr>
        <p:spPr>
          <a:xfrm>
            <a:off x="0" y="274638"/>
            <a:ext cx="8229600" cy="838200"/>
          </a:xfrm>
        </p:spPr>
        <p:txBody>
          <a:bodyPr/>
          <a:lstStyle/>
          <a:p>
            <a:r>
              <a:rPr lang="en-GB" altLang="en-GB" smtClean="0"/>
              <a:t>BrCa pedigree</a:t>
            </a:r>
          </a:p>
        </p:txBody>
      </p:sp>
      <p:sp>
        <p:nvSpPr>
          <p:cNvPr id="60490" name="Line 75"/>
          <p:cNvSpPr>
            <a:spLocks noChangeShapeType="1"/>
          </p:cNvSpPr>
          <p:nvPr/>
        </p:nvSpPr>
        <p:spPr bwMode="auto">
          <a:xfrm>
            <a:off x="5214938" y="4724400"/>
            <a:ext cx="0" cy="533400"/>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60491" name="Group 76"/>
          <p:cNvGrpSpPr>
            <a:grpSpLocks/>
          </p:cNvGrpSpPr>
          <p:nvPr/>
        </p:nvGrpSpPr>
        <p:grpSpPr bwMode="auto">
          <a:xfrm>
            <a:off x="4741863" y="5257800"/>
            <a:ext cx="896937" cy="487363"/>
            <a:chOff x="3288" y="3312"/>
            <a:chExt cx="636" cy="307"/>
          </a:xfrm>
        </p:grpSpPr>
        <p:sp>
          <p:nvSpPr>
            <p:cNvPr id="60504" name="Oval 77"/>
            <p:cNvSpPr>
              <a:spLocks noChangeArrowheads="1"/>
            </p:cNvSpPr>
            <p:nvPr/>
          </p:nvSpPr>
          <p:spPr bwMode="auto">
            <a:xfrm>
              <a:off x="3761" y="3456"/>
              <a:ext cx="163" cy="163"/>
            </a:xfrm>
            <a:prstGeom prst="ellipse">
              <a:avLst/>
            </a:prstGeom>
            <a:solidFill>
              <a:srgbClr val="FFFFFF"/>
            </a:solidFill>
            <a:ln w="19050">
              <a:solidFill>
                <a:schemeClr val="tx1"/>
              </a:solidFill>
              <a:round/>
              <a:headEnd/>
              <a:tailEnd/>
            </a:ln>
          </p:spPr>
          <p:txBody>
            <a:bodyPr/>
            <a:lstStyle/>
            <a:p>
              <a:endParaRPr lang="en-US"/>
            </a:p>
          </p:txBody>
        </p:sp>
        <p:sp>
          <p:nvSpPr>
            <p:cNvPr id="60505" name="Oval 78"/>
            <p:cNvSpPr>
              <a:spLocks noChangeArrowheads="1"/>
            </p:cNvSpPr>
            <p:nvPr/>
          </p:nvSpPr>
          <p:spPr bwMode="auto">
            <a:xfrm>
              <a:off x="3288" y="3456"/>
              <a:ext cx="163" cy="163"/>
            </a:xfrm>
            <a:prstGeom prst="ellipse">
              <a:avLst/>
            </a:prstGeom>
            <a:solidFill>
              <a:srgbClr val="FFFFFF"/>
            </a:solidFill>
            <a:ln w="19050">
              <a:solidFill>
                <a:schemeClr val="tx1"/>
              </a:solidFill>
              <a:round/>
              <a:headEnd/>
              <a:tailEnd/>
            </a:ln>
          </p:spPr>
          <p:txBody>
            <a:bodyPr/>
            <a:lstStyle/>
            <a:p>
              <a:endParaRPr lang="en-US"/>
            </a:p>
          </p:txBody>
        </p:sp>
        <p:sp>
          <p:nvSpPr>
            <p:cNvPr id="60506" name="Line 79"/>
            <p:cNvSpPr>
              <a:spLocks noChangeShapeType="1"/>
            </p:cNvSpPr>
            <p:nvPr/>
          </p:nvSpPr>
          <p:spPr bwMode="auto">
            <a:xfrm>
              <a:off x="3360" y="3312"/>
              <a:ext cx="48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0507" name="Line 80"/>
            <p:cNvSpPr>
              <a:spLocks noChangeShapeType="1"/>
            </p:cNvSpPr>
            <p:nvPr/>
          </p:nvSpPr>
          <p:spPr bwMode="auto">
            <a:xfrm>
              <a:off x="3360" y="3312"/>
              <a:ext cx="0" cy="14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0508" name="Line 81"/>
            <p:cNvSpPr>
              <a:spLocks noChangeShapeType="1"/>
            </p:cNvSpPr>
            <p:nvPr/>
          </p:nvSpPr>
          <p:spPr bwMode="auto">
            <a:xfrm>
              <a:off x="3840" y="3312"/>
              <a:ext cx="0" cy="144"/>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60492" name="Line 82"/>
          <p:cNvSpPr>
            <a:spLocks noChangeShapeType="1"/>
          </p:cNvSpPr>
          <p:nvPr/>
        </p:nvSpPr>
        <p:spPr bwMode="auto">
          <a:xfrm flipH="1">
            <a:off x="4605338" y="3124200"/>
            <a:ext cx="271462" cy="3810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0493" name="Text Box 83"/>
          <p:cNvSpPr txBox="1">
            <a:spLocks noChangeArrowheads="1"/>
          </p:cNvSpPr>
          <p:nvPr/>
        </p:nvSpPr>
        <p:spPr bwMode="auto">
          <a:xfrm>
            <a:off x="4572000" y="5791200"/>
            <a:ext cx="508000" cy="290513"/>
          </a:xfrm>
          <a:prstGeom prst="rect">
            <a:avLst/>
          </a:prstGeom>
          <a:noFill/>
          <a:ln w="9525">
            <a:noFill/>
            <a:miter lim="800000"/>
            <a:headEnd/>
            <a:tailEnd/>
          </a:ln>
        </p:spPr>
        <p:txBody>
          <a:bodyPr wrap="square">
            <a:spAutoFit/>
          </a:bodyPr>
          <a:lstStyle/>
          <a:p>
            <a:pPr algn="ctr" eaLnBrk="0" hangingPunct="0">
              <a:spcBef>
                <a:spcPct val="50000"/>
              </a:spcBef>
            </a:pPr>
            <a:r>
              <a:rPr lang="en-GB" altLang="en-GB" sz="1300" dirty="0">
                <a:latin typeface="Times New Roman" pitchFamily="18" charset="0"/>
              </a:rPr>
              <a:t>IV:1</a:t>
            </a:r>
            <a:endParaRPr lang="en-GB" altLang="en-GB" sz="1300" dirty="0">
              <a:solidFill>
                <a:srgbClr val="FFFF00"/>
              </a:solidFill>
              <a:latin typeface="Times New Roman" pitchFamily="18" charset="0"/>
            </a:endParaRPr>
          </a:p>
        </p:txBody>
      </p:sp>
      <p:sp>
        <p:nvSpPr>
          <p:cNvPr id="60494" name="Text Box 84"/>
          <p:cNvSpPr txBox="1">
            <a:spLocks noChangeArrowheads="1"/>
          </p:cNvSpPr>
          <p:nvPr/>
        </p:nvSpPr>
        <p:spPr bwMode="auto">
          <a:xfrm>
            <a:off x="5283200" y="5791200"/>
            <a:ext cx="609600" cy="290513"/>
          </a:xfrm>
          <a:prstGeom prst="rect">
            <a:avLst/>
          </a:prstGeom>
          <a:noFill/>
          <a:ln w="9525">
            <a:noFill/>
            <a:miter lim="800000"/>
            <a:headEnd/>
            <a:tailEnd/>
          </a:ln>
        </p:spPr>
        <p:txBody>
          <a:bodyPr>
            <a:spAutoFit/>
          </a:bodyPr>
          <a:lstStyle/>
          <a:p>
            <a:pPr algn="ctr" eaLnBrk="0" hangingPunct="0">
              <a:spcBef>
                <a:spcPct val="50000"/>
              </a:spcBef>
            </a:pPr>
            <a:r>
              <a:rPr lang="en-GB" altLang="en-GB" sz="1300">
                <a:latin typeface="Times New Roman" pitchFamily="18" charset="0"/>
              </a:rPr>
              <a:t>IV:2</a:t>
            </a:r>
            <a:endParaRPr lang="en-GB" altLang="en-GB" sz="2400">
              <a:solidFill>
                <a:srgbClr val="FFFF00"/>
              </a:solidFill>
              <a:latin typeface="Times New Roman" pitchFamily="18" charset="0"/>
            </a:endParaRPr>
          </a:p>
        </p:txBody>
      </p:sp>
      <p:sp>
        <p:nvSpPr>
          <p:cNvPr id="60495" name="Text Box 85"/>
          <p:cNvSpPr txBox="1">
            <a:spLocks noChangeArrowheads="1"/>
          </p:cNvSpPr>
          <p:nvPr/>
        </p:nvSpPr>
        <p:spPr bwMode="auto">
          <a:xfrm>
            <a:off x="3792538" y="4953000"/>
            <a:ext cx="995362" cy="304800"/>
          </a:xfrm>
          <a:prstGeom prst="rect">
            <a:avLst/>
          </a:prstGeom>
          <a:noFill/>
          <a:ln w="9525">
            <a:noFill/>
            <a:miter lim="800000"/>
            <a:headEnd/>
            <a:tailEnd/>
          </a:ln>
        </p:spPr>
        <p:txBody>
          <a:bodyPr>
            <a:spAutoFit/>
          </a:bodyPr>
          <a:lstStyle/>
          <a:p>
            <a:pPr algn="ctr" eaLnBrk="0" hangingPunct="0">
              <a:spcBef>
                <a:spcPct val="50000"/>
              </a:spcBef>
            </a:pPr>
            <a:r>
              <a:rPr lang="en-GB" altLang="en-GB" sz="1400" b="1">
                <a:solidFill>
                  <a:srgbClr val="FF3300"/>
                </a:solidFill>
                <a:latin typeface="Times New Roman" pitchFamily="18" charset="0"/>
              </a:rPr>
              <a:t>Mutation</a:t>
            </a:r>
            <a:endParaRPr lang="en-GB" altLang="en-GB" sz="1400">
              <a:solidFill>
                <a:srgbClr val="FF3300"/>
              </a:solidFill>
              <a:latin typeface="Times New Roman" pitchFamily="18" charset="0"/>
            </a:endParaRPr>
          </a:p>
        </p:txBody>
      </p:sp>
      <p:sp>
        <p:nvSpPr>
          <p:cNvPr id="60496" name="Line 86"/>
          <p:cNvSpPr>
            <a:spLocks noChangeShapeType="1"/>
          </p:cNvSpPr>
          <p:nvPr/>
        </p:nvSpPr>
        <p:spPr bwMode="auto">
          <a:xfrm>
            <a:off x="3454400" y="4953000"/>
            <a:ext cx="203200" cy="304800"/>
          </a:xfrm>
          <a:prstGeom prst="line">
            <a:avLst/>
          </a:prstGeom>
          <a:noFill/>
          <a:ln w="28575">
            <a:solidFill>
              <a:schemeClr val="accent2"/>
            </a:solidFill>
            <a:round/>
            <a:headEnd type="arrow" w="med" len="med"/>
            <a:tailEnd type="none" w="sm" len="sm"/>
          </a:ln>
        </p:spPr>
        <p:txBody>
          <a:bodyPr wrap="none" anchor="ctr"/>
          <a:lstStyle/>
          <a:p>
            <a:endParaRPr lang="en-US"/>
          </a:p>
        </p:txBody>
      </p:sp>
      <p:sp>
        <p:nvSpPr>
          <p:cNvPr id="60497" name="Line 87"/>
          <p:cNvSpPr>
            <a:spLocks noChangeShapeType="1"/>
          </p:cNvSpPr>
          <p:nvPr/>
        </p:nvSpPr>
        <p:spPr bwMode="auto">
          <a:xfrm>
            <a:off x="5011738" y="5867400"/>
            <a:ext cx="203200" cy="304800"/>
          </a:xfrm>
          <a:prstGeom prst="line">
            <a:avLst/>
          </a:prstGeom>
          <a:noFill/>
          <a:ln w="28575">
            <a:solidFill>
              <a:schemeClr val="accent2"/>
            </a:solidFill>
            <a:round/>
            <a:headEnd type="arrow" w="med" len="med"/>
            <a:tailEnd type="none" w="sm" len="sm"/>
          </a:ln>
        </p:spPr>
        <p:txBody>
          <a:bodyPr wrap="none" anchor="ctr"/>
          <a:lstStyle/>
          <a:p>
            <a:endParaRPr lang="en-US"/>
          </a:p>
        </p:txBody>
      </p:sp>
      <p:sp>
        <p:nvSpPr>
          <p:cNvPr id="60498" name="Line 88"/>
          <p:cNvSpPr>
            <a:spLocks noChangeShapeType="1"/>
          </p:cNvSpPr>
          <p:nvPr/>
        </p:nvSpPr>
        <p:spPr bwMode="auto">
          <a:xfrm>
            <a:off x="5824538" y="5791200"/>
            <a:ext cx="203200" cy="304800"/>
          </a:xfrm>
          <a:prstGeom prst="line">
            <a:avLst/>
          </a:prstGeom>
          <a:noFill/>
          <a:ln w="28575">
            <a:solidFill>
              <a:schemeClr val="accent2"/>
            </a:solidFill>
            <a:round/>
            <a:headEnd type="arrow" w="med" len="med"/>
            <a:tailEnd type="none" w="sm" len="sm"/>
          </a:ln>
        </p:spPr>
        <p:txBody>
          <a:bodyPr wrap="none" anchor="ctr"/>
          <a:lstStyle/>
          <a:p>
            <a:endParaRPr lang="en-US"/>
          </a:p>
        </p:txBody>
      </p:sp>
      <p:sp>
        <p:nvSpPr>
          <p:cNvPr id="60499" name="Line 89"/>
          <p:cNvSpPr>
            <a:spLocks noChangeShapeType="1"/>
          </p:cNvSpPr>
          <p:nvPr/>
        </p:nvSpPr>
        <p:spPr bwMode="auto">
          <a:xfrm>
            <a:off x="6367463" y="4876800"/>
            <a:ext cx="203200" cy="304800"/>
          </a:xfrm>
          <a:prstGeom prst="line">
            <a:avLst/>
          </a:prstGeom>
          <a:noFill/>
          <a:ln w="28575">
            <a:solidFill>
              <a:schemeClr val="accent2"/>
            </a:solidFill>
            <a:round/>
            <a:headEnd type="arrow" w="med" len="med"/>
            <a:tailEnd type="none" w="sm" len="sm"/>
          </a:ln>
        </p:spPr>
        <p:txBody>
          <a:bodyPr wrap="none" anchor="ctr"/>
          <a:lstStyle/>
          <a:p>
            <a:endParaRPr lang="en-US"/>
          </a:p>
        </p:txBody>
      </p:sp>
      <p:sp>
        <p:nvSpPr>
          <p:cNvPr id="60500" name="Text Box 90"/>
          <p:cNvSpPr txBox="1">
            <a:spLocks noChangeArrowheads="1"/>
          </p:cNvSpPr>
          <p:nvPr/>
        </p:nvSpPr>
        <p:spPr bwMode="auto">
          <a:xfrm>
            <a:off x="6027738" y="5248275"/>
            <a:ext cx="2168525" cy="830997"/>
          </a:xfrm>
          <a:prstGeom prst="rect">
            <a:avLst/>
          </a:prstGeom>
          <a:noFill/>
          <a:ln w="9525">
            <a:noFill/>
            <a:miter lim="800000"/>
            <a:headEnd/>
            <a:tailEnd/>
          </a:ln>
        </p:spPr>
        <p:txBody>
          <a:bodyPr>
            <a:spAutoFit/>
          </a:bodyPr>
          <a:lstStyle/>
          <a:p>
            <a:pPr algn="ctr" eaLnBrk="0" hangingPunct="0">
              <a:spcBef>
                <a:spcPct val="50000"/>
              </a:spcBef>
            </a:pPr>
            <a:r>
              <a:rPr lang="en-GB" altLang="en-GB" sz="1600" b="1" dirty="0" smtClean="0">
                <a:solidFill>
                  <a:schemeClr val="accent2"/>
                </a:solidFill>
                <a:latin typeface="Times New Roman" pitchFamily="18" charset="0"/>
              </a:rPr>
              <a:t>Predictive / confirmatory </a:t>
            </a:r>
            <a:r>
              <a:rPr lang="en-GB" altLang="en-GB" sz="1600" b="1" dirty="0">
                <a:solidFill>
                  <a:schemeClr val="accent2"/>
                </a:solidFill>
                <a:latin typeface="Times New Roman" pitchFamily="18" charset="0"/>
              </a:rPr>
              <a:t>testing available</a:t>
            </a:r>
            <a:endParaRPr lang="en-GB" altLang="en-GB" sz="1400" dirty="0">
              <a:solidFill>
                <a:srgbClr val="FFFF00"/>
              </a:solidFill>
              <a:latin typeface="Times New Roman" pitchFamily="18" charset="0"/>
            </a:endParaRPr>
          </a:p>
        </p:txBody>
      </p:sp>
      <p:pic>
        <p:nvPicPr>
          <p:cNvPr id="92" name="Picture 91"/>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3463951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274638"/>
            <a:ext cx="6347050" cy="1143000"/>
          </a:xfrm>
        </p:spPr>
        <p:txBody>
          <a:bodyPr>
            <a:normAutofit fontScale="90000"/>
          </a:bodyPr>
          <a:lstStyle/>
          <a:p>
            <a:r>
              <a:rPr lang="en-GB" dirty="0" err="1" smtClean="0"/>
              <a:t>PARPi</a:t>
            </a:r>
            <a:r>
              <a:rPr lang="en-GB" dirty="0" smtClean="0"/>
              <a:t> and synthetic lethality</a:t>
            </a:r>
          </a:p>
        </p:txBody>
      </p:sp>
      <p:pic>
        <p:nvPicPr>
          <p:cNvPr id="62466" name="Picture 1"/>
          <p:cNvPicPr>
            <a:picLocks noChangeAspect="1"/>
          </p:cNvPicPr>
          <p:nvPr/>
        </p:nvPicPr>
        <p:blipFill>
          <a:blip r:embed="rId2"/>
          <a:srcRect/>
          <a:stretch>
            <a:fillRect/>
          </a:stretch>
        </p:blipFill>
        <p:spPr bwMode="auto">
          <a:xfrm>
            <a:off x="1692275" y="1196975"/>
            <a:ext cx="5256213" cy="4800600"/>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3995634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42" t="8743" r="37594" b="52523"/>
          <a:stretch/>
        </p:blipFill>
        <p:spPr bwMode="auto">
          <a:xfrm>
            <a:off x="50282" y="1340767"/>
            <a:ext cx="9059778" cy="432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5661248"/>
            <a:ext cx="3456384" cy="369332"/>
          </a:xfrm>
          <a:prstGeom prst="rect">
            <a:avLst/>
          </a:prstGeom>
          <a:noFill/>
        </p:spPr>
        <p:txBody>
          <a:bodyPr wrap="square" rtlCol="0">
            <a:spAutoFit/>
          </a:bodyPr>
          <a:lstStyle/>
          <a:p>
            <a:r>
              <a:rPr lang="en-GB" dirty="0" smtClean="0"/>
              <a:t>Lederman et al 2012</a:t>
            </a:r>
            <a:endParaRPr lang="en-GB" dirty="0"/>
          </a:p>
        </p:txBody>
      </p:sp>
      <p:sp>
        <p:nvSpPr>
          <p:cNvPr id="2" name="Title 1"/>
          <p:cNvSpPr>
            <a:spLocks noGrp="1"/>
          </p:cNvSpPr>
          <p:nvPr>
            <p:ph type="title"/>
          </p:nvPr>
        </p:nvSpPr>
        <p:spPr>
          <a:xfrm>
            <a:off x="457200" y="274638"/>
            <a:ext cx="6347050" cy="1143000"/>
          </a:xfrm>
        </p:spPr>
        <p:txBody>
          <a:bodyPr>
            <a:noAutofit/>
          </a:bodyPr>
          <a:lstStyle/>
          <a:p>
            <a:r>
              <a:rPr lang="en-GB" sz="3200" dirty="0" smtClean="0"/>
              <a:t>Third line treatment: BRCA mutation patients</a:t>
            </a:r>
            <a:endParaRPr lang="en-GB" sz="32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316731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14" t="18487" r="41000" b="28440"/>
          <a:stretch/>
        </p:blipFill>
        <p:spPr bwMode="auto">
          <a:xfrm>
            <a:off x="1187624" y="175032"/>
            <a:ext cx="5688632" cy="616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63888" y="6309320"/>
            <a:ext cx="3888432" cy="369332"/>
          </a:xfrm>
          <a:prstGeom prst="rect">
            <a:avLst/>
          </a:prstGeom>
          <a:noFill/>
        </p:spPr>
        <p:txBody>
          <a:bodyPr wrap="square" rtlCol="0">
            <a:spAutoFit/>
          </a:bodyPr>
          <a:lstStyle/>
          <a:p>
            <a:r>
              <a:rPr lang="en-GB" dirty="0" smtClean="0"/>
              <a:t>Moore, 2018</a:t>
            </a:r>
            <a:endParaRPr lang="en-GB" dirty="0"/>
          </a:p>
        </p:txBody>
      </p:sp>
      <p:sp>
        <p:nvSpPr>
          <p:cNvPr id="3" name="TextBox 2"/>
          <p:cNvSpPr txBox="1"/>
          <p:nvPr/>
        </p:nvSpPr>
        <p:spPr>
          <a:xfrm>
            <a:off x="179512" y="404664"/>
            <a:ext cx="2016224" cy="954107"/>
          </a:xfrm>
          <a:prstGeom prst="rect">
            <a:avLst/>
          </a:prstGeom>
          <a:noFill/>
        </p:spPr>
        <p:txBody>
          <a:bodyPr wrap="square" rtlCol="0">
            <a:spAutoFit/>
          </a:bodyPr>
          <a:lstStyle/>
          <a:p>
            <a:r>
              <a:rPr lang="en-GB" sz="2800" dirty="0" smtClean="0"/>
              <a:t>SOLO-1</a:t>
            </a:r>
          </a:p>
          <a:p>
            <a:r>
              <a:rPr lang="en-GB" sz="2800" dirty="0" smtClean="0"/>
              <a:t>1</a:t>
            </a:r>
            <a:r>
              <a:rPr lang="en-GB" sz="2800" baseline="30000" dirty="0" smtClean="0"/>
              <a:t>st</a:t>
            </a:r>
            <a:r>
              <a:rPr lang="en-GB" sz="2800" dirty="0" smtClean="0"/>
              <a:t> Line</a:t>
            </a:r>
            <a:endParaRPr lang="en-GB" sz="2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1794054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697288" y="3189288"/>
            <a:ext cx="230187" cy="258762"/>
          </a:xfrm>
          <a:prstGeom prst="rect">
            <a:avLst/>
          </a:prstGeom>
          <a:solidFill>
            <a:srgbClr val="FFFFFF"/>
          </a:solidFill>
          <a:ln w="19050">
            <a:solidFill>
              <a:schemeClr val="tx1"/>
            </a:solidFill>
            <a:miter lim="800000"/>
            <a:headEnd/>
            <a:tailEnd/>
          </a:ln>
        </p:spPr>
        <p:txBody>
          <a:bodyPr/>
          <a:lstStyle/>
          <a:p>
            <a:endParaRPr lang="en-US"/>
          </a:p>
        </p:txBody>
      </p:sp>
      <p:sp>
        <p:nvSpPr>
          <p:cNvPr id="76803" name="Line 3"/>
          <p:cNvSpPr>
            <a:spLocks noChangeShapeType="1"/>
          </p:cNvSpPr>
          <p:nvPr/>
        </p:nvSpPr>
        <p:spPr bwMode="auto">
          <a:xfrm flipH="1">
            <a:off x="3917950" y="3319463"/>
            <a:ext cx="698500" cy="1587"/>
          </a:xfrm>
          <a:prstGeom prst="line">
            <a:avLst/>
          </a:prstGeom>
          <a:noFill/>
          <a:ln w="19050">
            <a:solidFill>
              <a:schemeClr val="tx1"/>
            </a:solidFill>
            <a:round/>
            <a:headEnd/>
            <a:tailEnd/>
          </a:ln>
        </p:spPr>
        <p:txBody>
          <a:bodyPr/>
          <a:lstStyle/>
          <a:p>
            <a:endParaRPr lang="en-US"/>
          </a:p>
        </p:txBody>
      </p:sp>
      <p:sp>
        <p:nvSpPr>
          <p:cNvPr id="76804" name="Line 4"/>
          <p:cNvSpPr>
            <a:spLocks noChangeShapeType="1"/>
          </p:cNvSpPr>
          <p:nvPr/>
        </p:nvSpPr>
        <p:spPr bwMode="auto">
          <a:xfrm flipH="1">
            <a:off x="5529263" y="1870075"/>
            <a:ext cx="698500" cy="1588"/>
          </a:xfrm>
          <a:prstGeom prst="line">
            <a:avLst/>
          </a:prstGeom>
          <a:noFill/>
          <a:ln w="19050">
            <a:solidFill>
              <a:schemeClr val="tx1"/>
            </a:solidFill>
            <a:round/>
            <a:headEnd/>
            <a:tailEnd/>
          </a:ln>
        </p:spPr>
        <p:txBody>
          <a:bodyPr/>
          <a:lstStyle/>
          <a:p>
            <a:endParaRPr lang="en-US"/>
          </a:p>
        </p:txBody>
      </p:sp>
      <p:sp>
        <p:nvSpPr>
          <p:cNvPr id="76805" name="Line 5"/>
          <p:cNvSpPr>
            <a:spLocks noChangeShapeType="1"/>
          </p:cNvSpPr>
          <p:nvPr/>
        </p:nvSpPr>
        <p:spPr bwMode="auto">
          <a:xfrm flipH="1">
            <a:off x="5529263" y="1870075"/>
            <a:ext cx="698500" cy="1588"/>
          </a:xfrm>
          <a:prstGeom prst="line">
            <a:avLst/>
          </a:prstGeom>
          <a:noFill/>
          <a:ln w="19050">
            <a:solidFill>
              <a:schemeClr val="tx1"/>
            </a:solidFill>
            <a:round/>
            <a:headEnd/>
            <a:tailEnd/>
          </a:ln>
        </p:spPr>
        <p:txBody>
          <a:bodyPr/>
          <a:lstStyle/>
          <a:p>
            <a:endParaRPr lang="en-US"/>
          </a:p>
        </p:txBody>
      </p:sp>
      <p:sp>
        <p:nvSpPr>
          <p:cNvPr id="76806" name="Oval 6"/>
          <p:cNvSpPr>
            <a:spLocks noChangeArrowheads="1"/>
          </p:cNvSpPr>
          <p:nvPr/>
        </p:nvSpPr>
        <p:spPr bwMode="auto">
          <a:xfrm>
            <a:off x="5537200" y="3189288"/>
            <a:ext cx="230188" cy="258762"/>
          </a:xfrm>
          <a:prstGeom prst="ellipse">
            <a:avLst/>
          </a:prstGeom>
          <a:solidFill>
            <a:srgbClr val="FFFFFF"/>
          </a:solidFill>
          <a:ln w="19050">
            <a:solidFill>
              <a:schemeClr val="tx1"/>
            </a:solidFill>
            <a:round/>
            <a:headEnd/>
            <a:tailEnd/>
          </a:ln>
        </p:spPr>
        <p:txBody>
          <a:bodyPr/>
          <a:lstStyle/>
          <a:p>
            <a:endParaRPr lang="en-US"/>
          </a:p>
        </p:txBody>
      </p:sp>
      <p:sp>
        <p:nvSpPr>
          <p:cNvPr id="76807" name="Rectangle 7"/>
          <p:cNvSpPr>
            <a:spLocks noChangeArrowheads="1"/>
          </p:cNvSpPr>
          <p:nvPr/>
        </p:nvSpPr>
        <p:spPr bwMode="auto">
          <a:xfrm>
            <a:off x="5548313" y="3513138"/>
            <a:ext cx="204787"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II:4</a:t>
            </a:r>
            <a:endParaRPr lang="en-GB" altLang="en-GB" sz="2400">
              <a:latin typeface="Times New Roman" pitchFamily="18" charset="0"/>
            </a:endParaRPr>
          </a:p>
        </p:txBody>
      </p:sp>
      <p:sp>
        <p:nvSpPr>
          <p:cNvPr id="76808" name="Oval 8"/>
          <p:cNvSpPr>
            <a:spLocks noChangeArrowheads="1"/>
          </p:cNvSpPr>
          <p:nvPr/>
        </p:nvSpPr>
        <p:spPr bwMode="auto">
          <a:xfrm>
            <a:off x="6457950" y="3189288"/>
            <a:ext cx="228600" cy="258762"/>
          </a:xfrm>
          <a:prstGeom prst="ellipse">
            <a:avLst/>
          </a:prstGeom>
          <a:solidFill>
            <a:schemeClr val="bg1">
              <a:lumMod val="75000"/>
            </a:schemeClr>
          </a:solidFill>
          <a:ln w="19050">
            <a:solidFill>
              <a:schemeClr val="tx1"/>
            </a:solidFill>
            <a:round/>
            <a:headEnd/>
            <a:tailEnd/>
          </a:ln>
        </p:spPr>
        <p:txBody>
          <a:bodyPr/>
          <a:lstStyle/>
          <a:p>
            <a:endParaRPr lang="en-US"/>
          </a:p>
        </p:txBody>
      </p:sp>
      <p:sp>
        <p:nvSpPr>
          <p:cNvPr id="76809" name="Rectangle 9"/>
          <p:cNvSpPr>
            <a:spLocks noChangeArrowheads="1"/>
          </p:cNvSpPr>
          <p:nvPr/>
        </p:nvSpPr>
        <p:spPr bwMode="auto">
          <a:xfrm>
            <a:off x="6469063" y="3513138"/>
            <a:ext cx="204787"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II:5</a:t>
            </a:r>
            <a:endParaRPr lang="en-GB" altLang="en-GB" sz="2400">
              <a:latin typeface="Times New Roman" pitchFamily="18" charset="0"/>
            </a:endParaRPr>
          </a:p>
        </p:txBody>
      </p:sp>
      <p:sp>
        <p:nvSpPr>
          <p:cNvPr id="76810" name="Line 10"/>
          <p:cNvSpPr>
            <a:spLocks noChangeShapeType="1"/>
          </p:cNvSpPr>
          <p:nvPr/>
        </p:nvSpPr>
        <p:spPr bwMode="auto">
          <a:xfrm flipH="1">
            <a:off x="2998788" y="1870075"/>
            <a:ext cx="582612" cy="1588"/>
          </a:xfrm>
          <a:prstGeom prst="line">
            <a:avLst/>
          </a:prstGeom>
          <a:noFill/>
          <a:ln w="19050">
            <a:solidFill>
              <a:schemeClr val="tx1"/>
            </a:solidFill>
            <a:round/>
            <a:headEnd/>
            <a:tailEnd/>
          </a:ln>
        </p:spPr>
        <p:txBody>
          <a:bodyPr/>
          <a:lstStyle/>
          <a:p>
            <a:endParaRPr lang="en-US"/>
          </a:p>
        </p:txBody>
      </p:sp>
      <p:sp>
        <p:nvSpPr>
          <p:cNvPr id="76811" name="Rectangle 11"/>
          <p:cNvSpPr>
            <a:spLocks noChangeArrowheads="1"/>
          </p:cNvSpPr>
          <p:nvPr/>
        </p:nvSpPr>
        <p:spPr bwMode="auto">
          <a:xfrm>
            <a:off x="2776538" y="1739900"/>
            <a:ext cx="230187" cy="258763"/>
          </a:xfrm>
          <a:prstGeom prst="rect">
            <a:avLst/>
          </a:prstGeom>
          <a:solidFill>
            <a:srgbClr val="FFFFFF"/>
          </a:solidFill>
          <a:ln w="19050">
            <a:solidFill>
              <a:schemeClr val="tx1"/>
            </a:solidFill>
            <a:miter lim="800000"/>
            <a:headEnd/>
            <a:tailEnd/>
          </a:ln>
        </p:spPr>
        <p:txBody>
          <a:bodyPr/>
          <a:lstStyle/>
          <a:p>
            <a:endParaRPr lang="en-US"/>
          </a:p>
        </p:txBody>
      </p:sp>
      <p:sp>
        <p:nvSpPr>
          <p:cNvPr id="76812" name="Line 12"/>
          <p:cNvSpPr>
            <a:spLocks noChangeShapeType="1"/>
          </p:cNvSpPr>
          <p:nvPr/>
        </p:nvSpPr>
        <p:spPr bwMode="auto">
          <a:xfrm>
            <a:off x="3294063" y="1870075"/>
            <a:ext cx="1587" cy="927100"/>
          </a:xfrm>
          <a:prstGeom prst="line">
            <a:avLst/>
          </a:prstGeom>
          <a:noFill/>
          <a:ln w="19050">
            <a:solidFill>
              <a:schemeClr val="tx1"/>
            </a:solidFill>
            <a:round/>
            <a:headEnd/>
            <a:tailEnd/>
          </a:ln>
        </p:spPr>
        <p:txBody>
          <a:bodyPr/>
          <a:lstStyle/>
          <a:p>
            <a:endParaRPr lang="en-US"/>
          </a:p>
        </p:txBody>
      </p:sp>
      <p:sp>
        <p:nvSpPr>
          <p:cNvPr id="76813" name="Line 13"/>
          <p:cNvSpPr>
            <a:spLocks noChangeShapeType="1"/>
          </p:cNvSpPr>
          <p:nvPr/>
        </p:nvSpPr>
        <p:spPr bwMode="auto">
          <a:xfrm>
            <a:off x="5881688" y="1870075"/>
            <a:ext cx="1587" cy="927100"/>
          </a:xfrm>
          <a:prstGeom prst="line">
            <a:avLst/>
          </a:prstGeom>
          <a:noFill/>
          <a:ln w="19050">
            <a:solidFill>
              <a:schemeClr val="tx1"/>
            </a:solidFill>
            <a:round/>
            <a:headEnd/>
            <a:tailEnd/>
          </a:ln>
        </p:spPr>
        <p:txBody>
          <a:bodyPr/>
          <a:lstStyle/>
          <a:p>
            <a:endParaRPr lang="en-US"/>
          </a:p>
        </p:txBody>
      </p:sp>
      <p:sp>
        <p:nvSpPr>
          <p:cNvPr id="76814" name="Line 14"/>
          <p:cNvSpPr>
            <a:spLocks noChangeShapeType="1"/>
          </p:cNvSpPr>
          <p:nvPr/>
        </p:nvSpPr>
        <p:spPr bwMode="auto">
          <a:xfrm>
            <a:off x="5881688" y="1870075"/>
            <a:ext cx="1587" cy="927100"/>
          </a:xfrm>
          <a:prstGeom prst="line">
            <a:avLst/>
          </a:prstGeom>
          <a:noFill/>
          <a:ln w="19050">
            <a:solidFill>
              <a:schemeClr val="tx1"/>
            </a:solidFill>
            <a:round/>
            <a:headEnd/>
            <a:tailEnd/>
          </a:ln>
        </p:spPr>
        <p:txBody>
          <a:bodyPr/>
          <a:lstStyle/>
          <a:p>
            <a:endParaRPr lang="en-US"/>
          </a:p>
        </p:txBody>
      </p:sp>
      <p:sp>
        <p:nvSpPr>
          <p:cNvPr id="76815" name="Line 15"/>
          <p:cNvSpPr>
            <a:spLocks noChangeShapeType="1"/>
          </p:cNvSpPr>
          <p:nvPr/>
        </p:nvSpPr>
        <p:spPr bwMode="auto">
          <a:xfrm>
            <a:off x="3811588" y="2797175"/>
            <a:ext cx="1587" cy="392113"/>
          </a:xfrm>
          <a:prstGeom prst="line">
            <a:avLst/>
          </a:prstGeom>
          <a:noFill/>
          <a:ln w="19050">
            <a:solidFill>
              <a:schemeClr val="tx1"/>
            </a:solidFill>
            <a:round/>
            <a:headEnd/>
            <a:tailEnd/>
          </a:ln>
        </p:spPr>
        <p:txBody>
          <a:bodyPr/>
          <a:lstStyle/>
          <a:p>
            <a:endParaRPr lang="en-US"/>
          </a:p>
        </p:txBody>
      </p:sp>
      <p:sp>
        <p:nvSpPr>
          <p:cNvPr id="76816" name="Line 16"/>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76817" name="Line 17"/>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76818" name="Line 18"/>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76819" name="Line 19"/>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76820" name="Line 20"/>
          <p:cNvSpPr>
            <a:spLocks noChangeShapeType="1"/>
          </p:cNvSpPr>
          <p:nvPr/>
        </p:nvSpPr>
        <p:spPr bwMode="auto">
          <a:xfrm>
            <a:off x="5651500" y="2797175"/>
            <a:ext cx="230188" cy="1588"/>
          </a:xfrm>
          <a:prstGeom prst="line">
            <a:avLst/>
          </a:prstGeom>
          <a:noFill/>
          <a:ln w="19050">
            <a:solidFill>
              <a:schemeClr val="tx1"/>
            </a:solidFill>
            <a:round/>
            <a:headEnd/>
            <a:tailEnd/>
          </a:ln>
        </p:spPr>
        <p:txBody>
          <a:bodyPr/>
          <a:lstStyle/>
          <a:p>
            <a:endParaRPr lang="en-US"/>
          </a:p>
        </p:txBody>
      </p:sp>
      <p:sp>
        <p:nvSpPr>
          <p:cNvPr id="76821" name="Line 21"/>
          <p:cNvSpPr>
            <a:spLocks noChangeShapeType="1"/>
          </p:cNvSpPr>
          <p:nvPr/>
        </p:nvSpPr>
        <p:spPr bwMode="auto">
          <a:xfrm>
            <a:off x="2890838" y="2797175"/>
            <a:ext cx="403225" cy="1588"/>
          </a:xfrm>
          <a:prstGeom prst="line">
            <a:avLst/>
          </a:prstGeom>
          <a:noFill/>
          <a:ln w="19050">
            <a:solidFill>
              <a:schemeClr val="tx1"/>
            </a:solidFill>
            <a:round/>
            <a:headEnd/>
            <a:tailEnd/>
          </a:ln>
        </p:spPr>
        <p:txBody>
          <a:bodyPr/>
          <a:lstStyle/>
          <a:p>
            <a:endParaRPr lang="en-US"/>
          </a:p>
        </p:txBody>
      </p:sp>
      <p:sp>
        <p:nvSpPr>
          <p:cNvPr id="76822" name="Rectangle 22"/>
          <p:cNvSpPr>
            <a:spLocks noChangeArrowheads="1"/>
          </p:cNvSpPr>
          <p:nvPr/>
        </p:nvSpPr>
        <p:spPr bwMode="auto">
          <a:xfrm>
            <a:off x="3697288" y="3189288"/>
            <a:ext cx="230187" cy="258762"/>
          </a:xfrm>
          <a:prstGeom prst="rect">
            <a:avLst/>
          </a:prstGeom>
          <a:solidFill>
            <a:schemeClr val="bg1"/>
          </a:solidFill>
          <a:ln w="1651">
            <a:solidFill>
              <a:schemeClr val="tx1"/>
            </a:solidFill>
            <a:miter lim="800000"/>
            <a:headEnd/>
            <a:tailEnd/>
          </a:ln>
        </p:spPr>
        <p:txBody>
          <a:bodyPr/>
          <a:lstStyle/>
          <a:p>
            <a:endParaRPr lang="en-US"/>
          </a:p>
        </p:txBody>
      </p:sp>
      <p:sp>
        <p:nvSpPr>
          <p:cNvPr id="76823" name="Rectangle 23"/>
          <p:cNvSpPr>
            <a:spLocks noChangeArrowheads="1"/>
          </p:cNvSpPr>
          <p:nvPr/>
        </p:nvSpPr>
        <p:spPr bwMode="auto">
          <a:xfrm>
            <a:off x="3708400" y="3513138"/>
            <a:ext cx="204788"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II:2</a:t>
            </a:r>
            <a:endParaRPr lang="en-GB" altLang="en-GB" sz="2400">
              <a:latin typeface="Times New Roman" pitchFamily="18" charset="0"/>
            </a:endParaRPr>
          </a:p>
        </p:txBody>
      </p:sp>
      <p:sp>
        <p:nvSpPr>
          <p:cNvPr id="76824" name="Oval 24"/>
          <p:cNvSpPr>
            <a:spLocks noChangeArrowheads="1"/>
          </p:cNvSpPr>
          <p:nvPr/>
        </p:nvSpPr>
        <p:spPr bwMode="auto">
          <a:xfrm>
            <a:off x="4616450" y="3189288"/>
            <a:ext cx="230188" cy="258762"/>
          </a:xfrm>
          <a:prstGeom prst="ellipse">
            <a:avLst/>
          </a:prstGeom>
          <a:solidFill>
            <a:schemeClr val="bg1">
              <a:lumMod val="75000"/>
            </a:schemeClr>
          </a:solidFill>
          <a:ln w="19050">
            <a:solidFill>
              <a:schemeClr val="tx1"/>
            </a:solidFill>
            <a:round/>
            <a:headEnd/>
            <a:tailEnd/>
          </a:ln>
        </p:spPr>
        <p:txBody>
          <a:bodyPr/>
          <a:lstStyle/>
          <a:p>
            <a:endParaRPr lang="en-US"/>
          </a:p>
        </p:txBody>
      </p:sp>
      <p:sp>
        <p:nvSpPr>
          <p:cNvPr id="76825" name="Rectangle 25"/>
          <p:cNvSpPr>
            <a:spLocks noChangeArrowheads="1"/>
          </p:cNvSpPr>
          <p:nvPr/>
        </p:nvSpPr>
        <p:spPr bwMode="auto">
          <a:xfrm>
            <a:off x="4629150" y="3513138"/>
            <a:ext cx="203200"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II:3</a:t>
            </a:r>
            <a:endParaRPr lang="en-GB" altLang="en-GB" sz="2400">
              <a:latin typeface="Times New Roman" pitchFamily="18" charset="0"/>
            </a:endParaRPr>
          </a:p>
        </p:txBody>
      </p:sp>
      <p:sp>
        <p:nvSpPr>
          <p:cNvPr id="76826" name="Line 26"/>
          <p:cNvSpPr>
            <a:spLocks noChangeShapeType="1"/>
          </p:cNvSpPr>
          <p:nvPr/>
        </p:nvSpPr>
        <p:spPr bwMode="auto">
          <a:xfrm flipH="1">
            <a:off x="3917950" y="3319463"/>
            <a:ext cx="698500" cy="1587"/>
          </a:xfrm>
          <a:prstGeom prst="line">
            <a:avLst/>
          </a:prstGeom>
          <a:noFill/>
          <a:ln w="19050">
            <a:solidFill>
              <a:schemeClr val="tx1"/>
            </a:solidFill>
            <a:round/>
            <a:headEnd/>
            <a:tailEnd/>
          </a:ln>
        </p:spPr>
        <p:txBody>
          <a:bodyPr/>
          <a:lstStyle/>
          <a:p>
            <a:endParaRPr lang="en-US"/>
          </a:p>
        </p:txBody>
      </p:sp>
      <p:sp>
        <p:nvSpPr>
          <p:cNvPr id="76827" name="Oval 27"/>
          <p:cNvSpPr>
            <a:spLocks noChangeArrowheads="1"/>
          </p:cNvSpPr>
          <p:nvPr/>
        </p:nvSpPr>
        <p:spPr bwMode="auto">
          <a:xfrm>
            <a:off x="6227763" y="1739900"/>
            <a:ext cx="230187" cy="258763"/>
          </a:xfrm>
          <a:prstGeom prst="ellipse">
            <a:avLst/>
          </a:prstGeom>
          <a:solidFill>
            <a:schemeClr val="bg1">
              <a:lumMod val="75000"/>
            </a:schemeClr>
          </a:solidFill>
          <a:ln w="19050">
            <a:solidFill>
              <a:schemeClr val="tx1"/>
            </a:solidFill>
            <a:round/>
            <a:headEnd/>
            <a:tailEnd/>
          </a:ln>
        </p:spPr>
        <p:txBody>
          <a:bodyPr/>
          <a:lstStyle/>
          <a:p>
            <a:endParaRPr lang="en-US"/>
          </a:p>
        </p:txBody>
      </p:sp>
      <p:sp>
        <p:nvSpPr>
          <p:cNvPr id="76828" name="Line 28"/>
          <p:cNvSpPr>
            <a:spLocks noChangeShapeType="1"/>
          </p:cNvSpPr>
          <p:nvPr/>
        </p:nvSpPr>
        <p:spPr bwMode="auto">
          <a:xfrm flipV="1">
            <a:off x="6169025" y="1676400"/>
            <a:ext cx="344488" cy="387350"/>
          </a:xfrm>
          <a:prstGeom prst="line">
            <a:avLst/>
          </a:prstGeom>
          <a:noFill/>
          <a:ln w="19050">
            <a:solidFill>
              <a:schemeClr val="tx1"/>
            </a:solidFill>
            <a:round/>
            <a:headEnd/>
            <a:tailEnd/>
          </a:ln>
        </p:spPr>
        <p:txBody>
          <a:bodyPr/>
          <a:lstStyle/>
          <a:p>
            <a:endParaRPr lang="en-US"/>
          </a:p>
        </p:txBody>
      </p:sp>
      <p:sp>
        <p:nvSpPr>
          <p:cNvPr id="76829" name="Rectangle 29"/>
          <p:cNvSpPr>
            <a:spLocks noChangeArrowheads="1"/>
          </p:cNvSpPr>
          <p:nvPr/>
        </p:nvSpPr>
        <p:spPr bwMode="auto">
          <a:xfrm>
            <a:off x="6259513" y="2063750"/>
            <a:ext cx="163512" cy="198438"/>
          </a:xfrm>
          <a:prstGeom prst="rect">
            <a:avLst/>
          </a:prstGeom>
          <a:noFill/>
          <a:ln w="9525">
            <a:noFill/>
            <a:miter lim="800000"/>
            <a:headEnd/>
            <a:tailEnd/>
          </a:ln>
        </p:spPr>
        <p:txBody>
          <a:bodyPr wrap="none" lIns="0" tIns="0" rIns="0" bIns="0">
            <a:spAutoFit/>
          </a:bodyPr>
          <a:lstStyle/>
          <a:p>
            <a:pPr algn="ctr" eaLnBrk="0" hangingPunct="0"/>
            <a:r>
              <a:rPr lang="en-GB" altLang="en-GB" sz="1300"/>
              <a:t>I:4</a:t>
            </a:r>
            <a:endParaRPr lang="en-GB" altLang="en-GB" sz="2400">
              <a:latin typeface="Times New Roman" pitchFamily="18" charset="0"/>
            </a:endParaRPr>
          </a:p>
        </p:txBody>
      </p:sp>
      <p:sp>
        <p:nvSpPr>
          <p:cNvPr id="76830" name="Rectangle 30"/>
          <p:cNvSpPr>
            <a:spLocks noChangeArrowheads="1"/>
          </p:cNvSpPr>
          <p:nvPr/>
        </p:nvSpPr>
        <p:spPr bwMode="auto">
          <a:xfrm>
            <a:off x="5307013" y="1739900"/>
            <a:ext cx="230187" cy="258763"/>
          </a:xfrm>
          <a:prstGeom prst="rect">
            <a:avLst/>
          </a:prstGeom>
          <a:solidFill>
            <a:srgbClr val="FFFFFF"/>
          </a:solidFill>
          <a:ln w="19050">
            <a:solidFill>
              <a:schemeClr val="tx1"/>
            </a:solidFill>
            <a:miter lim="800000"/>
            <a:headEnd/>
            <a:tailEnd/>
          </a:ln>
        </p:spPr>
        <p:txBody>
          <a:bodyPr/>
          <a:lstStyle/>
          <a:p>
            <a:endParaRPr lang="en-US"/>
          </a:p>
        </p:txBody>
      </p:sp>
      <p:sp>
        <p:nvSpPr>
          <p:cNvPr id="76831" name="Line 31"/>
          <p:cNvSpPr>
            <a:spLocks noChangeShapeType="1"/>
          </p:cNvSpPr>
          <p:nvPr/>
        </p:nvSpPr>
        <p:spPr bwMode="auto">
          <a:xfrm flipV="1">
            <a:off x="5249863" y="1676400"/>
            <a:ext cx="344487" cy="387350"/>
          </a:xfrm>
          <a:prstGeom prst="line">
            <a:avLst/>
          </a:prstGeom>
          <a:noFill/>
          <a:ln w="19050">
            <a:solidFill>
              <a:schemeClr val="tx1"/>
            </a:solidFill>
            <a:round/>
            <a:headEnd/>
            <a:tailEnd/>
          </a:ln>
        </p:spPr>
        <p:txBody>
          <a:bodyPr/>
          <a:lstStyle/>
          <a:p>
            <a:endParaRPr lang="en-US"/>
          </a:p>
        </p:txBody>
      </p:sp>
      <p:sp>
        <p:nvSpPr>
          <p:cNvPr id="76832" name="Rectangle 32"/>
          <p:cNvSpPr>
            <a:spLocks noChangeArrowheads="1"/>
          </p:cNvSpPr>
          <p:nvPr/>
        </p:nvSpPr>
        <p:spPr bwMode="auto">
          <a:xfrm>
            <a:off x="5340350" y="2063750"/>
            <a:ext cx="163513" cy="198438"/>
          </a:xfrm>
          <a:prstGeom prst="rect">
            <a:avLst/>
          </a:prstGeom>
          <a:noFill/>
          <a:ln w="9525">
            <a:noFill/>
            <a:miter lim="800000"/>
            <a:headEnd/>
            <a:tailEnd/>
          </a:ln>
        </p:spPr>
        <p:txBody>
          <a:bodyPr wrap="none" lIns="0" tIns="0" rIns="0" bIns="0">
            <a:spAutoFit/>
          </a:bodyPr>
          <a:lstStyle/>
          <a:p>
            <a:pPr algn="ctr" eaLnBrk="0" hangingPunct="0"/>
            <a:r>
              <a:rPr lang="en-GB" altLang="en-GB" sz="1300"/>
              <a:t>I:3</a:t>
            </a:r>
            <a:endParaRPr lang="en-GB" altLang="en-GB" sz="2400">
              <a:latin typeface="Times New Roman" pitchFamily="18" charset="0"/>
            </a:endParaRPr>
          </a:p>
        </p:txBody>
      </p:sp>
      <p:sp>
        <p:nvSpPr>
          <p:cNvPr id="76833" name="Oval 33"/>
          <p:cNvSpPr>
            <a:spLocks noChangeArrowheads="1"/>
          </p:cNvSpPr>
          <p:nvPr/>
        </p:nvSpPr>
        <p:spPr bwMode="auto">
          <a:xfrm>
            <a:off x="3581400" y="1739900"/>
            <a:ext cx="230188" cy="258763"/>
          </a:xfrm>
          <a:prstGeom prst="ellipse">
            <a:avLst/>
          </a:prstGeom>
          <a:solidFill>
            <a:srgbClr val="FFFFFF"/>
          </a:solidFill>
          <a:ln w="19050">
            <a:solidFill>
              <a:schemeClr val="tx1"/>
            </a:solidFill>
            <a:round/>
            <a:headEnd/>
            <a:tailEnd/>
          </a:ln>
        </p:spPr>
        <p:txBody>
          <a:bodyPr/>
          <a:lstStyle/>
          <a:p>
            <a:endParaRPr lang="en-US"/>
          </a:p>
        </p:txBody>
      </p:sp>
      <p:sp>
        <p:nvSpPr>
          <p:cNvPr id="76834" name="Rectangle 34"/>
          <p:cNvSpPr>
            <a:spLocks noChangeArrowheads="1"/>
          </p:cNvSpPr>
          <p:nvPr/>
        </p:nvSpPr>
        <p:spPr bwMode="auto">
          <a:xfrm>
            <a:off x="3614738" y="2063750"/>
            <a:ext cx="163512" cy="198438"/>
          </a:xfrm>
          <a:prstGeom prst="rect">
            <a:avLst/>
          </a:prstGeom>
          <a:noFill/>
          <a:ln w="9525">
            <a:noFill/>
            <a:miter lim="800000"/>
            <a:headEnd/>
            <a:tailEnd/>
          </a:ln>
        </p:spPr>
        <p:txBody>
          <a:bodyPr wrap="none" lIns="0" tIns="0" rIns="0" bIns="0">
            <a:spAutoFit/>
          </a:bodyPr>
          <a:lstStyle/>
          <a:p>
            <a:pPr algn="ctr" eaLnBrk="0" hangingPunct="0"/>
            <a:r>
              <a:rPr lang="en-GB" altLang="en-GB" sz="1300"/>
              <a:t>I:2</a:t>
            </a:r>
            <a:endParaRPr lang="en-GB" altLang="en-GB" sz="2400">
              <a:latin typeface="Times New Roman" pitchFamily="18" charset="0"/>
            </a:endParaRPr>
          </a:p>
        </p:txBody>
      </p:sp>
      <p:sp>
        <p:nvSpPr>
          <p:cNvPr id="76835" name="Rectangle 35"/>
          <p:cNvSpPr>
            <a:spLocks noChangeArrowheads="1"/>
          </p:cNvSpPr>
          <p:nvPr/>
        </p:nvSpPr>
        <p:spPr bwMode="auto">
          <a:xfrm>
            <a:off x="2776538" y="1739900"/>
            <a:ext cx="230187" cy="258763"/>
          </a:xfrm>
          <a:prstGeom prst="rect">
            <a:avLst/>
          </a:prstGeom>
          <a:solidFill>
            <a:schemeClr val="bg1"/>
          </a:solidFill>
          <a:ln w="1651">
            <a:solidFill>
              <a:schemeClr val="tx1"/>
            </a:solidFill>
            <a:miter lim="800000"/>
            <a:headEnd/>
            <a:tailEnd/>
          </a:ln>
        </p:spPr>
        <p:txBody>
          <a:bodyPr/>
          <a:lstStyle/>
          <a:p>
            <a:endParaRPr lang="en-US"/>
          </a:p>
        </p:txBody>
      </p:sp>
      <p:sp>
        <p:nvSpPr>
          <p:cNvPr id="76836" name="Line 36"/>
          <p:cNvSpPr>
            <a:spLocks noChangeShapeType="1"/>
          </p:cNvSpPr>
          <p:nvPr/>
        </p:nvSpPr>
        <p:spPr bwMode="auto">
          <a:xfrm flipV="1">
            <a:off x="2719388" y="1676400"/>
            <a:ext cx="344487" cy="387350"/>
          </a:xfrm>
          <a:prstGeom prst="line">
            <a:avLst/>
          </a:prstGeom>
          <a:noFill/>
          <a:ln w="19050">
            <a:solidFill>
              <a:schemeClr val="tx1"/>
            </a:solidFill>
            <a:round/>
            <a:headEnd/>
            <a:tailEnd/>
          </a:ln>
        </p:spPr>
        <p:txBody>
          <a:bodyPr/>
          <a:lstStyle/>
          <a:p>
            <a:endParaRPr lang="en-US"/>
          </a:p>
        </p:txBody>
      </p:sp>
      <p:sp>
        <p:nvSpPr>
          <p:cNvPr id="76837" name="Rectangle 37"/>
          <p:cNvSpPr>
            <a:spLocks noChangeArrowheads="1"/>
          </p:cNvSpPr>
          <p:nvPr/>
        </p:nvSpPr>
        <p:spPr bwMode="auto">
          <a:xfrm>
            <a:off x="2809875" y="2063750"/>
            <a:ext cx="163513" cy="198438"/>
          </a:xfrm>
          <a:prstGeom prst="rect">
            <a:avLst/>
          </a:prstGeom>
          <a:noFill/>
          <a:ln w="9525">
            <a:noFill/>
            <a:miter lim="800000"/>
            <a:headEnd/>
            <a:tailEnd/>
          </a:ln>
        </p:spPr>
        <p:txBody>
          <a:bodyPr wrap="none" lIns="0" tIns="0" rIns="0" bIns="0">
            <a:spAutoFit/>
          </a:bodyPr>
          <a:lstStyle/>
          <a:p>
            <a:pPr algn="ctr" eaLnBrk="0" hangingPunct="0"/>
            <a:r>
              <a:rPr lang="en-GB" altLang="en-GB" sz="1300"/>
              <a:t>I:1</a:t>
            </a:r>
            <a:endParaRPr lang="en-GB" altLang="en-GB" sz="2400">
              <a:latin typeface="Times New Roman" pitchFamily="18" charset="0"/>
            </a:endParaRPr>
          </a:p>
        </p:txBody>
      </p:sp>
      <p:sp>
        <p:nvSpPr>
          <p:cNvPr id="76838" name="Line 38"/>
          <p:cNvSpPr>
            <a:spLocks noChangeShapeType="1"/>
          </p:cNvSpPr>
          <p:nvPr/>
        </p:nvSpPr>
        <p:spPr bwMode="auto">
          <a:xfrm flipH="1">
            <a:off x="2998788" y="1870075"/>
            <a:ext cx="582612" cy="1588"/>
          </a:xfrm>
          <a:prstGeom prst="line">
            <a:avLst/>
          </a:prstGeom>
          <a:noFill/>
          <a:ln w="19050">
            <a:solidFill>
              <a:schemeClr val="tx1"/>
            </a:solidFill>
            <a:round/>
            <a:headEnd/>
            <a:tailEnd/>
          </a:ln>
        </p:spPr>
        <p:txBody>
          <a:bodyPr/>
          <a:lstStyle/>
          <a:p>
            <a:endParaRPr lang="en-US"/>
          </a:p>
        </p:txBody>
      </p:sp>
      <p:sp>
        <p:nvSpPr>
          <p:cNvPr id="76839" name="Oval 39"/>
          <p:cNvSpPr>
            <a:spLocks noChangeArrowheads="1"/>
          </p:cNvSpPr>
          <p:nvPr/>
        </p:nvSpPr>
        <p:spPr bwMode="auto">
          <a:xfrm>
            <a:off x="2776538" y="3189288"/>
            <a:ext cx="230187" cy="258762"/>
          </a:xfrm>
          <a:prstGeom prst="ellipse">
            <a:avLst/>
          </a:prstGeom>
          <a:solidFill>
            <a:srgbClr val="FFFFFF"/>
          </a:solidFill>
          <a:ln w="19050">
            <a:solidFill>
              <a:schemeClr val="tx1"/>
            </a:solidFill>
            <a:round/>
            <a:headEnd/>
            <a:tailEnd/>
          </a:ln>
        </p:spPr>
        <p:txBody>
          <a:bodyPr/>
          <a:lstStyle/>
          <a:p>
            <a:endParaRPr lang="en-US"/>
          </a:p>
        </p:txBody>
      </p:sp>
      <p:sp>
        <p:nvSpPr>
          <p:cNvPr id="76840" name="Rectangle 40"/>
          <p:cNvSpPr>
            <a:spLocks noChangeArrowheads="1"/>
          </p:cNvSpPr>
          <p:nvPr/>
        </p:nvSpPr>
        <p:spPr bwMode="auto">
          <a:xfrm>
            <a:off x="2787650" y="3513138"/>
            <a:ext cx="204788" cy="198437"/>
          </a:xfrm>
          <a:prstGeom prst="rect">
            <a:avLst/>
          </a:prstGeom>
          <a:noFill/>
          <a:ln w="9525">
            <a:noFill/>
            <a:miter lim="800000"/>
            <a:headEnd/>
            <a:tailEnd/>
          </a:ln>
        </p:spPr>
        <p:txBody>
          <a:bodyPr wrap="none" lIns="0" tIns="0" rIns="0" bIns="0">
            <a:spAutoFit/>
          </a:bodyPr>
          <a:lstStyle/>
          <a:p>
            <a:pPr algn="ctr" eaLnBrk="0" hangingPunct="0"/>
            <a:r>
              <a:rPr lang="en-GB" altLang="en-GB" sz="1300"/>
              <a:t>II:1</a:t>
            </a:r>
            <a:endParaRPr lang="en-GB" altLang="en-GB" sz="2400">
              <a:latin typeface="Times New Roman" pitchFamily="18" charset="0"/>
            </a:endParaRPr>
          </a:p>
        </p:txBody>
      </p:sp>
      <p:sp>
        <p:nvSpPr>
          <p:cNvPr id="76841" name="Line 41"/>
          <p:cNvSpPr>
            <a:spLocks noChangeShapeType="1"/>
          </p:cNvSpPr>
          <p:nvPr/>
        </p:nvSpPr>
        <p:spPr bwMode="auto">
          <a:xfrm>
            <a:off x="5881688" y="1870075"/>
            <a:ext cx="1587" cy="927100"/>
          </a:xfrm>
          <a:prstGeom prst="line">
            <a:avLst/>
          </a:prstGeom>
          <a:noFill/>
          <a:ln w="19050">
            <a:solidFill>
              <a:schemeClr val="tx1"/>
            </a:solidFill>
            <a:round/>
            <a:headEnd/>
            <a:tailEnd/>
          </a:ln>
        </p:spPr>
        <p:txBody>
          <a:bodyPr/>
          <a:lstStyle/>
          <a:p>
            <a:endParaRPr lang="en-US"/>
          </a:p>
        </p:txBody>
      </p:sp>
      <p:sp>
        <p:nvSpPr>
          <p:cNvPr id="76842" name="Line 42"/>
          <p:cNvSpPr>
            <a:spLocks noChangeShapeType="1"/>
          </p:cNvSpPr>
          <p:nvPr/>
        </p:nvSpPr>
        <p:spPr bwMode="auto">
          <a:xfrm>
            <a:off x="3294063" y="1870075"/>
            <a:ext cx="1587" cy="927100"/>
          </a:xfrm>
          <a:prstGeom prst="line">
            <a:avLst/>
          </a:prstGeom>
          <a:noFill/>
          <a:ln w="19050">
            <a:solidFill>
              <a:schemeClr val="tx1"/>
            </a:solidFill>
            <a:round/>
            <a:headEnd/>
            <a:tailEnd/>
          </a:ln>
        </p:spPr>
        <p:txBody>
          <a:bodyPr/>
          <a:lstStyle/>
          <a:p>
            <a:endParaRPr lang="en-US"/>
          </a:p>
        </p:txBody>
      </p:sp>
      <p:sp>
        <p:nvSpPr>
          <p:cNvPr id="76843" name="Line 43"/>
          <p:cNvSpPr>
            <a:spLocks noChangeShapeType="1"/>
          </p:cNvSpPr>
          <p:nvPr/>
        </p:nvSpPr>
        <p:spPr bwMode="auto">
          <a:xfrm>
            <a:off x="4730750" y="2797175"/>
            <a:ext cx="1588" cy="392113"/>
          </a:xfrm>
          <a:prstGeom prst="line">
            <a:avLst/>
          </a:prstGeom>
          <a:noFill/>
          <a:ln w="19050">
            <a:solidFill>
              <a:schemeClr val="tx1"/>
            </a:solidFill>
            <a:round/>
            <a:headEnd/>
            <a:tailEnd/>
          </a:ln>
        </p:spPr>
        <p:txBody>
          <a:bodyPr/>
          <a:lstStyle/>
          <a:p>
            <a:endParaRPr lang="en-US"/>
          </a:p>
        </p:txBody>
      </p:sp>
      <p:sp>
        <p:nvSpPr>
          <p:cNvPr id="76844" name="Line 44"/>
          <p:cNvSpPr>
            <a:spLocks noChangeShapeType="1"/>
          </p:cNvSpPr>
          <p:nvPr/>
        </p:nvSpPr>
        <p:spPr bwMode="auto">
          <a:xfrm>
            <a:off x="5651500" y="2797175"/>
            <a:ext cx="1588" cy="392113"/>
          </a:xfrm>
          <a:prstGeom prst="line">
            <a:avLst/>
          </a:prstGeom>
          <a:noFill/>
          <a:ln w="19050">
            <a:solidFill>
              <a:schemeClr val="tx1"/>
            </a:solidFill>
            <a:round/>
            <a:headEnd/>
            <a:tailEnd/>
          </a:ln>
        </p:spPr>
        <p:txBody>
          <a:bodyPr/>
          <a:lstStyle/>
          <a:p>
            <a:endParaRPr lang="en-US"/>
          </a:p>
        </p:txBody>
      </p:sp>
      <p:sp>
        <p:nvSpPr>
          <p:cNvPr id="76845" name="Line 45"/>
          <p:cNvSpPr>
            <a:spLocks noChangeShapeType="1"/>
          </p:cNvSpPr>
          <p:nvPr/>
        </p:nvSpPr>
        <p:spPr bwMode="auto">
          <a:xfrm>
            <a:off x="6572250" y="2797175"/>
            <a:ext cx="0" cy="392113"/>
          </a:xfrm>
          <a:prstGeom prst="line">
            <a:avLst/>
          </a:prstGeom>
          <a:noFill/>
          <a:ln w="19050">
            <a:solidFill>
              <a:schemeClr val="tx1"/>
            </a:solidFill>
            <a:round/>
            <a:headEnd/>
            <a:tailEnd/>
          </a:ln>
        </p:spPr>
        <p:txBody>
          <a:bodyPr/>
          <a:lstStyle/>
          <a:p>
            <a:endParaRPr lang="en-US"/>
          </a:p>
        </p:txBody>
      </p:sp>
      <p:sp>
        <p:nvSpPr>
          <p:cNvPr id="76846" name="Line 46"/>
          <p:cNvSpPr>
            <a:spLocks noChangeShapeType="1"/>
          </p:cNvSpPr>
          <p:nvPr/>
        </p:nvSpPr>
        <p:spPr bwMode="auto">
          <a:xfrm>
            <a:off x="2890838" y="2797175"/>
            <a:ext cx="1587" cy="392113"/>
          </a:xfrm>
          <a:prstGeom prst="line">
            <a:avLst/>
          </a:prstGeom>
          <a:noFill/>
          <a:ln w="19050">
            <a:solidFill>
              <a:schemeClr val="tx1"/>
            </a:solidFill>
            <a:round/>
            <a:headEnd/>
            <a:tailEnd/>
          </a:ln>
        </p:spPr>
        <p:txBody>
          <a:bodyPr/>
          <a:lstStyle/>
          <a:p>
            <a:endParaRPr lang="en-US"/>
          </a:p>
        </p:txBody>
      </p:sp>
      <p:sp>
        <p:nvSpPr>
          <p:cNvPr id="76847" name="Line 47"/>
          <p:cNvSpPr>
            <a:spLocks noChangeShapeType="1"/>
          </p:cNvSpPr>
          <p:nvPr/>
        </p:nvSpPr>
        <p:spPr bwMode="auto">
          <a:xfrm>
            <a:off x="4271963" y="3319463"/>
            <a:ext cx="1587" cy="1411287"/>
          </a:xfrm>
          <a:prstGeom prst="line">
            <a:avLst/>
          </a:prstGeom>
          <a:noFill/>
          <a:ln w="19050">
            <a:solidFill>
              <a:schemeClr val="tx1"/>
            </a:solidFill>
            <a:round/>
            <a:headEnd/>
            <a:tailEnd/>
          </a:ln>
        </p:spPr>
        <p:txBody>
          <a:bodyPr/>
          <a:lstStyle/>
          <a:p>
            <a:endParaRPr lang="en-US"/>
          </a:p>
        </p:txBody>
      </p:sp>
      <p:sp>
        <p:nvSpPr>
          <p:cNvPr id="76848" name="Line 48"/>
          <p:cNvSpPr>
            <a:spLocks noChangeShapeType="1"/>
          </p:cNvSpPr>
          <p:nvPr/>
        </p:nvSpPr>
        <p:spPr bwMode="auto">
          <a:xfrm>
            <a:off x="3294063" y="2797175"/>
            <a:ext cx="517525" cy="1588"/>
          </a:xfrm>
          <a:prstGeom prst="line">
            <a:avLst/>
          </a:prstGeom>
          <a:noFill/>
          <a:ln w="19050">
            <a:solidFill>
              <a:schemeClr val="tx1"/>
            </a:solidFill>
            <a:round/>
            <a:headEnd/>
            <a:tailEnd/>
          </a:ln>
        </p:spPr>
        <p:txBody>
          <a:bodyPr/>
          <a:lstStyle/>
          <a:p>
            <a:endParaRPr lang="en-US"/>
          </a:p>
        </p:txBody>
      </p:sp>
      <p:sp>
        <p:nvSpPr>
          <p:cNvPr id="76849" name="Line 49"/>
          <p:cNvSpPr>
            <a:spLocks noChangeShapeType="1"/>
          </p:cNvSpPr>
          <p:nvPr/>
        </p:nvSpPr>
        <p:spPr bwMode="auto">
          <a:xfrm>
            <a:off x="4730750" y="2797175"/>
            <a:ext cx="1150938" cy="1588"/>
          </a:xfrm>
          <a:prstGeom prst="line">
            <a:avLst/>
          </a:prstGeom>
          <a:noFill/>
          <a:ln w="19050">
            <a:solidFill>
              <a:schemeClr val="tx1"/>
            </a:solidFill>
            <a:round/>
            <a:headEnd/>
            <a:tailEnd/>
          </a:ln>
        </p:spPr>
        <p:txBody>
          <a:bodyPr/>
          <a:lstStyle/>
          <a:p>
            <a:endParaRPr lang="en-US"/>
          </a:p>
        </p:txBody>
      </p:sp>
      <p:sp>
        <p:nvSpPr>
          <p:cNvPr id="76850" name="Line 50"/>
          <p:cNvSpPr>
            <a:spLocks noChangeShapeType="1"/>
          </p:cNvSpPr>
          <p:nvPr/>
        </p:nvSpPr>
        <p:spPr bwMode="auto">
          <a:xfrm>
            <a:off x="5881688" y="2797175"/>
            <a:ext cx="690562" cy="1588"/>
          </a:xfrm>
          <a:prstGeom prst="line">
            <a:avLst/>
          </a:prstGeom>
          <a:noFill/>
          <a:ln w="19050">
            <a:solidFill>
              <a:schemeClr val="tx1"/>
            </a:solidFill>
            <a:round/>
            <a:headEnd/>
            <a:tailEnd/>
          </a:ln>
        </p:spPr>
        <p:txBody>
          <a:bodyPr/>
          <a:lstStyle/>
          <a:p>
            <a:endParaRPr lang="en-US"/>
          </a:p>
        </p:txBody>
      </p:sp>
      <p:sp>
        <p:nvSpPr>
          <p:cNvPr id="76851" name="Rectangle 51"/>
          <p:cNvSpPr>
            <a:spLocks noChangeArrowheads="1"/>
          </p:cNvSpPr>
          <p:nvPr/>
        </p:nvSpPr>
        <p:spPr bwMode="auto">
          <a:xfrm>
            <a:off x="2311400" y="4448175"/>
            <a:ext cx="230188" cy="258763"/>
          </a:xfrm>
          <a:prstGeom prst="rect">
            <a:avLst/>
          </a:prstGeom>
          <a:solidFill>
            <a:srgbClr val="FFFFFF"/>
          </a:solidFill>
          <a:ln w="19050">
            <a:solidFill>
              <a:schemeClr val="tx1"/>
            </a:solidFill>
            <a:miter lim="800000"/>
            <a:headEnd/>
            <a:tailEnd/>
          </a:ln>
        </p:spPr>
        <p:txBody>
          <a:bodyPr/>
          <a:lstStyle/>
          <a:p>
            <a:endParaRPr lang="en-US"/>
          </a:p>
        </p:txBody>
      </p:sp>
      <p:sp>
        <p:nvSpPr>
          <p:cNvPr id="76852" name="Oval 52"/>
          <p:cNvSpPr>
            <a:spLocks noChangeArrowheads="1"/>
          </p:cNvSpPr>
          <p:nvPr/>
        </p:nvSpPr>
        <p:spPr bwMode="auto">
          <a:xfrm>
            <a:off x="4151313" y="4448175"/>
            <a:ext cx="230187" cy="258763"/>
          </a:xfrm>
          <a:prstGeom prst="ellipse">
            <a:avLst/>
          </a:prstGeom>
          <a:solidFill>
            <a:srgbClr val="FFFFFF"/>
          </a:solidFill>
          <a:ln w="19050">
            <a:solidFill>
              <a:schemeClr val="tx1"/>
            </a:solidFill>
            <a:round/>
            <a:headEnd/>
            <a:tailEnd/>
          </a:ln>
        </p:spPr>
        <p:txBody>
          <a:bodyPr/>
          <a:lstStyle/>
          <a:p>
            <a:endParaRPr lang="en-US"/>
          </a:p>
        </p:txBody>
      </p:sp>
      <p:sp>
        <p:nvSpPr>
          <p:cNvPr id="76853" name="Oval 53"/>
          <p:cNvSpPr>
            <a:spLocks noChangeArrowheads="1"/>
          </p:cNvSpPr>
          <p:nvPr/>
        </p:nvSpPr>
        <p:spPr bwMode="auto">
          <a:xfrm>
            <a:off x="5991225" y="4448175"/>
            <a:ext cx="230188" cy="258763"/>
          </a:xfrm>
          <a:prstGeom prst="ellipse">
            <a:avLst/>
          </a:prstGeom>
          <a:solidFill>
            <a:srgbClr val="FFFFFF"/>
          </a:solidFill>
          <a:ln w="19050">
            <a:solidFill>
              <a:schemeClr val="tx1"/>
            </a:solidFill>
            <a:round/>
            <a:headEnd/>
            <a:tailEnd/>
          </a:ln>
        </p:spPr>
        <p:txBody>
          <a:bodyPr/>
          <a:lstStyle/>
          <a:p>
            <a:endParaRPr lang="en-US"/>
          </a:p>
        </p:txBody>
      </p:sp>
      <p:sp>
        <p:nvSpPr>
          <p:cNvPr id="76854" name="Line 54"/>
          <p:cNvSpPr>
            <a:spLocks noChangeShapeType="1"/>
          </p:cNvSpPr>
          <p:nvPr/>
        </p:nvSpPr>
        <p:spPr bwMode="auto">
          <a:xfrm>
            <a:off x="4265613" y="4057650"/>
            <a:ext cx="1587" cy="1588"/>
          </a:xfrm>
          <a:prstGeom prst="line">
            <a:avLst/>
          </a:prstGeom>
          <a:noFill/>
          <a:ln w="19050">
            <a:solidFill>
              <a:schemeClr val="tx1"/>
            </a:solidFill>
            <a:round/>
            <a:headEnd/>
            <a:tailEnd/>
          </a:ln>
        </p:spPr>
        <p:txBody>
          <a:bodyPr/>
          <a:lstStyle/>
          <a:p>
            <a:endParaRPr lang="en-US"/>
          </a:p>
        </p:txBody>
      </p:sp>
      <p:sp>
        <p:nvSpPr>
          <p:cNvPr id="76855" name="Line 55"/>
          <p:cNvSpPr>
            <a:spLocks noChangeShapeType="1"/>
          </p:cNvSpPr>
          <p:nvPr/>
        </p:nvSpPr>
        <p:spPr bwMode="auto">
          <a:xfrm>
            <a:off x="4265613" y="4057650"/>
            <a:ext cx="920750" cy="1588"/>
          </a:xfrm>
          <a:prstGeom prst="line">
            <a:avLst/>
          </a:prstGeom>
          <a:noFill/>
          <a:ln w="19050">
            <a:solidFill>
              <a:schemeClr val="tx1"/>
            </a:solidFill>
            <a:round/>
            <a:headEnd/>
            <a:tailEnd/>
          </a:ln>
        </p:spPr>
        <p:txBody>
          <a:bodyPr/>
          <a:lstStyle/>
          <a:p>
            <a:endParaRPr lang="en-US"/>
          </a:p>
        </p:txBody>
      </p:sp>
      <p:sp>
        <p:nvSpPr>
          <p:cNvPr id="76856" name="Rectangle 56"/>
          <p:cNvSpPr>
            <a:spLocks noChangeArrowheads="1"/>
          </p:cNvSpPr>
          <p:nvPr/>
        </p:nvSpPr>
        <p:spPr bwMode="auto">
          <a:xfrm>
            <a:off x="2311400" y="4448175"/>
            <a:ext cx="230188" cy="258763"/>
          </a:xfrm>
          <a:prstGeom prst="rect">
            <a:avLst/>
          </a:prstGeom>
          <a:solidFill>
            <a:srgbClr val="000000"/>
          </a:solidFill>
          <a:ln w="1588">
            <a:solidFill>
              <a:schemeClr val="tx1"/>
            </a:solidFill>
            <a:miter lim="800000"/>
            <a:headEnd/>
            <a:tailEnd/>
          </a:ln>
        </p:spPr>
        <p:txBody>
          <a:bodyPr/>
          <a:lstStyle/>
          <a:p>
            <a:endParaRPr lang="en-US"/>
          </a:p>
        </p:txBody>
      </p:sp>
      <p:sp>
        <p:nvSpPr>
          <p:cNvPr id="76857" name="Rectangle 57"/>
          <p:cNvSpPr>
            <a:spLocks noChangeArrowheads="1"/>
          </p:cNvSpPr>
          <p:nvPr/>
        </p:nvSpPr>
        <p:spPr bwMode="auto">
          <a:xfrm>
            <a:off x="2303463" y="4772025"/>
            <a:ext cx="244475"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III:1</a:t>
            </a:r>
            <a:endParaRPr lang="en-GB" altLang="en-GB" sz="2400">
              <a:latin typeface="Times New Roman" pitchFamily="18" charset="0"/>
            </a:endParaRPr>
          </a:p>
        </p:txBody>
      </p:sp>
      <p:sp>
        <p:nvSpPr>
          <p:cNvPr id="76858" name="Oval 58"/>
          <p:cNvSpPr>
            <a:spLocks noChangeArrowheads="1"/>
          </p:cNvSpPr>
          <p:nvPr/>
        </p:nvSpPr>
        <p:spPr bwMode="auto">
          <a:xfrm>
            <a:off x="3232150" y="4448175"/>
            <a:ext cx="228600" cy="258763"/>
          </a:xfrm>
          <a:prstGeom prst="ellipse">
            <a:avLst/>
          </a:prstGeom>
          <a:solidFill>
            <a:srgbClr val="FFFFFF"/>
          </a:solidFill>
          <a:ln w="19050">
            <a:solidFill>
              <a:schemeClr val="tx1"/>
            </a:solidFill>
            <a:round/>
            <a:headEnd/>
            <a:tailEnd/>
          </a:ln>
        </p:spPr>
        <p:txBody>
          <a:bodyPr/>
          <a:lstStyle/>
          <a:p>
            <a:endParaRPr lang="en-US"/>
          </a:p>
        </p:txBody>
      </p:sp>
      <p:sp>
        <p:nvSpPr>
          <p:cNvPr id="76859" name="Rectangle 59"/>
          <p:cNvSpPr>
            <a:spLocks noChangeArrowheads="1"/>
          </p:cNvSpPr>
          <p:nvPr/>
        </p:nvSpPr>
        <p:spPr bwMode="auto">
          <a:xfrm>
            <a:off x="3222625" y="4772025"/>
            <a:ext cx="246063"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III:2</a:t>
            </a:r>
            <a:endParaRPr lang="en-GB" altLang="en-GB" sz="2400">
              <a:latin typeface="Times New Roman" pitchFamily="18" charset="0"/>
            </a:endParaRPr>
          </a:p>
        </p:txBody>
      </p:sp>
      <p:sp>
        <p:nvSpPr>
          <p:cNvPr id="76860" name="Oval 60"/>
          <p:cNvSpPr>
            <a:spLocks noChangeArrowheads="1"/>
          </p:cNvSpPr>
          <p:nvPr/>
        </p:nvSpPr>
        <p:spPr bwMode="auto">
          <a:xfrm>
            <a:off x="4151313" y="4448175"/>
            <a:ext cx="230187" cy="258763"/>
          </a:xfrm>
          <a:prstGeom prst="ellipse">
            <a:avLst/>
          </a:prstGeom>
          <a:solidFill>
            <a:srgbClr val="000000"/>
          </a:solidFill>
          <a:ln w="1588">
            <a:solidFill>
              <a:schemeClr val="tx1"/>
            </a:solidFill>
            <a:round/>
            <a:headEnd/>
            <a:tailEnd/>
          </a:ln>
        </p:spPr>
        <p:txBody>
          <a:bodyPr/>
          <a:lstStyle/>
          <a:p>
            <a:endParaRPr lang="en-US"/>
          </a:p>
        </p:txBody>
      </p:sp>
      <p:sp>
        <p:nvSpPr>
          <p:cNvPr id="76861" name="Rectangle 61"/>
          <p:cNvSpPr>
            <a:spLocks noChangeArrowheads="1"/>
          </p:cNvSpPr>
          <p:nvPr/>
        </p:nvSpPr>
        <p:spPr bwMode="auto">
          <a:xfrm>
            <a:off x="4143375" y="4772025"/>
            <a:ext cx="244475"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III:3</a:t>
            </a:r>
            <a:endParaRPr lang="en-GB" altLang="en-GB" sz="2400">
              <a:latin typeface="Times New Roman" pitchFamily="18" charset="0"/>
            </a:endParaRPr>
          </a:p>
        </p:txBody>
      </p:sp>
      <p:sp>
        <p:nvSpPr>
          <p:cNvPr id="76862" name="Rectangle 62"/>
          <p:cNvSpPr>
            <a:spLocks noChangeArrowheads="1"/>
          </p:cNvSpPr>
          <p:nvPr/>
        </p:nvSpPr>
        <p:spPr bwMode="auto">
          <a:xfrm>
            <a:off x="5072063" y="4448175"/>
            <a:ext cx="230187" cy="258763"/>
          </a:xfrm>
          <a:prstGeom prst="rect">
            <a:avLst/>
          </a:prstGeom>
          <a:solidFill>
            <a:srgbClr val="FFFFFF"/>
          </a:solidFill>
          <a:ln w="19050">
            <a:solidFill>
              <a:schemeClr val="tx1"/>
            </a:solidFill>
            <a:miter lim="800000"/>
            <a:headEnd/>
            <a:tailEnd/>
          </a:ln>
        </p:spPr>
        <p:txBody>
          <a:bodyPr/>
          <a:lstStyle/>
          <a:p>
            <a:endParaRPr lang="en-US"/>
          </a:p>
        </p:txBody>
      </p:sp>
      <p:sp>
        <p:nvSpPr>
          <p:cNvPr id="76863" name="Rectangle 63"/>
          <p:cNvSpPr>
            <a:spLocks noChangeArrowheads="1"/>
          </p:cNvSpPr>
          <p:nvPr/>
        </p:nvSpPr>
        <p:spPr bwMode="auto">
          <a:xfrm>
            <a:off x="4876800" y="4800600"/>
            <a:ext cx="246063"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III:4</a:t>
            </a:r>
            <a:endParaRPr lang="en-GB" altLang="en-GB" sz="2400">
              <a:latin typeface="Times New Roman" pitchFamily="18" charset="0"/>
            </a:endParaRPr>
          </a:p>
        </p:txBody>
      </p:sp>
      <p:sp>
        <p:nvSpPr>
          <p:cNvPr id="76864" name="Oval 64"/>
          <p:cNvSpPr>
            <a:spLocks noChangeArrowheads="1"/>
          </p:cNvSpPr>
          <p:nvPr/>
        </p:nvSpPr>
        <p:spPr bwMode="auto">
          <a:xfrm>
            <a:off x="5991225" y="4448175"/>
            <a:ext cx="230188" cy="258763"/>
          </a:xfrm>
          <a:prstGeom prst="ellipse">
            <a:avLst/>
          </a:prstGeom>
          <a:solidFill>
            <a:schemeClr val="tx1"/>
          </a:solidFill>
          <a:ln w="1588">
            <a:solidFill>
              <a:schemeClr val="tx1"/>
            </a:solidFill>
            <a:round/>
            <a:headEnd/>
            <a:tailEnd/>
          </a:ln>
        </p:spPr>
        <p:txBody>
          <a:bodyPr/>
          <a:lstStyle/>
          <a:p>
            <a:endParaRPr lang="en-US"/>
          </a:p>
        </p:txBody>
      </p:sp>
      <p:sp>
        <p:nvSpPr>
          <p:cNvPr id="76865" name="Rectangle 65"/>
          <p:cNvSpPr>
            <a:spLocks noChangeArrowheads="1"/>
          </p:cNvSpPr>
          <p:nvPr/>
        </p:nvSpPr>
        <p:spPr bwMode="auto">
          <a:xfrm>
            <a:off x="5983288" y="4772025"/>
            <a:ext cx="246062" cy="198438"/>
          </a:xfrm>
          <a:prstGeom prst="rect">
            <a:avLst/>
          </a:prstGeom>
          <a:noFill/>
          <a:ln w="9525">
            <a:noFill/>
            <a:miter lim="800000"/>
            <a:headEnd/>
            <a:tailEnd/>
          </a:ln>
        </p:spPr>
        <p:txBody>
          <a:bodyPr wrap="none" lIns="0" tIns="0" rIns="0" bIns="0">
            <a:spAutoFit/>
          </a:bodyPr>
          <a:lstStyle/>
          <a:p>
            <a:pPr algn="ctr" eaLnBrk="0" hangingPunct="0"/>
            <a:r>
              <a:rPr lang="en-GB" altLang="en-GB" sz="1300"/>
              <a:t>III:5</a:t>
            </a:r>
            <a:endParaRPr lang="en-GB" altLang="en-GB" sz="2400">
              <a:latin typeface="Times New Roman" pitchFamily="18" charset="0"/>
            </a:endParaRPr>
          </a:p>
        </p:txBody>
      </p:sp>
      <p:sp>
        <p:nvSpPr>
          <p:cNvPr id="76866" name="Line 66"/>
          <p:cNvSpPr>
            <a:spLocks noChangeShapeType="1"/>
          </p:cNvSpPr>
          <p:nvPr/>
        </p:nvSpPr>
        <p:spPr bwMode="auto">
          <a:xfrm>
            <a:off x="2425700" y="4057650"/>
            <a:ext cx="1588" cy="390525"/>
          </a:xfrm>
          <a:prstGeom prst="line">
            <a:avLst/>
          </a:prstGeom>
          <a:noFill/>
          <a:ln w="19050">
            <a:solidFill>
              <a:schemeClr val="tx1"/>
            </a:solidFill>
            <a:round/>
            <a:headEnd/>
            <a:tailEnd/>
          </a:ln>
        </p:spPr>
        <p:txBody>
          <a:bodyPr/>
          <a:lstStyle/>
          <a:p>
            <a:endParaRPr lang="en-US"/>
          </a:p>
        </p:txBody>
      </p:sp>
      <p:sp>
        <p:nvSpPr>
          <p:cNvPr id="76867" name="Line 67"/>
          <p:cNvSpPr>
            <a:spLocks noChangeShapeType="1"/>
          </p:cNvSpPr>
          <p:nvPr/>
        </p:nvSpPr>
        <p:spPr bwMode="auto">
          <a:xfrm>
            <a:off x="3346450" y="4057650"/>
            <a:ext cx="0" cy="390525"/>
          </a:xfrm>
          <a:prstGeom prst="line">
            <a:avLst/>
          </a:prstGeom>
          <a:noFill/>
          <a:ln w="19050">
            <a:solidFill>
              <a:schemeClr val="tx1"/>
            </a:solidFill>
            <a:round/>
            <a:headEnd/>
            <a:tailEnd/>
          </a:ln>
        </p:spPr>
        <p:txBody>
          <a:bodyPr/>
          <a:lstStyle/>
          <a:p>
            <a:endParaRPr lang="en-US"/>
          </a:p>
        </p:txBody>
      </p:sp>
      <p:sp>
        <p:nvSpPr>
          <p:cNvPr id="76868" name="Line 68"/>
          <p:cNvSpPr>
            <a:spLocks noChangeShapeType="1"/>
          </p:cNvSpPr>
          <p:nvPr/>
        </p:nvSpPr>
        <p:spPr bwMode="auto">
          <a:xfrm>
            <a:off x="4265613" y="4057650"/>
            <a:ext cx="1587" cy="390525"/>
          </a:xfrm>
          <a:prstGeom prst="line">
            <a:avLst/>
          </a:prstGeom>
          <a:noFill/>
          <a:ln w="19050">
            <a:solidFill>
              <a:schemeClr val="tx1"/>
            </a:solidFill>
            <a:round/>
            <a:headEnd/>
            <a:tailEnd/>
          </a:ln>
        </p:spPr>
        <p:txBody>
          <a:bodyPr/>
          <a:lstStyle/>
          <a:p>
            <a:endParaRPr lang="en-US"/>
          </a:p>
        </p:txBody>
      </p:sp>
      <p:sp>
        <p:nvSpPr>
          <p:cNvPr id="76869" name="Line 69"/>
          <p:cNvSpPr>
            <a:spLocks noChangeShapeType="1"/>
          </p:cNvSpPr>
          <p:nvPr/>
        </p:nvSpPr>
        <p:spPr bwMode="auto">
          <a:xfrm>
            <a:off x="5186363" y="4057650"/>
            <a:ext cx="1587" cy="390525"/>
          </a:xfrm>
          <a:prstGeom prst="line">
            <a:avLst/>
          </a:prstGeom>
          <a:noFill/>
          <a:ln w="19050">
            <a:solidFill>
              <a:schemeClr val="tx1"/>
            </a:solidFill>
            <a:round/>
            <a:headEnd/>
            <a:tailEnd/>
          </a:ln>
        </p:spPr>
        <p:txBody>
          <a:bodyPr/>
          <a:lstStyle/>
          <a:p>
            <a:endParaRPr lang="en-US"/>
          </a:p>
        </p:txBody>
      </p:sp>
      <p:sp>
        <p:nvSpPr>
          <p:cNvPr id="76870" name="Line 70"/>
          <p:cNvSpPr>
            <a:spLocks noChangeShapeType="1"/>
          </p:cNvSpPr>
          <p:nvPr/>
        </p:nvSpPr>
        <p:spPr bwMode="auto">
          <a:xfrm>
            <a:off x="6105525" y="4057650"/>
            <a:ext cx="1588" cy="390525"/>
          </a:xfrm>
          <a:prstGeom prst="line">
            <a:avLst/>
          </a:prstGeom>
          <a:noFill/>
          <a:ln w="19050">
            <a:solidFill>
              <a:schemeClr val="tx1"/>
            </a:solidFill>
            <a:round/>
            <a:headEnd/>
            <a:tailEnd/>
          </a:ln>
        </p:spPr>
        <p:txBody>
          <a:bodyPr/>
          <a:lstStyle/>
          <a:p>
            <a:endParaRPr lang="en-US"/>
          </a:p>
        </p:txBody>
      </p:sp>
      <p:sp>
        <p:nvSpPr>
          <p:cNvPr id="76871" name="Line 71"/>
          <p:cNvSpPr>
            <a:spLocks noChangeShapeType="1"/>
          </p:cNvSpPr>
          <p:nvPr/>
        </p:nvSpPr>
        <p:spPr bwMode="auto">
          <a:xfrm>
            <a:off x="2425700" y="4057650"/>
            <a:ext cx="1839913" cy="1588"/>
          </a:xfrm>
          <a:prstGeom prst="line">
            <a:avLst/>
          </a:prstGeom>
          <a:noFill/>
          <a:ln w="19050">
            <a:solidFill>
              <a:schemeClr val="tx1"/>
            </a:solidFill>
            <a:round/>
            <a:headEnd/>
            <a:tailEnd/>
          </a:ln>
        </p:spPr>
        <p:txBody>
          <a:bodyPr/>
          <a:lstStyle/>
          <a:p>
            <a:endParaRPr lang="en-US"/>
          </a:p>
        </p:txBody>
      </p:sp>
      <p:sp>
        <p:nvSpPr>
          <p:cNvPr id="76872" name="Line 72"/>
          <p:cNvSpPr>
            <a:spLocks noChangeShapeType="1"/>
          </p:cNvSpPr>
          <p:nvPr/>
        </p:nvSpPr>
        <p:spPr bwMode="auto">
          <a:xfrm>
            <a:off x="3346450" y="4057650"/>
            <a:ext cx="919163" cy="1588"/>
          </a:xfrm>
          <a:prstGeom prst="line">
            <a:avLst/>
          </a:prstGeom>
          <a:noFill/>
          <a:ln w="19050">
            <a:solidFill>
              <a:schemeClr val="tx1"/>
            </a:solidFill>
            <a:round/>
            <a:headEnd/>
            <a:tailEnd/>
          </a:ln>
        </p:spPr>
        <p:txBody>
          <a:bodyPr/>
          <a:lstStyle/>
          <a:p>
            <a:endParaRPr lang="en-US"/>
          </a:p>
        </p:txBody>
      </p:sp>
      <p:sp>
        <p:nvSpPr>
          <p:cNvPr id="76873" name="Line 73"/>
          <p:cNvSpPr>
            <a:spLocks noChangeShapeType="1"/>
          </p:cNvSpPr>
          <p:nvPr/>
        </p:nvSpPr>
        <p:spPr bwMode="auto">
          <a:xfrm>
            <a:off x="4265613" y="4057650"/>
            <a:ext cx="1839912" cy="1588"/>
          </a:xfrm>
          <a:prstGeom prst="line">
            <a:avLst/>
          </a:prstGeom>
          <a:noFill/>
          <a:ln w="19050">
            <a:solidFill>
              <a:schemeClr val="tx1"/>
            </a:solidFill>
            <a:round/>
            <a:headEnd/>
            <a:tailEnd/>
          </a:ln>
        </p:spPr>
        <p:txBody>
          <a:bodyPr/>
          <a:lstStyle/>
          <a:p>
            <a:endParaRPr lang="en-US"/>
          </a:p>
        </p:txBody>
      </p:sp>
      <p:sp>
        <p:nvSpPr>
          <p:cNvPr id="76874" name="Rectangle 74"/>
          <p:cNvSpPr>
            <a:spLocks noGrp="1" noChangeArrowheads="1"/>
          </p:cNvSpPr>
          <p:nvPr>
            <p:ph type="title" idx="4294967295"/>
          </p:nvPr>
        </p:nvSpPr>
        <p:spPr>
          <a:xfrm>
            <a:off x="0" y="274638"/>
            <a:ext cx="8229600" cy="838200"/>
          </a:xfrm>
        </p:spPr>
        <p:txBody>
          <a:bodyPr/>
          <a:lstStyle/>
          <a:p>
            <a:r>
              <a:rPr lang="en-GB" altLang="en-GB" smtClean="0"/>
              <a:t>BrCa pedigree</a:t>
            </a:r>
          </a:p>
        </p:txBody>
      </p:sp>
      <p:sp>
        <p:nvSpPr>
          <p:cNvPr id="76875" name="Line 75"/>
          <p:cNvSpPr>
            <a:spLocks noChangeShapeType="1"/>
          </p:cNvSpPr>
          <p:nvPr/>
        </p:nvSpPr>
        <p:spPr bwMode="auto">
          <a:xfrm>
            <a:off x="5214938" y="4724400"/>
            <a:ext cx="0" cy="533400"/>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76876" name="Group 76"/>
          <p:cNvGrpSpPr>
            <a:grpSpLocks/>
          </p:cNvGrpSpPr>
          <p:nvPr/>
        </p:nvGrpSpPr>
        <p:grpSpPr bwMode="auto">
          <a:xfrm>
            <a:off x="4741863" y="5257800"/>
            <a:ext cx="896937" cy="487363"/>
            <a:chOff x="3288" y="3312"/>
            <a:chExt cx="636" cy="307"/>
          </a:xfrm>
        </p:grpSpPr>
        <p:sp>
          <p:nvSpPr>
            <p:cNvPr id="76877" name="Oval 77"/>
            <p:cNvSpPr>
              <a:spLocks noChangeArrowheads="1"/>
            </p:cNvSpPr>
            <p:nvPr/>
          </p:nvSpPr>
          <p:spPr bwMode="auto">
            <a:xfrm>
              <a:off x="3761" y="3456"/>
              <a:ext cx="163" cy="163"/>
            </a:xfrm>
            <a:prstGeom prst="ellipse">
              <a:avLst/>
            </a:prstGeom>
            <a:solidFill>
              <a:srgbClr val="FFFFFF"/>
            </a:solidFill>
            <a:ln w="19050">
              <a:solidFill>
                <a:schemeClr val="tx1"/>
              </a:solidFill>
              <a:round/>
              <a:headEnd/>
              <a:tailEnd/>
            </a:ln>
          </p:spPr>
          <p:txBody>
            <a:bodyPr/>
            <a:lstStyle/>
            <a:p>
              <a:endParaRPr lang="en-US"/>
            </a:p>
          </p:txBody>
        </p:sp>
        <p:sp>
          <p:nvSpPr>
            <p:cNvPr id="76878" name="Oval 78"/>
            <p:cNvSpPr>
              <a:spLocks noChangeArrowheads="1"/>
            </p:cNvSpPr>
            <p:nvPr/>
          </p:nvSpPr>
          <p:spPr bwMode="auto">
            <a:xfrm>
              <a:off x="3288" y="3456"/>
              <a:ext cx="163" cy="163"/>
            </a:xfrm>
            <a:prstGeom prst="ellipse">
              <a:avLst/>
            </a:prstGeom>
            <a:solidFill>
              <a:srgbClr val="FFFFFF"/>
            </a:solidFill>
            <a:ln w="19050">
              <a:solidFill>
                <a:schemeClr val="tx1"/>
              </a:solidFill>
              <a:round/>
              <a:headEnd/>
              <a:tailEnd/>
            </a:ln>
          </p:spPr>
          <p:txBody>
            <a:bodyPr/>
            <a:lstStyle/>
            <a:p>
              <a:endParaRPr lang="en-US"/>
            </a:p>
          </p:txBody>
        </p:sp>
        <p:sp>
          <p:nvSpPr>
            <p:cNvPr id="76879" name="Line 79"/>
            <p:cNvSpPr>
              <a:spLocks noChangeShapeType="1"/>
            </p:cNvSpPr>
            <p:nvPr/>
          </p:nvSpPr>
          <p:spPr bwMode="auto">
            <a:xfrm>
              <a:off x="3360" y="3312"/>
              <a:ext cx="48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6880" name="Line 80"/>
            <p:cNvSpPr>
              <a:spLocks noChangeShapeType="1"/>
            </p:cNvSpPr>
            <p:nvPr/>
          </p:nvSpPr>
          <p:spPr bwMode="auto">
            <a:xfrm>
              <a:off x="3360" y="3312"/>
              <a:ext cx="0" cy="14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6881" name="Line 81"/>
            <p:cNvSpPr>
              <a:spLocks noChangeShapeType="1"/>
            </p:cNvSpPr>
            <p:nvPr/>
          </p:nvSpPr>
          <p:spPr bwMode="auto">
            <a:xfrm>
              <a:off x="3840" y="3312"/>
              <a:ext cx="0" cy="144"/>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76882" name="Line 82"/>
          <p:cNvSpPr>
            <a:spLocks noChangeShapeType="1"/>
          </p:cNvSpPr>
          <p:nvPr/>
        </p:nvSpPr>
        <p:spPr bwMode="auto">
          <a:xfrm flipH="1">
            <a:off x="4605338" y="3124200"/>
            <a:ext cx="271462" cy="3810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6883" name="Text Box 83"/>
          <p:cNvSpPr txBox="1">
            <a:spLocks noChangeArrowheads="1"/>
          </p:cNvSpPr>
          <p:nvPr/>
        </p:nvSpPr>
        <p:spPr bwMode="auto">
          <a:xfrm>
            <a:off x="4605338" y="5791200"/>
            <a:ext cx="474662" cy="290513"/>
          </a:xfrm>
          <a:prstGeom prst="rect">
            <a:avLst/>
          </a:prstGeom>
          <a:noFill/>
          <a:ln w="9525">
            <a:noFill/>
            <a:miter lim="800000"/>
            <a:headEnd/>
            <a:tailEnd/>
          </a:ln>
        </p:spPr>
        <p:txBody>
          <a:bodyPr>
            <a:spAutoFit/>
          </a:bodyPr>
          <a:lstStyle/>
          <a:p>
            <a:pPr algn="ctr" eaLnBrk="0" hangingPunct="0">
              <a:spcBef>
                <a:spcPct val="50000"/>
              </a:spcBef>
            </a:pPr>
            <a:r>
              <a:rPr lang="en-GB" altLang="en-GB" sz="1300">
                <a:latin typeface="Times New Roman" pitchFamily="18" charset="0"/>
              </a:rPr>
              <a:t>IV:1</a:t>
            </a:r>
            <a:endParaRPr lang="en-GB" altLang="en-GB" sz="1300">
              <a:solidFill>
                <a:srgbClr val="FFFF00"/>
              </a:solidFill>
              <a:latin typeface="Times New Roman" pitchFamily="18" charset="0"/>
            </a:endParaRPr>
          </a:p>
        </p:txBody>
      </p:sp>
      <p:sp>
        <p:nvSpPr>
          <p:cNvPr id="76884" name="Text Box 84"/>
          <p:cNvSpPr txBox="1">
            <a:spLocks noChangeArrowheads="1"/>
          </p:cNvSpPr>
          <p:nvPr/>
        </p:nvSpPr>
        <p:spPr bwMode="auto">
          <a:xfrm>
            <a:off x="5283200" y="5791200"/>
            <a:ext cx="609600" cy="290513"/>
          </a:xfrm>
          <a:prstGeom prst="rect">
            <a:avLst/>
          </a:prstGeom>
          <a:noFill/>
          <a:ln w="9525">
            <a:noFill/>
            <a:miter lim="800000"/>
            <a:headEnd/>
            <a:tailEnd/>
          </a:ln>
        </p:spPr>
        <p:txBody>
          <a:bodyPr>
            <a:spAutoFit/>
          </a:bodyPr>
          <a:lstStyle/>
          <a:p>
            <a:pPr algn="ctr" eaLnBrk="0" hangingPunct="0">
              <a:spcBef>
                <a:spcPct val="50000"/>
              </a:spcBef>
            </a:pPr>
            <a:r>
              <a:rPr lang="en-GB" altLang="en-GB" sz="1300">
                <a:latin typeface="Times New Roman" pitchFamily="18" charset="0"/>
              </a:rPr>
              <a:t>IV:2</a:t>
            </a:r>
            <a:endParaRPr lang="en-GB" altLang="en-GB" sz="2400">
              <a:solidFill>
                <a:srgbClr val="FFFF00"/>
              </a:solidFill>
              <a:latin typeface="Times New Roman" pitchFamily="18" charset="0"/>
            </a:endParaRPr>
          </a:p>
        </p:txBody>
      </p:sp>
      <p:sp>
        <p:nvSpPr>
          <p:cNvPr id="76885" name="Text Box 85"/>
          <p:cNvSpPr txBox="1">
            <a:spLocks noChangeArrowheads="1"/>
          </p:cNvSpPr>
          <p:nvPr/>
        </p:nvSpPr>
        <p:spPr bwMode="auto">
          <a:xfrm>
            <a:off x="3792538" y="4953000"/>
            <a:ext cx="995362" cy="304800"/>
          </a:xfrm>
          <a:prstGeom prst="rect">
            <a:avLst/>
          </a:prstGeom>
          <a:noFill/>
          <a:ln w="9525">
            <a:noFill/>
            <a:miter lim="800000"/>
            <a:headEnd/>
            <a:tailEnd/>
          </a:ln>
        </p:spPr>
        <p:txBody>
          <a:bodyPr>
            <a:spAutoFit/>
          </a:bodyPr>
          <a:lstStyle/>
          <a:p>
            <a:pPr algn="ctr" eaLnBrk="0" hangingPunct="0">
              <a:spcBef>
                <a:spcPct val="50000"/>
              </a:spcBef>
            </a:pPr>
            <a:r>
              <a:rPr lang="en-GB" altLang="en-GB" sz="1400" b="1">
                <a:solidFill>
                  <a:srgbClr val="FF3300"/>
                </a:solidFill>
                <a:latin typeface="Times New Roman" pitchFamily="18" charset="0"/>
              </a:rPr>
              <a:t>Mutation</a:t>
            </a:r>
            <a:endParaRPr lang="en-GB" altLang="en-GB" sz="1400">
              <a:solidFill>
                <a:srgbClr val="FF3300"/>
              </a:solidFill>
              <a:latin typeface="Times New Roman" pitchFamily="18" charset="0"/>
            </a:endParaRPr>
          </a:p>
        </p:txBody>
      </p:sp>
      <p:sp>
        <p:nvSpPr>
          <p:cNvPr id="76886" name="Line 86"/>
          <p:cNvSpPr>
            <a:spLocks noChangeShapeType="1"/>
          </p:cNvSpPr>
          <p:nvPr/>
        </p:nvSpPr>
        <p:spPr bwMode="auto">
          <a:xfrm>
            <a:off x="3454400" y="4953000"/>
            <a:ext cx="203200" cy="304800"/>
          </a:xfrm>
          <a:prstGeom prst="line">
            <a:avLst/>
          </a:prstGeom>
          <a:noFill/>
          <a:ln w="28575">
            <a:solidFill>
              <a:schemeClr val="accent2"/>
            </a:solidFill>
            <a:round/>
            <a:headEnd type="arrow" w="med" len="med"/>
            <a:tailEnd type="none" w="sm" len="sm"/>
          </a:ln>
        </p:spPr>
        <p:txBody>
          <a:bodyPr wrap="none" anchor="ctr"/>
          <a:lstStyle/>
          <a:p>
            <a:endParaRPr lang="en-US"/>
          </a:p>
        </p:txBody>
      </p:sp>
      <p:sp>
        <p:nvSpPr>
          <p:cNvPr id="76887" name="Line 87"/>
          <p:cNvSpPr>
            <a:spLocks noChangeShapeType="1"/>
          </p:cNvSpPr>
          <p:nvPr/>
        </p:nvSpPr>
        <p:spPr bwMode="auto">
          <a:xfrm>
            <a:off x="5011738" y="5867400"/>
            <a:ext cx="203200" cy="304800"/>
          </a:xfrm>
          <a:prstGeom prst="line">
            <a:avLst/>
          </a:prstGeom>
          <a:noFill/>
          <a:ln w="28575">
            <a:solidFill>
              <a:schemeClr val="accent2"/>
            </a:solidFill>
            <a:round/>
            <a:headEnd type="arrow" w="med" len="med"/>
            <a:tailEnd type="none" w="sm" len="sm"/>
          </a:ln>
        </p:spPr>
        <p:txBody>
          <a:bodyPr wrap="none" anchor="ctr"/>
          <a:lstStyle/>
          <a:p>
            <a:endParaRPr lang="en-US"/>
          </a:p>
        </p:txBody>
      </p:sp>
      <p:sp>
        <p:nvSpPr>
          <p:cNvPr id="76888" name="Line 88"/>
          <p:cNvSpPr>
            <a:spLocks noChangeShapeType="1"/>
          </p:cNvSpPr>
          <p:nvPr/>
        </p:nvSpPr>
        <p:spPr bwMode="auto">
          <a:xfrm>
            <a:off x="5824538" y="5791200"/>
            <a:ext cx="203200" cy="304800"/>
          </a:xfrm>
          <a:prstGeom prst="line">
            <a:avLst/>
          </a:prstGeom>
          <a:noFill/>
          <a:ln w="28575">
            <a:solidFill>
              <a:schemeClr val="accent2"/>
            </a:solidFill>
            <a:round/>
            <a:headEnd type="arrow" w="med" len="med"/>
            <a:tailEnd type="none" w="sm" len="sm"/>
          </a:ln>
        </p:spPr>
        <p:txBody>
          <a:bodyPr wrap="none" anchor="ctr"/>
          <a:lstStyle/>
          <a:p>
            <a:endParaRPr lang="en-US"/>
          </a:p>
        </p:txBody>
      </p:sp>
      <p:sp>
        <p:nvSpPr>
          <p:cNvPr id="76889" name="Line 89"/>
          <p:cNvSpPr>
            <a:spLocks noChangeShapeType="1"/>
          </p:cNvSpPr>
          <p:nvPr/>
        </p:nvSpPr>
        <p:spPr bwMode="auto">
          <a:xfrm>
            <a:off x="6367463" y="4876800"/>
            <a:ext cx="203200" cy="304800"/>
          </a:xfrm>
          <a:prstGeom prst="line">
            <a:avLst/>
          </a:prstGeom>
          <a:noFill/>
          <a:ln w="28575">
            <a:solidFill>
              <a:schemeClr val="accent2"/>
            </a:solidFill>
            <a:round/>
            <a:headEnd type="arrow" w="med" len="med"/>
            <a:tailEnd type="none" w="sm" len="sm"/>
          </a:ln>
        </p:spPr>
        <p:txBody>
          <a:bodyPr wrap="none" anchor="ctr"/>
          <a:lstStyle/>
          <a:p>
            <a:endParaRPr lang="en-US"/>
          </a:p>
        </p:txBody>
      </p:sp>
      <p:grpSp>
        <p:nvGrpSpPr>
          <p:cNvPr id="3" name="Group 92"/>
          <p:cNvGrpSpPr>
            <a:grpSpLocks/>
          </p:cNvGrpSpPr>
          <p:nvPr/>
        </p:nvGrpSpPr>
        <p:grpSpPr bwMode="auto">
          <a:xfrm>
            <a:off x="6732588" y="3429000"/>
            <a:ext cx="1943100" cy="895350"/>
            <a:chOff x="1791" y="2886"/>
            <a:chExt cx="1134" cy="564"/>
          </a:xfrm>
        </p:grpSpPr>
        <p:sp>
          <p:nvSpPr>
            <p:cNvPr id="76892" name="Line 93"/>
            <p:cNvSpPr>
              <a:spLocks noChangeShapeType="1"/>
            </p:cNvSpPr>
            <p:nvPr/>
          </p:nvSpPr>
          <p:spPr bwMode="auto">
            <a:xfrm flipH="1" flipV="1">
              <a:off x="1791" y="2886"/>
              <a:ext cx="273" cy="227"/>
            </a:xfrm>
            <a:prstGeom prst="line">
              <a:avLst/>
            </a:prstGeom>
            <a:noFill/>
            <a:ln w="28575">
              <a:solidFill>
                <a:srgbClr val="FF3300"/>
              </a:solidFill>
              <a:round/>
              <a:headEnd/>
              <a:tailEnd type="triangle" w="med" len="med"/>
            </a:ln>
          </p:spPr>
          <p:txBody>
            <a:bodyPr/>
            <a:lstStyle/>
            <a:p>
              <a:endParaRPr lang="en-US"/>
            </a:p>
          </p:txBody>
        </p:sp>
        <p:sp>
          <p:nvSpPr>
            <p:cNvPr id="76893" name="Text Box 94"/>
            <p:cNvSpPr txBox="1">
              <a:spLocks noChangeArrowheads="1"/>
            </p:cNvSpPr>
            <p:nvPr/>
          </p:nvSpPr>
          <p:spPr bwMode="auto">
            <a:xfrm>
              <a:off x="2109" y="3022"/>
              <a:ext cx="816" cy="428"/>
            </a:xfrm>
            <a:prstGeom prst="rect">
              <a:avLst/>
            </a:prstGeom>
            <a:solidFill>
              <a:schemeClr val="bg1"/>
            </a:solidFill>
            <a:ln w="38100">
              <a:solidFill>
                <a:srgbClr val="FF3300"/>
              </a:solidFill>
              <a:miter lim="800000"/>
              <a:headEnd/>
              <a:tailEnd/>
            </a:ln>
          </p:spPr>
          <p:txBody>
            <a:bodyPr>
              <a:spAutoFit/>
            </a:bodyPr>
            <a:lstStyle/>
            <a:p>
              <a:pPr>
                <a:spcBef>
                  <a:spcPct val="50000"/>
                </a:spcBef>
              </a:pPr>
              <a:r>
                <a:rPr lang="en-GB" altLang="en-GB"/>
                <a:t>Treatment with PARPi</a:t>
              </a:r>
            </a:p>
          </p:txBody>
        </p:sp>
      </p:grpSp>
      <p:sp>
        <p:nvSpPr>
          <p:cNvPr id="94" name="Text Box 90"/>
          <p:cNvSpPr txBox="1">
            <a:spLocks noChangeArrowheads="1"/>
          </p:cNvSpPr>
          <p:nvPr/>
        </p:nvSpPr>
        <p:spPr bwMode="auto">
          <a:xfrm>
            <a:off x="6027738" y="5250716"/>
            <a:ext cx="2168525" cy="830997"/>
          </a:xfrm>
          <a:prstGeom prst="rect">
            <a:avLst/>
          </a:prstGeom>
          <a:noFill/>
          <a:ln w="9525">
            <a:noFill/>
            <a:miter lim="800000"/>
            <a:headEnd/>
            <a:tailEnd/>
          </a:ln>
        </p:spPr>
        <p:txBody>
          <a:bodyPr>
            <a:spAutoFit/>
          </a:bodyPr>
          <a:lstStyle/>
          <a:p>
            <a:pPr algn="ctr" eaLnBrk="0" hangingPunct="0">
              <a:spcBef>
                <a:spcPct val="50000"/>
              </a:spcBef>
            </a:pPr>
            <a:r>
              <a:rPr lang="en-GB" altLang="en-GB" sz="1600" b="1" dirty="0" smtClean="0">
                <a:solidFill>
                  <a:schemeClr val="accent2"/>
                </a:solidFill>
                <a:latin typeface="Times New Roman" pitchFamily="18" charset="0"/>
              </a:rPr>
              <a:t>Predictive / confirmatory </a:t>
            </a:r>
            <a:r>
              <a:rPr lang="en-GB" altLang="en-GB" sz="1600" b="1" dirty="0">
                <a:solidFill>
                  <a:schemeClr val="accent2"/>
                </a:solidFill>
                <a:latin typeface="Times New Roman" pitchFamily="18" charset="0"/>
              </a:rPr>
              <a:t>testing available</a:t>
            </a:r>
            <a:endParaRPr lang="en-GB" altLang="en-GB" sz="1400" dirty="0">
              <a:solidFill>
                <a:srgbClr val="FFFF00"/>
              </a:solidFill>
              <a:latin typeface="Times New Roman" pitchFamily="18" charset="0"/>
            </a:endParaRPr>
          </a:p>
        </p:txBody>
      </p:sp>
      <p:pic>
        <p:nvPicPr>
          <p:cNvPr id="96" name="Picture 95"/>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577793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1143000"/>
          </a:xfrm>
        </p:spPr>
        <p:txBody>
          <a:bodyPr>
            <a:normAutofit fontScale="90000"/>
          </a:bodyPr>
          <a:lstStyle/>
          <a:p>
            <a:r>
              <a:rPr lang="en-GB" dirty="0" smtClean="0"/>
              <a:t>Isolated high grade serous ovarian cancer</a:t>
            </a:r>
            <a:endParaRPr lang="en-GB" dirty="0"/>
          </a:p>
        </p:txBody>
      </p:sp>
      <p:sp>
        <p:nvSpPr>
          <p:cNvPr id="4" name="TextBox 3"/>
          <p:cNvSpPr txBox="1"/>
          <p:nvPr/>
        </p:nvSpPr>
        <p:spPr>
          <a:xfrm>
            <a:off x="386068" y="2661226"/>
            <a:ext cx="2601756" cy="1200329"/>
          </a:xfrm>
          <a:prstGeom prst="rect">
            <a:avLst/>
          </a:prstGeom>
          <a:noFill/>
        </p:spPr>
        <p:txBody>
          <a:bodyPr wrap="square" rtlCol="0">
            <a:spAutoFit/>
          </a:bodyPr>
          <a:lstStyle/>
          <a:p>
            <a:r>
              <a:rPr lang="en-GB" sz="2400" dirty="0" smtClean="0"/>
              <a:t>NICE guidance is to test patients at &gt;10% risk</a:t>
            </a:r>
            <a:endParaRPr lang="en-GB" sz="2400" dirty="0"/>
          </a:p>
        </p:txBody>
      </p:sp>
      <p:sp>
        <p:nvSpPr>
          <p:cNvPr id="6" name="Oval 8"/>
          <p:cNvSpPr>
            <a:spLocks noChangeArrowheads="1"/>
          </p:cNvSpPr>
          <p:nvPr/>
        </p:nvSpPr>
        <p:spPr bwMode="auto">
          <a:xfrm>
            <a:off x="4283968" y="3307557"/>
            <a:ext cx="228600" cy="258762"/>
          </a:xfrm>
          <a:prstGeom prst="ellipse">
            <a:avLst/>
          </a:prstGeom>
          <a:solidFill>
            <a:schemeClr val="bg1">
              <a:lumMod val="75000"/>
            </a:schemeClr>
          </a:solidFill>
          <a:ln w="19050">
            <a:solidFill>
              <a:schemeClr val="tx1"/>
            </a:solidFill>
            <a:round/>
            <a:headEnd/>
            <a:tailEnd/>
          </a:ln>
        </p:spPr>
        <p:txBody>
          <a:bodyPr/>
          <a:lstStyle/>
          <a:p>
            <a:endParaRPr lang="en-US"/>
          </a:p>
        </p:txBody>
      </p:sp>
      <p:grpSp>
        <p:nvGrpSpPr>
          <p:cNvPr id="7" name="Group 92"/>
          <p:cNvGrpSpPr>
            <a:grpSpLocks/>
          </p:cNvGrpSpPr>
          <p:nvPr/>
        </p:nvGrpSpPr>
        <p:grpSpPr bwMode="auto">
          <a:xfrm>
            <a:off x="4789488" y="3644904"/>
            <a:ext cx="1943100" cy="1554164"/>
            <a:chOff x="1791" y="2886"/>
            <a:chExt cx="1134" cy="979"/>
          </a:xfrm>
        </p:grpSpPr>
        <p:sp>
          <p:nvSpPr>
            <p:cNvPr id="8" name="Line 93"/>
            <p:cNvSpPr>
              <a:spLocks noChangeShapeType="1"/>
            </p:cNvSpPr>
            <p:nvPr/>
          </p:nvSpPr>
          <p:spPr bwMode="auto">
            <a:xfrm flipH="1" flipV="1">
              <a:off x="1791" y="2886"/>
              <a:ext cx="273" cy="227"/>
            </a:xfrm>
            <a:prstGeom prst="line">
              <a:avLst/>
            </a:prstGeom>
            <a:noFill/>
            <a:ln w="28575">
              <a:solidFill>
                <a:srgbClr val="FF3300"/>
              </a:solidFill>
              <a:round/>
              <a:headEnd/>
              <a:tailEnd type="triangle" w="med" len="med"/>
            </a:ln>
          </p:spPr>
          <p:txBody>
            <a:bodyPr/>
            <a:lstStyle/>
            <a:p>
              <a:endParaRPr lang="en-US"/>
            </a:p>
          </p:txBody>
        </p:sp>
        <p:sp>
          <p:nvSpPr>
            <p:cNvPr id="9" name="Text Box 94"/>
            <p:cNvSpPr txBox="1">
              <a:spLocks noChangeArrowheads="1"/>
            </p:cNvSpPr>
            <p:nvPr/>
          </p:nvSpPr>
          <p:spPr bwMode="auto">
            <a:xfrm>
              <a:off x="2109" y="3022"/>
              <a:ext cx="816" cy="843"/>
            </a:xfrm>
            <a:prstGeom prst="rect">
              <a:avLst/>
            </a:prstGeom>
            <a:solidFill>
              <a:schemeClr val="bg1"/>
            </a:solidFill>
            <a:ln w="38100">
              <a:solidFill>
                <a:srgbClr val="FF3300"/>
              </a:solidFill>
              <a:miter lim="800000"/>
              <a:headEnd/>
              <a:tailEnd/>
            </a:ln>
          </p:spPr>
          <p:txBody>
            <a:bodyPr>
              <a:spAutoFit/>
            </a:bodyPr>
            <a:lstStyle/>
            <a:p>
              <a:pPr>
                <a:spcBef>
                  <a:spcPct val="50000"/>
                </a:spcBef>
              </a:pPr>
              <a:r>
                <a:rPr lang="en-GB" altLang="en-GB" dirty="0" smtClean="0"/>
                <a:t>Analysis for BRCA</a:t>
              </a:r>
            </a:p>
            <a:p>
              <a:pPr>
                <a:spcBef>
                  <a:spcPct val="50000"/>
                </a:spcBef>
              </a:pPr>
              <a:r>
                <a:rPr lang="en-GB" altLang="en-GB" dirty="0" smtClean="0"/>
                <a:t>Treatment </a:t>
              </a:r>
              <a:r>
                <a:rPr lang="en-GB" altLang="en-GB" dirty="0"/>
                <a:t>with </a:t>
              </a:r>
              <a:r>
                <a:rPr lang="en-GB" altLang="en-GB" dirty="0" err="1"/>
                <a:t>PARPi</a:t>
              </a:r>
              <a:endParaRPr lang="en-GB" altLang="en-GB" dirty="0"/>
            </a:p>
          </p:txBody>
        </p:sp>
      </p:gr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3048517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31024" cy="1143000"/>
          </a:xfrm>
        </p:spPr>
        <p:txBody>
          <a:bodyPr>
            <a:normAutofit fontScale="90000"/>
          </a:bodyPr>
          <a:lstStyle/>
          <a:p>
            <a:r>
              <a:rPr lang="en-GB" dirty="0" smtClean="0"/>
              <a:t>High grade serous ovarian cancer</a:t>
            </a:r>
            <a:endParaRPr lang="en-GB" dirty="0"/>
          </a:p>
        </p:txBody>
      </p:sp>
      <p:sp>
        <p:nvSpPr>
          <p:cNvPr id="3" name="Content Placeholder 2"/>
          <p:cNvSpPr>
            <a:spLocks noGrp="1"/>
          </p:cNvSpPr>
          <p:nvPr>
            <p:ph idx="1"/>
          </p:nvPr>
        </p:nvSpPr>
        <p:spPr/>
        <p:txBody>
          <a:bodyPr/>
          <a:lstStyle/>
          <a:p>
            <a:r>
              <a:rPr lang="en-GB" dirty="0" smtClean="0"/>
              <a:t>~15% have a BRCA1 or 2 mutation</a:t>
            </a:r>
          </a:p>
          <a:p>
            <a:pPr lvl="1"/>
            <a:r>
              <a:rPr lang="en-GB" dirty="0" smtClean="0"/>
              <a:t>2/3 are germline</a:t>
            </a:r>
          </a:p>
          <a:p>
            <a:pPr lvl="1"/>
            <a:r>
              <a:rPr lang="en-GB" dirty="0" smtClean="0"/>
              <a:t>1/3 somatic (tumour only)</a:t>
            </a:r>
          </a:p>
          <a:p>
            <a:r>
              <a:rPr lang="en-GB" dirty="0" smtClean="0"/>
              <a:t>High response rate to PARP inhibitors (much better than chemo)</a:t>
            </a:r>
          </a:p>
          <a:p>
            <a:r>
              <a:rPr lang="en-GB" dirty="0" smtClean="0"/>
              <a:t>Eligibility: Patients who are sensitive to platinum therapy and BRCA-positive (third </a:t>
            </a:r>
            <a:r>
              <a:rPr lang="en-GB" dirty="0" smtClean="0"/>
              <a:t>line, but anticipated to extend to 1</a:t>
            </a:r>
            <a:r>
              <a:rPr lang="en-GB" baseline="30000" dirty="0" smtClean="0"/>
              <a:t>st</a:t>
            </a:r>
            <a:r>
              <a:rPr lang="en-GB" dirty="0" smtClean="0"/>
              <a:t> line)</a:t>
            </a:r>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1483110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test?</a:t>
            </a:r>
            <a:endParaRPr lang="en-GB" dirty="0"/>
          </a:p>
        </p:txBody>
      </p:sp>
      <p:sp>
        <p:nvSpPr>
          <p:cNvPr id="4" name="Text Placeholder 3"/>
          <p:cNvSpPr>
            <a:spLocks noGrp="1"/>
          </p:cNvSpPr>
          <p:nvPr>
            <p:ph type="body" idx="1"/>
          </p:nvPr>
        </p:nvSpPr>
        <p:spPr/>
        <p:txBody>
          <a:bodyPr/>
          <a:lstStyle/>
          <a:p>
            <a:r>
              <a:rPr lang="en-GB" dirty="0" smtClean="0"/>
              <a:t>Germline (blood)</a:t>
            </a:r>
            <a:endParaRPr lang="en-GB" dirty="0"/>
          </a:p>
        </p:txBody>
      </p:sp>
      <p:sp>
        <p:nvSpPr>
          <p:cNvPr id="5" name="Content Placeholder 4"/>
          <p:cNvSpPr>
            <a:spLocks noGrp="1"/>
          </p:cNvSpPr>
          <p:nvPr>
            <p:ph sz="half" idx="2"/>
          </p:nvPr>
        </p:nvSpPr>
        <p:spPr/>
        <p:txBody>
          <a:bodyPr/>
          <a:lstStyle/>
          <a:p>
            <a:r>
              <a:rPr lang="en-GB" dirty="0"/>
              <a:t>D</a:t>
            </a:r>
            <a:r>
              <a:rPr lang="en-GB" dirty="0" smtClean="0"/>
              <a:t>etects 2/3 of mutations</a:t>
            </a:r>
          </a:p>
          <a:p>
            <a:r>
              <a:rPr lang="en-GB" dirty="0" smtClean="0"/>
              <a:t>Test performs better, and detects </a:t>
            </a:r>
            <a:r>
              <a:rPr lang="en-GB" dirty="0" err="1" smtClean="0"/>
              <a:t>dels</a:t>
            </a:r>
            <a:r>
              <a:rPr lang="en-GB" dirty="0" smtClean="0"/>
              <a:t> / dups (10% of mutations)</a:t>
            </a:r>
          </a:p>
          <a:p>
            <a:r>
              <a:rPr lang="en-GB" dirty="0" smtClean="0"/>
              <a:t>Assay available in local labs</a:t>
            </a:r>
          </a:p>
          <a:p>
            <a:r>
              <a:rPr lang="en-GB" dirty="0" smtClean="0"/>
              <a:t>Knowledge that mutation is inherited</a:t>
            </a:r>
            <a:endParaRPr lang="en-GB" dirty="0"/>
          </a:p>
        </p:txBody>
      </p:sp>
      <p:sp>
        <p:nvSpPr>
          <p:cNvPr id="6" name="Text Placeholder 5"/>
          <p:cNvSpPr>
            <a:spLocks noGrp="1"/>
          </p:cNvSpPr>
          <p:nvPr>
            <p:ph type="body" sz="quarter" idx="3"/>
          </p:nvPr>
        </p:nvSpPr>
        <p:spPr/>
        <p:txBody>
          <a:bodyPr/>
          <a:lstStyle/>
          <a:p>
            <a:r>
              <a:rPr lang="en-GB" dirty="0" smtClean="0"/>
              <a:t>Somatic (tumour)</a:t>
            </a:r>
            <a:endParaRPr lang="en-GB" dirty="0"/>
          </a:p>
        </p:txBody>
      </p:sp>
      <p:sp>
        <p:nvSpPr>
          <p:cNvPr id="7" name="Content Placeholder 6"/>
          <p:cNvSpPr>
            <a:spLocks noGrp="1"/>
          </p:cNvSpPr>
          <p:nvPr>
            <p:ph sz="quarter" idx="4"/>
          </p:nvPr>
        </p:nvSpPr>
        <p:spPr/>
        <p:txBody>
          <a:bodyPr/>
          <a:lstStyle/>
          <a:p>
            <a:r>
              <a:rPr lang="en-GB" dirty="0" smtClean="0"/>
              <a:t>Detects all mutations (in theory)</a:t>
            </a:r>
          </a:p>
          <a:p>
            <a:r>
              <a:rPr lang="en-GB" dirty="0" smtClean="0"/>
              <a:t>Requires FFPE tissue (integration with pathology)</a:t>
            </a:r>
          </a:p>
          <a:p>
            <a:r>
              <a:rPr lang="en-GB" dirty="0" smtClean="0"/>
              <a:t>New NGS assay specifically for BRCA-FFPE</a:t>
            </a:r>
          </a:p>
          <a:p>
            <a:pPr lvl="1"/>
            <a:r>
              <a:rPr lang="en-GB" dirty="0" smtClean="0"/>
              <a:t>Can struggle to detect </a:t>
            </a:r>
            <a:r>
              <a:rPr lang="en-GB" dirty="0" err="1" smtClean="0"/>
              <a:t>dels</a:t>
            </a:r>
            <a:r>
              <a:rPr lang="en-GB" dirty="0" smtClean="0"/>
              <a:t> / dups</a:t>
            </a:r>
          </a:p>
          <a:p>
            <a:r>
              <a:rPr lang="en-GB" dirty="0" smtClean="0"/>
              <a:t>Requires confirmation of inheritance</a:t>
            </a:r>
            <a:endParaRPr lang="en-GB"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2017000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GB" dirty="0" smtClean="0"/>
              <a:t>If you were a patient, what would you choose?</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562868600"/>
              </p:ext>
            </p:extLst>
          </p:nvPr>
        </p:nvGraphicFramePr>
        <p:xfrm>
          <a:off x="1331640" y="1556792"/>
          <a:ext cx="6912768" cy="4608512"/>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
        <p:nvSpPr>
          <p:cNvPr id="3" name="TextBox 2"/>
          <p:cNvSpPr txBox="1"/>
          <p:nvPr/>
        </p:nvSpPr>
        <p:spPr>
          <a:xfrm>
            <a:off x="179512" y="2708920"/>
            <a:ext cx="1152128" cy="1323439"/>
          </a:xfrm>
          <a:prstGeom prst="rect">
            <a:avLst/>
          </a:prstGeom>
          <a:noFill/>
        </p:spPr>
        <p:txBody>
          <a:bodyPr wrap="square" rtlCol="0">
            <a:spAutoFit/>
          </a:bodyPr>
          <a:lstStyle/>
          <a:p>
            <a:r>
              <a:rPr lang="en-GB" sz="1600" dirty="0" smtClean="0"/>
              <a:t>Proportion of patients with mutation detected</a:t>
            </a:r>
            <a:endParaRPr lang="en-GB" sz="1600" dirty="0"/>
          </a:p>
        </p:txBody>
      </p:sp>
    </p:spTree>
    <p:extLst>
      <p:ext uri="{BB962C8B-B14F-4D97-AF65-F5344CB8AC3E}">
        <p14:creationId xmlns:p14="http://schemas.microsoft.com/office/powerpoint/2010/main" val="662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787281" cy="742950"/>
          </a:xfrm>
        </p:spPr>
        <p:txBody>
          <a:bodyPr>
            <a:normAutofit fontScale="90000"/>
          </a:bodyPr>
          <a:lstStyle/>
          <a:p>
            <a:pPr algn="l"/>
            <a:r>
              <a:rPr lang="en-US" sz="3600" b="1" dirty="0">
                <a:solidFill>
                  <a:srgbClr val="558ED5"/>
                </a:solidFill>
                <a:latin typeface="Calibri" panose="020F0502020204030204" pitchFamily="34" charset="0"/>
                <a:ea typeface="Avenir Book" charset="0"/>
                <a:cs typeface="Calibri" panose="020F0502020204030204" pitchFamily="34" charset="0"/>
              </a:rPr>
              <a:t>National delivery of 100,000 </a:t>
            </a:r>
            <a:r>
              <a:rPr lang="en-US" sz="3600" b="1" dirty="0" smtClean="0">
                <a:solidFill>
                  <a:srgbClr val="558ED5"/>
                </a:solidFill>
                <a:latin typeface="Calibri" panose="020F0502020204030204" pitchFamily="34" charset="0"/>
                <a:ea typeface="Avenir Book" charset="0"/>
                <a:cs typeface="Calibri" panose="020F0502020204030204" pitchFamily="34" charset="0"/>
              </a:rPr>
              <a:t>Genomes </a:t>
            </a:r>
            <a:r>
              <a:rPr lang="en-US" sz="3600" b="1" dirty="0">
                <a:solidFill>
                  <a:srgbClr val="558ED5"/>
                </a:solidFill>
                <a:latin typeface="Calibri" panose="020F0502020204030204" pitchFamily="34" charset="0"/>
                <a:ea typeface="Avenir Book" charset="0"/>
                <a:cs typeface="Calibri" panose="020F0502020204030204" pitchFamily="34" charset="0"/>
              </a:rPr>
              <a:t>P</a:t>
            </a:r>
            <a:r>
              <a:rPr lang="en-US" sz="3600" b="1" dirty="0" smtClean="0">
                <a:solidFill>
                  <a:srgbClr val="558ED5"/>
                </a:solidFill>
                <a:latin typeface="Calibri" panose="020F0502020204030204" pitchFamily="34" charset="0"/>
                <a:ea typeface="Avenir Book" charset="0"/>
                <a:cs typeface="Calibri" panose="020F0502020204030204" pitchFamily="34" charset="0"/>
              </a:rPr>
              <a:t>roject</a:t>
            </a:r>
            <a:endParaRPr lang="en-US" sz="3600" b="1" dirty="0">
              <a:solidFill>
                <a:srgbClr val="558ED5"/>
              </a:solidFill>
              <a:latin typeface="Calibri" panose="020F0502020204030204" pitchFamily="34" charset="0"/>
              <a:ea typeface="Avenir Book" charset="0"/>
              <a:cs typeface="Calibri" panose="020F0502020204030204" pitchFamily="34" charset="0"/>
            </a:endParaRPr>
          </a:p>
        </p:txBody>
      </p:sp>
      <p:pic>
        <p:nvPicPr>
          <p:cNvPr id="6" name="Content Placeholder 8">
            <a:extLst>
              <a:ext uri="{FF2B5EF4-FFF2-40B4-BE49-F238E27FC236}">
                <a16:creationId xmlns:a16="http://schemas.microsoft.com/office/drawing/2014/main" xmlns="" id="{69C7F8F5-C6D8-BB4D-940E-90A0175FEE6E}"/>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l="3845" t="15572" r="4889" b="3902"/>
          <a:stretch/>
        </p:blipFill>
        <p:spPr bwMode="auto">
          <a:xfrm>
            <a:off x="2771800" y="1383309"/>
            <a:ext cx="3960440" cy="512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xmlns="" id="{4F378D44-EFD2-E34E-887F-5902E2E838B2}"/>
              </a:ext>
            </a:extLst>
          </p:cNvPr>
          <p:cNvPicPr>
            <a:picLocks noChangeAspect="1"/>
          </p:cNvPicPr>
          <p:nvPr/>
        </p:nvPicPr>
        <p:blipFill rotWithShape="1">
          <a:blip r:embed="rId4"/>
          <a:srcRect b="4078"/>
          <a:stretch/>
        </p:blipFill>
        <p:spPr>
          <a:xfrm>
            <a:off x="7740352" y="1600827"/>
            <a:ext cx="1152128" cy="894446"/>
          </a:xfrm>
          <a:prstGeom prst="rect">
            <a:avLst/>
          </a:prstGeom>
        </p:spPr>
      </p:pic>
      <p:pic>
        <p:nvPicPr>
          <p:cNvPr id="12" name="Picture 4" descr="https://encrypted-tbn0.gstatic.com/images?q=tbn:ANd9GcTgY1nN6x679E_3hJRSFgaf-k9GsChrw_BMQK8ePcPvGRd1d5l88t_uRbgZ">
            <a:extLst>
              <a:ext uri="{FF2B5EF4-FFF2-40B4-BE49-F238E27FC236}">
                <a16:creationId xmlns:a16="http://schemas.microsoft.com/office/drawing/2014/main" xmlns="" id="{1BDF3313-BC7C-7449-8F2A-A4BAA6DA21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40352" y="2996952"/>
            <a:ext cx="1152128" cy="7200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F3942A0D-646B-C64E-8548-F5535976F9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40352" y="5148429"/>
            <a:ext cx="1152128" cy="994398"/>
          </a:xfrm>
          <a:prstGeom prst="rect">
            <a:avLst/>
          </a:prstGeom>
        </p:spPr>
      </p:pic>
      <p:pic>
        <p:nvPicPr>
          <p:cNvPr id="14" name="Picture 13">
            <a:extLst>
              <a:ext uri="{FF2B5EF4-FFF2-40B4-BE49-F238E27FC236}">
                <a16:creationId xmlns:a16="http://schemas.microsoft.com/office/drawing/2014/main" xmlns="" id="{CC939A91-7B4C-3046-87EE-1AD3CB0795E4}"/>
              </a:ext>
            </a:extLst>
          </p:cNvPr>
          <p:cNvPicPr>
            <a:picLocks noChangeAspect="1"/>
          </p:cNvPicPr>
          <p:nvPr/>
        </p:nvPicPr>
        <p:blipFill>
          <a:blip r:embed="rId7"/>
          <a:stretch>
            <a:fillRect/>
          </a:stretch>
        </p:blipFill>
        <p:spPr>
          <a:xfrm>
            <a:off x="7137645" y="3944604"/>
            <a:ext cx="1754835" cy="855066"/>
          </a:xfrm>
          <a:prstGeom prst="rect">
            <a:avLst/>
          </a:prstGeom>
        </p:spPr>
      </p:pic>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5352252"/>
            <a:ext cx="22098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9" cstate="print">
            <a:extLst>
              <a:ext uri="{28A0092B-C50C-407E-A947-70E740481C1C}">
                <a14:useLocalDpi xmlns:a14="http://schemas.microsoft.com/office/drawing/2010/main" val="0"/>
              </a:ext>
            </a:extLst>
          </a:blip>
          <a:stretch>
            <a:fillRect/>
          </a:stretch>
        </p:blipFill>
        <p:spPr>
          <a:xfrm>
            <a:off x="395536" y="2276871"/>
            <a:ext cx="1993776" cy="574001"/>
          </a:xfrm>
          <a:prstGeom prst="rect">
            <a:avLst/>
          </a:prstGeom>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6719" y="3929758"/>
            <a:ext cx="1547081" cy="71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567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3951" y="5773849"/>
            <a:ext cx="2674640" cy="850106"/>
          </a:xfrm>
        </p:spPr>
        <p:txBody>
          <a:bodyPr>
            <a:normAutofit fontScale="90000"/>
          </a:bodyPr>
          <a:lstStyle/>
          <a:p>
            <a:r>
              <a:rPr lang="en-GB" dirty="0" smtClean="0"/>
              <a:t>Proposed pathway</a:t>
            </a:r>
            <a:endParaRPr lang="en-GB" dirty="0"/>
          </a:p>
        </p:txBody>
      </p:sp>
      <p:sp>
        <p:nvSpPr>
          <p:cNvPr id="5" name="Rectangle 4"/>
          <p:cNvSpPr/>
          <p:nvPr/>
        </p:nvSpPr>
        <p:spPr>
          <a:xfrm>
            <a:off x="3347864" y="260648"/>
            <a:ext cx="20882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Patient identification and consent for test</a:t>
            </a:r>
          </a:p>
          <a:p>
            <a:pPr algn="ctr"/>
            <a:r>
              <a:rPr lang="en-GB" sz="1600" dirty="0" smtClean="0"/>
              <a:t>(oncology clinic)</a:t>
            </a:r>
            <a:endParaRPr lang="en-GB" sz="1600" dirty="0"/>
          </a:p>
        </p:txBody>
      </p:sp>
      <p:sp>
        <p:nvSpPr>
          <p:cNvPr id="6" name="Rectangle 5"/>
          <p:cNvSpPr/>
          <p:nvPr/>
        </p:nvSpPr>
        <p:spPr>
          <a:xfrm>
            <a:off x="3316158" y="1124744"/>
            <a:ext cx="2101715"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FFPE sample* sent to GLH for </a:t>
            </a:r>
            <a:r>
              <a:rPr lang="en-GB" sz="1600" dirty="0" err="1" smtClean="0">
                <a:solidFill>
                  <a:schemeClr val="tx2"/>
                </a:solidFill>
              </a:rPr>
              <a:t>tBRCA</a:t>
            </a:r>
            <a:r>
              <a:rPr lang="en-GB" sz="1600" dirty="0" smtClean="0">
                <a:solidFill>
                  <a:schemeClr val="tx2"/>
                </a:solidFill>
              </a:rPr>
              <a:t> analysis</a:t>
            </a:r>
            <a:endParaRPr lang="en-GB" sz="1600" dirty="0">
              <a:solidFill>
                <a:schemeClr val="tx2"/>
              </a:solidFill>
            </a:endParaRPr>
          </a:p>
        </p:txBody>
      </p:sp>
      <p:sp>
        <p:nvSpPr>
          <p:cNvPr id="7" name="Rectangle 6"/>
          <p:cNvSpPr/>
          <p:nvPr/>
        </p:nvSpPr>
        <p:spPr>
          <a:xfrm>
            <a:off x="3320932" y="1988840"/>
            <a:ext cx="2101715"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NGS</a:t>
            </a:r>
          </a:p>
          <a:p>
            <a:pPr algn="ctr"/>
            <a:r>
              <a:rPr lang="en-GB" sz="1600" dirty="0" smtClean="0">
                <a:solidFill>
                  <a:schemeClr val="tx2"/>
                </a:solidFill>
              </a:rPr>
              <a:t>(2 weeks)</a:t>
            </a:r>
            <a:endParaRPr lang="en-GB" sz="1600" dirty="0">
              <a:solidFill>
                <a:schemeClr val="tx2"/>
              </a:solidFill>
            </a:endParaRPr>
          </a:p>
        </p:txBody>
      </p:sp>
      <p:sp>
        <p:nvSpPr>
          <p:cNvPr id="8" name="Rectangle 7"/>
          <p:cNvSpPr/>
          <p:nvPr/>
        </p:nvSpPr>
        <p:spPr>
          <a:xfrm>
            <a:off x="3311385" y="2852936"/>
            <a:ext cx="2101715"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BRCA1/2 mutation detected</a:t>
            </a:r>
            <a:endParaRPr lang="en-GB" sz="1600" dirty="0">
              <a:solidFill>
                <a:schemeClr val="tx2"/>
              </a:solidFill>
            </a:endParaRPr>
          </a:p>
        </p:txBody>
      </p:sp>
      <p:sp>
        <p:nvSpPr>
          <p:cNvPr id="9" name="Rectangle 8"/>
          <p:cNvSpPr/>
          <p:nvPr/>
        </p:nvSpPr>
        <p:spPr>
          <a:xfrm>
            <a:off x="3307485" y="3718611"/>
            <a:ext cx="2101715" cy="502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Report to Oncology AND</a:t>
            </a:r>
          </a:p>
        </p:txBody>
      </p:sp>
      <p:sp>
        <p:nvSpPr>
          <p:cNvPr id="10" name="Rectangle 9"/>
          <p:cNvSpPr/>
          <p:nvPr/>
        </p:nvSpPr>
        <p:spPr>
          <a:xfrm>
            <a:off x="1069141" y="2852936"/>
            <a:ext cx="2101715"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NGS poor quality / fails*</a:t>
            </a:r>
            <a:endParaRPr lang="en-GB" sz="1600" dirty="0">
              <a:solidFill>
                <a:schemeClr val="tx2"/>
              </a:solidFill>
            </a:endParaRPr>
          </a:p>
        </p:txBody>
      </p:sp>
      <p:sp>
        <p:nvSpPr>
          <p:cNvPr id="11" name="Rectangle 10"/>
          <p:cNvSpPr/>
          <p:nvPr/>
        </p:nvSpPr>
        <p:spPr>
          <a:xfrm>
            <a:off x="5584630" y="2852936"/>
            <a:ext cx="2101715"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BRCA1/2 normal</a:t>
            </a:r>
            <a:endParaRPr lang="en-GB" sz="1600" dirty="0">
              <a:solidFill>
                <a:schemeClr val="tx2"/>
              </a:solidFill>
            </a:endParaRPr>
          </a:p>
        </p:txBody>
      </p:sp>
      <p:sp>
        <p:nvSpPr>
          <p:cNvPr id="12" name="Rectangle 11"/>
          <p:cNvSpPr/>
          <p:nvPr/>
        </p:nvSpPr>
        <p:spPr>
          <a:xfrm>
            <a:off x="3334379" y="4725144"/>
            <a:ext cx="2101715" cy="72008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rPr>
              <a:t>Request blood sample for germline confirmation</a:t>
            </a:r>
            <a:endParaRPr lang="en-GB" sz="1600" dirty="0">
              <a:solidFill>
                <a:schemeClr val="bg1"/>
              </a:solidFill>
            </a:endParaRPr>
          </a:p>
        </p:txBody>
      </p:sp>
      <p:sp>
        <p:nvSpPr>
          <p:cNvPr id="13" name="Rectangle 12"/>
          <p:cNvSpPr/>
          <p:nvPr/>
        </p:nvSpPr>
        <p:spPr>
          <a:xfrm>
            <a:off x="5569556" y="3718611"/>
            <a:ext cx="2101715"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Report to Oncology</a:t>
            </a:r>
            <a:endParaRPr lang="en-GB" sz="1600" dirty="0"/>
          </a:p>
        </p:txBody>
      </p:sp>
      <p:sp>
        <p:nvSpPr>
          <p:cNvPr id="14" name="Rectangle 13"/>
          <p:cNvSpPr/>
          <p:nvPr/>
        </p:nvSpPr>
        <p:spPr>
          <a:xfrm>
            <a:off x="1069140" y="3712387"/>
            <a:ext cx="2101715"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Report to Oncology and request blood for </a:t>
            </a:r>
            <a:r>
              <a:rPr lang="en-GB" sz="1600" dirty="0" err="1" smtClean="0"/>
              <a:t>gBRCA</a:t>
            </a:r>
            <a:r>
              <a:rPr lang="en-GB" sz="1600" dirty="0" smtClean="0"/>
              <a:t> analysis</a:t>
            </a:r>
            <a:endParaRPr lang="en-GB" sz="1600" dirty="0"/>
          </a:p>
        </p:txBody>
      </p:sp>
      <p:sp>
        <p:nvSpPr>
          <p:cNvPr id="15" name="TextBox 14"/>
          <p:cNvSpPr txBox="1"/>
          <p:nvPr/>
        </p:nvSpPr>
        <p:spPr>
          <a:xfrm>
            <a:off x="107504" y="6470067"/>
            <a:ext cx="5328590" cy="307777"/>
          </a:xfrm>
          <a:prstGeom prst="rect">
            <a:avLst/>
          </a:prstGeom>
          <a:noFill/>
        </p:spPr>
        <p:txBody>
          <a:bodyPr wrap="square" rtlCol="0">
            <a:spAutoFit/>
          </a:bodyPr>
          <a:lstStyle/>
          <a:p>
            <a:r>
              <a:rPr lang="en-GB" sz="1400" dirty="0" smtClean="0"/>
              <a:t>* Low neoplastic cell content  sample could trigger request for blood </a:t>
            </a:r>
            <a:endParaRPr lang="en-GB" sz="1400" dirty="0"/>
          </a:p>
        </p:txBody>
      </p:sp>
      <p:sp>
        <p:nvSpPr>
          <p:cNvPr id="21" name="Rectangle 20"/>
          <p:cNvSpPr/>
          <p:nvPr/>
        </p:nvSpPr>
        <p:spPr>
          <a:xfrm>
            <a:off x="3307483" y="5612722"/>
            <a:ext cx="2101715"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Targeted BRCA1/2 mutation analysis </a:t>
            </a:r>
          </a:p>
          <a:p>
            <a:pPr algn="ctr"/>
            <a:r>
              <a:rPr lang="en-GB" sz="1600" dirty="0" smtClean="0">
                <a:solidFill>
                  <a:schemeClr val="tx2"/>
                </a:solidFill>
              </a:rPr>
              <a:t>(2 weeks)</a:t>
            </a:r>
            <a:endParaRPr lang="en-GB" sz="1600" dirty="0">
              <a:solidFill>
                <a:schemeClr val="tx2"/>
              </a:solidFill>
            </a:endParaRPr>
          </a:p>
        </p:txBody>
      </p:sp>
      <p:sp>
        <p:nvSpPr>
          <p:cNvPr id="22" name="Rectangle 21"/>
          <p:cNvSpPr/>
          <p:nvPr/>
        </p:nvSpPr>
        <p:spPr>
          <a:xfrm>
            <a:off x="3316157" y="4258671"/>
            <a:ext cx="2101715" cy="36004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Refer to </a:t>
            </a:r>
            <a:r>
              <a:rPr lang="en-GB" sz="1600" dirty="0" err="1">
                <a:solidFill>
                  <a:schemeClr val="bg1"/>
                </a:solidFill>
              </a:rPr>
              <a:t>Clin</a:t>
            </a:r>
            <a:r>
              <a:rPr lang="en-GB" sz="1600" dirty="0">
                <a:solidFill>
                  <a:schemeClr val="bg1"/>
                </a:solidFill>
              </a:rPr>
              <a:t> Genetics</a:t>
            </a:r>
          </a:p>
        </p:txBody>
      </p:sp>
      <p:sp>
        <p:nvSpPr>
          <p:cNvPr id="68" name="Curved Right Arrow 67"/>
          <p:cNvSpPr/>
          <p:nvPr/>
        </p:nvSpPr>
        <p:spPr>
          <a:xfrm rot="10800000">
            <a:off x="5584630" y="4494674"/>
            <a:ext cx="643554" cy="15825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9" name="Curved Left Arrow 68"/>
          <p:cNvSpPr/>
          <p:nvPr/>
        </p:nvSpPr>
        <p:spPr>
          <a:xfrm rot="12859914">
            <a:off x="624750" y="1181599"/>
            <a:ext cx="1372379" cy="3171050"/>
          </a:xfrm>
          <a:prstGeom prst="curvedLeftArrow">
            <a:avLst>
              <a:gd name="adj1" fmla="val 25000"/>
              <a:gd name="adj2" fmla="val 50000"/>
              <a:gd name="adj3" fmla="val 17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 name="Picture 18"/>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3032515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Current services</a:t>
            </a:r>
            <a:endParaRPr lang="en-GB" dirty="0"/>
          </a:p>
        </p:txBody>
      </p:sp>
      <p:sp>
        <p:nvSpPr>
          <p:cNvPr id="4" name="Content Placeholder 3"/>
          <p:cNvSpPr>
            <a:spLocks noGrp="1"/>
          </p:cNvSpPr>
          <p:nvPr>
            <p:ph idx="1"/>
          </p:nvPr>
        </p:nvSpPr>
        <p:spPr>
          <a:xfrm>
            <a:off x="457200" y="1340768"/>
            <a:ext cx="8229600" cy="4785395"/>
          </a:xfrm>
        </p:spPr>
        <p:txBody>
          <a:bodyPr>
            <a:normAutofit fontScale="92500"/>
          </a:bodyPr>
          <a:lstStyle/>
          <a:p>
            <a:r>
              <a:rPr lang="en-GB" dirty="0" smtClean="0"/>
              <a:t>We can offer this now</a:t>
            </a:r>
          </a:p>
          <a:p>
            <a:r>
              <a:rPr lang="en-GB" dirty="0" smtClean="0"/>
              <a:t>Germline BRCA analysis at GLH (Bristol Genetics)</a:t>
            </a:r>
          </a:p>
          <a:p>
            <a:r>
              <a:rPr lang="en-GB" dirty="0" smtClean="0"/>
              <a:t>Or, </a:t>
            </a:r>
            <a:r>
              <a:rPr lang="en-GB" dirty="0" err="1" smtClean="0"/>
              <a:t>tBRCA</a:t>
            </a:r>
            <a:r>
              <a:rPr lang="en-GB" dirty="0" smtClean="0"/>
              <a:t> analysis at Cardiff Genetics (for free – funded by AZ</a:t>
            </a:r>
            <a:r>
              <a:rPr lang="en-GB" dirty="0" smtClean="0"/>
              <a:t>)</a:t>
            </a:r>
          </a:p>
          <a:p>
            <a:r>
              <a:rPr lang="en-GB" dirty="0" err="1" smtClean="0"/>
              <a:t>tBRCA</a:t>
            </a:r>
            <a:r>
              <a:rPr lang="en-GB" dirty="0" smtClean="0"/>
              <a:t> analysis currently being set up at Bristol Genetics Lab</a:t>
            </a:r>
          </a:p>
          <a:p>
            <a:endParaRPr lang="en-GB" dirty="0"/>
          </a:p>
          <a:p>
            <a:r>
              <a:rPr lang="en-GB" dirty="0"/>
              <a:t>For 1</a:t>
            </a:r>
            <a:r>
              <a:rPr lang="en-GB" baseline="30000" dirty="0"/>
              <a:t>st</a:t>
            </a:r>
            <a:r>
              <a:rPr lang="en-GB" dirty="0"/>
              <a:t> line treatment, will need clear pathways and rapid turnaround</a:t>
            </a:r>
          </a:p>
          <a:p>
            <a:endParaRPr lang="en-GB" dirty="0" smtClean="0"/>
          </a:p>
          <a:p>
            <a:pPr marL="0" indent="0">
              <a:buNone/>
            </a:pPr>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627412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1064" cy="1143000"/>
          </a:xfrm>
        </p:spPr>
        <p:txBody>
          <a:bodyPr/>
          <a:lstStyle/>
          <a:p>
            <a:r>
              <a:rPr lang="en-GB" dirty="0" smtClean="0"/>
              <a:t>Laboratory contacts</a:t>
            </a:r>
            <a:endParaRPr lang="en-GB" dirty="0"/>
          </a:p>
        </p:txBody>
      </p:sp>
      <p:sp>
        <p:nvSpPr>
          <p:cNvPr id="3" name="Content Placeholder 2"/>
          <p:cNvSpPr>
            <a:spLocks noGrp="1"/>
          </p:cNvSpPr>
          <p:nvPr>
            <p:ph idx="1"/>
          </p:nvPr>
        </p:nvSpPr>
        <p:spPr/>
        <p:txBody>
          <a:bodyPr/>
          <a:lstStyle/>
          <a:p>
            <a:r>
              <a:rPr lang="en-GB" dirty="0" smtClean="0"/>
              <a:t>Laura Yarram-Smith - Lead for solid tumours and BRCA (laura.yarram-smith@nbt.nhs.uk)</a:t>
            </a:r>
          </a:p>
          <a:p>
            <a:r>
              <a:rPr lang="en-GB" dirty="0" smtClean="0"/>
              <a:t>Chris Wragg – Oncology Lead (christopher.wragg@nbt.nhs.uk)</a:t>
            </a:r>
          </a:p>
          <a:p>
            <a:r>
              <a:rPr lang="en-GB" dirty="0" smtClean="0"/>
              <a:t>Rachel Butler – Laboratory Head (rachel.butler@nbt.nhs.uk)</a:t>
            </a:r>
          </a:p>
          <a:p>
            <a:endParaRPr lang="en-GB" dirty="0" smtClean="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239943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26094"/>
            <a:ext cx="8229600" cy="1143000"/>
          </a:xfrm>
        </p:spPr>
        <p:txBody>
          <a:bodyPr>
            <a:normAutofit/>
          </a:bodyPr>
          <a:lstStyle/>
          <a:p>
            <a:pPr defTabSz="457200"/>
            <a:r>
              <a:rPr lang="en-GB" sz="4000" b="1" dirty="0">
                <a:solidFill>
                  <a:srgbClr val="558ED5"/>
                </a:solidFill>
                <a:latin typeface="Calibri" panose="020F0502020204030204" pitchFamily="34" charset="0"/>
                <a:ea typeface="Calibri" panose="020F0502020204030204" pitchFamily="34" charset="0"/>
                <a:cs typeface="Arial" panose="020B0604020202020204" pitchFamily="34" charset="0"/>
              </a:rPr>
              <a:t>A remarkable achievement</a:t>
            </a:r>
          </a:p>
        </p:txBody>
      </p:sp>
      <p:sp>
        <p:nvSpPr>
          <p:cNvPr id="6" name="AutoShape 2" descr="Image result for champagne bottle p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879" y="3212976"/>
            <a:ext cx="2964121" cy="328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64" y="1124744"/>
            <a:ext cx="5767610" cy="537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813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8" y="188640"/>
            <a:ext cx="6994525" cy="490538"/>
          </a:xfrm>
        </p:spPr>
        <p:txBody>
          <a:bodyPr>
            <a:noAutofit/>
          </a:bodyPr>
          <a:lstStyle/>
          <a:p>
            <a:r>
              <a:rPr lang="en-GB" sz="4000" b="1" dirty="0">
                <a:solidFill>
                  <a:srgbClr val="00B0F0"/>
                </a:solidFill>
                <a:latin typeface="Calibri" panose="020F0502020204030204" pitchFamily="34" charset="0"/>
                <a:ea typeface="Calibri" panose="020F0502020204030204" pitchFamily="34" charset="0"/>
                <a:cs typeface="Arial" panose="020B0604020202020204" pitchFamily="34" charset="0"/>
              </a:rPr>
              <a:t>Genomic Laboratory Hubs</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46" t="9284" r="3984" b="9827"/>
          <a:stretch/>
        </p:blipFill>
        <p:spPr bwMode="auto">
          <a:xfrm>
            <a:off x="1570872" y="908720"/>
            <a:ext cx="7427195" cy="521458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descr="C:\Users\Maggie Williams\AppData\Local\Microsoft\Windows\Temporary Internet Files\Content.Outlook\4G5TIFG3\GB 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8" y="2325418"/>
            <a:ext cx="2952328" cy="373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208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970"/>
            <a:ext cx="6588223" cy="753769"/>
          </a:xfrm>
        </p:spPr>
        <p:txBody>
          <a:bodyPr>
            <a:noAutofit/>
          </a:bodyPr>
          <a:lstStyle/>
          <a:p>
            <a:r>
              <a:rPr lang="en-GB" sz="3200" b="1" dirty="0" smtClean="0">
                <a:solidFill>
                  <a:srgbClr val="558ED5"/>
                </a:solidFill>
              </a:rPr>
              <a:t>South West Genomic Laboratory Hub (SWGLH)</a:t>
            </a:r>
            <a:endParaRPr lang="en-GB" sz="3200" b="1" dirty="0">
              <a:solidFill>
                <a:srgbClr val="558ED5"/>
              </a:solidFill>
            </a:endParaRPr>
          </a:p>
        </p:txBody>
      </p:sp>
      <p:sp>
        <p:nvSpPr>
          <p:cNvPr id="3" name="Content Placeholder 2"/>
          <p:cNvSpPr>
            <a:spLocks noGrp="1"/>
          </p:cNvSpPr>
          <p:nvPr>
            <p:ph idx="1"/>
          </p:nvPr>
        </p:nvSpPr>
        <p:spPr>
          <a:xfrm>
            <a:off x="107504" y="1196752"/>
            <a:ext cx="5832648" cy="5544616"/>
          </a:xfrm>
        </p:spPr>
        <p:txBody>
          <a:bodyPr>
            <a:noAutofit/>
          </a:bodyPr>
          <a:lstStyle/>
          <a:p>
            <a:r>
              <a:rPr lang="en-GB" sz="2400" b="1" dirty="0" smtClean="0"/>
              <a:t>Partnership </a:t>
            </a:r>
          </a:p>
          <a:p>
            <a:pPr lvl="1"/>
            <a:r>
              <a:rPr lang="en-GB" sz="2000" dirty="0" smtClean="0"/>
              <a:t>North </a:t>
            </a:r>
            <a:r>
              <a:rPr lang="en-GB" sz="2000" dirty="0"/>
              <a:t>B</a:t>
            </a:r>
            <a:r>
              <a:rPr lang="en-GB" sz="2000" dirty="0" smtClean="0"/>
              <a:t>ristol NHS Trust</a:t>
            </a:r>
          </a:p>
          <a:p>
            <a:pPr lvl="1"/>
            <a:r>
              <a:rPr lang="en-GB" sz="2000" dirty="0" smtClean="0"/>
              <a:t>Royal Devon and Exeter NHS Foundation Trust</a:t>
            </a:r>
          </a:p>
          <a:p>
            <a:pPr>
              <a:lnSpc>
                <a:spcPts val="800"/>
              </a:lnSpc>
            </a:pPr>
            <a:endParaRPr lang="en-GB" sz="2400" dirty="0" smtClean="0"/>
          </a:p>
          <a:p>
            <a:pPr>
              <a:lnSpc>
                <a:spcPts val="2280"/>
              </a:lnSpc>
            </a:pPr>
            <a:r>
              <a:rPr lang="en-GB" sz="2400" b="1" dirty="0"/>
              <a:t>C</a:t>
            </a:r>
            <a:r>
              <a:rPr lang="en-GB" sz="2400" b="1" dirty="0" smtClean="0"/>
              <a:t>ore genomic tests ( all 7 GLH)</a:t>
            </a:r>
            <a:endParaRPr lang="en-GB" sz="2400" dirty="0"/>
          </a:p>
          <a:p>
            <a:pPr lvl="1">
              <a:lnSpc>
                <a:spcPts val="2280"/>
              </a:lnSpc>
            </a:pPr>
            <a:r>
              <a:rPr lang="en-GB" sz="2000" dirty="0" smtClean="0"/>
              <a:t>Rare disease </a:t>
            </a:r>
            <a:r>
              <a:rPr lang="en-GB" sz="2000" dirty="0"/>
              <a:t>T</a:t>
            </a:r>
            <a:r>
              <a:rPr lang="en-GB" sz="2000" dirty="0" smtClean="0"/>
              <a:t>est Directory </a:t>
            </a:r>
          </a:p>
          <a:p>
            <a:pPr lvl="1">
              <a:lnSpc>
                <a:spcPts val="2280"/>
              </a:lnSpc>
            </a:pPr>
            <a:r>
              <a:rPr lang="en-GB" sz="2400" b="1" dirty="0" smtClean="0">
                <a:solidFill>
                  <a:srgbClr val="FF0000"/>
                </a:solidFill>
              </a:rPr>
              <a:t>Cancer Test Directory</a:t>
            </a:r>
          </a:p>
          <a:p>
            <a:pPr>
              <a:lnSpc>
                <a:spcPts val="2280"/>
              </a:lnSpc>
            </a:pPr>
            <a:r>
              <a:rPr lang="en-GB" sz="2400" b="1" dirty="0" smtClean="0"/>
              <a:t>Specialist  genomic tests</a:t>
            </a:r>
            <a:r>
              <a:rPr lang="en-GB" sz="2400" dirty="0" smtClean="0"/>
              <a:t> </a:t>
            </a:r>
            <a:r>
              <a:rPr lang="en-GB" sz="2400" dirty="0"/>
              <a:t>delivered </a:t>
            </a:r>
            <a:r>
              <a:rPr lang="en-GB" sz="2400" dirty="0" smtClean="0"/>
              <a:t>by </a:t>
            </a:r>
            <a:r>
              <a:rPr lang="en-GB" sz="2400" b="1" dirty="0" smtClean="0"/>
              <a:t>GLH</a:t>
            </a:r>
            <a:r>
              <a:rPr lang="en-GB" sz="2400" dirty="0" smtClean="0"/>
              <a:t> </a:t>
            </a:r>
            <a:r>
              <a:rPr lang="en-GB" sz="2400" dirty="0"/>
              <a:t>appointed as a </a:t>
            </a:r>
            <a:r>
              <a:rPr lang="en-GB" sz="2400" b="1" dirty="0"/>
              <a:t>N</a:t>
            </a:r>
            <a:r>
              <a:rPr lang="en-GB" sz="2400" dirty="0"/>
              <a:t>ational </a:t>
            </a:r>
            <a:r>
              <a:rPr lang="en-GB" sz="2400" b="1" dirty="0"/>
              <a:t>S</a:t>
            </a:r>
            <a:r>
              <a:rPr lang="en-GB" sz="2400" dirty="0"/>
              <a:t>pecialist </a:t>
            </a:r>
            <a:r>
              <a:rPr lang="en-GB" sz="2400" b="1" dirty="0"/>
              <a:t>T</a:t>
            </a:r>
            <a:r>
              <a:rPr lang="en-GB" sz="2400" dirty="0"/>
              <a:t>est </a:t>
            </a:r>
            <a:r>
              <a:rPr lang="en-GB" sz="2400" b="1" dirty="0"/>
              <a:t>P</a:t>
            </a:r>
            <a:r>
              <a:rPr lang="en-GB" sz="2400" dirty="0"/>
              <a:t>rovider </a:t>
            </a:r>
            <a:r>
              <a:rPr lang="en-GB" sz="2400" dirty="0" smtClean="0"/>
              <a:t>(</a:t>
            </a:r>
            <a:r>
              <a:rPr lang="en-GB" sz="2400" b="1" dirty="0" smtClean="0"/>
              <a:t>NSTP</a:t>
            </a:r>
            <a:r>
              <a:rPr lang="en-GB" sz="2400" dirty="0" smtClean="0"/>
              <a:t>)</a:t>
            </a:r>
          </a:p>
          <a:p>
            <a:pPr lvl="1">
              <a:lnSpc>
                <a:spcPts val="2280"/>
              </a:lnSpc>
            </a:pPr>
            <a:r>
              <a:rPr lang="en-GB" sz="2000" dirty="0" smtClean="0"/>
              <a:t>17 clinical specialisms ( 2 or 4 providers)</a:t>
            </a:r>
          </a:p>
          <a:p>
            <a:pPr>
              <a:lnSpc>
                <a:spcPts val="2280"/>
              </a:lnSpc>
            </a:pPr>
            <a:r>
              <a:rPr lang="en-GB" sz="2400" b="1" dirty="0" smtClean="0"/>
              <a:t>GLH</a:t>
            </a:r>
            <a:r>
              <a:rPr lang="en-GB" sz="2400" dirty="0" smtClean="0"/>
              <a:t> will forward samples to the designated </a:t>
            </a:r>
            <a:r>
              <a:rPr lang="en-GB" sz="2400" b="1" dirty="0" smtClean="0"/>
              <a:t>NSTP</a:t>
            </a:r>
            <a:r>
              <a:rPr lang="en-GB" sz="2400" dirty="0" smtClean="0"/>
              <a:t> lab </a:t>
            </a:r>
          </a:p>
          <a:p>
            <a:pPr marL="0" indent="0">
              <a:buNone/>
            </a:pPr>
            <a:r>
              <a:rPr lang="en-GB" sz="2400" dirty="0" smtClean="0"/>
              <a:t> </a:t>
            </a:r>
          </a:p>
          <a:p>
            <a:pPr lvl="1"/>
            <a:endParaRPr lang="en-GB" sz="2000" dirty="0" smtClean="0"/>
          </a:p>
          <a:p>
            <a:pPr lvl="1"/>
            <a:endParaRPr lang="en-GB" sz="2000" dirty="0" smtClean="0"/>
          </a:p>
          <a:p>
            <a:pPr marL="0" indent="0">
              <a:buNone/>
            </a:pPr>
            <a:endParaRPr lang="en-GB" sz="2400" dirty="0" smtClean="0"/>
          </a:p>
          <a:p>
            <a:endParaRPr lang="en-GB" sz="2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pic>
        <p:nvPicPr>
          <p:cNvPr id="5" name="Picture 8" descr="Image result for royal devon and ex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341" y="4457228"/>
            <a:ext cx="2640778" cy="17577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IMG_3359-copy.jpg"/>
          <p:cNvPicPr>
            <a:picLocks noChangeAspect="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6219882" y="1052740"/>
            <a:ext cx="2600590" cy="175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934659" y="2837551"/>
            <a:ext cx="3278141" cy="1631216"/>
          </a:xfrm>
          <a:prstGeom prst="rect">
            <a:avLst/>
          </a:prstGeom>
          <a:noFill/>
        </p:spPr>
        <p:txBody>
          <a:bodyPr wrap="none" rtlCol="0">
            <a:spAutoFit/>
          </a:bodyPr>
          <a:lstStyle/>
          <a:p>
            <a:pPr marL="285750" indent="-285750">
              <a:buFont typeface="Arial" panose="020B0604020202020204" pitchFamily="34" charset="0"/>
              <a:buChar char="•"/>
            </a:pPr>
            <a:r>
              <a:rPr lang="en-GB" sz="2000" dirty="0" smtClean="0">
                <a:solidFill>
                  <a:srgbClr val="000000"/>
                </a:solidFill>
              </a:rPr>
              <a:t>Cancer (somatic/inherited)</a:t>
            </a:r>
          </a:p>
          <a:p>
            <a:pPr marL="285750" indent="-285750">
              <a:buFont typeface="Arial" panose="020B0604020202020204" pitchFamily="34" charset="0"/>
              <a:buChar char="•"/>
            </a:pPr>
            <a:r>
              <a:rPr lang="en-GB" sz="2000" dirty="0" smtClean="0">
                <a:solidFill>
                  <a:srgbClr val="000000"/>
                </a:solidFill>
              </a:rPr>
              <a:t>Cardiology</a:t>
            </a:r>
          </a:p>
          <a:p>
            <a:pPr marL="285750" indent="-285750">
              <a:buFont typeface="Arial" panose="020B0604020202020204" pitchFamily="34" charset="0"/>
              <a:buChar char="•"/>
            </a:pPr>
            <a:r>
              <a:rPr lang="en-GB" sz="2000" dirty="0" smtClean="0">
                <a:solidFill>
                  <a:srgbClr val="000000"/>
                </a:solidFill>
              </a:rPr>
              <a:t>Renal</a:t>
            </a:r>
          </a:p>
          <a:p>
            <a:pPr marL="285750" indent="-285750">
              <a:buFont typeface="Arial" panose="020B0604020202020204" pitchFamily="34" charset="0"/>
              <a:buChar char="•"/>
            </a:pPr>
            <a:r>
              <a:rPr lang="en-GB" sz="2000" dirty="0" smtClean="0">
                <a:solidFill>
                  <a:srgbClr val="000000"/>
                </a:solidFill>
              </a:rPr>
              <a:t>Neurology</a:t>
            </a:r>
          </a:p>
          <a:p>
            <a:pPr marL="285750" indent="-285750">
              <a:buFont typeface="Arial" panose="020B0604020202020204" pitchFamily="34" charset="0"/>
              <a:buChar char="•"/>
            </a:pPr>
            <a:r>
              <a:rPr lang="en-GB" sz="2000" dirty="0" smtClean="0">
                <a:solidFill>
                  <a:srgbClr val="000000"/>
                </a:solidFill>
              </a:rPr>
              <a:t>Respiratory/Metabolic</a:t>
            </a:r>
            <a:endParaRPr lang="en-GB" sz="2000" dirty="0">
              <a:solidFill>
                <a:srgbClr val="000000"/>
              </a:solidFill>
            </a:endParaRPr>
          </a:p>
        </p:txBody>
      </p:sp>
      <p:sp>
        <p:nvSpPr>
          <p:cNvPr id="8" name="TextBox 7"/>
          <p:cNvSpPr txBox="1"/>
          <p:nvPr/>
        </p:nvSpPr>
        <p:spPr>
          <a:xfrm>
            <a:off x="6219890" y="6237312"/>
            <a:ext cx="1959191" cy="400110"/>
          </a:xfrm>
          <a:prstGeom prst="rect">
            <a:avLst/>
          </a:prstGeom>
          <a:noFill/>
        </p:spPr>
        <p:txBody>
          <a:bodyPr wrap="none" rtlCol="0">
            <a:spAutoFit/>
          </a:bodyPr>
          <a:lstStyle/>
          <a:p>
            <a:pPr marL="285750" indent="-285750">
              <a:buFont typeface="Arial" panose="020B0604020202020204" pitchFamily="34" charset="0"/>
              <a:buChar char="•"/>
            </a:pPr>
            <a:r>
              <a:rPr lang="en-GB" sz="2000" dirty="0" smtClean="0">
                <a:solidFill>
                  <a:srgbClr val="000000"/>
                </a:solidFill>
              </a:rPr>
              <a:t>Endocrinology</a:t>
            </a:r>
            <a:endParaRPr lang="en-GB" sz="2000" dirty="0">
              <a:solidFill>
                <a:srgbClr val="000000"/>
              </a:solidFill>
            </a:endParaRPr>
          </a:p>
        </p:txBody>
      </p:sp>
    </p:spTree>
    <p:extLst>
      <p:ext uri="{BB962C8B-B14F-4D97-AF65-F5344CB8AC3E}">
        <p14:creationId xmlns:p14="http://schemas.microsoft.com/office/powerpoint/2010/main" val="195138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552730" cy="1143000"/>
          </a:xfrm>
        </p:spPr>
        <p:txBody>
          <a:bodyPr>
            <a:normAutofit fontScale="90000"/>
          </a:bodyPr>
          <a:lstStyle/>
          <a:p>
            <a:r>
              <a:rPr lang="en-GB" sz="3600" b="1" dirty="0">
                <a:solidFill>
                  <a:srgbClr val="558ED5"/>
                </a:solidFill>
              </a:rPr>
              <a:t>The National </a:t>
            </a:r>
            <a:r>
              <a:rPr lang="en-GB" sz="3600" b="1" dirty="0" smtClean="0">
                <a:solidFill>
                  <a:srgbClr val="558ED5"/>
                </a:solidFill>
              </a:rPr>
              <a:t>Genomic Test Directory</a:t>
            </a:r>
            <a:endParaRPr lang="en-GB" sz="3600" b="1" dirty="0">
              <a:solidFill>
                <a:srgbClr val="558ED5"/>
              </a:solidFill>
            </a:endParaRPr>
          </a:p>
        </p:txBody>
      </p:sp>
      <p:sp>
        <p:nvSpPr>
          <p:cNvPr id="3" name="Content Placeholder 2">
            <a:extLst>
              <a:ext uri="{FF2B5EF4-FFF2-40B4-BE49-F238E27FC236}">
                <a16:creationId xmlns:a16="http://schemas.microsoft.com/office/drawing/2014/main" xmlns="" id="{5D01B8B8-5E65-4FF5-848C-464E57D01777}"/>
              </a:ext>
            </a:extLst>
          </p:cNvPr>
          <p:cNvSpPr>
            <a:spLocks noGrp="1"/>
          </p:cNvSpPr>
          <p:nvPr>
            <p:ph idx="1"/>
          </p:nvPr>
        </p:nvSpPr>
        <p:spPr>
          <a:xfrm>
            <a:off x="224736" y="5229200"/>
            <a:ext cx="8739752" cy="1343664"/>
          </a:xfrm>
          <a:solidFill>
            <a:schemeClr val="bg1"/>
          </a:solidFill>
        </p:spPr>
        <p:txBody>
          <a:bodyPr>
            <a:noAutofit/>
          </a:bodyPr>
          <a:lstStyle/>
          <a:p>
            <a:pPr marL="285730" indent="-285730" defTabSz="914332">
              <a:spcBef>
                <a:spcPts val="0"/>
              </a:spcBef>
              <a:buClrTx/>
              <a:buFont typeface="Arial" panose="020B0604020202020204" pitchFamily="34" charset="0"/>
              <a:buChar char="•"/>
              <a:defRPr/>
            </a:pPr>
            <a:r>
              <a:rPr lang="en-GB" sz="1800" dirty="0">
                <a:solidFill>
                  <a:prstClr val="black"/>
                </a:solidFill>
              </a:rPr>
              <a:t>Defines </a:t>
            </a:r>
            <a:r>
              <a:rPr lang="en-GB" sz="1800" b="1" dirty="0">
                <a:solidFill>
                  <a:schemeClr val="accent5"/>
                </a:solidFill>
              </a:rPr>
              <a:t>all the genetic and genomic tests </a:t>
            </a:r>
            <a:r>
              <a:rPr lang="en-GB" sz="1800" dirty="0">
                <a:solidFill>
                  <a:prstClr val="black"/>
                </a:solidFill>
              </a:rPr>
              <a:t>available through the NHS in England  – specifying the appropriate test for each clinical </a:t>
            </a:r>
            <a:r>
              <a:rPr lang="en-GB" sz="1800" dirty="0" smtClean="0">
                <a:solidFill>
                  <a:prstClr val="black"/>
                </a:solidFill>
              </a:rPr>
              <a:t>indication</a:t>
            </a:r>
          </a:p>
          <a:p>
            <a:pPr marL="285730" indent="-285730" defTabSz="914332">
              <a:spcBef>
                <a:spcPts val="0"/>
              </a:spcBef>
              <a:buClrTx/>
              <a:buFont typeface="Arial" panose="020B0604020202020204" pitchFamily="34" charset="0"/>
              <a:buChar char="•"/>
              <a:defRPr/>
            </a:pPr>
            <a:r>
              <a:rPr lang="en-GB" sz="1800" dirty="0" smtClean="0">
                <a:solidFill>
                  <a:prstClr val="black"/>
                </a:solidFill>
              </a:rPr>
              <a:t>Requesting via central IT system (NGIS)</a:t>
            </a:r>
            <a:endParaRPr lang="en-GB" sz="1800" dirty="0">
              <a:solidFill>
                <a:prstClr val="black"/>
              </a:solidFill>
            </a:endParaRPr>
          </a:p>
          <a:p>
            <a:pPr marL="285730" indent="-285730" defTabSz="914332">
              <a:spcBef>
                <a:spcPts val="0"/>
              </a:spcBef>
              <a:buClrTx/>
              <a:buFont typeface="Arial" panose="020B0604020202020204" pitchFamily="34" charset="0"/>
              <a:buChar char="•"/>
              <a:defRPr/>
            </a:pPr>
            <a:r>
              <a:rPr lang="en-GB" sz="1800" dirty="0">
                <a:solidFill>
                  <a:prstClr val="black"/>
                </a:solidFill>
              </a:rPr>
              <a:t>Developed through </a:t>
            </a:r>
            <a:r>
              <a:rPr lang="en-GB" sz="1800" b="1" dirty="0">
                <a:solidFill>
                  <a:schemeClr val="accent5"/>
                </a:solidFill>
              </a:rPr>
              <a:t>national &amp; international scientific review </a:t>
            </a:r>
            <a:endParaRPr lang="en-GB" sz="1800" b="1" dirty="0" smtClean="0">
              <a:solidFill>
                <a:schemeClr val="accent5"/>
              </a:solidFill>
            </a:endParaRPr>
          </a:p>
          <a:p>
            <a:pPr marL="285730" indent="-285730" defTabSz="914332">
              <a:spcBef>
                <a:spcPts val="0"/>
              </a:spcBef>
              <a:buClrTx/>
              <a:buFont typeface="Arial" panose="020B0604020202020204" pitchFamily="34" charset="0"/>
              <a:buChar char="•"/>
              <a:defRPr/>
            </a:pPr>
            <a:r>
              <a:rPr lang="en-GB" sz="1800" b="1" dirty="0" smtClean="0">
                <a:solidFill>
                  <a:schemeClr val="accent5"/>
                </a:solidFill>
              </a:rPr>
              <a:t>Updated </a:t>
            </a:r>
            <a:r>
              <a:rPr lang="en-GB" sz="1800" b="1" dirty="0">
                <a:solidFill>
                  <a:schemeClr val="accent5"/>
                </a:solidFill>
              </a:rPr>
              <a:t>annually </a:t>
            </a:r>
            <a:r>
              <a:rPr lang="en-GB" sz="1800" dirty="0">
                <a:solidFill>
                  <a:prstClr val="black"/>
                </a:solidFill>
              </a:rPr>
              <a:t>- led by expert panel to keep pace with scientific advance</a:t>
            </a:r>
          </a:p>
        </p:txBody>
      </p:sp>
      <p:graphicFrame>
        <p:nvGraphicFramePr>
          <p:cNvPr id="7" name="Table 6"/>
          <p:cNvGraphicFramePr>
            <a:graphicFrameLocks noGrp="1"/>
          </p:cNvGraphicFramePr>
          <p:nvPr>
            <p:extLst>
              <p:ext uri="{D42A27DB-BD31-4B8C-83A1-F6EECF244321}">
                <p14:modId xmlns:p14="http://schemas.microsoft.com/office/powerpoint/2010/main" val="1793780695"/>
              </p:ext>
            </p:extLst>
          </p:nvPr>
        </p:nvGraphicFramePr>
        <p:xfrm>
          <a:off x="5508104" y="1385846"/>
          <a:ext cx="3188759" cy="3830983"/>
        </p:xfrm>
        <a:graphic>
          <a:graphicData uri="http://schemas.openxmlformats.org/drawingml/2006/table">
            <a:tbl>
              <a:tblPr firstRow="1" firstCol="1" bandRow="1">
                <a:tableStyleId>{5FD0F851-EC5A-4D38-B0AD-8093EC10F338}</a:tableStyleId>
              </a:tblPr>
              <a:tblGrid>
                <a:gridCol w="2644592">
                  <a:extLst>
                    <a:ext uri="{9D8B030D-6E8A-4147-A177-3AD203B41FA5}">
                      <a16:colId xmlns:a16="http://schemas.microsoft.com/office/drawing/2014/main" xmlns="" val="20000"/>
                    </a:ext>
                  </a:extLst>
                </a:gridCol>
                <a:gridCol w="544167">
                  <a:extLst>
                    <a:ext uri="{9D8B030D-6E8A-4147-A177-3AD203B41FA5}">
                      <a16:colId xmlns:a16="http://schemas.microsoft.com/office/drawing/2014/main" xmlns="" val="20001"/>
                    </a:ext>
                  </a:extLst>
                </a:gridCol>
              </a:tblGrid>
              <a:tr h="511427">
                <a:tc>
                  <a:txBody>
                    <a:bodyPr/>
                    <a:lstStyle/>
                    <a:p>
                      <a:pPr>
                        <a:lnSpc>
                          <a:spcPct val="107000"/>
                        </a:lnSpc>
                        <a:spcAft>
                          <a:spcPts val="0"/>
                        </a:spcAft>
                      </a:pPr>
                      <a:r>
                        <a:rPr lang="en-GB" sz="1200" dirty="0">
                          <a:effectLst/>
                        </a:rPr>
                        <a:t> Technology</a:t>
                      </a:r>
                      <a:br>
                        <a:rPr lang="en-GB" sz="1200" dirty="0">
                          <a:effectLst/>
                        </a:rPr>
                      </a:b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38576" marR="38576" marT="0" marB="0" anchor="b"/>
                </a:tc>
                <a:tc>
                  <a:txBody>
                    <a:bodyPr/>
                    <a:lstStyle/>
                    <a:p>
                      <a:pPr algn="r">
                        <a:lnSpc>
                          <a:spcPct val="107000"/>
                        </a:lnSpc>
                        <a:spcAft>
                          <a:spcPts val="0"/>
                        </a:spcAft>
                      </a:pPr>
                      <a:r>
                        <a:rPr lang="en-GB" sz="1000" dirty="0">
                          <a:effectLst/>
                        </a:rPr>
                        <a:t>Est prop’n </a:t>
                      </a:r>
                      <a:br>
                        <a:rPr lang="en-GB" sz="1000" dirty="0">
                          <a:effectLst/>
                        </a:rPr>
                      </a:br>
                      <a:r>
                        <a:rPr lang="en-GB" sz="1000" dirty="0">
                          <a:effectLst/>
                        </a:rPr>
                        <a:t>of reports</a:t>
                      </a:r>
                      <a:endParaRPr lang="en-GB"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0"/>
                  </a:ext>
                </a:extLst>
              </a:tr>
              <a:tr h="222599">
                <a:tc>
                  <a:txBody>
                    <a:bodyPr/>
                    <a:lstStyle/>
                    <a:p>
                      <a:pPr>
                        <a:lnSpc>
                          <a:spcPct val="107000"/>
                        </a:lnSpc>
                        <a:spcAft>
                          <a:spcPts val="0"/>
                        </a:spcAft>
                      </a:pPr>
                      <a:r>
                        <a:rPr lang="en-GB" sz="1200" dirty="0">
                          <a:effectLst/>
                        </a:rPr>
                        <a:t>Targeted mutation testing</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20-25%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3"/>
                  </a:ext>
                </a:extLst>
              </a:tr>
              <a:tr h="222599">
                <a:tc>
                  <a:txBody>
                    <a:bodyPr/>
                    <a:lstStyle/>
                    <a:p>
                      <a:pPr>
                        <a:lnSpc>
                          <a:spcPct val="107000"/>
                        </a:lnSpc>
                        <a:spcAft>
                          <a:spcPts val="0"/>
                        </a:spcAft>
                      </a:pPr>
                      <a:r>
                        <a:rPr lang="en-GB" sz="1200" dirty="0">
                          <a:effectLst/>
                        </a:rPr>
                        <a:t>Microarray</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10-20%</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4"/>
                  </a:ext>
                </a:extLst>
              </a:tr>
              <a:tr h="222599">
                <a:tc>
                  <a:txBody>
                    <a:bodyPr/>
                    <a:lstStyle/>
                    <a:p>
                      <a:pPr>
                        <a:lnSpc>
                          <a:spcPct val="107000"/>
                        </a:lnSpc>
                        <a:spcAft>
                          <a:spcPts val="0"/>
                        </a:spcAft>
                      </a:pPr>
                      <a:r>
                        <a:rPr lang="en-GB" sz="1200" dirty="0">
                          <a:effectLst/>
                        </a:rPr>
                        <a:t>WGS</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10-25%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1"/>
                  </a:ext>
                </a:extLst>
              </a:tr>
              <a:tr h="222599">
                <a:tc>
                  <a:txBody>
                    <a:bodyPr/>
                    <a:lstStyle/>
                    <a:p>
                      <a:pPr>
                        <a:lnSpc>
                          <a:spcPct val="107000"/>
                        </a:lnSpc>
                        <a:spcAft>
                          <a:spcPts val="0"/>
                        </a:spcAft>
                      </a:pPr>
                      <a:r>
                        <a:rPr lang="en-GB" sz="1200" dirty="0">
                          <a:effectLst/>
                        </a:rPr>
                        <a:t>Small panel</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10-15%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5"/>
                  </a:ext>
                </a:extLst>
              </a:tr>
              <a:tr h="222599">
                <a:tc>
                  <a:txBody>
                    <a:bodyPr/>
                    <a:lstStyle/>
                    <a:p>
                      <a:pPr>
                        <a:lnSpc>
                          <a:spcPct val="107000"/>
                        </a:lnSpc>
                        <a:spcAft>
                          <a:spcPts val="0"/>
                        </a:spcAft>
                      </a:pPr>
                      <a:r>
                        <a:rPr lang="en-GB" sz="1200" dirty="0">
                          <a:effectLst/>
                        </a:rPr>
                        <a:t>STR testing</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10-15%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6"/>
                  </a:ext>
                </a:extLst>
              </a:tr>
              <a:tr h="222599">
                <a:tc>
                  <a:txBody>
                    <a:bodyPr/>
                    <a:lstStyle/>
                    <a:p>
                      <a:pPr>
                        <a:lnSpc>
                          <a:spcPct val="107000"/>
                        </a:lnSpc>
                        <a:spcAft>
                          <a:spcPts val="0"/>
                        </a:spcAft>
                      </a:pPr>
                      <a:r>
                        <a:rPr lang="en-GB" sz="1200" dirty="0">
                          <a:effectLst/>
                        </a:rPr>
                        <a:t>WES or large panel</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2-14%</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2"/>
                  </a:ext>
                </a:extLst>
              </a:tr>
              <a:tr h="195707">
                <a:tc>
                  <a:txBody>
                    <a:bodyPr/>
                    <a:lstStyle/>
                    <a:p>
                      <a:pPr>
                        <a:lnSpc>
                          <a:spcPct val="107000"/>
                        </a:lnSpc>
                        <a:spcAft>
                          <a:spcPts val="0"/>
                        </a:spcAft>
                      </a:pPr>
                      <a:r>
                        <a:rPr lang="en-GB" sz="1200" dirty="0">
                          <a:effectLst/>
                        </a:rPr>
                        <a:t>MLPA or equivalent</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5-7%</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7"/>
                  </a:ext>
                </a:extLst>
              </a:tr>
              <a:tr h="195707">
                <a:tc>
                  <a:txBody>
                    <a:bodyPr/>
                    <a:lstStyle/>
                    <a:p>
                      <a:pPr>
                        <a:lnSpc>
                          <a:spcPct val="107000"/>
                        </a:lnSpc>
                        <a:spcAft>
                          <a:spcPts val="0"/>
                        </a:spcAft>
                      </a:pPr>
                      <a:r>
                        <a:rPr lang="en-GB" sz="1200" dirty="0">
                          <a:effectLst/>
                        </a:rPr>
                        <a:t>Common aneuploidy testing</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5-7%</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09"/>
                  </a:ext>
                </a:extLst>
              </a:tr>
              <a:tr h="195707">
                <a:tc>
                  <a:txBody>
                    <a:bodyPr/>
                    <a:lstStyle/>
                    <a:p>
                      <a:pPr>
                        <a:lnSpc>
                          <a:spcPct val="107000"/>
                        </a:lnSpc>
                        <a:spcAft>
                          <a:spcPts val="0"/>
                        </a:spcAft>
                      </a:pPr>
                      <a:r>
                        <a:rPr lang="en-GB" sz="1200" dirty="0">
                          <a:effectLst/>
                        </a:rPr>
                        <a:t>Karyotype</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3-5%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0"/>
                  </a:ext>
                </a:extLst>
              </a:tr>
              <a:tr h="195707">
                <a:tc>
                  <a:txBody>
                    <a:bodyPr/>
                    <a:lstStyle/>
                    <a:p>
                      <a:pPr>
                        <a:lnSpc>
                          <a:spcPct val="107000"/>
                        </a:lnSpc>
                        <a:spcAft>
                          <a:spcPts val="0"/>
                        </a:spcAft>
                      </a:pPr>
                      <a:r>
                        <a:rPr lang="en-GB" sz="1200" dirty="0">
                          <a:effectLst/>
                        </a:rPr>
                        <a:t>Single gene sequencing</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3-5%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2"/>
                  </a:ext>
                </a:extLst>
              </a:tr>
              <a:tr h="614221">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1200" dirty="0">
                          <a:effectLst/>
                        </a:rPr>
                        <a:t>FISH; DNA repair defect testing; Methylation testing; UPD testing; X-inactivation; Identity testing; Microsatellite instability; NIPT; NIPD; PGD</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 each &lt;2%</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11"/>
                  </a:ext>
                </a:extLst>
              </a:tr>
              <a:tr h="222599">
                <a:tc>
                  <a:txBody>
                    <a:bodyPr/>
                    <a:lstStyle/>
                    <a:p>
                      <a:pPr>
                        <a:lnSpc>
                          <a:spcPct val="107000"/>
                        </a:lnSpc>
                        <a:spcAft>
                          <a:spcPts val="0"/>
                        </a:spcAft>
                      </a:pPr>
                      <a:r>
                        <a:rPr lang="en-GB" sz="1200" dirty="0">
                          <a:effectLst/>
                        </a:rPr>
                        <a:t>Other</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2-5%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21"/>
                  </a:ext>
                </a:extLst>
              </a:tr>
            </a:tbl>
          </a:graphicData>
        </a:graphic>
      </p:graphicFrame>
      <p:sp>
        <p:nvSpPr>
          <p:cNvPr id="5" name="TextBox 4">
            <a:extLst>
              <a:ext uri="{FF2B5EF4-FFF2-40B4-BE49-F238E27FC236}">
                <a16:creationId xmlns:a16="http://schemas.microsoft.com/office/drawing/2014/main" xmlns="" id="{61D99F91-0610-4028-B916-4972BFB6A998}"/>
              </a:ext>
            </a:extLst>
          </p:cNvPr>
          <p:cNvSpPr txBox="1"/>
          <p:nvPr/>
        </p:nvSpPr>
        <p:spPr>
          <a:xfrm>
            <a:off x="107504" y="1412776"/>
            <a:ext cx="2160240" cy="1154154"/>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500,000</a:t>
            </a:r>
          </a:p>
          <a:p>
            <a:pPr algn="ctr" defTabSz="609555"/>
            <a:r>
              <a:rPr lang="en-GB" sz="1900" b="1" dirty="0">
                <a:solidFill>
                  <a:srgbClr val="768692"/>
                </a:solidFill>
                <a:latin typeface="Arial Narrow" panose="020B0606020202030204" pitchFamily="34" charset="0"/>
              </a:rPr>
              <a:t>tests per year</a:t>
            </a:r>
          </a:p>
        </p:txBody>
      </p:sp>
      <p:sp>
        <p:nvSpPr>
          <p:cNvPr id="9" name="TextBox 8">
            <a:extLst>
              <a:ext uri="{FF2B5EF4-FFF2-40B4-BE49-F238E27FC236}">
                <a16:creationId xmlns:a16="http://schemas.microsoft.com/office/drawing/2014/main" xmlns="" id="{66684775-9012-4C83-8F65-CB79827CFE61}"/>
              </a:ext>
            </a:extLst>
          </p:cNvPr>
          <p:cNvSpPr txBox="1"/>
          <p:nvPr/>
        </p:nvSpPr>
        <p:spPr>
          <a:xfrm>
            <a:off x="1043608" y="3370283"/>
            <a:ext cx="1624514" cy="1329587"/>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26</a:t>
            </a:r>
          </a:p>
          <a:p>
            <a:pPr algn="ctr" defTabSz="609555">
              <a:lnSpc>
                <a:spcPct val="80000"/>
              </a:lnSpc>
            </a:pPr>
            <a:r>
              <a:rPr lang="en-GB" sz="1900" b="1" dirty="0">
                <a:solidFill>
                  <a:srgbClr val="768692"/>
                </a:solidFill>
                <a:latin typeface="Arial Narrow" panose="020B0606020202030204" pitchFamily="34" charset="0"/>
              </a:rPr>
              <a:t>Indications </a:t>
            </a:r>
            <a:br>
              <a:rPr lang="en-GB" sz="1900" b="1" dirty="0">
                <a:solidFill>
                  <a:srgbClr val="768692"/>
                </a:solidFill>
                <a:latin typeface="Arial Narrow" panose="020B0606020202030204" pitchFamily="34" charset="0"/>
              </a:rPr>
            </a:br>
            <a:r>
              <a:rPr lang="en-GB" sz="1900" b="1" dirty="0">
                <a:solidFill>
                  <a:srgbClr val="768692"/>
                </a:solidFill>
                <a:latin typeface="Arial Narrow" panose="020B0606020202030204" pitchFamily="34" charset="0"/>
              </a:rPr>
              <a:t>for WGS </a:t>
            </a:r>
            <a:endParaRPr lang="en-GB" sz="1900" b="1" dirty="0">
              <a:solidFill>
                <a:srgbClr val="FF0000"/>
              </a:solidFill>
              <a:latin typeface="Arial Narrow" panose="020B0606020202030204" pitchFamily="34" charset="0"/>
            </a:endParaRPr>
          </a:p>
        </p:txBody>
      </p:sp>
      <p:sp>
        <p:nvSpPr>
          <p:cNvPr id="10" name="TextBox 9">
            <a:extLst>
              <a:ext uri="{FF2B5EF4-FFF2-40B4-BE49-F238E27FC236}">
                <a16:creationId xmlns:a16="http://schemas.microsoft.com/office/drawing/2014/main" xmlns="" id="{B27F9370-C165-41E8-8300-C00C7D57533D}"/>
              </a:ext>
            </a:extLst>
          </p:cNvPr>
          <p:cNvSpPr txBox="1"/>
          <p:nvPr/>
        </p:nvSpPr>
        <p:spPr>
          <a:xfrm>
            <a:off x="2861508" y="3367095"/>
            <a:ext cx="1998524" cy="1563497"/>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22</a:t>
            </a:r>
          </a:p>
          <a:p>
            <a:pPr algn="ctr" defTabSz="609555">
              <a:lnSpc>
                <a:spcPct val="80000"/>
              </a:lnSpc>
            </a:pPr>
            <a:r>
              <a:rPr lang="en-GB" sz="1900" b="1" dirty="0">
                <a:solidFill>
                  <a:srgbClr val="768692"/>
                </a:solidFill>
                <a:latin typeface="Arial Narrow" panose="020B0606020202030204" pitchFamily="34" charset="0"/>
              </a:rPr>
              <a:t>test technologies </a:t>
            </a:r>
            <a:r>
              <a:rPr lang="en-GB" sz="1900" dirty="0">
                <a:solidFill>
                  <a:srgbClr val="768692"/>
                </a:solidFill>
                <a:latin typeface="Arial Narrow" panose="020B0606020202030204" pitchFamily="34" charset="0"/>
              </a:rPr>
              <a:t>– single gene to WGS</a:t>
            </a:r>
          </a:p>
        </p:txBody>
      </p:sp>
      <p:sp>
        <p:nvSpPr>
          <p:cNvPr id="12" name="TextBox 11">
            <a:extLst>
              <a:ext uri="{FF2B5EF4-FFF2-40B4-BE49-F238E27FC236}">
                <a16:creationId xmlns:a16="http://schemas.microsoft.com/office/drawing/2014/main" xmlns="" id="{C1199A1D-5F02-47E4-8D27-D51C47BB5CBD}"/>
              </a:ext>
            </a:extLst>
          </p:cNvPr>
          <p:cNvSpPr txBox="1"/>
          <p:nvPr/>
        </p:nvSpPr>
        <p:spPr>
          <a:xfrm>
            <a:off x="3898399" y="2027405"/>
            <a:ext cx="1465689" cy="1329587"/>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180</a:t>
            </a:r>
          </a:p>
          <a:p>
            <a:pPr algn="ctr" defTabSz="609555">
              <a:lnSpc>
                <a:spcPct val="80000"/>
              </a:lnSpc>
            </a:pPr>
            <a:r>
              <a:rPr lang="en-GB" sz="1900" b="1" dirty="0">
                <a:solidFill>
                  <a:srgbClr val="768692"/>
                </a:solidFill>
                <a:latin typeface="Arial Narrow" panose="020B0606020202030204" pitchFamily="34" charset="0"/>
              </a:rPr>
              <a:t>cancer indications</a:t>
            </a:r>
          </a:p>
        </p:txBody>
      </p:sp>
      <p:sp>
        <p:nvSpPr>
          <p:cNvPr id="13" name="TextBox 12">
            <a:extLst>
              <a:ext uri="{FF2B5EF4-FFF2-40B4-BE49-F238E27FC236}">
                <a16:creationId xmlns:a16="http://schemas.microsoft.com/office/drawing/2014/main" xmlns="" id="{BCC9DDBA-647B-4554-B8D3-3116B4C94917}"/>
              </a:ext>
            </a:extLst>
          </p:cNvPr>
          <p:cNvSpPr txBox="1"/>
          <p:nvPr/>
        </p:nvSpPr>
        <p:spPr>
          <a:xfrm>
            <a:off x="2089264" y="1819089"/>
            <a:ext cx="1906672" cy="1646597"/>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300</a:t>
            </a:r>
          </a:p>
          <a:p>
            <a:pPr algn="ctr" defTabSz="609555"/>
            <a:r>
              <a:rPr lang="en-GB" sz="1900" b="1" dirty="0">
                <a:solidFill>
                  <a:srgbClr val="768692"/>
                </a:solidFill>
                <a:latin typeface="Arial Narrow" panose="020B0606020202030204" pitchFamily="34" charset="0"/>
              </a:rPr>
              <a:t>RD indications</a:t>
            </a:r>
          </a:p>
          <a:p>
            <a:pPr algn="ctr" defTabSz="609555"/>
            <a:r>
              <a:rPr lang="en-GB" sz="1600" i="1" dirty="0">
                <a:solidFill>
                  <a:srgbClr val="768692"/>
                </a:solidFill>
                <a:latin typeface="Arial Narrow" panose="020B0606020202030204" pitchFamily="34" charset="0"/>
              </a:rPr>
              <a:t>across 14 groups</a:t>
            </a:r>
          </a:p>
          <a:p>
            <a:pPr algn="ctr" defTabSz="609555"/>
            <a:r>
              <a:rPr lang="en-GB" sz="1600" i="1" dirty="0">
                <a:solidFill>
                  <a:srgbClr val="768692"/>
                </a:solidFill>
                <a:latin typeface="Arial Narrow" panose="020B0606020202030204" pitchFamily="34" charset="0"/>
              </a:rPr>
              <a:t>covering ~ 3000 RDs</a:t>
            </a: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3770153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552730" cy="1143000"/>
          </a:xfrm>
        </p:spPr>
        <p:txBody>
          <a:bodyPr>
            <a:normAutofit fontScale="90000"/>
          </a:bodyPr>
          <a:lstStyle/>
          <a:p>
            <a:r>
              <a:rPr lang="en-GB" sz="3600" b="1" dirty="0">
                <a:solidFill>
                  <a:srgbClr val="558ED5"/>
                </a:solidFill>
              </a:rPr>
              <a:t>The National </a:t>
            </a:r>
            <a:r>
              <a:rPr lang="en-GB" sz="3600" b="1" dirty="0" smtClean="0">
                <a:solidFill>
                  <a:srgbClr val="558ED5"/>
                </a:solidFill>
              </a:rPr>
              <a:t>Genomic Test Directory</a:t>
            </a:r>
            <a:br>
              <a:rPr lang="en-GB" sz="3600" b="1" dirty="0" smtClean="0">
                <a:solidFill>
                  <a:srgbClr val="558ED5"/>
                </a:solidFill>
              </a:rPr>
            </a:br>
            <a:endParaRPr lang="en-GB" sz="3600" b="1" dirty="0">
              <a:solidFill>
                <a:srgbClr val="558ED5"/>
              </a:solidFill>
            </a:endParaRPr>
          </a:p>
        </p:txBody>
      </p:sp>
      <p:sp>
        <p:nvSpPr>
          <p:cNvPr id="3" name="Content Placeholder 2">
            <a:extLst>
              <a:ext uri="{FF2B5EF4-FFF2-40B4-BE49-F238E27FC236}">
                <a16:creationId xmlns:a16="http://schemas.microsoft.com/office/drawing/2014/main" xmlns="" id="{5D01B8B8-5E65-4FF5-848C-464E57D01777}"/>
              </a:ext>
            </a:extLst>
          </p:cNvPr>
          <p:cNvSpPr>
            <a:spLocks noGrp="1"/>
          </p:cNvSpPr>
          <p:nvPr>
            <p:ph idx="1"/>
          </p:nvPr>
        </p:nvSpPr>
        <p:spPr>
          <a:xfrm>
            <a:off x="179513" y="1124744"/>
            <a:ext cx="8739752" cy="576064"/>
          </a:xfrm>
          <a:solidFill>
            <a:schemeClr val="bg1"/>
          </a:solidFill>
        </p:spPr>
        <p:txBody>
          <a:bodyPr>
            <a:noAutofit/>
          </a:bodyPr>
          <a:lstStyle/>
          <a:p>
            <a:pPr marL="0" indent="0" defTabSz="914332">
              <a:spcBef>
                <a:spcPts val="0"/>
              </a:spcBef>
              <a:buNone/>
              <a:defRPr/>
            </a:pPr>
            <a:r>
              <a:rPr lang="en-GB" sz="1800" dirty="0">
                <a:hlinkClick r:id="rId3"/>
              </a:rPr>
              <a:t>https://www.england.nhs.uk/publication/national-genomic-test-directories/</a:t>
            </a:r>
            <a:endParaRPr lang="en-GB" sz="2000" b="1" dirty="0">
              <a:solidFill>
                <a:srgbClr val="558ED5"/>
              </a:solidFill>
            </a:endParaRPr>
          </a:p>
          <a:p>
            <a:pPr marL="285730" indent="-285730" defTabSz="914332">
              <a:spcBef>
                <a:spcPts val="0"/>
              </a:spcBef>
              <a:buClrTx/>
              <a:buFont typeface="Arial" panose="020B0604020202020204" pitchFamily="34" charset="0"/>
              <a:buChar char="•"/>
              <a:defRPr/>
            </a:pPr>
            <a:endParaRPr lang="en-GB" sz="1800" dirty="0">
              <a:solidFill>
                <a:prstClr val="black"/>
              </a:solidFill>
            </a:endParaRPr>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649686121"/>
              </p:ext>
            </p:extLst>
          </p:nvPr>
        </p:nvGraphicFramePr>
        <p:xfrm>
          <a:off x="251520" y="4797152"/>
          <a:ext cx="8373616" cy="1703190"/>
        </p:xfrm>
        <a:graphic>
          <a:graphicData uri="http://schemas.openxmlformats.org/drawingml/2006/table">
            <a:tbl>
              <a:tblPr>
                <a:tableStyleId>{5C22544A-7EE6-4342-B048-85BDC9FD1C3A}</a:tableStyleId>
              </a:tblPr>
              <a:tblGrid>
                <a:gridCol w="630264"/>
                <a:gridCol w="345646"/>
                <a:gridCol w="320234"/>
                <a:gridCol w="813369"/>
                <a:gridCol w="1253699"/>
                <a:gridCol w="1253699"/>
                <a:gridCol w="1406018"/>
                <a:gridCol w="1406018"/>
                <a:gridCol w="944669"/>
              </a:tblGrid>
              <a:tr h="171450">
                <a:tc rowSpan="5">
                  <a:txBody>
                    <a:bodyPr/>
                    <a:lstStyle/>
                    <a:p>
                      <a:pPr algn="l" fontAlgn="t"/>
                      <a:r>
                        <a:rPr lang="en-GB" sz="1000" u="none" strike="noStrike" dirty="0">
                          <a:effectLst/>
                        </a:rPr>
                        <a:t>Sarcomas</a:t>
                      </a:r>
                      <a:endParaRPr lang="en-GB" sz="1000" b="0" i="0" u="none" strike="noStrike" dirty="0">
                        <a:solidFill>
                          <a:srgbClr val="000000"/>
                        </a:solidFill>
                        <a:effectLst/>
                        <a:latin typeface="Calibri"/>
                      </a:endParaRPr>
                    </a:p>
                  </a:txBody>
                  <a:tcPr marL="5358" marR="5358" marT="5358" marB="0"/>
                </a:tc>
                <a:tc rowSpan="5">
                  <a:txBody>
                    <a:bodyPr/>
                    <a:lstStyle/>
                    <a:p>
                      <a:pPr algn="l" fontAlgn="t"/>
                      <a:r>
                        <a:rPr lang="en-GB" sz="1000" u="none" strike="noStrike">
                          <a:effectLst/>
                        </a:rPr>
                        <a:t>Core</a:t>
                      </a:r>
                      <a:endParaRPr lang="en-GB" sz="1000" b="0" i="0" u="none" strike="noStrike">
                        <a:solidFill>
                          <a:srgbClr val="000000"/>
                        </a:solidFill>
                        <a:effectLst/>
                        <a:latin typeface="Calibri"/>
                      </a:endParaRPr>
                    </a:p>
                  </a:txBody>
                  <a:tcPr marL="5358" marR="5358" marT="5358" marB="0"/>
                </a:tc>
                <a:tc rowSpan="5">
                  <a:txBody>
                    <a:bodyPr/>
                    <a:lstStyle/>
                    <a:p>
                      <a:pPr algn="l" fontAlgn="t"/>
                      <a:r>
                        <a:rPr lang="en-GB" sz="1000" u="none" strike="noStrike" dirty="0">
                          <a:effectLst/>
                        </a:rPr>
                        <a:t>M203</a:t>
                      </a:r>
                      <a:endParaRPr lang="en-GB" sz="1000" b="0" i="0" u="none" strike="noStrike" dirty="0">
                        <a:solidFill>
                          <a:srgbClr val="000000"/>
                        </a:solidFill>
                        <a:effectLst/>
                        <a:latin typeface="Calibri"/>
                      </a:endParaRPr>
                    </a:p>
                  </a:txBody>
                  <a:tcPr marL="5358" marR="5358" marT="5358" marB="0"/>
                </a:tc>
                <a:tc rowSpan="5">
                  <a:txBody>
                    <a:bodyPr/>
                    <a:lstStyle/>
                    <a:p>
                      <a:pPr algn="l" fontAlgn="t"/>
                      <a:r>
                        <a:rPr lang="en-GB" sz="1000" u="none" strike="noStrike" dirty="0">
                          <a:effectLst/>
                        </a:rPr>
                        <a:t>Uterine Sarcomas (</a:t>
                      </a:r>
                      <a:r>
                        <a:rPr lang="en-GB" sz="1000" u="none" strike="noStrike" dirty="0" err="1">
                          <a:effectLst/>
                        </a:rPr>
                        <a:t>Inc</a:t>
                      </a:r>
                      <a:r>
                        <a:rPr lang="en-GB" sz="1000" u="none" strike="noStrike" dirty="0">
                          <a:effectLst/>
                        </a:rPr>
                        <a:t> Endometrial)</a:t>
                      </a:r>
                      <a:endParaRPr lang="en-GB" sz="1000" b="0" i="0" u="none" strike="noStrike" dirty="0">
                        <a:solidFill>
                          <a:srgbClr val="000000"/>
                        </a:solidFill>
                        <a:effectLst/>
                        <a:latin typeface="Calibri"/>
                      </a:endParaRPr>
                    </a:p>
                  </a:txBody>
                  <a:tcPr marL="5358" marR="5358" marT="5358" marB="0"/>
                </a:tc>
                <a:tc>
                  <a:txBody>
                    <a:bodyPr/>
                    <a:lstStyle/>
                    <a:p>
                      <a:pPr algn="l" fontAlgn="t"/>
                      <a:r>
                        <a:rPr lang="en-GB" sz="1000" u="none" strike="noStrike">
                          <a:effectLst/>
                        </a:rPr>
                        <a:t>M203.1</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EPC1-PHF1 rearrangement FISH</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EPC1-PHF1</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Structural variant detection</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FISH</a:t>
                      </a:r>
                      <a:endParaRPr lang="en-GB" sz="1000" b="0" i="0" u="none" strike="noStrike">
                        <a:solidFill>
                          <a:srgbClr val="000000"/>
                        </a:solidFill>
                        <a:effectLst/>
                        <a:latin typeface="Calibri"/>
                      </a:endParaRPr>
                    </a:p>
                  </a:txBody>
                  <a:tcPr marL="5358" marR="5358" marT="5358" marB="0"/>
                </a:tc>
              </a:tr>
              <a:tr h="1714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en-GB" sz="1000" u="none" strike="noStrike">
                          <a:effectLst/>
                        </a:rPr>
                        <a:t>M203.2</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JAZF1-PHF1 rearrangement FISH</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JAZF1-PHF1</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Structural variant detection</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FISH</a:t>
                      </a:r>
                      <a:endParaRPr lang="en-GB" sz="1000" b="0" i="0" u="none" strike="noStrike">
                        <a:solidFill>
                          <a:srgbClr val="000000"/>
                        </a:solidFill>
                        <a:effectLst/>
                        <a:latin typeface="Calibri"/>
                      </a:endParaRPr>
                    </a:p>
                  </a:txBody>
                  <a:tcPr marL="5358" marR="5358" marT="5358" marB="0"/>
                </a:tc>
              </a:tr>
              <a:tr h="1714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en-GB" sz="1000" u="none" strike="noStrike">
                          <a:effectLst/>
                        </a:rPr>
                        <a:t>M203.3</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JAZF1-SUZ12 rearrangement FISH</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JAZF1-SUZ12</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Structural variant detection</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FISH</a:t>
                      </a:r>
                      <a:endParaRPr lang="en-GB" sz="1000" b="0" i="0" u="none" strike="noStrike">
                        <a:solidFill>
                          <a:srgbClr val="000000"/>
                        </a:solidFill>
                        <a:effectLst/>
                        <a:latin typeface="Calibri"/>
                      </a:endParaRPr>
                    </a:p>
                  </a:txBody>
                  <a:tcPr marL="5358" marR="5358" marT="5358" marB="0"/>
                </a:tc>
              </a:tr>
              <a:tr h="1714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en-GB" sz="1000" u="none" strike="noStrike">
                          <a:effectLst/>
                        </a:rPr>
                        <a:t>M203.4</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NUTM2B-YWHAE FISH/RT-PCR</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NUTM2B-YWHAE</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Structural variant detection</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FISH/Simple targeted mutation testing</a:t>
                      </a:r>
                      <a:endParaRPr lang="en-GB" sz="1000" b="0" i="0" u="none" strike="noStrike">
                        <a:solidFill>
                          <a:srgbClr val="000000"/>
                        </a:solidFill>
                        <a:effectLst/>
                        <a:latin typeface="Calibri"/>
                      </a:endParaRPr>
                    </a:p>
                  </a:txBody>
                  <a:tcPr marL="5358" marR="5358" marT="5358" marB="0"/>
                </a:tc>
              </a:tr>
              <a:tr h="1714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en-GB" sz="1000" u="none" strike="noStrike">
                          <a:effectLst/>
                        </a:rPr>
                        <a:t>M203.5</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WGS Germline and Tumour</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All including burden / signature</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All variant types</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dirty="0">
                          <a:effectLst/>
                        </a:rPr>
                        <a:t>WGS</a:t>
                      </a:r>
                      <a:endParaRPr lang="en-GB" sz="1000" b="0" i="0" u="none" strike="noStrike" dirty="0">
                        <a:solidFill>
                          <a:srgbClr val="000000"/>
                        </a:solidFill>
                        <a:effectLst/>
                        <a:latin typeface="Calibri"/>
                      </a:endParaRPr>
                    </a:p>
                  </a:txBody>
                  <a:tcPr marL="5358" marR="5358" marT="5358"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07832734"/>
              </p:ext>
            </p:extLst>
          </p:nvPr>
        </p:nvGraphicFramePr>
        <p:xfrm>
          <a:off x="251520" y="3212976"/>
          <a:ext cx="8373616" cy="1240632"/>
        </p:xfrm>
        <a:graphic>
          <a:graphicData uri="http://schemas.openxmlformats.org/drawingml/2006/table">
            <a:tbl>
              <a:tblPr>
                <a:tableStyleId>{5C22544A-7EE6-4342-B048-85BDC9FD1C3A}</a:tableStyleId>
              </a:tblPr>
              <a:tblGrid>
                <a:gridCol w="630264"/>
                <a:gridCol w="345646"/>
                <a:gridCol w="320234"/>
                <a:gridCol w="813369"/>
                <a:gridCol w="1253699"/>
                <a:gridCol w="1253699"/>
                <a:gridCol w="1406018"/>
                <a:gridCol w="1406018"/>
                <a:gridCol w="944669"/>
              </a:tblGrid>
              <a:tr h="225417">
                <a:tc rowSpan="4">
                  <a:txBody>
                    <a:bodyPr/>
                    <a:lstStyle/>
                    <a:p>
                      <a:pPr algn="l" fontAlgn="t"/>
                      <a:r>
                        <a:rPr lang="en-GB" sz="1000" u="none" strike="noStrike" dirty="0">
                          <a:effectLst/>
                        </a:rPr>
                        <a:t>Sarcomas</a:t>
                      </a:r>
                      <a:endParaRPr lang="en-GB" sz="1000" b="0" i="0" u="none" strike="noStrike" dirty="0">
                        <a:solidFill>
                          <a:srgbClr val="000000"/>
                        </a:solidFill>
                        <a:effectLst/>
                        <a:latin typeface="Calibri"/>
                      </a:endParaRPr>
                    </a:p>
                  </a:txBody>
                  <a:tcPr marL="5358" marR="5358" marT="5358" marB="0"/>
                </a:tc>
                <a:tc rowSpan="4">
                  <a:txBody>
                    <a:bodyPr/>
                    <a:lstStyle/>
                    <a:p>
                      <a:pPr algn="l" fontAlgn="t"/>
                      <a:r>
                        <a:rPr lang="en-GB" sz="1000" u="none" strike="noStrike">
                          <a:effectLst/>
                        </a:rPr>
                        <a:t>Core</a:t>
                      </a:r>
                      <a:endParaRPr lang="en-GB" sz="1000" b="0" i="0" u="none" strike="noStrike">
                        <a:solidFill>
                          <a:srgbClr val="000000"/>
                        </a:solidFill>
                        <a:effectLst/>
                        <a:latin typeface="Calibri"/>
                      </a:endParaRPr>
                    </a:p>
                  </a:txBody>
                  <a:tcPr marL="5358" marR="5358" marT="5358" marB="0"/>
                </a:tc>
                <a:tc rowSpan="4">
                  <a:txBody>
                    <a:bodyPr/>
                    <a:lstStyle/>
                    <a:p>
                      <a:pPr algn="l" fontAlgn="t"/>
                      <a:r>
                        <a:rPr lang="en-GB" sz="1000" u="none" strike="noStrike">
                          <a:effectLst/>
                        </a:rPr>
                        <a:t>M53</a:t>
                      </a:r>
                      <a:endParaRPr lang="en-GB" sz="1000" b="0" i="0" u="none" strike="noStrike">
                        <a:solidFill>
                          <a:srgbClr val="000000"/>
                        </a:solidFill>
                        <a:effectLst/>
                        <a:latin typeface="Calibri"/>
                      </a:endParaRPr>
                    </a:p>
                  </a:txBody>
                  <a:tcPr marL="5358" marR="5358" marT="5358" marB="0"/>
                </a:tc>
                <a:tc rowSpan="4">
                  <a:txBody>
                    <a:bodyPr/>
                    <a:lstStyle/>
                    <a:p>
                      <a:pPr algn="l" fontAlgn="t"/>
                      <a:r>
                        <a:rPr lang="en-GB" sz="1000" u="none" strike="noStrike">
                          <a:effectLst/>
                        </a:rPr>
                        <a:t>Endometrial Stromal Sarcoma</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dirty="0">
                          <a:effectLst/>
                        </a:rPr>
                        <a:t>M53.1</a:t>
                      </a:r>
                      <a:endParaRPr lang="en-GB" sz="1000" b="0" i="0" u="none" strike="noStrike" dirty="0">
                        <a:solidFill>
                          <a:srgbClr val="000000"/>
                        </a:solidFill>
                        <a:effectLst/>
                        <a:latin typeface="Calibri"/>
                      </a:endParaRPr>
                    </a:p>
                  </a:txBody>
                  <a:tcPr marL="5358" marR="5358" marT="5358" marB="0"/>
                </a:tc>
                <a:tc>
                  <a:txBody>
                    <a:bodyPr/>
                    <a:lstStyle/>
                    <a:p>
                      <a:pPr algn="l" fontAlgn="t"/>
                      <a:r>
                        <a:rPr lang="en-GB" sz="1000" u="none" strike="noStrike">
                          <a:effectLst/>
                        </a:rPr>
                        <a:t>EPC1-PHF1 rearrangement FISH</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EPC1-PHF1</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Structural variant detection</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dirty="0">
                          <a:effectLst/>
                        </a:rPr>
                        <a:t>FISH</a:t>
                      </a:r>
                      <a:endParaRPr lang="en-GB" sz="1000" b="0" i="0" u="none" strike="noStrike" dirty="0">
                        <a:solidFill>
                          <a:srgbClr val="000000"/>
                        </a:solidFill>
                        <a:effectLst/>
                        <a:latin typeface="Calibri"/>
                      </a:endParaRPr>
                    </a:p>
                  </a:txBody>
                  <a:tcPr marL="5358" marR="5358" marT="5358" marB="0"/>
                </a:tc>
              </a:tr>
              <a:tr h="14088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en-GB" sz="1000" u="none" strike="noStrike">
                          <a:effectLst/>
                        </a:rPr>
                        <a:t>M53.2</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JAZF1-PHF1 rearrangement FISH</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JAZF1-PHF1</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Structural variant detection</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FISH</a:t>
                      </a:r>
                      <a:endParaRPr lang="en-GB" sz="1000" b="0" i="0" u="none" strike="noStrike">
                        <a:solidFill>
                          <a:srgbClr val="000000"/>
                        </a:solidFill>
                        <a:effectLst/>
                        <a:latin typeface="Calibri"/>
                      </a:endParaRPr>
                    </a:p>
                  </a:txBody>
                  <a:tcPr marL="5358" marR="5358" marT="5358" marB="0"/>
                </a:tc>
              </a:tr>
              <a:tr h="14088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en-GB" sz="1000" u="none" strike="noStrike">
                          <a:effectLst/>
                        </a:rPr>
                        <a:t>M53.3</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JAZF1-SUZ12 rearrangement FISH</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JAZF1-SUZ12</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Structural variant detection</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FISH</a:t>
                      </a:r>
                      <a:endParaRPr lang="en-GB" sz="1000" b="0" i="0" u="none" strike="noStrike">
                        <a:solidFill>
                          <a:srgbClr val="000000"/>
                        </a:solidFill>
                        <a:effectLst/>
                        <a:latin typeface="Calibri"/>
                      </a:endParaRPr>
                    </a:p>
                  </a:txBody>
                  <a:tcPr marL="5358" marR="5358" marT="5358" marB="0"/>
                </a:tc>
              </a:tr>
              <a:tr h="14088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en-GB" sz="1000" u="none" strike="noStrike">
                          <a:effectLst/>
                        </a:rPr>
                        <a:t>M53.4</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WGS Germline and Tumour</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All including burden / signature</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All variant types</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dirty="0">
                          <a:effectLst/>
                        </a:rPr>
                        <a:t>WGS</a:t>
                      </a:r>
                      <a:endParaRPr lang="en-GB" sz="1000" b="0" i="0" u="none" strike="noStrike" dirty="0">
                        <a:solidFill>
                          <a:srgbClr val="000000"/>
                        </a:solidFill>
                        <a:effectLst/>
                        <a:latin typeface="Calibri"/>
                      </a:endParaRPr>
                    </a:p>
                  </a:txBody>
                  <a:tcPr marL="5358" marR="5358" marT="5358"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46063993"/>
              </p:ext>
            </p:extLst>
          </p:nvPr>
        </p:nvGraphicFramePr>
        <p:xfrm>
          <a:off x="251520" y="2132856"/>
          <a:ext cx="8373616" cy="925116"/>
        </p:xfrm>
        <a:graphic>
          <a:graphicData uri="http://schemas.openxmlformats.org/drawingml/2006/table">
            <a:tbl>
              <a:tblPr>
                <a:tableStyleId>{5C22544A-7EE6-4342-B048-85BDC9FD1C3A}</a:tableStyleId>
              </a:tblPr>
              <a:tblGrid>
                <a:gridCol w="630264"/>
                <a:gridCol w="345646"/>
                <a:gridCol w="320234"/>
                <a:gridCol w="813369"/>
                <a:gridCol w="1253699"/>
                <a:gridCol w="1253699"/>
                <a:gridCol w="1406018"/>
                <a:gridCol w="1406018"/>
                <a:gridCol w="944669"/>
              </a:tblGrid>
              <a:tr h="171450">
                <a:tc rowSpan="2">
                  <a:txBody>
                    <a:bodyPr/>
                    <a:lstStyle/>
                    <a:p>
                      <a:pPr algn="l" fontAlgn="t"/>
                      <a:r>
                        <a:rPr lang="en-GB" sz="1000" u="none" strike="noStrike" dirty="0">
                          <a:effectLst/>
                        </a:rPr>
                        <a:t>Solid Tumours (Adult)</a:t>
                      </a:r>
                      <a:endParaRPr lang="en-GB" sz="1000" b="0" i="0" u="none" strike="noStrike" dirty="0">
                        <a:solidFill>
                          <a:srgbClr val="000000"/>
                        </a:solidFill>
                        <a:effectLst/>
                        <a:latin typeface="Calibri"/>
                      </a:endParaRPr>
                    </a:p>
                  </a:txBody>
                  <a:tcPr marL="5358" marR="5358" marT="5358" marB="0"/>
                </a:tc>
                <a:tc rowSpan="2">
                  <a:txBody>
                    <a:bodyPr/>
                    <a:lstStyle/>
                    <a:p>
                      <a:pPr algn="l" fontAlgn="t"/>
                      <a:r>
                        <a:rPr lang="en-GB" sz="1000" u="none" strike="noStrike">
                          <a:effectLst/>
                        </a:rPr>
                        <a:t>Core</a:t>
                      </a:r>
                      <a:endParaRPr lang="en-GB" sz="1000" b="0" i="0" u="none" strike="noStrike">
                        <a:solidFill>
                          <a:srgbClr val="000000"/>
                        </a:solidFill>
                        <a:effectLst/>
                        <a:latin typeface="Calibri"/>
                      </a:endParaRPr>
                    </a:p>
                  </a:txBody>
                  <a:tcPr marL="5358" marR="5358" marT="5358" marB="0"/>
                </a:tc>
                <a:tc rowSpan="2">
                  <a:txBody>
                    <a:bodyPr/>
                    <a:lstStyle/>
                    <a:p>
                      <a:pPr algn="l" fontAlgn="t"/>
                      <a:r>
                        <a:rPr lang="en-GB" sz="1000" u="none" strike="noStrike">
                          <a:effectLst/>
                        </a:rPr>
                        <a:t>M2</a:t>
                      </a:r>
                      <a:endParaRPr lang="en-GB" sz="1000" b="0" i="0" u="none" strike="noStrike">
                        <a:solidFill>
                          <a:srgbClr val="000000"/>
                        </a:solidFill>
                        <a:effectLst/>
                        <a:latin typeface="Calibri"/>
                      </a:endParaRPr>
                    </a:p>
                  </a:txBody>
                  <a:tcPr marL="5358" marR="5358" marT="5358" marB="0"/>
                </a:tc>
                <a:tc rowSpan="2">
                  <a:txBody>
                    <a:bodyPr/>
                    <a:lstStyle/>
                    <a:p>
                      <a:pPr algn="l" fontAlgn="t"/>
                      <a:r>
                        <a:rPr lang="en-GB" sz="1000" u="none" strike="noStrike" dirty="0">
                          <a:effectLst/>
                        </a:rPr>
                        <a:t>Ovarian Carcinoma</a:t>
                      </a:r>
                      <a:endParaRPr lang="en-GB" sz="1000" b="0" i="0" u="none" strike="noStrike" dirty="0">
                        <a:solidFill>
                          <a:srgbClr val="000000"/>
                        </a:solidFill>
                        <a:effectLst/>
                        <a:latin typeface="Calibri"/>
                      </a:endParaRPr>
                    </a:p>
                  </a:txBody>
                  <a:tcPr marL="5358" marR="5358" marT="5358" marB="0"/>
                </a:tc>
                <a:tc>
                  <a:txBody>
                    <a:bodyPr/>
                    <a:lstStyle/>
                    <a:p>
                      <a:pPr algn="l" fontAlgn="t"/>
                      <a:r>
                        <a:rPr lang="en-GB" sz="1000" u="none" strike="noStrike" dirty="0">
                          <a:effectLst/>
                        </a:rPr>
                        <a:t>M2.1</a:t>
                      </a:r>
                      <a:endParaRPr lang="en-GB" sz="1000" b="0" i="0" u="none" strike="noStrike" dirty="0">
                        <a:solidFill>
                          <a:srgbClr val="000000"/>
                        </a:solidFill>
                        <a:effectLst/>
                        <a:latin typeface="Calibri"/>
                      </a:endParaRPr>
                    </a:p>
                  </a:txBody>
                  <a:tcPr marL="5358" marR="5358" marT="5358" marB="0"/>
                </a:tc>
                <a:tc>
                  <a:txBody>
                    <a:bodyPr/>
                    <a:lstStyle/>
                    <a:p>
                      <a:pPr algn="l" fontAlgn="t"/>
                      <a:r>
                        <a:rPr lang="en-GB" sz="1000" u="none" strike="noStrike">
                          <a:effectLst/>
                        </a:rPr>
                        <a:t>Multi-target NGS panel - small variant (BRCA1, BRCA2)</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BRCA1, BRCA2</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Small variant detection</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Panel</a:t>
                      </a:r>
                      <a:endParaRPr lang="en-GB" sz="1000" b="0" i="0" u="none" strike="noStrike">
                        <a:solidFill>
                          <a:srgbClr val="000000"/>
                        </a:solidFill>
                        <a:effectLst/>
                        <a:latin typeface="Calibri"/>
                      </a:endParaRPr>
                    </a:p>
                  </a:txBody>
                  <a:tcPr marL="5358" marR="5358" marT="5358" marB="0"/>
                </a:tc>
              </a:tr>
              <a:tr h="1714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en-GB" sz="1000" u="none" strike="noStrike">
                          <a:effectLst/>
                        </a:rPr>
                        <a:t>M2.2</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Multi-target NGS panel - small variant (SMARCA4)</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SMARCA4</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a:effectLst/>
                        </a:rPr>
                        <a:t>Small variant detection</a:t>
                      </a:r>
                      <a:endParaRPr lang="en-GB" sz="1000" b="0" i="0" u="none" strike="noStrike">
                        <a:solidFill>
                          <a:srgbClr val="000000"/>
                        </a:solidFill>
                        <a:effectLst/>
                        <a:latin typeface="Calibri"/>
                      </a:endParaRPr>
                    </a:p>
                  </a:txBody>
                  <a:tcPr marL="5358" marR="5358" marT="5358" marB="0"/>
                </a:tc>
                <a:tc>
                  <a:txBody>
                    <a:bodyPr/>
                    <a:lstStyle/>
                    <a:p>
                      <a:pPr algn="l" fontAlgn="t"/>
                      <a:r>
                        <a:rPr lang="en-GB" sz="1000" u="none" strike="noStrike" dirty="0">
                          <a:effectLst/>
                        </a:rPr>
                        <a:t>Panel</a:t>
                      </a:r>
                      <a:endParaRPr lang="en-GB" sz="1000" b="0" i="0" u="none" strike="noStrike" dirty="0">
                        <a:solidFill>
                          <a:srgbClr val="000000"/>
                        </a:solidFill>
                        <a:effectLst/>
                        <a:latin typeface="Calibri"/>
                      </a:endParaRPr>
                    </a:p>
                  </a:txBody>
                  <a:tcPr marL="5358" marR="5358" marT="5358" marB="0"/>
                </a:tc>
              </a:tr>
            </a:tbl>
          </a:graphicData>
        </a:graphic>
      </p:graphicFrame>
    </p:spTree>
    <p:extLst>
      <p:ext uri="{BB962C8B-B14F-4D97-AF65-F5344CB8AC3E}">
        <p14:creationId xmlns:p14="http://schemas.microsoft.com/office/powerpoint/2010/main" val="1066820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5BB34B-797B-41A4-B96D-9045F9989801}"/>
              </a:ext>
            </a:extLst>
          </p:cNvPr>
          <p:cNvSpPr>
            <a:spLocks noGrp="1"/>
          </p:cNvSpPr>
          <p:nvPr>
            <p:ph type="title"/>
          </p:nvPr>
        </p:nvSpPr>
        <p:spPr>
          <a:xfrm>
            <a:off x="457200" y="274638"/>
            <a:ext cx="6131024" cy="1143000"/>
          </a:xfrm>
        </p:spPr>
        <p:txBody>
          <a:bodyPr>
            <a:normAutofit fontScale="90000"/>
          </a:bodyPr>
          <a:lstStyle/>
          <a:p>
            <a:r>
              <a:rPr lang="en-GB" b="1" dirty="0">
                <a:solidFill>
                  <a:srgbClr val="558ED5"/>
                </a:solidFill>
              </a:rPr>
              <a:t>Mainstreaming genomic </a:t>
            </a:r>
            <a:r>
              <a:rPr lang="en-GB" b="1" dirty="0" smtClean="0">
                <a:solidFill>
                  <a:srgbClr val="558ED5"/>
                </a:solidFill>
              </a:rPr>
              <a:t>medicine</a:t>
            </a:r>
            <a:endParaRPr lang="en-GB" b="1" dirty="0">
              <a:solidFill>
                <a:srgbClr val="558ED5"/>
              </a:solidFill>
            </a:endParaRPr>
          </a:p>
        </p:txBody>
      </p:sp>
      <p:graphicFrame>
        <p:nvGraphicFramePr>
          <p:cNvPr id="6" name="Content Placeholder 5">
            <a:extLst>
              <a:ext uri="{FF2B5EF4-FFF2-40B4-BE49-F238E27FC236}">
                <a16:creationId xmlns="" xmlns:a16="http://schemas.microsoft.com/office/drawing/2014/main" id="{1BE648AF-E68F-4D7D-AE26-6D04F2CB678E}"/>
              </a:ext>
            </a:extLst>
          </p:cNvPr>
          <p:cNvGraphicFramePr>
            <a:graphicFrameLocks noGrp="1"/>
          </p:cNvGraphicFramePr>
          <p:nvPr>
            <p:ph idx="1"/>
            <p:extLst>
              <p:ext uri="{D42A27DB-BD31-4B8C-83A1-F6EECF244321}">
                <p14:modId xmlns:p14="http://schemas.microsoft.com/office/powerpoint/2010/main" val="1020413378"/>
              </p:ext>
            </p:extLst>
          </p:nvPr>
        </p:nvGraphicFramePr>
        <p:xfrm>
          <a:off x="-972616" y="2708920"/>
          <a:ext cx="6995120" cy="3417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 xmlns:a16="http://schemas.microsoft.com/office/drawing/2014/main" id="{10890E9A-8483-46B9-A0CD-550740D9B2B0}"/>
              </a:ext>
            </a:extLst>
          </p:cNvPr>
          <p:cNvSpPr>
            <a:spLocks noGrp="1"/>
          </p:cNvSpPr>
          <p:nvPr>
            <p:ph type="sldNum" sz="quarter" idx="12"/>
          </p:nvPr>
        </p:nvSpPr>
        <p:spPr/>
        <p:txBody>
          <a:bodyPr/>
          <a:lstStyle/>
          <a:p>
            <a:fld id="{C21C2706-BFBC-4E0A-A7D5-AC2D039DA3DC}" type="slidenum">
              <a:rPr lang="en-GB" smtClean="0">
                <a:solidFill>
                  <a:prstClr val="black">
                    <a:tint val="75000"/>
                  </a:prstClr>
                </a:solidFill>
              </a:rPr>
              <a:pPr/>
              <a:t>8</a:t>
            </a:fld>
            <a:endParaRPr lang="en-GB">
              <a:solidFill>
                <a:prstClr val="black">
                  <a:tint val="75000"/>
                </a:prstClr>
              </a:solidFill>
            </a:endParaRPr>
          </a:p>
        </p:txBody>
      </p:sp>
      <p:sp>
        <p:nvSpPr>
          <p:cNvPr id="7" name="Oval 6">
            <a:extLst>
              <a:ext uri="{FF2B5EF4-FFF2-40B4-BE49-F238E27FC236}">
                <a16:creationId xmlns="" xmlns:a16="http://schemas.microsoft.com/office/drawing/2014/main" id="{DDE84708-0B1A-49F0-B735-59B7935E89EE}"/>
              </a:ext>
            </a:extLst>
          </p:cNvPr>
          <p:cNvSpPr/>
          <p:nvPr/>
        </p:nvSpPr>
        <p:spPr>
          <a:xfrm>
            <a:off x="261864" y="2339000"/>
            <a:ext cx="4464496" cy="4300587"/>
          </a:xfrm>
          <a:prstGeom prst="ellipse">
            <a:avLst/>
          </a:prstGeom>
          <a:noFill/>
          <a:ln w="762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7">
            <a:extLst>
              <a:ext uri="{FF2B5EF4-FFF2-40B4-BE49-F238E27FC236}">
                <a16:creationId xmlns="" xmlns:a16="http://schemas.microsoft.com/office/drawing/2014/main" id="{5A3057D2-FE14-4A13-B5BB-301183EF65CC}"/>
              </a:ext>
            </a:extLst>
          </p:cNvPr>
          <p:cNvSpPr txBox="1"/>
          <p:nvPr/>
        </p:nvSpPr>
        <p:spPr>
          <a:xfrm>
            <a:off x="-530224" y="1772816"/>
            <a:ext cx="6264696" cy="523220"/>
          </a:xfrm>
          <a:prstGeom prst="rect">
            <a:avLst/>
          </a:prstGeom>
          <a:noFill/>
        </p:spPr>
        <p:txBody>
          <a:bodyPr wrap="square" rtlCol="0">
            <a:spAutoFit/>
          </a:bodyPr>
          <a:lstStyle/>
          <a:p>
            <a:pPr algn="ctr"/>
            <a:r>
              <a:rPr lang="en-GB" sz="2800" b="1" dirty="0">
                <a:solidFill>
                  <a:srgbClr val="1F497D"/>
                </a:solidFill>
              </a:rPr>
              <a:t>Genomic Medicine Service</a:t>
            </a:r>
          </a:p>
        </p:txBody>
      </p:sp>
      <p:sp>
        <p:nvSpPr>
          <p:cNvPr id="9" name="TextBox 8">
            <a:extLst>
              <a:ext uri="{FF2B5EF4-FFF2-40B4-BE49-F238E27FC236}">
                <a16:creationId xmlns="" xmlns:a16="http://schemas.microsoft.com/office/drawing/2014/main" id="{22148911-87F5-4ABB-A9DE-53DE7678C934}"/>
              </a:ext>
            </a:extLst>
          </p:cNvPr>
          <p:cNvSpPr txBox="1"/>
          <p:nvPr/>
        </p:nvSpPr>
        <p:spPr>
          <a:xfrm>
            <a:off x="4860032" y="2204864"/>
            <a:ext cx="4283968" cy="1631216"/>
          </a:xfrm>
          <a:prstGeom prst="rect">
            <a:avLst/>
          </a:prstGeom>
          <a:noFill/>
        </p:spPr>
        <p:txBody>
          <a:bodyPr wrap="square" rtlCol="0">
            <a:spAutoFit/>
          </a:bodyPr>
          <a:lstStyle/>
          <a:p>
            <a:r>
              <a:rPr lang="en-GB" sz="2000" b="1" dirty="0">
                <a:solidFill>
                  <a:prstClr val="black"/>
                </a:solidFill>
              </a:rPr>
              <a:t>Genetics Laboratory Hubs:</a:t>
            </a:r>
          </a:p>
          <a:p>
            <a:pPr marL="285750" indent="-285750">
              <a:buFontTx/>
              <a:buChar char="-"/>
            </a:pPr>
            <a:r>
              <a:rPr lang="en-GB" sz="2000" dirty="0">
                <a:solidFill>
                  <a:prstClr val="black"/>
                </a:solidFill>
              </a:rPr>
              <a:t>7 nationally commissioned laboratory hubs</a:t>
            </a:r>
          </a:p>
          <a:p>
            <a:pPr marL="285750" indent="-285750">
              <a:buFontTx/>
              <a:buChar char="-"/>
            </a:pPr>
            <a:r>
              <a:rPr lang="en-GB" sz="2000" dirty="0">
                <a:solidFill>
                  <a:prstClr val="black"/>
                </a:solidFill>
              </a:rPr>
              <a:t>National Directory for all genetic &amp; genomic testing</a:t>
            </a:r>
          </a:p>
        </p:txBody>
      </p:sp>
      <p:sp>
        <p:nvSpPr>
          <p:cNvPr id="10" name="TextBox 9">
            <a:extLst>
              <a:ext uri="{FF2B5EF4-FFF2-40B4-BE49-F238E27FC236}">
                <a16:creationId xmlns="" xmlns:a16="http://schemas.microsoft.com/office/drawing/2014/main" id="{4D292F12-677B-433C-B09C-73447231940E}"/>
              </a:ext>
            </a:extLst>
          </p:cNvPr>
          <p:cNvSpPr txBox="1"/>
          <p:nvPr/>
        </p:nvSpPr>
        <p:spPr>
          <a:xfrm>
            <a:off x="4993060" y="3836080"/>
            <a:ext cx="4022104" cy="1015663"/>
          </a:xfrm>
          <a:prstGeom prst="rect">
            <a:avLst/>
          </a:prstGeom>
          <a:noFill/>
        </p:spPr>
        <p:txBody>
          <a:bodyPr wrap="square" rtlCol="0">
            <a:spAutoFit/>
          </a:bodyPr>
          <a:lstStyle/>
          <a:p>
            <a:r>
              <a:rPr lang="en-GB" sz="2000" b="1" dirty="0">
                <a:solidFill>
                  <a:prstClr val="black"/>
                </a:solidFill>
              </a:rPr>
              <a:t>Genomic Medicine Centres:</a:t>
            </a:r>
          </a:p>
          <a:p>
            <a:pPr marL="285750" indent="-285750">
              <a:buFontTx/>
              <a:buChar char="-"/>
            </a:pPr>
            <a:r>
              <a:rPr lang="en-GB" sz="2000" dirty="0">
                <a:solidFill>
                  <a:prstClr val="black"/>
                </a:solidFill>
              </a:rPr>
              <a:t>Support transition from project to clinical practice</a:t>
            </a:r>
          </a:p>
        </p:txBody>
      </p:sp>
      <p:sp>
        <p:nvSpPr>
          <p:cNvPr id="11" name="TextBox 10">
            <a:extLst>
              <a:ext uri="{FF2B5EF4-FFF2-40B4-BE49-F238E27FC236}">
                <a16:creationId xmlns="" xmlns:a16="http://schemas.microsoft.com/office/drawing/2014/main" id="{1ABBC88F-FF9B-4952-890E-6AA76F76DA1E}"/>
              </a:ext>
            </a:extLst>
          </p:cNvPr>
          <p:cNvSpPr txBox="1"/>
          <p:nvPr/>
        </p:nvSpPr>
        <p:spPr>
          <a:xfrm>
            <a:off x="4985453" y="4851743"/>
            <a:ext cx="4022104" cy="954107"/>
          </a:xfrm>
          <a:prstGeom prst="rect">
            <a:avLst/>
          </a:prstGeom>
          <a:noFill/>
        </p:spPr>
        <p:txBody>
          <a:bodyPr wrap="square" rtlCol="0">
            <a:spAutoFit/>
          </a:bodyPr>
          <a:lstStyle/>
          <a:p>
            <a:r>
              <a:rPr lang="en-GB" sz="2000" b="1" dirty="0">
                <a:solidFill>
                  <a:prstClr val="black"/>
                </a:solidFill>
              </a:rPr>
              <a:t>Clinical Genetics Services:</a:t>
            </a:r>
          </a:p>
          <a:p>
            <a:r>
              <a:rPr lang="en-GB" dirty="0">
                <a:solidFill>
                  <a:prstClr val="black"/>
                </a:solidFill>
              </a:rPr>
              <a:t>- Review of services to ensure support and equity</a:t>
            </a:r>
          </a:p>
        </p:txBody>
      </p:sp>
      <p:sp>
        <p:nvSpPr>
          <p:cNvPr id="12" name="TextBox 11">
            <a:extLst>
              <a:ext uri="{FF2B5EF4-FFF2-40B4-BE49-F238E27FC236}">
                <a16:creationId xmlns="" xmlns:a16="http://schemas.microsoft.com/office/drawing/2014/main" id="{1ABBC88F-FF9B-4952-890E-6AA76F76DA1E}"/>
              </a:ext>
            </a:extLst>
          </p:cNvPr>
          <p:cNvSpPr txBox="1"/>
          <p:nvPr/>
        </p:nvSpPr>
        <p:spPr>
          <a:xfrm>
            <a:off x="5004048" y="5787261"/>
            <a:ext cx="4022104" cy="954107"/>
          </a:xfrm>
          <a:prstGeom prst="rect">
            <a:avLst/>
          </a:prstGeom>
          <a:noFill/>
        </p:spPr>
        <p:txBody>
          <a:bodyPr wrap="square" rtlCol="0">
            <a:spAutoFit/>
          </a:bodyPr>
          <a:lstStyle/>
          <a:p>
            <a:r>
              <a:rPr lang="en-GB" sz="2000" b="1" dirty="0">
                <a:solidFill>
                  <a:prstClr val="black"/>
                </a:solidFill>
              </a:rPr>
              <a:t>Cancer Services:</a:t>
            </a:r>
          </a:p>
          <a:p>
            <a:r>
              <a:rPr lang="en-GB" dirty="0">
                <a:solidFill>
                  <a:prstClr val="black"/>
                </a:solidFill>
              </a:rPr>
              <a:t>- Supporting 100,000 Genomes patients and future genomics pathways</a:t>
            </a:r>
          </a:p>
        </p:txBody>
      </p:sp>
      <p:pic>
        <p:nvPicPr>
          <p:cNvPr id="13" name="Picture 12"/>
          <p:cNvPicPr/>
          <p:nvPr/>
        </p:nvPicPr>
        <p:blipFill>
          <a:blip r:embed="rId8"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38792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BRCA analysis for ovarian cancer</a:t>
            </a:r>
            <a:endParaRPr lang="en-GB"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2700488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936</Words>
  <Application>Microsoft Office PowerPoint</Application>
  <PresentationFormat>On-screen Show (4:3)</PresentationFormat>
  <Paragraphs>308</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National delivery of 100,000 Genomes Project</vt:lpstr>
      <vt:lpstr>A remarkable achievement</vt:lpstr>
      <vt:lpstr>Genomic Laboratory Hubs</vt:lpstr>
      <vt:lpstr>South West Genomic Laboratory Hub (SWGLH)</vt:lpstr>
      <vt:lpstr>The National Genomic Test Directory</vt:lpstr>
      <vt:lpstr>The National Genomic Test Directory </vt:lpstr>
      <vt:lpstr>Mainstreaming genomic medicine</vt:lpstr>
      <vt:lpstr>BRCA analysis for ovarian cancer</vt:lpstr>
      <vt:lpstr>BrCa pedigree</vt:lpstr>
      <vt:lpstr>BrCa pedigree</vt:lpstr>
      <vt:lpstr>PARPi and synthetic lethality</vt:lpstr>
      <vt:lpstr>Third line treatment: BRCA mutation patients</vt:lpstr>
      <vt:lpstr>PowerPoint Presentation</vt:lpstr>
      <vt:lpstr>BrCa pedigree</vt:lpstr>
      <vt:lpstr>Isolated high grade serous ovarian cancer</vt:lpstr>
      <vt:lpstr>High grade serous ovarian cancer</vt:lpstr>
      <vt:lpstr>What to test?</vt:lpstr>
      <vt:lpstr>If you were a patient, what would you choose?</vt:lpstr>
      <vt:lpstr>Proposed pathway</vt:lpstr>
      <vt:lpstr>Current services</vt:lpstr>
      <vt:lpstr>Laboratory contacts</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Butler</dc:creator>
  <cp:lastModifiedBy>Rachel Butler</cp:lastModifiedBy>
  <cp:revision>8</cp:revision>
  <dcterms:created xsi:type="dcterms:W3CDTF">2019-06-04T07:39:46Z</dcterms:created>
  <dcterms:modified xsi:type="dcterms:W3CDTF">2019-06-13T17:38:33Z</dcterms:modified>
</cp:coreProperties>
</file>