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4"/>
  </p:sldMasterIdLst>
  <p:notesMasterIdLst>
    <p:notesMasterId r:id="rId49"/>
  </p:notesMasterIdLst>
  <p:sldIdLst>
    <p:sldId id="371" r:id="rId5"/>
    <p:sldId id="372" r:id="rId6"/>
    <p:sldId id="373" r:id="rId7"/>
    <p:sldId id="374" r:id="rId8"/>
    <p:sldId id="375" r:id="rId9"/>
    <p:sldId id="376" r:id="rId10"/>
    <p:sldId id="377" r:id="rId11"/>
    <p:sldId id="378" r:id="rId12"/>
    <p:sldId id="357" r:id="rId13"/>
    <p:sldId id="381" r:id="rId14"/>
    <p:sldId id="358" r:id="rId15"/>
    <p:sldId id="365" r:id="rId16"/>
    <p:sldId id="380" r:id="rId17"/>
    <p:sldId id="359" r:id="rId18"/>
    <p:sldId id="360" r:id="rId19"/>
    <p:sldId id="361" r:id="rId20"/>
    <p:sldId id="362" r:id="rId21"/>
    <p:sldId id="363" r:id="rId22"/>
    <p:sldId id="312" r:id="rId23"/>
    <p:sldId id="313" r:id="rId24"/>
    <p:sldId id="333" r:id="rId25"/>
    <p:sldId id="328" r:id="rId26"/>
    <p:sldId id="325" r:id="rId27"/>
    <p:sldId id="350" r:id="rId28"/>
    <p:sldId id="348" r:id="rId29"/>
    <p:sldId id="339" r:id="rId30"/>
    <p:sldId id="340" r:id="rId31"/>
    <p:sldId id="341" r:id="rId32"/>
    <p:sldId id="342" r:id="rId33"/>
    <p:sldId id="343" r:id="rId34"/>
    <p:sldId id="344" r:id="rId35"/>
    <p:sldId id="329" r:id="rId36"/>
    <p:sldId id="332" r:id="rId37"/>
    <p:sldId id="330" r:id="rId38"/>
    <p:sldId id="331" r:id="rId39"/>
    <p:sldId id="345" r:id="rId40"/>
    <p:sldId id="321" r:id="rId41"/>
    <p:sldId id="368" r:id="rId42"/>
    <p:sldId id="369" r:id="rId43"/>
    <p:sldId id="379" r:id="rId44"/>
    <p:sldId id="370" r:id="rId45"/>
    <p:sldId id="320" r:id="rId46"/>
    <p:sldId id="366" r:id="rId47"/>
    <p:sldId id="364"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0" autoAdjust="0"/>
    <p:restoredTop sz="88343" autoAdjust="0"/>
  </p:normalViewPr>
  <p:slideViewPr>
    <p:cSldViewPr snapToGrid="0">
      <p:cViewPr>
        <p:scale>
          <a:sx n="100" d="100"/>
          <a:sy n="100" d="100"/>
        </p:scale>
        <p:origin x="-336" y="702"/>
      </p:cViewPr>
      <p:guideLst>
        <p:guide orient="horz" pos="2160"/>
        <p:guide pos="2880"/>
      </p:guideLst>
    </p:cSldViewPr>
  </p:slideViewPr>
  <p:outlineViewPr>
    <p:cViewPr>
      <p:scale>
        <a:sx n="33" d="100"/>
        <a:sy n="33" d="100"/>
      </p:scale>
      <p:origin x="48" y="1207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e Kelly" userId="d1e6b43e-4370-4cc0-8ab8-e791a95f23b4" providerId="ADAL" clId="{14FB0429-77E9-42D3-BB36-AC3CFF37F435}"/>
    <pc:docChg chg="custSel modSld">
      <pc:chgData name="Aine Kelly" userId="d1e6b43e-4370-4cc0-8ab8-e791a95f23b4" providerId="ADAL" clId="{14FB0429-77E9-42D3-BB36-AC3CFF37F435}" dt="2019-10-03T17:13:22.620" v="1" actId="313"/>
      <pc:docMkLst>
        <pc:docMk/>
      </pc:docMkLst>
      <pc:sldChg chg="modNotesTx">
        <pc:chgData name="Aine Kelly" userId="d1e6b43e-4370-4cc0-8ab8-e791a95f23b4" providerId="ADAL" clId="{14FB0429-77E9-42D3-BB36-AC3CFF37F435}" dt="2019-10-03T17:13:22.620" v="1" actId="313"/>
        <pc:sldMkLst>
          <pc:docMk/>
          <pc:sldMk cId="2774626460" sldId="340"/>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133929955684759"/>
          <c:y val="4.5242206109716507E-2"/>
          <c:w val="0.55513939622678576"/>
          <c:h val="0.93967705852037797"/>
        </c:manualLayout>
      </c:layout>
      <c:pieChart>
        <c:varyColors val="1"/>
        <c:ser>
          <c:idx val="0"/>
          <c:order val="0"/>
          <c:tx>
            <c:strRef>
              <c:f>Sheet1!$B$1</c:f>
              <c:strCache>
                <c:ptCount val="1"/>
                <c:pt idx="0">
                  <c:v>Column1</c:v>
                </c:pt>
              </c:strCache>
            </c:strRef>
          </c:tx>
          <c:dLbls>
            <c:delete val="1"/>
          </c:dLbls>
          <c:cat>
            <c:strRef>
              <c:f>Sheet1!$A$2:$A$3</c:f>
              <c:strCache>
                <c:ptCount val="2"/>
                <c:pt idx="0">
                  <c:v>Rare Disease</c:v>
                </c:pt>
                <c:pt idx="1">
                  <c:v>Cancer</c:v>
                </c:pt>
              </c:strCache>
            </c:strRef>
          </c:cat>
          <c:val>
            <c:numRef>
              <c:f>Sheet1!$B$2:$B$3</c:f>
              <c:numCache>
                <c:formatCode>General</c:formatCode>
                <c:ptCount val="2"/>
                <c:pt idx="0">
                  <c:v>2655</c:v>
                </c:pt>
                <c:pt idx="1">
                  <c:v>1077</c:v>
                </c:pt>
              </c:numCache>
            </c:numRef>
          </c:val>
          <c:extLst xmlns:c16r2="http://schemas.microsoft.com/office/drawing/2015/06/chart">
            <c:ext xmlns:c16="http://schemas.microsoft.com/office/drawing/2014/chart" uri="{C3380CC4-5D6E-409C-BE32-E72D297353CC}">
              <c16:uniqueId val="{00000000-E07B-40CE-A5F1-1D38F4F8F73F}"/>
            </c:ext>
          </c:extLst>
        </c:ser>
        <c:dLbls>
          <c:dLblPos val="outEnd"/>
          <c:showLegendKey val="0"/>
          <c:showVal val="1"/>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81E9B4-0EC4-45D4-AF71-A8E7753E53F1}" type="doc">
      <dgm:prSet loTypeId="urn:microsoft.com/office/officeart/2005/8/layout/radial3" loCatId="relationship" qsTypeId="urn:microsoft.com/office/officeart/2005/8/quickstyle/simple1" qsCatId="simple" csTypeId="urn:microsoft.com/office/officeart/2005/8/colors/colorful5" csCatId="colorful" phldr="1"/>
      <dgm:spPr/>
      <dgm:t>
        <a:bodyPr/>
        <a:lstStyle/>
        <a:p>
          <a:endParaRPr lang="en-GB"/>
        </a:p>
      </dgm:t>
    </dgm:pt>
    <dgm:pt modelId="{51BBA4C4-9A5D-4177-A34F-A8C6950E4CF7}">
      <dgm:prSet phldrT="[Text]"/>
      <dgm:spPr/>
      <dgm:t>
        <a:bodyPr/>
        <a:lstStyle/>
        <a:p>
          <a:r>
            <a:rPr lang="en-GB" dirty="0"/>
            <a:t>North Bristol Trust</a:t>
          </a:r>
        </a:p>
      </dgm:t>
    </dgm:pt>
    <dgm:pt modelId="{952793E3-50FE-415F-9DF9-020B7CA504FF}" type="parTrans" cxnId="{88C3E6EC-3C6F-4961-B112-2CB9F5ABDAF3}">
      <dgm:prSet/>
      <dgm:spPr/>
      <dgm:t>
        <a:bodyPr/>
        <a:lstStyle/>
        <a:p>
          <a:endParaRPr lang="en-GB"/>
        </a:p>
      </dgm:t>
    </dgm:pt>
    <dgm:pt modelId="{B8BF9B0D-98BF-43F1-A58E-7F4DD4DCA03D}" type="sibTrans" cxnId="{88C3E6EC-3C6F-4961-B112-2CB9F5ABDAF3}">
      <dgm:prSet/>
      <dgm:spPr/>
      <dgm:t>
        <a:bodyPr/>
        <a:lstStyle/>
        <a:p>
          <a:endParaRPr lang="en-GB"/>
        </a:p>
      </dgm:t>
    </dgm:pt>
    <dgm:pt modelId="{E7ABAC1B-A650-40BB-9D1E-9BC61F5E3468}">
      <dgm:prSet phldrT="[Text]"/>
      <dgm:spPr/>
      <dgm:t>
        <a:bodyPr/>
        <a:lstStyle/>
        <a:p>
          <a:r>
            <a:rPr lang="en-GB" dirty="0"/>
            <a:t>Weston Area Health Trust</a:t>
          </a:r>
        </a:p>
      </dgm:t>
    </dgm:pt>
    <dgm:pt modelId="{B8FBACFE-02F2-4C01-875B-0C4EB6752C10}" type="parTrans" cxnId="{BE71A9FD-4078-44BB-B3D1-85B8548D9E8C}">
      <dgm:prSet/>
      <dgm:spPr/>
      <dgm:t>
        <a:bodyPr/>
        <a:lstStyle/>
        <a:p>
          <a:endParaRPr lang="en-GB"/>
        </a:p>
      </dgm:t>
    </dgm:pt>
    <dgm:pt modelId="{4EB8DBEF-E146-41DF-A336-59ACE3825E0D}" type="sibTrans" cxnId="{BE71A9FD-4078-44BB-B3D1-85B8548D9E8C}">
      <dgm:prSet/>
      <dgm:spPr/>
      <dgm:t>
        <a:bodyPr/>
        <a:lstStyle/>
        <a:p>
          <a:endParaRPr lang="en-GB"/>
        </a:p>
      </dgm:t>
    </dgm:pt>
    <dgm:pt modelId="{EEE1E317-8DE2-4290-B125-BF65CF62C016}">
      <dgm:prSet phldrT="[Text]"/>
      <dgm:spPr/>
      <dgm:t>
        <a:bodyPr/>
        <a:lstStyle/>
        <a:p>
          <a:r>
            <a:rPr lang="en-GB" dirty="0"/>
            <a:t>Royal United Hospitals Bath</a:t>
          </a:r>
        </a:p>
      </dgm:t>
    </dgm:pt>
    <dgm:pt modelId="{8926EF70-6A8F-4FAF-953E-DC45B4C894FE}" type="sibTrans" cxnId="{96D7E666-F8DB-4E16-A9AE-3286628E5568}">
      <dgm:prSet/>
      <dgm:spPr/>
      <dgm:t>
        <a:bodyPr/>
        <a:lstStyle/>
        <a:p>
          <a:endParaRPr lang="en-GB"/>
        </a:p>
      </dgm:t>
    </dgm:pt>
    <dgm:pt modelId="{482602BE-70FD-4F36-831A-51E6C5F981FD}" type="parTrans" cxnId="{96D7E666-F8DB-4E16-A9AE-3286628E5568}">
      <dgm:prSet/>
      <dgm:spPr/>
      <dgm:t>
        <a:bodyPr/>
        <a:lstStyle/>
        <a:p>
          <a:endParaRPr lang="en-GB"/>
        </a:p>
      </dgm:t>
    </dgm:pt>
    <dgm:pt modelId="{75F27C06-8AC2-49F4-B73F-C332155FAC9D}">
      <dgm:prSet/>
      <dgm:spPr/>
      <dgm:t>
        <a:bodyPr/>
        <a:lstStyle/>
        <a:p>
          <a:endParaRPr lang="en-GB" dirty="0"/>
        </a:p>
      </dgm:t>
    </dgm:pt>
    <dgm:pt modelId="{F4C04154-5517-43D6-8258-4383CE206F24}" type="sibTrans" cxnId="{EFAD79B7-7E02-4DAF-9296-1F6F20A83AD3}">
      <dgm:prSet/>
      <dgm:spPr/>
      <dgm:t>
        <a:bodyPr/>
        <a:lstStyle/>
        <a:p>
          <a:endParaRPr lang="en-GB"/>
        </a:p>
      </dgm:t>
    </dgm:pt>
    <dgm:pt modelId="{6F89E73D-297F-46F1-89E3-94C4C709CE4F}" type="parTrans" cxnId="{EFAD79B7-7E02-4DAF-9296-1F6F20A83AD3}">
      <dgm:prSet/>
      <dgm:spPr/>
      <dgm:t>
        <a:bodyPr/>
        <a:lstStyle/>
        <a:p>
          <a:endParaRPr lang="en-GB"/>
        </a:p>
      </dgm:t>
    </dgm:pt>
    <dgm:pt modelId="{A8F30ACB-5CAF-47AF-ACF0-20772A0F140B}">
      <dgm:prSet phldrT="[Text]"/>
      <dgm:spPr/>
      <dgm:t>
        <a:bodyPr/>
        <a:lstStyle/>
        <a:p>
          <a:r>
            <a:rPr lang="en-GB" dirty="0"/>
            <a:t>Gloucestershire Hospitals</a:t>
          </a:r>
        </a:p>
      </dgm:t>
    </dgm:pt>
    <dgm:pt modelId="{45EA9764-9404-49C8-B596-C0633A973C4D}" type="parTrans" cxnId="{C141E6C6-DAAC-4CD6-A973-D0EEEDF55CB6}">
      <dgm:prSet/>
      <dgm:spPr/>
      <dgm:t>
        <a:bodyPr/>
        <a:lstStyle/>
        <a:p>
          <a:endParaRPr lang="en-GB"/>
        </a:p>
      </dgm:t>
    </dgm:pt>
    <dgm:pt modelId="{A4EDEEF3-93E7-4F6D-9A2A-3BA668459C87}" type="sibTrans" cxnId="{C141E6C6-DAAC-4CD6-A973-D0EEEDF55CB6}">
      <dgm:prSet/>
      <dgm:spPr/>
      <dgm:t>
        <a:bodyPr/>
        <a:lstStyle/>
        <a:p>
          <a:endParaRPr lang="en-GB"/>
        </a:p>
      </dgm:t>
    </dgm:pt>
    <dgm:pt modelId="{D6252A16-875D-4F40-B2D0-49A56A65C121}" type="pres">
      <dgm:prSet presAssocID="{FE81E9B4-0EC4-45D4-AF71-A8E7753E53F1}" presName="composite" presStyleCnt="0">
        <dgm:presLayoutVars>
          <dgm:chMax val="1"/>
          <dgm:dir/>
          <dgm:resizeHandles val="exact"/>
        </dgm:presLayoutVars>
      </dgm:prSet>
      <dgm:spPr/>
      <dgm:t>
        <a:bodyPr/>
        <a:lstStyle/>
        <a:p>
          <a:endParaRPr lang="en-GB"/>
        </a:p>
      </dgm:t>
    </dgm:pt>
    <dgm:pt modelId="{3776C9C9-E23C-487E-AA05-7ED6D45E17B6}" type="pres">
      <dgm:prSet presAssocID="{FE81E9B4-0EC4-45D4-AF71-A8E7753E53F1}" presName="radial" presStyleCnt="0">
        <dgm:presLayoutVars>
          <dgm:animLvl val="ctr"/>
        </dgm:presLayoutVars>
      </dgm:prSet>
      <dgm:spPr/>
    </dgm:pt>
    <dgm:pt modelId="{74CBED39-E415-4C1F-A2EF-88B175D06BA1}" type="pres">
      <dgm:prSet presAssocID="{75F27C06-8AC2-49F4-B73F-C332155FAC9D}" presName="centerShape" presStyleLbl="vennNode1" presStyleIdx="0" presStyleCnt="5" custScaleX="134162" custScaleY="127773"/>
      <dgm:spPr/>
      <dgm:t>
        <a:bodyPr/>
        <a:lstStyle/>
        <a:p>
          <a:endParaRPr lang="en-GB"/>
        </a:p>
      </dgm:t>
    </dgm:pt>
    <dgm:pt modelId="{B93180E2-4C7F-44AD-B992-08D26E8DFC3B}" type="pres">
      <dgm:prSet presAssocID="{EEE1E317-8DE2-4290-B125-BF65CF62C016}" presName="node" presStyleLbl="vennNode1" presStyleIdx="1" presStyleCnt="5">
        <dgm:presLayoutVars>
          <dgm:bulletEnabled val="1"/>
        </dgm:presLayoutVars>
      </dgm:prSet>
      <dgm:spPr/>
      <dgm:t>
        <a:bodyPr/>
        <a:lstStyle/>
        <a:p>
          <a:endParaRPr lang="en-GB"/>
        </a:p>
      </dgm:t>
    </dgm:pt>
    <dgm:pt modelId="{E0BCB76F-5063-40A4-A0F7-BE6EDD2CE711}" type="pres">
      <dgm:prSet presAssocID="{51BBA4C4-9A5D-4177-A34F-A8C6950E4CF7}" presName="node" presStyleLbl="vennNode1" presStyleIdx="2" presStyleCnt="5">
        <dgm:presLayoutVars>
          <dgm:bulletEnabled val="1"/>
        </dgm:presLayoutVars>
      </dgm:prSet>
      <dgm:spPr/>
      <dgm:t>
        <a:bodyPr/>
        <a:lstStyle/>
        <a:p>
          <a:endParaRPr lang="en-GB"/>
        </a:p>
      </dgm:t>
    </dgm:pt>
    <dgm:pt modelId="{C3BB4FF5-59A5-4E77-A293-9389AF82E90C}" type="pres">
      <dgm:prSet presAssocID="{A8F30ACB-5CAF-47AF-ACF0-20772A0F140B}" presName="node" presStyleLbl="vennNode1" presStyleIdx="3" presStyleCnt="5">
        <dgm:presLayoutVars>
          <dgm:bulletEnabled val="1"/>
        </dgm:presLayoutVars>
      </dgm:prSet>
      <dgm:spPr/>
      <dgm:t>
        <a:bodyPr/>
        <a:lstStyle/>
        <a:p>
          <a:endParaRPr lang="en-GB"/>
        </a:p>
      </dgm:t>
    </dgm:pt>
    <dgm:pt modelId="{BCF1A20A-2DF8-428F-82EE-0348DC24E906}" type="pres">
      <dgm:prSet presAssocID="{E7ABAC1B-A650-40BB-9D1E-9BC61F5E3468}" presName="node" presStyleLbl="vennNode1" presStyleIdx="4" presStyleCnt="5">
        <dgm:presLayoutVars>
          <dgm:bulletEnabled val="1"/>
        </dgm:presLayoutVars>
      </dgm:prSet>
      <dgm:spPr/>
      <dgm:t>
        <a:bodyPr/>
        <a:lstStyle/>
        <a:p>
          <a:endParaRPr lang="en-GB"/>
        </a:p>
      </dgm:t>
    </dgm:pt>
  </dgm:ptLst>
  <dgm:cxnLst>
    <dgm:cxn modelId="{C141E6C6-DAAC-4CD6-A973-D0EEEDF55CB6}" srcId="{75F27C06-8AC2-49F4-B73F-C332155FAC9D}" destId="{A8F30ACB-5CAF-47AF-ACF0-20772A0F140B}" srcOrd="2" destOrd="0" parTransId="{45EA9764-9404-49C8-B596-C0633A973C4D}" sibTransId="{A4EDEEF3-93E7-4F6D-9A2A-3BA668459C87}"/>
    <dgm:cxn modelId="{BE71A9FD-4078-44BB-B3D1-85B8548D9E8C}" srcId="{75F27C06-8AC2-49F4-B73F-C332155FAC9D}" destId="{E7ABAC1B-A650-40BB-9D1E-9BC61F5E3468}" srcOrd="3" destOrd="0" parTransId="{B8FBACFE-02F2-4C01-875B-0C4EB6752C10}" sibTransId="{4EB8DBEF-E146-41DF-A336-59ACE3825E0D}"/>
    <dgm:cxn modelId="{EFAD79B7-7E02-4DAF-9296-1F6F20A83AD3}" srcId="{FE81E9B4-0EC4-45D4-AF71-A8E7753E53F1}" destId="{75F27C06-8AC2-49F4-B73F-C332155FAC9D}" srcOrd="0" destOrd="0" parTransId="{6F89E73D-297F-46F1-89E3-94C4C709CE4F}" sibTransId="{F4C04154-5517-43D6-8258-4383CE206F24}"/>
    <dgm:cxn modelId="{6948F81D-9F21-4C76-ACD6-D2F9F36D56E5}" type="presOf" srcId="{75F27C06-8AC2-49F4-B73F-C332155FAC9D}" destId="{74CBED39-E415-4C1F-A2EF-88B175D06BA1}" srcOrd="0" destOrd="0" presId="urn:microsoft.com/office/officeart/2005/8/layout/radial3"/>
    <dgm:cxn modelId="{C23E30D4-03DD-418E-AAA0-55FD1C3738CC}" type="presOf" srcId="{51BBA4C4-9A5D-4177-A34F-A8C6950E4CF7}" destId="{E0BCB76F-5063-40A4-A0F7-BE6EDD2CE711}" srcOrd="0" destOrd="0" presId="urn:microsoft.com/office/officeart/2005/8/layout/radial3"/>
    <dgm:cxn modelId="{C1094827-0BA5-4656-8CC0-10FE35B86387}" type="presOf" srcId="{A8F30ACB-5CAF-47AF-ACF0-20772A0F140B}" destId="{C3BB4FF5-59A5-4E77-A293-9389AF82E90C}" srcOrd="0" destOrd="0" presId="urn:microsoft.com/office/officeart/2005/8/layout/radial3"/>
    <dgm:cxn modelId="{88C3E6EC-3C6F-4961-B112-2CB9F5ABDAF3}" srcId="{75F27C06-8AC2-49F4-B73F-C332155FAC9D}" destId="{51BBA4C4-9A5D-4177-A34F-A8C6950E4CF7}" srcOrd="1" destOrd="0" parTransId="{952793E3-50FE-415F-9DF9-020B7CA504FF}" sibTransId="{B8BF9B0D-98BF-43F1-A58E-7F4DD4DCA03D}"/>
    <dgm:cxn modelId="{96D7E666-F8DB-4E16-A9AE-3286628E5568}" srcId="{75F27C06-8AC2-49F4-B73F-C332155FAC9D}" destId="{EEE1E317-8DE2-4290-B125-BF65CF62C016}" srcOrd="0" destOrd="0" parTransId="{482602BE-70FD-4F36-831A-51E6C5F981FD}" sibTransId="{8926EF70-6A8F-4FAF-953E-DC45B4C894FE}"/>
    <dgm:cxn modelId="{C5A16D16-1A95-46FF-A396-9D965540682A}" type="presOf" srcId="{E7ABAC1B-A650-40BB-9D1E-9BC61F5E3468}" destId="{BCF1A20A-2DF8-428F-82EE-0348DC24E906}" srcOrd="0" destOrd="0" presId="urn:microsoft.com/office/officeart/2005/8/layout/radial3"/>
    <dgm:cxn modelId="{792359E1-85A4-43D7-8E95-82FDF068A7FF}" type="presOf" srcId="{EEE1E317-8DE2-4290-B125-BF65CF62C016}" destId="{B93180E2-4C7F-44AD-B992-08D26E8DFC3B}" srcOrd="0" destOrd="0" presId="urn:microsoft.com/office/officeart/2005/8/layout/radial3"/>
    <dgm:cxn modelId="{87879569-63B3-4225-A1D2-83000762FB7B}" type="presOf" srcId="{FE81E9B4-0EC4-45D4-AF71-A8E7753E53F1}" destId="{D6252A16-875D-4F40-B2D0-49A56A65C121}" srcOrd="0" destOrd="0" presId="urn:microsoft.com/office/officeart/2005/8/layout/radial3"/>
    <dgm:cxn modelId="{8BD7AAA3-48DE-4657-8D4C-5E1D4706E7F7}" type="presParOf" srcId="{D6252A16-875D-4F40-B2D0-49A56A65C121}" destId="{3776C9C9-E23C-487E-AA05-7ED6D45E17B6}" srcOrd="0" destOrd="0" presId="urn:microsoft.com/office/officeart/2005/8/layout/radial3"/>
    <dgm:cxn modelId="{361DFDB6-25A4-44AB-ADEE-5274E3CD422E}" type="presParOf" srcId="{3776C9C9-E23C-487E-AA05-7ED6D45E17B6}" destId="{74CBED39-E415-4C1F-A2EF-88B175D06BA1}" srcOrd="0" destOrd="0" presId="urn:microsoft.com/office/officeart/2005/8/layout/radial3"/>
    <dgm:cxn modelId="{575F8230-381A-41C7-B3FD-563CD05ABB4D}" type="presParOf" srcId="{3776C9C9-E23C-487E-AA05-7ED6D45E17B6}" destId="{B93180E2-4C7F-44AD-B992-08D26E8DFC3B}" srcOrd="1" destOrd="0" presId="urn:microsoft.com/office/officeart/2005/8/layout/radial3"/>
    <dgm:cxn modelId="{3D3C431C-D34D-4662-88AF-50B9891AC569}" type="presParOf" srcId="{3776C9C9-E23C-487E-AA05-7ED6D45E17B6}" destId="{E0BCB76F-5063-40A4-A0F7-BE6EDD2CE711}" srcOrd="2" destOrd="0" presId="urn:microsoft.com/office/officeart/2005/8/layout/radial3"/>
    <dgm:cxn modelId="{E202EF58-8C26-4C7F-9126-7E956583F6F8}" type="presParOf" srcId="{3776C9C9-E23C-487E-AA05-7ED6D45E17B6}" destId="{C3BB4FF5-59A5-4E77-A293-9389AF82E90C}" srcOrd="3" destOrd="0" presId="urn:microsoft.com/office/officeart/2005/8/layout/radial3"/>
    <dgm:cxn modelId="{E6A77A6D-863E-454B-82D7-40050C3F92D8}" type="presParOf" srcId="{3776C9C9-E23C-487E-AA05-7ED6D45E17B6}" destId="{BCF1A20A-2DF8-428F-82EE-0348DC24E906}"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CBED39-E415-4C1F-A2EF-88B175D06BA1}">
      <dsp:nvSpPr>
        <dsp:cNvPr id="0" name=""/>
        <dsp:cNvSpPr/>
      </dsp:nvSpPr>
      <dsp:spPr>
        <a:xfrm>
          <a:off x="1535826" y="591838"/>
          <a:ext cx="3024346" cy="2880322"/>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GB" sz="6500" kern="1200" dirty="0"/>
        </a:p>
      </dsp:txBody>
      <dsp:txXfrm>
        <a:off x="1978731" y="1013651"/>
        <a:ext cx="2138536" cy="2036696"/>
      </dsp:txXfrm>
    </dsp:sp>
    <dsp:sp modelId="{B93180E2-4C7F-44AD-B992-08D26E8DFC3B}">
      <dsp:nvSpPr>
        <dsp:cNvPr id="0" name=""/>
        <dsp:cNvSpPr/>
      </dsp:nvSpPr>
      <dsp:spPr>
        <a:xfrm>
          <a:off x="2484437" y="402"/>
          <a:ext cx="1127124" cy="1127124"/>
        </a:xfrm>
        <a:prstGeom prst="ellipse">
          <a:avLst/>
        </a:prstGeom>
        <a:solidFill>
          <a:schemeClr val="accent5">
            <a:alpha val="50000"/>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a:t>Royal United Hospitals Bath</a:t>
          </a:r>
        </a:p>
      </dsp:txBody>
      <dsp:txXfrm>
        <a:off x="2649500" y="165465"/>
        <a:ext cx="796998" cy="796998"/>
      </dsp:txXfrm>
    </dsp:sp>
    <dsp:sp modelId="{E0BCB76F-5063-40A4-A0F7-BE6EDD2CE711}">
      <dsp:nvSpPr>
        <dsp:cNvPr id="0" name=""/>
        <dsp:cNvSpPr/>
      </dsp:nvSpPr>
      <dsp:spPr>
        <a:xfrm>
          <a:off x="3952472" y="1468437"/>
          <a:ext cx="1127124" cy="1127124"/>
        </a:xfrm>
        <a:prstGeom prst="ellipse">
          <a:avLst/>
        </a:prstGeom>
        <a:solidFill>
          <a:schemeClr val="accent5">
            <a:alpha val="50000"/>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a:t>North Bristol Trust</a:t>
          </a:r>
        </a:p>
      </dsp:txBody>
      <dsp:txXfrm>
        <a:off x="4117535" y="1633500"/>
        <a:ext cx="796998" cy="796998"/>
      </dsp:txXfrm>
    </dsp:sp>
    <dsp:sp modelId="{C3BB4FF5-59A5-4E77-A293-9389AF82E90C}">
      <dsp:nvSpPr>
        <dsp:cNvPr id="0" name=""/>
        <dsp:cNvSpPr/>
      </dsp:nvSpPr>
      <dsp:spPr>
        <a:xfrm>
          <a:off x="2484437" y="2936472"/>
          <a:ext cx="1127124" cy="1127124"/>
        </a:xfrm>
        <a:prstGeom prst="ellipse">
          <a:avLst/>
        </a:prstGeom>
        <a:solidFill>
          <a:schemeClr val="accent5">
            <a:alpha val="50000"/>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a:t>Gloucestershire Hospitals</a:t>
          </a:r>
        </a:p>
      </dsp:txBody>
      <dsp:txXfrm>
        <a:off x="2649500" y="3101535"/>
        <a:ext cx="796998" cy="796998"/>
      </dsp:txXfrm>
    </dsp:sp>
    <dsp:sp modelId="{BCF1A20A-2DF8-428F-82EE-0348DC24E906}">
      <dsp:nvSpPr>
        <dsp:cNvPr id="0" name=""/>
        <dsp:cNvSpPr/>
      </dsp:nvSpPr>
      <dsp:spPr>
        <a:xfrm>
          <a:off x="1016402" y="1468437"/>
          <a:ext cx="1127124" cy="1127124"/>
        </a:xfrm>
        <a:prstGeom prst="ellipse">
          <a:avLst/>
        </a:prstGeom>
        <a:solidFill>
          <a:schemeClr val="accent5">
            <a:alpha val="50000"/>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a:t>Weston Area Health Trust</a:t>
          </a:r>
        </a:p>
      </dsp:txBody>
      <dsp:txXfrm>
        <a:off x="1181465" y="1633500"/>
        <a:ext cx="796998" cy="796998"/>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A950BB-5375-4E53-9D02-B3A828D036F7}" type="datetimeFigureOut">
              <a:rPr lang="en-GB" smtClean="0"/>
              <a:t>26/11/2019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EB1E57-6B6B-44DB-86A9-D17DCB410298}" type="slidenum">
              <a:rPr lang="en-GB" smtClean="0"/>
              <a:t>‹#›</a:t>
            </a:fld>
            <a:endParaRPr lang="en-GB"/>
          </a:p>
        </p:txBody>
      </p:sp>
    </p:spTree>
    <p:extLst>
      <p:ext uri="{BB962C8B-B14F-4D97-AF65-F5344CB8AC3E}">
        <p14:creationId xmlns:p14="http://schemas.microsoft.com/office/powerpoint/2010/main" val="2781932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15" name="Google Shape;515;p1:notes"/>
          <p:cNvSpPr txBox="1">
            <a:spLocks noGrp="1"/>
          </p:cNvSpPr>
          <p:nvPr>
            <p:ph type="body" idx="1"/>
          </p:nvPr>
        </p:nvSpPr>
        <p:spPr>
          <a:xfrm>
            <a:off x="685801"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516" name="Google Shape;516;p1:notes"/>
          <p:cNvSpPr txBox="1">
            <a:spLocks noGrp="1"/>
          </p:cNvSpPr>
          <p:nvPr>
            <p:ph type="sldNum" idx="12"/>
          </p:nvPr>
        </p:nvSpPr>
        <p:spPr>
          <a:xfrm>
            <a:off x="3884614" y="8685214"/>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“Understand from your perspective what information you will need to support people with cancer and have the right conversations so they can make informed decisions”</a:t>
            </a:r>
          </a:p>
          <a:p>
            <a:r>
              <a:rPr lang="en-US" dirty="0" smtClean="0"/>
              <a:t>Taking a</a:t>
            </a:r>
            <a:r>
              <a:rPr lang="en-US" baseline="0" dirty="0" smtClean="0"/>
              <a:t> step back from whole genome sequencing, lets think about the basics when it comes to cancer and genomics </a:t>
            </a:r>
            <a:endParaRPr lang="en-GB" dirty="0" smtClean="0"/>
          </a:p>
          <a:p>
            <a:r>
              <a:rPr lang="en-GB" dirty="0" smtClean="0"/>
              <a:t>Key </a:t>
            </a:r>
            <a:r>
              <a:rPr lang="en-GB" dirty="0"/>
              <a:t>points to know</a:t>
            </a:r>
            <a:r>
              <a:rPr lang="en-GB" baseline="0" dirty="0"/>
              <a:t> about genomics and cancer to start the conversation:</a:t>
            </a:r>
          </a:p>
          <a:p>
            <a:pPr marL="171450" indent="-171450">
              <a:buFont typeface="Arial" panose="020B0604020202020204" pitchFamily="34" charset="0"/>
              <a:buChar char="•"/>
            </a:pPr>
            <a:r>
              <a:rPr lang="en-GB" baseline="0" dirty="0"/>
              <a:t>All cancer is genetic…</a:t>
            </a:r>
          </a:p>
          <a:p>
            <a:pPr marL="171450" indent="-171450">
              <a:buFont typeface="Arial" panose="020B0604020202020204" pitchFamily="34" charset="0"/>
              <a:buChar char="•"/>
            </a:pPr>
            <a:r>
              <a:rPr lang="en-GB" baseline="0" dirty="0"/>
              <a:t>Most cancers are due to changes that accumulate over time (somatic)</a:t>
            </a:r>
          </a:p>
          <a:p>
            <a:pPr marL="171450" indent="-171450">
              <a:buFont typeface="Arial" panose="020B0604020202020204" pitchFamily="34" charset="0"/>
              <a:buChar char="•"/>
            </a:pPr>
            <a:r>
              <a:rPr lang="en-GB" baseline="0" dirty="0"/>
              <a:t>A small proportion are due to familial genetic factors </a:t>
            </a:r>
            <a:r>
              <a:rPr lang="en-GB" baseline="0" dirty="0">
                <a:sym typeface="Wingdings" panose="05000000000000000000" pitchFamily="2" charset="2"/>
              </a:rPr>
              <a:t>smaller proportion of these have a hereditary, single gene component with significant increase in risk </a:t>
            </a:r>
            <a:endParaRPr lang="en-GB" baseline="0" dirty="0" smtClean="0">
              <a:sym typeface="Wingdings" panose="05000000000000000000" pitchFamily="2" charset="2"/>
            </a:endParaRPr>
          </a:p>
          <a:p>
            <a:pPr marL="0" indent="0">
              <a:buFont typeface="Arial" panose="020B0604020202020204" pitchFamily="34" charset="0"/>
              <a:buNone/>
            </a:pPr>
            <a:endParaRPr lang="en-US" baseline="0" dirty="0" smtClean="0">
              <a:sym typeface="Wingdings" panose="05000000000000000000" pitchFamily="2" charset="2"/>
            </a:endParaRPr>
          </a:p>
          <a:p>
            <a:pPr marL="0" indent="0">
              <a:buFont typeface="Arial" panose="020B0604020202020204" pitchFamily="34" charset="0"/>
              <a:buNone/>
            </a:pPr>
            <a:endParaRPr lang="en-GB" baseline="0" dirty="0"/>
          </a:p>
        </p:txBody>
      </p:sp>
      <p:sp>
        <p:nvSpPr>
          <p:cNvPr id="4" name="Slide Number Placeholder 3"/>
          <p:cNvSpPr>
            <a:spLocks noGrp="1"/>
          </p:cNvSpPr>
          <p:nvPr>
            <p:ph type="sldNum" sz="quarter" idx="10"/>
          </p:nvPr>
        </p:nvSpPr>
        <p:spPr/>
        <p:txBody>
          <a:bodyPr/>
          <a:lstStyle/>
          <a:p>
            <a:fld id="{7E0347AB-4571-4D39-A582-4A0ECF5DB0CE}" type="slidenum">
              <a:rPr lang="en-GB" smtClean="0"/>
              <a:t>15</a:t>
            </a:fld>
            <a:endParaRPr lang="en-GB"/>
          </a:p>
        </p:txBody>
      </p:sp>
    </p:spTree>
    <p:extLst>
      <p:ext uri="{BB962C8B-B14F-4D97-AF65-F5344CB8AC3E}">
        <p14:creationId xmlns:p14="http://schemas.microsoft.com/office/powerpoint/2010/main" val="2420541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“Understand from your perspective what information you will need to support people with cancer and have the right conversations so they can make informed decisions”</a:t>
            </a:r>
          </a:p>
          <a:p>
            <a:r>
              <a:rPr lang="en-US" dirty="0" smtClean="0"/>
              <a:t>Taking a</a:t>
            </a:r>
            <a:r>
              <a:rPr lang="en-US" baseline="0" dirty="0" smtClean="0"/>
              <a:t> step back from whole genome sequencing, lets think about the basics when it comes to cancer and genomics </a:t>
            </a:r>
            <a:endParaRPr lang="en-GB" dirty="0" smtClean="0"/>
          </a:p>
          <a:p>
            <a:r>
              <a:rPr lang="en-GB" dirty="0" smtClean="0"/>
              <a:t>Key </a:t>
            </a:r>
            <a:r>
              <a:rPr lang="en-GB" dirty="0"/>
              <a:t>points to know</a:t>
            </a:r>
            <a:r>
              <a:rPr lang="en-GB" baseline="0" dirty="0"/>
              <a:t> about genomics and cancer to start the conversation:</a:t>
            </a:r>
          </a:p>
          <a:p>
            <a:pPr marL="171450" indent="-171450">
              <a:buFont typeface="Arial" panose="020B0604020202020204" pitchFamily="34" charset="0"/>
              <a:buChar char="•"/>
            </a:pPr>
            <a:r>
              <a:rPr lang="en-GB" baseline="0" dirty="0"/>
              <a:t>All cancer is genetic…</a:t>
            </a:r>
          </a:p>
          <a:p>
            <a:pPr marL="171450" indent="-171450">
              <a:buFont typeface="Arial" panose="020B0604020202020204" pitchFamily="34" charset="0"/>
              <a:buChar char="•"/>
            </a:pPr>
            <a:r>
              <a:rPr lang="en-GB" baseline="0" dirty="0"/>
              <a:t>Most cancers are due to changes that accumulate over time (somatic)</a:t>
            </a:r>
          </a:p>
          <a:p>
            <a:pPr marL="171450" indent="-171450">
              <a:buFont typeface="Arial" panose="020B0604020202020204" pitchFamily="34" charset="0"/>
              <a:buChar char="•"/>
            </a:pPr>
            <a:r>
              <a:rPr lang="en-GB" baseline="0" dirty="0"/>
              <a:t>A small proportion are due to familial genetic factors </a:t>
            </a:r>
            <a:r>
              <a:rPr lang="en-GB" baseline="0" dirty="0">
                <a:sym typeface="Wingdings" panose="05000000000000000000" pitchFamily="2" charset="2"/>
              </a:rPr>
              <a:t>smaller proportion of these have a hereditary, single gene component with significant increase in risk </a:t>
            </a:r>
            <a:endParaRPr lang="en-GB" baseline="0" dirty="0" smtClean="0">
              <a:sym typeface="Wingdings" panose="05000000000000000000" pitchFamily="2" charset="2"/>
            </a:endParaRPr>
          </a:p>
          <a:p>
            <a:pPr marL="0" indent="0">
              <a:buFont typeface="Arial" panose="020B0604020202020204" pitchFamily="34" charset="0"/>
              <a:buNone/>
            </a:pPr>
            <a:endParaRPr lang="en-US" baseline="0" dirty="0" smtClean="0">
              <a:sym typeface="Wingdings" panose="05000000000000000000" pitchFamily="2" charset="2"/>
            </a:endParaRPr>
          </a:p>
          <a:p>
            <a:pPr marL="0" indent="0">
              <a:buFont typeface="Arial" panose="020B0604020202020204" pitchFamily="34" charset="0"/>
              <a:buNone/>
            </a:pPr>
            <a:endParaRPr lang="en-GB" baseline="0" dirty="0"/>
          </a:p>
        </p:txBody>
      </p:sp>
      <p:sp>
        <p:nvSpPr>
          <p:cNvPr id="4" name="Slide Number Placeholder 3"/>
          <p:cNvSpPr>
            <a:spLocks noGrp="1"/>
          </p:cNvSpPr>
          <p:nvPr>
            <p:ph type="sldNum" sz="quarter" idx="10"/>
          </p:nvPr>
        </p:nvSpPr>
        <p:spPr/>
        <p:txBody>
          <a:bodyPr/>
          <a:lstStyle/>
          <a:p>
            <a:fld id="{7E0347AB-4571-4D39-A582-4A0ECF5DB0CE}" type="slidenum">
              <a:rPr lang="en-GB" smtClean="0"/>
              <a:t>17</a:t>
            </a:fld>
            <a:endParaRPr lang="en-GB"/>
          </a:p>
        </p:txBody>
      </p:sp>
    </p:spTree>
    <p:extLst>
      <p:ext uri="{BB962C8B-B14F-4D97-AF65-F5344CB8AC3E}">
        <p14:creationId xmlns:p14="http://schemas.microsoft.com/office/powerpoint/2010/main" val="2788782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Very</a:t>
            </a:r>
            <a:r>
              <a:rPr lang="en-GB" baseline="0" dirty="0"/>
              <a:t> important to distinguish between what a somatic variant is versus one in the germline (explain) – affects how patient understand the meaning of a result for themselves and their family members </a:t>
            </a:r>
            <a:endParaRPr lang="en-GB" baseline="0" dirty="0" smtClean="0"/>
          </a:p>
          <a:p>
            <a:r>
              <a:rPr lang="en-US" baseline="0" dirty="0" smtClean="0"/>
              <a:t>In cancer at the moment, there is a lot of somatic genomic testing that already happens- both in liquid </a:t>
            </a:r>
            <a:r>
              <a:rPr lang="en-US" baseline="0" dirty="0" err="1" smtClean="0"/>
              <a:t>tumours</a:t>
            </a:r>
            <a:r>
              <a:rPr lang="en-US" baseline="0" dirty="0" smtClean="0"/>
              <a:t> and solid </a:t>
            </a:r>
            <a:r>
              <a:rPr lang="en-US" baseline="0" dirty="0" err="1" smtClean="0"/>
              <a:t>tumours</a:t>
            </a:r>
            <a:r>
              <a:rPr lang="en-US" baseline="0" dirty="0" smtClean="0"/>
              <a:t> (sending samples to look for specific chromosome rearrangements or point mutations that might predict prognosis or treatment) – often, very minimal conversation may happen about this, one of several tests being done to determine information about the person’s cancer or their treatment. The difference with whole genome sequencing and other drivers (i.e. BRCA) is including germline information, which now tells you about the genetic information underlying in that person, and that can affect their cancer risks in the future as well as their family members’ risks </a:t>
            </a:r>
            <a:endParaRPr lang="en-GB" dirty="0"/>
          </a:p>
        </p:txBody>
      </p:sp>
      <p:sp>
        <p:nvSpPr>
          <p:cNvPr id="4" name="Slide Number Placeholder 3"/>
          <p:cNvSpPr>
            <a:spLocks noGrp="1"/>
          </p:cNvSpPr>
          <p:nvPr>
            <p:ph type="sldNum" sz="quarter" idx="10"/>
          </p:nvPr>
        </p:nvSpPr>
        <p:spPr/>
        <p:txBody>
          <a:bodyPr/>
          <a:lstStyle/>
          <a:p>
            <a:fld id="{7E0347AB-4571-4D39-A582-4A0ECF5DB0CE}" type="slidenum">
              <a:rPr lang="en-GB" smtClean="0"/>
              <a:t>18</a:t>
            </a:fld>
            <a:endParaRPr lang="en-GB"/>
          </a:p>
        </p:txBody>
      </p:sp>
    </p:spTree>
    <p:extLst>
      <p:ext uri="{BB962C8B-B14F-4D97-AF65-F5344CB8AC3E}">
        <p14:creationId xmlns:p14="http://schemas.microsoft.com/office/powerpoint/2010/main" val="2133787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Genetic/genomic testing typically took place in specialist genetics clinics, but increasingly being requested by mainstream clinicians.</a:t>
            </a:r>
          </a:p>
          <a:p>
            <a:pPr marL="171450" indent="-171450">
              <a:buFont typeface="Arial" panose="020B0604020202020204" pitchFamily="34" charset="0"/>
              <a:buChar char="•"/>
            </a:pPr>
            <a:r>
              <a:rPr lang="en-US" dirty="0"/>
              <a:t>In cancer, targeted somatic genomic tests to clarify details about the patient’s </a:t>
            </a:r>
            <a:r>
              <a:rPr lang="en-US" dirty="0" err="1"/>
              <a:t>tumour</a:t>
            </a:r>
            <a:r>
              <a:rPr lang="en-US" dirty="0"/>
              <a:t> have been requested for several years (i.e. karyotyping), but this has increasingly expanded as well. </a:t>
            </a:r>
            <a:endParaRPr lang="en-GB" dirty="0"/>
          </a:p>
        </p:txBody>
      </p:sp>
      <p:sp>
        <p:nvSpPr>
          <p:cNvPr id="4" name="Slide Number Placeholder 3"/>
          <p:cNvSpPr>
            <a:spLocks noGrp="1"/>
          </p:cNvSpPr>
          <p:nvPr>
            <p:ph type="sldNum" sz="quarter" idx="5"/>
          </p:nvPr>
        </p:nvSpPr>
        <p:spPr/>
        <p:txBody>
          <a:bodyPr/>
          <a:lstStyle/>
          <a:p>
            <a:fld id="{FDEB1E57-6B6B-44DB-86A9-D17DCB410298}" type="slidenum">
              <a:rPr lang="en-GB" smtClean="0"/>
              <a:t>19</a:t>
            </a:fld>
            <a:endParaRPr lang="en-GB"/>
          </a:p>
        </p:txBody>
      </p:sp>
    </p:spTree>
    <p:extLst>
      <p:ext uri="{BB962C8B-B14F-4D97-AF65-F5344CB8AC3E}">
        <p14:creationId xmlns:p14="http://schemas.microsoft.com/office/powerpoint/2010/main" val="202957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FDEB1E57-6B6B-44DB-86A9-D17DCB410298}" type="slidenum">
              <a:rPr lang="en-GB" smtClean="0"/>
              <a:t>20</a:t>
            </a:fld>
            <a:endParaRPr lang="en-GB"/>
          </a:p>
        </p:txBody>
      </p:sp>
    </p:spTree>
    <p:extLst>
      <p:ext uri="{BB962C8B-B14F-4D97-AF65-F5344CB8AC3E}">
        <p14:creationId xmlns:p14="http://schemas.microsoft.com/office/powerpoint/2010/main" val="443817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There are many possible outcomes from a genomic test, at the time of initial results, and when re-evaluated in future – this makes fully informed, specific consent difficult to achieve.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primary aim via one or more discussions leading to consent is to have ‘no surprises’ for the patient regarding what they can expect to happen with their results, samples and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Broad consent can still = valid consent (further detail in the JCGM 2019 Consent and Confidentiality Guidance)</a:t>
            </a:r>
          </a:p>
          <a:p>
            <a:endParaRPr lang="en-GB" dirty="0"/>
          </a:p>
        </p:txBody>
      </p:sp>
      <p:sp>
        <p:nvSpPr>
          <p:cNvPr id="4" name="Slide Number Placeholder 3"/>
          <p:cNvSpPr>
            <a:spLocks noGrp="1"/>
          </p:cNvSpPr>
          <p:nvPr>
            <p:ph type="sldNum" sz="quarter" idx="5"/>
          </p:nvPr>
        </p:nvSpPr>
        <p:spPr/>
        <p:txBody>
          <a:bodyPr/>
          <a:lstStyle/>
          <a:p>
            <a:fld id="{FDEB1E57-6B6B-44DB-86A9-D17DCB410298}" type="slidenum">
              <a:rPr lang="en-GB" smtClean="0"/>
              <a:t>21</a:t>
            </a:fld>
            <a:endParaRPr lang="en-GB"/>
          </a:p>
        </p:txBody>
      </p:sp>
    </p:spTree>
    <p:extLst>
      <p:ext uri="{BB962C8B-B14F-4D97-AF65-F5344CB8AC3E}">
        <p14:creationId xmlns:p14="http://schemas.microsoft.com/office/powerpoint/2010/main" val="4060481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All other non-WGS genomic tests should continue to involve consent and ordering as per standard clinical care </a:t>
            </a:r>
          </a:p>
        </p:txBody>
      </p:sp>
      <p:sp>
        <p:nvSpPr>
          <p:cNvPr id="4" name="Slide Number Placeholder 3"/>
          <p:cNvSpPr>
            <a:spLocks noGrp="1"/>
          </p:cNvSpPr>
          <p:nvPr>
            <p:ph type="sldNum" sz="quarter" idx="5"/>
          </p:nvPr>
        </p:nvSpPr>
        <p:spPr/>
        <p:txBody>
          <a:bodyPr/>
          <a:lstStyle/>
          <a:p>
            <a:fld id="{FDEB1E57-6B6B-44DB-86A9-D17DCB410298}" type="slidenum">
              <a:rPr lang="en-GB" smtClean="0"/>
              <a:t>22</a:t>
            </a:fld>
            <a:endParaRPr lang="en-GB"/>
          </a:p>
        </p:txBody>
      </p:sp>
    </p:spTree>
    <p:extLst>
      <p:ext uri="{BB962C8B-B14F-4D97-AF65-F5344CB8AC3E}">
        <p14:creationId xmlns:p14="http://schemas.microsoft.com/office/powerpoint/2010/main" val="459929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EB1E57-6B6B-44DB-86A9-D17DCB410298}" type="slidenum">
              <a:rPr lang="en-GB" smtClean="0"/>
              <a:t>23</a:t>
            </a:fld>
            <a:endParaRPr lang="en-GB"/>
          </a:p>
        </p:txBody>
      </p:sp>
    </p:spTree>
    <p:extLst>
      <p:ext uri="{BB962C8B-B14F-4D97-AF65-F5344CB8AC3E}">
        <p14:creationId xmlns:p14="http://schemas.microsoft.com/office/powerpoint/2010/main" val="78731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WGS is only available initially for certain rare diseases and cancers, and prioritized for situations where results have the potential to change something clinically for the patient or family.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If you are unsure if WGS is the right test to offer your patient versus other genomic tests, you may wish to contact your local Genomics Laboratory Hub (GLH) to discuss further.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It is important to be aware of this prior to discussing genomic testing with your patient so that their expectations regarding results and research opportunities can be managed appropriately.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a:t>
            </a:r>
            <a:r>
              <a:rPr lang="en-GB" sz="1200" kern="1200" dirty="0">
                <a:solidFill>
                  <a:schemeClr val="tx1"/>
                </a:solidFill>
                <a:effectLst/>
                <a:latin typeface="+mn-lt"/>
                <a:ea typeface="+mn-ea"/>
                <a:cs typeface="+mn-cs"/>
              </a:rPr>
              <a:t>f you think your patient may have already had WGS, contact your GLH</a:t>
            </a:r>
            <a:r>
              <a:rPr lang="en-GB" sz="1200" kern="1200" baseline="0" dirty="0">
                <a:solidFill>
                  <a:schemeClr val="tx1"/>
                </a:solidFill>
                <a:effectLst/>
                <a:latin typeface="+mn-lt"/>
                <a:ea typeface="+mn-ea"/>
                <a:cs typeface="+mn-cs"/>
              </a:rPr>
              <a:t> and they can let you know.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NHS England is developing a standard operating procedure, but there may be more specific processes/adaptations for local needs, so important to check with your GLH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Clinical info: </a:t>
            </a:r>
            <a:r>
              <a:rPr lang="en-GB" sz="1200" kern="1200" baseline="0" dirty="0" smtClean="0">
                <a:solidFill>
                  <a:schemeClr val="tx1"/>
                </a:solidFill>
                <a:effectLst/>
                <a:latin typeface="+mn-lt"/>
                <a:ea typeface="+mn-ea"/>
                <a:cs typeface="+mn-cs"/>
              </a:rPr>
              <a:t>accurate </a:t>
            </a:r>
            <a:r>
              <a:rPr lang="en-GB" sz="1200" kern="1200" baseline="0" dirty="0">
                <a:solidFill>
                  <a:schemeClr val="tx1"/>
                </a:solidFill>
                <a:effectLst/>
                <a:latin typeface="+mn-lt"/>
                <a:ea typeface="+mn-ea"/>
                <a:cs typeface="+mn-cs"/>
              </a:rPr>
              <a:t>information about cancer diagnosis (including histopathology and other genetic evaluations) must be provided to enable accurate interpretation of genomic results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smtClean="0">
                <a:solidFill>
                  <a:schemeClr val="tx1"/>
                </a:solidFill>
                <a:effectLst/>
                <a:latin typeface="+mn-lt"/>
                <a:ea typeface="+mn-ea"/>
                <a:cs typeface="+mn-cs"/>
              </a:rPr>
              <a:t>Cancer </a:t>
            </a:r>
            <a:r>
              <a:rPr lang="en-GB" sz="1200" kern="1200" baseline="0" dirty="0">
                <a:solidFill>
                  <a:schemeClr val="tx1"/>
                </a:solidFill>
                <a:effectLst/>
                <a:latin typeface="+mn-lt"/>
                <a:ea typeface="+mn-ea"/>
                <a:cs typeface="+mn-cs"/>
              </a:rPr>
              <a:t>samples: two samples required, one from the cancer and one for the patient’s germline. Depending on the type of cancer, sample types may vary – discuss with your GLH for more information.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Important to note that to get DNA </a:t>
            </a:r>
            <a:r>
              <a:rPr lang="en-GB" sz="1200" kern="1200" baseline="0" dirty="0" smtClean="0">
                <a:solidFill>
                  <a:schemeClr val="tx1"/>
                </a:solidFill>
                <a:effectLst/>
                <a:latin typeface="+mn-lt"/>
                <a:ea typeface="+mn-ea"/>
                <a:cs typeface="+mn-cs"/>
              </a:rPr>
              <a:t>from </a:t>
            </a:r>
            <a:r>
              <a:rPr lang="en-GB" sz="1200" kern="1200" baseline="0" dirty="0">
                <a:solidFill>
                  <a:schemeClr val="tx1"/>
                </a:solidFill>
                <a:effectLst/>
                <a:latin typeface="+mn-lt"/>
                <a:ea typeface="+mn-ea"/>
                <a:cs typeface="+mn-cs"/>
              </a:rPr>
              <a:t>solid tumours, or germline samples for haematological tumours, it can be difficult to get a high-quality DNA sample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If the </a:t>
            </a:r>
            <a:r>
              <a:rPr lang="en-GB" sz="1200" kern="1200" dirty="0">
                <a:solidFill>
                  <a:schemeClr val="tx1"/>
                </a:solidFill>
                <a:effectLst/>
                <a:latin typeface="+mn-lt"/>
                <a:ea typeface="+mn-ea"/>
                <a:cs typeface="+mn-cs"/>
              </a:rPr>
              <a:t>patient changes their mind about having WGS, contact your GLH to discuss this further as soon as possible. </a:t>
            </a:r>
          </a:p>
          <a:p>
            <a:endParaRPr lang="en-GB" dirty="0"/>
          </a:p>
        </p:txBody>
      </p:sp>
      <p:sp>
        <p:nvSpPr>
          <p:cNvPr id="4" name="Slide Number Placeholder 3"/>
          <p:cNvSpPr>
            <a:spLocks noGrp="1"/>
          </p:cNvSpPr>
          <p:nvPr>
            <p:ph type="sldNum" sz="quarter" idx="10"/>
          </p:nvPr>
        </p:nvSpPr>
        <p:spPr/>
        <p:txBody>
          <a:bodyPr/>
          <a:lstStyle/>
          <a:p>
            <a:fld id="{FDEB1E57-6B6B-44DB-86A9-D17DCB410298}" type="slidenum">
              <a:rPr lang="en-GB" smtClean="0"/>
              <a:t>24</a:t>
            </a:fld>
            <a:endParaRPr lang="en-GB"/>
          </a:p>
        </p:txBody>
      </p:sp>
    </p:spTree>
    <p:extLst>
      <p:ext uri="{BB962C8B-B14F-4D97-AF65-F5344CB8AC3E}">
        <p14:creationId xmlns:p14="http://schemas.microsoft.com/office/powerpoint/2010/main" val="2210226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Note that there are additional forms available for </a:t>
            </a:r>
            <a:r>
              <a:rPr lang="en-US" dirty="0" smtClean="0"/>
              <a:t>consent to the NGRL: Assent </a:t>
            </a:r>
            <a:r>
              <a:rPr lang="en-US" dirty="0"/>
              <a:t>(optional</a:t>
            </a:r>
            <a:r>
              <a:rPr lang="en-US" dirty="0" smtClean="0"/>
              <a:t>)</a:t>
            </a:r>
            <a:r>
              <a:rPr lang="en-US" baseline="0" dirty="0" smtClean="0"/>
              <a:t> and</a:t>
            </a:r>
            <a:r>
              <a:rPr lang="en-US" dirty="0" smtClean="0"/>
              <a:t> </a:t>
            </a:r>
            <a:r>
              <a:rPr lang="en-US" dirty="0"/>
              <a:t>Consultee (mandatory) </a:t>
            </a:r>
            <a:endParaRPr lang="en-US" dirty="0" smtClean="0"/>
          </a:p>
          <a:p>
            <a:pPr marL="171450" indent="-171450">
              <a:buFont typeface="Arial" panose="020B0604020202020204" pitchFamily="34" charset="0"/>
              <a:buChar char="•"/>
            </a:pPr>
            <a:r>
              <a:rPr lang="en-US" dirty="0" smtClean="0"/>
              <a:t>For </a:t>
            </a:r>
            <a:r>
              <a:rPr lang="en-US" dirty="0"/>
              <a:t>the clinical discussion, the standard Record of Discussion form can be </a:t>
            </a:r>
            <a:r>
              <a:rPr lang="en-US" dirty="0" smtClean="0"/>
              <a:t>used. Advice from a personal representative</a:t>
            </a:r>
            <a:r>
              <a:rPr lang="en-US" baseline="0" dirty="0" smtClean="0"/>
              <a:t> acting on best interests for an adult without capacity, or relative for a deceased individual, should be sought </a:t>
            </a:r>
            <a:endParaRPr lang="en-GB" dirty="0"/>
          </a:p>
        </p:txBody>
      </p:sp>
      <p:sp>
        <p:nvSpPr>
          <p:cNvPr id="4" name="Slide Number Placeholder 3"/>
          <p:cNvSpPr>
            <a:spLocks noGrp="1"/>
          </p:cNvSpPr>
          <p:nvPr>
            <p:ph type="sldNum" sz="quarter" idx="10"/>
          </p:nvPr>
        </p:nvSpPr>
        <p:spPr/>
        <p:txBody>
          <a:bodyPr/>
          <a:lstStyle/>
          <a:p>
            <a:fld id="{FDEB1E57-6B6B-44DB-86A9-D17DCB410298}" type="slidenum">
              <a:rPr lang="en-GB" smtClean="0"/>
              <a:t>25</a:t>
            </a:fld>
            <a:endParaRPr lang="en-GB"/>
          </a:p>
        </p:txBody>
      </p:sp>
    </p:spTree>
    <p:extLst>
      <p:ext uri="{BB962C8B-B14F-4D97-AF65-F5344CB8AC3E}">
        <p14:creationId xmlns:p14="http://schemas.microsoft.com/office/powerpoint/2010/main" val="4210166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Project ended and results are going back to patients</a:t>
            </a:r>
          </a:p>
          <a:p>
            <a:r>
              <a:rPr lang="en-GB" dirty="0" smtClean="0"/>
              <a:t>WE GMC contract</a:t>
            </a:r>
            <a:r>
              <a:rPr lang="en-GB" baseline="0" dirty="0" smtClean="0"/>
              <a:t> ends March 2020 and focus in on setting up a genomic medicine service as part of standard care pathways – sarcoma is leading the way</a:t>
            </a:r>
            <a:endParaRPr lang="en-GB" dirty="0"/>
          </a:p>
        </p:txBody>
      </p:sp>
      <p:sp>
        <p:nvSpPr>
          <p:cNvPr id="4" name="Slide Number Placeholder 3"/>
          <p:cNvSpPr>
            <a:spLocks noGrp="1"/>
          </p:cNvSpPr>
          <p:nvPr>
            <p:ph type="sldNum" sz="quarter" idx="10"/>
          </p:nvPr>
        </p:nvSpPr>
        <p:spPr/>
        <p:txBody>
          <a:bodyPr/>
          <a:lstStyle/>
          <a:p>
            <a:fld id="{D596BBD2-E987-4094-89A8-6D3606617F19}" type="slidenum">
              <a:rPr lang="en-GB" smtClean="0"/>
              <a:t>2</a:t>
            </a:fld>
            <a:endParaRPr lang="en-GB"/>
          </a:p>
        </p:txBody>
      </p:sp>
    </p:spTree>
    <p:extLst>
      <p:ext uri="{BB962C8B-B14F-4D97-AF65-F5344CB8AC3E}">
        <p14:creationId xmlns:p14="http://schemas.microsoft.com/office/powerpoint/2010/main" val="1403620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In tumour sequencing, the sequence of the germline sample is subtracted from the sequence of the tumour sample to produce the variants found in the tumour alone; these are called acquired </a:t>
            </a:r>
            <a:r>
              <a:rPr lang="en-GB" sz="1200" b="0" kern="1200" dirty="0">
                <a:solidFill>
                  <a:schemeClr val="tx1"/>
                </a:solidFill>
                <a:effectLst/>
                <a:latin typeface="+mn-lt"/>
                <a:ea typeface="+mn-ea"/>
                <a:cs typeface="+mn-cs"/>
              </a:rPr>
              <a:t>or somatic </a:t>
            </a:r>
            <a:r>
              <a:rPr lang="en-GB" sz="1200" kern="1200" dirty="0">
                <a:solidFill>
                  <a:schemeClr val="tx1"/>
                </a:solidFill>
                <a:effectLst/>
                <a:latin typeface="+mn-lt"/>
                <a:ea typeface="+mn-ea"/>
                <a:cs typeface="+mn-cs"/>
              </a:rPr>
              <a:t>variants.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Tumour mutation ‘signature’ = a collection of genetic changes that give insight into cancer type and carcinogenesis, and has applicability to cancer treatment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10"/>
          </p:nvPr>
        </p:nvSpPr>
        <p:spPr/>
        <p:txBody>
          <a:bodyPr/>
          <a:lstStyle/>
          <a:p>
            <a:fld id="{FDEB1E57-6B6B-44DB-86A9-D17DCB410298}" type="slidenum">
              <a:rPr lang="en-GB" smtClean="0"/>
              <a:t>26</a:t>
            </a:fld>
            <a:endParaRPr lang="en-GB"/>
          </a:p>
        </p:txBody>
      </p:sp>
    </p:spTree>
    <p:extLst>
      <p:ext uri="{BB962C8B-B14F-4D97-AF65-F5344CB8AC3E}">
        <p14:creationId xmlns:p14="http://schemas.microsoft.com/office/powerpoint/2010/main" val="754231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Types of somatic variants:</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Driver mutation – involving in driving the development of the tumour. Some, but not all may be actionable (used in clinical management of the patient’s cancer), because they may inform drug response, non-response, or prognostic</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Passenger mutation – changes that arise in the tumour by chance or as a consequence of cell cycle dysregulation</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Germline variants = pathogenic variants in a cancer susceptibility gene – found in about 3% of all cancers (but figure varies by tumour type). These have an impact on patient’s future risk of cancer, and for their relatives. May also identify pharmacogenetic variants which can determine response to chemotherapeutics</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The potential for no actionable findings, as well as uncertainty should be a key element of the </a:t>
            </a:r>
            <a:r>
              <a:rPr lang="en-US" sz="1200" kern="1200" dirty="0">
                <a:solidFill>
                  <a:schemeClr val="tx1"/>
                </a:solidFill>
                <a:effectLst/>
                <a:latin typeface="+mn-lt"/>
                <a:ea typeface="+mn-ea"/>
                <a:cs typeface="+mn-cs"/>
              </a:rPr>
              <a:t>consent conversation, including that information may change in the future. </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dirty="0"/>
              <a:t>Additional findings</a:t>
            </a:r>
            <a:r>
              <a:rPr lang="en-GB" baseline="0" dirty="0"/>
              <a:t> not currently fed back </a:t>
            </a:r>
          </a:p>
          <a:p>
            <a:endParaRPr lang="en-GB" dirty="0"/>
          </a:p>
        </p:txBody>
      </p:sp>
      <p:sp>
        <p:nvSpPr>
          <p:cNvPr id="4" name="Slide Number Placeholder 3"/>
          <p:cNvSpPr>
            <a:spLocks noGrp="1"/>
          </p:cNvSpPr>
          <p:nvPr>
            <p:ph type="sldNum" sz="quarter" idx="10"/>
          </p:nvPr>
        </p:nvSpPr>
        <p:spPr/>
        <p:txBody>
          <a:bodyPr/>
          <a:lstStyle/>
          <a:p>
            <a:fld id="{FDEB1E57-6B6B-44DB-86A9-D17DCB410298}" type="slidenum">
              <a:rPr lang="en-GB" smtClean="0"/>
              <a:t>27</a:t>
            </a:fld>
            <a:endParaRPr lang="en-GB"/>
          </a:p>
        </p:txBody>
      </p:sp>
    </p:spTree>
    <p:extLst>
      <p:ext uri="{BB962C8B-B14F-4D97-AF65-F5344CB8AC3E}">
        <p14:creationId xmlns:p14="http://schemas.microsoft.com/office/powerpoint/2010/main" val="203549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chemeClr val="tx1"/>
                </a:solidFill>
              </a:rPr>
              <a:t>Patients</a:t>
            </a:r>
            <a:r>
              <a:rPr lang="en-GB" sz="1200" baseline="0" dirty="0" smtClean="0">
                <a:solidFill>
                  <a:schemeClr val="tx1"/>
                </a:solidFill>
              </a:rPr>
              <a:t> often have high expectations about whole genome sequencing; it is therefore helpful to assess this as well as their understanding of WGS and what potential results could mean for them. </a:t>
            </a:r>
            <a:endParaRPr lang="en-GB" sz="1200" dirty="0" smtClean="0">
              <a:solidFill>
                <a:schemeClr val="tx1"/>
              </a:solidFill>
            </a:endParaRPr>
          </a:p>
          <a:p>
            <a:pPr marL="171450" indent="-171450">
              <a:buFont typeface="Arial" panose="020B0604020202020204" pitchFamily="34" charset="0"/>
              <a:buChar char="•"/>
            </a:pPr>
            <a:r>
              <a:rPr lang="en-GB" sz="1200" dirty="0" smtClean="0">
                <a:solidFill>
                  <a:schemeClr val="tx1"/>
                </a:solidFill>
              </a:rPr>
              <a:t>Insurers </a:t>
            </a:r>
            <a:r>
              <a:rPr lang="en-GB" sz="1200" dirty="0">
                <a:solidFill>
                  <a:schemeClr val="tx1"/>
                </a:solidFill>
              </a:rPr>
              <a:t>can ask about the results of ‘diagnostic’ genetic tests for customers seeking new life insurance or critical illness policies</a:t>
            </a:r>
          </a:p>
          <a:p>
            <a:pPr marL="171450" indent="-171450">
              <a:buFont typeface="Arial" panose="020B0604020202020204" pitchFamily="34" charset="0"/>
              <a:buChar char="•"/>
            </a:pPr>
            <a:r>
              <a:rPr lang="en-GB" sz="1200" dirty="0">
                <a:solidFill>
                  <a:schemeClr val="tx1"/>
                </a:solidFill>
              </a:rPr>
              <a:t>Insurers can</a:t>
            </a:r>
            <a:r>
              <a:rPr lang="en-GB" sz="1200" b="0" u="sng" dirty="0">
                <a:solidFill>
                  <a:schemeClr val="tx1"/>
                </a:solidFill>
              </a:rPr>
              <a:t>not</a:t>
            </a:r>
            <a:r>
              <a:rPr lang="en-GB" sz="1200" b="0" dirty="0">
                <a:solidFill>
                  <a:schemeClr val="tx1"/>
                </a:solidFill>
              </a:rPr>
              <a:t> ask </a:t>
            </a:r>
            <a:r>
              <a:rPr lang="en-GB" sz="1200" dirty="0">
                <a:solidFill>
                  <a:schemeClr val="tx1"/>
                </a:solidFill>
              </a:rPr>
              <a:t>about the results of ‘predictive’ genetic tests</a:t>
            </a:r>
          </a:p>
          <a:p>
            <a:pPr marL="171450" indent="-171450">
              <a:buFont typeface="Arial" panose="020B0604020202020204" pitchFamily="34" charset="0"/>
              <a:buChar char="•"/>
            </a:pPr>
            <a:r>
              <a:rPr lang="en-GB" sz="1200" dirty="0">
                <a:solidFill>
                  <a:schemeClr val="tx1"/>
                </a:solidFill>
              </a:rPr>
              <a:t>Agreement in place ongoing, reviewed</a:t>
            </a:r>
            <a:r>
              <a:rPr lang="en-GB" sz="1200" baseline="0" dirty="0">
                <a:solidFill>
                  <a:schemeClr val="tx1"/>
                </a:solidFill>
              </a:rPr>
              <a:t> every 3 years </a:t>
            </a:r>
            <a:endParaRPr lang="en-GB" sz="1200" dirty="0">
              <a:solidFill>
                <a:schemeClr val="tx1"/>
              </a:solidFill>
            </a:endParaRPr>
          </a:p>
          <a:p>
            <a:endParaRPr lang="en-GB" dirty="0"/>
          </a:p>
        </p:txBody>
      </p:sp>
      <p:sp>
        <p:nvSpPr>
          <p:cNvPr id="4" name="Slide Number Placeholder 3"/>
          <p:cNvSpPr>
            <a:spLocks noGrp="1"/>
          </p:cNvSpPr>
          <p:nvPr>
            <p:ph type="sldNum" sz="quarter" idx="10"/>
          </p:nvPr>
        </p:nvSpPr>
        <p:spPr/>
        <p:txBody>
          <a:bodyPr/>
          <a:lstStyle/>
          <a:p>
            <a:fld id="{FDEB1E57-6B6B-44DB-86A9-D17DCB410298}" type="slidenum">
              <a:rPr lang="en-GB" smtClean="0"/>
              <a:t>28</a:t>
            </a:fld>
            <a:endParaRPr lang="en-GB"/>
          </a:p>
        </p:txBody>
      </p:sp>
    </p:spTree>
    <p:extLst>
      <p:ext uri="{BB962C8B-B14F-4D97-AF65-F5344CB8AC3E}">
        <p14:creationId xmlns:p14="http://schemas.microsoft.com/office/powerpoint/2010/main" val="1682938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Patients often have questions about how their</a:t>
            </a:r>
            <a:r>
              <a:rPr lang="en-GB" baseline="0" dirty="0" smtClean="0"/>
              <a:t> condition and/or results could impact different relatives</a:t>
            </a:r>
            <a:endParaRPr lang="en-GB" dirty="0" smtClean="0"/>
          </a:p>
          <a:p>
            <a:pPr marL="171450" indent="-171450">
              <a:buFont typeface="Arial" panose="020B0604020202020204" pitchFamily="34" charset="0"/>
              <a:buChar char="•"/>
            </a:pPr>
            <a:r>
              <a:rPr lang="en-GB" dirty="0" smtClean="0"/>
              <a:t>Important</a:t>
            </a:r>
            <a:r>
              <a:rPr lang="en-GB" baseline="0" dirty="0" smtClean="0"/>
              <a:t> to discuss sharing </a:t>
            </a:r>
            <a:r>
              <a:rPr lang="en-GB" dirty="0" smtClean="0"/>
              <a:t>both significant results as well as normal results with relatives, as either could have an impact on family members (i.e. in terms of recurrence risk and screening, whether the change is somatic only or also present in the patient’s germline genome)</a:t>
            </a:r>
          </a:p>
          <a:p>
            <a:pPr marL="171450" indent="-171450">
              <a:buFont typeface="Arial" panose="020B0604020202020204" pitchFamily="34" charset="0"/>
              <a:buChar char="•"/>
            </a:pPr>
            <a:r>
              <a:rPr lang="en-GB" dirty="0" smtClean="0"/>
              <a:t>If there are social and/or</a:t>
            </a:r>
            <a:r>
              <a:rPr lang="en-GB" baseline="0" dirty="0" smtClean="0"/>
              <a:t> </a:t>
            </a:r>
            <a:r>
              <a:rPr lang="en-GB" dirty="0" smtClean="0"/>
              <a:t>communication</a:t>
            </a:r>
            <a:r>
              <a:rPr lang="en-GB" baseline="0" dirty="0" smtClean="0"/>
              <a:t> issues/barriers in the family, consider referring for genetic counselling, either pre-test or following any results</a:t>
            </a:r>
            <a:endParaRPr lang="en-GB" dirty="0"/>
          </a:p>
        </p:txBody>
      </p:sp>
      <p:sp>
        <p:nvSpPr>
          <p:cNvPr id="4" name="Slide Number Placeholder 3"/>
          <p:cNvSpPr>
            <a:spLocks noGrp="1"/>
          </p:cNvSpPr>
          <p:nvPr>
            <p:ph type="sldNum" sz="quarter" idx="10"/>
          </p:nvPr>
        </p:nvSpPr>
        <p:spPr/>
        <p:txBody>
          <a:bodyPr/>
          <a:lstStyle/>
          <a:p>
            <a:fld id="{FDEB1E57-6B6B-44DB-86A9-D17DCB410298}" type="slidenum">
              <a:rPr lang="en-GB" smtClean="0"/>
              <a:t>29</a:t>
            </a:fld>
            <a:endParaRPr lang="en-GB"/>
          </a:p>
        </p:txBody>
      </p:sp>
    </p:spTree>
    <p:extLst>
      <p:ext uri="{BB962C8B-B14F-4D97-AF65-F5344CB8AC3E}">
        <p14:creationId xmlns:p14="http://schemas.microsoft.com/office/powerpoint/2010/main" val="413267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Note</a:t>
            </a:r>
            <a:r>
              <a:rPr lang="en-GB" baseline="0" dirty="0" smtClean="0"/>
              <a:t> that local process will need to be made clear; s</a:t>
            </a:r>
            <a:r>
              <a:rPr lang="en-GB" sz="1200" kern="1200" dirty="0" smtClean="0">
                <a:solidFill>
                  <a:schemeClr val="tx1"/>
                </a:solidFill>
                <a:effectLst/>
                <a:latin typeface="+mn-lt"/>
                <a:ea typeface="+mn-ea"/>
                <a:cs typeface="+mn-cs"/>
              </a:rPr>
              <a:t>ome GLHs do not have an HTA license they cannot store any tissue; extracted DNA and RNA is stored,</a:t>
            </a:r>
            <a:r>
              <a:rPr lang="en-GB" sz="1200" kern="1200" baseline="0" dirty="0" smtClean="0">
                <a:solidFill>
                  <a:schemeClr val="tx1"/>
                </a:solidFill>
                <a:effectLst/>
                <a:latin typeface="+mn-lt"/>
                <a:ea typeface="+mn-ea"/>
                <a:cs typeface="+mn-cs"/>
              </a:rPr>
              <a:t> but tissue is sent back (i.e. to pathology departments) after extraction</a:t>
            </a:r>
          </a:p>
          <a:p>
            <a:endParaRPr lang="en-GB" dirty="0"/>
          </a:p>
        </p:txBody>
      </p:sp>
      <p:sp>
        <p:nvSpPr>
          <p:cNvPr id="4" name="Slide Number Placeholder 3"/>
          <p:cNvSpPr>
            <a:spLocks noGrp="1"/>
          </p:cNvSpPr>
          <p:nvPr>
            <p:ph type="sldNum" sz="quarter" idx="10"/>
          </p:nvPr>
        </p:nvSpPr>
        <p:spPr/>
        <p:txBody>
          <a:bodyPr/>
          <a:lstStyle/>
          <a:p>
            <a:fld id="{FDEB1E57-6B6B-44DB-86A9-D17DCB410298}" type="slidenum">
              <a:rPr lang="en-GB" smtClean="0"/>
              <a:t>30</a:t>
            </a:fld>
            <a:endParaRPr lang="en-GB"/>
          </a:p>
        </p:txBody>
      </p:sp>
    </p:spTree>
    <p:extLst>
      <p:ext uri="{BB962C8B-B14F-4D97-AF65-F5344CB8AC3E}">
        <p14:creationId xmlns:p14="http://schemas.microsoft.com/office/powerpoint/2010/main" val="954826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light of uncertainty of genomic</a:t>
            </a:r>
            <a:r>
              <a:rPr lang="en-US" sz="1200" kern="1200" baseline="0" dirty="0">
                <a:solidFill>
                  <a:schemeClr val="tx1"/>
                </a:solidFill>
                <a:effectLst/>
                <a:latin typeface="+mn-lt"/>
                <a:ea typeface="+mn-ea"/>
                <a:cs typeface="+mn-cs"/>
              </a:rPr>
              <a:t> information</a:t>
            </a:r>
            <a:r>
              <a:rPr lang="en-US" sz="1200" kern="1200" dirty="0">
                <a:solidFill>
                  <a:schemeClr val="tx1"/>
                </a:solidFill>
                <a:effectLst/>
                <a:latin typeface="+mn-lt"/>
                <a:ea typeface="+mn-ea"/>
                <a:cs typeface="+mn-cs"/>
              </a:rPr>
              <a:t>, it should be noted that international collaboration and deposition of genomic data in databases is important to improving variant interpretation, and made clear to patients in consent process where relevant </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dirty="0"/>
              <a:t>When relatives</a:t>
            </a:r>
            <a:r>
              <a:rPr lang="en-GB" baseline="0" dirty="0"/>
              <a:t> get access, note that limited identifiers are shared (i.e. can just be the familial variant rather than name, DOB, medical history/indication for testing</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Note challenges in re-contacting currently: </a:t>
            </a:r>
            <a:r>
              <a:rPr lang="en-US" sz="1200" kern="1200" dirty="0">
                <a:solidFill>
                  <a:schemeClr val="tx1"/>
                </a:solidFill>
                <a:effectLst/>
                <a:latin typeface="+mn-lt"/>
                <a:ea typeface="+mn-ea"/>
                <a:cs typeface="+mn-cs"/>
              </a:rPr>
              <a:t>make clear that patients might be contacted in future if interpretation in genomic findings change, but not to create the expectation that this would happen automatically </a:t>
            </a:r>
            <a:r>
              <a:rPr lang="en-GB" sz="1200" kern="1200" dirty="0">
                <a:solidFill>
                  <a:schemeClr val="tx1"/>
                </a:solidFill>
                <a:effectLst/>
                <a:latin typeface="+mn-lt"/>
                <a:ea typeface="+mn-ea"/>
                <a:cs typeface="+mn-cs"/>
              </a:rPr>
              <a:t>without reliable systems in place to support this – i.e. when variant re-classified, others with that finding can have</a:t>
            </a:r>
            <a:r>
              <a:rPr lang="en-GB" sz="1200" kern="1200" baseline="0" dirty="0">
                <a:solidFill>
                  <a:schemeClr val="tx1"/>
                </a:solidFill>
                <a:effectLst/>
                <a:latin typeface="+mn-lt"/>
                <a:ea typeface="+mn-ea"/>
                <a:cs typeface="+mn-cs"/>
              </a:rPr>
              <a:t> report re-issued</a:t>
            </a:r>
            <a:endParaRPr lang="en-GB" baseline="0" dirty="0"/>
          </a:p>
          <a:p>
            <a:endParaRPr lang="en-GB" dirty="0"/>
          </a:p>
        </p:txBody>
      </p:sp>
      <p:sp>
        <p:nvSpPr>
          <p:cNvPr id="4" name="Slide Number Placeholder 3"/>
          <p:cNvSpPr>
            <a:spLocks noGrp="1"/>
          </p:cNvSpPr>
          <p:nvPr>
            <p:ph type="sldNum" sz="quarter" idx="10"/>
          </p:nvPr>
        </p:nvSpPr>
        <p:spPr/>
        <p:txBody>
          <a:bodyPr/>
          <a:lstStyle/>
          <a:p>
            <a:fld id="{FDEB1E57-6B6B-44DB-86A9-D17DCB410298}" type="slidenum">
              <a:rPr lang="en-GB" smtClean="0"/>
              <a:t>31</a:t>
            </a:fld>
            <a:endParaRPr lang="en-GB"/>
          </a:p>
        </p:txBody>
      </p:sp>
    </p:spTree>
    <p:extLst>
      <p:ext uri="{BB962C8B-B14F-4D97-AF65-F5344CB8AC3E}">
        <p14:creationId xmlns:p14="http://schemas.microsoft.com/office/powerpoint/2010/main" val="2800562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dirty="0"/>
              <a:t>If a patient chooses to have whole genome sequencing and contribute to the National Genomic Research Library, some of their DNA will be sent to Genomics England. Clinical information is also collected via records held in NHS Digital and sent by healthcare professionals involved in their care, and sent through a protected NHS network and stored securely by Genomics England. They can also choose to have whole genome sequencing as part of clinical care but not take part in the National Genomic Research Library, or can choose to withdraw at any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Establishing a unique data resource, with appropriate consent, will maximise the potential for scientific discovery, and the benefits of this will feed back into the NHS. Appropriate partnerships will increase the possibility of finding a diagnosis for patients, as well as developing new treatments, diagnostics and tools for discovery. </a:t>
            </a:r>
          </a:p>
          <a:p>
            <a:endParaRPr lang="en-GB" dirty="0"/>
          </a:p>
        </p:txBody>
      </p:sp>
      <p:sp>
        <p:nvSpPr>
          <p:cNvPr id="4" name="Slide Number Placeholder 3"/>
          <p:cNvSpPr>
            <a:spLocks noGrp="1"/>
          </p:cNvSpPr>
          <p:nvPr>
            <p:ph type="sldNum" sz="quarter" idx="5"/>
          </p:nvPr>
        </p:nvSpPr>
        <p:spPr/>
        <p:txBody>
          <a:bodyPr/>
          <a:lstStyle/>
          <a:p>
            <a:fld id="{FDEB1E57-6B6B-44DB-86A9-D17DCB410298}" type="slidenum">
              <a:rPr lang="en-GB" smtClean="0"/>
              <a:t>32</a:t>
            </a:fld>
            <a:endParaRPr lang="en-GB"/>
          </a:p>
        </p:txBody>
      </p:sp>
    </p:spTree>
    <p:extLst>
      <p:ext uri="{BB962C8B-B14F-4D97-AF65-F5344CB8AC3E}">
        <p14:creationId xmlns:p14="http://schemas.microsoft.com/office/powerpoint/2010/main" val="3020366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EB1E57-6B6B-44DB-86A9-D17DCB410298}" type="slidenum">
              <a:rPr lang="en-GB" smtClean="0"/>
              <a:t>33</a:t>
            </a:fld>
            <a:endParaRPr lang="en-GB"/>
          </a:p>
        </p:txBody>
      </p:sp>
    </p:spTree>
    <p:extLst>
      <p:ext uri="{BB962C8B-B14F-4D97-AF65-F5344CB8AC3E}">
        <p14:creationId xmlns:p14="http://schemas.microsoft.com/office/powerpoint/2010/main" val="24012649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Safeguards are in place to protect data (including sending data or samples for analysis)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Data CANNOT be accessed by groups such as non-health related government agencies, including those linked to employment, or insurance companies, police, or for marketing purposes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This arrangement is supported by the National Data Guardian, and any data breaches, such as those against General Data Protection Regulation, are accountable to the Information Commissioners Office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De-identifying data makes it very difficult for any researcher to identify individual patients, and they are made aware that doing so is illegal. Identification is not impossible, for example if a patient is already part of a patient group for a very rare disorder where research is being done by individuals that also have approved access to the Research Library. </a:t>
            </a:r>
          </a:p>
          <a:p>
            <a:endParaRPr lang="en-GB" dirty="0"/>
          </a:p>
        </p:txBody>
      </p:sp>
      <p:sp>
        <p:nvSpPr>
          <p:cNvPr id="4" name="Slide Number Placeholder 3"/>
          <p:cNvSpPr>
            <a:spLocks noGrp="1"/>
          </p:cNvSpPr>
          <p:nvPr>
            <p:ph type="sldNum" sz="quarter" idx="5"/>
          </p:nvPr>
        </p:nvSpPr>
        <p:spPr/>
        <p:txBody>
          <a:bodyPr/>
          <a:lstStyle/>
          <a:p>
            <a:fld id="{FDEB1E57-6B6B-44DB-86A9-D17DCB410298}" type="slidenum">
              <a:rPr lang="en-GB" smtClean="0"/>
              <a:t>34</a:t>
            </a:fld>
            <a:endParaRPr lang="en-GB"/>
          </a:p>
        </p:txBody>
      </p:sp>
    </p:spTree>
    <p:extLst>
      <p:ext uri="{BB962C8B-B14F-4D97-AF65-F5344CB8AC3E}">
        <p14:creationId xmlns:p14="http://schemas.microsoft.com/office/powerpoint/2010/main" val="41476493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link has further videos and links to detailed protocols about access to the NGRL for those that wish to have more in-depth information</a:t>
            </a:r>
            <a:endParaRPr lang="en-GB" dirty="0"/>
          </a:p>
        </p:txBody>
      </p:sp>
      <p:sp>
        <p:nvSpPr>
          <p:cNvPr id="4" name="Slide Number Placeholder 3"/>
          <p:cNvSpPr>
            <a:spLocks noGrp="1"/>
          </p:cNvSpPr>
          <p:nvPr>
            <p:ph type="sldNum" sz="quarter" idx="5"/>
          </p:nvPr>
        </p:nvSpPr>
        <p:spPr/>
        <p:txBody>
          <a:bodyPr/>
          <a:lstStyle/>
          <a:p>
            <a:fld id="{FDEB1E57-6B6B-44DB-86A9-D17DCB410298}" type="slidenum">
              <a:rPr lang="en-GB" smtClean="0"/>
              <a:t>35</a:t>
            </a:fld>
            <a:endParaRPr lang="en-GB"/>
          </a:p>
        </p:txBody>
      </p:sp>
    </p:spTree>
    <p:extLst>
      <p:ext uri="{BB962C8B-B14F-4D97-AF65-F5344CB8AC3E}">
        <p14:creationId xmlns:p14="http://schemas.microsoft.com/office/powerpoint/2010/main" val="4210859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Pathway discussed when we met in June this year…..</a:t>
            </a:r>
            <a:endParaRPr lang="en-GB" dirty="0"/>
          </a:p>
        </p:txBody>
      </p:sp>
      <p:sp>
        <p:nvSpPr>
          <p:cNvPr id="4" name="Slide Number Placeholder 3"/>
          <p:cNvSpPr>
            <a:spLocks noGrp="1"/>
          </p:cNvSpPr>
          <p:nvPr>
            <p:ph type="sldNum" sz="quarter" idx="10"/>
          </p:nvPr>
        </p:nvSpPr>
        <p:spPr/>
        <p:txBody>
          <a:bodyPr/>
          <a:lstStyle/>
          <a:p>
            <a:fld id="{CC5ACC4B-F8D1-4CBB-8304-EF7372B8F1B4}" type="slidenum">
              <a:rPr lang="en-GB" smtClean="0"/>
              <a:t>4</a:t>
            </a:fld>
            <a:endParaRPr lang="en-GB"/>
          </a:p>
        </p:txBody>
      </p:sp>
    </p:spTree>
    <p:extLst>
      <p:ext uri="{BB962C8B-B14F-4D97-AF65-F5344CB8AC3E}">
        <p14:creationId xmlns:p14="http://schemas.microsoft.com/office/powerpoint/2010/main" val="288312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offer to take part in the NGRL should be made to all patients being offered whole genome sequencing (WGS). </a:t>
            </a:r>
            <a:endParaRPr lang="en-GB"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t>The conversation is not prescriptive, and therefore timing will depend on the needs of the patient. </a:t>
            </a:r>
            <a:r>
              <a:rPr lang="en-GB" sz="1200" kern="1200" dirty="0" smtClean="0">
                <a:solidFill>
                  <a:schemeClr val="tx1"/>
                </a:solidFill>
                <a:effectLst/>
                <a:latin typeface="+mn-lt"/>
                <a:ea typeface="+mn-ea"/>
                <a:cs typeface="+mn-cs"/>
              </a:rPr>
              <a:t>It is anticipated that the timing of this discussion will be situation-dependent and may take place at different points in the patient’s clinical pathway, including at the time of requesting the clinical test, by separate telephone and/or email communication, at the time when results are given for the clinical test, or at a subsequent follow-up appointment.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Important to note that as part of having a clinical WGS test, the patient’s clinical, sample and genomic sequencing data can be accessed by healthcare professionals and laboratory scientists nationally or internationally in order to compare the findings from patients to help determine which variants may or may not be linked to a particular condition – and when this is done, patient identifiers are removed. Patients cannot opt out of this if they choose to have clinical WGS, and this is separate to the decision to allow their samples and data to be accessed as part of the NGRL.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Local </a:t>
            </a:r>
            <a:r>
              <a:rPr lang="en-GB" sz="1200" kern="1200" dirty="0">
                <a:solidFill>
                  <a:schemeClr val="tx1"/>
                </a:solidFill>
                <a:effectLst/>
                <a:latin typeface="+mn-lt"/>
                <a:ea typeface="+mn-ea"/>
                <a:cs typeface="+mn-cs"/>
              </a:rPr>
              <a:t>pathways for discussing the NGRL along with offering clinical WGS will have been developed in your region; please contact your Genomics Laboratory Hub (GLH) for further information.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DEB1E57-6B6B-44DB-86A9-D17DCB410298}" type="slidenum">
              <a:rPr lang="en-GB" smtClean="0"/>
              <a:t>36</a:t>
            </a:fld>
            <a:endParaRPr lang="en-GB"/>
          </a:p>
        </p:txBody>
      </p:sp>
    </p:spTree>
    <p:extLst>
      <p:ext uri="{BB962C8B-B14F-4D97-AF65-F5344CB8AC3E}">
        <p14:creationId xmlns:p14="http://schemas.microsoft.com/office/powerpoint/2010/main" val="21511225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80000"/>
              </a:lnSpc>
              <a:spcBef>
                <a:spcPts val="0"/>
              </a:spcBef>
              <a:spcAft>
                <a:spcPts val="600"/>
              </a:spcAft>
              <a:buNone/>
            </a:pPr>
            <a:r>
              <a:rPr lang="en-US" sz="1800" b="1" dirty="0"/>
              <a:t>Record of discussion form</a:t>
            </a:r>
          </a:p>
          <a:p>
            <a:pPr>
              <a:lnSpc>
                <a:spcPct val="80000"/>
              </a:lnSpc>
              <a:spcBef>
                <a:spcPts val="0"/>
              </a:spcBef>
              <a:spcAft>
                <a:spcPts val="600"/>
              </a:spcAft>
            </a:pPr>
            <a:r>
              <a:rPr lang="en-US" sz="1800" dirty="0"/>
              <a:t>3-page form setting out clinical test and research offering and recording patient choices:</a:t>
            </a:r>
          </a:p>
          <a:p>
            <a:pPr lvl="1">
              <a:lnSpc>
                <a:spcPct val="80000"/>
              </a:lnSpc>
              <a:spcBef>
                <a:spcPts val="0"/>
              </a:spcBef>
              <a:spcAft>
                <a:spcPts val="400"/>
              </a:spcAft>
              <a:buFont typeface="Courier New" panose="02070309020205020404" pitchFamily="49" charset="0"/>
              <a:buChar char="o"/>
            </a:pPr>
            <a:r>
              <a:rPr lang="en-US" sz="1600" dirty="0"/>
              <a:t>patient confirms they wish to proceed with clinical test;</a:t>
            </a:r>
          </a:p>
          <a:p>
            <a:pPr lvl="1">
              <a:lnSpc>
                <a:spcPct val="80000"/>
              </a:lnSpc>
              <a:spcBef>
                <a:spcPts val="0"/>
              </a:spcBef>
              <a:spcAft>
                <a:spcPts val="400"/>
              </a:spcAft>
              <a:buFont typeface="Courier New" panose="02070309020205020404" pitchFamily="49" charset="0"/>
              <a:buChar char="o"/>
            </a:pPr>
            <a:r>
              <a:rPr lang="en-US" sz="1600" dirty="0"/>
              <a:t>patient confirms that they have discussed the NGRL; and</a:t>
            </a:r>
          </a:p>
          <a:p>
            <a:pPr lvl="1">
              <a:lnSpc>
                <a:spcPct val="80000"/>
              </a:lnSpc>
              <a:spcBef>
                <a:spcPts val="0"/>
              </a:spcBef>
              <a:spcAft>
                <a:spcPts val="600"/>
              </a:spcAft>
              <a:buFont typeface="Courier New" panose="02070309020205020404" pitchFamily="49" charset="0"/>
              <a:buChar char="o"/>
            </a:pPr>
            <a:r>
              <a:rPr lang="en-US" sz="1600" dirty="0"/>
              <a:t>patient chooses whether to contribute to the NGRL.</a:t>
            </a:r>
          </a:p>
          <a:p>
            <a:pPr marL="0" indent="0">
              <a:lnSpc>
                <a:spcPct val="80000"/>
              </a:lnSpc>
              <a:spcBef>
                <a:spcPts val="0"/>
              </a:spcBef>
              <a:spcAft>
                <a:spcPts val="600"/>
              </a:spcAft>
              <a:buNone/>
            </a:pPr>
            <a:r>
              <a:rPr lang="en-US" sz="1800" b="1" dirty="0"/>
              <a:t>Consultee declaration form</a:t>
            </a:r>
          </a:p>
          <a:p>
            <a:pPr>
              <a:lnSpc>
                <a:spcPct val="80000"/>
              </a:lnSpc>
              <a:spcBef>
                <a:spcPts val="0"/>
              </a:spcBef>
              <a:spcAft>
                <a:spcPts val="600"/>
              </a:spcAft>
            </a:pPr>
            <a:r>
              <a:rPr lang="en-US" sz="1800" dirty="0"/>
              <a:t>2-page form allowing a consultee to make decisions regarding contributing to the NGRL on behalf of a relative, friend, patient or client who lacks capacity.</a:t>
            </a:r>
          </a:p>
          <a:p>
            <a:pPr marL="0" indent="0">
              <a:lnSpc>
                <a:spcPct val="80000"/>
              </a:lnSpc>
              <a:spcBef>
                <a:spcPts val="0"/>
              </a:spcBef>
              <a:spcAft>
                <a:spcPts val="600"/>
              </a:spcAft>
              <a:buNone/>
            </a:pPr>
            <a:r>
              <a:rPr lang="en-US" sz="1800" b="1" dirty="0" smtClean="0"/>
              <a:t>Assent </a:t>
            </a:r>
            <a:r>
              <a:rPr lang="en-US" sz="1800" b="1" dirty="0"/>
              <a:t>for young people aged 6-15 form</a:t>
            </a:r>
          </a:p>
          <a:p>
            <a:pPr>
              <a:lnSpc>
                <a:spcPct val="80000"/>
              </a:lnSpc>
              <a:spcBef>
                <a:spcPts val="0"/>
              </a:spcBef>
              <a:spcAft>
                <a:spcPts val="600"/>
              </a:spcAft>
            </a:pPr>
            <a:r>
              <a:rPr lang="en-US" sz="1800" dirty="0"/>
              <a:t>2-page form to record a young person’s views on contributing to the NGRL.</a:t>
            </a:r>
          </a:p>
          <a:p>
            <a:pPr marL="0" indent="0">
              <a:lnSpc>
                <a:spcPct val="80000"/>
              </a:lnSpc>
              <a:spcBef>
                <a:spcPts val="0"/>
              </a:spcBef>
              <a:spcAft>
                <a:spcPts val="600"/>
              </a:spcAft>
              <a:buNone/>
            </a:pPr>
            <a:r>
              <a:rPr lang="en-US" sz="1800" b="1" dirty="0"/>
              <a:t>Withdrawal from the NGRL form</a:t>
            </a:r>
          </a:p>
          <a:p>
            <a:pPr>
              <a:lnSpc>
                <a:spcPct val="80000"/>
              </a:lnSpc>
              <a:spcBef>
                <a:spcPts val="0"/>
              </a:spcBef>
              <a:spcAft>
                <a:spcPts val="600"/>
              </a:spcAft>
            </a:pPr>
            <a:r>
              <a:rPr lang="en-US" sz="1800" dirty="0"/>
              <a:t>3-page form offering options to withdraw from the research offering:</a:t>
            </a:r>
          </a:p>
          <a:p>
            <a:pPr lvl="1">
              <a:lnSpc>
                <a:spcPct val="80000"/>
              </a:lnSpc>
              <a:spcBef>
                <a:spcPts val="0"/>
              </a:spcBef>
              <a:spcAft>
                <a:spcPts val="600"/>
              </a:spcAft>
              <a:buFont typeface="Courier New" panose="02070309020205020404" pitchFamily="49" charset="0"/>
              <a:buChar char="o"/>
            </a:pPr>
            <a:r>
              <a:rPr lang="en-US" sz="1600" dirty="0"/>
              <a:t>partial withdrawal: ‘no further contact’; or</a:t>
            </a:r>
          </a:p>
          <a:p>
            <a:pPr lvl="1">
              <a:lnSpc>
                <a:spcPct val="80000"/>
              </a:lnSpc>
              <a:spcBef>
                <a:spcPts val="0"/>
              </a:spcBef>
              <a:spcAft>
                <a:spcPts val="600"/>
              </a:spcAft>
              <a:buFont typeface="Courier New" panose="02070309020205020404" pitchFamily="49" charset="0"/>
              <a:buChar char="o"/>
            </a:pPr>
            <a:r>
              <a:rPr lang="en-US" sz="1600" dirty="0"/>
              <a:t>full withdrawal: ‘no further contact or use of samples or data’</a:t>
            </a:r>
            <a:endParaRPr lang="en-GB" sz="2000" dirty="0"/>
          </a:p>
          <a:p>
            <a:pPr marL="342900" indent="-342900">
              <a:spcBef>
                <a:spcPts val="600"/>
              </a:spcBef>
              <a:spcAft>
                <a:spcPts val="600"/>
              </a:spcAft>
              <a:buFont typeface="Arial" panose="020B0604020202020204" pitchFamily="34" charset="0"/>
              <a:buChar char="•"/>
            </a:pPr>
            <a:r>
              <a:rPr lang="en-GB" sz="2000" dirty="0"/>
              <a:t>Current versions have been derived from professional, legal and patient input, including:</a:t>
            </a:r>
          </a:p>
          <a:p>
            <a:pPr lvl="1">
              <a:spcBef>
                <a:spcPts val="600"/>
              </a:spcBef>
              <a:spcAft>
                <a:spcPts val="600"/>
              </a:spcAft>
              <a:buFont typeface="Courier New" panose="02070309020205020404" pitchFamily="49" charset="0"/>
              <a:buChar char="o"/>
            </a:pPr>
            <a:r>
              <a:rPr lang="en-GB" sz="1800" dirty="0"/>
              <a:t>Health Research Authority approval (for the NGRL);</a:t>
            </a:r>
          </a:p>
          <a:p>
            <a:pPr lvl="1">
              <a:spcBef>
                <a:spcPts val="600"/>
              </a:spcBef>
              <a:spcAft>
                <a:spcPts val="600"/>
              </a:spcAft>
              <a:buFont typeface="Courier New" panose="02070309020205020404" pitchFamily="49" charset="0"/>
              <a:buChar char="o"/>
            </a:pPr>
            <a:r>
              <a:rPr lang="en-GB" sz="1800" dirty="0"/>
              <a:t>The British Society for Genetic Medicine; </a:t>
            </a:r>
          </a:p>
          <a:p>
            <a:pPr lvl="1">
              <a:spcBef>
                <a:spcPts val="600"/>
              </a:spcBef>
              <a:spcAft>
                <a:spcPts val="600"/>
              </a:spcAft>
              <a:buFont typeface="Courier New" panose="02070309020205020404" pitchFamily="49" charset="0"/>
              <a:buChar char="o"/>
            </a:pPr>
            <a:r>
              <a:rPr lang="en-GB" sz="1800" dirty="0"/>
              <a:t>National Patient Choice WebEx (with representation from Genomic Laboratory Hubs, Genomic Medicine Centres and clinical services); and</a:t>
            </a:r>
          </a:p>
          <a:p>
            <a:pPr lvl="1">
              <a:spcBef>
                <a:spcPts val="600"/>
              </a:spcBef>
              <a:spcAft>
                <a:spcPts val="600"/>
              </a:spcAft>
              <a:buFont typeface="Courier New" panose="02070309020205020404" pitchFamily="49" charset="0"/>
              <a:buChar char="o"/>
            </a:pPr>
            <a:r>
              <a:rPr lang="en-GB" sz="1800" dirty="0"/>
              <a:t>Genetic Alliance UK, Macmillan and the 100,000 Genomes Project participant panel.</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2000" dirty="0"/>
              <a:t>R</a:t>
            </a:r>
            <a:r>
              <a:rPr lang="en-GB" sz="1200" kern="1200" dirty="0">
                <a:solidFill>
                  <a:schemeClr val="tx1"/>
                </a:solidFill>
                <a:effectLst/>
                <a:latin typeface="+mn-lt"/>
                <a:ea typeface="+mn-ea"/>
                <a:cs typeface="+mn-cs"/>
              </a:rPr>
              <a:t>ecord of discussion forms will be available centrally, or via your GLH – they may be accessed via online ordering through NGIS, electronic PDF, or printed and paper-based. The process of completing and submitting forms may be adapted for local needs, so please make sure you have checked with your GLH. If the GLH receives incorrect or incomplete information with regards to the patient’s choice to have WGS, they may contact you to discuss further; therefore important to ensure contact details are clearly indicated on any forms. </a:t>
            </a:r>
            <a:endParaRPr lang="en-US" sz="1600" dirty="0"/>
          </a:p>
          <a:p>
            <a:pPr lvl="1">
              <a:lnSpc>
                <a:spcPct val="80000"/>
              </a:lnSpc>
              <a:spcBef>
                <a:spcPts val="0"/>
              </a:spcBef>
              <a:spcAft>
                <a:spcPts val="600"/>
              </a:spcAft>
              <a:buFont typeface="Courier New" panose="02070309020205020404" pitchFamily="49" charset="0"/>
              <a:buChar char="o"/>
            </a:pPr>
            <a:endParaRPr lang="en-US" sz="1600" dirty="0"/>
          </a:p>
          <a:p>
            <a:pPr lvl="1">
              <a:lnSpc>
                <a:spcPct val="80000"/>
              </a:lnSpc>
              <a:spcBef>
                <a:spcPts val="0"/>
              </a:spcBef>
              <a:spcAft>
                <a:spcPts val="600"/>
              </a:spcAft>
              <a:buFont typeface="Courier New" panose="02070309020205020404" pitchFamily="49" charset="0"/>
              <a:buNone/>
            </a:pPr>
            <a:endParaRPr lang="en-US" sz="1600" dirty="0"/>
          </a:p>
        </p:txBody>
      </p:sp>
      <p:sp>
        <p:nvSpPr>
          <p:cNvPr id="4" name="Slide Number Placeholder 3"/>
          <p:cNvSpPr>
            <a:spLocks noGrp="1"/>
          </p:cNvSpPr>
          <p:nvPr>
            <p:ph type="sldNum" sz="quarter" idx="10"/>
          </p:nvPr>
        </p:nvSpPr>
        <p:spPr/>
        <p:txBody>
          <a:bodyPr/>
          <a:lstStyle/>
          <a:p>
            <a:fld id="{FDEB1E57-6B6B-44DB-86A9-D17DCB410298}" type="slidenum">
              <a:rPr lang="en-GB" smtClean="0"/>
              <a:t>37</a:t>
            </a:fld>
            <a:endParaRPr lang="en-GB"/>
          </a:p>
        </p:txBody>
      </p:sp>
    </p:spTree>
    <p:extLst>
      <p:ext uri="{BB962C8B-B14F-4D97-AF65-F5344CB8AC3E}">
        <p14:creationId xmlns:p14="http://schemas.microsoft.com/office/powerpoint/2010/main" val="40868997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think it is helpful to show there will be an agreed national form but what do others</a:t>
            </a:r>
            <a:r>
              <a:rPr lang="en-GB" baseline="0" dirty="0"/>
              <a:t> think?</a:t>
            </a:r>
            <a:endParaRPr lang="en-GB" dirty="0"/>
          </a:p>
          <a:p>
            <a:endParaRPr lang="en-GB" dirty="0"/>
          </a:p>
          <a:p>
            <a:r>
              <a:rPr lang="en-GB" dirty="0"/>
              <a:t>High level just</a:t>
            </a:r>
            <a:r>
              <a:rPr lang="en-GB" baseline="0" dirty="0"/>
              <a:t> to say there will be a nationally agreed form for ordering WGS and it is high level information required</a:t>
            </a:r>
          </a:p>
          <a:p>
            <a:pPr marL="171450" indent="-171450">
              <a:buFontTx/>
              <a:buChar char="-"/>
            </a:pPr>
            <a:r>
              <a:rPr lang="en-GB" baseline="0" dirty="0"/>
              <a:t>Organisation &amp; person ordering </a:t>
            </a:r>
          </a:p>
          <a:p>
            <a:pPr marL="171450" indent="-171450">
              <a:buFontTx/>
              <a:buChar char="-"/>
            </a:pPr>
            <a:r>
              <a:rPr lang="en-GB" baseline="0" dirty="0"/>
              <a:t>Patient demographics </a:t>
            </a:r>
          </a:p>
          <a:p>
            <a:pPr marL="171450" indent="-171450">
              <a:buFontTx/>
              <a:buChar char="-"/>
            </a:pPr>
            <a:r>
              <a:rPr lang="en-GB" baseline="0" dirty="0"/>
              <a:t>Specimen requirements</a:t>
            </a:r>
          </a:p>
          <a:p>
            <a:pPr marL="171450" indent="-171450">
              <a:buFontTx/>
              <a:buChar char="-"/>
            </a:pPr>
            <a:r>
              <a:rPr lang="en-GB" baseline="0" dirty="0"/>
              <a:t>Signatures from clinician and patient</a:t>
            </a:r>
            <a:endParaRPr lang="en-GB" dirty="0"/>
          </a:p>
          <a:p>
            <a:pPr marL="171450" indent="-171450">
              <a:buFontTx/>
              <a:buChar char="-"/>
            </a:pPr>
            <a:endParaRPr lang="en-GB" baseline="0" dirty="0"/>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08CE73A1-8AD4-442C-9A6C-3598231BE5B0}" type="slidenum">
              <a:rPr lang="en-GB" smtClean="0"/>
              <a:t>38</a:t>
            </a:fld>
            <a:endParaRPr lang="en-GB"/>
          </a:p>
        </p:txBody>
      </p:sp>
    </p:spTree>
    <p:extLst>
      <p:ext uri="{BB962C8B-B14F-4D97-AF65-F5344CB8AC3E}">
        <p14:creationId xmlns:p14="http://schemas.microsoft.com/office/powerpoint/2010/main" val="39496778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High level just</a:t>
            </a:r>
            <a:r>
              <a:rPr lang="en-GB" baseline="0" dirty="0"/>
              <a:t> to say there will be a nationally agreed form for ordering WGS and it is high level information required</a:t>
            </a:r>
          </a:p>
          <a:p>
            <a:pPr marL="171450" indent="-171450">
              <a:buFontTx/>
              <a:buChar char="-"/>
            </a:pPr>
            <a:r>
              <a:rPr lang="en-GB" baseline="0" dirty="0"/>
              <a:t>Organisation &amp; person ordering </a:t>
            </a:r>
          </a:p>
          <a:p>
            <a:pPr marL="171450" indent="-171450">
              <a:buFontTx/>
              <a:buChar char="-"/>
            </a:pPr>
            <a:r>
              <a:rPr lang="en-GB" baseline="0" dirty="0"/>
              <a:t>Patient demographics </a:t>
            </a:r>
          </a:p>
          <a:p>
            <a:pPr marL="171450" indent="-171450">
              <a:buFontTx/>
              <a:buChar char="-"/>
            </a:pPr>
            <a:r>
              <a:rPr lang="en-GB" baseline="0" dirty="0"/>
              <a:t>Specimen requirements</a:t>
            </a:r>
          </a:p>
          <a:p>
            <a:pPr marL="171450" indent="-171450">
              <a:buFontTx/>
              <a:buChar char="-"/>
            </a:pPr>
            <a:r>
              <a:rPr lang="en-GB" baseline="0" dirty="0"/>
              <a:t>Signatures from clinician and patient</a:t>
            </a:r>
            <a:endParaRPr lang="en-GB" dirty="0"/>
          </a:p>
        </p:txBody>
      </p:sp>
      <p:sp>
        <p:nvSpPr>
          <p:cNvPr id="4" name="Slide Number Placeholder 3"/>
          <p:cNvSpPr>
            <a:spLocks noGrp="1"/>
          </p:cNvSpPr>
          <p:nvPr>
            <p:ph type="sldNum" sz="quarter" idx="10"/>
          </p:nvPr>
        </p:nvSpPr>
        <p:spPr/>
        <p:txBody>
          <a:bodyPr/>
          <a:lstStyle/>
          <a:p>
            <a:fld id="{08CE73A1-8AD4-442C-9A6C-3598231BE5B0}" type="slidenum">
              <a:rPr lang="en-GB" smtClean="0"/>
              <a:t>39</a:t>
            </a:fld>
            <a:endParaRPr lang="en-GB"/>
          </a:p>
        </p:txBody>
      </p:sp>
    </p:spTree>
    <p:extLst>
      <p:ext uri="{BB962C8B-B14F-4D97-AF65-F5344CB8AC3E}">
        <p14:creationId xmlns:p14="http://schemas.microsoft.com/office/powerpoint/2010/main" val="28210345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Helpful </a:t>
            </a:r>
            <a:r>
              <a:rPr lang="en-GB" baseline="0" dirty="0"/>
              <a:t>to show there is a national form for this but just at a h</a:t>
            </a:r>
            <a:r>
              <a:rPr lang="en-GB" dirty="0"/>
              <a:t>igh level </a:t>
            </a:r>
            <a:r>
              <a:rPr lang="en-GB" baseline="0" dirty="0"/>
              <a:t>to say there will be a nationally agreed form for ordering WGS and it is high level information required</a:t>
            </a:r>
          </a:p>
          <a:p>
            <a:pPr marL="171450" indent="-171450">
              <a:buFontTx/>
              <a:buChar char="-"/>
            </a:pPr>
            <a:r>
              <a:rPr lang="en-GB" baseline="0" dirty="0"/>
              <a:t>Organisation &amp; person ordering </a:t>
            </a:r>
          </a:p>
          <a:p>
            <a:pPr marL="171450" indent="-171450">
              <a:buFontTx/>
              <a:buChar char="-"/>
            </a:pPr>
            <a:r>
              <a:rPr lang="en-GB" baseline="0" dirty="0"/>
              <a:t>Patient demographics </a:t>
            </a:r>
          </a:p>
          <a:p>
            <a:pPr marL="171450" indent="-171450">
              <a:buFontTx/>
              <a:buChar char="-"/>
            </a:pPr>
            <a:r>
              <a:rPr lang="en-GB" baseline="0" dirty="0"/>
              <a:t>Specimen requirements</a:t>
            </a:r>
            <a:endParaRPr lang="en-GB" dirty="0"/>
          </a:p>
        </p:txBody>
      </p:sp>
      <p:sp>
        <p:nvSpPr>
          <p:cNvPr id="4" name="Slide Number Placeholder 3"/>
          <p:cNvSpPr>
            <a:spLocks noGrp="1"/>
          </p:cNvSpPr>
          <p:nvPr>
            <p:ph type="sldNum" sz="quarter" idx="10"/>
          </p:nvPr>
        </p:nvSpPr>
        <p:spPr/>
        <p:txBody>
          <a:bodyPr/>
          <a:lstStyle/>
          <a:p>
            <a:fld id="{08CE73A1-8AD4-442C-9A6C-3598231BE5B0}" type="slidenum">
              <a:rPr lang="en-GB" smtClean="0"/>
              <a:t>40</a:t>
            </a:fld>
            <a:endParaRPr lang="en-GB"/>
          </a:p>
        </p:txBody>
      </p:sp>
    </p:spTree>
    <p:extLst>
      <p:ext uri="{BB962C8B-B14F-4D97-AF65-F5344CB8AC3E}">
        <p14:creationId xmlns:p14="http://schemas.microsoft.com/office/powerpoint/2010/main" val="36896834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A general cancer pathway, although this will differ for different types of cancer having whole genome sequencing.</a:t>
            </a:r>
            <a:r>
              <a:rPr lang="en-GB" baseline="0" dirty="0"/>
              <a:t> For example, haematological malignancies may involve taking blood and bone marrow, and needing a saliva or skin cancer to get the germline genome.</a:t>
            </a:r>
          </a:p>
          <a:p>
            <a:r>
              <a:rPr lang="en-GB" baseline="0" dirty="0"/>
              <a:t>Patients may ask several questions (some depicted here), and clinicians need to know how to address these – meaning they need to understand the pathway, background information to genomics, and how results can be applied  to their patients.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level of information do you think people need to have on each element to have informed conversations: test, data, research?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Do you feel follow up conversations are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7E0347AB-4571-4D39-A582-4A0ECF5DB0CE}" type="slidenum">
              <a:rPr lang="en-GB" smtClean="0"/>
              <a:t>43</a:t>
            </a:fld>
            <a:endParaRPr lang="en-GB"/>
          </a:p>
        </p:txBody>
      </p:sp>
    </p:spTree>
    <p:extLst>
      <p:ext uri="{BB962C8B-B14F-4D97-AF65-F5344CB8AC3E}">
        <p14:creationId xmlns:p14="http://schemas.microsoft.com/office/powerpoint/2010/main" val="22410763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Further information for clinicians available</a:t>
            </a:r>
            <a:r>
              <a:rPr lang="en-GB" baseline="0" dirty="0" smtClean="0"/>
              <a:t> via the Genomics Education Programme</a:t>
            </a:r>
          </a:p>
          <a:p>
            <a:pPr marL="171450" indent="-171450">
              <a:buFont typeface="Arial" panose="020B0604020202020204" pitchFamily="34" charset="0"/>
              <a:buChar char="•"/>
            </a:pPr>
            <a:r>
              <a:rPr lang="en-GB" baseline="0" dirty="0" smtClean="0"/>
              <a:t>Genomics England also has links to resources for clinicians including YouTube videos (also applicable to patients and the public)</a:t>
            </a:r>
          </a:p>
          <a:p>
            <a:pPr marL="171450" indent="-171450">
              <a:buFont typeface="Arial" panose="020B0604020202020204" pitchFamily="34" charset="0"/>
              <a:buChar char="•"/>
            </a:pPr>
            <a:r>
              <a:rPr lang="en-GB" baseline="0" dirty="0" smtClean="0"/>
              <a:t>HEE courses as well as other University Genomics courses offered for free on </a:t>
            </a:r>
            <a:r>
              <a:rPr lang="en-GB" baseline="0" dirty="0" err="1" smtClean="0"/>
              <a:t>FutureLearn</a:t>
            </a:r>
            <a:endParaRPr lang="en-GB" baseline="0" dirty="0" smtClean="0"/>
          </a:p>
          <a:p>
            <a:pPr marL="171450" indent="-171450">
              <a:buFont typeface="Arial" panose="020B0604020202020204" pitchFamily="34" charset="0"/>
              <a:buChar char="•"/>
            </a:pPr>
            <a:r>
              <a:rPr lang="en-GB" baseline="0" dirty="0" smtClean="0"/>
              <a:t>Consent and confidentiality in genomic medicine = recently updated guidance that covers key issues in these areas with case examples for clinicians </a:t>
            </a:r>
          </a:p>
        </p:txBody>
      </p:sp>
      <p:sp>
        <p:nvSpPr>
          <p:cNvPr id="4" name="Slide Number Placeholder 3"/>
          <p:cNvSpPr>
            <a:spLocks noGrp="1"/>
          </p:cNvSpPr>
          <p:nvPr>
            <p:ph type="sldNum" sz="quarter" idx="10"/>
          </p:nvPr>
        </p:nvSpPr>
        <p:spPr/>
        <p:txBody>
          <a:bodyPr/>
          <a:lstStyle/>
          <a:p>
            <a:fld id="{CC5ACC4B-F8D1-4CBB-8304-EF7372B8F1B4}" type="slidenum">
              <a:rPr lang="en-GB" smtClean="0"/>
              <a:t>44</a:t>
            </a:fld>
            <a:endParaRPr lang="en-GB"/>
          </a:p>
        </p:txBody>
      </p:sp>
    </p:spTree>
    <p:extLst>
      <p:ext uri="{BB962C8B-B14F-4D97-AF65-F5344CB8AC3E}">
        <p14:creationId xmlns:p14="http://schemas.microsoft.com/office/powerpoint/2010/main" val="4147154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Progress since</a:t>
            </a:r>
            <a:r>
              <a:rPr lang="en-GB" baseline="0" dirty="0" smtClean="0"/>
              <a:t> June – queries </a:t>
            </a:r>
            <a:r>
              <a:rPr lang="en-GB" dirty="0" smtClean="0"/>
              <a:t>in green we are trying to address and hopefully are working through these</a:t>
            </a:r>
            <a:r>
              <a:rPr lang="en-GB" baseline="0" dirty="0" smtClean="0"/>
              <a:t> questions as a collaboration regionally as per slide 3.</a:t>
            </a:r>
          </a:p>
          <a:p>
            <a:endParaRPr lang="en-GB" baseline="0" dirty="0" smtClean="0"/>
          </a:p>
          <a:p>
            <a:r>
              <a:rPr lang="en-GB" baseline="0" dirty="0" smtClean="0"/>
              <a:t>Questions in the bottom half we are waiting on further details from NHS England and team on what will be agreed national regarding ‘pertinent germline’ panels etc.</a:t>
            </a:r>
            <a:endParaRPr lang="en-GB" dirty="0"/>
          </a:p>
        </p:txBody>
      </p:sp>
      <p:sp>
        <p:nvSpPr>
          <p:cNvPr id="4" name="Slide Number Placeholder 3"/>
          <p:cNvSpPr>
            <a:spLocks noGrp="1"/>
          </p:cNvSpPr>
          <p:nvPr>
            <p:ph type="sldNum" sz="quarter" idx="10"/>
          </p:nvPr>
        </p:nvSpPr>
        <p:spPr/>
        <p:txBody>
          <a:bodyPr/>
          <a:lstStyle/>
          <a:p>
            <a:fld id="{CC5ACC4B-F8D1-4CBB-8304-EF7372B8F1B4}" type="slidenum">
              <a:rPr lang="en-GB" smtClean="0"/>
              <a:t>5</a:t>
            </a:fld>
            <a:endParaRPr lang="en-GB"/>
          </a:p>
        </p:txBody>
      </p:sp>
    </p:spTree>
    <p:extLst>
      <p:ext uri="{BB962C8B-B14F-4D97-AF65-F5344CB8AC3E}">
        <p14:creationId xmlns:p14="http://schemas.microsoft.com/office/powerpoint/2010/main" val="1486707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C5ACC4B-F8D1-4CBB-8304-EF7372B8F1B4}" type="slidenum">
              <a:rPr lang="en-GB" smtClean="0"/>
              <a:t>7</a:t>
            </a:fld>
            <a:endParaRPr lang="en-GB"/>
          </a:p>
        </p:txBody>
      </p:sp>
    </p:spTree>
    <p:extLst>
      <p:ext uri="{BB962C8B-B14F-4D97-AF65-F5344CB8AC3E}">
        <p14:creationId xmlns:p14="http://schemas.microsoft.com/office/powerpoint/2010/main" val="1127517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Helpful </a:t>
            </a:r>
            <a:r>
              <a:rPr lang="en-GB" baseline="0" dirty="0"/>
              <a:t>to show there is a national form for this but just at a h</a:t>
            </a:r>
            <a:r>
              <a:rPr lang="en-GB" dirty="0"/>
              <a:t>igh level </a:t>
            </a:r>
            <a:r>
              <a:rPr lang="en-GB" baseline="0" dirty="0"/>
              <a:t>to say there will be a nationally agreed form for ordering WGS and it is high level information required</a:t>
            </a:r>
          </a:p>
          <a:p>
            <a:pPr marL="171450" indent="-171450">
              <a:buFontTx/>
              <a:buChar char="-"/>
            </a:pPr>
            <a:r>
              <a:rPr lang="en-GB" baseline="0" dirty="0"/>
              <a:t>Organisation &amp; person ordering </a:t>
            </a:r>
          </a:p>
          <a:p>
            <a:pPr marL="171450" indent="-171450">
              <a:buFontTx/>
              <a:buChar char="-"/>
            </a:pPr>
            <a:r>
              <a:rPr lang="en-GB" baseline="0" dirty="0"/>
              <a:t>Patient demographics </a:t>
            </a:r>
          </a:p>
          <a:p>
            <a:pPr marL="171450" indent="-171450">
              <a:buFontTx/>
              <a:buChar char="-"/>
            </a:pPr>
            <a:r>
              <a:rPr lang="en-GB" baseline="0" dirty="0"/>
              <a:t>Specimen requirements</a:t>
            </a:r>
            <a:endParaRPr lang="en-GB" dirty="0"/>
          </a:p>
        </p:txBody>
      </p:sp>
      <p:sp>
        <p:nvSpPr>
          <p:cNvPr id="4" name="Slide Number Placeholder 3"/>
          <p:cNvSpPr>
            <a:spLocks noGrp="1"/>
          </p:cNvSpPr>
          <p:nvPr>
            <p:ph type="sldNum" sz="quarter" idx="10"/>
          </p:nvPr>
        </p:nvSpPr>
        <p:spPr/>
        <p:txBody>
          <a:bodyPr/>
          <a:lstStyle/>
          <a:p>
            <a:fld id="{08CE73A1-8AD4-442C-9A6C-3598231BE5B0}" type="slidenum">
              <a:rPr lang="en-GB" smtClean="0"/>
              <a:t>8</a:t>
            </a:fld>
            <a:endParaRPr lang="en-GB"/>
          </a:p>
        </p:txBody>
      </p:sp>
    </p:spTree>
    <p:extLst>
      <p:ext uri="{BB962C8B-B14F-4D97-AF65-F5344CB8AC3E}">
        <p14:creationId xmlns:p14="http://schemas.microsoft.com/office/powerpoint/2010/main" val="3689683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smtClean="0"/>
              <a:t>Appropriate</a:t>
            </a:r>
            <a:r>
              <a:rPr lang="en-GB" baseline="0" dirty="0" smtClean="0"/>
              <a:t> title???</a:t>
            </a:r>
            <a:endParaRPr lang="en-GB" dirty="0"/>
          </a:p>
        </p:txBody>
      </p:sp>
      <p:sp>
        <p:nvSpPr>
          <p:cNvPr id="4" name="Slide Number Placeholder 3"/>
          <p:cNvSpPr>
            <a:spLocks noGrp="1"/>
          </p:cNvSpPr>
          <p:nvPr>
            <p:ph type="sldNum" sz="quarter" idx="10"/>
          </p:nvPr>
        </p:nvSpPr>
        <p:spPr/>
        <p:txBody>
          <a:bodyPr/>
          <a:lstStyle/>
          <a:p>
            <a:fld id="{08CE73A1-8AD4-442C-9A6C-3598231BE5B0}" type="slidenum">
              <a:rPr lang="en-GB" smtClean="0"/>
              <a:t>9</a:t>
            </a:fld>
            <a:endParaRPr lang="en-GB"/>
          </a:p>
        </p:txBody>
      </p:sp>
    </p:spTree>
    <p:extLst>
      <p:ext uri="{BB962C8B-B14F-4D97-AF65-F5344CB8AC3E}">
        <p14:creationId xmlns:p14="http://schemas.microsoft.com/office/powerpoint/2010/main" val="4215053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A general cancer pathway, although this will differ for different types of cancer having whole genome sequencing.</a:t>
            </a:r>
            <a:r>
              <a:rPr lang="en-GB" baseline="0" dirty="0"/>
              <a:t> For example, haematological malignancies may involve taking blood and bone marrow, and needing a saliva or skin cancer to get the germline genome.</a:t>
            </a:r>
          </a:p>
          <a:p>
            <a:r>
              <a:rPr lang="en-GB" baseline="0" dirty="0"/>
              <a:t>Patients may ask several questions (some depicted here), and clinicians need to know how to address these – meaning they need to understand the pathway, background information to genomics, and how results can be applied  to their patients.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level of information do you think people need to have on each element to have informed conversations: test, data, research?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Do you feel follow up conversations are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7E0347AB-4571-4D39-A582-4A0ECF5DB0CE}" type="slidenum">
              <a:rPr lang="en-GB" smtClean="0"/>
              <a:t>12</a:t>
            </a:fld>
            <a:endParaRPr lang="en-GB"/>
          </a:p>
        </p:txBody>
      </p:sp>
    </p:spTree>
    <p:extLst>
      <p:ext uri="{BB962C8B-B14F-4D97-AF65-F5344CB8AC3E}">
        <p14:creationId xmlns:p14="http://schemas.microsoft.com/office/powerpoint/2010/main" val="2241076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“Understand from your perspective what information you will need to support people with cancer and have the right conversations so they can make informed decisions”</a:t>
            </a:r>
          </a:p>
          <a:p>
            <a:r>
              <a:rPr lang="en-US" dirty="0" smtClean="0"/>
              <a:t>Taking a</a:t>
            </a:r>
            <a:r>
              <a:rPr lang="en-US" baseline="0" dirty="0" smtClean="0"/>
              <a:t> step back from whole genome sequencing, lets think about the basics when it comes to cancer and genomics </a:t>
            </a:r>
            <a:endParaRPr lang="en-GB" dirty="0" smtClean="0"/>
          </a:p>
          <a:p>
            <a:r>
              <a:rPr lang="en-GB" dirty="0" smtClean="0"/>
              <a:t>Key </a:t>
            </a:r>
            <a:r>
              <a:rPr lang="en-GB" dirty="0"/>
              <a:t>points to know</a:t>
            </a:r>
            <a:r>
              <a:rPr lang="en-GB" baseline="0" dirty="0"/>
              <a:t> about genomics and cancer to start the conversation:</a:t>
            </a:r>
          </a:p>
          <a:p>
            <a:pPr marL="171450" indent="-171450">
              <a:buFont typeface="Arial" panose="020B0604020202020204" pitchFamily="34" charset="0"/>
              <a:buChar char="•"/>
            </a:pPr>
            <a:r>
              <a:rPr lang="en-GB" baseline="0" dirty="0"/>
              <a:t>All cancer is genetic…</a:t>
            </a:r>
          </a:p>
          <a:p>
            <a:pPr marL="171450" indent="-171450">
              <a:buFont typeface="Arial" panose="020B0604020202020204" pitchFamily="34" charset="0"/>
              <a:buChar char="•"/>
            </a:pPr>
            <a:r>
              <a:rPr lang="en-GB" baseline="0" dirty="0"/>
              <a:t>Most cancers are due to changes that accumulate over time (somatic)</a:t>
            </a:r>
          </a:p>
          <a:p>
            <a:pPr marL="171450" indent="-171450">
              <a:buFont typeface="Arial" panose="020B0604020202020204" pitchFamily="34" charset="0"/>
              <a:buChar char="•"/>
            </a:pPr>
            <a:r>
              <a:rPr lang="en-GB" baseline="0" dirty="0"/>
              <a:t>A small proportion are due to familial genetic factors </a:t>
            </a:r>
            <a:r>
              <a:rPr lang="en-GB" baseline="0" dirty="0">
                <a:sym typeface="Wingdings" panose="05000000000000000000" pitchFamily="2" charset="2"/>
              </a:rPr>
              <a:t>smaller proportion of these have a hereditary, single gene component with significant increase in risk </a:t>
            </a:r>
            <a:endParaRPr lang="en-GB" baseline="0" dirty="0" smtClean="0">
              <a:sym typeface="Wingdings" panose="05000000000000000000" pitchFamily="2" charset="2"/>
            </a:endParaRPr>
          </a:p>
          <a:p>
            <a:pPr marL="0" indent="0">
              <a:buFont typeface="Arial" panose="020B0604020202020204" pitchFamily="34" charset="0"/>
              <a:buNone/>
            </a:pPr>
            <a:endParaRPr lang="en-US" baseline="0" dirty="0" smtClean="0">
              <a:sym typeface="Wingdings" panose="05000000000000000000" pitchFamily="2" charset="2"/>
            </a:endParaRPr>
          </a:p>
          <a:p>
            <a:pPr marL="0" indent="0">
              <a:buFont typeface="Arial" panose="020B0604020202020204" pitchFamily="34" charset="0"/>
              <a:buNone/>
            </a:pPr>
            <a:endParaRPr lang="en-GB" baseline="0" dirty="0"/>
          </a:p>
        </p:txBody>
      </p:sp>
      <p:sp>
        <p:nvSpPr>
          <p:cNvPr id="4" name="Slide Number Placeholder 3"/>
          <p:cNvSpPr>
            <a:spLocks noGrp="1"/>
          </p:cNvSpPr>
          <p:nvPr>
            <p:ph type="sldNum" sz="quarter" idx="10"/>
          </p:nvPr>
        </p:nvSpPr>
        <p:spPr/>
        <p:txBody>
          <a:bodyPr/>
          <a:lstStyle/>
          <a:p>
            <a:fld id="{7E0347AB-4571-4D39-A582-4A0ECF5DB0CE}" type="slidenum">
              <a:rPr lang="en-GB" smtClean="0"/>
              <a:t>14</a:t>
            </a:fld>
            <a:endParaRPr lang="en-GB"/>
          </a:p>
        </p:txBody>
      </p:sp>
    </p:spTree>
    <p:extLst>
      <p:ext uri="{BB962C8B-B14F-4D97-AF65-F5344CB8AC3E}">
        <p14:creationId xmlns:p14="http://schemas.microsoft.com/office/powerpoint/2010/main" val="2133787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959AC8-17E7-48C5-892B-0ABDE93B0265}" type="datetimeFigureOut">
              <a:rPr lang="en-GB" smtClean="0"/>
              <a:t>26/11/2019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0F4989-F6AA-4B24-9167-3F6597EF4644}" type="slidenum">
              <a:rPr lang="en-GB" smtClean="0"/>
              <a:t>‹#›</a:t>
            </a:fld>
            <a:endParaRPr lang="en-GB"/>
          </a:p>
        </p:txBody>
      </p:sp>
    </p:spTree>
    <p:extLst>
      <p:ext uri="{BB962C8B-B14F-4D97-AF65-F5344CB8AC3E}">
        <p14:creationId xmlns:p14="http://schemas.microsoft.com/office/powerpoint/2010/main" val="2140346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959AC8-17E7-48C5-892B-0ABDE93B0265}" type="datetimeFigureOut">
              <a:rPr lang="en-GB" smtClean="0"/>
              <a:t>26/11/2019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0F4989-F6AA-4B24-9167-3F6597EF4644}" type="slidenum">
              <a:rPr lang="en-GB" smtClean="0"/>
              <a:t>‹#›</a:t>
            </a:fld>
            <a:endParaRPr lang="en-GB"/>
          </a:p>
        </p:txBody>
      </p:sp>
    </p:spTree>
    <p:extLst>
      <p:ext uri="{BB962C8B-B14F-4D97-AF65-F5344CB8AC3E}">
        <p14:creationId xmlns:p14="http://schemas.microsoft.com/office/powerpoint/2010/main" val="2405545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959AC8-17E7-48C5-892B-0ABDE93B0265}" type="datetimeFigureOut">
              <a:rPr lang="en-GB" smtClean="0"/>
              <a:t>26/11/2019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0F4989-F6AA-4B24-9167-3F6597EF4644}" type="slidenum">
              <a:rPr lang="en-GB" smtClean="0"/>
              <a:t>‹#›</a:t>
            </a:fld>
            <a:endParaRPr lang="en-GB"/>
          </a:p>
        </p:txBody>
      </p:sp>
    </p:spTree>
    <p:extLst>
      <p:ext uri="{BB962C8B-B14F-4D97-AF65-F5344CB8AC3E}">
        <p14:creationId xmlns:p14="http://schemas.microsoft.com/office/powerpoint/2010/main" val="532247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no arrow)">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2"/>
          <p:cNvSpPr>
            <a:spLocks noGrp="1"/>
          </p:cNvSpPr>
          <p:nvPr>
            <p:ph idx="1"/>
          </p:nvPr>
        </p:nvSpPr>
        <p:spPr>
          <a:xfrm>
            <a:off x="457200" y="1680297"/>
            <a:ext cx="8356600" cy="50126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995264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eading only">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457200" y="1237207"/>
            <a:ext cx="8238226" cy="679449"/>
          </a:xfrm>
          <a:prstGeom prst="rect">
            <a:avLst/>
          </a:prstGeom>
        </p:spPr>
        <p:txBody>
          <a:bodyPr anchor="b" anchorCtr="0"/>
          <a:lstStyle>
            <a:lvl1pPr algn="l">
              <a:lnSpc>
                <a:spcPct val="80000"/>
              </a:lnSpc>
              <a:defRPr sz="3600" b="1" baseline="0">
                <a:solidFill>
                  <a:srgbClr val="A00054"/>
                </a:solidFill>
              </a:defRPr>
            </a:lvl1pPr>
          </a:lstStyle>
          <a:p>
            <a:r>
              <a:rPr lang="en-US"/>
              <a:t>Slide title – Arial, 36, Bold</a:t>
            </a:r>
          </a:p>
        </p:txBody>
      </p:sp>
    </p:spTree>
    <p:extLst>
      <p:ext uri="{BB962C8B-B14F-4D97-AF65-F5344CB8AC3E}">
        <p14:creationId xmlns:p14="http://schemas.microsoft.com/office/powerpoint/2010/main" val="1025949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rgbClr val="888888"/>
                </a:solidFill>
                <a:latin typeface="Arial"/>
                <a:ea typeface="Arial"/>
                <a:cs typeface="Arial"/>
                <a:sym typeface="Arial"/>
              </a:defRPr>
            </a:lvl1pPr>
            <a:lvl2pPr marL="0" marR="0" lvl="1" indent="0" algn="r">
              <a:spcBef>
                <a:spcPts val="0"/>
              </a:spcBef>
              <a:buNone/>
              <a:defRPr sz="1400" b="0" i="0" u="none" strike="noStrike" cap="none">
                <a:solidFill>
                  <a:srgbClr val="888888"/>
                </a:solidFill>
                <a:latin typeface="Arial"/>
                <a:ea typeface="Arial"/>
                <a:cs typeface="Arial"/>
                <a:sym typeface="Arial"/>
              </a:defRPr>
            </a:lvl2pPr>
            <a:lvl3pPr marL="0" marR="0" lvl="2" indent="0" algn="r">
              <a:spcBef>
                <a:spcPts val="0"/>
              </a:spcBef>
              <a:buNone/>
              <a:defRPr sz="1400" b="0" i="0" u="none" strike="noStrike" cap="none">
                <a:solidFill>
                  <a:srgbClr val="888888"/>
                </a:solidFill>
                <a:latin typeface="Arial"/>
                <a:ea typeface="Arial"/>
                <a:cs typeface="Arial"/>
                <a:sym typeface="Arial"/>
              </a:defRPr>
            </a:lvl3pPr>
            <a:lvl4pPr marL="0" marR="0" lvl="3" indent="0" algn="r">
              <a:spcBef>
                <a:spcPts val="0"/>
              </a:spcBef>
              <a:buNone/>
              <a:defRPr sz="1400" b="0" i="0" u="none" strike="noStrike" cap="none">
                <a:solidFill>
                  <a:srgbClr val="888888"/>
                </a:solidFill>
                <a:latin typeface="Arial"/>
                <a:ea typeface="Arial"/>
                <a:cs typeface="Arial"/>
                <a:sym typeface="Arial"/>
              </a:defRPr>
            </a:lvl4pPr>
            <a:lvl5pPr marL="0" marR="0" lvl="4" indent="0" algn="r">
              <a:spcBef>
                <a:spcPts val="0"/>
              </a:spcBef>
              <a:buNone/>
              <a:defRPr sz="1400" b="0" i="0" u="none" strike="noStrike" cap="none">
                <a:solidFill>
                  <a:srgbClr val="888888"/>
                </a:solidFill>
                <a:latin typeface="Arial"/>
                <a:ea typeface="Arial"/>
                <a:cs typeface="Arial"/>
                <a:sym typeface="Arial"/>
              </a:defRPr>
            </a:lvl5pPr>
            <a:lvl6pPr marL="0" marR="0" lvl="5" indent="0" algn="r">
              <a:spcBef>
                <a:spcPts val="0"/>
              </a:spcBef>
              <a:buNone/>
              <a:defRPr sz="1400" b="0" i="0" u="none" strike="noStrike" cap="none">
                <a:solidFill>
                  <a:srgbClr val="888888"/>
                </a:solidFill>
                <a:latin typeface="Arial"/>
                <a:ea typeface="Arial"/>
                <a:cs typeface="Arial"/>
                <a:sym typeface="Arial"/>
              </a:defRPr>
            </a:lvl6pPr>
            <a:lvl7pPr marL="0" marR="0" lvl="6" indent="0" algn="r">
              <a:spcBef>
                <a:spcPts val="0"/>
              </a:spcBef>
              <a:buNone/>
              <a:defRPr sz="1400" b="0" i="0" u="none" strike="noStrike" cap="none">
                <a:solidFill>
                  <a:srgbClr val="888888"/>
                </a:solidFill>
                <a:latin typeface="Arial"/>
                <a:ea typeface="Arial"/>
                <a:cs typeface="Arial"/>
                <a:sym typeface="Arial"/>
              </a:defRPr>
            </a:lvl7pPr>
            <a:lvl8pPr marL="0" marR="0" lvl="7" indent="0" algn="r">
              <a:spcBef>
                <a:spcPts val="0"/>
              </a:spcBef>
              <a:buNone/>
              <a:defRPr sz="1400" b="0" i="0" u="none" strike="noStrike" cap="none">
                <a:solidFill>
                  <a:srgbClr val="888888"/>
                </a:solidFill>
                <a:latin typeface="Arial"/>
                <a:ea typeface="Arial"/>
                <a:cs typeface="Arial"/>
                <a:sym typeface="Arial"/>
              </a:defRPr>
            </a:lvl8pPr>
            <a:lvl9pPr marL="0" marR="0" lvl="8" indent="0" algn="r">
              <a:spcBef>
                <a:spcPts val="0"/>
              </a:spcBef>
              <a:buNone/>
              <a:defRPr sz="1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92461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0" y="238128"/>
            <a:ext cx="6953250" cy="620549"/>
          </a:xfrm>
        </p:spPr>
        <p:txBody>
          <a:bodyPr anchor="t">
            <a:noAutofit/>
          </a:bodyPr>
          <a:lstStyle>
            <a:lvl1pPr>
              <a:defRPr sz="3000" b="1">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257175" y="1373224"/>
            <a:ext cx="8569326" cy="4856127"/>
          </a:xfrm>
        </p:spPr>
        <p:txBody>
          <a:bodyPr/>
          <a:lstStyle>
            <a:lvl1pPr>
              <a:buClr>
                <a:srgbClr val="33CCCC"/>
              </a:buClr>
              <a:defRPr/>
            </a:lvl1pPr>
            <a:lvl2pPr>
              <a:buClr>
                <a:srgbClr val="33CCCC"/>
              </a:buClr>
              <a:defRPr/>
            </a:lvl2pPr>
            <a:lvl3pPr>
              <a:buClr>
                <a:srgbClr val="33CCCC"/>
              </a:buClr>
              <a:defRPr/>
            </a:lvl3pPr>
            <a:lvl4pPr>
              <a:buClr>
                <a:srgbClr val="33CCCC"/>
              </a:buClr>
              <a:defRPr/>
            </a:lvl4pPr>
            <a:lvl5pPr>
              <a:buClr>
                <a:srgbClr val="33CCC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a:xfrm>
            <a:off x="6931025" y="6507170"/>
            <a:ext cx="2057400" cy="365125"/>
          </a:xfrm>
        </p:spPr>
        <p:txBody>
          <a:bodyPr/>
          <a:lstStyle>
            <a:lvl1pPr>
              <a:defRPr>
                <a:solidFill>
                  <a:schemeClr val="bg1"/>
                </a:solidFill>
              </a:defRPr>
            </a:lvl1pPr>
          </a:lstStyle>
          <a:p>
            <a:fld id="{54D1D181-4E93-46C3-B835-E35B2B9C0FA8}" type="slidenum">
              <a:rPr lang="en-GB" smtClean="0">
                <a:solidFill>
                  <a:prstClr val="white"/>
                </a:solidFill>
              </a:rPr>
              <a:pPr/>
              <a:t>‹#›</a:t>
            </a:fld>
            <a:endParaRPr lang="en-GB" dirty="0">
              <a:solidFill>
                <a:prstClr val="white"/>
              </a:solidFill>
            </a:endParaRPr>
          </a:p>
        </p:txBody>
      </p:sp>
      <p:sp>
        <p:nvSpPr>
          <p:cNvPr id="11" name="Text Placeholder 10"/>
          <p:cNvSpPr>
            <a:spLocks noGrp="1"/>
          </p:cNvSpPr>
          <p:nvPr>
            <p:ph type="body" sz="quarter" idx="13" hasCustomPrompt="1"/>
          </p:nvPr>
        </p:nvSpPr>
        <p:spPr>
          <a:xfrm>
            <a:off x="257178" y="816881"/>
            <a:ext cx="6959813" cy="556347"/>
          </a:xfrm>
        </p:spPr>
        <p:txBody>
          <a:bodyPr/>
          <a:lstStyle>
            <a:lvl1pPr marL="0" indent="0">
              <a:buNone/>
              <a:defRPr baseline="0">
                <a:solidFill>
                  <a:schemeClr val="accent4"/>
                </a:solidFill>
              </a:defRPr>
            </a:lvl1pPr>
          </a:lstStyle>
          <a:p>
            <a:pPr lvl="0"/>
            <a:r>
              <a:rPr lang="en-GB" dirty="0"/>
              <a:t>Click to add subtitle</a:t>
            </a:r>
          </a:p>
        </p:txBody>
      </p:sp>
      <p:sp>
        <p:nvSpPr>
          <p:cNvPr id="10" name="Date Placeholder 3"/>
          <p:cNvSpPr>
            <a:spLocks noGrp="1"/>
          </p:cNvSpPr>
          <p:nvPr>
            <p:ph type="dt" sz="half" idx="2"/>
          </p:nvPr>
        </p:nvSpPr>
        <p:spPr>
          <a:xfrm>
            <a:off x="257175" y="6493081"/>
            <a:ext cx="2057400" cy="365125"/>
          </a:xfrm>
          <a:prstGeom prst="rect">
            <a:avLst/>
          </a:prstGeom>
        </p:spPr>
        <p:txBody>
          <a:bodyPr vert="horz" lIns="91440" tIns="45720" rIns="91440" bIns="45720" rtlCol="0" anchor="ctr"/>
          <a:lstStyle>
            <a:lvl1pPr algn="l">
              <a:defRPr sz="900">
                <a:solidFill>
                  <a:schemeClr val="bg1"/>
                </a:solidFill>
              </a:defRPr>
            </a:lvl1pPr>
          </a:lstStyle>
          <a:p>
            <a:fld id="{D496C1E9-2609-4E37-A6E2-96BDF5BD2BC5}" type="datetime4">
              <a:rPr lang="en-GB" smtClean="0">
                <a:solidFill>
                  <a:prstClr val="white"/>
                </a:solidFill>
              </a:rPr>
              <a:pPr/>
              <a:t>26 November 2019</a:t>
            </a:fld>
            <a:endParaRPr lang="en-GB" dirty="0">
              <a:solidFill>
                <a:prstClr val="white"/>
              </a:solidFill>
            </a:endParaRPr>
          </a:p>
        </p:txBody>
      </p:sp>
    </p:spTree>
    <p:extLst>
      <p:ext uri="{BB962C8B-B14F-4D97-AF65-F5344CB8AC3E}">
        <p14:creationId xmlns:p14="http://schemas.microsoft.com/office/powerpoint/2010/main" val="2360005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55937" y="230194"/>
            <a:ext cx="1470564" cy="755485"/>
          </a:xfrm>
          <a:prstGeom prst="rect">
            <a:avLst/>
          </a:prstGeom>
        </p:spPr>
      </p:pic>
      <p:sp>
        <p:nvSpPr>
          <p:cNvPr id="9" name="Rectangle 8"/>
          <p:cNvSpPr/>
          <p:nvPr userDrawn="1"/>
        </p:nvSpPr>
        <p:spPr>
          <a:xfrm>
            <a:off x="0" y="6489700"/>
            <a:ext cx="9144000" cy="368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257175" y="304704"/>
            <a:ext cx="6953250" cy="874749"/>
          </a:xfrm>
        </p:spPr>
        <p:txBody>
          <a:bodyPr anchor="t">
            <a:noAutofit/>
          </a:bodyPr>
          <a:lstStyle>
            <a:lvl1pPr>
              <a:defRPr sz="4000" b="1">
                <a:solidFill>
                  <a:schemeClr val="accent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57175" y="1373224"/>
            <a:ext cx="8569326" cy="4856127"/>
          </a:xfrm>
        </p:spPr>
        <p:txBody>
          <a:bodyPr/>
          <a:lstStyle>
            <a:lvl1pPr>
              <a:buClr>
                <a:srgbClr val="33CCCC"/>
              </a:buClr>
              <a:defRPr/>
            </a:lvl1pPr>
            <a:lvl2pPr>
              <a:buClr>
                <a:srgbClr val="33CCCC"/>
              </a:buClr>
              <a:defRPr/>
            </a:lvl2pPr>
            <a:lvl3pPr>
              <a:buClr>
                <a:srgbClr val="33CCCC"/>
              </a:buClr>
              <a:defRPr/>
            </a:lvl3pPr>
            <a:lvl4pPr>
              <a:buClr>
                <a:srgbClr val="33CCCC"/>
              </a:buClr>
              <a:defRPr/>
            </a:lvl4pPr>
            <a:lvl5pPr>
              <a:buClr>
                <a:srgbClr val="33CCCC"/>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6931025" y="6507168"/>
            <a:ext cx="2057400" cy="365125"/>
          </a:xfrm>
        </p:spPr>
        <p:txBody>
          <a:bodyPr/>
          <a:lstStyle>
            <a:lvl1pPr>
              <a:defRPr>
                <a:solidFill>
                  <a:schemeClr val="bg1"/>
                </a:solidFill>
              </a:defRPr>
            </a:lvl1pPr>
          </a:lstStyle>
          <a:p>
            <a:fld id="{54D1D181-4E93-46C3-B835-E35B2B9C0FA8}" type="slidenum">
              <a:rPr lang="en-GB" smtClean="0"/>
              <a:pPr/>
              <a:t>‹#›</a:t>
            </a:fld>
            <a:endParaRPr lang="en-GB" dirty="0"/>
          </a:p>
        </p:txBody>
      </p:sp>
      <p:sp>
        <p:nvSpPr>
          <p:cNvPr id="10" name="Date Placeholder 3"/>
          <p:cNvSpPr>
            <a:spLocks noGrp="1"/>
          </p:cNvSpPr>
          <p:nvPr>
            <p:ph type="dt" sz="half" idx="2"/>
          </p:nvPr>
        </p:nvSpPr>
        <p:spPr>
          <a:xfrm>
            <a:off x="257175" y="6493079"/>
            <a:ext cx="2057400" cy="365125"/>
          </a:xfrm>
          <a:prstGeom prst="rect">
            <a:avLst/>
          </a:prstGeom>
        </p:spPr>
        <p:txBody>
          <a:bodyPr vert="horz" lIns="91440" tIns="45720" rIns="91440" bIns="45720" rtlCol="0" anchor="ctr"/>
          <a:lstStyle>
            <a:lvl1pPr algn="l">
              <a:defRPr sz="1200">
                <a:solidFill>
                  <a:schemeClr val="bg1"/>
                </a:solidFill>
              </a:defRPr>
            </a:lvl1pPr>
          </a:lstStyle>
          <a:p>
            <a:endParaRPr lang="en-GB" dirty="0"/>
          </a:p>
        </p:txBody>
      </p:sp>
    </p:spTree>
    <p:extLst>
      <p:ext uri="{BB962C8B-B14F-4D97-AF65-F5344CB8AC3E}">
        <p14:creationId xmlns:p14="http://schemas.microsoft.com/office/powerpoint/2010/main" val="11112242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98452"/>
            <a:ext cx="7886700" cy="1325563"/>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9959AC8-17E7-48C5-892B-0ABDE93B0265}" type="datetimeFigureOut">
              <a:rPr lang="en-GB" smtClean="0"/>
              <a:t>26/11/2019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0F4989-F6AA-4B24-9167-3F6597EF4644}" type="slidenum">
              <a:rPr lang="en-GB" smtClean="0"/>
              <a:t>‹#›</a:t>
            </a:fld>
            <a:endParaRPr lang="en-GB"/>
          </a:p>
        </p:txBody>
      </p:sp>
    </p:spTree>
    <p:extLst>
      <p:ext uri="{BB962C8B-B14F-4D97-AF65-F5344CB8AC3E}">
        <p14:creationId xmlns:p14="http://schemas.microsoft.com/office/powerpoint/2010/main" val="1400289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959AC8-17E7-48C5-892B-0ABDE93B0265}" type="datetimeFigureOut">
              <a:rPr lang="en-GB" smtClean="0"/>
              <a:t>26/11/2019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0F4989-F6AA-4B24-9167-3F6597EF4644}" type="slidenum">
              <a:rPr lang="en-GB" smtClean="0"/>
              <a:t>‹#›</a:t>
            </a:fld>
            <a:endParaRPr lang="en-GB"/>
          </a:p>
        </p:txBody>
      </p:sp>
    </p:spTree>
    <p:extLst>
      <p:ext uri="{BB962C8B-B14F-4D97-AF65-F5344CB8AC3E}">
        <p14:creationId xmlns:p14="http://schemas.microsoft.com/office/powerpoint/2010/main" val="2709179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959AC8-17E7-48C5-892B-0ABDE93B0265}" type="datetimeFigureOut">
              <a:rPr lang="en-GB" smtClean="0"/>
              <a:t>26/11/2019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50F4989-F6AA-4B24-9167-3F6597EF4644}" type="slidenum">
              <a:rPr lang="en-GB" smtClean="0"/>
              <a:t>‹#›</a:t>
            </a:fld>
            <a:endParaRPr lang="en-GB"/>
          </a:p>
        </p:txBody>
      </p:sp>
    </p:spTree>
    <p:extLst>
      <p:ext uri="{BB962C8B-B14F-4D97-AF65-F5344CB8AC3E}">
        <p14:creationId xmlns:p14="http://schemas.microsoft.com/office/powerpoint/2010/main" val="2788051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959AC8-17E7-48C5-892B-0ABDE93B0265}" type="datetimeFigureOut">
              <a:rPr lang="en-GB" smtClean="0"/>
              <a:t>26/11/2019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50F4989-F6AA-4B24-9167-3F6597EF4644}" type="slidenum">
              <a:rPr lang="en-GB" smtClean="0"/>
              <a:t>‹#›</a:t>
            </a:fld>
            <a:endParaRPr lang="en-GB"/>
          </a:p>
        </p:txBody>
      </p:sp>
    </p:spTree>
    <p:extLst>
      <p:ext uri="{BB962C8B-B14F-4D97-AF65-F5344CB8AC3E}">
        <p14:creationId xmlns:p14="http://schemas.microsoft.com/office/powerpoint/2010/main" val="3011896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31"/>
            <a:ext cx="7886700" cy="758823"/>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19959AC8-17E7-48C5-892B-0ABDE93B0265}" type="datetimeFigureOut">
              <a:rPr lang="en-GB" smtClean="0"/>
              <a:t>26/11/2019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50F4989-F6AA-4B24-9167-3F6597EF4644}" type="slidenum">
              <a:rPr lang="en-GB" smtClean="0"/>
              <a:t>‹#›</a:t>
            </a:fld>
            <a:endParaRPr lang="en-GB"/>
          </a:p>
        </p:txBody>
      </p:sp>
    </p:spTree>
    <p:extLst>
      <p:ext uri="{BB962C8B-B14F-4D97-AF65-F5344CB8AC3E}">
        <p14:creationId xmlns:p14="http://schemas.microsoft.com/office/powerpoint/2010/main" val="173746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959AC8-17E7-48C5-892B-0ABDE93B0265}" type="datetimeFigureOut">
              <a:rPr lang="en-GB" smtClean="0"/>
              <a:t>26/11/2019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50F4989-F6AA-4B24-9167-3F6597EF4644}" type="slidenum">
              <a:rPr lang="en-GB" smtClean="0"/>
              <a:t>‹#›</a:t>
            </a:fld>
            <a:endParaRPr lang="en-GB"/>
          </a:p>
        </p:txBody>
      </p:sp>
    </p:spTree>
    <p:extLst>
      <p:ext uri="{BB962C8B-B14F-4D97-AF65-F5344CB8AC3E}">
        <p14:creationId xmlns:p14="http://schemas.microsoft.com/office/powerpoint/2010/main" val="4261211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959AC8-17E7-48C5-892B-0ABDE93B0265}" type="datetimeFigureOut">
              <a:rPr lang="en-GB" smtClean="0"/>
              <a:t>26/11/2019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50F4989-F6AA-4B24-9167-3F6597EF4644}" type="slidenum">
              <a:rPr lang="en-GB" smtClean="0"/>
              <a:t>‹#›</a:t>
            </a:fld>
            <a:endParaRPr lang="en-GB"/>
          </a:p>
        </p:txBody>
      </p:sp>
    </p:spTree>
    <p:extLst>
      <p:ext uri="{BB962C8B-B14F-4D97-AF65-F5344CB8AC3E}">
        <p14:creationId xmlns:p14="http://schemas.microsoft.com/office/powerpoint/2010/main" val="864506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3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959AC8-17E7-48C5-892B-0ABDE93B0265}" type="datetimeFigureOut">
              <a:rPr lang="en-GB" smtClean="0"/>
              <a:t>26/11/2019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50F4989-F6AA-4B24-9167-3F6597EF4644}" type="slidenum">
              <a:rPr lang="en-GB" smtClean="0"/>
              <a:t>‹#›</a:t>
            </a:fld>
            <a:endParaRPr lang="en-GB"/>
          </a:p>
        </p:txBody>
      </p:sp>
    </p:spTree>
    <p:extLst>
      <p:ext uri="{BB962C8B-B14F-4D97-AF65-F5344CB8AC3E}">
        <p14:creationId xmlns:p14="http://schemas.microsoft.com/office/powerpoint/2010/main" val="1420232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04457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30350"/>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59AC8-17E7-48C5-892B-0ABDE93B0265}" type="datetimeFigureOut">
              <a:rPr lang="en-GB" smtClean="0"/>
              <a:t>26/11/2019</a:t>
            </a:fld>
            <a:endParaRPr lang="en-GB"/>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0F4989-F6AA-4B24-9167-3F6597EF4644}" type="slidenum">
              <a:rPr lang="en-GB" smtClean="0"/>
              <a:t>‹#›</a:t>
            </a:fld>
            <a:endParaRPr lang="en-GB"/>
          </a:p>
        </p:txBody>
      </p:sp>
    </p:spTree>
    <p:extLst>
      <p:ext uri="{BB962C8B-B14F-4D97-AF65-F5344CB8AC3E}">
        <p14:creationId xmlns:p14="http://schemas.microsoft.com/office/powerpoint/2010/main" val="332696296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3" r:id="rId12"/>
    <p:sldLayoutId id="2147483684" r:id="rId13"/>
    <p:sldLayoutId id="2147483685" r:id="rId14"/>
    <p:sldLayoutId id="2147483686" r:id="rId15"/>
    <p:sldLayoutId id="214748368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image" Target="../media/image31.png"/><Relationship Id="rId7" Type="http://schemas.openxmlformats.org/officeDocument/2006/relationships/image" Target="../media/image34.png"/><Relationship Id="rId12"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36.png"/><Relationship Id="rId1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hyperlink" Target="https://www.genomicseducation.hee.nhs.uk/cancer-genomic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8.png"/><Relationship Id="rId11" Type="http://schemas.openxmlformats.org/officeDocument/2006/relationships/chart" Target="../charts/chart1.xml"/><Relationship Id="rId5" Type="http://schemas.openxmlformats.org/officeDocument/2006/relationships/image" Target="../media/image7.png"/><Relationship Id="rId10" Type="http://schemas.openxmlformats.org/officeDocument/2006/relationships/image" Target="../media/image12.wmf"/><Relationship Id="rId4" Type="http://schemas.openxmlformats.org/officeDocument/2006/relationships/image" Target="../media/image6.pn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54.png"/><Relationship Id="rId4" Type="http://schemas.openxmlformats.org/officeDocument/2006/relationships/image" Target="../media/image21.sv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56.png"/><Relationship Id="rId4" Type="http://schemas.openxmlformats.org/officeDocument/2006/relationships/image" Target="../media/image23.sv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35.xml.rels><?xml version="1.0" encoding="UTF-8" standalone="yes"?>
<Relationships xmlns="http://schemas.openxmlformats.org/package/2006/relationships"><Relationship Id="rId3" Type="http://schemas.openxmlformats.org/officeDocument/2006/relationships/hyperlink" Target="https://cnfl.extge.co.uk/display/GERE/Research+Environment+Demo+Videos"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61.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image" Target="../media/image31.png"/><Relationship Id="rId7" Type="http://schemas.openxmlformats.org/officeDocument/2006/relationships/image" Target="../media/image34.png"/><Relationship Id="rId12" Type="http://schemas.microsoft.com/office/2007/relationships/hdphoto" Target="../media/hdphoto3.wdp"/><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36.png"/><Relationship Id="rId14" Type="http://schemas.openxmlformats.org/officeDocument/2006/relationships/image" Target="../media/image39.png"/></Relationships>
</file>

<file path=ppt/slides/_rels/slide44.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notesSlide" Target="../notesSlides/notesSlide36.xml"/><Relationship Id="rId7" Type="http://schemas.openxmlformats.org/officeDocument/2006/relationships/hyperlink" Target="https://www.genomicseducation.hee.nhs.uk/" TargetMode="External"/><Relationship Id="rId2" Type="http://schemas.openxmlformats.org/officeDocument/2006/relationships/slideLayout" Target="../slideLayouts/slideLayout2.xml"/><Relationship Id="rId1" Type="http://schemas.openxmlformats.org/officeDocument/2006/relationships/video" Target="https://www.youtube.com/embed/nneWFaJ6Hfc" TargetMode="External"/><Relationship Id="rId6" Type="http://schemas.openxmlformats.org/officeDocument/2006/relationships/image" Target="../media/image71.jpeg"/><Relationship Id="rId11" Type="http://schemas.openxmlformats.org/officeDocument/2006/relationships/hyperlink" Target="http://www.genomicsengland.co.uk/" TargetMode="External"/><Relationship Id="rId5" Type="http://schemas.openxmlformats.org/officeDocument/2006/relationships/image" Target="../media/image70.png"/><Relationship Id="rId10" Type="http://schemas.openxmlformats.org/officeDocument/2006/relationships/image" Target="../media/image74.jpeg"/><Relationship Id="rId4" Type="http://schemas.openxmlformats.org/officeDocument/2006/relationships/image" Target="../media/image69.png"/><Relationship Id="rId9" Type="http://schemas.openxmlformats.org/officeDocument/2006/relationships/image" Target="../media/image7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hyperlink" Target="mailto:ubh-tr.wegmc@nhs.net" TargetMode="External"/><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diagramData" Target="../diagrams/data1.xml"/><Relationship Id="rId21" Type="http://schemas.openxmlformats.org/officeDocument/2006/relationships/image" Target="../media/image27.png"/><Relationship Id="rId7" Type="http://schemas.microsoft.com/office/2007/relationships/diagramDrawing" Target="../diagrams/drawing1.xml"/><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5.xml"/><Relationship Id="rId16" Type="http://schemas.openxmlformats.org/officeDocument/2006/relationships/image" Target="../media/image23.png"/><Relationship Id="rId20"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8.png"/><Relationship Id="rId5" Type="http://schemas.openxmlformats.org/officeDocument/2006/relationships/diagramQuickStyle" Target="../diagrams/quickStyle1.xml"/><Relationship Id="rId15" Type="http://schemas.openxmlformats.org/officeDocument/2006/relationships/image" Target="../media/image22.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diagramLayout" Target="../diagrams/layout1.xml"/><Relationship Id="rId9" Type="http://schemas.openxmlformats.org/officeDocument/2006/relationships/image" Target="../media/image16.pn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p86"/>
          <p:cNvPicPr preferRelativeResize="0"/>
          <p:nvPr/>
        </p:nvPicPr>
        <p:blipFill rotWithShape="1">
          <a:blip r:embed="rId3">
            <a:alphaModFix/>
          </a:blip>
          <a:srcRect t="-76" r="-15247"/>
          <a:stretch/>
        </p:blipFill>
        <p:spPr>
          <a:xfrm>
            <a:off x="0" y="0"/>
            <a:ext cx="10538256" cy="6858000"/>
          </a:xfrm>
          <a:prstGeom prst="rect">
            <a:avLst/>
          </a:prstGeom>
          <a:noFill/>
          <a:ln>
            <a:noFill/>
          </a:ln>
        </p:spPr>
      </p:pic>
      <p:sp>
        <p:nvSpPr>
          <p:cNvPr id="519" name="Google Shape;519;p86"/>
          <p:cNvSpPr txBox="1"/>
          <p:nvPr/>
        </p:nvSpPr>
        <p:spPr>
          <a:xfrm>
            <a:off x="4805" y="2060848"/>
            <a:ext cx="9036496" cy="23083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dirty="0" smtClean="0">
                <a:solidFill>
                  <a:schemeClr val="lt1"/>
                </a:solidFill>
                <a:effectLst>
                  <a:outerShdw blurRad="38100" dist="38100" dir="2700000" algn="tl">
                    <a:srgbClr val="000000">
                      <a:alpha val="43137"/>
                    </a:srgbClr>
                  </a:outerShdw>
                </a:effectLst>
                <a:latin typeface="Calibri"/>
                <a:ea typeface="Calibri"/>
                <a:cs typeface="Calibri"/>
                <a:sym typeface="Calibri"/>
              </a:rPr>
              <a:t>NBT Sarcoma Pathway for </a:t>
            </a:r>
            <a:br>
              <a:rPr lang="en-GB" sz="5400" b="1" dirty="0" smtClean="0">
                <a:solidFill>
                  <a:schemeClr val="lt1"/>
                </a:solidFill>
                <a:effectLst>
                  <a:outerShdw blurRad="38100" dist="38100" dir="2700000" algn="tl">
                    <a:srgbClr val="000000">
                      <a:alpha val="43137"/>
                    </a:srgbClr>
                  </a:outerShdw>
                </a:effectLst>
                <a:latin typeface="Calibri"/>
                <a:ea typeface="Calibri"/>
                <a:cs typeface="Calibri"/>
                <a:sym typeface="Calibri"/>
              </a:rPr>
            </a:br>
            <a:r>
              <a:rPr lang="en-GB" sz="5400" b="1" dirty="0" smtClean="0">
                <a:solidFill>
                  <a:schemeClr val="lt1"/>
                </a:solidFill>
                <a:effectLst>
                  <a:outerShdw blurRad="38100" dist="38100" dir="2700000" algn="tl">
                    <a:srgbClr val="000000">
                      <a:alpha val="43137"/>
                    </a:srgbClr>
                  </a:outerShdw>
                </a:effectLst>
                <a:latin typeface="Calibri"/>
                <a:ea typeface="Calibri"/>
                <a:cs typeface="Calibri"/>
                <a:sym typeface="Calibri"/>
              </a:rPr>
              <a:t>Whole Genome Sequencing </a:t>
            </a:r>
            <a:br>
              <a:rPr lang="en-GB" sz="5400" b="1" dirty="0" smtClean="0">
                <a:solidFill>
                  <a:schemeClr val="lt1"/>
                </a:solidFill>
                <a:effectLst>
                  <a:outerShdw blurRad="38100" dist="38100" dir="2700000" algn="tl">
                    <a:srgbClr val="000000">
                      <a:alpha val="43137"/>
                    </a:srgbClr>
                  </a:outerShdw>
                </a:effectLst>
                <a:latin typeface="Calibri"/>
                <a:ea typeface="Calibri"/>
                <a:cs typeface="Calibri"/>
                <a:sym typeface="Calibri"/>
              </a:rPr>
            </a:br>
            <a:endParaRPr sz="4400" b="1" i="0" u="none" strike="noStrike" cap="none" dirty="0">
              <a:solidFill>
                <a:schemeClr val="lt1"/>
              </a:solidFill>
              <a:effectLst>
                <a:outerShdw blurRad="38100" dist="38100" dir="2700000" algn="tl">
                  <a:srgbClr val="000000">
                    <a:alpha val="43137"/>
                  </a:srgbClr>
                </a:outerShdw>
              </a:effectLst>
              <a:latin typeface="Arial"/>
              <a:ea typeface="Arial"/>
              <a:cs typeface="Arial"/>
              <a:sym typeface="Arial"/>
            </a:endParaRPr>
          </a:p>
        </p:txBody>
      </p:sp>
      <p:sp>
        <p:nvSpPr>
          <p:cNvPr id="520" name="Google Shape;520;p86"/>
          <p:cNvSpPr txBox="1"/>
          <p:nvPr/>
        </p:nvSpPr>
        <p:spPr>
          <a:xfrm>
            <a:off x="251520" y="5872916"/>
            <a:ext cx="8205496"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b="0" i="0" u="none" strike="noStrike" cap="none" dirty="0" smtClean="0">
                <a:solidFill>
                  <a:srgbClr val="FFFF00"/>
                </a:solidFill>
                <a:latin typeface="Calibri"/>
                <a:ea typeface="Calibri"/>
                <a:cs typeface="Calibri"/>
                <a:sym typeface="Calibri"/>
              </a:rPr>
              <a:t>Summary for Sarcoma CAG </a:t>
            </a:r>
            <a:endParaRPr lang="en-GB" sz="2400" dirty="0">
              <a:solidFill>
                <a:srgbClr val="FFFF00"/>
              </a:solidFill>
              <a:latin typeface="Calibri"/>
              <a:ea typeface="Calibri"/>
              <a:cs typeface="Calibri"/>
              <a:sym typeface="Calibri"/>
            </a:endParaRPr>
          </a:p>
          <a:p>
            <a:pPr marL="0" marR="0" lvl="0" indent="0" algn="ctr" rtl="0">
              <a:spcBef>
                <a:spcPts val="0"/>
              </a:spcBef>
              <a:spcAft>
                <a:spcPts val="0"/>
              </a:spcAft>
              <a:buNone/>
            </a:pPr>
            <a:r>
              <a:rPr lang="en-GB" sz="2400" dirty="0" smtClean="0">
                <a:solidFill>
                  <a:srgbClr val="FFFF00"/>
                </a:solidFill>
                <a:latin typeface="Calibri"/>
                <a:ea typeface="Calibri"/>
                <a:cs typeface="Calibri"/>
                <a:sym typeface="Calibri"/>
              </a:rPr>
              <a:t>25</a:t>
            </a:r>
            <a:r>
              <a:rPr lang="en-GB" sz="2400" baseline="30000" dirty="0" smtClean="0">
                <a:solidFill>
                  <a:srgbClr val="FFFF00"/>
                </a:solidFill>
                <a:latin typeface="Calibri"/>
                <a:ea typeface="Calibri"/>
                <a:cs typeface="Calibri"/>
                <a:sym typeface="Calibri"/>
              </a:rPr>
              <a:t>th</a:t>
            </a:r>
            <a:r>
              <a:rPr lang="en-GB" sz="2400" dirty="0" smtClean="0">
                <a:solidFill>
                  <a:srgbClr val="FFFF00"/>
                </a:solidFill>
                <a:latin typeface="Calibri"/>
                <a:ea typeface="Calibri"/>
                <a:cs typeface="Calibri"/>
                <a:sym typeface="Calibri"/>
              </a:rPr>
              <a:t> November 2019</a:t>
            </a:r>
            <a:endParaRPr sz="2400" b="0" i="0" u="none" strike="noStrike" cap="none" dirty="0">
              <a:solidFill>
                <a:srgbClr val="FFFF00"/>
              </a:solidFill>
              <a:latin typeface="Calibri"/>
              <a:ea typeface="Calibri"/>
              <a:cs typeface="Calibri"/>
              <a:sym typeface="Calibri"/>
            </a:endParaRPr>
          </a:p>
        </p:txBody>
      </p:sp>
      <p:pic>
        <p:nvPicPr>
          <p:cNvPr id="7" name="Picture 5"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2584" y="188640"/>
            <a:ext cx="2117400" cy="76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West Of England Genomic Medicine Centre"/>
          <p:cNvPicPr>
            <a:picLocks noChangeAspect="1" noChangeArrowheads="1"/>
          </p:cNvPicPr>
          <p:nvPr/>
        </p:nvPicPr>
        <p:blipFill rotWithShape="1">
          <a:blip r:embed="rId5">
            <a:extLst>
              <a:ext uri="{28A0092B-C50C-407E-A947-70E740481C1C}">
                <a14:useLocalDpi xmlns:a14="http://schemas.microsoft.com/office/drawing/2010/main" val="0"/>
              </a:ext>
            </a:extLst>
          </a:blip>
          <a:srcRect r="7263"/>
          <a:stretch/>
        </p:blipFill>
        <p:spPr bwMode="auto">
          <a:xfrm>
            <a:off x="155575" y="134741"/>
            <a:ext cx="2292658" cy="791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5121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erry f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44430"/>
            <a:ext cx="2808312" cy="60659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51920" y="404664"/>
            <a:ext cx="4824536" cy="461665"/>
          </a:xfrm>
          <a:prstGeom prst="rect">
            <a:avLst/>
          </a:prstGeom>
          <a:noFill/>
        </p:spPr>
        <p:txBody>
          <a:bodyPr wrap="square" rtlCol="0">
            <a:spAutoFit/>
          </a:bodyPr>
          <a:lstStyle/>
          <a:p>
            <a:r>
              <a:rPr lang="en-GB" sz="2400" b="1" dirty="0" smtClean="0"/>
              <a:t>Terry Fox</a:t>
            </a:r>
            <a:endParaRPr lang="en-GB" sz="2400" b="1" dirty="0"/>
          </a:p>
        </p:txBody>
      </p:sp>
      <p:sp>
        <p:nvSpPr>
          <p:cNvPr id="5" name="TextBox 4"/>
          <p:cNvSpPr txBox="1"/>
          <p:nvPr/>
        </p:nvSpPr>
        <p:spPr>
          <a:xfrm>
            <a:off x="3995936" y="1196752"/>
            <a:ext cx="4824536" cy="646331"/>
          </a:xfrm>
          <a:prstGeom prst="rect">
            <a:avLst/>
          </a:prstGeom>
          <a:noFill/>
        </p:spPr>
        <p:txBody>
          <a:bodyPr wrap="square" rtlCol="0">
            <a:spAutoFit/>
          </a:bodyPr>
          <a:lstStyle/>
          <a:p>
            <a:r>
              <a:rPr lang="en-GB" dirty="0" smtClean="0"/>
              <a:t>Diagnosed with an osteosarcoma in 1977, age 18 – had surgery and chemotherapy</a:t>
            </a:r>
            <a:endParaRPr lang="en-GB" dirty="0"/>
          </a:p>
        </p:txBody>
      </p:sp>
      <p:sp>
        <p:nvSpPr>
          <p:cNvPr id="7" name="TextBox 6"/>
          <p:cNvSpPr txBox="1"/>
          <p:nvPr/>
        </p:nvSpPr>
        <p:spPr>
          <a:xfrm>
            <a:off x="3995208" y="2094012"/>
            <a:ext cx="4951532" cy="1477328"/>
          </a:xfrm>
          <a:prstGeom prst="rect">
            <a:avLst/>
          </a:prstGeom>
          <a:noFill/>
        </p:spPr>
        <p:txBody>
          <a:bodyPr wrap="square" rtlCol="0">
            <a:spAutoFit/>
          </a:bodyPr>
          <a:lstStyle/>
          <a:p>
            <a:r>
              <a:rPr lang="en-GB" dirty="0" smtClean="0"/>
              <a:t>April </a:t>
            </a:r>
            <a:r>
              <a:rPr lang="en-GB" dirty="0"/>
              <a:t>12, </a:t>
            </a:r>
            <a:r>
              <a:rPr lang="en-GB" dirty="0" smtClean="0"/>
              <a:t>1980: Fox dipped </a:t>
            </a:r>
            <a:r>
              <a:rPr lang="en-GB" dirty="0"/>
              <a:t>his right leg in the Atlantic Ocean </a:t>
            </a:r>
            <a:r>
              <a:rPr lang="en-GB" dirty="0" smtClean="0"/>
              <a:t>near St John’s Newfoundland</a:t>
            </a:r>
            <a:r>
              <a:rPr lang="en-GB" dirty="0"/>
              <a:t> </a:t>
            </a:r>
            <a:r>
              <a:rPr lang="en-GB" dirty="0" smtClean="0"/>
              <a:t>and </a:t>
            </a:r>
            <a:r>
              <a:rPr lang="en-GB" dirty="0"/>
              <a:t>filled two large bottles with </a:t>
            </a:r>
            <a:r>
              <a:rPr lang="en-GB" dirty="0" smtClean="0"/>
              <a:t>water – intending to intended </a:t>
            </a:r>
            <a:r>
              <a:rPr lang="en-GB" dirty="0"/>
              <a:t>to keep one as a souvenir and pour the other into the Pacific Ocean </a:t>
            </a:r>
            <a:r>
              <a:rPr lang="en-GB" dirty="0" smtClean="0"/>
              <a:t>in Victoria, B.C.</a:t>
            </a:r>
            <a:endParaRPr lang="en-GB" dirty="0"/>
          </a:p>
        </p:txBody>
      </p:sp>
      <p:sp>
        <p:nvSpPr>
          <p:cNvPr id="8" name="TextBox 7"/>
          <p:cNvSpPr txBox="1"/>
          <p:nvPr/>
        </p:nvSpPr>
        <p:spPr>
          <a:xfrm>
            <a:off x="3995936" y="3717032"/>
            <a:ext cx="4824536" cy="646331"/>
          </a:xfrm>
          <a:prstGeom prst="rect">
            <a:avLst/>
          </a:prstGeom>
          <a:noFill/>
        </p:spPr>
        <p:txBody>
          <a:bodyPr wrap="square" rtlCol="0">
            <a:spAutoFit/>
          </a:bodyPr>
          <a:lstStyle/>
          <a:p>
            <a:r>
              <a:rPr lang="en-GB" dirty="0" smtClean="0"/>
              <a:t>Terry ran </a:t>
            </a:r>
            <a:r>
              <a:rPr lang="en-GB" dirty="0"/>
              <a:t>an average of </a:t>
            </a:r>
            <a:r>
              <a:rPr lang="en-GB" dirty="0" smtClean="0"/>
              <a:t>26 miles daily </a:t>
            </a:r>
            <a:r>
              <a:rPr lang="en-GB" dirty="0"/>
              <a:t>through six </a:t>
            </a:r>
            <a:r>
              <a:rPr lang="en-GB" dirty="0" smtClean="0"/>
              <a:t>provinces.</a:t>
            </a:r>
          </a:p>
        </p:txBody>
      </p:sp>
      <p:sp>
        <p:nvSpPr>
          <p:cNvPr id="6" name="Rectangle 5"/>
          <p:cNvSpPr/>
          <p:nvPr/>
        </p:nvSpPr>
        <p:spPr>
          <a:xfrm>
            <a:off x="3996129" y="4509120"/>
            <a:ext cx="4950609" cy="923330"/>
          </a:xfrm>
          <a:prstGeom prst="rect">
            <a:avLst/>
          </a:prstGeom>
        </p:spPr>
        <p:txBody>
          <a:bodyPr wrap="square">
            <a:spAutoFit/>
          </a:bodyPr>
          <a:lstStyle/>
          <a:p>
            <a:r>
              <a:rPr lang="en-GB" dirty="0"/>
              <a:t>After 143 days and 3,339 miles, he stops outside of Thunder Bay, Ontario for chemotherapy and interferon </a:t>
            </a:r>
            <a:r>
              <a:rPr lang="en-GB" dirty="0" smtClean="0"/>
              <a:t>treatment.</a:t>
            </a:r>
            <a:endParaRPr lang="en-GB" dirty="0"/>
          </a:p>
        </p:txBody>
      </p:sp>
      <p:sp>
        <p:nvSpPr>
          <p:cNvPr id="10" name="TextBox 9"/>
          <p:cNvSpPr txBox="1"/>
          <p:nvPr/>
        </p:nvSpPr>
        <p:spPr>
          <a:xfrm>
            <a:off x="3987478" y="5661248"/>
            <a:ext cx="4959261" cy="923330"/>
          </a:xfrm>
          <a:prstGeom prst="rect">
            <a:avLst/>
          </a:prstGeom>
          <a:noFill/>
        </p:spPr>
        <p:txBody>
          <a:bodyPr wrap="square" rtlCol="0">
            <a:spAutoFit/>
          </a:bodyPr>
          <a:lstStyle/>
          <a:p>
            <a:r>
              <a:rPr lang="en-GB" dirty="0" smtClean="0"/>
              <a:t>Terry passed away on June 28, 1981</a:t>
            </a:r>
          </a:p>
          <a:p>
            <a:r>
              <a:rPr lang="en-GB" dirty="0" smtClean="0"/>
              <a:t>The Terry Fox Foundation has raised over $750 million CAD. </a:t>
            </a:r>
          </a:p>
        </p:txBody>
      </p:sp>
    </p:spTree>
    <p:extLst>
      <p:ext uri="{BB962C8B-B14F-4D97-AF65-F5344CB8AC3E}">
        <p14:creationId xmlns:p14="http://schemas.microsoft.com/office/powerpoint/2010/main" val="241848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6"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Rectangle 3"/>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405580" y="2595716"/>
            <a:ext cx="8332839" cy="553998"/>
          </a:xfrm>
          <a:prstGeom prst="rect">
            <a:avLst/>
          </a:prstGeom>
          <a:noFill/>
        </p:spPr>
        <p:txBody>
          <a:bodyPr wrap="square" rtlCol="0">
            <a:spAutoFit/>
          </a:bodyPr>
          <a:lstStyle/>
          <a:p>
            <a:pPr algn="ctr"/>
            <a:r>
              <a:rPr lang="en-GB" sz="3000" b="1" dirty="0" smtClean="0">
                <a:solidFill>
                  <a:schemeClr val="bg1"/>
                </a:solidFill>
                <a:effectLst>
                  <a:outerShdw blurRad="38100" dist="38100" dir="2700000" algn="tl">
                    <a:srgbClr val="000000">
                      <a:alpha val="43137"/>
                    </a:srgbClr>
                  </a:outerShdw>
                </a:effectLst>
              </a:rPr>
              <a:t>How would you describe a genome to a patient?</a:t>
            </a:r>
            <a:endParaRPr lang="en-GB" sz="3000" b="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557980" y="3942761"/>
            <a:ext cx="8332839" cy="400110"/>
          </a:xfrm>
          <a:prstGeom prst="rect">
            <a:avLst/>
          </a:prstGeom>
          <a:noFill/>
        </p:spPr>
        <p:txBody>
          <a:bodyPr wrap="square" rtlCol="0">
            <a:spAutoFit/>
          </a:bodyPr>
          <a:lstStyle/>
          <a:p>
            <a:pPr algn="ctr"/>
            <a:r>
              <a:rPr lang="en-GB" sz="2000" dirty="0" smtClean="0">
                <a:solidFill>
                  <a:schemeClr val="bg1"/>
                </a:solidFill>
                <a:effectLst>
                  <a:outerShdw blurRad="38100" dist="38100" dir="2700000" algn="tl">
                    <a:srgbClr val="000000">
                      <a:alpha val="43137"/>
                    </a:srgbClr>
                  </a:outerShdw>
                </a:effectLst>
              </a:rPr>
              <a:t>(in one sentence or less)</a:t>
            </a:r>
            <a:endParaRPr lang="en-GB" sz="2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422247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4"/>
          <p:cNvSpPr txBox="1">
            <a:spLocks noChangeArrowheads="1"/>
          </p:cNvSpPr>
          <p:nvPr/>
        </p:nvSpPr>
        <p:spPr bwMode="auto">
          <a:xfrm>
            <a:off x="6097978" y="3255626"/>
            <a:ext cx="233574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itchFamily="34" charset="0"/>
                <a:cs typeface="Arial" charset="0"/>
              </a:defRPr>
            </a:lvl1pPr>
            <a:lvl2pPr marL="742950" indent="-285750">
              <a:defRPr>
                <a:solidFill>
                  <a:schemeClr val="tx1"/>
                </a:solidFill>
                <a:latin typeface="Franklin Gothic Book" pitchFamily="34" charset="0"/>
                <a:cs typeface="Arial" charset="0"/>
              </a:defRPr>
            </a:lvl2pPr>
            <a:lvl3pPr marL="1143000" indent="-228600">
              <a:defRPr>
                <a:solidFill>
                  <a:schemeClr val="tx1"/>
                </a:solidFill>
                <a:latin typeface="Franklin Gothic Book" pitchFamily="34" charset="0"/>
                <a:cs typeface="Arial" charset="0"/>
              </a:defRPr>
            </a:lvl3pPr>
            <a:lvl4pPr marL="1600200" indent="-228600">
              <a:defRPr>
                <a:solidFill>
                  <a:schemeClr val="tx1"/>
                </a:solidFill>
                <a:latin typeface="Franklin Gothic Book" pitchFamily="34" charset="0"/>
                <a:cs typeface="Arial" charset="0"/>
              </a:defRPr>
            </a:lvl4pPr>
            <a:lvl5pPr marL="2057400" indent="-228600">
              <a:defRPr>
                <a:solidFill>
                  <a:schemeClr val="tx1"/>
                </a:solidFill>
                <a:latin typeface="Franklin Gothic Book" pitchFamily="34" charset="0"/>
                <a:cs typeface="Arial"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charset="0"/>
              </a:defRPr>
            </a:lvl9pPr>
          </a:lstStyle>
          <a:p>
            <a:pPr algn="ctr"/>
            <a:r>
              <a:rPr lang="en-GB" altLang="en-US" b="1" dirty="0">
                <a:solidFill>
                  <a:schemeClr val="accent5"/>
                </a:solidFill>
              </a:rPr>
              <a:t>“What might genomic results mean for me and my cancer?”</a:t>
            </a:r>
          </a:p>
        </p:txBody>
      </p:sp>
      <p:sp>
        <p:nvSpPr>
          <p:cNvPr id="58" name="TextBox 5"/>
          <p:cNvSpPr txBox="1">
            <a:spLocks noChangeArrowheads="1"/>
          </p:cNvSpPr>
          <p:nvPr/>
        </p:nvSpPr>
        <p:spPr bwMode="auto">
          <a:xfrm>
            <a:off x="10906" y="3170415"/>
            <a:ext cx="21026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itchFamily="34" charset="0"/>
                <a:cs typeface="Arial" charset="0"/>
              </a:defRPr>
            </a:lvl1pPr>
            <a:lvl2pPr marL="742950" indent="-285750">
              <a:defRPr>
                <a:solidFill>
                  <a:schemeClr val="tx1"/>
                </a:solidFill>
                <a:latin typeface="Franklin Gothic Book" pitchFamily="34" charset="0"/>
                <a:cs typeface="Arial" charset="0"/>
              </a:defRPr>
            </a:lvl2pPr>
            <a:lvl3pPr marL="1143000" indent="-228600">
              <a:defRPr>
                <a:solidFill>
                  <a:schemeClr val="tx1"/>
                </a:solidFill>
                <a:latin typeface="Franklin Gothic Book" pitchFamily="34" charset="0"/>
                <a:cs typeface="Arial" charset="0"/>
              </a:defRPr>
            </a:lvl3pPr>
            <a:lvl4pPr marL="1600200" indent="-228600">
              <a:defRPr>
                <a:solidFill>
                  <a:schemeClr val="tx1"/>
                </a:solidFill>
                <a:latin typeface="Franklin Gothic Book" pitchFamily="34" charset="0"/>
                <a:cs typeface="Arial" charset="0"/>
              </a:defRPr>
            </a:lvl4pPr>
            <a:lvl5pPr marL="2057400" indent="-228600">
              <a:defRPr>
                <a:solidFill>
                  <a:schemeClr val="tx1"/>
                </a:solidFill>
                <a:latin typeface="Franklin Gothic Book" pitchFamily="34" charset="0"/>
                <a:cs typeface="Arial"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charset="0"/>
              </a:defRPr>
            </a:lvl9pPr>
          </a:lstStyle>
          <a:p>
            <a:pPr algn="ctr" eaLnBrk="1" hangingPunct="1"/>
            <a:r>
              <a:rPr lang="en-GB" altLang="en-US" b="1" dirty="0">
                <a:solidFill>
                  <a:schemeClr val="accent1"/>
                </a:solidFill>
              </a:rPr>
              <a:t>“What is whole genome sequencing?”</a:t>
            </a:r>
          </a:p>
        </p:txBody>
      </p:sp>
      <p:sp>
        <p:nvSpPr>
          <p:cNvPr id="59" name="TextBox 5"/>
          <p:cNvSpPr txBox="1">
            <a:spLocks noChangeArrowheads="1"/>
          </p:cNvSpPr>
          <p:nvPr/>
        </p:nvSpPr>
        <p:spPr bwMode="auto">
          <a:xfrm>
            <a:off x="349283" y="4698595"/>
            <a:ext cx="227086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itchFamily="34" charset="0"/>
                <a:cs typeface="Arial" charset="0"/>
              </a:defRPr>
            </a:lvl1pPr>
            <a:lvl2pPr marL="742950" indent="-285750">
              <a:defRPr>
                <a:solidFill>
                  <a:schemeClr val="tx1"/>
                </a:solidFill>
                <a:latin typeface="Franklin Gothic Book" pitchFamily="34" charset="0"/>
                <a:cs typeface="Arial" charset="0"/>
              </a:defRPr>
            </a:lvl2pPr>
            <a:lvl3pPr marL="1143000" indent="-228600">
              <a:defRPr>
                <a:solidFill>
                  <a:schemeClr val="tx1"/>
                </a:solidFill>
                <a:latin typeface="Franklin Gothic Book" pitchFamily="34" charset="0"/>
                <a:cs typeface="Arial" charset="0"/>
              </a:defRPr>
            </a:lvl3pPr>
            <a:lvl4pPr marL="1600200" indent="-228600">
              <a:defRPr>
                <a:solidFill>
                  <a:schemeClr val="tx1"/>
                </a:solidFill>
                <a:latin typeface="Franklin Gothic Book" pitchFamily="34" charset="0"/>
                <a:cs typeface="Arial" charset="0"/>
              </a:defRPr>
            </a:lvl4pPr>
            <a:lvl5pPr marL="2057400" indent="-228600">
              <a:defRPr>
                <a:solidFill>
                  <a:schemeClr val="tx1"/>
                </a:solidFill>
                <a:latin typeface="Franklin Gothic Book" pitchFamily="34" charset="0"/>
                <a:cs typeface="Arial"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charset="0"/>
              </a:defRPr>
            </a:lvl9pPr>
          </a:lstStyle>
          <a:p>
            <a:pPr algn="ctr" eaLnBrk="1" hangingPunct="1"/>
            <a:r>
              <a:rPr lang="en-GB" altLang="en-US" b="1" dirty="0">
                <a:solidFill>
                  <a:schemeClr val="accent6"/>
                </a:solidFill>
              </a:rPr>
              <a:t>“Why do you need a blood sample and a tumour sample?”</a:t>
            </a:r>
          </a:p>
        </p:txBody>
      </p:sp>
      <p:sp>
        <p:nvSpPr>
          <p:cNvPr id="79" name="TextBox 5"/>
          <p:cNvSpPr txBox="1">
            <a:spLocks noChangeArrowheads="1"/>
          </p:cNvSpPr>
          <p:nvPr/>
        </p:nvSpPr>
        <p:spPr bwMode="auto">
          <a:xfrm>
            <a:off x="3252225" y="4698595"/>
            <a:ext cx="328211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itchFamily="34" charset="0"/>
                <a:cs typeface="Arial" charset="0"/>
              </a:defRPr>
            </a:lvl1pPr>
            <a:lvl2pPr marL="742950" indent="-285750">
              <a:defRPr>
                <a:solidFill>
                  <a:schemeClr val="tx1"/>
                </a:solidFill>
                <a:latin typeface="Franklin Gothic Book" pitchFamily="34" charset="0"/>
                <a:cs typeface="Arial" charset="0"/>
              </a:defRPr>
            </a:lvl2pPr>
            <a:lvl3pPr marL="1143000" indent="-228600">
              <a:defRPr>
                <a:solidFill>
                  <a:schemeClr val="tx1"/>
                </a:solidFill>
                <a:latin typeface="Franklin Gothic Book" pitchFamily="34" charset="0"/>
                <a:cs typeface="Arial" charset="0"/>
              </a:defRPr>
            </a:lvl3pPr>
            <a:lvl4pPr marL="1600200" indent="-228600">
              <a:defRPr>
                <a:solidFill>
                  <a:schemeClr val="tx1"/>
                </a:solidFill>
                <a:latin typeface="Franklin Gothic Book" pitchFamily="34" charset="0"/>
                <a:cs typeface="Arial" charset="0"/>
              </a:defRPr>
            </a:lvl4pPr>
            <a:lvl5pPr marL="2057400" indent="-228600">
              <a:defRPr>
                <a:solidFill>
                  <a:schemeClr val="tx1"/>
                </a:solidFill>
                <a:latin typeface="Franklin Gothic Book" pitchFamily="34" charset="0"/>
                <a:cs typeface="Arial"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charset="0"/>
              </a:defRPr>
            </a:lvl9pPr>
          </a:lstStyle>
          <a:p>
            <a:pPr algn="ctr" eaLnBrk="1" hangingPunct="1"/>
            <a:r>
              <a:rPr lang="en-GB" altLang="en-US" b="1" dirty="0">
                <a:solidFill>
                  <a:schemeClr val="accent2"/>
                </a:solidFill>
              </a:rPr>
              <a:t>“What would happen to my samples and health records in the National Genomic Research Library?”</a:t>
            </a:r>
          </a:p>
        </p:txBody>
      </p:sp>
      <p:sp>
        <p:nvSpPr>
          <p:cNvPr id="80" name="TextBox 5"/>
          <p:cNvSpPr txBox="1">
            <a:spLocks noChangeArrowheads="1"/>
          </p:cNvSpPr>
          <p:nvPr/>
        </p:nvSpPr>
        <p:spPr bwMode="auto">
          <a:xfrm>
            <a:off x="2526711" y="3435088"/>
            <a:ext cx="20904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itchFamily="34" charset="0"/>
                <a:cs typeface="Arial" charset="0"/>
              </a:defRPr>
            </a:lvl1pPr>
            <a:lvl2pPr marL="742950" indent="-285750">
              <a:defRPr>
                <a:solidFill>
                  <a:schemeClr val="tx1"/>
                </a:solidFill>
                <a:latin typeface="Franklin Gothic Book" pitchFamily="34" charset="0"/>
                <a:cs typeface="Arial" charset="0"/>
              </a:defRPr>
            </a:lvl2pPr>
            <a:lvl3pPr marL="1143000" indent="-228600">
              <a:defRPr>
                <a:solidFill>
                  <a:schemeClr val="tx1"/>
                </a:solidFill>
                <a:latin typeface="Franklin Gothic Book" pitchFamily="34" charset="0"/>
                <a:cs typeface="Arial" charset="0"/>
              </a:defRPr>
            </a:lvl3pPr>
            <a:lvl4pPr marL="1600200" indent="-228600">
              <a:defRPr>
                <a:solidFill>
                  <a:schemeClr val="tx1"/>
                </a:solidFill>
                <a:latin typeface="Franklin Gothic Book" pitchFamily="34" charset="0"/>
                <a:cs typeface="Arial" charset="0"/>
              </a:defRPr>
            </a:lvl4pPr>
            <a:lvl5pPr marL="2057400" indent="-228600">
              <a:defRPr>
                <a:solidFill>
                  <a:schemeClr val="tx1"/>
                </a:solidFill>
                <a:latin typeface="Franklin Gothic Book" pitchFamily="34" charset="0"/>
                <a:cs typeface="Arial"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charset="0"/>
              </a:defRPr>
            </a:lvl9pPr>
          </a:lstStyle>
          <a:p>
            <a:pPr algn="ctr" eaLnBrk="1" hangingPunct="1"/>
            <a:r>
              <a:rPr lang="en-GB" altLang="en-US" b="1" dirty="0">
                <a:solidFill>
                  <a:schemeClr val="accent4"/>
                </a:solidFill>
              </a:rPr>
              <a:t>“Why can’t I have whole genome sequencing?”</a:t>
            </a:r>
          </a:p>
        </p:txBody>
      </p:sp>
      <p:sp>
        <p:nvSpPr>
          <p:cNvPr id="118" name="TextBox 4"/>
          <p:cNvSpPr txBox="1">
            <a:spLocks noChangeArrowheads="1"/>
          </p:cNvSpPr>
          <p:nvPr/>
        </p:nvSpPr>
        <p:spPr bwMode="auto">
          <a:xfrm>
            <a:off x="6595239" y="4422906"/>
            <a:ext cx="24876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itchFamily="34" charset="0"/>
                <a:cs typeface="Arial" charset="0"/>
              </a:defRPr>
            </a:lvl1pPr>
            <a:lvl2pPr marL="742950" indent="-285750">
              <a:defRPr>
                <a:solidFill>
                  <a:schemeClr val="tx1"/>
                </a:solidFill>
                <a:latin typeface="Franklin Gothic Book" pitchFamily="34" charset="0"/>
                <a:cs typeface="Arial" charset="0"/>
              </a:defRPr>
            </a:lvl2pPr>
            <a:lvl3pPr marL="1143000" indent="-228600">
              <a:defRPr>
                <a:solidFill>
                  <a:schemeClr val="tx1"/>
                </a:solidFill>
                <a:latin typeface="Franklin Gothic Book" pitchFamily="34" charset="0"/>
                <a:cs typeface="Arial" charset="0"/>
              </a:defRPr>
            </a:lvl3pPr>
            <a:lvl4pPr marL="1600200" indent="-228600">
              <a:defRPr>
                <a:solidFill>
                  <a:schemeClr val="tx1"/>
                </a:solidFill>
                <a:latin typeface="Franklin Gothic Book" pitchFamily="34" charset="0"/>
                <a:cs typeface="Arial" charset="0"/>
              </a:defRPr>
            </a:lvl4pPr>
            <a:lvl5pPr marL="2057400" indent="-228600">
              <a:defRPr>
                <a:solidFill>
                  <a:schemeClr val="tx1"/>
                </a:solidFill>
                <a:latin typeface="Franklin Gothic Book" pitchFamily="34" charset="0"/>
                <a:cs typeface="Arial"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charset="0"/>
              </a:defRPr>
            </a:lvl9pPr>
          </a:lstStyle>
          <a:p>
            <a:pPr algn="ctr"/>
            <a:r>
              <a:rPr lang="en-GB" altLang="en-US" b="1" dirty="0">
                <a:solidFill>
                  <a:srgbClr val="7030A0"/>
                </a:solidFill>
              </a:rPr>
              <a:t>“What could genome sequencing mean for my family?”</a:t>
            </a:r>
          </a:p>
        </p:txBody>
      </p:sp>
      <p:sp>
        <p:nvSpPr>
          <p:cNvPr id="119" name="Title 1">
            <a:extLst>
              <a:ext uri="{FF2B5EF4-FFF2-40B4-BE49-F238E27FC236}">
                <a16:creationId xmlns:a16="http://schemas.microsoft.com/office/drawing/2014/main" xmlns="" id="{A0F3CDE1-4154-49B5-A29A-6547B8A679EA}"/>
              </a:ext>
            </a:extLst>
          </p:cNvPr>
          <p:cNvSpPr txBox="1">
            <a:spLocks/>
          </p:cNvSpPr>
          <p:nvPr/>
        </p:nvSpPr>
        <p:spPr>
          <a:xfrm>
            <a:off x="311221" y="5835454"/>
            <a:ext cx="8517731" cy="941474"/>
          </a:xfrm>
          <a:prstGeom prst="rect">
            <a:avLst/>
          </a:prstGeom>
        </p:spPr>
        <p:txBody>
          <a:bodyPr vert="horz" lIns="91440" tIns="45720" rIns="91440" bIns="45720" rtlCol="0" anchor="b" anchorCtr="0">
            <a:normAutofit/>
          </a:bodyPr>
          <a:lstStyle>
            <a:lvl1pPr algn="l" defTabSz="914400" rtl="0" eaLnBrk="1" latinLnBrk="0" hangingPunct="1">
              <a:lnSpc>
                <a:spcPct val="80000"/>
              </a:lnSpc>
              <a:spcBef>
                <a:spcPct val="0"/>
              </a:spcBef>
              <a:buNone/>
              <a:defRPr sz="3600" b="1" kern="1200" baseline="0">
                <a:solidFill>
                  <a:srgbClr val="A00054"/>
                </a:solidFill>
                <a:latin typeface="+mj-lt"/>
                <a:ea typeface="+mj-ea"/>
                <a:cs typeface="+mj-cs"/>
              </a:defRPr>
            </a:lvl1pPr>
          </a:lstStyle>
          <a:p>
            <a:pPr algn="ctr"/>
            <a:r>
              <a:rPr lang="en-US" sz="2400" dirty="0"/>
              <a:t>How </a:t>
            </a:r>
            <a:r>
              <a:rPr lang="en-US" sz="2400" b="0" dirty="0"/>
              <a:t>can conversations about genomic testing be embedded in </a:t>
            </a:r>
            <a:r>
              <a:rPr lang="en-US" sz="2400" b="0" dirty="0" smtClean="0"/>
              <a:t>the patient's diagnostic pathway, </a:t>
            </a:r>
            <a:r>
              <a:rPr lang="en-US" sz="2400" dirty="0" smtClean="0"/>
              <a:t>when</a:t>
            </a:r>
            <a:r>
              <a:rPr lang="en-US" sz="2400" b="0" dirty="0" smtClean="0"/>
              <a:t>, and </a:t>
            </a:r>
            <a:r>
              <a:rPr lang="en-US" sz="2400" dirty="0" smtClean="0"/>
              <a:t>by whom?</a:t>
            </a:r>
            <a:endParaRPr lang="en-GB" sz="2400" dirty="0"/>
          </a:p>
        </p:txBody>
      </p:sp>
      <p:grpSp>
        <p:nvGrpSpPr>
          <p:cNvPr id="120" name="Group 119"/>
          <p:cNvGrpSpPr/>
          <p:nvPr/>
        </p:nvGrpSpPr>
        <p:grpSpPr>
          <a:xfrm>
            <a:off x="31093" y="1398804"/>
            <a:ext cx="9140294" cy="1655288"/>
            <a:chOff x="-7069" y="1710608"/>
            <a:chExt cx="12142034" cy="2013748"/>
          </a:xfrm>
        </p:grpSpPr>
        <p:sp>
          <p:nvSpPr>
            <p:cNvPr id="121" name="Chevron 120"/>
            <p:cNvSpPr/>
            <p:nvPr/>
          </p:nvSpPr>
          <p:spPr>
            <a:xfrm>
              <a:off x="7817131" y="2450549"/>
              <a:ext cx="1347675" cy="1245996"/>
            </a:xfrm>
            <a:prstGeom prst="chevron">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122" name="Chevron 121"/>
            <p:cNvSpPr/>
            <p:nvPr/>
          </p:nvSpPr>
          <p:spPr>
            <a:xfrm>
              <a:off x="870257" y="2441196"/>
              <a:ext cx="1532976" cy="1240961"/>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123" name="Pentagon 122"/>
            <p:cNvSpPr/>
            <p:nvPr/>
          </p:nvSpPr>
          <p:spPr>
            <a:xfrm>
              <a:off x="93876" y="2412904"/>
              <a:ext cx="1245229" cy="124599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124" name="Chevron 123"/>
            <p:cNvSpPr/>
            <p:nvPr/>
          </p:nvSpPr>
          <p:spPr>
            <a:xfrm>
              <a:off x="3030836" y="2464220"/>
              <a:ext cx="1799076" cy="1241509"/>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125" name="TextBox 124"/>
            <p:cNvSpPr txBox="1"/>
            <p:nvPr/>
          </p:nvSpPr>
          <p:spPr>
            <a:xfrm>
              <a:off x="947613" y="1912305"/>
              <a:ext cx="1546311" cy="496475"/>
            </a:xfrm>
            <a:prstGeom prst="rect">
              <a:avLst/>
            </a:prstGeom>
            <a:noFill/>
          </p:spPr>
          <p:txBody>
            <a:bodyPr wrap="square" rtlCol="0">
              <a:spAutoFit/>
            </a:bodyPr>
            <a:lstStyle/>
            <a:p>
              <a:r>
                <a:rPr lang="en-GB" sz="1200" dirty="0"/>
                <a:t>Investigatory Procedure</a:t>
              </a:r>
            </a:p>
          </p:txBody>
        </p:sp>
        <p:sp>
          <p:nvSpPr>
            <p:cNvPr id="126" name="TextBox 125"/>
            <p:cNvSpPr txBox="1"/>
            <p:nvPr/>
          </p:nvSpPr>
          <p:spPr>
            <a:xfrm>
              <a:off x="-7069" y="1864772"/>
              <a:ext cx="1346173" cy="561641"/>
            </a:xfrm>
            <a:prstGeom prst="rect">
              <a:avLst/>
            </a:prstGeom>
            <a:noFill/>
          </p:spPr>
          <p:txBody>
            <a:bodyPr wrap="square" rtlCol="0">
              <a:spAutoFit/>
            </a:bodyPr>
            <a:lstStyle/>
            <a:p>
              <a:r>
                <a:rPr lang="en-GB" sz="1200" dirty="0"/>
                <a:t>Generic information</a:t>
              </a:r>
            </a:p>
          </p:txBody>
        </p:sp>
        <p:sp>
          <p:nvSpPr>
            <p:cNvPr id="127" name="TextBox 126"/>
            <p:cNvSpPr txBox="1"/>
            <p:nvPr/>
          </p:nvSpPr>
          <p:spPr>
            <a:xfrm>
              <a:off x="4187984" y="1896682"/>
              <a:ext cx="1627550" cy="695064"/>
            </a:xfrm>
            <a:prstGeom prst="rect">
              <a:avLst/>
            </a:prstGeom>
            <a:noFill/>
          </p:spPr>
          <p:txBody>
            <a:bodyPr wrap="square" rtlCol="0">
              <a:spAutoFit/>
            </a:bodyPr>
            <a:lstStyle/>
            <a:p>
              <a:r>
                <a:rPr lang="en-GB" sz="1200" dirty="0"/>
                <a:t>Histopathology: confirms cancer</a:t>
              </a:r>
            </a:p>
            <a:p>
              <a:endParaRPr lang="en-GB" sz="1200" dirty="0"/>
            </a:p>
          </p:txBody>
        </p:sp>
        <p:sp>
          <p:nvSpPr>
            <p:cNvPr id="128" name="TextBox 127"/>
            <p:cNvSpPr txBox="1"/>
            <p:nvPr/>
          </p:nvSpPr>
          <p:spPr>
            <a:xfrm>
              <a:off x="3259515" y="1931992"/>
              <a:ext cx="1154590" cy="496475"/>
            </a:xfrm>
            <a:prstGeom prst="rect">
              <a:avLst/>
            </a:prstGeom>
            <a:noFill/>
          </p:spPr>
          <p:txBody>
            <a:bodyPr wrap="square" rtlCol="0">
              <a:spAutoFit/>
            </a:bodyPr>
            <a:lstStyle/>
            <a:p>
              <a:r>
                <a:rPr lang="en-GB" sz="1200" dirty="0"/>
                <a:t>Samples </a:t>
              </a:r>
            </a:p>
            <a:p>
              <a:r>
                <a:rPr lang="en-GB" sz="1200" dirty="0"/>
                <a:t>taken</a:t>
              </a:r>
            </a:p>
          </p:txBody>
        </p:sp>
        <p:pic>
          <p:nvPicPr>
            <p:cNvPr id="129" name="Picture 4" descr="Image result for book icon"/>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120" y="2691242"/>
              <a:ext cx="720495" cy="720495"/>
            </a:xfrm>
            <a:prstGeom prst="rect">
              <a:avLst/>
            </a:prstGeom>
            <a:noFill/>
            <a:extLst>
              <a:ext uri="{909E8E84-426E-40DD-AFC4-6F175D3DCCD1}">
                <a14:hiddenFill xmlns:a14="http://schemas.microsoft.com/office/drawing/2010/main">
                  <a:solidFill>
                    <a:srgbClr val="FFFFFF"/>
                  </a:solidFill>
                </a14:hiddenFill>
              </a:ext>
            </a:extLst>
          </p:spPr>
        </p:pic>
        <p:sp>
          <p:nvSpPr>
            <p:cNvPr id="130" name="Chevron 129"/>
            <p:cNvSpPr/>
            <p:nvPr/>
          </p:nvSpPr>
          <p:spPr>
            <a:xfrm>
              <a:off x="4349192" y="2464221"/>
              <a:ext cx="1719580" cy="1241508"/>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grpSp>
          <p:nvGrpSpPr>
            <p:cNvPr id="131" name="Group 130"/>
            <p:cNvGrpSpPr/>
            <p:nvPr/>
          </p:nvGrpSpPr>
          <p:grpSpPr>
            <a:xfrm>
              <a:off x="1486954" y="2730192"/>
              <a:ext cx="657509" cy="586628"/>
              <a:chOff x="2598617" y="2310935"/>
              <a:chExt cx="657509" cy="586628"/>
            </a:xfrm>
          </p:grpSpPr>
          <p:sp>
            <p:nvSpPr>
              <p:cNvPr id="172" name="Oval 171"/>
              <p:cNvSpPr/>
              <p:nvPr/>
            </p:nvSpPr>
            <p:spPr>
              <a:xfrm>
                <a:off x="2598617" y="2310935"/>
                <a:ext cx="654406" cy="5866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3" name="Picture 172"/>
              <p:cNvPicPr>
                <a:picLocks noChangeAspect="1"/>
              </p:cNvPicPr>
              <p:nvPr/>
            </p:nvPicPr>
            <p:blipFill rotWithShape="1">
              <a:blip r:embed="rId5" cstate="print">
                <a:biLevel thresh="75000"/>
                <a:extLst>
                  <a:ext uri="{28A0092B-C50C-407E-A947-70E740481C1C}">
                    <a14:useLocalDpi xmlns:a14="http://schemas.microsoft.com/office/drawing/2010/main" val="0"/>
                  </a:ext>
                </a:extLst>
              </a:blip>
              <a:srcRect l="52047" t="37602" r="32588" b="49775"/>
              <a:stretch/>
            </p:blipFill>
            <p:spPr>
              <a:xfrm>
                <a:off x="2614944" y="2387801"/>
                <a:ext cx="641182" cy="474125"/>
              </a:xfrm>
              <a:prstGeom prst="rect">
                <a:avLst/>
              </a:prstGeom>
            </p:spPr>
          </p:pic>
        </p:grpSp>
        <p:grpSp>
          <p:nvGrpSpPr>
            <p:cNvPr id="132" name="Group 131"/>
            <p:cNvGrpSpPr/>
            <p:nvPr/>
          </p:nvGrpSpPr>
          <p:grpSpPr>
            <a:xfrm>
              <a:off x="3674554" y="3051490"/>
              <a:ext cx="616927" cy="672693"/>
              <a:chOff x="3947722" y="2348225"/>
              <a:chExt cx="616927" cy="672693"/>
            </a:xfrm>
          </p:grpSpPr>
          <p:sp>
            <p:nvSpPr>
              <p:cNvPr id="170" name="Oval 169"/>
              <p:cNvSpPr/>
              <p:nvPr/>
            </p:nvSpPr>
            <p:spPr>
              <a:xfrm>
                <a:off x="3948752" y="2348225"/>
                <a:ext cx="615897" cy="5866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1" name="Picture 170"/>
              <p:cNvPicPr>
                <a:picLocks noChangeAspect="1"/>
              </p:cNvPicPr>
              <p:nvPr/>
            </p:nvPicPr>
            <p:blipFill>
              <a:blip r:embed="rId6">
                <a:biLevel thresh="75000"/>
              </a:blip>
              <a:stretch>
                <a:fillRect/>
              </a:stretch>
            </p:blipFill>
            <p:spPr>
              <a:xfrm>
                <a:off x="3947722" y="2351839"/>
                <a:ext cx="487050" cy="669079"/>
              </a:xfrm>
              <a:prstGeom prst="rect">
                <a:avLst/>
              </a:prstGeom>
            </p:spPr>
          </p:pic>
        </p:grpSp>
        <p:grpSp>
          <p:nvGrpSpPr>
            <p:cNvPr id="133" name="Group 132"/>
            <p:cNvGrpSpPr/>
            <p:nvPr/>
          </p:nvGrpSpPr>
          <p:grpSpPr>
            <a:xfrm>
              <a:off x="3656375" y="2521087"/>
              <a:ext cx="615897" cy="586628"/>
              <a:chOff x="5382180" y="2215891"/>
              <a:chExt cx="615897" cy="586628"/>
            </a:xfrm>
          </p:grpSpPr>
          <p:sp>
            <p:nvSpPr>
              <p:cNvPr id="168" name="Oval 167"/>
              <p:cNvSpPr/>
              <p:nvPr/>
            </p:nvSpPr>
            <p:spPr>
              <a:xfrm>
                <a:off x="5382180" y="2215891"/>
                <a:ext cx="615897" cy="5866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9" name="Picture 168"/>
              <p:cNvPicPr/>
              <p:nvPr/>
            </p:nvPicPr>
            <p:blipFill rotWithShape="1">
              <a:blip r:embed="rId7"/>
              <a:srcRect l="22488" t="43633" r="71150" b="38018"/>
              <a:stretch/>
            </p:blipFill>
            <p:spPr bwMode="auto">
              <a:xfrm>
                <a:off x="5482457" y="2312876"/>
                <a:ext cx="373259" cy="358102"/>
              </a:xfrm>
              <a:prstGeom prst="rect">
                <a:avLst/>
              </a:prstGeom>
              <a:solidFill>
                <a:schemeClr val="accent4">
                  <a:lumMod val="40000"/>
                  <a:lumOff val="60000"/>
                </a:schemeClr>
              </a:solidFill>
              <a:ln>
                <a:noFill/>
              </a:ln>
              <a:extLst>
                <a:ext uri="{53640926-AAD7-44D8-BBD7-CCE9431645EC}">
                  <a14:shadowObscured xmlns:a14="http://schemas.microsoft.com/office/drawing/2010/main"/>
                </a:ext>
              </a:extLst>
            </p:spPr>
          </p:pic>
        </p:grpSp>
        <p:grpSp>
          <p:nvGrpSpPr>
            <p:cNvPr id="134" name="Group 133"/>
            <p:cNvGrpSpPr/>
            <p:nvPr/>
          </p:nvGrpSpPr>
          <p:grpSpPr>
            <a:xfrm>
              <a:off x="5024313" y="2727354"/>
              <a:ext cx="615897" cy="586628"/>
              <a:chOff x="10319004" y="2966253"/>
              <a:chExt cx="615897" cy="586628"/>
            </a:xfrm>
          </p:grpSpPr>
          <p:sp>
            <p:nvSpPr>
              <p:cNvPr id="165" name="Oval 164"/>
              <p:cNvSpPr/>
              <p:nvPr/>
            </p:nvSpPr>
            <p:spPr>
              <a:xfrm>
                <a:off x="10319004" y="2966253"/>
                <a:ext cx="615897" cy="5866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6" name="Picture 165"/>
              <p:cNvPicPr>
                <a:picLocks noChangeAspect="1"/>
              </p:cNvPicPr>
              <p:nvPr/>
            </p:nvPicPr>
            <p:blipFill rotWithShape="1">
              <a:blip r:embed="rId8" cstate="print">
                <a:biLevel thresh="75000"/>
                <a:extLst>
                  <a:ext uri="{28A0092B-C50C-407E-A947-70E740481C1C}">
                    <a14:useLocalDpi xmlns:a14="http://schemas.microsoft.com/office/drawing/2010/main" val="0"/>
                  </a:ext>
                </a:extLst>
              </a:blip>
              <a:srcRect l="7546" t="62952" r="82791" b="23986"/>
              <a:stretch/>
            </p:blipFill>
            <p:spPr>
              <a:xfrm>
                <a:off x="10604506" y="3108282"/>
                <a:ext cx="252113" cy="332750"/>
              </a:xfrm>
              <a:prstGeom prst="rect">
                <a:avLst/>
              </a:prstGeom>
            </p:spPr>
          </p:pic>
          <p:pic>
            <p:nvPicPr>
              <p:cNvPr id="167" name="Picture 166"/>
              <p:cNvPicPr>
                <a:picLocks noChangeAspect="1"/>
              </p:cNvPicPr>
              <p:nvPr/>
            </p:nvPicPr>
            <p:blipFill rotWithShape="1">
              <a:blip r:embed="rId9" cstate="print">
                <a:biLevel thresh="75000"/>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rcRect l="10619" t="37772" r="80599" b="50872"/>
              <a:stretch/>
            </p:blipFill>
            <p:spPr>
              <a:xfrm>
                <a:off x="10385272" y="3064767"/>
                <a:ext cx="324077" cy="373176"/>
              </a:xfrm>
              <a:prstGeom prst="rect">
                <a:avLst/>
              </a:prstGeom>
            </p:spPr>
          </p:pic>
        </p:grpSp>
        <p:sp>
          <p:nvSpPr>
            <p:cNvPr id="135" name="Chevron 134"/>
            <p:cNvSpPr/>
            <p:nvPr/>
          </p:nvSpPr>
          <p:spPr>
            <a:xfrm>
              <a:off x="1941668" y="2438449"/>
              <a:ext cx="1635231" cy="1241509"/>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grpSp>
          <p:nvGrpSpPr>
            <p:cNvPr id="136" name="Group 135"/>
            <p:cNvGrpSpPr/>
            <p:nvPr/>
          </p:nvGrpSpPr>
          <p:grpSpPr>
            <a:xfrm>
              <a:off x="2552538" y="2734200"/>
              <a:ext cx="744584" cy="774213"/>
              <a:chOff x="5265567" y="4679502"/>
              <a:chExt cx="744584" cy="774213"/>
            </a:xfrm>
          </p:grpSpPr>
          <p:sp>
            <p:nvSpPr>
              <p:cNvPr id="163" name="Oval 162"/>
              <p:cNvSpPr/>
              <p:nvPr/>
            </p:nvSpPr>
            <p:spPr>
              <a:xfrm>
                <a:off x="5266020" y="4679502"/>
                <a:ext cx="654406" cy="5866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4" name="Picture 6" descr="Related image"/>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65567" y="4709131"/>
                <a:ext cx="744584" cy="744584"/>
              </a:xfrm>
              <a:prstGeom prst="rect">
                <a:avLst/>
              </a:prstGeom>
              <a:noFill/>
              <a:extLst>
                <a:ext uri="{909E8E84-426E-40DD-AFC4-6F175D3DCCD1}">
                  <a14:hiddenFill xmlns:a14="http://schemas.microsoft.com/office/drawing/2010/main">
                    <a:solidFill>
                      <a:srgbClr val="FFFFFF"/>
                    </a:solidFill>
                  </a14:hiddenFill>
                </a:ext>
              </a:extLst>
            </p:spPr>
          </p:pic>
        </p:grpSp>
        <p:sp>
          <p:nvSpPr>
            <p:cNvPr id="137" name="TextBox 136"/>
            <p:cNvSpPr txBox="1"/>
            <p:nvPr/>
          </p:nvSpPr>
          <p:spPr>
            <a:xfrm>
              <a:off x="6821682" y="1710608"/>
              <a:ext cx="1891109" cy="786297"/>
            </a:xfrm>
            <a:prstGeom prst="rect">
              <a:avLst/>
            </a:prstGeom>
            <a:noFill/>
          </p:spPr>
          <p:txBody>
            <a:bodyPr wrap="square" rtlCol="0">
              <a:spAutoFit/>
            </a:bodyPr>
            <a:lstStyle/>
            <a:p>
              <a:r>
                <a:rPr lang="en-GB" sz="1200" dirty="0"/>
                <a:t>Molecular testing of the tumour and germline</a:t>
              </a:r>
            </a:p>
          </p:txBody>
        </p:sp>
        <p:sp>
          <p:nvSpPr>
            <p:cNvPr id="138" name="TextBox 137"/>
            <p:cNvSpPr txBox="1"/>
            <p:nvPr/>
          </p:nvSpPr>
          <p:spPr>
            <a:xfrm>
              <a:off x="8572598" y="1717567"/>
              <a:ext cx="1676255" cy="786297"/>
            </a:xfrm>
            <a:prstGeom prst="rect">
              <a:avLst/>
            </a:prstGeom>
            <a:noFill/>
          </p:spPr>
          <p:txBody>
            <a:bodyPr wrap="square" rtlCol="0">
              <a:spAutoFit/>
            </a:bodyPr>
            <a:lstStyle/>
            <a:p>
              <a:r>
                <a:rPr lang="en-GB" sz="1200" dirty="0"/>
                <a:t>Analysis of somatic and germline findings</a:t>
              </a:r>
            </a:p>
          </p:txBody>
        </p:sp>
        <p:sp>
          <p:nvSpPr>
            <p:cNvPr id="139" name="Chevron 138"/>
            <p:cNvSpPr/>
            <p:nvPr/>
          </p:nvSpPr>
          <p:spPr>
            <a:xfrm>
              <a:off x="6776621" y="2450549"/>
              <a:ext cx="1691148" cy="1245996"/>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grpSp>
          <p:nvGrpSpPr>
            <p:cNvPr id="140" name="Group 139"/>
            <p:cNvGrpSpPr/>
            <p:nvPr/>
          </p:nvGrpSpPr>
          <p:grpSpPr>
            <a:xfrm>
              <a:off x="7545457" y="2594418"/>
              <a:ext cx="615897" cy="586628"/>
              <a:chOff x="6980357" y="5477443"/>
              <a:chExt cx="615897" cy="586628"/>
            </a:xfrm>
          </p:grpSpPr>
          <p:sp>
            <p:nvSpPr>
              <p:cNvPr id="161" name="Oval 160"/>
              <p:cNvSpPr/>
              <p:nvPr/>
            </p:nvSpPr>
            <p:spPr>
              <a:xfrm>
                <a:off x="6980357" y="5477443"/>
                <a:ext cx="615897" cy="5866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2" name="Picture 2" descr="Image result for petri dish icon"/>
              <p:cNvPicPr>
                <a:picLocks noChangeAspect="1" noChangeArrowheads="1"/>
              </p:cNvPicPr>
              <p:nvPr/>
            </p:nvPicPr>
            <p:blipFill>
              <a:blip r:embed="rId13" cstate="print">
                <a:biLevel thresh="75000"/>
                <a:extLst>
                  <a:ext uri="{28A0092B-C50C-407E-A947-70E740481C1C}">
                    <a14:useLocalDpi xmlns:a14="http://schemas.microsoft.com/office/drawing/2010/main" val="0"/>
                  </a:ext>
                </a:extLst>
              </a:blip>
              <a:srcRect/>
              <a:stretch>
                <a:fillRect/>
              </a:stretch>
            </p:blipFill>
            <p:spPr bwMode="auto">
              <a:xfrm>
                <a:off x="7065777" y="5532863"/>
                <a:ext cx="476794" cy="476794"/>
              </a:xfrm>
              <a:prstGeom prst="rect">
                <a:avLst/>
              </a:prstGeom>
              <a:noFill/>
              <a:extLst>
                <a:ext uri="{909E8E84-426E-40DD-AFC4-6F175D3DCCD1}">
                  <a14:hiddenFill xmlns:a14="http://schemas.microsoft.com/office/drawing/2010/main">
                    <a:solidFill>
                      <a:srgbClr val="FFFFFF"/>
                    </a:solidFill>
                  </a14:hiddenFill>
                </a:ext>
              </a:extLst>
            </p:spPr>
          </p:pic>
        </p:grpSp>
        <p:sp>
          <p:nvSpPr>
            <p:cNvPr id="141" name="Chevron 140"/>
            <p:cNvSpPr/>
            <p:nvPr/>
          </p:nvSpPr>
          <p:spPr>
            <a:xfrm>
              <a:off x="8667317" y="2461271"/>
              <a:ext cx="1487220" cy="1245996"/>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142" name="Chevron 141"/>
            <p:cNvSpPr/>
            <p:nvPr/>
          </p:nvSpPr>
          <p:spPr>
            <a:xfrm>
              <a:off x="9503898" y="2461271"/>
              <a:ext cx="1159591" cy="1245996"/>
            </a:xfrm>
            <a:prstGeom prst="chevron">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143" name="Chevron 142"/>
            <p:cNvSpPr/>
            <p:nvPr/>
          </p:nvSpPr>
          <p:spPr>
            <a:xfrm>
              <a:off x="10606013" y="2478360"/>
              <a:ext cx="1470177" cy="1245996"/>
            </a:xfrm>
            <a:prstGeom prst="chevron">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144" name="Chevron 143"/>
            <p:cNvSpPr/>
            <p:nvPr/>
          </p:nvSpPr>
          <p:spPr>
            <a:xfrm>
              <a:off x="10236598" y="2454914"/>
              <a:ext cx="1370649" cy="1245996"/>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145" name="Oval 144"/>
            <p:cNvSpPr/>
            <p:nvPr/>
          </p:nvSpPr>
          <p:spPr>
            <a:xfrm>
              <a:off x="11088785" y="2770326"/>
              <a:ext cx="615897" cy="5866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6" name="Picture 145"/>
            <p:cNvPicPr>
              <a:picLocks noChangeAspect="1"/>
            </p:cNvPicPr>
            <p:nvPr/>
          </p:nvPicPr>
          <p:blipFill rotWithShape="1">
            <a:blip r:embed="rId8" cstate="print">
              <a:biLevel thresh="75000"/>
              <a:extLst>
                <a:ext uri="{28A0092B-C50C-407E-A947-70E740481C1C}">
                  <a14:useLocalDpi xmlns:a14="http://schemas.microsoft.com/office/drawing/2010/main" val="0"/>
                </a:ext>
              </a:extLst>
            </a:blip>
            <a:srcRect l="7546" t="62952" r="82791" b="23986"/>
            <a:stretch/>
          </p:blipFill>
          <p:spPr>
            <a:xfrm>
              <a:off x="11374287" y="2912355"/>
              <a:ext cx="252113" cy="332750"/>
            </a:xfrm>
            <a:prstGeom prst="rect">
              <a:avLst/>
            </a:prstGeom>
          </p:spPr>
        </p:pic>
        <p:pic>
          <p:nvPicPr>
            <p:cNvPr id="147" name="Picture 146"/>
            <p:cNvPicPr>
              <a:picLocks noChangeAspect="1"/>
            </p:cNvPicPr>
            <p:nvPr/>
          </p:nvPicPr>
          <p:blipFill rotWithShape="1">
            <a:blip r:embed="rId9" cstate="print">
              <a:biLevel thresh="75000"/>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rcRect l="10619" t="37772" r="80599" b="50872"/>
            <a:stretch/>
          </p:blipFill>
          <p:spPr>
            <a:xfrm>
              <a:off x="11155053" y="2868840"/>
              <a:ext cx="324077" cy="373176"/>
            </a:xfrm>
            <a:prstGeom prst="rect">
              <a:avLst/>
            </a:prstGeom>
          </p:spPr>
        </p:pic>
        <p:grpSp>
          <p:nvGrpSpPr>
            <p:cNvPr id="148" name="Group 147"/>
            <p:cNvGrpSpPr/>
            <p:nvPr/>
          </p:nvGrpSpPr>
          <p:grpSpPr>
            <a:xfrm>
              <a:off x="8038382" y="3001553"/>
              <a:ext cx="850466" cy="586628"/>
              <a:chOff x="6543239" y="3027173"/>
              <a:chExt cx="850466" cy="586628"/>
            </a:xfrm>
          </p:grpSpPr>
          <p:sp>
            <p:nvSpPr>
              <p:cNvPr id="159" name="Oval 158"/>
              <p:cNvSpPr/>
              <p:nvPr/>
            </p:nvSpPr>
            <p:spPr>
              <a:xfrm>
                <a:off x="6660524" y="3027173"/>
                <a:ext cx="615897" cy="5866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0" name="Picture 159"/>
              <p:cNvPicPr>
                <a:picLocks noChangeAspect="1"/>
              </p:cNvPicPr>
              <p:nvPr/>
            </p:nvPicPr>
            <p:blipFill>
              <a:blip r:embed="rId14"/>
              <a:stretch>
                <a:fillRect/>
              </a:stretch>
            </p:blipFill>
            <p:spPr>
              <a:xfrm>
                <a:off x="6543239" y="3092181"/>
                <a:ext cx="850466" cy="402370"/>
              </a:xfrm>
              <a:prstGeom prst="rect">
                <a:avLst/>
              </a:prstGeom>
            </p:spPr>
          </p:pic>
        </p:grpSp>
        <p:grpSp>
          <p:nvGrpSpPr>
            <p:cNvPr id="149" name="Group 148"/>
            <p:cNvGrpSpPr/>
            <p:nvPr/>
          </p:nvGrpSpPr>
          <p:grpSpPr>
            <a:xfrm>
              <a:off x="9478231" y="2790955"/>
              <a:ext cx="657509" cy="586628"/>
              <a:chOff x="2598617" y="2310935"/>
              <a:chExt cx="657509" cy="586628"/>
            </a:xfrm>
          </p:grpSpPr>
          <p:sp>
            <p:nvSpPr>
              <p:cNvPr id="157" name="Oval 156"/>
              <p:cNvSpPr/>
              <p:nvPr/>
            </p:nvSpPr>
            <p:spPr>
              <a:xfrm>
                <a:off x="2598617" y="2310935"/>
                <a:ext cx="654406" cy="5866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8" name="Picture 157"/>
              <p:cNvPicPr>
                <a:picLocks noChangeAspect="1"/>
              </p:cNvPicPr>
              <p:nvPr/>
            </p:nvPicPr>
            <p:blipFill rotWithShape="1">
              <a:blip r:embed="rId5" cstate="print">
                <a:biLevel thresh="75000"/>
                <a:extLst>
                  <a:ext uri="{28A0092B-C50C-407E-A947-70E740481C1C}">
                    <a14:useLocalDpi xmlns:a14="http://schemas.microsoft.com/office/drawing/2010/main" val="0"/>
                  </a:ext>
                </a:extLst>
              </a:blip>
              <a:srcRect l="52047" t="37602" r="32588" b="49775"/>
              <a:stretch/>
            </p:blipFill>
            <p:spPr>
              <a:xfrm>
                <a:off x="2614944" y="2387801"/>
                <a:ext cx="641182" cy="474125"/>
              </a:xfrm>
              <a:prstGeom prst="rect">
                <a:avLst/>
              </a:prstGeom>
            </p:spPr>
          </p:pic>
        </p:grpSp>
        <p:sp>
          <p:nvSpPr>
            <p:cNvPr id="150" name="TextBox 149"/>
            <p:cNvSpPr txBox="1"/>
            <p:nvPr/>
          </p:nvSpPr>
          <p:spPr>
            <a:xfrm>
              <a:off x="10327219" y="1831819"/>
              <a:ext cx="1807746" cy="561640"/>
            </a:xfrm>
            <a:prstGeom prst="rect">
              <a:avLst/>
            </a:prstGeom>
            <a:noFill/>
          </p:spPr>
          <p:txBody>
            <a:bodyPr wrap="square" rtlCol="0">
              <a:spAutoFit/>
            </a:bodyPr>
            <a:lstStyle/>
            <a:p>
              <a:r>
                <a:rPr lang="en-GB" sz="1200" dirty="0"/>
                <a:t>Communicating results</a:t>
              </a:r>
            </a:p>
          </p:txBody>
        </p:sp>
        <p:sp>
          <p:nvSpPr>
            <p:cNvPr id="151" name="TextBox 150"/>
            <p:cNvSpPr txBox="1"/>
            <p:nvPr/>
          </p:nvSpPr>
          <p:spPr>
            <a:xfrm>
              <a:off x="2075340" y="1911927"/>
              <a:ext cx="1546311" cy="496475"/>
            </a:xfrm>
            <a:prstGeom prst="rect">
              <a:avLst/>
            </a:prstGeom>
            <a:noFill/>
          </p:spPr>
          <p:txBody>
            <a:bodyPr wrap="square" rtlCol="0">
              <a:spAutoFit/>
            </a:bodyPr>
            <a:lstStyle/>
            <a:p>
              <a:r>
                <a:rPr lang="en-GB" sz="1200" dirty="0"/>
                <a:t>Discussion of </a:t>
              </a:r>
            </a:p>
            <a:p>
              <a:r>
                <a:rPr lang="en-GB" sz="1200" dirty="0"/>
                <a:t>WGS</a:t>
              </a:r>
            </a:p>
          </p:txBody>
        </p:sp>
        <p:sp>
          <p:nvSpPr>
            <p:cNvPr id="152" name="Chevron 151"/>
            <p:cNvSpPr/>
            <p:nvPr/>
          </p:nvSpPr>
          <p:spPr>
            <a:xfrm>
              <a:off x="5620542" y="2451227"/>
              <a:ext cx="1635231" cy="1241509"/>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grpSp>
          <p:nvGrpSpPr>
            <p:cNvPr id="153" name="Group 152"/>
            <p:cNvGrpSpPr/>
            <p:nvPr/>
          </p:nvGrpSpPr>
          <p:grpSpPr>
            <a:xfrm>
              <a:off x="6313473" y="2746978"/>
              <a:ext cx="744584" cy="774213"/>
              <a:chOff x="5265567" y="4679502"/>
              <a:chExt cx="744584" cy="774213"/>
            </a:xfrm>
          </p:grpSpPr>
          <p:sp>
            <p:nvSpPr>
              <p:cNvPr id="155" name="Oval 154"/>
              <p:cNvSpPr/>
              <p:nvPr/>
            </p:nvSpPr>
            <p:spPr>
              <a:xfrm>
                <a:off x="5266020" y="4679502"/>
                <a:ext cx="654406" cy="5866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6" name="Picture 6" descr="Related image"/>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65567" y="4709131"/>
                <a:ext cx="744584" cy="744584"/>
              </a:xfrm>
              <a:prstGeom prst="rect">
                <a:avLst/>
              </a:prstGeom>
              <a:noFill/>
              <a:extLst>
                <a:ext uri="{909E8E84-426E-40DD-AFC4-6F175D3DCCD1}">
                  <a14:hiddenFill xmlns:a14="http://schemas.microsoft.com/office/drawing/2010/main">
                    <a:solidFill>
                      <a:srgbClr val="FFFFFF"/>
                    </a:solidFill>
                  </a14:hiddenFill>
                </a:ext>
              </a:extLst>
            </p:spPr>
          </p:pic>
        </p:grpSp>
        <p:sp>
          <p:nvSpPr>
            <p:cNvPr id="154" name="TextBox 153"/>
            <p:cNvSpPr txBox="1"/>
            <p:nvPr/>
          </p:nvSpPr>
          <p:spPr>
            <a:xfrm>
              <a:off x="5597086" y="1773517"/>
              <a:ext cx="1546311" cy="695064"/>
            </a:xfrm>
            <a:prstGeom prst="rect">
              <a:avLst/>
            </a:prstGeom>
            <a:noFill/>
          </p:spPr>
          <p:txBody>
            <a:bodyPr wrap="square" rtlCol="0">
              <a:spAutoFit/>
            </a:bodyPr>
            <a:lstStyle/>
            <a:p>
              <a:r>
                <a:rPr lang="en-GB" sz="1200" dirty="0"/>
                <a:t>Further </a:t>
              </a:r>
            </a:p>
            <a:p>
              <a:r>
                <a:rPr lang="en-GB" sz="1200" dirty="0"/>
                <a:t>discussion(s) </a:t>
              </a:r>
            </a:p>
            <a:p>
              <a:r>
                <a:rPr lang="en-GB" sz="1200" dirty="0"/>
                <a:t>about WGS</a:t>
              </a:r>
            </a:p>
          </p:txBody>
        </p:sp>
      </p:grpSp>
      <p:sp>
        <p:nvSpPr>
          <p:cNvPr id="3" name="Rectangle 2"/>
          <p:cNvSpPr/>
          <p:nvPr/>
        </p:nvSpPr>
        <p:spPr>
          <a:xfrm>
            <a:off x="193556" y="457872"/>
            <a:ext cx="8655896" cy="646331"/>
          </a:xfrm>
          <a:prstGeom prst="rect">
            <a:avLst/>
          </a:prstGeom>
        </p:spPr>
        <p:txBody>
          <a:bodyPr wrap="none">
            <a:spAutoFit/>
          </a:bodyPr>
          <a:lstStyle/>
          <a:p>
            <a:r>
              <a:rPr lang="en-US" sz="3600" dirty="0" smtClean="0">
                <a:latin typeface="+mj-lt"/>
              </a:rPr>
              <a:t>Communicating throughout a cancer pathway</a:t>
            </a:r>
            <a:endParaRPr lang="en-GB" sz="3600" dirty="0">
              <a:latin typeface="+mj-lt"/>
            </a:endParaRPr>
          </a:p>
        </p:txBody>
      </p:sp>
    </p:spTree>
    <p:extLst>
      <p:ext uri="{BB962C8B-B14F-4D97-AF65-F5344CB8AC3E}">
        <p14:creationId xmlns:p14="http://schemas.microsoft.com/office/powerpoint/2010/main" val="311578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7176" y="323176"/>
            <a:ext cx="7076498" cy="874749"/>
          </a:xfrm>
        </p:spPr>
        <p:txBody>
          <a:bodyPr/>
          <a:lstStyle/>
          <a:p>
            <a:pPr algn="l"/>
            <a:r>
              <a:rPr lang="en-GB" sz="3600" b="0" dirty="0" smtClean="0">
                <a:solidFill>
                  <a:schemeClr val="tx1"/>
                </a:solidFill>
              </a:rPr>
              <a:t>Human Tissue Authority </a:t>
            </a:r>
            <a:br>
              <a:rPr lang="en-GB" sz="3600" b="0" dirty="0" smtClean="0">
                <a:solidFill>
                  <a:schemeClr val="tx1"/>
                </a:solidFill>
              </a:rPr>
            </a:br>
            <a:endParaRPr lang="en-GB" sz="3600" b="0" dirty="0">
              <a:solidFill>
                <a:schemeClr val="tx1"/>
              </a:solidFill>
            </a:endParaRPr>
          </a:p>
        </p:txBody>
      </p:sp>
      <p:sp>
        <p:nvSpPr>
          <p:cNvPr id="4" name="Content Placeholder 3"/>
          <p:cNvSpPr>
            <a:spLocks noGrp="1"/>
          </p:cNvSpPr>
          <p:nvPr>
            <p:ph idx="1"/>
          </p:nvPr>
        </p:nvSpPr>
        <p:spPr>
          <a:xfrm>
            <a:off x="0" y="1324589"/>
            <a:ext cx="9144000" cy="2818786"/>
          </a:xfrm>
        </p:spPr>
        <p:txBody>
          <a:bodyPr>
            <a:normAutofit fontScale="77500" lnSpcReduction="20000"/>
          </a:bodyPr>
          <a:lstStyle/>
          <a:p>
            <a:pPr marL="628650" indent="-342900">
              <a:lnSpc>
                <a:spcPct val="120000"/>
              </a:lnSpc>
              <a:spcBef>
                <a:spcPts val="600"/>
              </a:spcBef>
              <a:spcAft>
                <a:spcPts val="600"/>
              </a:spcAft>
              <a:buClr>
                <a:schemeClr val="accent1"/>
              </a:buClr>
            </a:pPr>
            <a:r>
              <a:rPr lang="en-GB" altLang="en-US" sz="2400" dirty="0"/>
              <a:t>D</a:t>
            </a:r>
            <a:r>
              <a:rPr lang="en-GB" altLang="en-US" sz="2400" dirty="0" smtClean="0"/>
              <a:t>raft </a:t>
            </a:r>
            <a:r>
              <a:rPr lang="en-GB" altLang="en-US" sz="2400" dirty="0"/>
              <a:t>consensus statement </a:t>
            </a:r>
            <a:r>
              <a:rPr lang="en-GB" altLang="en-US" sz="2400" dirty="0" smtClean="0"/>
              <a:t>that tumour </a:t>
            </a:r>
            <a:r>
              <a:rPr lang="en-GB" altLang="en-US" sz="2400" dirty="0"/>
              <a:t>samples are </a:t>
            </a:r>
            <a:r>
              <a:rPr lang="en-GB" altLang="en-US" sz="2400" dirty="0" smtClean="0"/>
              <a:t>diagnostic</a:t>
            </a:r>
          </a:p>
          <a:p>
            <a:pPr marL="1085850" lvl="1" indent="-342900">
              <a:lnSpc>
                <a:spcPct val="120000"/>
              </a:lnSpc>
              <a:spcBef>
                <a:spcPts val="600"/>
              </a:spcBef>
              <a:spcAft>
                <a:spcPts val="600"/>
              </a:spcAft>
              <a:buClr>
                <a:schemeClr val="accent1"/>
              </a:buClr>
            </a:pPr>
            <a:r>
              <a:rPr lang="en-GB" altLang="en-US" sz="2000" dirty="0" smtClean="0"/>
              <a:t>With support from HTA, HRA, NHS England, </a:t>
            </a:r>
            <a:r>
              <a:rPr lang="en-GB" altLang="en-US" sz="2000" dirty="0" err="1" smtClean="0"/>
              <a:t>RCPath</a:t>
            </a:r>
            <a:r>
              <a:rPr lang="en-GB" altLang="en-US" sz="2000" dirty="0" smtClean="0"/>
              <a:t>, GMCs</a:t>
            </a:r>
            <a:endParaRPr lang="en-GB" altLang="en-US" sz="2000" dirty="0"/>
          </a:p>
          <a:p>
            <a:pPr>
              <a:lnSpc>
                <a:spcPct val="120000"/>
              </a:lnSpc>
              <a:spcBef>
                <a:spcPts val="600"/>
              </a:spcBef>
              <a:spcAft>
                <a:spcPts val="600"/>
              </a:spcAft>
            </a:pPr>
            <a:r>
              <a:rPr lang="en-GB" altLang="en-US" sz="2400" dirty="0" smtClean="0"/>
              <a:t> </a:t>
            </a:r>
            <a:r>
              <a:rPr lang="en-GB" sz="2400" dirty="0"/>
              <a:t>The consensus recognises these samples as being diagnostic based on:</a:t>
            </a:r>
          </a:p>
          <a:p>
            <a:pPr marL="800100" lvl="1" indent="-342900">
              <a:lnSpc>
                <a:spcPct val="120000"/>
              </a:lnSpc>
              <a:spcBef>
                <a:spcPts val="600"/>
              </a:spcBef>
              <a:spcAft>
                <a:spcPts val="600"/>
              </a:spcAft>
              <a:buFont typeface="+mj-lt"/>
              <a:buAutoNum type="arabicPeriod"/>
            </a:pPr>
            <a:r>
              <a:rPr lang="en-GB" sz="2000" dirty="0" smtClean="0"/>
              <a:t>Their </a:t>
            </a:r>
            <a:r>
              <a:rPr lang="en-GB" sz="2000" dirty="0"/>
              <a:t>impact on patient care (including treatment with licensed or unlicensed drugs; entry to clinical trials and disease monitoring)</a:t>
            </a:r>
          </a:p>
          <a:p>
            <a:pPr marL="800100" lvl="1" indent="-342900">
              <a:lnSpc>
                <a:spcPct val="120000"/>
              </a:lnSpc>
              <a:spcBef>
                <a:spcPts val="600"/>
              </a:spcBef>
              <a:spcAft>
                <a:spcPts val="600"/>
              </a:spcAft>
              <a:buFont typeface="+mj-lt"/>
              <a:buAutoNum type="arabicPeriod"/>
            </a:pPr>
            <a:r>
              <a:rPr lang="en-GB" sz="2000" dirty="0"/>
              <a:t>The way clinicians handle the samples and validate the results</a:t>
            </a:r>
          </a:p>
          <a:p>
            <a:pPr marL="800100" lvl="1" indent="-342900">
              <a:lnSpc>
                <a:spcPct val="120000"/>
              </a:lnSpc>
              <a:spcBef>
                <a:spcPts val="600"/>
              </a:spcBef>
              <a:spcAft>
                <a:spcPts val="600"/>
              </a:spcAft>
              <a:buFont typeface="+mj-lt"/>
              <a:buAutoNum type="arabicPeriod"/>
            </a:pPr>
            <a:r>
              <a:rPr lang="en-GB" sz="2000" dirty="0"/>
              <a:t>How patients perceive the testing</a:t>
            </a:r>
          </a:p>
          <a:p>
            <a:pPr marL="628650" indent="-342900">
              <a:lnSpc>
                <a:spcPct val="120000"/>
              </a:lnSpc>
              <a:spcBef>
                <a:spcPts val="600"/>
              </a:spcBef>
              <a:spcAft>
                <a:spcPts val="600"/>
              </a:spcAft>
              <a:buClr>
                <a:schemeClr val="accent1"/>
              </a:buClr>
            </a:pPr>
            <a:endParaRPr lang="en-GB" altLang="en-US" sz="2400" dirty="0" smtClean="0"/>
          </a:p>
        </p:txBody>
      </p:sp>
      <p:sp>
        <p:nvSpPr>
          <p:cNvPr id="3" name="Slide Number Placeholder 2"/>
          <p:cNvSpPr>
            <a:spLocks noGrp="1"/>
          </p:cNvSpPr>
          <p:nvPr>
            <p:ph type="sldNum" sz="quarter" idx="12"/>
          </p:nvPr>
        </p:nvSpPr>
        <p:spPr/>
        <p:txBody>
          <a:bodyPr/>
          <a:lstStyle/>
          <a:p>
            <a:fld id="{54D1D181-4E93-46C3-B835-E35B2B9C0FA8}" type="slidenum">
              <a:rPr lang="en-GB" smtClean="0"/>
              <a:pPr/>
              <a:t>13</a:t>
            </a:fld>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611" y="4143375"/>
            <a:ext cx="2000250" cy="27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125113" y="4183717"/>
            <a:ext cx="7004139" cy="2585323"/>
          </a:xfrm>
          <a:prstGeom prst="rect">
            <a:avLst/>
          </a:prstGeom>
        </p:spPr>
        <p:txBody>
          <a:bodyPr wrap="square">
            <a:spAutoFit/>
          </a:bodyPr>
          <a:lstStyle/>
          <a:p>
            <a:r>
              <a:rPr lang="en-GB" dirty="0" smtClean="0"/>
              <a:t>“The </a:t>
            </a:r>
            <a:r>
              <a:rPr lang="en-GB" dirty="0"/>
              <a:t>consensus recognises that </a:t>
            </a:r>
            <a:r>
              <a:rPr lang="en-GB" b="1" dirty="0"/>
              <a:t>genomic and molecular analysis can be a part of diagnostic care </a:t>
            </a:r>
            <a:r>
              <a:rPr lang="en-GB" dirty="0"/>
              <a:t>in patients with cancer and that </a:t>
            </a:r>
            <a:r>
              <a:rPr lang="en-GB" b="1" dirty="0"/>
              <a:t>acquiring, handling and local storage of fresh tissue samples can therefore be undertaken as part of a routine diagnostic pathway</a:t>
            </a:r>
            <a:r>
              <a:rPr lang="en-GB" dirty="0"/>
              <a:t>.  Fresh frozen tissue is required to ensure a high quality of genetic analysis which is required for whole genome sequencing and other large scale molecular genomic analysis. The diagnostic pathway requires multiple patient identifiers and a report is returned ultimately to the patient </a:t>
            </a:r>
            <a:r>
              <a:rPr lang="en-GB" dirty="0" smtClean="0"/>
              <a:t>concerned”</a:t>
            </a:r>
          </a:p>
          <a:p>
            <a:pPr algn="r"/>
            <a:r>
              <a:rPr lang="en-GB" i="1" dirty="0" smtClean="0"/>
              <a:t>Mobilisation team NHSE</a:t>
            </a:r>
            <a:endParaRPr lang="en-GB" i="1" dirty="0"/>
          </a:p>
        </p:txBody>
      </p:sp>
      <p:pic>
        <p:nvPicPr>
          <p:cNvPr id="1026" name="Picture 2" descr="Image result for genomics eng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6594" y="190397"/>
            <a:ext cx="2095500" cy="108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2402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16660" y="256560"/>
            <a:ext cx="8166479" cy="679449"/>
          </a:xfrm>
        </p:spPr>
        <p:txBody>
          <a:bodyPr>
            <a:noAutofit/>
          </a:bodyPr>
          <a:lstStyle/>
          <a:p>
            <a:r>
              <a:rPr lang="en-US" b="0" dirty="0" smtClean="0">
                <a:solidFill>
                  <a:schemeClr val="tx1"/>
                </a:solidFill>
              </a:rPr>
              <a:t>Genetics of cancer</a:t>
            </a:r>
            <a:endParaRPr lang="en-GB" b="0" dirty="0">
              <a:solidFill>
                <a:schemeClr val="tx1"/>
              </a:solidFill>
            </a:endParaRPr>
          </a:p>
        </p:txBody>
      </p:sp>
      <p:pic>
        <p:nvPicPr>
          <p:cNvPr id="5" name="Picture 3" descr="6"/>
          <p:cNvPicPr>
            <a:picLocks noChangeAspect="1" noChangeArrowheads="1"/>
          </p:cNvPicPr>
          <p:nvPr/>
        </p:nvPicPr>
        <p:blipFill rotWithShape="1">
          <a:blip r:embed="rId3">
            <a:clrChange>
              <a:clrFrom>
                <a:srgbClr val="FFFFFF"/>
              </a:clrFrom>
              <a:clrTo>
                <a:srgbClr val="FFFFFF">
                  <a:alpha val="0"/>
                </a:srgbClr>
              </a:clrTo>
            </a:clrChange>
            <a:lum bright="-6000"/>
            <a:extLst>
              <a:ext uri="{28A0092B-C50C-407E-A947-70E740481C1C}">
                <a14:useLocalDpi xmlns:a14="http://schemas.microsoft.com/office/drawing/2010/main" val="0"/>
              </a:ext>
            </a:extLst>
          </a:blip>
          <a:srcRect l="5121" t="25909" r="2605" b="17647"/>
          <a:stretch/>
        </p:blipFill>
        <p:spPr bwMode="auto">
          <a:xfrm>
            <a:off x="144412" y="1578079"/>
            <a:ext cx="8793108" cy="4386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3796828" y="6451603"/>
            <a:ext cx="52255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900"/>
              </a:spcBef>
              <a:buClr>
                <a:srgbClr val="AE2573"/>
              </a:buClr>
              <a:buSzPct val="145000"/>
              <a:buFont typeface="Wingdings" pitchFamily="2" charset="2"/>
              <a:buChar char="§"/>
              <a:defRPr sz="2200">
                <a:solidFill>
                  <a:srgbClr val="005EB8"/>
                </a:solidFill>
                <a:latin typeface="Helvetica Neue" charset="0"/>
                <a:ea typeface="Helvetica Neue" charset="0"/>
                <a:cs typeface="Helvetica Neue" charset="0"/>
                <a:sym typeface="Helvetica Neue" charset="0"/>
              </a:defRPr>
            </a:lvl1pPr>
            <a:lvl2pPr marL="742950" indent="-285750">
              <a:spcBef>
                <a:spcPts val="2900"/>
              </a:spcBef>
              <a:buClr>
                <a:srgbClr val="AE2573"/>
              </a:buClr>
              <a:buSzPct val="145000"/>
              <a:buFont typeface="Wingdings" pitchFamily="2" charset="2"/>
              <a:buChar char="§"/>
              <a:defRPr sz="2200">
                <a:solidFill>
                  <a:srgbClr val="005EB8"/>
                </a:solidFill>
                <a:latin typeface="Helvetica Neue" charset="0"/>
                <a:ea typeface="Helvetica Neue" charset="0"/>
                <a:cs typeface="Helvetica Neue" charset="0"/>
                <a:sym typeface="Helvetica Neue" charset="0"/>
              </a:defRPr>
            </a:lvl2pPr>
            <a:lvl3pPr marL="1143000" indent="-228600">
              <a:spcBef>
                <a:spcPts val="2900"/>
              </a:spcBef>
              <a:buClr>
                <a:srgbClr val="AE2573"/>
              </a:buClr>
              <a:buSzPct val="145000"/>
              <a:buFont typeface="Wingdings" pitchFamily="2" charset="2"/>
              <a:buChar char="§"/>
              <a:defRPr sz="2200">
                <a:solidFill>
                  <a:srgbClr val="005EB8"/>
                </a:solidFill>
                <a:latin typeface="Helvetica Neue" charset="0"/>
                <a:ea typeface="Helvetica Neue" charset="0"/>
                <a:cs typeface="Helvetica Neue" charset="0"/>
                <a:sym typeface="Helvetica Neue" charset="0"/>
              </a:defRPr>
            </a:lvl3pPr>
            <a:lvl4pPr marL="1600200" indent="-228600">
              <a:spcBef>
                <a:spcPts val="2900"/>
              </a:spcBef>
              <a:buClr>
                <a:srgbClr val="AE2573"/>
              </a:buClr>
              <a:buSzPct val="145000"/>
              <a:buFont typeface="Wingdings" pitchFamily="2" charset="2"/>
              <a:buChar char="§"/>
              <a:defRPr sz="2200">
                <a:solidFill>
                  <a:srgbClr val="005EB8"/>
                </a:solidFill>
                <a:latin typeface="Helvetica Neue" charset="0"/>
                <a:ea typeface="Helvetica Neue" charset="0"/>
                <a:cs typeface="Helvetica Neue" charset="0"/>
                <a:sym typeface="Helvetica Neue" charset="0"/>
              </a:defRPr>
            </a:lvl4pPr>
            <a:lvl5pPr marL="2057400" indent="-228600">
              <a:spcBef>
                <a:spcPts val="2900"/>
              </a:spcBef>
              <a:buClr>
                <a:srgbClr val="AE2573"/>
              </a:buClr>
              <a:buSzPct val="145000"/>
              <a:buFont typeface="Wingdings" pitchFamily="2" charset="2"/>
              <a:buChar char="§"/>
              <a:defRPr sz="2200">
                <a:solidFill>
                  <a:srgbClr val="005EB8"/>
                </a:solidFill>
                <a:latin typeface="Helvetica Neue" charset="0"/>
                <a:ea typeface="Helvetica Neue" charset="0"/>
                <a:cs typeface="Helvetica Neue" charset="0"/>
                <a:sym typeface="Helvetica Neue" charset="0"/>
              </a:defRPr>
            </a:lvl5pPr>
            <a:lvl6pPr marL="2514600" indent="-228600" defTabSz="409575" eaLnBrk="0" fontAlgn="base" hangingPunct="0">
              <a:spcBef>
                <a:spcPts val="2900"/>
              </a:spcBef>
              <a:spcAft>
                <a:spcPct val="0"/>
              </a:spcAft>
              <a:buClr>
                <a:srgbClr val="AE2573"/>
              </a:buClr>
              <a:buSzPct val="145000"/>
              <a:buFont typeface="Wingdings" pitchFamily="2" charset="2"/>
              <a:buChar char="§"/>
              <a:defRPr sz="2200">
                <a:solidFill>
                  <a:srgbClr val="005EB8"/>
                </a:solidFill>
                <a:latin typeface="Helvetica Neue" charset="0"/>
                <a:ea typeface="Helvetica Neue" charset="0"/>
                <a:cs typeface="Helvetica Neue" charset="0"/>
                <a:sym typeface="Helvetica Neue" charset="0"/>
              </a:defRPr>
            </a:lvl6pPr>
            <a:lvl7pPr marL="2971800" indent="-228600" defTabSz="409575" eaLnBrk="0" fontAlgn="base" hangingPunct="0">
              <a:spcBef>
                <a:spcPts val="2900"/>
              </a:spcBef>
              <a:spcAft>
                <a:spcPct val="0"/>
              </a:spcAft>
              <a:buClr>
                <a:srgbClr val="AE2573"/>
              </a:buClr>
              <a:buSzPct val="145000"/>
              <a:buFont typeface="Wingdings" pitchFamily="2" charset="2"/>
              <a:buChar char="§"/>
              <a:defRPr sz="2200">
                <a:solidFill>
                  <a:srgbClr val="005EB8"/>
                </a:solidFill>
                <a:latin typeface="Helvetica Neue" charset="0"/>
                <a:ea typeface="Helvetica Neue" charset="0"/>
                <a:cs typeface="Helvetica Neue" charset="0"/>
                <a:sym typeface="Helvetica Neue" charset="0"/>
              </a:defRPr>
            </a:lvl7pPr>
            <a:lvl8pPr marL="3429000" indent="-228600" defTabSz="409575" eaLnBrk="0" fontAlgn="base" hangingPunct="0">
              <a:spcBef>
                <a:spcPts val="2900"/>
              </a:spcBef>
              <a:spcAft>
                <a:spcPct val="0"/>
              </a:spcAft>
              <a:buClr>
                <a:srgbClr val="AE2573"/>
              </a:buClr>
              <a:buSzPct val="145000"/>
              <a:buFont typeface="Wingdings" pitchFamily="2" charset="2"/>
              <a:buChar char="§"/>
              <a:defRPr sz="2200">
                <a:solidFill>
                  <a:srgbClr val="005EB8"/>
                </a:solidFill>
                <a:latin typeface="Helvetica Neue" charset="0"/>
                <a:ea typeface="Helvetica Neue" charset="0"/>
                <a:cs typeface="Helvetica Neue" charset="0"/>
                <a:sym typeface="Helvetica Neue" charset="0"/>
              </a:defRPr>
            </a:lvl8pPr>
            <a:lvl9pPr marL="3886200" indent="-228600" defTabSz="409575" eaLnBrk="0" fontAlgn="base" hangingPunct="0">
              <a:spcBef>
                <a:spcPts val="2900"/>
              </a:spcBef>
              <a:spcAft>
                <a:spcPct val="0"/>
              </a:spcAft>
              <a:buClr>
                <a:srgbClr val="AE2573"/>
              </a:buClr>
              <a:buSzPct val="145000"/>
              <a:buFont typeface="Wingdings" pitchFamily="2" charset="2"/>
              <a:buChar char="§"/>
              <a:defRPr sz="2200">
                <a:solidFill>
                  <a:srgbClr val="005EB8"/>
                </a:solidFill>
                <a:latin typeface="Helvetica Neue" charset="0"/>
                <a:ea typeface="Helvetica Neue" charset="0"/>
                <a:cs typeface="Helvetica Neue" charset="0"/>
                <a:sym typeface="Helvetica Neue" charset="0"/>
              </a:defRPr>
            </a:lvl9pPr>
          </a:lstStyle>
          <a:p>
            <a:pPr>
              <a:spcBef>
                <a:spcPct val="0"/>
              </a:spcBef>
              <a:buClrTx/>
              <a:buSzTx/>
              <a:buFontTx/>
              <a:buNone/>
            </a:pPr>
            <a:r>
              <a:rPr lang="en-GB" altLang="en-US" sz="1400" dirty="0">
                <a:solidFill>
                  <a:schemeClr val="tx1"/>
                </a:solidFill>
                <a:latin typeface="Tahoma" pitchFamily="34" charset="0"/>
              </a:rPr>
              <a:t>Genetic </a:t>
            </a:r>
            <a:r>
              <a:rPr lang="en-GB" altLang="en-US" sz="1400" dirty="0" err="1">
                <a:solidFill>
                  <a:schemeClr val="tx1"/>
                </a:solidFill>
                <a:latin typeface="Tahoma" pitchFamily="34" charset="0"/>
              </a:rPr>
              <a:t>Counseling</a:t>
            </a:r>
            <a:r>
              <a:rPr lang="en-GB" altLang="en-US" sz="1400" dirty="0">
                <a:solidFill>
                  <a:schemeClr val="tx1"/>
                </a:solidFill>
                <a:latin typeface="Tahoma" pitchFamily="34" charset="0"/>
              </a:rPr>
              <a:t> Aids, 5</a:t>
            </a:r>
            <a:r>
              <a:rPr lang="en-GB" altLang="en-US" sz="1400" baseline="30000" dirty="0">
                <a:solidFill>
                  <a:schemeClr val="tx1"/>
                </a:solidFill>
                <a:latin typeface="Tahoma" pitchFamily="34" charset="0"/>
              </a:rPr>
              <a:t>th</a:t>
            </a:r>
            <a:r>
              <a:rPr lang="en-GB" altLang="en-US" sz="1400" dirty="0">
                <a:solidFill>
                  <a:schemeClr val="tx1"/>
                </a:solidFill>
                <a:latin typeface="Tahoma" pitchFamily="34" charset="0"/>
              </a:rPr>
              <a:t> Edition, Greenwood Genetic Centre</a:t>
            </a:r>
          </a:p>
        </p:txBody>
      </p:sp>
    </p:spTree>
    <p:extLst>
      <p:ext uri="{BB962C8B-B14F-4D97-AF65-F5344CB8AC3E}">
        <p14:creationId xmlns:p14="http://schemas.microsoft.com/office/powerpoint/2010/main" val="323588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9851" b="11504"/>
          <a:stretch/>
        </p:blipFill>
        <p:spPr bwMode="auto">
          <a:xfrm>
            <a:off x="88906" y="1168403"/>
            <a:ext cx="8924126"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a:xfrm>
            <a:off x="216660" y="256560"/>
            <a:ext cx="8166479" cy="679449"/>
          </a:xfrm>
        </p:spPr>
        <p:txBody>
          <a:bodyPr>
            <a:noAutofit/>
          </a:bodyPr>
          <a:lstStyle/>
          <a:p>
            <a:r>
              <a:rPr lang="en-US" b="0" dirty="0" smtClean="0">
                <a:solidFill>
                  <a:schemeClr val="tx1"/>
                </a:solidFill>
              </a:rPr>
              <a:t>From cells to proteins…</a:t>
            </a:r>
            <a:endParaRPr lang="en-GB" b="0" dirty="0">
              <a:solidFill>
                <a:schemeClr val="tx1"/>
              </a:solidFill>
            </a:endParaRPr>
          </a:p>
        </p:txBody>
      </p:sp>
      <p:sp>
        <p:nvSpPr>
          <p:cNvPr id="6" name="Text Box 4"/>
          <p:cNvSpPr txBox="1">
            <a:spLocks noChangeArrowheads="1"/>
          </p:cNvSpPr>
          <p:nvPr/>
        </p:nvSpPr>
        <p:spPr bwMode="auto">
          <a:xfrm>
            <a:off x="3787499" y="6451603"/>
            <a:ext cx="52255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900"/>
              </a:spcBef>
              <a:buClr>
                <a:srgbClr val="AE2573"/>
              </a:buClr>
              <a:buSzPct val="145000"/>
              <a:buFont typeface="Wingdings" pitchFamily="2" charset="2"/>
              <a:buChar char="§"/>
              <a:defRPr sz="2200">
                <a:solidFill>
                  <a:srgbClr val="005EB8"/>
                </a:solidFill>
                <a:latin typeface="Helvetica Neue" charset="0"/>
                <a:ea typeface="Helvetica Neue" charset="0"/>
                <a:cs typeface="Helvetica Neue" charset="0"/>
                <a:sym typeface="Helvetica Neue" charset="0"/>
              </a:defRPr>
            </a:lvl1pPr>
            <a:lvl2pPr marL="742950" indent="-285750">
              <a:spcBef>
                <a:spcPts val="2900"/>
              </a:spcBef>
              <a:buClr>
                <a:srgbClr val="AE2573"/>
              </a:buClr>
              <a:buSzPct val="145000"/>
              <a:buFont typeface="Wingdings" pitchFamily="2" charset="2"/>
              <a:buChar char="§"/>
              <a:defRPr sz="2200">
                <a:solidFill>
                  <a:srgbClr val="005EB8"/>
                </a:solidFill>
                <a:latin typeface="Helvetica Neue" charset="0"/>
                <a:ea typeface="Helvetica Neue" charset="0"/>
                <a:cs typeface="Helvetica Neue" charset="0"/>
                <a:sym typeface="Helvetica Neue" charset="0"/>
              </a:defRPr>
            </a:lvl2pPr>
            <a:lvl3pPr marL="1143000" indent="-228600">
              <a:spcBef>
                <a:spcPts val="2900"/>
              </a:spcBef>
              <a:buClr>
                <a:srgbClr val="AE2573"/>
              </a:buClr>
              <a:buSzPct val="145000"/>
              <a:buFont typeface="Wingdings" pitchFamily="2" charset="2"/>
              <a:buChar char="§"/>
              <a:defRPr sz="2200">
                <a:solidFill>
                  <a:srgbClr val="005EB8"/>
                </a:solidFill>
                <a:latin typeface="Helvetica Neue" charset="0"/>
                <a:ea typeface="Helvetica Neue" charset="0"/>
                <a:cs typeface="Helvetica Neue" charset="0"/>
                <a:sym typeface="Helvetica Neue" charset="0"/>
              </a:defRPr>
            </a:lvl3pPr>
            <a:lvl4pPr marL="1600200" indent="-228600">
              <a:spcBef>
                <a:spcPts val="2900"/>
              </a:spcBef>
              <a:buClr>
                <a:srgbClr val="AE2573"/>
              </a:buClr>
              <a:buSzPct val="145000"/>
              <a:buFont typeface="Wingdings" pitchFamily="2" charset="2"/>
              <a:buChar char="§"/>
              <a:defRPr sz="2200">
                <a:solidFill>
                  <a:srgbClr val="005EB8"/>
                </a:solidFill>
                <a:latin typeface="Helvetica Neue" charset="0"/>
                <a:ea typeface="Helvetica Neue" charset="0"/>
                <a:cs typeface="Helvetica Neue" charset="0"/>
                <a:sym typeface="Helvetica Neue" charset="0"/>
              </a:defRPr>
            </a:lvl4pPr>
            <a:lvl5pPr marL="2057400" indent="-228600">
              <a:spcBef>
                <a:spcPts val="2900"/>
              </a:spcBef>
              <a:buClr>
                <a:srgbClr val="AE2573"/>
              </a:buClr>
              <a:buSzPct val="145000"/>
              <a:buFont typeface="Wingdings" pitchFamily="2" charset="2"/>
              <a:buChar char="§"/>
              <a:defRPr sz="2200">
                <a:solidFill>
                  <a:srgbClr val="005EB8"/>
                </a:solidFill>
                <a:latin typeface="Helvetica Neue" charset="0"/>
                <a:ea typeface="Helvetica Neue" charset="0"/>
                <a:cs typeface="Helvetica Neue" charset="0"/>
                <a:sym typeface="Helvetica Neue" charset="0"/>
              </a:defRPr>
            </a:lvl5pPr>
            <a:lvl6pPr marL="2514600" indent="-228600" defTabSz="409575" eaLnBrk="0" fontAlgn="base" hangingPunct="0">
              <a:spcBef>
                <a:spcPts val="2900"/>
              </a:spcBef>
              <a:spcAft>
                <a:spcPct val="0"/>
              </a:spcAft>
              <a:buClr>
                <a:srgbClr val="AE2573"/>
              </a:buClr>
              <a:buSzPct val="145000"/>
              <a:buFont typeface="Wingdings" pitchFamily="2" charset="2"/>
              <a:buChar char="§"/>
              <a:defRPr sz="2200">
                <a:solidFill>
                  <a:srgbClr val="005EB8"/>
                </a:solidFill>
                <a:latin typeface="Helvetica Neue" charset="0"/>
                <a:ea typeface="Helvetica Neue" charset="0"/>
                <a:cs typeface="Helvetica Neue" charset="0"/>
                <a:sym typeface="Helvetica Neue" charset="0"/>
              </a:defRPr>
            </a:lvl6pPr>
            <a:lvl7pPr marL="2971800" indent="-228600" defTabSz="409575" eaLnBrk="0" fontAlgn="base" hangingPunct="0">
              <a:spcBef>
                <a:spcPts val="2900"/>
              </a:spcBef>
              <a:spcAft>
                <a:spcPct val="0"/>
              </a:spcAft>
              <a:buClr>
                <a:srgbClr val="AE2573"/>
              </a:buClr>
              <a:buSzPct val="145000"/>
              <a:buFont typeface="Wingdings" pitchFamily="2" charset="2"/>
              <a:buChar char="§"/>
              <a:defRPr sz="2200">
                <a:solidFill>
                  <a:srgbClr val="005EB8"/>
                </a:solidFill>
                <a:latin typeface="Helvetica Neue" charset="0"/>
                <a:ea typeface="Helvetica Neue" charset="0"/>
                <a:cs typeface="Helvetica Neue" charset="0"/>
                <a:sym typeface="Helvetica Neue" charset="0"/>
              </a:defRPr>
            </a:lvl7pPr>
            <a:lvl8pPr marL="3429000" indent="-228600" defTabSz="409575" eaLnBrk="0" fontAlgn="base" hangingPunct="0">
              <a:spcBef>
                <a:spcPts val="2900"/>
              </a:spcBef>
              <a:spcAft>
                <a:spcPct val="0"/>
              </a:spcAft>
              <a:buClr>
                <a:srgbClr val="AE2573"/>
              </a:buClr>
              <a:buSzPct val="145000"/>
              <a:buFont typeface="Wingdings" pitchFamily="2" charset="2"/>
              <a:buChar char="§"/>
              <a:defRPr sz="2200">
                <a:solidFill>
                  <a:srgbClr val="005EB8"/>
                </a:solidFill>
                <a:latin typeface="Helvetica Neue" charset="0"/>
                <a:ea typeface="Helvetica Neue" charset="0"/>
                <a:cs typeface="Helvetica Neue" charset="0"/>
                <a:sym typeface="Helvetica Neue" charset="0"/>
              </a:defRPr>
            </a:lvl8pPr>
            <a:lvl9pPr marL="3886200" indent="-228600" defTabSz="409575" eaLnBrk="0" fontAlgn="base" hangingPunct="0">
              <a:spcBef>
                <a:spcPts val="2900"/>
              </a:spcBef>
              <a:spcAft>
                <a:spcPct val="0"/>
              </a:spcAft>
              <a:buClr>
                <a:srgbClr val="AE2573"/>
              </a:buClr>
              <a:buSzPct val="145000"/>
              <a:buFont typeface="Wingdings" pitchFamily="2" charset="2"/>
              <a:buChar char="§"/>
              <a:defRPr sz="2200">
                <a:solidFill>
                  <a:srgbClr val="005EB8"/>
                </a:solidFill>
                <a:latin typeface="Helvetica Neue" charset="0"/>
                <a:ea typeface="Helvetica Neue" charset="0"/>
                <a:cs typeface="Helvetica Neue" charset="0"/>
                <a:sym typeface="Helvetica Neue" charset="0"/>
              </a:defRPr>
            </a:lvl9pPr>
          </a:lstStyle>
          <a:p>
            <a:pPr>
              <a:spcBef>
                <a:spcPct val="0"/>
              </a:spcBef>
              <a:buClrTx/>
              <a:buSzTx/>
              <a:buFontTx/>
              <a:buNone/>
            </a:pPr>
            <a:r>
              <a:rPr lang="en-GB" altLang="en-US" sz="1400" dirty="0">
                <a:solidFill>
                  <a:schemeClr val="tx1"/>
                </a:solidFill>
                <a:latin typeface="Tahoma" pitchFamily="34" charset="0"/>
              </a:rPr>
              <a:t>Genetic </a:t>
            </a:r>
            <a:r>
              <a:rPr lang="en-GB" altLang="en-US" sz="1400" dirty="0" err="1">
                <a:solidFill>
                  <a:schemeClr val="tx1"/>
                </a:solidFill>
                <a:latin typeface="Tahoma" pitchFamily="34" charset="0"/>
              </a:rPr>
              <a:t>Counseling</a:t>
            </a:r>
            <a:r>
              <a:rPr lang="en-GB" altLang="en-US" sz="1400" dirty="0">
                <a:solidFill>
                  <a:schemeClr val="tx1"/>
                </a:solidFill>
                <a:latin typeface="Tahoma" pitchFamily="34" charset="0"/>
              </a:rPr>
              <a:t> Aids, 5</a:t>
            </a:r>
            <a:r>
              <a:rPr lang="en-GB" altLang="en-US" sz="1400" baseline="30000" dirty="0">
                <a:solidFill>
                  <a:schemeClr val="tx1"/>
                </a:solidFill>
                <a:latin typeface="Tahoma" pitchFamily="34" charset="0"/>
              </a:rPr>
              <a:t>th</a:t>
            </a:r>
            <a:r>
              <a:rPr lang="en-GB" altLang="en-US" sz="1400" dirty="0">
                <a:solidFill>
                  <a:schemeClr val="tx1"/>
                </a:solidFill>
                <a:latin typeface="Tahoma" pitchFamily="34" charset="0"/>
              </a:rPr>
              <a:t> Edition, Greenwood Genetic Centre</a:t>
            </a:r>
          </a:p>
        </p:txBody>
      </p:sp>
    </p:spTree>
    <p:extLst>
      <p:ext uri="{BB962C8B-B14F-4D97-AF65-F5344CB8AC3E}">
        <p14:creationId xmlns:p14="http://schemas.microsoft.com/office/powerpoint/2010/main" val="415263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r="32941"/>
          <a:stretch>
            <a:fillRect/>
          </a:stretch>
        </p:blipFill>
        <p:spPr bwMode="auto">
          <a:xfrm>
            <a:off x="1680093" y="0"/>
            <a:ext cx="563510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68283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16660" y="256560"/>
            <a:ext cx="8166479" cy="679449"/>
          </a:xfrm>
        </p:spPr>
        <p:txBody>
          <a:bodyPr>
            <a:noAutofit/>
          </a:bodyPr>
          <a:lstStyle/>
          <a:p>
            <a:r>
              <a:rPr lang="en-US" b="0" dirty="0" smtClean="0">
                <a:solidFill>
                  <a:schemeClr val="tx1"/>
                </a:solidFill>
              </a:rPr>
              <a:t>Not all variants are the same…</a:t>
            </a:r>
            <a:endParaRPr lang="en-GB" b="0" dirty="0">
              <a:solidFill>
                <a:schemeClr val="tx1"/>
              </a:solidFill>
            </a:endParaRPr>
          </a:p>
        </p:txBody>
      </p:sp>
      <p:pic>
        <p:nvPicPr>
          <p:cNvPr id="5" name="Picture 2" descr="Image result for gene variant"/>
          <p:cNvPicPr>
            <a:picLocks noChangeAspect="1" noChangeArrowheads="1"/>
          </p:cNvPicPr>
          <p:nvPr/>
        </p:nvPicPr>
        <p:blipFill>
          <a:blip r:embed="rId3">
            <a:extLst>
              <a:ext uri="{28A0092B-C50C-407E-A947-70E740481C1C}">
                <a14:useLocalDpi xmlns:a14="http://schemas.microsoft.com/office/drawing/2010/main" val="0"/>
              </a:ext>
            </a:extLst>
          </a:blip>
          <a:srcRect l="22791"/>
          <a:stretch>
            <a:fillRect/>
          </a:stretch>
        </p:blipFill>
        <p:spPr bwMode="auto">
          <a:xfrm>
            <a:off x="2790429" y="1870075"/>
            <a:ext cx="4663678"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
          <p:cNvSpPr txBox="1">
            <a:spLocks noChangeArrowheads="1"/>
          </p:cNvSpPr>
          <p:nvPr/>
        </p:nvSpPr>
        <p:spPr bwMode="auto">
          <a:xfrm>
            <a:off x="1115220" y="3308352"/>
            <a:ext cx="18907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b="0"/>
              <a:t>‘Reference’ sequence</a:t>
            </a:r>
          </a:p>
        </p:txBody>
      </p:sp>
      <p:sp>
        <p:nvSpPr>
          <p:cNvPr id="9" name="TextBox 5"/>
          <p:cNvSpPr txBox="1">
            <a:spLocks noChangeArrowheads="1"/>
          </p:cNvSpPr>
          <p:nvPr/>
        </p:nvSpPr>
        <p:spPr bwMode="auto">
          <a:xfrm>
            <a:off x="1115220" y="4581526"/>
            <a:ext cx="18907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b="0"/>
              <a:t>Patient’s sequence</a:t>
            </a:r>
          </a:p>
        </p:txBody>
      </p:sp>
    </p:spTree>
    <p:extLst>
      <p:ext uri="{BB962C8B-B14F-4D97-AF65-F5344CB8AC3E}">
        <p14:creationId xmlns:p14="http://schemas.microsoft.com/office/powerpoint/2010/main" val="18325212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16660" y="256560"/>
            <a:ext cx="8166479" cy="679449"/>
          </a:xfrm>
        </p:spPr>
        <p:txBody>
          <a:bodyPr>
            <a:noAutofit/>
          </a:bodyPr>
          <a:lstStyle/>
          <a:p>
            <a:r>
              <a:rPr lang="en-US" b="0" dirty="0" smtClean="0">
                <a:solidFill>
                  <a:schemeClr val="tx1"/>
                </a:solidFill>
              </a:rPr>
              <a:t>Somatic versus germline variants</a:t>
            </a:r>
            <a:endParaRPr lang="en-GB" b="0" dirty="0">
              <a:solidFill>
                <a:schemeClr val="tx1"/>
              </a:solidFill>
            </a:endParaRPr>
          </a:p>
        </p:txBody>
      </p:sp>
      <p:pic>
        <p:nvPicPr>
          <p:cNvPr id="7" name="Picture 2" descr="https://www.genomicseducation.hee.nhs.uk/wp-content/uploads/2019/06/Germline-vs-somat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117" y="1167299"/>
            <a:ext cx="7286625" cy="514350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510116" y="6476047"/>
            <a:ext cx="5633885" cy="338554"/>
          </a:xfrm>
          <a:prstGeom prst="rect">
            <a:avLst/>
          </a:prstGeom>
        </p:spPr>
        <p:txBody>
          <a:bodyPr wrap="square">
            <a:spAutoFit/>
          </a:bodyPr>
          <a:lstStyle/>
          <a:p>
            <a:pPr algn="ctr"/>
            <a:r>
              <a:rPr lang="en-GB" sz="1600" dirty="0">
                <a:hlinkClick r:id="rId4"/>
              </a:rPr>
              <a:t>https://www.genomicseducation.hee.nhs.uk/cancer-genomics/</a:t>
            </a:r>
            <a:endParaRPr lang="en-GB" sz="1600" dirty="0"/>
          </a:p>
        </p:txBody>
      </p:sp>
    </p:spTree>
    <p:extLst>
      <p:ext uri="{BB962C8B-B14F-4D97-AF65-F5344CB8AC3E}">
        <p14:creationId xmlns:p14="http://schemas.microsoft.com/office/powerpoint/2010/main" val="276953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45EDEE-43A7-4B73-9B33-BC9D898F24B2}"/>
              </a:ext>
            </a:extLst>
          </p:cNvPr>
          <p:cNvSpPr>
            <a:spLocks noGrp="1"/>
          </p:cNvSpPr>
          <p:nvPr>
            <p:ph type="title"/>
          </p:nvPr>
        </p:nvSpPr>
        <p:spPr/>
        <p:txBody>
          <a:bodyPr>
            <a:normAutofit/>
          </a:bodyPr>
          <a:lstStyle/>
          <a:p>
            <a:r>
              <a:rPr lang="en-US" sz="3600" dirty="0"/>
              <a:t>Genomic testing: the current situation</a:t>
            </a:r>
            <a:endParaRPr lang="en-GB" sz="3600" dirty="0"/>
          </a:p>
        </p:txBody>
      </p:sp>
      <p:sp>
        <p:nvSpPr>
          <p:cNvPr id="3" name="Content Placeholder 2">
            <a:extLst>
              <a:ext uri="{FF2B5EF4-FFF2-40B4-BE49-F238E27FC236}">
                <a16:creationId xmlns:a16="http://schemas.microsoft.com/office/drawing/2014/main" xmlns="" id="{561618B7-9607-4412-AF4F-D85D8C414D28}"/>
              </a:ext>
            </a:extLst>
          </p:cNvPr>
          <p:cNvSpPr>
            <a:spLocks noGrp="1"/>
          </p:cNvSpPr>
          <p:nvPr>
            <p:ph idx="1"/>
          </p:nvPr>
        </p:nvSpPr>
        <p:spPr>
          <a:xfrm>
            <a:off x="628650" y="1536860"/>
            <a:ext cx="7886700" cy="4455905"/>
          </a:xfrm>
        </p:spPr>
        <p:txBody>
          <a:bodyPr>
            <a:normAutofit/>
          </a:bodyPr>
          <a:lstStyle/>
          <a:p>
            <a:pPr marL="285750" indent="-285750" algn="just">
              <a:spcBef>
                <a:spcPts val="600"/>
              </a:spcBef>
              <a:spcAft>
                <a:spcPts val="600"/>
              </a:spcAft>
            </a:pPr>
            <a:r>
              <a:rPr lang="en-GB" sz="2000" dirty="0"/>
              <a:t>Genomic testing is increasingly taking place outside of specialist genetics clinics.</a:t>
            </a:r>
          </a:p>
          <a:p>
            <a:pPr marL="285750" indent="-285750" algn="just">
              <a:spcBef>
                <a:spcPts val="600"/>
              </a:spcBef>
              <a:spcAft>
                <a:spcPts val="600"/>
              </a:spcAft>
            </a:pPr>
            <a:r>
              <a:rPr lang="en-GB" sz="2000" dirty="0"/>
              <a:t>There is no national standard framework.</a:t>
            </a:r>
          </a:p>
          <a:p>
            <a:pPr marL="742941" lvl="1" indent="-342900" algn="just">
              <a:spcBef>
                <a:spcPts val="600"/>
              </a:spcBef>
              <a:spcAft>
                <a:spcPts val="600"/>
              </a:spcAft>
              <a:buFont typeface="Courier New" panose="02070309020205020404" pitchFamily="49" charset="0"/>
              <a:buChar char="o"/>
            </a:pPr>
            <a:r>
              <a:rPr lang="en-US" sz="1800" dirty="0"/>
              <a:t>Conversations with patients vary depending on clinical context, clinician experience, location and specialty.</a:t>
            </a:r>
          </a:p>
          <a:p>
            <a:pPr marL="742941" lvl="1" indent="-342900" algn="just">
              <a:spcBef>
                <a:spcPts val="600"/>
              </a:spcBef>
              <a:spcAft>
                <a:spcPts val="600"/>
              </a:spcAft>
              <a:buFont typeface="Courier New" panose="02070309020205020404" pitchFamily="49" charset="0"/>
              <a:buChar char="o"/>
            </a:pPr>
            <a:r>
              <a:rPr lang="en-GB" sz="1800" dirty="0"/>
              <a:t>Genetic and other services use department-specific consent forms.</a:t>
            </a:r>
          </a:p>
          <a:p>
            <a:pPr marL="285750" indent="-285750" algn="just">
              <a:spcBef>
                <a:spcPts val="600"/>
              </a:spcBef>
              <a:spcAft>
                <a:spcPts val="600"/>
              </a:spcAft>
            </a:pPr>
            <a:r>
              <a:rPr lang="en-GB" sz="2000" dirty="0"/>
              <a:t>Access to genomic research is variable.</a:t>
            </a:r>
          </a:p>
          <a:p>
            <a:pPr marL="742941" lvl="1" indent="-342900" algn="just">
              <a:spcBef>
                <a:spcPts val="600"/>
              </a:spcBef>
              <a:spcAft>
                <a:spcPts val="600"/>
              </a:spcAft>
              <a:buFont typeface="Courier New" panose="02070309020205020404" pitchFamily="49" charset="0"/>
              <a:buChar char="o"/>
            </a:pPr>
            <a:r>
              <a:rPr lang="en-US" sz="1800" dirty="0"/>
              <a:t>Discussions </a:t>
            </a:r>
            <a:r>
              <a:rPr lang="en-GB" sz="1800" dirty="0"/>
              <a:t>may take place within the same clinical episode to discussions about clinical genetic testing, or via a separate research appointment.</a:t>
            </a:r>
          </a:p>
          <a:p>
            <a:endParaRPr lang="en-GB" sz="2400" dirty="0"/>
          </a:p>
        </p:txBody>
      </p:sp>
      <p:grpSp>
        <p:nvGrpSpPr>
          <p:cNvPr id="16" name="Group 15">
            <a:extLst>
              <a:ext uri="{FF2B5EF4-FFF2-40B4-BE49-F238E27FC236}">
                <a16:creationId xmlns:a16="http://schemas.microsoft.com/office/drawing/2014/main" xmlns="" id="{52AA7184-C433-42C3-8270-903F83F2592E}"/>
              </a:ext>
            </a:extLst>
          </p:cNvPr>
          <p:cNvGrpSpPr/>
          <p:nvPr/>
        </p:nvGrpSpPr>
        <p:grpSpPr>
          <a:xfrm>
            <a:off x="7804948" y="5499314"/>
            <a:ext cx="1188000" cy="1188000"/>
            <a:chOff x="7804948" y="5499314"/>
            <a:chExt cx="1188000" cy="1188000"/>
          </a:xfrm>
        </p:grpSpPr>
        <p:sp>
          <p:nvSpPr>
            <p:cNvPr id="14" name="Oval 13">
              <a:extLst>
                <a:ext uri="{FF2B5EF4-FFF2-40B4-BE49-F238E27FC236}">
                  <a16:creationId xmlns:a16="http://schemas.microsoft.com/office/drawing/2014/main" xmlns="" id="{326942D5-C055-43DF-9D48-FE0D5FCA97DA}"/>
                </a:ext>
              </a:extLst>
            </p:cNvPr>
            <p:cNvSpPr/>
            <p:nvPr/>
          </p:nvSpPr>
          <p:spPr>
            <a:xfrm>
              <a:off x="7804948" y="5499314"/>
              <a:ext cx="1188000" cy="11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DNA">
              <a:extLst>
                <a:ext uri="{FF2B5EF4-FFF2-40B4-BE49-F238E27FC236}">
                  <a16:creationId xmlns:a16="http://schemas.microsoft.com/office/drawing/2014/main" xmlns="" id="{46832DF9-E2A5-4BF2-8870-7BC325FD059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41530" y="5633182"/>
              <a:ext cx="914400" cy="914400"/>
            </a:xfrm>
            <a:prstGeom prst="rect">
              <a:avLst/>
            </a:prstGeom>
          </p:spPr>
        </p:pic>
      </p:grpSp>
    </p:spTree>
    <p:extLst>
      <p:ext uri="{BB962C8B-B14F-4D97-AF65-F5344CB8AC3E}">
        <p14:creationId xmlns:p14="http://schemas.microsoft.com/office/powerpoint/2010/main" val="1546070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294" y="260648"/>
            <a:ext cx="7705106" cy="620549"/>
          </a:xfrm>
        </p:spPr>
        <p:txBody>
          <a:bodyPr/>
          <a:lstStyle/>
          <a:p>
            <a:r>
              <a:rPr lang="en-GB" altLang="en-US" sz="2800" dirty="0"/>
              <a:t>100,000 Genomes Project: </a:t>
            </a:r>
            <a:br>
              <a:rPr lang="en-GB" altLang="en-US" sz="2800" dirty="0"/>
            </a:br>
            <a:r>
              <a:rPr lang="en-GB" altLang="en-US" sz="2800" dirty="0"/>
              <a:t>WE GMC Summary </a:t>
            </a:r>
            <a:r>
              <a:rPr lang="en-GB" altLang="en-US" sz="2800" dirty="0" smtClean="0"/>
              <a:t>– 31</a:t>
            </a:r>
            <a:r>
              <a:rPr lang="en-GB" altLang="en-US" sz="2800" baseline="30000" dirty="0" smtClean="0"/>
              <a:t>st</a:t>
            </a:r>
            <a:r>
              <a:rPr lang="en-GB" altLang="en-US" sz="2800" dirty="0" smtClean="0"/>
              <a:t> October 2019</a:t>
            </a:r>
            <a:endParaRPr lang="en-GB" altLang="en-US" dirty="0"/>
          </a:p>
        </p:txBody>
      </p:sp>
      <p:sp>
        <p:nvSpPr>
          <p:cNvPr id="4" name="Slide Number Placeholder 3"/>
          <p:cNvSpPr>
            <a:spLocks noGrp="1"/>
          </p:cNvSpPr>
          <p:nvPr>
            <p:ph type="sldNum" sz="quarter" idx="12"/>
          </p:nvPr>
        </p:nvSpPr>
        <p:spPr/>
        <p:txBody>
          <a:bodyPr/>
          <a:lstStyle/>
          <a:p>
            <a:fld id="{54D1D181-4E93-46C3-B835-E35B2B9C0FA8}" type="slidenum">
              <a:rPr lang="en-GB" smtClean="0">
                <a:solidFill>
                  <a:prstClr val="white"/>
                </a:solidFill>
              </a:rPr>
              <a:pPr/>
              <a:t>2</a:t>
            </a:fld>
            <a:endParaRPr lang="en-GB" dirty="0">
              <a:solidFill>
                <a:prstClr val="white"/>
              </a:solidFill>
            </a:endParaRPr>
          </a:p>
        </p:txBody>
      </p:sp>
      <p:sp>
        <p:nvSpPr>
          <p:cNvPr id="6" name="Date Placeholder 5"/>
          <p:cNvSpPr>
            <a:spLocks noGrp="1"/>
          </p:cNvSpPr>
          <p:nvPr>
            <p:ph type="dt" sz="half" idx="2"/>
          </p:nvPr>
        </p:nvSpPr>
        <p:spPr/>
        <p:txBody>
          <a:bodyPr/>
          <a:lstStyle/>
          <a:p>
            <a:fld id="{D496C1E9-2609-4E37-A6E2-96BDF5BD2BC5}" type="datetime4">
              <a:rPr lang="en-GB" smtClean="0">
                <a:solidFill>
                  <a:prstClr val="white"/>
                </a:solidFill>
              </a:rPr>
              <a:pPr/>
              <a:t>26 November 2019</a:t>
            </a:fld>
            <a:endParaRPr lang="en-GB" dirty="0">
              <a:solidFill>
                <a:prstClr val="white"/>
              </a:solidFill>
            </a:endParaRPr>
          </a:p>
        </p:txBody>
      </p:sp>
      <p:sp>
        <p:nvSpPr>
          <p:cNvPr id="7" name="Title 1"/>
          <p:cNvSpPr txBox="1">
            <a:spLocks/>
          </p:cNvSpPr>
          <p:nvPr/>
        </p:nvSpPr>
        <p:spPr>
          <a:xfrm>
            <a:off x="-7429909" y="3055832"/>
            <a:ext cx="6389146" cy="465534"/>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altLang="en-US" sz="2100" b="1" dirty="0">
              <a:solidFill>
                <a:srgbClr val="002060"/>
              </a:solidFill>
            </a:endParaRPr>
          </a:p>
        </p:txBody>
      </p:sp>
      <p:sp>
        <p:nvSpPr>
          <p:cNvPr id="8" name="Slide Number Placeholder 4"/>
          <p:cNvSpPr txBox="1">
            <a:spLocks/>
          </p:cNvSpPr>
          <p:nvPr/>
        </p:nvSpPr>
        <p:spPr bwMode="auto">
          <a:xfrm>
            <a:off x="8050289" y="7080548"/>
            <a:ext cx="351234"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itchFamily="34" charset="0"/>
              <a:buChar char="•"/>
              <a:defRPr sz="2800">
                <a:solidFill>
                  <a:schemeClr val="tx1"/>
                </a:solidFill>
                <a:latin typeface="Calibri" pitchFamily="34" charset="0"/>
              </a:defRPr>
            </a:lvl1pPr>
            <a:lvl2pPr marL="742950" indent="-285750" defTabSz="457200">
              <a:lnSpc>
                <a:spcPct val="90000"/>
              </a:lnSpc>
              <a:spcBef>
                <a:spcPts val="500"/>
              </a:spcBef>
              <a:buFont typeface="Arial" pitchFamily="34" charset="0"/>
              <a:buChar char="•"/>
              <a:defRPr sz="2400">
                <a:solidFill>
                  <a:schemeClr val="tx1"/>
                </a:solidFill>
                <a:latin typeface="Calibri" pitchFamily="34" charset="0"/>
              </a:defRPr>
            </a:lvl2pPr>
            <a:lvl3pPr marL="1143000" indent="-228600" defTabSz="457200">
              <a:lnSpc>
                <a:spcPct val="90000"/>
              </a:lnSpc>
              <a:spcBef>
                <a:spcPts val="500"/>
              </a:spcBef>
              <a:buFont typeface="Arial" pitchFamily="34" charset="0"/>
              <a:buChar char="•"/>
              <a:defRPr sz="2000">
                <a:solidFill>
                  <a:schemeClr val="tx1"/>
                </a:solidFill>
                <a:latin typeface="Calibri" pitchFamily="34" charset="0"/>
              </a:defRPr>
            </a:lvl3pPr>
            <a:lvl4pPr marL="1600200" indent="-228600" defTabSz="457200">
              <a:lnSpc>
                <a:spcPct val="90000"/>
              </a:lnSpc>
              <a:spcBef>
                <a:spcPts val="500"/>
              </a:spcBef>
              <a:buFont typeface="Arial" pitchFamily="34" charset="0"/>
              <a:buChar char="•"/>
              <a:defRPr>
                <a:solidFill>
                  <a:schemeClr val="tx1"/>
                </a:solidFill>
                <a:latin typeface="Calibri" pitchFamily="34" charset="0"/>
              </a:defRPr>
            </a:lvl4pPr>
            <a:lvl5pPr marL="2057400" indent="-228600" defTabSz="457200">
              <a:lnSpc>
                <a:spcPct val="90000"/>
              </a:lnSpc>
              <a:spcBef>
                <a:spcPts val="500"/>
              </a:spcBef>
              <a:buFont typeface="Arial" pitchFamily="34"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r">
              <a:lnSpc>
                <a:spcPct val="100000"/>
              </a:lnSpc>
              <a:spcBef>
                <a:spcPct val="0"/>
              </a:spcBef>
              <a:buFontTx/>
              <a:buNone/>
            </a:pPr>
            <a:r>
              <a:rPr lang="en-GB" altLang="en-US" sz="900" b="1">
                <a:solidFill>
                  <a:srgbClr val="FFFFFF"/>
                </a:solidFill>
                <a:latin typeface="Arial Black" pitchFamily="34" charset="0"/>
              </a:rPr>
              <a:t>S</a:t>
            </a:r>
          </a:p>
        </p:txBody>
      </p:sp>
      <p:grpSp>
        <p:nvGrpSpPr>
          <p:cNvPr id="9" name="Group 8"/>
          <p:cNvGrpSpPr/>
          <p:nvPr/>
        </p:nvGrpSpPr>
        <p:grpSpPr>
          <a:xfrm>
            <a:off x="308968" y="1571020"/>
            <a:ext cx="8512210" cy="4449685"/>
            <a:chOff x="476753" y="1169554"/>
            <a:chExt cx="11044527" cy="4956014"/>
          </a:xfrm>
        </p:grpSpPr>
        <p:sp>
          <p:nvSpPr>
            <p:cNvPr id="10" name="Rectangle 9"/>
            <p:cNvSpPr/>
            <p:nvPr/>
          </p:nvSpPr>
          <p:spPr>
            <a:xfrm>
              <a:off x="476755" y="1169555"/>
              <a:ext cx="3334834" cy="4956013"/>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dirty="0">
                <a:solidFill>
                  <a:prstClr val="white"/>
                </a:solidFill>
              </a:endParaRPr>
            </a:p>
          </p:txBody>
        </p:sp>
        <p:sp>
          <p:nvSpPr>
            <p:cNvPr id="11" name="Rectangle 10"/>
            <p:cNvSpPr/>
            <p:nvPr/>
          </p:nvSpPr>
          <p:spPr>
            <a:xfrm>
              <a:off x="476753" y="1169554"/>
              <a:ext cx="3334835" cy="58889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solidFill>
                  <a:prstClr val="white"/>
                </a:solidFill>
              </a:endParaRPr>
            </a:p>
          </p:txBody>
        </p:sp>
        <p:sp>
          <p:nvSpPr>
            <p:cNvPr id="13" name="TextBox 12"/>
            <p:cNvSpPr txBox="1"/>
            <p:nvPr/>
          </p:nvSpPr>
          <p:spPr>
            <a:xfrm>
              <a:off x="1310069" y="1230850"/>
              <a:ext cx="1796836" cy="411358"/>
            </a:xfrm>
            <a:prstGeom prst="rect">
              <a:avLst/>
            </a:prstGeom>
            <a:noFill/>
          </p:spPr>
          <p:txBody>
            <a:bodyPr wrap="square">
              <a:spAutoFit/>
            </a:bodyPr>
            <a:lstStyle/>
            <a:p>
              <a:pPr>
                <a:defRPr/>
              </a:pPr>
              <a:r>
                <a:rPr lang="en-GB" b="1" dirty="0">
                  <a:solidFill>
                    <a:prstClr val="white"/>
                  </a:solidFill>
                </a:rPr>
                <a:t>Enrolment</a:t>
              </a:r>
            </a:p>
          </p:txBody>
        </p:sp>
        <p:sp>
          <p:nvSpPr>
            <p:cNvPr id="14" name="Isosceles Triangle 13"/>
            <p:cNvSpPr/>
            <p:nvPr/>
          </p:nvSpPr>
          <p:spPr>
            <a:xfrm rot="5400000">
              <a:off x="3751843" y="3634582"/>
              <a:ext cx="842963" cy="22542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solidFill>
                  <a:prstClr val="white"/>
                </a:solidFill>
              </a:endParaRPr>
            </a:p>
          </p:txBody>
        </p:sp>
        <p:sp>
          <p:nvSpPr>
            <p:cNvPr id="15" name="TextBox 14"/>
            <p:cNvSpPr txBox="1"/>
            <p:nvPr/>
          </p:nvSpPr>
          <p:spPr>
            <a:xfrm>
              <a:off x="1827389" y="2094784"/>
              <a:ext cx="2060575" cy="582757"/>
            </a:xfrm>
            <a:prstGeom prst="rect">
              <a:avLst/>
            </a:prstGeom>
            <a:noFill/>
          </p:spPr>
          <p:txBody>
            <a:bodyPr>
              <a:spAutoFit/>
            </a:bodyPr>
            <a:lstStyle/>
            <a:p>
              <a:pPr>
                <a:defRPr/>
              </a:pPr>
              <a:r>
                <a:rPr lang="en-GB" sz="2800" b="1" dirty="0">
                  <a:solidFill>
                    <a:srgbClr val="354072"/>
                  </a:solidFill>
                </a:rPr>
                <a:t>3,335</a:t>
              </a:r>
            </a:p>
          </p:txBody>
        </p:sp>
        <p:sp>
          <p:nvSpPr>
            <p:cNvPr id="16" name="TextBox 15"/>
            <p:cNvSpPr txBox="1"/>
            <p:nvPr/>
          </p:nvSpPr>
          <p:spPr>
            <a:xfrm>
              <a:off x="1491391" y="2759682"/>
              <a:ext cx="2264910" cy="719877"/>
            </a:xfrm>
            <a:prstGeom prst="rect">
              <a:avLst/>
            </a:prstGeom>
            <a:noFill/>
          </p:spPr>
          <p:txBody>
            <a:bodyPr wrap="square">
              <a:spAutoFit/>
            </a:bodyPr>
            <a:lstStyle/>
            <a:p>
              <a:pPr>
                <a:defRPr/>
              </a:pPr>
              <a:r>
                <a:rPr lang="en-GB" sz="1200" dirty="0">
                  <a:solidFill>
                    <a:srgbClr val="354072"/>
                  </a:solidFill>
                </a:rPr>
                <a:t>Individuals consented to participate across </a:t>
              </a:r>
              <a:br>
                <a:rPr lang="en-GB" sz="1200" dirty="0">
                  <a:solidFill>
                    <a:srgbClr val="354072"/>
                  </a:solidFill>
                </a:rPr>
              </a:br>
              <a:r>
                <a:rPr lang="en-GB" sz="1200" dirty="0" smtClean="0">
                  <a:solidFill>
                    <a:srgbClr val="354072"/>
                  </a:solidFill>
                </a:rPr>
                <a:t>WEGMC </a:t>
              </a:r>
              <a:endParaRPr lang="en-GB" sz="1200" dirty="0">
                <a:solidFill>
                  <a:srgbClr val="354072"/>
                </a:solidFill>
              </a:endParaRPr>
            </a:p>
          </p:txBody>
        </p:sp>
        <p:sp>
          <p:nvSpPr>
            <p:cNvPr id="19" name="TextBox 18"/>
            <p:cNvSpPr txBox="1"/>
            <p:nvPr/>
          </p:nvSpPr>
          <p:spPr>
            <a:xfrm>
              <a:off x="612113" y="4115079"/>
              <a:ext cx="3028873" cy="796459"/>
            </a:xfrm>
            <a:prstGeom prst="wedgeRoundRectCallout">
              <a:avLst>
                <a:gd name="adj1" fmla="val -4615"/>
                <a:gd name="adj2" fmla="val -66739"/>
                <a:gd name="adj3" fmla="val 16667"/>
              </a:avLst>
            </a:prstGeom>
            <a:solidFill>
              <a:schemeClr val="accent5">
                <a:lumMod val="20000"/>
                <a:lumOff val="80000"/>
              </a:schemeClr>
            </a:solidFill>
          </p:spPr>
          <p:txBody>
            <a:bodyPr wrap="square">
              <a:spAutoFit/>
            </a:bodyPr>
            <a:lstStyle/>
            <a:p>
              <a:pPr>
                <a:defRPr/>
              </a:pPr>
              <a:r>
                <a:rPr lang="en-GB" sz="1200" dirty="0">
                  <a:solidFill>
                    <a:prstClr val="black"/>
                  </a:solidFill>
                </a:rPr>
                <a:t>Participants were consented from all provider organisations in both rare disease and cancer</a:t>
              </a:r>
            </a:p>
          </p:txBody>
        </p:sp>
        <p:sp>
          <p:nvSpPr>
            <p:cNvPr id="20" name="Rectangle 19"/>
            <p:cNvSpPr/>
            <p:nvPr/>
          </p:nvSpPr>
          <p:spPr>
            <a:xfrm>
              <a:off x="4464875" y="1171688"/>
              <a:ext cx="3026540" cy="4953880"/>
            </a:xfrm>
            <a:prstGeom prst="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solidFill>
                  <a:prstClr val="white"/>
                </a:solidFill>
              </a:endParaRPr>
            </a:p>
          </p:txBody>
        </p:sp>
        <p:sp>
          <p:nvSpPr>
            <p:cNvPr id="21" name="Rectangle 20"/>
            <p:cNvSpPr/>
            <p:nvPr/>
          </p:nvSpPr>
          <p:spPr>
            <a:xfrm>
              <a:off x="4471224" y="1184388"/>
              <a:ext cx="3039239" cy="5953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solidFill>
                  <a:prstClr val="white"/>
                </a:solidFill>
              </a:endParaRPr>
            </a:p>
          </p:txBody>
        </p:sp>
        <p:sp>
          <p:nvSpPr>
            <p:cNvPr id="23" name="TextBox 22"/>
            <p:cNvSpPr txBox="1"/>
            <p:nvPr/>
          </p:nvSpPr>
          <p:spPr>
            <a:xfrm>
              <a:off x="5189815" y="1221693"/>
              <a:ext cx="1479271" cy="411358"/>
            </a:xfrm>
            <a:prstGeom prst="rect">
              <a:avLst/>
            </a:prstGeom>
            <a:noFill/>
          </p:spPr>
          <p:txBody>
            <a:bodyPr wrap="square">
              <a:spAutoFit/>
            </a:bodyPr>
            <a:lstStyle/>
            <a:p>
              <a:pPr>
                <a:defRPr/>
              </a:pPr>
              <a:r>
                <a:rPr lang="en-GB" b="1" dirty="0">
                  <a:solidFill>
                    <a:prstClr val="white"/>
                  </a:solidFill>
                </a:rPr>
                <a:t>Samples</a:t>
              </a:r>
            </a:p>
          </p:txBody>
        </p:sp>
        <p:sp>
          <p:nvSpPr>
            <p:cNvPr id="28" name="Isosceles Triangle 27"/>
            <p:cNvSpPr/>
            <p:nvPr/>
          </p:nvSpPr>
          <p:spPr>
            <a:xfrm rot="5400000">
              <a:off x="7396983" y="3666936"/>
              <a:ext cx="754062" cy="25241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solidFill>
                  <a:prstClr val="white"/>
                </a:solidFill>
              </a:endParaRPr>
            </a:p>
          </p:txBody>
        </p:sp>
        <p:sp>
          <p:nvSpPr>
            <p:cNvPr id="29" name="Rectangle 28"/>
            <p:cNvSpPr/>
            <p:nvPr/>
          </p:nvSpPr>
          <p:spPr>
            <a:xfrm>
              <a:off x="7991028" y="1217018"/>
              <a:ext cx="3515517" cy="4908550"/>
            </a:xfrm>
            <a:prstGeom prst="rect">
              <a:avLst/>
            </a:prstGeom>
            <a:solidFill>
              <a:schemeClr val="bg1"/>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dirty="0">
                <a:solidFill>
                  <a:prstClr val="white"/>
                </a:solidFill>
              </a:endParaRPr>
            </a:p>
          </p:txBody>
        </p:sp>
        <p:sp>
          <p:nvSpPr>
            <p:cNvPr id="30" name="Rectangle 29"/>
            <p:cNvSpPr/>
            <p:nvPr/>
          </p:nvSpPr>
          <p:spPr>
            <a:xfrm>
              <a:off x="8006522" y="1174948"/>
              <a:ext cx="3514758" cy="5969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rcRect l="5737" t="62154" r="82791" b="21529"/>
            <a:stretch>
              <a:fillRect/>
            </a:stretch>
          </p:blipFill>
          <p:spPr bwMode="auto">
            <a:xfrm>
              <a:off x="8342412" y="1875523"/>
              <a:ext cx="865189"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p:cNvSpPr txBox="1"/>
            <p:nvPr/>
          </p:nvSpPr>
          <p:spPr>
            <a:xfrm>
              <a:off x="8272319" y="1260807"/>
              <a:ext cx="3074415" cy="492443"/>
            </a:xfrm>
            <a:prstGeom prst="rect">
              <a:avLst/>
            </a:prstGeom>
            <a:noFill/>
          </p:spPr>
          <p:txBody>
            <a:bodyPr wrap="square">
              <a:spAutoFit/>
            </a:bodyPr>
            <a:lstStyle/>
            <a:p>
              <a:pPr algn="ctr">
                <a:defRPr/>
              </a:pPr>
              <a:r>
                <a:rPr lang="en-GB" b="1" dirty="0">
                  <a:solidFill>
                    <a:prstClr val="white"/>
                  </a:solidFill>
                </a:rPr>
                <a:t>Analysis and Reports</a:t>
              </a:r>
            </a:p>
          </p:txBody>
        </p:sp>
        <p:sp>
          <p:nvSpPr>
            <p:cNvPr id="34" name="TextBox 33"/>
            <p:cNvSpPr txBox="1"/>
            <p:nvPr/>
          </p:nvSpPr>
          <p:spPr>
            <a:xfrm>
              <a:off x="9389344" y="2083141"/>
              <a:ext cx="1516988" cy="514198"/>
            </a:xfrm>
            <a:prstGeom prst="rect">
              <a:avLst/>
            </a:prstGeom>
            <a:noFill/>
          </p:spPr>
          <p:txBody>
            <a:bodyPr wrap="square">
              <a:spAutoFit/>
            </a:bodyPr>
            <a:lstStyle/>
            <a:p>
              <a:pPr>
                <a:defRPr/>
              </a:pPr>
              <a:r>
                <a:rPr lang="en-GB" sz="2400" b="1" dirty="0" smtClean="0">
                  <a:solidFill>
                    <a:srgbClr val="354072"/>
                  </a:solidFill>
                </a:rPr>
                <a:t>1,625</a:t>
              </a:r>
              <a:endParaRPr lang="en-GB" sz="2400" b="1" dirty="0">
                <a:solidFill>
                  <a:srgbClr val="354072"/>
                </a:solidFill>
              </a:endParaRPr>
            </a:p>
          </p:txBody>
        </p:sp>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rcRect l="-2534" r="72467" b="-17096"/>
            <a:stretch>
              <a:fillRect/>
            </a:stretch>
          </p:blipFill>
          <p:spPr bwMode="auto">
            <a:xfrm>
              <a:off x="4543517" y="3332868"/>
              <a:ext cx="436759" cy="467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p:nvPr/>
          </p:nvSpPr>
          <p:spPr>
            <a:xfrm>
              <a:off x="8124909" y="3286168"/>
              <a:ext cx="1199120" cy="514198"/>
            </a:xfrm>
            <a:prstGeom prst="rect">
              <a:avLst/>
            </a:prstGeom>
            <a:noFill/>
          </p:spPr>
          <p:txBody>
            <a:bodyPr wrap="square">
              <a:spAutoFit/>
            </a:bodyPr>
            <a:lstStyle/>
            <a:p>
              <a:pPr>
                <a:defRPr/>
              </a:pPr>
              <a:r>
                <a:rPr lang="en-GB" sz="2400" b="1" dirty="0" smtClean="0">
                  <a:solidFill>
                    <a:srgbClr val="354072"/>
                  </a:solidFill>
                </a:rPr>
                <a:t>~96%</a:t>
              </a:r>
              <a:endParaRPr lang="en-GB" sz="2400" b="1" dirty="0">
                <a:solidFill>
                  <a:srgbClr val="354072"/>
                </a:solidFill>
              </a:endParaRPr>
            </a:p>
          </p:txBody>
        </p:sp>
        <p:sp>
          <p:nvSpPr>
            <p:cNvPr id="42" name="TextBox 41"/>
            <p:cNvSpPr txBox="1"/>
            <p:nvPr/>
          </p:nvSpPr>
          <p:spPr>
            <a:xfrm>
              <a:off x="6026605" y="4925130"/>
              <a:ext cx="1375756" cy="719877"/>
            </a:xfrm>
            <a:prstGeom prst="rect">
              <a:avLst/>
            </a:prstGeom>
            <a:noFill/>
          </p:spPr>
          <p:txBody>
            <a:bodyPr wrap="square">
              <a:spAutoFit/>
            </a:bodyPr>
            <a:lstStyle/>
            <a:p>
              <a:pPr>
                <a:defRPr/>
              </a:pPr>
              <a:r>
                <a:rPr lang="en-GB" sz="1200" b="1" dirty="0">
                  <a:solidFill>
                    <a:srgbClr val="354072"/>
                  </a:solidFill>
                </a:rPr>
                <a:t>2,655 – </a:t>
              </a:r>
              <a:br>
                <a:rPr lang="en-GB" sz="1200" b="1" dirty="0">
                  <a:solidFill>
                    <a:srgbClr val="354072"/>
                  </a:solidFill>
                </a:rPr>
              </a:br>
              <a:r>
                <a:rPr lang="en-GB" sz="1200" b="1" dirty="0">
                  <a:solidFill>
                    <a:srgbClr val="354072"/>
                  </a:solidFill>
                </a:rPr>
                <a:t>Rare Disease samples</a:t>
              </a:r>
            </a:p>
          </p:txBody>
        </p:sp>
        <p:sp>
          <p:nvSpPr>
            <p:cNvPr id="43" name="TextBox 42"/>
            <p:cNvSpPr txBox="1"/>
            <p:nvPr/>
          </p:nvSpPr>
          <p:spPr>
            <a:xfrm>
              <a:off x="4574575" y="4374067"/>
              <a:ext cx="2253589" cy="308519"/>
            </a:xfrm>
            <a:prstGeom prst="rect">
              <a:avLst/>
            </a:prstGeom>
            <a:noFill/>
          </p:spPr>
          <p:txBody>
            <a:bodyPr wrap="square">
              <a:spAutoFit/>
            </a:bodyPr>
            <a:lstStyle/>
            <a:p>
              <a:pPr>
                <a:defRPr/>
              </a:pPr>
              <a:r>
                <a:rPr lang="en-GB" sz="1200" b="1" dirty="0">
                  <a:solidFill>
                    <a:srgbClr val="354072"/>
                  </a:solidFill>
                </a:rPr>
                <a:t>1,077 – Cancer samples</a:t>
              </a:r>
            </a:p>
          </p:txBody>
        </p:sp>
        <p:sp>
          <p:nvSpPr>
            <p:cNvPr id="44" name="TextBox 43"/>
            <p:cNvSpPr txBox="1"/>
            <p:nvPr/>
          </p:nvSpPr>
          <p:spPr>
            <a:xfrm>
              <a:off x="9401616" y="2564352"/>
              <a:ext cx="1938522" cy="514198"/>
            </a:xfrm>
            <a:prstGeom prst="rect">
              <a:avLst/>
            </a:prstGeom>
            <a:noFill/>
          </p:spPr>
          <p:txBody>
            <a:bodyPr wrap="square">
              <a:spAutoFit/>
            </a:bodyPr>
            <a:lstStyle/>
            <a:p>
              <a:pPr>
                <a:defRPr/>
              </a:pPr>
              <a:r>
                <a:rPr lang="en-GB" sz="1200" dirty="0">
                  <a:solidFill>
                    <a:srgbClr val="354072"/>
                  </a:solidFill>
                </a:rPr>
                <a:t>Reports anticipated for </a:t>
              </a:r>
              <a:r>
                <a:rPr lang="en-GB" sz="1200" dirty="0" smtClean="0">
                  <a:solidFill>
                    <a:srgbClr val="354072"/>
                  </a:solidFill>
                </a:rPr>
                <a:t>WEGMC </a:t>
              </a:r>
              <a:r>
                <a:rPr lang="en-GB" sz="1200" dirty="0">
                  <a:solidFill>
                    <a:srgbClr val="354072"/>
                  </a:solidFill>
                </a:rPr>
                <a:t>patients</a:t>
              </a:r>
            </a:p>
          </p:txBody>
        </p:sp>
        <p:sp>
          <p:nvSpPr>
            <p:cNvPr id="45" name="TextBox 44"/>
            <p:cNvSpPr txBox="1"/>
            <p:nvPr/>
          </p:nvSpPr>
          <p:spPr>
            <a:xfrm>
              <a:off x="9091189" y="4729800"/>
              <a:ext cx="2137081" cy="514198"/>
            </a:xfrm>
            <a:prstGeom prst="rect">
              <a:avLst/>
            </a:prstGeom>
            <a:noFill/>
          </p:spPr>
          <p:txBody>
            <a:bodyPr wrap="square">
              <a:spAutoFit/>
            </a:bodyPr>
            <a:lstStyle/>
            <a:p>
              <a:pPr>
                <a:defRPr/>
              </a:pPr>
              <a:r>
                <a:rPr lang="en-GB" sz="1200" dirty="0">
                  <a:solidFill>
                    <a:srgbClr val="354072"/>
                  </a:solidFill>
                </a:rPr>
                <a:t>Reported by laboratory to clinical team </a:t>
              </a:r>
            </a:p>
          </p:txBody>
        </p:sp>
        <p:sp>
          <p:nvSpPr>
            <p:cNvPr id="17" name="Rectangle 16"/>
            <p:cNvSpPr/>
            <p:nvPr/>
          </p:nvSpPr>
          <p:spPr>
            <a:xfrm>
              <a:off x="510454" y="5154083"/>
              <a:ext cx="1874404" cy="719877"/>
            </a:xfrm>
            <a:prstGeom prst="rect">
              <a:avLst/>
            </a:prstGeom>
          </p:spPr>
          <p:txBody>
            <a:bodyPr wrap="square">
              <a:spAutoFit/>
            </a:bodyPr>
            <a:lstStyle/>
            <a:p>
              <a:pPr>
                <a:defRPr/>
              </a:pPr>
              <a:r>
                <a:rPr lang="en-GB" sz="1200" dirty="0">
                  <a:solidFill>
                    <a:prstClr val="black"/>
                  </a:solidFill>
                </a:rPr>
                <a:t>18 cancer pathways actively participated in the project</a:t>
              </a:r>
            </a:p>
          </p:txBody>
        </p:sp>
        <p:pic>
          <p:nvPicPr>
            <p:cNvPr id="12" name="Picture 48"/>
            <p:cNvPicPr>
              <a:picLocks noChangeAspect="1"/>
            </p:cNvPicPr>
            <p:nvPr/>
          </p:nvPicPr>
          <p:blipFill>
            <a:blip r:embed="rId5">
              <a:extLst>
                <a:ext uri="{28A0092B-C50C-407E-A947-70E740481C1C}">
                  <a14:useLocalDpi xmlns:a14="http://schemas.microsoft.com/office/drawing/2010/main" val="0"/>
                </a:ext>
              </a:extLst>
            </a:blip>
            <a:srcRect l="5740" t="5334" r="85764" b="82774"/>
            <a:stretch>
              <a:fillRect/>
            </a:stretch>
          </p:blipFill>
          <p:spPr bwMode="auto">
            <a:xfrm>
              <a:off x="4255820" y="2035927"/>
              <a:ext cx="1016493" cy="1404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rcRect l="5737" t="32666" r="84975" b="47557"/>
            <a:stretch>
              <a:fillRect/>
            </a:stretch>
          </p:blipFill>
          <p:spPr bwMode="auto">
            <a:xfrm>
              <a:off x="10600080" y="2818728"/>
              <a:ext cx="733424"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Image result for fast track icon"/>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492636" y="5227346"/>
              <a:ext cx="829864" cy="829865"/>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TextBox 50"/>
          <p:cNvSpPr txBox="1"/>
          <p:nvPr/>
        </p:nvSpPr>
        <p:spPr>
          <a:xfrm>
            <a:off x="4080064" y="2420888"/>
            <a:ext cx="1502882" cy="553998"/>
          </a:xfrm>
          <a:prstGeom prst="rect">
            <a:avLst/>
          </a:prstGeom>
          <a:noFill/>
        </p:spPr>
        <p:txBody>
          <a:bodyPr wrap="square">
            <a:spAutoFit/>
          </a:bodyPr>
          <a:lstStyle/>
          <a:p>
            <a:pPr>
              <a:defRPr/>
            </a:pPr>
            <a:r>
              <a:rPr lang="en-GB" sz="3000" b="1" dirty="0">
                <a:solidFill>
                  <a:srgbClr val="354072"/>
                </a:solidFill>
              </a:rPr>
              <a:t>~3,750</a:t>
            </a:r>
          </a:p>
        </p:txBody>
      </p:sp>
      <p:sp>
        <p:nvSpPr>
          <p:cNvPr id="52" name="TextBox 51"/>
          <p:cNvSpPr txBox="1"/>
          <p:nvPr/>
        </p:nvSpPr>
        <p:spPr>
          <a:xfrm>
            <a:off x="3995936" y="3065185"/>
            <a:ext cx="1791245" cy="507831"/>
          </a:xfrm>
          <a:prstGeom prst="rect">
            <a:avLst/>
          </a:prstGeom>
          <a:noFill/>
        </p:spPr>
        <p:txBody>
          <a:bodyPr wrap="square">
            <a:spAutoFit/>
          </a:bodyPr>
          <a:lstStyle/>
          <a:p>
            <a:pPr>
              <a:defRPr/>
            </a:pPr>
            <a:r>
              <a:rPr lang="en-GB" sz="1350" dirty="0">
                <a:solidFill>
                  <a:srgbClr val="354072"/>
                </a:solidFill>
              </a:rPr>
              <a:t>Samples sent to national biorepository</a:t>
            </a:r>
          </a:p>
        </p:txBody>
      </p:sp>
      <p:pic>
        <p:nvPicPr>
          <p:cNvPr id="54" name="Picture 53"/>
          <p:cNvPicPr>
            <a:picLocks noChangeAspect="1"/>
          </p:cNvPicPr>
          <p:nvPr/>
        </p:nvPicPr>
        <p:blipFill rotWithShape="1">
          <a:blip r:embed="rId8" cstate="print">
            <a:extLst>
              <a:ext uri="{28A0092B-C50C-407E-A947-70E740481C1C}">
                <a14:useLocalDpi xmlns:a14="http://schemas.microsoft.com/office/drawing/2010/main" val="0"/>
              </a:ext>
            </a:extLst>
          </a:blip>
          <a:srcRect l="41644" t="62154" r="43642" b="21529"/>
          <a:stretch/>
        </p:blipFill>
        <p:spPr bwMode="auto">
          <a:xfrm>
            <a:off x="523411" y="2204864"/>
            <a:ext cx="757956" cy="96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Carpenter-ClawsonC.UBHT_NT\AppData\Local\Microsoft\Windows\Temporary Internet Files\Content.IE5\LFAN01D0\5191258-isolata-strada-asfaltata--3d-rendering[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91680" y="5111987"/>
            <a:ext cx="1124430" cy="84332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Program Files (x86)\Microsoft Office\MEDIA\CAGCAT10\j0235319.wm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07704" y="3277296"/>
            <a:ext cx="924377" cy="943792"/>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p:cNvSpPr/>
          <p:nvPr/>
        </p:nvSpPr>
        <p:spPr>
          <a:xfrm>
            <a:off x="3491880" y="3718193"/>
            <a:ext cx="2201177" cy="430887"/>
          </a:xfrm>
          <a:prstGeom prst="rect">
            <a:avLst/>
          </a:prstGeom>
        </p:spPr>
        <p:txBody>
          <a:bodyPr wrap="square">
            <a:spAutoFit/>
          </a:bodyPr>
          <a:lstStyle/>
          <a:p>
            <a:pPr algn="r">
              <a:defRPr/>
            </a:pPr>
            <a:r>
              <a:rPr lang="en-GB" sz="1100" dirty="0">
                <a:solidFill>
                  <a:prstClr val="black"/>
                </a:solidFill>
              </a:rPr>
              <a:t>including blood, tumour, saliva, resubmissions  and omics samples</a:t>
            </a:r>
          </a:p>
        </p:txBody>
      </p:sp>
      <p:graphicFrame>
        <p:nvGraphicFramePr>
          <p:cNvPr id="3" name="Chart 2"/>
          <p:cNvGraphicFramePr/>
          <p:nvPr>
            <p:extLst>
              <p:ext uri="{D42A27DB-BD31-4B8C-83A1-F6EECF244321}">
                <p14:modId xmlns:p14="http://schemas.microsoft.com/office/powerpoint/2010/main" val="919582835"/>
              </p:ext>
            </p:extLst>
          </p:nvPr>
        </p:nvGraphicFramePr>
        <p:xfrm>
          <a:off x="3367329" y="4727404"/>
          <a:ext cx="1425469" cy="842134"/>
        </p:xfrm>
        <a:graphic>
          <a:graphicData uri="http://schemas.openxmlformats.org/drawingml/2006/chart">
            <c:chart xmlns:c="http://schemas.openxmlformats.org/drawingml/2006/chart" xmlns:r="http://schemas.openxmlformats.org/officeDocument/2006/relationships" r:id="rId11"/>
          </a:graphicData>
        </a:graphic>
      </p:graphicFrame>
      <p:sp>
        <p:nvSpPr>
          <p:cNvPr id="56" name="TextBox 55"/>
          <p:cNvSpPr txBox="1"/>
          <p:nvPr/>
        </p:nvSpPr>
        <p:spPr>
          <a:xfrm>
            <a:off x="6156176" y="4437112"/>
            <a:ext cx="1169169" cy="461665"/>
          </a:xfrm>
          <a:prstGeom prst="rect">
            <a:avLst/>
          </a:prstGeom>
          <a:noFill/>
        </p:spPr>
        <p:txBody>
          <a:bodyPr wrap="square">
            <a:spAutoFit/>
          </a:bodyPr>
          <a:lstStyle/>
          <a:p>
            <a:pPr>
              <a:defRPr/>
            </a:pPr>
            <a:r>
              <a:rPr lang="en-GB" sz="2400" b="1" dirty="0" smtClean="0">
                <a:solidFill>
                  <a:srgbClr val="354072"/>
                </a:solidFill>
              </a:rPr>
              <a:t>~58% </a:t>
            </a:r>
            <a:endParaRPr lang="en-GB" sz="2400" b="1" dirty="0">
              <a:solidFill>
                <a:srgbClr val="354072"/>
              </a:solidFill>
            </a:endParaRPr>
          </a:p>
        </p:txBody>
      </p:sp>
      <p:sp>
        <p:nvSpPr>
          <p:cNvPr id="57" name="TextBox 56"/>
          <p:cNvSpPr txBox="1"/>
          <p:nvPr/>
        </p:nvSpPr>
        <p:spPr>
          <a:xfrm>
            <a:off x="6948264" y="3678123"/>
            <a:ext cx="1440160" cy="830997"/>
          </a:xfrm>
          <a:prstGeom prst="rect">
            <a:avLst/>
          </a:prstGeom>
          <a:noFill/>
        </p:spPr>
        <p:txBody>
          <a:bodyPr wrap="square">
            <a:spAutoFit/>
          </a:bodyPr>
          <a:lstStyle/>
          <a:p>
            <a:pPr>
              <a:defRPr/>
            </a:pPr>
            <a:r>
              <a:rPr lang="en-GB" sz="1200" dirty="0">
                <a:solidFill>
                  <a:srgbClr val="354072"/>
                </a:solidFill>
              </a:rPr>
              <a:t>Currently available for analysis with the GMC laboratory team</a:t>
            </a:r>
          </a:p>
        </p:txBody>
      </p:sp>
      <p:cxnSp>
        <p:nvCxnSpPr>
          <p:cNvPr id="35" name="Straight Connector 34"/>
          <p:cNvCxnSpPr/>
          <p:nvPr/>
        </p:nvCxnSpPr>
        <p:spPr>
          <a:xfrm>
            <a:off x="3708918" y="4725144"/>
            <a:ext cx="70994" cy="30284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4360320" y="5148471"/>
            <a:ext cx="321659" cy="110346"/>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6215829" y="5373216"/>
            <a:ext cx="1966882" cy="415498"/>
          </a:xfrm>
          <a:prstGeom prst="rect">
            <a:avLst/>
          </a:prstGeom>
          <a:noFill/>
        </p:spPr>
        <p:txBody>
          <a:bodyPr wrap="square">
            <a:spAutoFit/>
          </a:bodyPr>
          <a:lstStyle/>
          <a:p>
            <a:pPr>
              <a:defRPr/>
            </a:pPr>
            <a:r>
              <a:rPr lang="en-GB" sz="1050" dirty="0">
                <a:solidFill>
                  <a:srgbClr val="354072"/>
                </a:solidFill>
              </a:rPr>
              <a:t>Results being returned to patients by appropriate clinician</a:t>
            </a:r>
          </a:p>
        </p:txBody>
      </p:sp>
      <p:pic>
        <p:nvPicPr>
          <p:cNvPr id="4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428654" y="127026"/>
            <a:ext cx="1535833" cy="709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57990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27164C-084D-4036-A2EA-2550CC6650A2}"/>
              </a:ext>
            </a:extLst>
          </p:cNvPr>
          <p:cNvSpPr>
            <a:spLocks noGrp="1"/>
          </p:cNvSpPr>
          <p:nvPr>
            <p:ph type="title"/>
          </p:nvPr>
        </p:nvSpPr>
        <p:spPr/>
        <p:txBody>
          <a:bodyPr>
            <a:normAutofit/>
          </a:bodyPr>
          <a:lstStyle/>
          <a:p>
            <a:r>
              <a:rPr lang="en-US" sz="3600" dirty="0"/>
              <a:t>Considerations for consent in genomics</a:t>
            </a:r>
            <a:endParaRPr lang="en-GB" sz="3600" dirty="0"/>
          </a:p>
        </p:txBody>
      </p:sp>
      <p:sp>
        <p:nvSpPr>
          <p:cNvPr id="3" name="Content Placeholder 2">
            <a:extLst>
              <a:ext uri="{FF2B5EF4-FFF2-40B4-BE49-F238E27FC236}">
                <a16:creationId xmlns:a16="http://schemas.microsoft.com/office/drawing/2014/main" xmlns="" id="{F666C328-7B8A-4CB7-8780-333B19D50EF4}"/>
              </a:ext>
            </a:extLst>
          </p:cNvPr>
          <p:cNvSpPr>
            <a:spLocks noGrp="1"/>
          </p:cNvSpPr>
          <p:nvPr>
            <p:ph idx="1"/>
          </p:nvPr>
        </p:nvSpPr>
        <p:spPr>
          <a:xfrm>
            <a:off x="628650" y="1536816"/>
            <a:ext cx="7886700" cy="4953547"/>
          </a:xfrm>
        </p:spPr>
        <p:txBody>
          <a:bodyPr>
            <a:noAutofit/>
          </a:bodyPr>
          <a:lstStyle/>
          <a:p>
            <a:pPr>
              <a:spcBef>
                <a:spcPts val="0"/>
              </a:spcBef>
              <a:spcAft>
                <a:spcPts val="1000"/>
              </a:spcAft>
            </a:pPr>
            <a:r>
              <a:rPr lang="en-GB" sz="2000" dirty="0"/>
              <a:t>While building on current medical practice, genomic medicine highlights unique considerations with regards to informed consent, including:</a:t>
            </a:r>
          </a:p>
          <a:p>
            <a:pPr lvl="1">
              <a:spcBef>
                <a:spcPts val="0"/>
              </a:spcBef>
              <a:spcAft>
                <a:spcPts val="1000"/>
              </a:spcAft>
              <a:buFont typeface="Courier New" panose="02070309020205020404" pitchFamily="49" charset="0"/>
              <a:buChar char="o"/>
            </a:pPr>
            <a:r>
              <a:rPr lang="en-GB" sz="1800" dirty="0"/>
              <a:t>addressing the needs of the wider family;</a:t>
            </a:r>
          </a:p>
          <a:p>
            <a:pPr lvl="1">
              <a:spcBef>
                <a:spcPts val="0"/>
              </a:spcBef>
              <a:spcAft>
                <a:spcPts val="1000"/>
              </a:spcAft>
              <a:buFont typeface="Courier New" panose="02070309020205020404" pitchFamily="49" charset="0"/>
              <a:buChar char="o"/>
            </a:pPr>
            <a:r>
              <a:rPr lang="en-GB" sz="1800" dirty="0"/>
              <a:t>complexity and uncertainty about genomic variation;</a:t>
            </a:r>
          </a:p>
          <a:p>
            <a:pPr lvl="1">
              <a:spcBef>
                <a:spcPts val="0"/>
              </a:spcBef>
              <a:spcAft>
                <a:spcPts val="1000"/>
              </a:spcAft>
              <a:buFont typeface="Courier New" panose="02070309020205020404" pitchFamily="49" charset="0"/>
              <a:buChar char="o"/>
            </a:pPr>
            <a:r>
              <a:rPr lang="en-GB" sz="1800" dirty="0"/>
              <a:t>data and sample sharing protocols; and</a:t>
            </a:r>
          </a:p>
          <a:p>
            <a:pPr lvl="1">
              <a:spcBef>
                <a:spcPts val="0"/>
              </a:spcBef>
              <a:spcAft>
                <a:spcPts val="1000"/>
              </a:spcAft>
              <a:buFont typeface="Courier New" panose="02070309020205020404" pitchFamily="49" charset="0"/>
              <a:buChar char="o"/>
            </a:pPr>
            <a:r>
              <a:rPr lang="en-GB" sz="1800" dirty="0"/>
              <a:t>returning results, including additional and/or incidental findings.</a:t>
            </a:r>
            <a:endParaRPr lang="en-GB" sz="2000" dirty="0"/>
          </a:p>
          <a:p>
            <a:pPr>
              <a:spcBef>
                <a:spcPts val="0"/>
              </a:spcBef>
              <a:spcAft>
                <a:spcPts val="1000"/>
              </a:spcAft>
            </a:pPr>
            <a:r>
              <a:rPr lang="en-GB" sz="2000" dirty="0"/>
              <a:t>Support required may be determined by:</a:t>
            </a:r>
          </a:p>
          <a:p>
            <a:pPr lvl="1">
              <a:spcBef>
                <a:spcPts val="0"/>
              </a:spcBef>
              <a:spcAft>
                <a:spcPts val="1000"/>
              </a:spcAft>
              <a:buFont typeface="Courier New" panose="02070309020205020404" pitchFamily="49" charset="0"/>
              <a:buChar char="o"/>
            </a:pPr>
            <a:r>
              <a:rPr lang="en-GB" sz="1800" dirty="0"/>
              <a:t>context and complexity of the test;</a:t>
            </a:r>
          </a:p>
          <a:p>
            <a:pPr lvl="1">
              <a:spcBef>
                <a:spcPts val="0"/>
              </a:spcBef>
              <a:spcAft>
                <a:spcPts val="1000"/>
              </a:spcAft>
              <a:buFont typeface="Courier New" panose="02070309020205020404" pitchFamily="49" charset="0"/>
              <a:buChar char="o"/>
            </a:pPr>
            <a:r>
              <a:rPr lang="en-GB" sz="1800" dirty="0"/>
              <a:t>management of the condition;</a:t>
            </a:r>
          </a:p>
          <a:p>
            <a:pPr lvl="1">
              <a:spcBef>
                <a:spcPts val="0"/>
              </a:spcBef>
              <a:spcAft>
                <a:spcPts val="1000"/>
              </a:spcAft>
              <a:buFont typeface="Courier New" panose="02070309020205020404" pitchFamily="49" charset="0"/>
              <a:buChar char="o"/>
            </a:pPr>
            <a:r>
              <a:rPr lang="en-GB" sz="1800" dirty="0"/>
              <a:t>potential for adverse psychological effects surrounding the test;</a:t>
            </a:r>
          </a:p>
          <a:p>
            <a:pPr lvl="1">
              <a:spcBef>
                <a:spcPts val="0"/>
              </a:spcBef>
              <a:spcAft>
                <a:spcPts val="1000"/>
              </a:spcAft>
              <a:buFont typeface="Courier New" panose="02070309020205020404" pitchFamily="49" charset="0"/>
              <a:buChar char="o"/>
            </a:pPr>
            <a:r>
              <a:rPr lang="en-GB" sz="1800" dirty="0"/>
              <a:t>extent of appropriate information materials available; and</a:t>
            </a:r>
          </a:p>
          <a:p>
            <a:pPr lvl="1">
              <a:spcBef>
                <a:spcPts val="0"/>
              </a:spcBef>
              <a:spcAft>
                <a:spcPts val="1000"/>
              </a:spcAft>
              <a:buFont typeface="Courier New" panose="02070309020205020404" pitchFamily="49" charset="0"/>
              <a:buChar char="o"/>
            </a:pPr>
            <a:r>
              <a:rPr lang="en-GB" sz="1800" dirty="0"/>
              <a:t>additional individual and family-specific factors.</a:t>
            </a:r>
          </a:p>
        </p:txBody>
      </p:sp>
      <p:grpSp>
        <p:nvGrpSpPr>
          <p:cNvPr id="9" name="Group 8">
            <a:extLst>
              <a:ext uri="{FF2B5EF4-FFF2-40B4-BE49-F238E27FC236}">
                <a16:creationId xmlns:a16="http://schemas.microsoft.com/office/drawing/2014/main" xmlns="" id="{2669C84F-5A8C-4D33-B66A-1FD603A275C9}"/>
              </a:ext>
            </a:extLst>
          </p:cNvPr>
          <p:cNvGrpSpPr/>
          <p:nvPr/>
        </p:nvGrpSpPr>
        <p:grpSpPr>
          <a:xfrm>
            <a:off x="7804948" y="5499314"/>
            <a:ext cx="1188000" cy="1188000"/>
            <a:chOff x="7804948" y="5499314"/>
            <a:chExt cx="1188000" cy="1188000"/>
          </a:xfrm>
        </p:grpSpPr>
        <p:sp>
          <p:nvSpPr>
            <p:cNvPr id="5" name="Oval 4">
              <a:extLst>
                <a:ext uri="{FF2B5EF4-FFF2-40B4-BE49-F238E27FC236}">
                  <a16:creationId xmlns:a16="http://schemas.microsoft.com/office/drawing/2014/main" xmlns="" id="{E0EE25F3-D94D-4A3B-A074-C1C8DA291FD1}"/>
                </a:ext>
              </a:extLst>
            </p:cNvPr>
            <p:cNvSpPr/>
            <p:nvPr/>
          </p:nvSpPr>
          <p:spPr>
            <a:xfrm>
              <a:off x="7804948" y="5499314"/>
              <a:ext cx="1188000" cy="11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Chat">
              <a:extLst>
                <a:ext uri="{FF2B5EF4-FFF2-40B4-BE49-F238E27FC236}">
                  <a16:creationId xmlns:a16="http://schemas.microsoft.com/office/drawing/2014/main" xmlns="" id="{6704E338-4F67-46DC-B958-816CE47FD73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47059" y="5673904"/>
              <a:ext cx="914400" cy="914400"/>
            </a:xfrm>
            <a:prstGeom prst="rect">
              <a:avLst/>
            </a:prstGeom>
          </p:spPr>
        </p:pic>
      </p:grpSp>
    </p:spTree>
    <p:extLst>
      <p:ext uri="{BB962C8B-B14F-4D97-AF65-F5344CB8AC3E}">
        <p14:creationId xmlns:p14="http://schemas.microsoft.com/office/powerpoint/2010/main" val="1127295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Key messages about consent</a:t>
            </a:r>
          </a:p>
        </p:txBody>
      </p:sp>
      <p:sp>
        <p:nvSpPr>
          <p:cNvPr id="3" name="Content Placeholder 2"/>
          <p:cNvSpPr>
            <a:spLocks noGrp="1"/>
          </p:cNvSpPr>
          <p:nvPr>
            <p:ph idx="1"/>
          </p:nvPr>
        </p:nvSpPr>
        <p:spPr/>
        <p:txBody>
          <a:bodyPr>
            <a:normAutofit/>
          </a:bodyPr>
          <a:lstStyle/>
          <a:p>
            <a:pPr>
              <a:spcAft>
                <a:spcPts val="600"/>
              </a:spcAft>
            </a:pPr>
            <a:r>
              <a:rPr lang="en-GB" sz="2000" dirty="0"/>
              <a:t>Patient must have sufficient, appropriate information to make a decision (no ‘surprises’).</a:t>
            </a:r>
          </a:p>
          <a:p>
            <a:pPr>
              <a:spcAft>
                <a:spcPts val="600"/>
              </a:spcAft>
            </a:pPr>
            <a:r>
              <a:rPr lang="en-GB" sz="2000" dirty="0"/>
              <a:t>Person must be competent to make a decision.</a:t>
            </a:r>
          </a:p>
          <a:p>
            <a:pPr>
              <a:spcAft>
                <a:spcPts val="600"/>
              </a:spcAft>
            </a:pPr>
            <a:r>
              <a:rPr lang="en-GB" sz="2000" dirty="0"/>
              <a:t>Consent must be given voluntarily.</a:t>
            </a:r>
          </a:p>
          <a:p>
            <a:pPr>
              <a:spcAft>
                <a:spcPts val="600"/>
              </a:spcAft>
            </a:pPr>
            <a:r>
              <a:rPr lang="en-GB" sz="2000" dirty="0"/>
              <a:t>Documentation of clinical consent (i.e. using a form) is good clinical practice; </a:t>
            </a:r>
            <a:r>
              <a:rPr lang="en-GB" sz="2000" i="1" dirty="0"/>
              <a:t>however, </a:t>
            </a:r>
            <a:r>
              <a:rPr lang="en-GB" sz="2000" dirty="0"/>
              <a:t>a signature is not sufficient!</a:t>
            </a:r>
          </a:p>
        </p:txBody>
      </p:sp>
      <p:grpSp>
        <p:nvGrpSpPr>
          <p:cNvPr id="12" name="Group 11">
            <a:extLst>
              <a:ext uri="{FF2B5EF4-FFF2-40B4-BE49-F238E27FC236}">
                <a16:creationId xmlns:a16="http://schemas.microsoft.com/office/drawing/2014/main" xmlns="" id="{2757097B-C644-46A5-98BB-E6277322ACBA}"/>
              </a:ext>
            </a:extLst>
          </p:cNvPr>
          <p:cNvGrpSpPr/>
          <p:nvPr/>
        </p:nvGrpSpPr>
        <p:grpSpPr>
          <a:xfrm>
            <a:off x="7804948" y="5499314"/>
            <a:ext cx="1188000" cy="1188000"/>
            <a:chOff x="7804948" y="5499314"/>
            <a:chExt cx="1188000" cy="1188000"/>
          </a:xfrm>
        </p:grpSpPr>
        <p:sp>
          <p:nvSpPr>
            <p:cNvPr id="4" name="Oval 3">
              <a:extLst>
                <a:ext uri="{FF2B5EF4-FFF2-40B4-BE49-F238E27FC236}">
                  <a16:creationId xmlns:a16="http://schemas.microsoft.com/office/drawing/2014/main" xmlns="" id="{47996157-3199-4E67-9AFE-94179C159384}"/>
                </a:ext>
              </a:extLst>
            </p:cNvPr>
            <p:cNvSpPr/>
            <p:nvPr/>
          </p:nvSpPr>
          <p:spPr>
            <a:xfrm>
              <a:off x="7804948" y="5499314"/>
              <a:ext cx="1188000" cy="11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List">
              <a:extLst>
                <a:ext uri="{FF2B5EF4-FFF2-40B4-BE49-F238E27FC236}">
                  <a16:creationId xmlns:a16="http://schemas.microsoft.com/office/drawing/2014/main" xmlns="" id="{C4942A82-41F9-41BA-B66C-08947451736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41748" y="5625097"/>
              <a:ext cx="914400" cy="914400"/>
            </a:xfrm>
            <a:prstGeom prst="rect">
              <a:avLst/>
            </a:prstGeom>
          </p:spPr>
        </p:pic>
      </p:grpSp>
    </p:spTree>
    <p:extLst>
      <p:ext uri="{BB962C8B-B14F-4D97-AF65-F5344CB8AC3E}">
        <p14:creationId xmlns:p14="http://schemas.microsoft.com/office/powerpoint/2010/main" val="3137742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C5B474-C688-4F03-B8B4-996065649A7C}"/>
              </a:ext>
            </a:extLst>
          </p:cNvPr>
          <p:cNvSpPr>
            <a:spLocks noGrp="1"/>
          </p:cNvSpPr>
          <p:nvPr>
            <p:ph type="title"/>
          </p:nvPr>
        </p:nvSpPr>
        <p:spPr/>
        <p:txBody>
          <a:bodyPr>
            <a:normAutofit/>
          </a:bodyPr>
          <a:lstStyle/>
          <a:p>
            <a:r>
              <a:rPr lang="en-US" sz="3600" dirty="0"/>
              <a:t>Patient choice: what is it? </a:t>
            </a:r>
            <a:endParaRPr lang="en-GB" sz="3600" dirty="0"/>
          </a:p>
        </p:txBody>
      </p:sp>
      <p:sp>
        <p:nvSpPr>
          <p:cNvPr id="3" name="Content Placeholder 2">
            <a:extLst>
              <a:ext uri="{FF2B5EF4-FFF2-40B4-BE49-F238E27FC236}">
                <a16:creationId xmlns:a16="http://schemas.microsoft.com/office/drawing/2014/main" xmlns="" id="{3545A37D-7C17-4FA2-B6C1-3CFC21CACE4D}"/>
              </a:ext>
            </a:extLst>
          </p:cNvPr>
          <p:cNvSpPr>
            <a:spLocks noGrp="1"/>
          </p:cNvSpPr>
          <p:nvPr>
            <p:ph idx="1"/>
          </p:nvPr>
        </p:nvSpPr>
        <p:spPr>
          <a:xfrm>
            <a:off x="628650" y="1552162"/>
            <a:ext cx="7886700" cy="4869466"/>
          </a:xfrm>
        </p:spPr>
        <p:txBody>
          <a:bodyPr>
            <a:noAutofit/>
          </a:bodyPr>
          <a:lstStyle/>
          <a:p>
            <a:pPr>
              <a:lnSpc>
                <a:spcPct val="80000"/>
              </a:lnSpc>
            </a:pPr>
            <a:r>
              <a:rPr lang="en-US" sz="1900" dirty="0"/>
              <a:t>A model of consent that covers both the clinical implications of a test, as well as an offer within the clinical pathway to participate in the National Genomic Research Library.</a:t>
            </a:r>
          </a:p>
          <a:p>
            <a:pPr lvl="1">
              <a:lnSpc>
                <a:spcPct val="80000"/>
              </a:lnSpc>
              <a:buFont typeface="Courier New" panose="02070309020205020404" pitchFamily="49" charset="0"/>
              <a:buChar char="o"/>
            </a:pPr>
            <a:r>
              <a:rPr lang="en-US" sz="1800" dirty="0"/>
              <a:t>Based on experience gained from the 100,000 Genomes Project.</a:t>
            </a:r>
          </a:p>
          <a:p>
            <a:pPr lvl="1">
              <a:lnSpc>
                <a:spcPct val="80000"/>
              </a:lnSpc>
              <a:buFont typeface="Courier New" panose="02070309020205020404" pitchFamily="49" charset="0"/>
              <a:buChar char="o"/>
            </a:pPr>
            <a:r>
              <a:rPr lang="en-US" sz="1800" dirty="0"/>
              <a:t>Initially for whole genome sequencing indications only.</a:t>
            </a:r>
          </a:p>
          <a:p>
            <a:pPr>
              <a:lnSpc>
                <a:spcPct val="80000"/>
              </a:lnSpc>
            </a:pPr>
            <a:r>
              <a:rPr lang="en-US" sz="1900" dirty="0"/>
              <a:t>Expected to involve one or more conversations depending on the clinical context, supported by information for patients to make informed choices.</a:t>
            </a:r>
          </a:p>
          <a:p>
            <a:pPr>
              <a:lnSpc>
                <a:spcPct val="80000"/>
              </a:lnSpc>
            </a:pPr>
            <a:r>
              <a:rPr lang="en-US" sz="1900" dirty="0"/>
              <a:t>Choices captured by a nationally </a:t>
            </a:r>
            <a:r>
              <a:rPr lang="en-US" sz="1900" dirty="0" err="1"/>
              <a:t>standardised</a:t>
            </a:r>
            <a:r>
              <a:rPr lang="en-US" sz="1900" dirty="0"/>
              <a:t> Record of Discussion form.</a:t>
            </a:r>
          </a:p>
          <a:p>
            <a:pPr marL="0" indent="0">
              <a:lnSpc>
                <a:spcPct val="80000"/>
              </a:lnSpc>
              <a:spcBef>
                <a:spcPts val="0"/>
              </a:spcBef>
              <a:buNone/>
            </a:pPr>
            <a:endParaRPr lang="en-US" sz="1900" dirty="0"/>
          </a:p>
          <a:p>
            <a:pPr marL="0" indent="0">
              <a:lnSpc>
                <a:spcPct val="80000"/>
              </a:lnSpc>
              <a:buNone/>
            </a:pPr>
            <a:r>
              <a:rPr lang="en-US" sz="1900" b="1" dirty="0"/>
              <a:t>Aims:</a:t>
            </a:r>
          </a:p>
          <a:p>
            <a:pPr>
              <a:lnSpc>
                <a:spcPct val="80000"/>
              </a:lnSpc>
            </a:pPr>
            <a:r>
              <a:rPr lang="en-US" sz="1900" dirty="0"/>
              <a:t>Set a clear and informed choice about having genomic testing in the NHS Genomic Medicine Service.</a:t>
            </a:r>
          </a:p>
          <a:p>
            <a:pPr>
              <a:lnSpc>
                <a:spcPct val="80000"/>
              </a:lnSpc>
            </a:pPr>
            <a:r>
              <a:rPr lang="en-US" sz="1900" dirty="0"/>
              <a:t>Clear and distinct choice to be part of a national database.</a:t>
            </a:r>
          </a:p>
          <a:p>
            <a:pPr>
              <a:lnSpc>
                <a:spcPct val="80000"/>
              </a:lnSpc>
            </a:pPr>
            <a:r>
              <a:rPr lang="en-US" sz="1900" dirty="0"/>
              <a:t>Ensure that the choice to undergo genomic testing is discussed </a:t>
            </a:r>
            <a:br>
              <a:rPr lang="en-US" sz="1900" dirty="0"/>
            </a:br>
            <a:r>
              <a:rPr lang="en-US" sz="1900" dirty="0"/>
              <a:t>in a safe and effective manner across specialties.</a:t>
            </a:r>
            <a:endParaRPr lang="en-GB" sz="2000" dirty="0"/>
          </a:p>
        </p:txBody>
      </p:sp>
      <p:grpSp>
        <p:nvGrpSpPr>
          <p:cNvPr id="6" name="Group 5">
            <a:extLst>
              <a:ext uri="{FF2B5EF4-FFF2-40B4-BE49-F238E27FC236}">
                <a16:creationId xmlns:a16="http://schemas.microsoft.com/office/drawing/2014/main" xmlns="" id="{B3139D25-36D1-43FB-8FA0-B8A12E01DB98}"/>
              </a:ext>
            </a:extLst>
          </p:cNvPr>
          <p:cNvGrpSpPr/>
          <p:nvPr/>
        </p:nvGrpSpPr>
        <p:grpSpPr>
          <a:xfrm>
            <a:off x="7804948" y="5499314"/>
            <a:ext cx="1188000" cy="1188000"/>
            <a:chOff x="7721270" y="156421"/>
            <a:chExt cx="1188000" cy="1188000"/>
          </a:xfrm>
        </p:grpSpPr>
        <p:sp>
          <p:nvSpPr>
            <p:cNvPr id="7" name="Oval 6">
              <a:extLst>
                <a:ext uri="{FF2B5EF4-FFF2-40B4-BE49-F238E27FC236}">
                  <a16:creationId xmlns:a16="http://schemas.microsoft.com/office/drawing/2014/main" xmlns="" id="{0CC9A858-43FF-4DC1-AD74-10E6C6A97DDE}"/>
                </a:ext>
              </a:extLst>
            </p:cNvPr>
            <p:cNvSpPr/>
            <p:nvPr/>
          </p:nvSpPr>
          <p:spPr>
            <a:xfrm>
              <a:off x="7721270" y="156421"/>
              <a:ext cx="1188000" cy="11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Questions">
              <a:extLst>
                <a:ext uri="{FF2B5EF4-FFF2-40B4-BE49-F238E27FC236}">
                  <a16:creationId xmlns:a16="http://schemas.microsoft.com/office/drawing/2014/main" xmlns="" id="{69F6C6D6-1D98-43F1-A262-1809ABF7E48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817526" y="304991"/>
              <a:ext cx="914400" cy="914400"/>
            </a:xfrm>
            <a:prstGeom prst="rect">
              <a:avLst/>
            </a:prstGeom>
          </p:spPr>
        </p:pic>
      </p:grpSp>
    </p:spTree>
    <p:extLst>
      <p:ext uri="{BB962C8B-B14F-4D97-AF65-F5344CB8AC3E}">
        <p14:creationId xmlns:p14="http://schemas.microsoft.com/office/powerpoint/2010/main" val="2817795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A539F0-83DD-4205-82AA-6A05DDFEF407}"/>
              </a:ext>
            </a:extLst>
          </p:cNvPr>
          <p:cNvSpPr>
            <a:spLocks noGrp="1"/>
          </p:cNvSpPr>
          <p:nvPr>
            <p:ph type="title"/>
          </p:nvPr>
        </p:nvSpPr>
        <p:spPr/>
        <p:txBody>
          <a:bodyPr>
            <a:normAutofit/>
          </a:bodyPr>
          <a:lstStyle/>
          <a:p>
            <a:r>
              <a:rPr lang="en-US" sz="3600" dirty="0"/>
              <a:t>The clinical choice</a:t>
            </a:r>
            <a:endParaRPr lang="en-GB" sz="3600" dirty="0"/>
          </a:p>
        </p:txBody>
      </p:sp>
      <p:sp>
        <p:nvSpPr>
          <p:cNvPr id="3" name="Content Placeholder 2">
            <a:extLst>
              <a:ext uri="{FF2B5EF4-FFF2-40B4-BE49-F238E27FC236}">
                <a16:creationId xmlns:a16="http://schemas.microsoft.com/office/drawing/2014/main" xmlns="" id="{040FDBAE-EFD8-4EA9-B10D-1E5DB00E2722}"/>
              </a:ext>
            </a:extLst>
          </p:cNvPr>
          <p:cNvSpPr>
            <a:spLocks noGrp="1"/>
          </p:cNvSpPr>
          <p:nvPr>
            <p:ph idx="1"/>
          </p:nvPr>
        </p:nvSpPr>
        <p:spPr/>
        <p:txBody>
          <a:bodyPr>
            <a:normAutofit/>
          </a:bodyPr>
          <a:lstStyle/>
          <a:p>
            <a:pPr marL="0" indent="0">
              <a:spcAft>
                <a:spcPts val="600"/>
              </a:spcAft>
              <a:buNone/>
            </a:pPr>
            <a:r>
              <a:rPr lang="en-US" sz="2400" b="1" dirty="0" smtClean="0"/>
              <a:t>Key </a:t>
            </a:r>
            <a:r>
              <a:rPr lang="en-US" sz="2400" b="1" dirty="0"/>
              <a:t>areas to cover:</a:t>
            </a:r>
          </a:p>
          <a:p>
            <a:pPr marL="971550" lvl="1" indent="-514350">
              <a:spcBef>
                <a:spcPts val="600"/>
              </a:spcBef>
              <a:spcAft>
                <a:spcPts val="600"/>
              </a:spcAft>
              <a:buFont typeface="+mj-lt"/>
              <a:buAutoNum type="arabicPeriod"/>
            </a:pPr>
            <a:r>
              <a:rPr lang="en-GB" dirty="0"/>
              <a:t>Introduction and context of the test</a:t>
            </a:r>
          </a:p>
          <a:p>
            <a:pPr marL="971550" lvl="1" indent="-514350">
              <a:spcBef>
                <a:spcPts val="600"/>
              </a:spcBef>
              <a:spcAft>
                <a:spcPts val="600"/>
              </a:spcAft>
              <a:buFont typeface="+mj-lt"/>
              <a:buAutoNum type="arabicPeriod"/>
            </a:pPr>
            <a:r>
              <a:rPr lang="en-GB" dirty="0"/>
              <a:t>What to expect from the results</a:t>
            </a:r>
          </a:p>
          <a:p>
            <a:pPr marL="971550" lvl="1" indent="-514350">
              <a:spcBef>
                <a:spcPts val="600"/>
              </a:spcBef>
              <a:spcAft>
                <a:spcPts val="600"/>
              </a:spcAft>
              <a:buFont typeface="+mj-lt"/>
              <a:buAutoNum type="arabicPeriod"/>
            </a:pPr>
            <a:r>
              <a:rPr lang="en-GB" dirty="0"/>
              <a:t>Implications for the patient</a:t>
            </a:r>
          </a:p>
          <a:p>
            <a:pPr marL="971550" lvl="1" indent="-514350">
              <a:spcBef>
                <a:spcPts val="600"/>
              </a:spcBef>
              <a:spcAft>
                <a:spcPts val="600"/>
              </a:spcAft>
              <a:buFont typeface="+mj-lt"/>
              <a:buAutoNum type="arabicPeriod"/>
            </a:pPr>
            <a:r>
              <a:rPr lang="en-GB" dirty="0"/>
              <a:t>Implications for family members</a:t>
            </a:r>
          </a:p>
          <a:p>
            <a:pPr marL="971550" lvl="1" indent="-514350">
              <a:spcBef>
                <a:spcPts val="600"/>
              </a:spcBef>
              <a:spcAft>
                <a:spcPts val="600"/>
              </a:spcAft>
              <a:buFont typeface="+mj-lt"/>
              <a:buAutoNum type="arabicPeriod"/>
            </a:pPr>
            <a:r>
              <a:rPr lang="en-GB" dirty="0"/>
              <a:t>Use of samples</a:t>
            </a:r>
          </a:p>
          <a:p>
            <a:pPr marL="971550" lvl="1" indent="-514350">
              <a:spcBef>
                <a:spcPts val="600"/>
              </a:spcBef>
              <a:spcAft>
                <a:spcPts val="600"/>
              </a:spcAft>
              <a:buFont typeface="+mj-lt"/>
              <a:buAutoNum type="arabicPeriod"/>
            </a:pPr>
            <a:r>
              <a:rPr lang="en-GB" dirty="0"/>
              <a:t>Use of data </a:t>
            </a:r>
          </a:p>
        </p:txBody>
      </p:sp>
      <p:grpSp>
        <p:nvGrpSpPr>
          <p:cNvPr id="10" name="Group 9">
            <a:extLst>
              <a:ext uri="{FF2B5EF4-FFF2-40B4-BE49-F238E27FC236}">
                <a16:creationId xmlns:a16="http://schemas.microsoft.com/office/drawing/2014/main" xmlns="" id="{74FBF449-4D79-4066-828B-C12E888C739F}"/>
              </a:ext>
            </a:extLst>
          </p:cNvPr>
          <p:cNvGrpSpPr/>
          <p:nvPr/>
        </p:nvGrpSpPr>
        <p:grpSpPr>
          <a:xfrm>
            <a:off x="7804948" y="5499314"/>
            <a:ext cx="1188000" cy="1188000"/>
            <a:chOff x="7804948" y="5499314"/>
            <a:chExt cx="1188000" cy="1188000"/>
          </a:xfrm>
        </p:grpSpPr>
        <p:sp>
          <p:nvSpPr>
            <p:cNvPr id="4" name="Oval 3">
              <a:extLst>
                <a:ext uri="{FF2B5EF4-FFF2-40B4-BE49-F238E27FC236}">
                  <a16:creationId xmlns:a16="http://schemas.microsoft.com/office/drawing/2014/main" xmlns="" id="{88146892-1350-4C85-8E6F-5405ADB0F69D}"/>
                </a:ext>
              </a:extLst>
            </p:cNvPr>
            <p:cNvSpPr/>
            <p:nvPr/>
          </p:nvSpPr>
          <p:spPr>
            <a:xfrm>
              <a:off x="7804948" y="5499314"/>
              <a:ext cx="1188000" cy="11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Stethoscope">
              <a:extLst>
                <a:ext uri="{FF2B5EF4-FFF2-40B4-BE49-F238E27FC236}">
                  <a16:creationId xmlns:a16="http://schemas.microsoft.com/office/drawing/2014/main" xmlns="" id="{22225BC3-5BA9-4E0B-B61B-CB608A1FA03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41748" y="5636114"/>
              <a:ext cx="914400" cy="914400"/>
            </a:xfrm>
            <a:prstGeom prst="rect">
              <a:avLst/>
            </a:prstGeom>
          </p:spPr>
        </p:pic>
      </p:grpSp>
    </p:spTree>
    <p:extLst>
      <p:ext uri="{BB962C8B-B14F-4D97-AF65-F5344CB8AC3E}">
        <p14:creationId xmlns:p14="http://schemas.microsoft.com/office/powerpoint/2010/main" val="13388666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C7F977-04F0-49B0-96B4-8F95B41BF169}"/>
              </a:ext>
            </a:extLst>
          </p:cNvPr>
          <p:cNvSpPr>
            <a:spLocks noGrp="1"/>
          </p:cNvSpPr>
          <p:nvPr>
            <p:ph type="title"/>
          </p:nvPr>
        </p:nvSpPr>
        <p:spPr/>
        <p:txBody>
          <a:bodyPr>
            <a:normAutofit/>
          </a:bodyPr>
          <a:lstStyle/>
          <a:p>
            <a:r>
              <a:rPr lang="en-US" sz="3600" dirty="0"/>
              <a:t>Before you start…</a:t>
            </a:r>
            <a:endParaRPr lang="en-GB" sz="3600" dirty="0"/>
          </a:p>
        </p:txBody>
      </p:sp>
      <p:sp>
        <p:nvSpPr>
          <p:cNvPr id="3" name="Content Placeholder 2">
            <a:extLst>
              <a:ext uri="{FF2B5EF4-FFF2-40B4-BE49-F238E27FC236}">
                <a16:creationId xmlns:a16="http://schemas.microsoft.com/office/drawing/2014/main" xmlns="" id="{A187C778-6700-48AB-A821-F7F85D614351}"/>
              </a:ext>
            </a:extLst>
          </p:cNvPr>
          <p:cNvSpPr>
            <a:spLocks noGrp="1"/>
          </p:cNvSpPr>
          <p:nvPr>
            <p:ph idx="1"/>
          </p:nvPr>
        </p:nvSpPr>
        <p:spPr>
          <a:xfrm>
            <a:off x="628649" y="1343634"/>
            <a:ext cx="8216481" cy="4839870"/>
          </a:xfrm>
        </p:spPr>
        <p:txBody>
          <a:bodyPr>
            <a:noAutofit/>
          </a:bodyPr>
          <a:lstStyle/>
          <a:p>
            <a:pPr marL="0" indent="0">
              <a:lnSpc>
                <a:spcPct val="100000"/>
              </a:lnSpc>
              <a:spcBef>
                <a:spcPts val="400"/>
              </a:spcBef>
              <a:spcAft>
                <a:spcPts val="600"/>
              </a:spcAft>
              <a:buNone/>
            </a:pPr>
            <a:r>
              <a:rPr lang="en-US" sz="2000" b="1" dirty="0"/>
              <a:t>Is WGS the right test for my patient? </a:t>
            </a:r>
          </a:p>
          <a:p>
            <a:pPr>
              <a:lnSpc>
                <a:spcPct val="100000"/>
              </a:lnSpc>
              <a:spcBef>
                <a:spcPts val="400"/>
              </a:spcBef>
              <a:spcAft>
                <a:spcPts val="600"/>
              </a:spcAft>
            </a:pPr>
            <a:r>
              <a:rPr lang="en-US" sz="2000" dirty="0" smtClean="0"/>
              <a:t>Clinical guidance documents in development by the SW GLH </a:t>
            </a:r>
            <a:endParaRPr lang="en-US" sz="2000" dirty="0"/>
          </a:p>
          <a:p>
            <a:pPr marL="0" indent="0">
              <a:lnSpc>
                <a:spcPct val="100000"/>
              </a:lnSpc>
              <a:spcBef>
                <a:spcPts val="400"/>
              </a:spcBef>
              <a:spcAft>
                <a:spcPts val="600"/>
              </a:spcAft>
              <a:buNone/>
            </a:pPr>
            <a:r>
              <a:rPr lang="en-US" sz="2000" b="1" dirty="0"/>
              <a:t>Do I have the right clinical information? </a:t>
            </a:r>
          </a:p>
          <a:p>
            <a:pPr>
              <a:lnSpc>
                <a:spcPct val="100000"/>
              </a:lnSpc>
              <a:spcBef>
                <a:spcPts val="400"/>
              </a:spcBef>
              <a:spcAft>
                <a:spcPts val="600"/>
              </a:spcAft>
            </a:pPr>
            <a:r>
              <a:rPr lang="en-US" sz="2000" dirty="0" smtClean="0"/>
              <a:t>Diagnostic </a:t>
            </a:r>
            <a:r>
              <a:rPr lang="en-US" sz="2000" dirty="0"/>
              <a:t>details of </a:t>
            </a:r>
            <a:r>
              <a:rPr lang="en-US" sz="2000" dirty="0" err="1"/>
              <a:t>tumour</a:t>
            </a:r>
            <a:r>
              <a:rPr lang="en-US" sz="2000" dirty="0"/>
              <a:t> type based on </a:t>
            </a:r>
            <a:r>
              <a:rPr lang="en-US" sz="2000" dirty="0" err="1"/>
              <a:t>histopathogy</a:t>
            </a:r>
            <a:r>
              <a:rPr lang="en-US" sz="2000" dirty="0"/>
              <a:t>, genomic and other evaluations</a:t>
            </a:r>
          </a:p>
          <a:p>
            <a:pPr marL="0" indent="0">
              <a:lnSpc>
                <a:spcPct val="100000"/>
              </a:lnSpc>
              <a:spcBef>
                <a:spcPts val="400"/>
              </a:spcBef>
              <a:spcAft>
                <a:spcPts val="600"/>
              </a:spcAft>
              <a:buNone/>
            </a:pPr>
            <a:r>
              <a:rPr lang="en-US" sz="2000" b="1" dirty="0"/>
              <a:t>Can I obtain the samples I need? </a:t>
            </a:r>
          </a:p>
          <a:p>
            <a:pPr>
              <a:lnSpc>
                <a:spcPct val="100000"/>
              </a:lnSpc>
              <a:spcBef>
                <a:spcPts val="400"/>
              </a:spcBef>
              <a:spcAft>
                <a:spcPts val="600"/>
              </a:spcAft>
            </a:pPr>
            <a:r>
              <a:rPr lang="en-US" sz="2000" dirty="0" smtClean="0"/>
              <a:t>Cancer sample: </a:t>
            </a:r>
            <a:r>
              <a:rPr lang="en-US" sz="2000" dirty="0" err="1" smtClean="0"/>
              <a:t>tumour</a:t>
            </a:r>
            <a:r>
              <a:rPr lang="en-US" sz="2000" dirty="0"/>
              <a:t> </a:t>
            </a:r>
            <a:r>
              <a:rPr lang="en-US" sz="2000" dirty="0" smtClean="0"/>
              <a:t>(fresh frozen)</a:t>
            </a:r>
          </a:p>
          <a:p>
            <a:pPr>
              <a:lnSpc>
                <a:spcPct val="100000"/>
              </a:lnSpc>
              <a:spcBef>
                <a:spcPts val="400"/>
              </a:spcBef>
              <a:spcAft>
                <a:spcPts val="600"/>
              </a:spcAft>
            </a:pPr>
            <a:r>
              <a:rPr lang="en-US" sz="2000" dirty="0" smtClean="0"/>
              <a:t>Germline sample: blood</a:t>
            </a:r>
            <a:endParaRPr lang="en-US" sz="2000" dirty="0"/>
          </a:p>
        </p:txBody>
      </p:sp>
      <p:grpSp>
        <p:nvGrpSpPr>
          <p:cNvPr id="7" name="Group 6">
            <a:extLst>
              <a:ext uri="{FF2B5EF4-FFF2-40B4-BE49-F238E27FC236}">
                <a16:creationId xmlns:a16="http://schemas.microsoft.com/office/drawing/2014/main" xmlns="" id="{077BCEBB-7BFC-4C5A-99B8-0E1F61946E48}"/>
              </a:ext>
            </a:extLst>
          </p:cNvPr>
          <p:cNvGrpSpPr/>
          <p:nvPr/>
        </p:nvGrpSpPr>
        <p:grpSpPr>
          <a:xfrm>
            <a:off x="7804948" y="5499314"/>
            <a:ext cx="1188000" cy="1188000"/>
            <a:chOff x="7804948" y="5499314"/>
            <a:chExt cx="1188000" cy="1188000"/>
          </a:xfrm>
        </p:grpSpPr>
        <p:sp>
          <p:nvSpPr>
            <p:cNvPr id="4" name="Oval 3">
              <a:extLst>
                <a:ext uri="{FF2B5EF4-FFF2-40B4-BE49-F238E27FC236}">
                  <a16:creationId xmlns:a16="http://schemas.microsoft.com/office/drawing/2014/main" xmlns="" id="{61BF1198-AD53-4159-914A-F22C83DC31C1}"/>
                </a:ext>
              </a:extLst>
            </p:cNvPr>
            <p:cNvSpPr/>
            <p:nvPr/>
          </p:nvSpPr>
          <p:spPr>
            <a:xfrm>
              <a:off x="7804948" y="5499314"/>
              <a:ext cx="1188000" cy="11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Checkmark">
              <a:extLst>
                <a:ext uri="{FF2B5EF4-FFF2-40B4-BE49-F238E27FC236}">
                  <a16:creationId xmlns:a16="http://schemas.microsoft.com/office/drawing/2014/main" xmlns="" id="{C64A644C-4844-4952-A91E-A48F8A6E9DE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30731" y="5645149"/>
              <a:ext cx="914400" cy="914400"/>
            </a:xfrm>
            <a:prstGeom prst="rect">
              <a:avLst/>
            </a:prstGeom>
          </p:spPr>
        </p:pic>
      </p:grpSp>
    </p:spTree>
    <p:extLst>
      <p:ext uri="{BB962C8B-B14F-4D97-AF65-F5344CB8AC3E}">
        <p14:creationId xmlns:p14="http://schemas.microsoft.com/office/powerpoint/2010/main" val="16708599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C7F977-04F0-49B0-96B4-8F95B41BF169}"/>
              </a:ext>
            </a:extLst>
          </p:cNvPr>
          <p:cNvSpPr>
            <a:spLocks noGrp="1"/>
          </p:cNvSpPr>
          <p:nvPr>
            <p:ph type="title"/>
          </p:nvPr>
        </p:nvSpPr>
        <p:spPr/>
        <p:txBody>
          <a:bodyPr>
            <a:normAutofit/>
          </a:bodyPr>
          <a:lstStyle/>
          <a:p>
            <a:r>
              <a:rPr lang="en-US" sz="3600" dirty="0"/>
              <a:t>Before you start…</a:t>
            </a:r>
            <a:endParaRPr lang="en-GB" sz="3600" dirty="0"/>
          </a:p>
        </p:txBody>
      </p:sp>
      <p:sp>
        <p:nvSpPr>
          <p:cNvPr id="3" name="Content Placeholder 2">
            <a:extLst>
              <a:ext uri="{FF2B5EF4-FFF2-40B4-BE49-F238E27FC236}">
                <a16:creationId xmlns:a16="http://schemas.microsoft.com/office/drawing/2014/main" xmlns="" id="{A187C778-6700-48AB-A821-F7F85D614351}"/>
              </a:ext>
            </a:extLst>
          </p:cNvPr>
          <p:cNvSpPr>
            <a:spLocks noGrp="1"/>
          </p:cNvSpPr>
          <p:nvPr>
            <p:ph idx="1"/>
          </p:nvPr>
        </p:nvSpPr>
        <p:spPr>
          <a:xfrm>
            <a:off x="628650" y="1572234"/>
            <a:ext cx="7886700" cy="4839870"/>
          </a:xfrm>
        </p:spPr>
        <p:txBody>
          <a:bodyPr>
            <a:normAutofit/>
          </a:bodyPr>
          <a:lstStyle/>
          <a:p>
            <a:pPr marL="0" indent="0">
              <a:spcAft>
                <a:spcPts val="600"/>
              </a:spcAft>
              <a:buNone/>
            </a:pPr>
            <a:r>
              <a:rPr lang="en-US" sz="2000" b="1" dirty="0"/>
              <a:t>Does the patient have capacity to consent?</a:t>
            </a:r>
          </a:p>
          <a:p>
            <a:pPr>
              <a:spcAft>
                <a:spcPts val="600"/>
              </a:spcAft>
            </a:pPr>
            <a:r>
              <a:rPr lang="en-US" sz="2000" dirty="0"/>
              <a:t>Assess based on the Mental Capacity Act 2005 </a:t>
            </a:r>
            <a:r>
              <a:rPr lang="en-US" sz="2000" dirty="0" smtClean="0"/>
              <a:t>and/or </a:t>
            </a:r>
            <a:r>
              <a:rPr lang="en-US" sz="2000" dirty="0" err="1" smtClean="0"/>
              <a:t>Gillick</a:t>
            </a:r>
            <a:r>
              <a:rPr lang="en-US" sz="2000" dirty="0" smtClean="0"/>
              <a:t> </a:t>
            </a:r>
            <a:r>
              <a:rPr lang="en-US" sz="2000" dirty="0"/>
              <a:t>test (for individuals &lt;16 years).</a:t>
            </a:r>
          </a:p>
          <a:p>
            <a:pPr>
              <a:spcAft>
                <a:spcPts val="600"/>
              </a:spcAft>
            </a:pPr>
            <a:r>
              <a:rPr lang="en-US" sz="2000" dirty="0"/>
              <a:t>If no, a parent, guardian, or </a:t>
            </a:r>
            <a:r>
              <a:rPr lang="en-US" sz="2000" dirty="0" smtClean="0"/>
              <a:t>patient representative/consultee </a:t>
            </a:r>
            <a:r>
              <a:rPr lang="en-US" sz="2000" dirty="0"/>
              <a:t>must be available.</a:t>
            </a:r>
          </a:p>
          <a:p>
            <a:pPr>
              <a:spcAft>
                <a:spcPts val="600"/>
              </a:spcAft>
            </a:pPr>
            <a:r>
              <a:rPr lang="en-US" sz="2000" dirty="0"/>
              <a:t>Where possible, the patient should be involved to provide assent.</a:t>
            </a:r>
          </a:p>
          <a:p>
            <a:pPr marL="0" indent="0">
              <a:spcAft>
                <a:spcPts val="600"/>
              </a:spcAft>
              <a:buNone/>
            </a:pPr>
            <a:r>
              <a:rPr lang="en-US" sz="2000" b="1" dirty="0"/>
              <a:t>Non-English speakers and those with a disability:</a:t>
            </a:r>
          </a:p>
          <a:p>
            <a:pPr>
              <a:spcAft>
                <a:spcPts val="600"/>
              </a:spcAft>
            </a:pPr>
            <a:r>
              <a:rPr lang="en-US" sz="2000" dirty="0"/>
              <a:t>Additional materials and/or support may be required for patients who are non-English speaking, hearing impaired, visually impaired, or have learning disabilities. </a:t>
            </a:r>
          </a:p>
        </p:txBody>
      </p:sp>
      <p:grpSp>
        <p:nvGrpSpPr>
          <p:cNvPr id="7" name="Group 6">
            <a:extLst>
              <a:ext uri="{FF2B5EF4-FFF2-40B4-BE49-F238E27FC236}">
                <a16:creationId xmlns:a16="http://schemas.microsoft.com/office/drawing/2014/main" xmlns="" id="{077BCEBB-7BFC-4C5A-99B8-0E1F61946E48}"/>
              </a:ext>
            </a:extLst>
          </p:cNvPr>
          <p:cNvGrpSpPr/>
          <p:nvPr/>
        </p:nvGrpSpPr>
        <p:grpSpPr>
          <a:xfrm>
            <a:off x="7804948" y="5499314"/>
            <a:ext cx="1188000" cy="1188000"/>
            <a:chOff x="7804948" y="5499314"/>
            <a:chExt cx="1188000" cy="1188000"/>
          </a:xfrm>
        </p:grpSpPr>
        <p:sp>
          <p:nvSpPr>
            <p:cNvPr id="4" name="Oval 3">
              <a:extLst>
                <a:ext uri="{FF2B5EF4-FFF2-40B4-BE49-F238E27FC236}">
                  <a16:creationId xmlns:a16="http://schemas.microsoft.com/office/drawing/2014/main" xmlns="" id="{61BF1198-AD53-4159-914A-F22C83DC31C1}"/>
                </a:ext>
              </a:extLst>
            </p:cNvPr>
            <p:cNvSpPr/>
            <p:nvPr/>
          </p:nvSpPr>
          <p:spPr>
            <a:xfrm>
              <a:off x="7804948" y="5499314"/>
              <a:ext cx="1188000" cy="11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Checkmark">
              <a:extLst>
                <a:ext uri="{FF2B5EF4-FFF2-40B4-BE49-F238E27FC236}">
                  <a16:creationId xmlns:a16="http://schemas.microsoft.com/office/drawing/2014/main" xmlns="" id="{C64A644C-4844-4952-A91E-A48F8A6E9DE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30731" y="5645149"/>
              <a:ext cx="914400" cy="914400"/>
            </a:xfrm>
            <a:prstGeom prst="rect">
              <a:avLst/>
            </a:prstGeom>
          </p:spPr>
        </p:pic>
      </p:grpSp>
    </p:spTree>
    <p:extLst>
      <p:ext uri="{BB962C8B-B14F-4D97-AF65-F5344CB8AC3E}">
        <p14:creationId xmlns:p14="http://schemas.microsoft.com/office/powerpoint/2010/main" val="617663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B3FF69-83B2-43DE-8D43-E004155D780D}"/>
              </a:ext>
            </a:extLst>
          </p:cNvPr>
          <p:cNvSpPr>
            <a:spLocks noGrp="1"/>
          </p:cNvSpPr>
          <p:nvPr>
            <p:ph type="title"/>
          </p:nvPr>
        </p:nvSpPr>
        <p:spPr/>
        <p:txBody>
          <a:bodyPr>
            <a:normAutofit/>
          </a:bodyPr>
          <a:lstStyle/>
          <a:p>
            <a:r>
              <a:rPr lang="en-US" sz="3600" dirty="0"/>
              <a:t>1. Introduction and context of the test</a:t>
            </a:r>
            <a:endParaRPr lang="en-GB" sz="3600" dirty="0"/>
          </a:p>
        </p:txBody>
      </p:sp>
      <p:sp>
        <p:nvSpPr>
          <p:cNvPr id="3" name="Content Placeholder 2">
            <a:extLst>
              <a:ext uri="{FF2B5EF4-FFF2-40B4-BE49-F238E27FC236}">
                <a16:creationId xmlns:a16="http://schemas.microsoft.com/office/drawing/2014/main" xmlns="" id="{1CDC555D-8DF2-4696-B02D-B7A5020822E5}"/>
              </a:ext>
            </a:extLst>
          </p:cNvPr>
          <p:cNvSpPr>
            <a:spLocks noGrp="1"/>
          </p:cNvSpPr>
          <p:nvPr>
            <p:ph idx="1"/>
          </p:nvPr>
        </p:nvSpPr>
        <p:spPr>
          <a:xfrm>
            <a:off x="545690" y="1527272"/>
            <a:ext cx="8447258" cy="4298341"/>
          </a:xfrm>
        </p:spPr>
        <p:txBody>
          <a:bodyPr>
            <a:normAutofit fontScale="70000" lnSpcReduction="20000"/>
          </a:bodyPr>
          <a:lstStyle/>
          <a:p>
            <a:pPr>
              <a:lnSpc>
                <a:spcPct val="110000"/>
              </a:lnSpc>
              <a:spcBef>
                <a:spcPts val="800"/>
              </a:spcBef>
            </a:pPr>
            <a:r>
              <a:rPr lang="en-US" sz="2400" dirty="0"/>
              <a:t>All cancer is caused by changes in DNA; looking at these changes can help better understand the particular </a:t>
            </a:r>
            <a:r>
              <a:rPr lang="en-US" sz="2400" dirty="0" err="1"/>
              <a:t>tumour</a:t>
            </a:r>
            <a:r>
              <a:rPr lang="en-US" sz="2400" dirty="0"/>
              <a:t> in the patient.</a:t>
            </a:r>
          </a:p>
          <a:p>
            <a:pPr>
              <a:lnSpc>
                <a:spcPct val="110000"/>
              </a:lnSpc>
              <a:spcBef>
                <a:spcPts val="800"/>
              </a:spcBef>
            </a:pPr>
            <a:r>
              <a:rPr lang="en-US" sz="2400" dirty="0"/>
              <a:t>The primary aim of whole genome sequencing is to provide additional information about the cancer diagnosis, including:</a:t>
            </a:r>
          </a:p>
          <a:p>
            <a:pPr lvl="1">
              <a:lnSpc>
                <a:spcPct val="110000"/>
              </a:lnSpc>
              <a:spcBef>
                <a:spcPts val="800"/>
              </a:spcBef>
              <a:buFont typeface="Courier New" panose="02070309020205020404" pitchFamily="49" charset="0"/>
              <a:buChar char="o"/>
            </a:pPr>
            <a:r>
              <a:rPr lang="en-US" sz="2300" dirty="0"/>
              <a:t>diagnostic information (determine the exact type of </a:t>
            </a:r>
            <a:r>
              <a:rPr lang="en-US" sz="2300" dirty="0" err="1"/>
              <a:t>tumour</a:t>
            </a:r>
            <a:r>
              <a:rPr lang="en-US" sz="2300" dirty="0"/>
              <a:t> a patient has);</a:t>
            </a:r>
          </a:p>
          <a:p>
            <a:pPr lvl="1">
              <a:lnSpc>
                <a:spcPct val="110000"/>
              </a:lnSpc>
              <a:buFont typeface="Courier New" panose="02070309020205020404" pitchFamily="49" charset="0"/>
              <a:buChar char="o"/>
            </a:pPr>
            <a:r>
              <a:rPr lang="en-US" sz="2300" dirty="0"/>
              <a:t>prognostic information; and</a:t>
            </a:r>
          </a:p>
          <a:p>
            <a:pPr lvl="1">
              <a:lnSpc>
                <a:spcPct val="110000"/>
              </a:lnSpc>
              <a:buFont typeface="Courier New" panose="02070309020205020404" pitchFamily="49" charset="0"/>
              <a:buChar char="o"/>
            </a:pPr>
            <a:r>
              <a:rPr lang="en-US" sz="2300" dirty="0"/>
              <a:t>treatment information (the most effective treatment strategy, or treatments to avoid).</a:t>
            </a:r>
          </a:p>
          <a:p>
            <a:pPr>
              <a:lnSpc>
                <a:spcPct val="110000"/>
              </a:lnSpc>
              <a:spcBef>
                <a:spcPts val="800"/>
              </a:spcBef>
            </a:pPr>
            <a:r>
              <a:rPr lang="en-US" sz="2400" dirty="0"/>
              <a:t>Sequencing is done on the </a:t>
            </a:r>
            <a:r>
              <a:rPr lang="en-US" sz="2400" dirty="0" err="1"/>
              <a:t>tumour</a:t>
            </a:r>
            <a:r>
              <a:rPr lang="en-US" sz="2400" dirty="0"/>
              <a:t> genome and the patient’s germline (constitutional) genome for comparison.</a:t>
            </a:r>
          </a:p>
          <a:p>
            <a:pPr>
              <a:lnSpc>
                <a:spcPct val="110000"/>
              </a:lnSpc>
              <a:spcBef>
                <a:spcPts val="800"/>
              </a:spcBef>
            </a:pPr>
            <a:r>
              <a:rPr lang="en-GB" sz="2400" dirty="0"/>
              <a:t>Sequencing of the whole genome will take place, although analysis will initially focus on </a:t>
            </a:r>
            <a:r>
              <a:rPr lang="en-US" sz="2400" dirty="0"/>
              <a:t>known genes that are associated with cancer and the overall ‘signature’ of genomic changes in the </a:t>
            </a:r>
            <a:r>
              <a:rPr lang="en-US" sz="2400" dirty="0" err="1"/>
              <a:t>tumour</a:t>
            </a:r>
            <a:r>
              <a:rPr lang="en-US" sz="2400" dirty="0" smtClean="0"/>
              <a:t>.</a:t>
            </a:r>
          </a:p>
          <a:p>
            <a:pPr>
              <a:lnSpc>
                <a:spcPct val="110000"/>
              </a:lnSpc>
              <a:spcBef>
                <a:spcPts val="800"/>
              </a:spcBef>
            </a:pPr>
            <a:r>
              <a:rPr lang="en-US" sz="2400" dirty="0" smtClean="0"/>
              <a:t>In some cases, a patient may not yet have been diagnosed with </a:t>
            </a:r>
            <a:br>
              <a:rPr lang="en-US" sz="2400" dirty="0" smtClean="0"/>
            </a:br>
            <a:r>
              <a:rPr lang="en-US" sz="2400" dirty="0" smtClean="0"/>
              <a:t>cancer, so having initial conversations about testing their </a:t>
            </a:r>
            <a:r>
              <a:rPr lang="en-US" sz="2400" dirty="0" err="1" smtClean="0"/>
              <a:t>tumour</a:t>
            </a:r>
            <a:r>
              <a:rPr lang="en-US" sz="2400" dirty="0" smtClean="0"/>
              <a:t> </a:t>
            </a:r>
            <a:br>
              <a:rPr lang="en-US" sz="2400" dirty="0" smtClean="0"/>
            </a:br>
            <a:r>
              <a:rPr lang="en-US" sz="2400" dirty="0" smtClean="0"/>
              <a:t>may be challenging.</a:t>
            </a:r>
            <a:endParaRPr lang="en-US" sz="2400" dirty="0"/>
          </a:p>
        </p:txBody>
      </p:sp>
      <p:grpSp>
        <p:nvGrpSpPr>
          <p:cNvPr id="11" name="Group 10">
            <a:extLst>
              <a:ext uri="{FF2B5EF4-FFF2-40B4-BE49-F238E27FC236}">
                <a16:creationId xmlns:a16="http://schemas.microsoft.com/office/drawing/2014/main" xmlns="" id="{62E03D28-B06C-46CA-B43D-FB2A19A8DD6A}"/>
              </a:ext>
            </a:extLst>
          </p:cNvPr>
          <p:cNvGrpSpPr/>
          <p:nvPr/>
        </p:nvGrpSpPr>
        <p:grpSpPr>
          <a:xfrm>
            <a:off x="7804948" y="5499314"/>
            <a:ext cx="1188000" cy="1188000"/>
            <a:chOff x="7804948" y="5499314"/>
            <a:chExt cx="1188000" cy="1188000"/>
          </a:xfrm>
        </p:grpSpPr>
        <p:sp>
          <p:nvSpPr>
            <p:cNvPr id="5" name="Oval 4">
              <a:extLst>
                <a:ext uri="{FF2B5EF4-FFF2-40B4-BE49-F238E27FC236}">
                  <a16:creationId xmlns:a16="http://schemas.microsoft.com/office/drawing/2014/main" xmlns="" id="{BFCA3B29-13AB-404B-A701-A23EE80D32B4}"/>
                </a:ext>
              </a:extLst>
            </p:cNvPr>
            <p:cNvSpPr/>
            <p:nvPr/>
          </p:nvSpPr>
          <p:spPr>
            <a:xfrm>
              <a:off x="7804948" y="5499314"/>
              <a:ext cx="1188000" cy="11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Checklist">
              <a:extLst>
                <a:ext uri="{FF2B5EF4-FFF2-40B4-BE49-F238E27FC236}">
                  <a16:creationId xmlns:a16="http://schemas.microsoft.com/office/drawing/2014/main" xmlns="" id="{584983C2-AC8C-4737-9C63-7350A98C35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26645" y="5626869"/>
              <a:ext cx="914400" cy="914400"/>
            </a:xfrm>
            <a:prstGeom prst="rect">
              <a:avLst/>
            </a:prstGeom>
          </p:spPr>
        </p:pic>
      </p:grpSp>
      <p:sp>
        <p:nvSpPr>
          <p:cNvPr id="7" name="TextBox 6">
            <a:extLst>
              <a:ext uri="{FF2B5EF4-FFF2-40B4-BE49-F238E27FC236}">
                <a16:creationId xmlns:a16="http://schemas.microsoft.com/office/drawing/2014/main" xmlns="" id="{9E6FDAB4-EFFD-43EB-9DE2-9FFDEC72D25C}"/>
              </a:ext>
            </a:extLst>
          </p:cNvPr>
          <p:cNvSpPr txBox="1"/>
          <p:nvPr/>
        </p:nvSpPr>
        <p:spPr>
          <a:xfrm>
            <a:off x="1091379" y="5979108"/>
            <a:ext cx="5663402" cy="707886"/>
          </a:xfrm>
          <a:prstGeom prst="rect">
            <a:avLst/>
          </a:prstGeom>
          <a:solidFill>
            <a:schemeClr val="accent4"/>
          </a:solidFill>
        </p:spPr>
        <p:txBody>
          <a:bodyPr wrap="square" lIns="504000" rtlCol="0">
            <a:spAutoFit/>
          </a:bodyPr>
          <a:lstStyle/>
          <a:p>
            <a:pPr>
              <a:spcBef>
                <a:spcPts val="0"/>
              </a:spcBef>
              <a:spcAft>
                <a:spcPts val="600"/>
              </a:spcAft>
            </a:pPr>
            <a:r>
              <a:rPr lang="en-US" sz="2000" b="1" dirty="0" smtClean="0"/>
              <a:t>Initially, standard of care testing will continue alongside whole genome sequencing</a:t>
            </a:r>
            <a:endParaRPr lang="en-GB" sz="2000" b="1" dirty="0"/>
          </a:p>
        </p:txBody>
      </p:sp>
      <p:pic>
        <p:nvPicPr>
          <p:cNvPr id="8" name="Graphic 14" descr="Warning">
            <a:extLst>
              <a:ext uri="{FF2B5EF4-FFF2-40B4-BE49-F238E27FC236}">
                <a16:creationId xmlns:a16="http://schemas.microsoft.com/office/drawing/2014/main" xmlns="" id="{4FD16660-E586-4826-9749-FAC97492E40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18623" y="5889791"/>
            <a:ext cx="886519" cy="886519"/>
          </a:xfrm>
          <a:prstGeom prst="rect">
            <a:avLst/>
          </a:prstGeom>
        </p:spPr>
      </p:pic>
    </p:spTree>
    <p:extLst>
      <p:ext uri="{BB962C8B-B14F-4D97-AF65-F5344CB8AC3E}">
        <p14:creationId xmlns:p14="http://schemas.microsoft.com/office/powerpoint/2010/main" val="1216685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B3FF69-83B2-43DE-8D43-E004155D780D}"/>
              </a:ext>
            </a:extLst>
          </p:cNvPr>
          <p:cNvSpPr>
            <a:spLocks noGrp="1"/>
          </p:cNvSpPr>
          <p:nvPr>
            <p:ph type="title"/>
          </p:nvPr>
        </p:nvSpPr>
        <p:spPr/>
        <p:txBody>
          <a:bodyPr>
            <a:normAutofit/>
          </a:bodyPr>
          <a:lstStyle/>
          <a:p>
            <a:r>
              <a:rPr lang="en-US" sz="3600" dirty="0"/>
              <a:t>2. What to expect from the results</a:t>
            </a:r>
            <a:endParaRPr lang="en-GB" sz="3600" dirty="0"/>
          </a:p>
        </p:txBody>
      </p:sp>
      <p:sp>
        <p:nvSpPr>
          <p:cNvPr id="14" name="Content Placeholder 2">
            <a:extLst>
              <a:ext uri="{FF2B5EF4-FFF2-40B4-BE49-F238E27FC236}">
                <a16:creationId xmlns:a16="http://schemas.microsoft.com/office/drawing/2014/main" xmlns="" id="{9F7D3DF6-851D-4714-BDDF-FDA70F7FC08B}"/>
              </a:ext>
            </a:extLst>
          </p:cNvPr>
          <p:cNvSpPr txBox="1">
            <a:spLocks/>
          </p:cNvSpPr>
          <p:nvPr/>
        </p:nvSpPr>
        <p:spPr>
          <a:xfrm>
            <a:off x="628651" y="1238250"/>
            <a:ext cx="8019409" cy="48814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400"/>
              </a:spcAft>
            </a:pPr>
            <a:r>
              <a:rPr lang="en-GB" sz="2000" dirty="0"/>
              <a:t>It is important to manage patient expectations and communicate potential uncertainties regarding WGS</a:t>
            </a:r>
          </a:p>
          <a:p>
            <a:pPr>
              <a:spcBef>
                <a:spcPts val="0"/>
              </a:spcBef>
              <a:spcAft>
                <a:spcPts val="400"/>
              </a:spcAft>
            </a:pPr>
            <a:r>
              <a:rPr lang="en-GB" sz="2000" dirty="0" smtClean="0"/>
              <a:t>Possible </a:t>
            </a:r>
            <a:r>
              <a:rPr lang="en-GB" sz="2000" dirty="0"/>
              <a:t>results:</a:t>
            </a:r>
          </a:p>
          <a:p>
            <a:pPr lvl="1">
              <a:spcBef>
                <a:spcPts val="0"/>
              </a:spcBef>
              <a:spcAft>
                <a:spcPts val="400"/>
              </a:spcAft>
              <a:buFont typeface="Courier New" panose="02070309020205020404" pitchFamily="49" charset="0"/>
              <a:buChar char="o"/>
            </a:pPr>
            <a:r>
              <a:rPr lang="en-GB" sz="1800" dirty="0" smtClean="0"/>
              <a:t>The </a:t>
            </a:r>
            <a:r>
              <a:rPr lang="en-GB" sz="1800" dirty="0"/>
              <a:t>test may not yield </a:t>
            </a:r>
            <a:r>
              <a:rPr lang="en-GB" sz="1800" i="1" dirty="0"/>
              <a:t>any</a:t>
            </a:r>
            <a:r>
              <a:rPr lang="en-GB" sz="1800" dirty="0"/>
              <a:t> significant findings</a:t>
            </a:r>
            <a:endParaRPr lang="en-GB" sz="1800" b="1" dirty="0" smtClean="0"/>
          </a:p>
          <a:p>
            <a:pPr lvl="1">
              <a:spcBef>
                <a:spcPts val="0"/>
              </a:spcBef>
              <a:spcAft>
                <a:spcPts val="400"/>
              </a:spcAft>
              <a:buFont typeface="Courier New" panose="02070309020205020404" pitchFamily="49" charset="0"/>
              <a:buChar char="o"/>
            </a:pPr>
            <a:r>
              <a:rPr lang="en-GB" sz="1800" b="1" dirty="0" smtClean="0"/>
              <a:t>Somatic </a:t>
            </a:r>
            <a:r>
              <a:rPr lang="en-GB" sz="1800" b="1" dirty="0"/>
              <a:t>variants: </a:t>
            </a:r>
            <a:r>
              <a:rPr lang="en-GB" sz="1800" dirty="0"/>
              <a:t>Results that may inform diagnosis, treatment and/or prognosis and are exclusive to the cancer (i.e. not heritable).</a:t>
            </a:r>
          </a:p>
          <a:p>
            <a:pPr lvl="1">
              <a:spcBef>
                <a:spcPts val="0"/>
              </a:spcBef>
              <a:spcAft>
                <a:spcPts val="400"/>
              </a:spcAft>
              <a:buFont typeface="Courier New" panose="02070309020205020404" pitchFamily="49" charset="0"/>
              <a:buChar char="o"/>
            </a:pPr>
            <a:r>
              <a:rPr lang="en-GB" sz="1800" b="1" dirty="0"/>
              <a:t>Germline variants: </a:t>
            </a:r>
            <a:r>
              <a:rPr lang="en-GB" sz="1800" dirty="0"/>
              <a:t>Results that may indicate an underlying predisposition to cancer and are heritable, or that indicate efficacy or sensitivity to chemotherapeutics</a:t>
            </a:r>
          </a:p>
          <a:p>
            <a:pPr lvl="1">
              <a:spcBef>
                <a:spcPts val="0"/>
              </a:spcBef>
              <a:spcAft>
                <a:spcPts val="400"/>
              </a:spcAft>
              <a:buFont typeface="Courier New" panose="02070309020205020404" pitchFamily="49" charset="0"/>
              <a:buChar char="o"/>
            </a:pPr>
            <a:r>
              <a:rPr lang="en-GB" sz="1800" b="1" dirty="0"/>
              <a:t>Incidental findings: </a:t>
            </a:r>
            <a:r>
              <a:rPr lang="en-GB" sz="1800" dirty="0"/>
              <a:t>Unexpected results not related to the reason for testing.</a:t>
            </a:r>
          </a:p>
          <a:p>
            <a:pPr>
              <a:spcBef>
                <a:spcPts val="0"/>
              </a:spcBef>
              <a:spcAft>
                <a:spcPts val="400"/>
              </a:spcAft>
            </a:pPr>
            <a:r>
              <a:rPr lang="en-GB" sz="2000" dirty="0" smtClean="0"/>
              <a:t>Confirm </a:t>
            </a:r>
            <a:r>
              <a:rPr lang="en-GB" sz="2000" dirty="0"/>
              <a:t>the communication process of how results will be fed back, when and by whom.</a:t>
            </a:r>
          </a:p>
          <a:p>
            <a:pPr>
              <a:spcBef>
                <a:spcPts val="0"/>
              </a:spcBef>
              <a:spcAft>
                <a:spcPts val="400"/>
              </a:spcAft>
            </a:pPr>
            <a:r>
              <a:rPr lang="en-GB" sz="2000" dirty="0"/>
              <a:t>Results will not inform about all health conditions.</a:t>
            </a:r>
          </a:p>
          <a:p>
            <a:pPr>
              <a:spcBef>
                <a:spcPts val="0"/>
              </a:spcBef>
              <a:spcAft>
                <a:spcPts val="400"/>
              </a:spcAft>
            </a:pPr>
            <a:r>
              <a:rPr lang="en-GB" sz="2000" dirty="0"/>
              <a:t>Interpretation and knowledge about results may change with </a:t>
            </a:r>
            <a:br>
              <a:rPr lang="en-GB" sz="2000" dirty="0"/>
            </a:br>
            <a:r>
              <a:rPr lang="en-GB" sz="2000" dirty="0"/>
              <a:t>new information over time.</a:t>
            </a:r>
          </a:p>
        </p:txBody>
      </p:sp>
      <p:grpSp>
        <p:nvGrpSpPr>
          <p:cNvPr id="18" name="Group 17">
            <a:extLst>
              <a:ext uri="{FF2B5EF4-FFF2-40B4-BE49-F238E27FC236}">
                <a16:creationId xmlns:a16="http://schemas.microsoft.com/office/drawing/2014/main" xmlns="" id="{90ABA6EE-8638-424C-A792-8DBFDB7350C2}"/>
              </a:ext>
            </a:extLst>
          </p:cNvPr>
          <p:cNvGrpSpPr/>
          <p:nvPr/>
        </p:nvGrpSpPr>
        <p:grpSpPr>
          <a:xfrm>
            <a:off x="7804948" y="5499314"/>
            <a:ext cx="1188000" cy="1188000"/>
            <a:chOff x="7804948" y="5499314"/>
            <a:chExt cx="1188000" cy="1188000"/>
          </a:xfrm>
        </p:grpSpPr>
        <p:sp>
          <p:nvSpPr>
            <p:cNvPr id="6" name="Oval 5">
              <a:extLst>
                <a:ext uri="{FF2B5EF4-FFF2-40B4-BE49-F238E27FC236}">
                  <a16:creationId xmlns:a16="http://schemas.microsoft.com/office/drawing/2014/main" xmlns="" id="{2727BD61-A971-4CD4-A099-2638F5850584}"/>
                </a:ext>
              </a:extLst>
            </p:cNvPr>
            <p:cNvSpPr/>
            <p:nvPr/>
          </p:nvSpPr>
          <p:spPr>
            <a:xfrm>
              <a:off x="7804948" y="5499314"/>
              <a:ext cx="1188000" cy="11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phic 16" descr="Question mark">
              <a:extLst>
                <a:ext uri="{FF2B5EF4-FFF2-40B4-BE49-F238E27FC236}">
                  <a16:creationId xmlns:a16="http://schemas.microsoft.com/office/drawing/2014/main" xmlns="" id="{69736593-4228-4F70-A773-F336E2B8EBD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37657" y="5604833"/>
              <a:ext cx="914400" cy="914400"/>
            </a:xfrm>
            <a:prstGeom prst="rect">
              <a:avLst/>
            </a:prstGeom>
          </p:spPr>
        </p:pic>
      </p:grpSp>
      <p:sp>
        <p:nvSpPr>
          <p:cNvPr id="13" name="TextBox 12">
            <a:extLst>
              <a:ext uri="{FF2B5EF4-FFF2-40B4-BE49-F238E27FC236}">
                <a16:creationId xmlns:a16="http://schemas.microsoft.com/office/drawing/2014/main" xmlns="" id="{9E6FDAB4-EFFD-43EB-9DE2-9FFDEC72D25C}"/>
              </a:ext>
            </a:extLst>
          </p:cNvPr>
          <p:cNvSpPr txBox="1"/>
          <p:nvPr/>
        </p:nvSpPr>
        <p:spPr>
          <a:xfrm>
            <a:off x="1386327" y="5677809"/>
            <a:ext cx="6327079" cy="1015663"/>
          </a:xfrm>
          <a:prstGeom prst="rect">
            <a:avLst/>
          </a:prstGeom>
          <a:solidFill>
            <a:schemeClr val="accent4"/>
          </a:solidFill>
        </p:spPr>
        <p:txBody>
          <a:bodyPr wrap="square" lIns="504000" rtlCol="0">
            <a:spAutoFit/>
          </a:bodyPr>
          <a:lstStyle/>
          <a:p>
            <a:pPr>
              <a:spcBef>
                <a:spcPts val="0"/>
              </a:spcBef>
              <a:spcAft>
                <a:spcPts val="600"/>
              </a:spcAft>
            </a:pPr>
            <a:r>
              <a:rPr lang="en-US" sz="2000" b="1" dirty="0"/>
              <a:t>It is important to distinguish somatic from germline findings, given the different implications this may have for patients and their relatives.</a:t>
            </a:r>
            <a:endParaRPr lang="en-GB" sz="2000" b="1" dirty="0"/>
          </a:p>
        </p:txBody>
      </p:sp>
      <p:pic>
        <p:nvPicPr>
          <p:cNvPr id="15" name="Graphic 14" descr="Warning">
            <a:extLst>
              <a:ext uri="{FF2B5EF4-FFF2-40B4-BE49-F238E27FC236}">
                <a16:creationId xmlns:a16="http://schemas.microsoft.com/office/drawing/2014/main" xmlns="" id="{4FD16660-E586-4826-9749-FAC97492E40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67151" y="5540033"/>
            <a:ext cx="1296000" cy="1296000"/>
          </a:xfrm>
          <a:prstGeom prst="rect">
            <a:avLst/>
          </a:prstGeom>
        </p:spPr>
      </p:pic>
    </p:spTree>
    <p:extLst>
      <p:ext uri="{BB962C8B-B14F-4D97-AF65-F5344CB8AC3E}">
        <p14:creationId xmlns:p14="http://schemas.microsoft.com/office/powerpoint/2010/main" val="2774626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B3FF69-83B2-43DE-8D43-E004155D780D}"/>
              </a:ext>
            </a:extLst>
          </p:cNvPr>
          <p:cNvSpPr>
            <a:spLocks noGrp="1"/>
          </p:cNvSpPr>
          <p:nvPr>
            <p:ph type="title"/>
          </p:nvPr>
        </p:nvSpPr>
        <p:spPr/>
        <p:txBody>
          <a:bodyPr>
            <a:normAutofit/>
          </a:bodyPr>
          <a:lstStyle/>
          <a:p>
            <a:r>
              <a:rPr lang="en-US" sz="3600" dirty="0"/>
              <a:t>3. Implications for the patient</a:t>
            </a:r>
            <a:endParaRPr lang="en-GB" sz="3600" dirty="0"/>
          </a:p>
        </p:txBody>
      </p:sp>
      <p:sp>
        <p:nvSpPr>
          <p:cNvPr id="3" name="Content Placeholder 2">
            <a:extLst>
              <a:ext uri="{FF2B5EF4-FFF2-40B4-BE49-F238E27FC236}">
                <a16:creationId xmlns:a16="http://schemas.microsoft.com/office/drawing/2014/main" xmlns="" id="{1CDC555D-8DF2-4696-B02D-B7A5020822E5}"/>
              </a:ext>
            </a:extLst>
          </p:cNvPr>
          <p:cNvSpPr>
            <a:spLocks noGrp="1"/>
          </p:cNvSpPr>
          <p:nvPr>
            <p:ph idx="1"/>
          </p:nvPr>
        </p:nvSpPr>
        <p:spPr>
          <a:xfrm>
            <a:off x="628650" y="1528169"/>
            <a:ext cx="7886700" cy="4793837"/>
          </a:xfrm>
        </p:spPr>
        <p:txBody>
          <a:bodyPr>
            <a:normAutofit/>
          </a:bodyPr>
          <a:lstStyle/>
          <a:p>
            <a:pPr lvl="0"/>
            <a:r>
              <a:rPr lang="en-GB" sz="2000" dirty="0"/>
              <a:t>Potential therapeutic indications (i.e. chemotherapies or clinical trials) based on genomic results.  </a:t>
            </a:r>
          </a:p>
          <a:p>
            <a:pPr lvl="0"/>
            <a:r>
              <a:rPr lang="en-GB" sz="2000" dirty="0"/>
              <a:t>Onward referrals that may be made for screening or management based on results. </a:t>
            </a:r>
          </a:p>
          <a:p>
            <a:pPr lvl="0"/>
            <a:r>
              <a:rPr lang="en-GB" sz="2000" dirty="0"/>
              <a:t>Psychosocial impact (both positive and negative) of receiving results – support options available.</a:t>
            </a:r>
          </a:p>
          <a:p>
            <a:pPr lvl="0"/>
            <a:r>
              <a:rPr lang="en-GB" sz="2000" dirty="0"/>
              <a:t>Implications for family planning and reproductive choices if a germline variant is found. </a:t>
            </a:r>
          </a:p>
          <a:p>
            <a:pPr lvl="0"/>
            <a:r>
              <a:rPr lang="en-GB" sz="2000" dirty="0"/>
              <a:t>Association of British Insurers code for disclosing genetic test results.</a:t>
            </a:r>
          </a:p>
        </p:txBody>
      </p:sp>
      <p:grpSp>
        <p:nvGrpSpPr>
          <p:cNvPr id="4" name="Group 3">
            <a:extLst>
              <a:ext uri="{FF2B5EF4-FFF2-40B4-BE49-F238E27FC236}">
                <a16:creationId xmlns:a16="http://schemas.microsoft.com/office/drawing/2014/main" xmlns="" id="{E83CBAE1-EF82-41EA-A354-ED837C807DC0}"/>
              </a:ext>
            </a:extLst>
          </p:cNvPr>
          <p:cNvGrpSpPr/>
          <p:nvPr/>
        </p:nvGrpSpPr>
        <p:grpSpPr>
          <a:xfrm>
            <a:off x="7804948" y="5499314"/>
            <a:ext cx="1188000" cy="1188000"/>
            <a:chOff x="7804948" y="5499314"/>
            <a:chExt cx="1188000" cy="1188000"/>
          </a:xfrm>
        </p:grpSpPr>
        <p:sp>
          <p:nvSpPr>
            <p:cNvPr id="6" name="Oval 5">
              <a:extLst>
                <a:ext uri="{FF2B5EF4-FFF2-40B4-BE49-F238E27FC236}">
                  <a16:creationId xmlns:a16="http://schemas.microsoft.com/office/drawing/2014/main" xmlns="" id="{6AA1DD60-B719-4BD7-9BA3-98BD3C0CF835}"/>
                </a:ext>
              </a:extLst>
            </p:cNvPr>
            <p:cNvSpPr/>
            <p:nvPr/>
          </p:nvSpPr>
          <p:spPr>
            <a:xfrm>
              <a:off x="7804948" y="5499314"/>
              <a:ext cx="1188000" cy="11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Confused person">
              <a:extLst>
                <a:ext uri="{FF2B5EF4-FFF2-40B4-BE49-F238E27FC236}">
                  <a16:creationId xmlns:a16="http://schemas.microsoft.com/office/drawing/2014/main" xmlns="" id="{DDAF2B2E-5225-489B-AC4F-DC099A81D5E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41748" y="5595769"/>
              <a:ext cx="914400" cy="914400"/>
            </a:xfrm>
            <a:prstGeom prst="rect">
              <a:avLst/>
            </a:prstGeom>
          </p:spPr>
        </p:pic>
      </p:grpSp>
    </p:spTree>
    <p:extLst>
      <p:ext uri="{BB962C8B-B14F-4D97-AF65-F5344CB8AC3E}">
        <p14:creationId xmlns:p14="http://schemas.microsoft.com/office/powerpoint/2010/main" val="892823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4. Implications for family members</a:t>
            </a:r>
          </a:p>
        </p:txBody>
      </p:sp>
      <p:sp>
        <p:nvSpPr>
          <p:cNvPr id="3" name="Content Placeholder 2"/>
          <p:cNvSpPr>
            <a:spLocks noGrp="1"/>
          </p:cNvSpPr>
          <p:nvPr>
            <p:ph idx="1"/>
          </p:nvPr>
        </p:nvSpPr>
        <p:spPr/>
        <p:txBody>
          <a:bodyPr>
            <a:normAutofit/>
          </a:bodyPr>
          <a:lstStyle/>
          <a:p>
            <a:pPr lvl="0">
              <a:spcAft>
                <a:spcPts val="600"/>
              </a:spcAft>
            </a:pPr>
            <a:r>
              <a:rPr lang="en-GB" sz="2000" dirty="0"/>
              <a:t>Germline variants may be relevant to certain blood relatives.</a:t>
            </a:r>
          </a:p>
          <a:p>
            <a:pPr>
              <a:spcAft>
                <a:spcPts val="600"/>
              </a:spcAft>
            </a:pPr>
            <a:r>
              <a:rPr lang="en-GB" sz="2000" dirty="0"/>
              <a:t>Relatives may be able to access preventative screening, predictive genetic testing, and/or information about reproductive choices.</a:t>
            </a:r>
          </a:p>
          <a:p>
            <a:pPr lvl="0">
              <a:spcAft>
                <a:spcPts val="600"/>
              </a:spcAft>
            </a:pPr>
            <a:r>
              <a:rPr lang="en-GB" sz="2000" dirty="0"/>
              <a:t>Discuss the importance of sharing results with family members and strategies that may be used (i.e. ‘To whom it may concern’ letter</a:t>
            </a:r>
            <a:r>
              <a:rPr lang="en-GB" sz="2000" dirty="0" smtClean="0"/>
              <a:t>).</a:t>
            </a:r>
          </a:p>
          <a:p>
            <a:pPr>
              <a:spcAft>
                <a:spcPts val="600"/>
              </a:spcAft>
            </a:pPr>
            <a:r>
              <a:rPr lang="en-GB" sz="2000" dirty="0"/>
              <a:t>If there are </a:t>
            </a:r>
            <a:r>
              <a:rPr lang="en-GB" sz="2000" dirty="0" smtClean="0"/>
              <a:t>issues or concerns, </a:t>
            </a:r>
            <a:r>
              <a:rPr lang="en-GB" sz="2000" dirty="0"/>
              <a:t>consider referring for genetic counselling, either pre-test and/or following any results</a:t>
            </a:r>
          </a:p>
          <a:p>
            <a:pPr>
              <a:spcAft>
                <a:spcPts val="600"/>
              </a:spcAft>
            </a:pPr>
            <a:endParaRPr lang="en-GB" sz="2000" dirty="0"/>
          </a:p>
        </p:txBody>
      </p:sp>
      <p:grpSp>
        <p:nvGrpSpPr>
          <p:cNvPr id="4" name="Group 3">
            <a:extLst>
              <a:ext uri="{FF2B5EF4-FFF2-40B4-BE49-F238E27FC236}">
                <a16:creationId xmlns:a16="http://schemas.microsoft.com/office/drawing/2014/main" xmlns="" id="{75D346B3-0E79-40C0-9D5D-9A782D210C5B}"/>
              </a:ext>
            </a:extLst>
          </p:cNvPr>
          <p:cNvGrpSpPr/>
          <p:nvPr/>
        </p:nvGrpSpPr>
        <p:grpSpPr>
          <a:xfrm>
            <a:off x="7804948" y="5499314"/>
            <a:ext cx="1188000" cy="1188000"/>
            <a:chOff x="7804948" y="5499314"/>
            <a:chExt cx="1188000" cy="1188000"/>
          </a:xfrm>
        </p:grpSpPr>
        <p:sp>
          <p:nvSpPr>
            <p:cNvPr id="6" name="Oval 5">
              <a:extLst>
                <a:ext uri="{FF2B5EF4-FFF2-40B4-BE49-F238E27FC236}">
                  <a16:creationId xmlns:a16="http://schemas.microsoft.com/office/drawing/2014/main" xmlns="" id="{07087074-4A4E-4046-98D9-85C070BAE3F8}"/>
                </a:ext>
              </a:extLst>
            </p:cNvPr>
            <p:cNvSpPr/>
            <p:nvPr/>
          </p:nvSpPr>
          <p:spPr>
            <a:xfrm>
              <a:off x="7804948" y="5499314"/>
              <a:ext cx="1188000" cy="11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Family with two children">
              <a:extLst>
                <a:ext uri="{FF2B5EF4-FFF2-40B4-BE49-F238E27FC236}">
                  <a16:creationId xmlns:a16="http://schemas.microsoft.com/office/drawing/2014/main" xmlns="" id="{F02B0016-C365-4DAE-9DA3-75A32E8537F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22400" y="5581802"/>
              <a:ext cx="914400" cy="914400"/>
            </a:xfrm>
            <a:prstGeom prst="rect">
              <a:avLst/>
            </a:prstGeom>
          </p:spPr>
        </p:pic>
      </p:grpSp>
    </p:spTree>
    <p:extLst>
      <p:ext uri="{BB962C8B-B14F-4D97-AF65-F5344CB8AC3E}">
        <p14:creationId xmlns:p14="http://schemas.microsoft.com/office/powerpoint/2010/main" val="2333826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064" y="2016972"/>
            <a:ext cx="8532440" cy="1916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a:spLocks noGrp="1"/>
          </p:cNvSpPr>
          <p:nvPr>
            <p:ph type="title"/>
          </p:nvPr>
        </p:nvSpPr>
        <p:spPr>
          <a:xfrm>
            <a:off x="467294" y="404664"/>
            <a:ext cx="7705106" cy="620549"/>
          </a:xfrm>
        </p:spPr>
        <p:txBody>
          <a:bodyPr>
            <a:noAutofit/>
          </a:bodyPr>
          <a:lstStyle/>
          <a:p>
            <a:r>
              <a:rPr lang="en-GB" altLang="en-US" sz="2800" b="1" dirty="0" smtClean="0">
                <a:solidFill>
                  <a:schemeClr val="accent1"/>
                </a:solidFill>
              </a:rPr>
              <a:t>High level pathway for whole genome sequencing – biopsy pathway</a:t>
            </a:r>
            <a:endParaRPr lang="en-GB" altLang="en-US" sz="2800" b="1" dirty="0">
              <a:solidFill>
                <a:schemeClr val="accent1"/>
              </a:solidFill>
            </a:endParaRPr>
          </a:p>
        </p:txBody>
      </p:sp>
      <p:grpSp>
        <p:nvGrpSpPr>
          <p:cNvPr id="16" name="Group 15"/>
          <p:cNvGrpSpPr/>
          <p:nvPr/>
        </p:nvGrpSpPr>
        <p:grpSpPr>
          <a:xfrm>
            <a:off x="683568" y="3717032"/>
            <a:ext cx="7992888" cy="2016224"/>
            <a:chOff x="683568" y="3717032"/>
            <a:chExt cx="7992888" cy="2016224"/>
          </a:xfrm>
        </p:grpSpPr>
        <p:sp>
          <p:nvSpPr>
            <p:cNvPr id="5" name="Rectangular Callout 4"/>
            <p:cNvSpPr/>
            <p:nvPr/>
          </p:nvSpPr>
          <p:spPr>
            <a:xfrm>
              <a:off x="683568" y="3717032"/>
              <a:ext cx="1152128" cy="1368152"/>
            </a:xfrm>
            <a:prstGeom prst="wedgeRectCallout">
              <a:avLst>
                <a:gd name="adj1" fmla="val 44718"/>
                <a:gd name="adj2" fmla="val -91064"/>
              </a:avLst>
            </a:prstGeom>
            <a:solidFill>
              <a:schemeClr val="accent1">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GB" sz="900" dirty="0" smtClean="0">
                  <a:solidFill>
                    <a:schemeClr val="tx1"/>
                  </a:solidFill>
                </a:rPr>
                <a:t>Third biopsy taken fresh and </a:t>
              </a:r>
              <a:r>
                <a:rPr lang="en-GB" sz="900" b="1" dirty="0" smtClean="0">
                  <a:solidFill>
                    <a:schemeClr val="tx1"/>
                  </a:solidFill>
                </a:rPr>
                <a:t>not</a:t>
              </a:r>
              <a:r>
                <a:rPr lang="en-GB" sz="900" dirty="0" smtClean="0">
                  <a:solidFill>
                    <a:schemeClr val="tx1"/>
                  </a:solidFill>
                </a:rPr>
                <a:t> placed in formalin</a:t>
              </a:r>
            </a:p>
            <a:p>
              <a:pPr marL="171450" indent="-171450">
                <a:buFont typeface="Arial" panose="020B0604020202020204" pitchFamily="34" charset="0"/>
                <a:buChar char="•"/>
              </a:pPr>
              <a:r>
                <a:rPr lang="en-GB" sz="900" dirty="0" smtClean="0">
                  <a:solidFill>
                    <a:schemeClr val="tx1"/>
                  </a:solidFill>
                </a:rPr>
                <a:t>Stored in a fridge until transport to histopathology at end of clinic </a:t>
              </a:r>
              <a:endParaRPr lang="en-GB" sz="900" dirty="0">
                <a:solidFill>
                  <a:schemeClr val="tx1"/>
                </a:solidFill>
              </a:endParaRPr>
            </a:p>
          </p:txBody>
        </p:sp>
        <p:sp>
          <p:nvSpPr>
            <p:cNvPr id="11" name="Rectangular Callout 10"/>
            <p:cNvSpPr/>
            <p:nvPr/>
          </p:nvSpPr>
          <p:spPr>
            <a:xfrm>
              <a:off x="2051720" y="3717032"/>
              <a:ext cx="1152128" cy="1728192"/>
            </a:xfrm>
            <a:prstGeom prst="wedgeRectCallout">
              <a:avLst>
                <a:gd name="adj1" fmla="val -42731"/>
                <a:gd name="adj2" fmla="val -95350"/>
              </a:avLst>
            </a:prstGeom>
            <a:solidFill>
              <a:schemeClr val="accent1">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GB" sz="900" dirty="0" smtClean="0">
                  <a:solidFill>
                    <a:schemeClr val="tx1"/>
                  </a:solidFill>
                </a:rPr>
                <a:t>Third biopsy handled in genome friendly manner </a:t>
              </a:r>
            </a:p>
            <a:p>
              <a:pPr marL="171450" indent="-171450">
                <a:buFont typeface="Arial" panose="020B0604020202020204" pitchFamily="34" charset="0"/>
                <a:buChar char="•"/>
              </a:pPr>
              <a:r>
                <a:rPr lang="en-GB" sz="900" dirty="0" smtClean="0">
                  <a:solidFill>
                    <a:schemeClr val="tx1"/>
                  </a:solidFill>
                </a:rPr>
                <a:t>Stored in histopathology</a:t>
              </a:r>
            </a:p>
            <a:p>
              <a:pPr marL="171450" indent="-171450">
                <a:buFont typeface="Arial" panose="020B0604020202020204" pitchFamily="34" charset="0"/>
                <a:buChar char="•"/>
              </a:pPr>
              <a:r>
                <a:rPr lang="en-GB" sz="900" dirty="0" smtClean="0">
                  <a:solidFill>
                    <a:schemeClr val="tx1"/>
                  </a:solidFill>
                </a:rPr>
                <a:t>Key sample information made available on cell path report</a:t>
              </a:r>
              <a:endParaRPr lang="en-GB" sz="900" dirty="0">
                <a:solidFill>
                  <a:schemeClr val="tx1"/>
                </a:solidFill>
              </a:endParaRPr>
            </a:p>
          </p:txBody>
        </p:sp>
        <p:sp>
          <p:nvSpPr>
            <p:cNvPr id="12" name="Rectangular Callout 11"/>
            <p:cNvSpPr/>
            <p:nvPr/>
          </p:nvSpPr>
          <p:spPr>
            <a:xfrm>
              <a:off x="3360470" y="3996845"/>
              <a:ext cx="995506" cy="1646401"/>
            </a:xfrm>
            <a:prstGeom prst="wedgeRectCallout">
              <a:avLst>
                <a:gd name="adj1" fmla="val 47888"/>
                <a:gd name="adj2" fmla="val -142992"/>
              </a:avLst>
            </a:prstGeom>
            <a:solidFill>
              <a:schemeClr val="accent1">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GB" sz="900" dirty="0" smtClean="0">
                  <a:solidFill>
                    <a:schemeClr val="tx1"/>
                  </a:solidFill>
                </a:rPr>
                <a:t>Whole genome sequencing added as a test on ICE</a:t>
              </a:r>
            </a:p>
            <a:p>
              <a:pPr marL="171450" indent="-171450">
                <a:buFont typeface="Arial" panose="020B0604020202020204" pitchFamily="34" charset="0"/>
                <a:buChar char="•"/>
              </a:pPr>
              <a:r>
                <a:rPr lang="en-GB" sz="900" dirty="0" smtClean="0">
                  <a:solidFill>
                    <a:schemeClr val="tx1"/>
                  </a:solidFill>
                </a:rPr>
                <a:t>Ordered as per standard tests alongside existing blood test</a:t>
              </a:r>
              <a:endParaRPr lang="en-GB" sz="900" dirty="0">
                <a:solidFill>
                  <a:schemeClr val="tx1"/>
                </a:solidFill>
              </a:endParaRPr>
            </a:p>
          </p:txBody>
        </p:sp>
        <p:sp>
          <p:nvSpPr>
            <p:cNvPr id="13" name="Rectangular Callout 12"/>
            <p:cNvSpPr/>
            <p:nvPr/>
          </p:nvSpPr>
          <p:spPr>
            <a:xfrm>
              <a:off x="4542284" y="4077072"/>
              <a:ext cx="1109836" cy="1656184"/>
            </a:xfrm>
            <a:prstGeom prst="wedgeRectCallout">
              <a:avLst>
                <a:gd name="adj1" fmla="val -23004"/>
                <a:gd name="adj2" fmla="val -93056"/>
              </a:avLst>
            </a:prstGeom>
            <a:solidFill>
              <a:schemeClr val="accent1">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GB" sz="900" dirty="0" smtClean="0">
                  <a:solidFill>
                    <a:schemeClr val="tx1"/>
                  </a:solidFill>
                </a:rPr>
                <a:t>National form requiring basic demographic details to be completed electronically and sent to genetics laboratory to request WGS</a:t>
              </a:r>
              <a:endParaRPr lang="en-GB" sz="900" dirty="0">
                <a:solidFill>
                  <a:schemeClr val="tx1"/>
                </a:solidFill>
              </a:endParaRPr>
            </a:p>
          </p:txBody>
        </p:sp>
        <p:sp>
          <p:nvSpPr>
            <p:cNvPr id="14" name="Rectangular Callout 13"/>
            <p:cNvSpPr/>
            <p:nvPr/>
          </p:nvSpPr>
          <p:spPr>
            <a:xfrm>
              <a:off x="5940152" y="4257092"/>
              <a:ext cx="1008112" cy="1476164"/>
            </a:xfrm>
            <a:prstGeom prst="wedgeRectCallout">
              <a:avLst>
                <a:gd name="adj1" fmla="val -59292"/>
                <a:gd name="adj2" fmla="val -80787"/>
              </a:avLst>
            </a:prstGeom>
            <a:solidFill>
              <a:schemeClr val="accent1">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GB" sz="900" dirty="0" smtClean="0">
                  <a:solidFill>
                    <a:schemeClr val="tx1"/>
                  </a:solidFill>
                </a:rPr>
                <a:t>National form to document that appropriate record of discussion taken place with patient</a:t>
              </a:r>
              <a:endParaRPr lang="en-GB" sz="900" dirty="0">
                <a:solidFill>
                  <a:schemeClr val="tx1"/>
                </a:solidFill>
              </a:endParaRPr>
            </a:p>
          </p:txBody>
        </p:sp>
        <p:sp>
          <p:nvSpPr>
            <p:cNvPr id="15" name="Rectangular Callout 14"/>
            <p:cNvSpPr/>
            <p:nvPr/>
          </p:nvSpPr>
          <p:spPr>
            <a:xfrm>
              <a:off x="7524328" y="4167082"/>
              <a:ext cx="1152128" cy="1476164"/>
            </a:xfrm>
            <a:prstGeom prst="wedgeRectCallout">
              <a:avLst>
                <a:gd name="adj1" fmla="val 23539"/>
                <a:gd name="adj2" fmla="val -123231"/>
              </a:avLst>
            </a:prstGeom>
            <a:solidFill>
              <a:schemeClr val="accent1">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GB" sz="900" dirty="0" smtClean="0">
                  <a:solidFill>
                    <a:schemeClr val="tx1"/>
                  </a:solidFill>
                </a:rPr>
                <a:t>Checks that samples germline (blood) &amp; somatic (biopsy) plus record of discussion available  prior to samples  being sent</a:t>
              </a:r>
              <a:endParaRPr lang="en-GB" sz="900" dirty="0">
                <a:solidFill>
                  <a:schemeClr val="tx1"/>
                </a:solidFill>
              </a:endParaRPr>
            </a:p>
          </p:txBody>
        </p:sp>
      </p:grpSp>
      <p:sp>
        <p:nvSpPr>
          <p:cNvPr id="6" name="TextBox 5"/>
          <p:cNvSpPr txBox="1"/>
          <p:nvPr/>
        </p:nvSpPr>
        <p:spPr>
          <a:xfrm>
            <a:off x="467544" y="6093295"/>
            <a:ext cx="7776864" cy="646331"/>
          </a:xfrm>
          <a:prstGeom prst="rect">
            <a:avLst/>
          </a:prstGeom>
          <a:noFill/>
        </p:spPr>
        <p:txBody>
          <a:bodyPr wrap="square" rtlCol="0">
            <a:spAutoFit/>
          </a:bodyPr>
          <a:lstStyle/>
          <a:p>
            <a:r>
              <a:rPr lang="en-GB" i="1" dirty="0" smtClean="0"/>
              <a:t>Note: Once biopsy pathway is shown to work a similar pathway could be set up for resection patients where biopsy could not be obtained</a:t>
            </a:r>
            <a:endParaRPr lang="en-GB" i="1" dirty="0"/>
          </a:p>
        </p:txBody>
      </p:sp>
      <p:sp>
        <p:nvSpPr>
          <p:cNvPr id="8" name="TextBox 7"/>
          <p:cNvSpPr txBox="1"/>
          <p:nvPr/>
        </p:nvSpPr>
        <p:spPr>
          <a:xfrm rot="16200000">
            <a:off x="-334266" y="2611941"/>
            <a:ext cx="1039470" cy="369332"/>
          </a:xfrm>
          <a:prstGeom prst="rect">
            <a:avLst/>
          </a:prstGeom>
          <a:noFill/>
        </p:spPr>
        <p:txBody>
          <a:bodyPr wrap="square" rtlCol="0">
            <a:spAutoFit/>
          </a:bodyPr>
          <a:lstStyle/>
          <a:p>
            <a:pPr algn="ctr"/>
            <a:r>
              <a:rPr lang="en-GB" dirty="0" smtClean="0"/>
              <a:t>Pathway </a:t>
            </a:r>
            <a:endParaRPr lang="en-GB" dirty="0"/>
          </a:p>
        </p:txBody>
      </p:sp>
      <p:sp>
        <p:nvSpPr>
          <p:cNvPr id="18" name="TextBox 17"/>
          <p:cNvSpPr txBox="1"/>
          <p:nvPr/>
        </p:nvSpPr>
        <p:spPr>
          <a:xfrm rot="16200000">
            <a:off x="-653226" y="4180437"/>
            <a:ext cx="1728193" cy="369332"/>
          </a:xfrm>
          <a:prstGeom prst="rect">
            <a:avLst/>
          </a:prstGeom>
          <a:noFill/>
        </p:spPr>
        <p:txBody>
          <a:bodyPr wrap="square" rtlCol="0">
            <a:spAutoFit/>
          </a:bodyPr>
          <a:lstStyle/>
          <a:p>
            <a:pPr algn="ctr"/>
            <a:r>
              <a:rPr lang="en-GB" dirty="0" smtClean="0"/>
              <a:t>Considerations</a:t>
            </a:r>
            <a:endParaRPr lang="en-GB" dirty="0"/>
          </a:p>
        </p:txBody>
      </p:sp>
    </p:spTree>
    <p:extLst>
      <p:ext uri="{BB962C8B-B14F-4D97-AF65-F5344CB8AC3E}">
        <p14:creationId xmlns:p14="http://schemas.microsoft.com/office/powerpoint/2010/main" val="162634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5. Use of samples</a:t>
            </a:r>
          </a:p>
        </p:txBody>
      </p:sp>
      <p:sp>
        <p:nvSpPr>
          <p:cNvPr id="3" name="Content Placeholder 2"/>
          <p:cNvSpPr>
            <a:spLocks noGrp="1"/>
          </p:cNvSpPr>
          <p:nvPr>
            <p:ph idx="1"/>
          </p:nvPr>
        </p:nvSpPr>
        <p:spPr/>
        <p:txBody>
          <a:bodyPr>
            <a:normAutofit/>
          </a:bodyPr>
          <a:lstStyle/>
          <a:p>
            <a:pPr lvl="0"/>
            <a:r>
              <a:rPr lang="en-GB" sz="2000" dirty="0"/>
              <a:t>DNA extracted from solid tumours or germline samples in patients with haematological malignancies are not always successful, suitable to be sequenced or obtain results.</a:t>
            </a:r>
          </a:p>
          <a:p>
            <a:pPr lvl="0"/>
            <a:r>
              <a:rPr lang="en-GB" sz="2000" dirty="0"/>
              <a:t>Samples will be stored in local Genomic Laboratory Hub and can be accessed by other labs within the NHS Genomic Medicine Service.</a:t>
            </a:r>
          </a:p>
          <a:p>
            <a:pPr lvl="0"/>
            <a:r>
              <a:rPr lang="en-GB" sz="2000" dirty="0"/>
              <a:t>Stored samples may be used for further genomic tests in the future with appropriate consent.</a:t>
            </a:r>
          </a:p>
          <a:p>
            <a:pPr lvl="0"/>
            <a:r>
              <a:rPr lang="en-GB" sz="2000" dirty="0"/>
              <a:t>Sample can be used as a control for testing other individuals, including family members.</a:t>
            </a:r>
          </a:p>
          <a:p>
            <a:pPr lvl="0"/>
            <a:r>
              <a:rPr lang="en-GB" sz="2000" dirty="0"/>
              <a:t>De-identified samples may be used for lab test development or quality control procedures.</a:t>
            </a:r>
          </a:p>
          <a:p>
            <a:endParaRPr lang="en-GB" sz="2000" dirty="0"/>
          </a:p>
        </p:txBody>
      </p:sp>
      <p:grpSp>
        <p:nvGrpSpPr>
          <p:cNvPr id="4" name="Group 3">
            <a:extLst>
              <a:ext uri="{FF2B5EF4-FFF2-40B4-BE49-F238E27FC236}">
                <a16:creationId xmlns:a16="http://schemas.microsoft.com/office/drawing/2014/main" xmlns="" id="{FE2E6A91-B49D-4233-B1CA-3A580FCB393E}"/>
              </a:ext>
            </a:extLst>
          </p:cNvPr>
          <p:cNvGrpSpPr/>
          <p:nvPr/>
        </p:nvGrpSpPr>
        <p:grpSpPr>
          <a:xfrm>
            <a:off x="7804948" y="5499314"/>
            <a:ext cx="1188000" cy="1188000"/>
            <a:chOff x="7804948" y="5499314"/>
            <a:chExt cx="1188000" cy="1188000"/>
          </a:xfrm>
        </p:grpSpPr>
        <p:sp>
          <p:nvSpPr>
            <p:cNvPr id="6" name="Oval 5">
              <a:extLst>
                <a:ext uri="{FF2B5EF4-FFF2-40B4-BE49-F238E27FC236}">
                  <a16:creationId xmlns:a16="http://schemas.microsoft.com/office/drawing/2014/main" xmlns="" id="{F9EDA663-13D9-442C-BC6C-3D25E81628B7}"/>
                </a:ext>
              </a:extLst>
            </p:cNvPr>
            <p:cNvSpPr/>
            <p:nvPr/>
          </p:nvSpPr>
          <p:spPr>
            <a:xfrm>
              <a:off x="7804948" y="5499314"/>
              <a:ext cx="1188000" cy="11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Test tubes">
              <a:extLst>
                <a:ext uri="{FF2B5EF4-FFF2-40B4-BE49-F238E27FC236}">
                  <a16:creationId xmlns:a16="http://schemas.microsoft.com/office/drawing/2014/main" xmlns="" id="{F0F0E8DB-3E2E-40C4-8EE0-7CB1FAC97D9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37660" y="5604833"/>
              <a:ext cx="914400" cy="914400"/>
            </a:xfrm>
            <a:prstGeom prst="rect">
              <a:avLst/>
            </a:prstGeom>
          </p:spPr>
        </p:pic>
      </p:grpSp>
    </p:spTree>
    <p:extLst>
      <p:ext uri="{BB962C8B-B14F-4D97-AF65-F5344CB8AC3E}">
        <p14:creationId xmlns:p14="http://schemas.microsoft.com/office/powerpoint/2010/main" val="45154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6. Use of data</a:t>
            </a:r>
          </a:p>
        </p:txBody>
      </p:sp>
      <p:sp>
        <p:nvSpPr>
          <p:cNvPr id="3" name="Content Placeholder 2"/>
          <p:cNvSpPr>
            <a:spLocks noGrp="1"/>
          </p:cNvSpPr>
          <p:nvPr>
            <p:ph idx="1"/>
          </p:nvPr>
        </p:nvSpPr>
        <p:spPr/>
        <p:txBody>
          <a:bodyPr>
            <a:normAutofit/>
          </a:bodyPr>
          <a:lstStyle/>
          <a:p>
            <a:pPr lvl="0"/>
            <a:r>
              <a:rPr lang="en-GB" sz="2000" dirty="0"/>
              <a:t>Data includes both health and genomic information that can be securely accessed on an ongoing basis by NHS healthcare professionals.</a:t>
            </a:r>
          </a:p>
          <a:p>
            <a:pPr lvl="0"/>
            <a:r>
              <a:rPr lang="en-GB" sz="2000" dirty="0"/>
              <a:t>National (identifiable) and international (not identifiable) comparison of data for greater understanding of significance of any results found.</a:t>
            </a:r>
          </a:p>
          <a:p>
            <a:pPr lvl="0"/>
            <a:r>
              <a:rPr lang="en-GB" sz="2000" dirty="0"/>
              <a:t>Germline variant(s) may be shared for relatives to access testing. </a:t>
            </a:r>
          </a:p>
          <a:p>
            <a:pPr lvl="0"/>
            <a:r>
              <a:rPr lang="en-GB" sz="2000" dirty="0"/>
              <a:t>Genomic data may be reanalysed in future as new evidence can occasionally change results over time.</a:t>
            </a:r>
          </a:p>
        </p:txBody>
      </p:sp>
      <p:grpSp>
        <p:nvGrpSpPr>
          <p:cNvPr id="4" name="Group 3">
            <a:extLst>
              <a:ext uri="{FF2B5EF4-FFF2-40B4-BE49-F238E27FC236}">
                <a16:creationId xmlns:a16="http://schemas.microsoft.com/office/drawing/2014/main" xmlns="" id="{EE226223-D44E-4049-84DD-13E4E324C027}"/>
              </a:ext>
            </a:extLst>
          </p:cNvPr>
          <p:cNvGrpSpPr/>
          <p:nvPr/>
        </p:nvGrpSpPr>
        <p:grpSpPr>
          <a:xfrm>
            <a:off x="7804948" y="5499314"/>
            <a:ext cx="1188000" cy="1188000"/>
            <a:chOff x="7804948" y="5499314"/>
            <a:chExt cx="1188000" cy="1188000"/>
          </a:xfrm>
        </p:grpSpPr>
        <p:sp>
          <p:nvSpPr>
            <p:cNvPr id="6" name="Oval 5">
              <a:extLst>
                <a:ext uri="{FF2B5EF4-FFF2-40B4-BE49-F238E27FC236}">
                  <a16:creationId xmlns:a16="http://schemas.microsoft.com/office/drawing/2014/main" xmlns="" id="{B056EEFE-5F4C-4C1C-A660-F1E104C2DBD7}"/>
                </a:ext>
              </a:extLst>
            </p:cNvPr>
            <p:cNvSpPr/>
            <p:nvPr/>
          </p:nvSpPr>
          <p:spPr>
            <a:xfrm>
              <a:off x="7804948" y="5499314"/>
              <a:ext cx="1188000" cy="11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Server">
              <a:extLst>
                <a:ext uri="{FF2B5EF4-FFF2-40B4-BE49-F238E27FC236}">
                  <a16:creationId xmlns:a16="http://schemas.microsoft.com/office/drawing/2014/main" xmlns="" id="{395A4252-8B8C-4DB5-A719-27B4FEFC76C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41748" y="5623115"/>
              <a:ext cx="914400" cy="914400"/>
            </a:xfrm>
            <a:prstGeom prst="rect">
              <a:avLst/>
            </a:prstGeom>
          </p:spPr>
        </p:pic>
      </p:grpSp>
    </p:spTree>
    <p:extLst>
      <p:ext uri="{BB962C8B-B14F-4D97-AF65-F5344CB8AC3E}">
        <p14:creationId xmlns:p14="http://schemas.microsoft.com/office/powerpoint/2010/main" val="2199591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779DEB-6F3C-4D2A-BD14-4A24EF103F32}"/>
              </a:ext>
            </a:extLst>
          </p:cNvPr>
          <p:cNvSpPr>
            <a:spLocks noGrp="1"/>
          </p:cNvSpPr>
          <p:nvPr>
            <p:ph type="title"/>
          </p:nvPr>
        </p:nvSpPr>
        <p:spPr>
          <a:xfrm>
            <a:off x="628651" y="298452"/>
            <a:ext cx="8232809" cy="1325563"/>
          </a:xfrm>
        </p:spPr>
        <p:txBody>
          <a:bodyPr>
            <a:normAutofit/>
          </a:bodyPr>
          <a:lstStyle/>
          <a:p>
            <a:r>
              <a:rPr lang="en-US" sz="3600" dirty="0"/>
              <a:t>National Genomic Research Library (NGRL)</a:t>
            </a:r>
            <a:endParaRPr lang="en-GB" sz="3600" dirty="0"/>
          </a:p>
        </p:txBody>
      </p:sp>
      <p:sp>
        <p:nvSpPr>
          <p:cNvPr id="3" name="Content Placeholder 2">
            <a:extLst>
              <a:ext uri="{FF2B5EF4-FFF2-40B4-BE49-F238E27FC236}">
                <a16:creationId xmlns:a16="http://schemas.microsoft.com/office/drawing/2014/main" xmlns="" id="{ACF2C925-AC43-4320-ADED-5AEE1960DCC3}"/>
              </a:ext>
            </a:extLst>
          </p:cNvPr>
          <p:cNvSpPr>
            <a:spLocks noGrp="1"/>
          </p:cNvSpPr>
          <p:nvPr>
            <p:ph idx="1"/>
          </p:nvPr>
        </p:nvSpPr>
        <p:spPr>
          <a:xfrm>
            <a:off x="628650" y="1561217"/>
            <a:ext cx="7886700" cy="4785382"/>
          </a:xfrm>
        </p:spPr>
        <p:txBody>
          <a:bodyPr>
            <a:normAutofit lnSpcReduction="10000"/>
          </a:bodyPr>
          <a:lstStyle/>
          <a:p>
            <a:r>
              <a:rPr lang="en-US" sz="2000" dirty="0"/>
              <a:t>A similar offer to the 100,000 Genomes Project, but patients have a distinct choice from having clinical testing in the NHS Genomic Medicine Service. </a:t>
            </a:r>
          </a:p>
          <a:p>
            <a:r>
              <a:rPr lang="en-US" sz="2000" dirty="0"/>
              <a:t>Aims to provide equity of access to research opportunities, and to accelerate diagnosis, discovery, development of new biomarkers, diagnostics and therapeutic agents. </a:t>
            </a:r>
          </a:p>
          <a:p>
            <a:r>
              <a:rPr lang="en-US" sz="2000" dirty="0"/>
              <a:t>Not an individual research study, but a single, national secure resource of patient data that can be viewed in one environment:</a:t>
            </a:r>
          </a:p>
          <a:p>
            <a:pPr lvl="1">
              <a:buFont typeface="Courier New" panose="02070309020205020404" pitchFamily="49" charset="0"/>
              <a:buChar char="o"/>
            </a:pPr>
            <a:r>
              <a:rPr lang="en-US" sz="1800" dirty="0"/>
              <a:t>genomic sequence data; and</a:t>
            </a:r>
          </a:p>
          <a:p>
            <a:pPr lvl="1">
              <a:buFont typeface="Courier New" panose="02070309020205020404" pitchFamily="49" charset="0"/>
              <a:buChar char="o"/>
            </a:pPr>
            <a:r>
              <a:rPr lang="en-US" sz="1800" dirty="0"/>
              <a:t>health records, including hospital and community records, NHS Digital information, disease registries.</a:t>
            </a:r>
          </a:p>
          <a:p>
            <a:r>
              <a:rPr lang="en-US" sz="2000" dirty="0"/>
              <a:t>Protocol and materials approved by a Research Ethics Committee governed by the Health Research Authority. </a:t>
            </a:r>
          </a:p>
          <a:p>
            <a:pPr lvl="1">
              <a:buFont typeface="Courier New" panose="02070309020205020404" pitchFamily="49" charset="0"/>
              <a:buChar char="o"/>
            </a:pPr>
            <a:r>
              <a:rPr lang="en-US" sz="1800" dirty="0"/>
              <a:t>Does not need to go through local R&amp;D approval processes.</a:t>
            </a:r>
          </a:p>
          <a:p>
            <a:pPr lvl="1">
              <a:buFont typeface="Courier New" panose="02070309020205020404" pitchFamily="49" charset="0"/>
              <a:buChar char="o"/>
            </a:pPr>
            <a:r>
              <a:rPr lang="en-US" sz="1800" dirty="0"/>
              <a:t>Not part of the National Institute for Health Research </a:t>
            </a:r>
            <a:br>
              <a:rPr lang="en-US" sz="1800" dirty="0"/>
            </a:br>
            <a:r>
              <a:rPr lang="en-US" sz="1800" dirty="0"/>
              <a:t>Clinical Research Network (NIHR CRN) portfolio of studies.</a:t>
            </a:r>
          </a:p>
        </p:txBody>
      </p:sp>
      <p:grpSp>
        <p:nvGrpSpPr>
          <p:cNvPr id="8" name="Group 7">
            <a:extLst>
              <a:ext uri="{FF2B5EF4-FFF2-40B4-BE49-F238E27FC236}">
                <a16:creationId xmlns:a16="http://schemas.microsoft.com/office/drawing/2014/main" xmlns="" id="{EE8475AA-B7CD-4F17-A154-682253C9D0CA}"/>
              </a:ext>
            </a:extLst>
          </p:cNvPr>
          <p:cNvGrpSpPr/>
          <p:nvPr/>
        </p:nvGrpSpPr>
        <p:grpSpPr>
          <a:xfrm>
            <a:off x="7804948" y="5499314"/>
            <a:ext cx="1188000" cy="1188000"/>
            <a:chOff x="7804948" y="5499314"/>
            <a:chExt cx="1188000" cy="1188000"/>
          </a:xfrm>
        </p:grpSpPr>
        <p:sp>
          <p:nvSpPr>
            <p:cNvPr id="4" name="Oval 3">
              <a:extLst>
                <a:ext uri="{FF2B5EF4-FFF2-40B4-BE49-F238E27FC236}">
                  <a16:creationId xmlns:a16="http://schemas.microsoft.com/office/drawing/2014/main" xmlns="" id="{D349C826-E07B-44B6-AA59-90D726CA81EA}"/>
                </a:ext>
              </a:extLst>
            </p:cNvPr>
            <p:cNvSpPr/>
            <p:nvPr/>
          </p:nvSpPr>
          <p:spPr>
            <a:xfrm>
              <a:off x="7804948" y="5499314"/>
              <a:ext cx="1188000" cy="11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Magnifying glass">
              <a:extLst>
                <a:ext uri="{FF2B5EF4-FFF2-40B4-BE49-F238E27FC236}">
                  <a16:creationId xmlns:a16="http://schemas.microsoft.com/office/drawing/2014/main" xmlns="" id="{98C54DBB-22B8-4F0F-9B18-8ED29040788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26640" y="5593815"/>
              <a:ext cx="914400" cy="914400"/>
            </a:xfrm>
            <a:prstGeom prst="rect">
              <a:avLst/>
            </a:prstGeom>
          </p:spPr>
        </p:pic>
      </p:grpSp>
    </p:spTree>
    <p:extLst>
      <p:ext uri="{BB962C8B-B14F-4D97-AF65-F5344CB8AC3E}">
        <p14:creationId xmlns:p14="http://schemas.microsoft.com/office/powerpoint/2010/main" val="4097840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3BBE45-F8B6-4719-893C-D4441A843393}"/>
              </a:ext>
            </a:extLst>
          </p:cNvPr>
          <p:cNvSpPr>
            <a:spLocks noGrp="1"/>
          </p:cNvSpPr>
          <p:nvPr>
            <p:ph type="title"/>
          </p:nvPr>
        </p:nvSpPr>
        <p:spPr/>
        <p:txBody>
          <a:bodyPr>
            <a:normAutofit/>
          </a:bodyPr>
          <a:lstStyle/>
          <a:p>
            <a:pPr>
              <a:lnSpc>
                <a:spcPct val="80000"/>
              </a:lnSpc>
            </a:pPr>
            <a:r>
              <a:rPr lang="en-US" sz="4000" dirty="0"/>
              <a:t>What does contributing to the NGRL mean for my patient? </a:t>
            </a:r>
            <a:endParaRPr lang="en-GB" sz="4000" dirty="0"/>
          </a:p>
        </p:txBody>
      </p:sp>
      <p:sp>
        <p:nvSpPr>
          <p:cNvPr id="3" name="Content Placeholder 2">
            <a:extLst>
              <a:ext uri="{FF2B5EF4-FFF2-40B4-BE49-F238E27FC236}">
                <a16:creationId xmlns:a16="http://schemas.microsoft.com/office/drawing/2014/main" xmlns="" id="{36C559C9-73B4-4A8E-8DC6-238576566D4C}"/>
              </a:ext>
            </a:extLst>
          </p:cNvPr>
          <p:cNvSpPr>
            <a:spLocks noGrp="1"/>
          </p:cNvSpPr>
          <p:nvPr>
            <p:ph idx="1"/>
          </p:nvPr>
        </p:nvSpPr>
        <p:spPr>
          <a:xfrm>
            <a:off x="628650" y="1536452"/>
            <a:ext cx="7886700" cy="5042620"/>
          </a:xfrm>
        </p:spPr>
        <p:txBody>
          <a:bodyPr>
            <a:noAutofit/>
          </a:bodyPr>
          <a:lstStyle/>
          <a:p>
            <a:pPr>
              <a:spcBef>
                <a:spcPts val="800"/>
              </a:spcBef>
            </a:pPr>
            <a:r>
              <a:rPr lang="en-US" sz="1900" dirty="0"/>
              <a:t>Health and genomic records accessed over their lifetime to provide a clear picture of their health. </a:t>
            </a:r>
          </a:p>
          <a:p>
            <a:pPr>
              <a:spcBef>
                <a:spcPts val="800"/>
              </a:spcBef>
            </a:pPr>
            <a:r>
              <a:rPr lang="en-US" sz="1900" dirty="0"/>
              <a:t>Approved researchers can access de-identified genomic and health data. </a:t>
            </a:r>
          </a:p>
          <a:p>
            <a:pPr>
              <a:spcBef>
                <a:spcPts val="800"/>
              </a:spcBef>
            </a:pPr>
            <a:r>
              <a:rPr lang="en-GB" sz="1900" dirty="0"/>
              <a:t>May or may not directly help individual patients.</a:t>
            </a:r>
          </a:p>
          <a:p>
            <a:pPr lvl="1">
              <a:buFont typeface="Courier New" panose="02070309020205020404" pitchFamily="49" charset="0"/>
              <a:buChar char="o"/>
            </a:pPr>
            <a:r>
              <a:rPr lang="en-GB" sz="1800" dirty="0" smtClean="0"/>
              <a:t>Greater </a:t>
            </a:r>
            <a:r>
              <a:rPr lang="en-GB" sz="1800" dirty="0"/>
              <a:t>likelihood of identifying a clinical trial or other treatment that may be accessible now or in the future.</a:t>
            </a:r>
          </a:p>
          <a:p>
            <a:pPr>
              <a:spcBef>
                <a:spcPts val="800"/>
              </a:spcBef>
            </a:pPr>
            <a:r>
              <a:rPr lang="en-GB" sz="1900" dirty="0"/>
              <a:t>May help others in the future as researchers use the data to learn more about health conditions, develop drugs or diagnostic tools, and advance personalised medicine for society as a whole.</a:t>
            </a:r>
          </a:p>
          <a:p>
            <a:pPr>
              <a:spcBef>
                <a:spcPts val="800"/>
              </a:spcBef>
            </a:pPr>
            <a:r>
              <a:rPr lang="en-GB" sz="1900" dirty="0"/>
              <a:t>Patients may be contacted in the future with requests for additional data or samples, if information is found from research that might be relevant to them, or to inform them of other research opportunities.  </a:t>
            </a:r>
          </a:p>
          <a:p>
            <a:pPr lvl="1">
              <a:spcBef>
                <a:spcPts val="800"/>
              </a:spcBef>
              <a:buFont typeface="Courier New" panose="02070309020205020404" pitchFamily="49" charset="0"/>
              <a:buChar char="o"/>
            </a:pPr>
            <a:r>
              <a:rPr lang="en-GB" sz="1800" dirty="0"/>
              <a:t>Contact facilitated by Genomics England and patient’s clinical team.</a:t>
            </a:r>
          </a:p>
          <a:p>
            <a:pPr lvl="1">
              <a:buFont typeface="Courier New" panose="02070309020205020404" pitchFamily="49" charset="0"/>
              <a:buChar char="o"/>
            </a:pPr>
            <a:r>
              <a:rPr lang="en-GB" sz="1800" dirty="0"/>
              <a:t>Separate consent required for any approved trials or studies.</a:t>
            </a:r>
          </a:p>
          <a:p>
            <a:pPr>
              <a:spcBef>
                <a:spcPts val="800"/>
              </a:spcBef>
            </a:pPr>
            <a:r>
              <a:rPr lang="en-US" sz="1900" dirty="0"/>
              <a:t>Participants can change their mind and withdraw at any time.</a:t>
            </a:r>
            <a:endParaRPr lang="en-GB" sz="1900" dirty="0"/>
          </a:p>
        </p:txBody>
      </p:sp>
      <p:grpSp>
        <p:nvGrpSpPr>
          <p:cNvPr id="10" name="Group 9">
            <a:extLst>
              <a:ext uri="{FF2B5EF4-FFF2-40B4-BE49-F238E27FC236}">
                <a16:creationId xmlns:a16="http://schemas.microsoft.com/office/drawing/2014/main" xmlns="" id="{77B1B90B-F8B1-4E36-A5CD-2E33F268359B}"/>
              </a:ext>
            </a:extLst>
          </p:cNvPr>
          <p:cNvGrpSpPr/>
          <p:nvPr/>
        </p:nvGrpSpPr>
        <p:grpSpPr>
          <a:xfrm>
            <a:off x="7804948" y="5499314"/>
            <a:ext cx="1188000" cy="1188000"/>
            <a:chOff x="7804948" y="5499314"/>
            <a:chExt cx="1188000" cy="1188000"/>
          </a:xfrm>
        </p:grpSpPr>
        <p:sp>
          <p:nvSpPr>
            <p:cNvPr id="4" name="Oval 3">
              <a:extLst>
                <a:ext uri="{FF2B5EF4-FFF2-40B4-BE49-F238E27FC236}">
                  <a16:creationId xmlns:a16="http://schemas.microsoft.com/office/drawing/2014/main" xmlns="" id="{FDFFE06E-904A-4850-BAB3-AC5354D40D77}"/>
                </a:ext>
              </a:extLst>
            </p:cNvPr>
            <p:cNvSpPr/>
            <p:nvPr/>
          </p:nvSpPr>
          <p:spPr>
            <a:xfrm>
              <a:off x="7804948" y="5499314"/>
              <a:ext cx="1188000" cy="11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Confused person">
              <a:extLst>
                <a:ext uri="{FF2B5EF4-FFF2-40B4-BE49-F238E27FC236}">
                  <a16:creationId xmlns:a16="http://schemas.microsoft.com/office/drawing/2014/main" xmlns="" id="{09C24FEA-58B4-4261-8BF5-CE9F1D45917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41748" y="5603063"/>
              <a:ext cx="914400" cy="914400"/>
            </a:xfrm>
            <a:prstGeom prst="rect">
              <a:avLst/>
            </a:prstGeom>
          </p:spPr>
        </p:pic>
      </p:grpSp>
    </p:spTree>
    <p:extLst>
      <p:ext uri="{BB962C8B-B14F-4D97-AF65-F5344CB8AC3E}">
        <p14:creationId xmlns:p14="http://schemas.microsoft.com/office/powerpoint/2010/main" val="36360135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779DEB-6F3C-4D2A-BD14-4A24EF103F32}"/>
              </a:ext>
            </a:extLst>
          </p:cNvPr>
          <p:cNvSpPr>
            <a:spLocks noGrp="1"/>
          </p:cNvSpPr>
          <p:nvPr>
            <p:ph type="title"/>
          </p:nvPr>
        </p:nvSpPr>
        <p:spPr/>
        <p:txBody>
          <a:bodyPr>
            <a:normAutofit/>
          </a:bodyPr>
          <a:lstStyle/>
          <a:p>
            <a:r>
              <a:rPr lang="en-US" sz="3600" dirty="0"/>
              <a:t>Accessing the NGRL</a:t>
            </a:r>
            <a:endParaRPr lang="en-GB" sz="3600" dirty="0"/>
          </a:p>
        </p:txBody>
      </p:sp>
      <p:sp>
        <p:nvSpPr>
          <p:cNvPr id="3" name="Content Placeholder 2">
            <a:extLst>
              <a:ext uri="{FF2B5EF4-FFF2-40B4-BE49-F238E27FC236}">
                <a16:creationId xmlns:a16="http://schemas.microsoft.com/office/drawing/2014/main" xmlns="" id="{ACF2C925-AC43-4320-ADED-5AEE1960DCC3}"/>
              </a:ext>
            </a:extLst>
          </p:cNvPr>
          <p:cNvSpPr>
            <a:spLocks noGrp="1"/>
          </p:cNvSpPr>
          <p:nvPr>
            <p:ph idx="1"/>
          </p:nvPr>
        </p:nvSpPr>
        <p:spPr>
          <a:xfrm>
            <a:off x="584405" y="1330072"/>
            <a:ext cx="7997557" cy="4971473"/>
          </a:xfrm>
        </p:spPr>
        <p:txBody>
          <a:bodyPr>
            <a:noAutofit/>
          </a:bodyPr>
          <a:lstStyle/>
          <a:p>
            <a:r>
              <a:rPr lang="en-US" sz="2000" dirty="0"/>
              <a:t>Researchers must be approved and are required to detail how and why they wish to use data for health purposes. </a:t>
            </a:r>
          </a:p>
          <a:p>
            <a:pPr lvl="1">
              <a:buFont typeface="Courier New" panose="02070309020205020404" pitchFamily="49" charset="0"/>
              <a:buChar char="o"/>
            </a:pPr>
            <a:r>
              <a:rPr lang="en-US" sz="1800" dirty="0"/>
              <a:t>Access to the research environment is like a reference library – raw data cannot be copied, downloaded or removed from the environment.</a:t>
            </a:r>
          </a:p>
          <a:p>
            <a:r>
              <a:rPr lang="en-US" sz="2000" dirty="0"/>
              <a:t>Researchers that access the NGRL may be from the UK or other countries, and include:</a:t>
            </a:r>
          </a:p>
          <a:p>
            <a:pPr lvl="1">
              <a:buFont typeface="Courier New" panose="02070309020205020404" pitchFamily="49" charset="0"/>
              <a:buChar char="o"/>
            </a:pPr>
            <a:r>
              <a:rPr lang="en-US" sz="1800" dirty="0"/>
              <a:t>individuals or groups that work within the NHS, universities or charities; and</a:t>
            </a:r>
          </a:p>
          <a:p>
            <a:pPr lvl="1">
              <a:buFont typeface="Courier New" panose="02070309020205020404" pitchFamily="49" charset="0"/>
              <a:buChar char="o"/>
            </a:pPr>
            <a:r>
              <a:rPr lang="en-US" sz="1800" dirty="0"/>
              <a:t>private healthcare groups or commercial companies (i.e. pharmaceutical companies)</a:t>
            </a:r>
          </a:p>
          <a:p>
            <a:r>
              <a:rPr lang="en-US" sz="2000" dirty="0"/>
              <a:t>Governance processes are in place within Genomics England to protect data:</a:t>
            </a:r>
          </a:p>
          <a:p>
            <a:pPr lvl="1">
              <a:buFont typeface="Courier New" panose="02070309020205020404" pitchFamily="49" charset="0"/>
              <a:buChar char="o"/>
            </a:pPr>
            <a:r>
              <a:rPr lang="en-US" sz="1800" dirty="0"/>
              <a:t>Access review committee (including members from Genomics England, NHS England and patient representatives) reviews each application.</a:t>
            </a:r>
          </a:p>
          <a:p>
            <a:pPr lvl="1">
              <a:buFont typeface="Courier New" panose="02070309020205020404" pitchFamily="49" charset="0"/>
              <a:buChar char="o"/>
            </a:pPr>
            <a:r>
              <a:rPr lang="en-US" sz="1800" dirty="0"/>
              <a:t>Scientific advisory </a:t>
            </a:r>
            <a:r>
              <a:rPr lang="en-US" sz="1800" dirty="0" smtClean="0"/>
              <a:t>committee also oversees data access requests.</a:t>
            </a:r>
            <a:endParaRPr lang="en-GB" sz="2000" dirty="0"/>
          </a:p>
          <a:p>
            <a:pPr lvl="1">
              <a:buFont typeface="Courier New" panose="02070309020205020404" pitchFamily="49" charset="0"/>
              <a:buChar char="o"/>
            </a:pPr>
            <a:r>
              <a:rPr lang="en-US" sz="1800" dirty="0" smtClean="0"/>
              <a:t>‘</a:t>
            </a:r>
            <a:r>
              <a:rPr lang="en-US" sz="1800" dirty="0"/>
              <a:t>Airlock’ process controls access and approves transfer of data in </a:t>
            </a:r>
            <a:br>
              <a:rPr lang="en-US" sz="1800" dirty="0"/>
            </a:br>
            <a:r>
              <a:rPr lang="en-US" sz="1800" dirty="0"/>
              <a:t>and out of the research environment. </a:t>
            </a:r>
          </a:p>
        </p:txBody>
      </p:sp>
      <p:grpSp>
        <p:nvGrpSpPr>
          <p:cNvPr id="11" name="Group 10">
            <a:extLst>
              <a:ext uri="{FF2B5EF4-FFF2-40B4-BE49-F238E27FC236}">
                <a16:creationId xmlns:a16="http://schemas.microsoft.com/office/drawing/2014/main" xmlns="" id="{0EDF783F-7392-4FD5-AF85-0BC0A532BB29}"/>
              </a:ext>
            </a:extLst>
          </p:cNvPr>
          <p:cNvGrpSpPr/>
          <p:nvPr/>
        </p:nvGrpSpPr>
        <p:grpSpPr>
          <a:xfrm>
            <a:off x="7804948" y="5499314"/>
            <a:ext cx="1188000" cy="1188000"/>
            <a:chOff x="7804948" y="5499314"/>
            <a:chExt cx="1188000" cy="1188000"/>
          </a:xfrm>
        </p:grpSpPr>
        <p:sp>
          <p:nvSpPr>
            <p:cNvPr id="4" name="Oval 3">
              <a:extLst>
                <a:ext uri="{FF2B5EF4-FFF2-40B4-BE49-F238E27FC236}">
                  <a16:creationId xmlns:a16="http://schemas.microsoft.com/office/drawing/2014/main" xmlns="" id="{E8A9FECA-124D-4A4A-AADE-6A18B97C74DB}"/>
                </a:ext>
              </a:extLst>
            </p:cNvPr>
            <p:cNvSpPr/>
            <p:nvPr/>
          </p:nvSpPr>
          <p:spPr>
            <a:xfrm>
              <a:off x="7804948" y="5499314"/>
              <a:ext cx="1188000" cy="11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erver">
              <a:extLst>
                <a:ext uri="{FF2B5EF4-FFF2-40B4-BE49-F238E27FC236}">
                  <a16:creationId xmlns:a16="http://schemas.microsoft.com/office/drawing/2014/main" xmlns="" id="{22D1FBA6-7DD1-4F95-B60A-C6B9C9E655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41748" y="5623115"/>
              <a:ext cx="914400" cy="914400"/>
            </a:xfrm>
            <a:prstGeom prst="rect">
              <a:avLst/>
            </a:prstGeom>
          </p:spPr>
        </p:pic>
      </p:grpSp>
    </p:spTree>
    <p:extLst>
      <p:ext uri="{BB962C8B-B14F-4D97-AF65-F5344CB8AC3E}">
        <p14:creationId xmlns:p14="http://schemas.microsoft.com/office/powerpoint/2010/main" val="1986025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182B9B-ED6D-4E95-B124-595A0ADB6983}"/>
              </a:ext>
            </a:extLst>
          </p:cNvPr>
          <p:cNvSpPr>
            <a:spLocks noGrp="1"/>
          </p:cNvSpPr>
          <p:nvPr>
            <p:ph type="title"/>
          </p:nvPr>
        </p:nvSpPr>
        <p:spPr/>
        <p:txBody>
          <a:bodyPr>
            <a:normAutofit/>
          </a:bodyPr>
          <a:lstStyle/>
          <a:p>
            <a:r>
              <a:rPr lang="en-US" sz="3600" dirty="0"/>
              <a:t>The research environment</a:t>
            </a:r>
            <a:endParaRPr lang="en-GB" sz="3600" dirty="0"/>
          </a:p>
        </p:txBody>
      </p:sp>
      <p:sp>
        <p:nvSpPr>
          <p:cNvPr id="4" name="Rectangle 3"/>
          <p:cNvSpPr/>
          <p:nvPr/>
        </p:nvSpPr>
        <p:spPr>
          <a:xfrm>
            <a:off x="663123" y="5839679"/>
            <a:ext cx="8693062" cy="615553"/>
          </a:xfrm>
          <a:prstGeom prst="rect">
            <a:avLst/>
          </a:prstGeom>
        </p:spPr>
        <p:txBody>
          <a:bodyPr wrap="square">
            <a:spAutoFit/>
          </a:bodyPr>
          <a:lstStyle/>
          <a:p>
            <a:r>
              <a:rPr lang="en-US" sz="1700" dirty="0"/>
              <a:t>Videos available at: </a:t>
            </a:r>
            <a:endParaRPr lang="en-GB" sz="1700" dirty="0">
              <a:hlinkClick r:id="rId3"/>
            </a:endParaRPr>
          </a:p>
          <a:p>
            <a:r>
              <a:rPr lang="en-GB" sz="1700" dirty="0">
                <a:hlinkClick r:id="rId3"/>
              </a:rPr>
              <a:t>https://cnfl.extge.co.uk/display/GERE/Research+Environment+Demo+Videos</a:t>
            </a:r>
            <a:endParaRPr lang="en-GB" sz="1700" dirty="0"/>
          </a:p>
        </p:txBody>
      </p:sp>
      <p:pic>
        <p:nvPicPr>
          <p:cNvPr id="1026"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16319" t="48722" r="53077" b="21994"/>
          <a:stretch/>
        </p:blipFill>
        <p:spPr bwMode="auto">
          <a:xfrm>
            <a:off x="630682" y="1340289"/>
            <a:ext cx="8071742" cy="4344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a:extLst>
              <a:ext uri="{FF2B5EF4-FFF2-40B4-BE49-F238E27FC236}">
                <a16:creationId xmlns:a16="http://schemas.microsoft.com/office/drawing/2014/main" xmlns="" id="{3DBA8791-F3C5-45B0-99EF-769C3FB16156}"/>
              </a:ext>
            </a:extLst>
          </p:cNvPr>
          <p:cNvGrpSpPr/>
          <p:nvPr/>
        </p:nvGrpSpPr>
        <p:grpSpPr>
          <a:xfrm>
            <a:off x="7804948" y="5499314"/>
            <a:ext cx="1188000" cy="1188000"/>
            <a:chOff x="7804948" y="5499314"/>
            <a:chExt cx="1188000" cy="1188000"/>
          </a:xfrm>
        </p:grpSpPr>
        <p:sp>
          <p:nvSpPr>
            <p:cNvPr id="5" name="Oval 4">
              <a:extLst>
                <a:ext uri="{FF2B5EF4-FFF2-40B4-BE49-F238E27FC236}">
                  <a16:creationId xmlns:a16="http://schemas.microsoft.com/office/drawing/2014/main" xmlns="" id="{6F98ACB7-C6F6-45F0-AC91-E00EA70A8104}"/>
                </a:ext>
              </a:extLst>
            </p:cNvPr>
            <p:cNvSpPr/>
            <p:nvPr/>
          </p:nvSpPr>
          <p:spPr>
            <a:xfrm>
              <a:off x="7804948" y="5499314"/>
              <a:ext cx="1188000" cy="11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Magnifying glass">
              <a:extLst>
                <a:ext uri="{FF2B5EF4-FFF2-40B4-BE49-F238E27FC236}">
                  <a16:creationId xmlns:a16="http://schemas.microsoft.com/office/drawing/2014/main" xmlns="" id="{590F8D55-DEB9-4D8B-A404-E85BA317EFF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926640" y="5593815"/>
              <a:ext cx="914400" cy="914400"/>
            </a:xfrm>
            <a:prstGeom prst="rect">
              <a:avLst/>
            </a:prstGeom>
          </p:spPr>
        </p:pic>
      </p:grpSp>
    </p:spTree>
    <p:extLst>
      <p:ext uri="{BB962C8B-B14F-4D97-AF65-F5344CB8AC3E}">
        <p14:creationId xmlns:p14="http://schemas.microsoft.com/office/powerpoint/2010/main" val="3426925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GB" sz="3600" dirty="0"/>
              <a:t>Discussing the NGRL within the </a:t>
            </a:r>
            <a:br>
              <a:rPr lang="en-GB" sz="3600" dirty="0"/>
            </a:br>
            <a:r>
              <a:rPr lang="en-GB" sz="3600" dirty="0"/>
              <a:t>clinical conversation</a:t>
            </a:r>
          </a:p>
        </p:txBody>
      </p:sp>
      <p:sp>
        <p:nvSpPr>
          <p:cNvPr id="3" name="Content Placeholder 2"/>
          <p:cNvSpPr>
            <a:spLocks noGrp="1"/>
          </p:cNvSpPr>
          <p:nvPr>
            <p:ph idx="1"/>
          </p:nvPr>
        </p:nvSpPr>
        <p:spPr>
          <a:xfrm>
            <a:off x="628650" y="1583251"/>
            <a:ext cx="7886700" cy="4828567"/>
          </a:xfrm>
        </p:spPr>
        <p:txBody>
          <a:bodyPr>
            <a:noAutofit/>
          </a:bodyPr>
          <a:lstStyle/>
          <a:p>
            <a:r>
              <a:rPr lang="en-GB" sz="1900" dirty="0"/>
              <a:t>All patients having WGS should be made aware of the NGRL at some point in their clinical pathway. Discussion can include face-to-face, telephone and/or email correspondence. </a:t>
            </a:r>
          </a:p>
          <a:p>
            <a:pPr lvl="0"/>
            <a:r>
              <a:rPr lang="en-GB" sz="1900" dirty="0"/>
              <a:t>The clinician will need to explain that if the patient consents to having WGS, their clinical, sample and genomic sequencing data would be accessed by the lab and healthcare providers in the NHS. The optional opportunity to allow data to also be accessed through the NGRL can then be discussed. </a:t>
            </a:r>
          </a:p>
          <a:p>
            <a:r>
              <a:rPr lang="en-GB" sz="1900" dirty="0"/>
              <a:t>The clinical test will go ahead regardless of the timing of the choice to contribute to the NGRL.</a:t>
            </a:r>
          </a:p>
          <a:p>
            <a:r>
              <a:rPr lang="en-GB" sz="1900" dirty="0" smtClean="0"/>
              <a:t>Some </a:t>
            </a:r>
            <a:r>
              <a:rPr lang="en-GB" sz="1900" dirty="0"/>
              <a:t>patients will want more time to decide, or delay the conversation to consider the NGRL choice at a later time. </a:t>
            </a:r>
          </a:p>
          <a:p>
            <a:r>
              <a:rPr lang="en-GB" sz="1900" dirty="0"/>
              <a:t>Information will be made available online for </a:t>
            </a:r>
            <a:r>
              <a:rPr lang="en-GB" sz="1900" dirty="0" smtClean="0"/>
              <a:t>clinicians and patients </a:t>
            </a:r>
            <a:r>
              <a:rPr lang="en-GB" sz="1900" dirty="0"/>
              <a:t/>
            </a:r>
            <a:br>
              <a:rPr lang="en-GB" sz="1900" dirty="0"/>
            </a:br>
            <a:r>
              <a:rPr lang="en-GB" sz="1900" dirty="0"/>
              <a:t>to support the conversation.</a:t>
            </a:r>
          </a:p>
        </p:txBody>
      </p:sp>
      <p:grpSp>
        <p:nvGrpSpPr>
          <p:cNvPr id="6" name="Group 5">
            <a:extLst>
              <a:ext uri="{FF2B5EF4-FFF2-40B4-BE49-F238E27FC236}">
                <a16:creationId xmlns:a16="http://schemas.microsoft.com/office/drawing/2014/main" xmlns="" id="{75F82D35-D997-4463-812E-8B0951CCC1F4}"/>
              </a:ext>
            </a:extLst>
          </p:cNvPr>
          <p:cNvGrpSpPr/>
          <p:nvPr/>
        </p:nvGrpSpPr>
        <p:grpSpPr>
          <a:xfrm>
            <a:off x="7804948" y="5499314"/>
            <a:ext cx="1188000" cy="1188000"/>
            <a:chOff x="7804948" y="5499314"/>
            <a:chExt cx="1188000" cy="1188000"/>
          </a:xfrm>
        </p:grpSpPr>
        <p:sp>
          <p:nvSpPr>
            <p:cNvPr id="4" name="Oval 3">
              <a:extLst>
                <a:ext uri="{FF2B5EF4-FFF2-40B4-BE49-F238E27FC236}">
                  <a16:creationId xmlns:a16="http://schemas.microsoft.com/office/drawing/2014/main" xmlns="" id="{AEB80C23-3370-43D8-A3A8-A5B5EBFD9ACE}"/>
                </a:ext>
              </a:extLst>
            </p:cNvPr>
            <p:cNvSpPr/>
            <p:nvPr/>
          </p:nvSpPr>
          <p:spPr>
            <a:xfrm>
              <a:off x="7804948" y="5499314"/>
              <a:ext cx="1188000" cy="11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Chat">
              <a:extLst>
                <a:ext uri="{FF2B5EF4-FFF2-40B4-BE49-F238E27FC236}">
                  <a16:creationId xmlns:a16="http://schemas.microsoft.com/office/drawing/2014/main" xmlns="" id="{B2169F1A-A300-4E15-9A71-C49BFB86BF7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47059" y="5673904"/>
              <a:ext cx="914400" cy="914400"/>
            </a:xfrm>
            <a:prstGeom prst="rect">
              <a:avLst/>
            </a:prstGeom>
          </p:spPr>
        </p:pic>
      </p:grpSp>
    </p:spTree>
    <p:extLst>
      <p:ext uri="{BB962C8B-B14F-4D97-AF65-F5344CB8AC3E}">
        <p14:creationId xmlns:p14="http://schemas.microsoft.com/office/powerpoint/2010/main" val="3928118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C84D6C-C0B3-4E4E-827D-3EC4B2FD267C}"/>
              </a:ext>
            </a:extLst>
          </p:cNvPr>
          <p:cNvSpPr>
            <a:spLocks noGrp="1"/>
          </p:cNvSpPr>
          <p:nvPr>
            <p:ph type="title"/>
          </p:nvPr>
        </p:nvSpPr>
        <p:spPr/>
        <p:txBody>
          <a:bodyPr>
            <a:normAutofit/>
          </a:bodyPr>
          <a:lstStyle/>
          <a:p>
            <a:r>
              <a:rPr lang="en-US" sz="4000" dirty="0"/>
              <a:t>Recording the conversation – </a:t>
            </a:r>
            <a:br>
              <a:rPr lang="en-US" sz="4000" dirty="0"/>
            </a:br>
            <a:r>
              <a:rPr lang="en-US" sz="4000" dirty="0"/>
              <a:t>Do you have the forms you need? </a:t>
            </a:r>
            <a:endParaRPr lang="en-GB" sz="4000" dirty="0"/>
          </a:p>
        </p:txBody>
      </p:sp>
      <p:grpSp>
        <p:nvGrpSpPr>
          <p:cNvPr id="8" name="Group 7">
            <a:extLst>
              <a:ext uri="{FF2B5EF4-FFF2-40B4-BE49-F238E27FC236}">
                <a16:creationId xmlns:a16="http://schemas.microsoft.com/office/drawing/2014/main" xmlns="" id="{AE1CBBFF-56B8-4277-9157-6192BDE162E1}"/>
              </a:ext>
            </a:extLst>
          </p:cNvPr>
          <p:cNvGrpSpPr/>
          <p:nvPr/>
        </p:nvGrpSpPr>
        <p:grpSpPr>
          <a:xfrm>
            <a:off x="7804948" y="5499314"/>
            <a:ext cx="1188000" cy="1188000"/>
            <a:chOff x="7804948" y="5499314"/>
            <a:chExt cx="1188000" cy="1188000"/>
          </a:xfrm>
        </p:grpSpPr>
        <p:sp>
          <p:nvSpPr>
            <p:cNvPr id="4" name="Oval 3">
              <a:extLst>
                <a:ext uri="{FF2B5EF4-FFF2-40B4-BE49-F238E27FC236}">
                  <a16:creationId xmlns:a16="http://schemas.microsoft.com/office/drawing/2014/main" xmlns="" id="{9EA49218-CD40-449F-AE6E-0CC19467D5EC}"/>
                </a:ext>
              </a:extLst>
            </p:cNvPr>
            <p:cNvSpPr/>
            <p:nvPr/>
          </p:nvSpPr>
          <p:spPr>
            <a:xfrm>
              <a:off x="7804948" y="5499314"/>
              <a:ext cx="1188000" cy="11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Pencil">
              <a:extLst>
                <a:ext uri="{FF2B5EF4-FFF2-40B4-BE49-F238E27FC236}">
                  <a16:creationId xmlns:a16="http://schemas.microsoft.com/office/drawing/2014/main" xmlns="" id="{25E71B44-18C5-4634-9076-C43A8322E47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52765" y="5636114"/>
              <a:ext cx="864000" cy="864000"/>
            </a:xfrm>
            <a:prstGeom prst="rect">
              <a:avLst/>
            </a:prstGeom>
          </p:spPr>
        </p:pic>
      </p:grpSp>
      <p:graphicFrame>
        <p:nvGraphicFramePr>
          <p:cNvPr id="6" name="Table 5"/>
          <p:cNvGraphicFramePr>
            <a:graphicFrameLocks noGrp="1"/>
          </p:cNvGraphicFramePr>
          <p:nvPr>
            <p:extLst>
              <p:ext uri="{D42A27DB-BD31-4B8C-83A1-F6EECF244321}">
                <p14:modId xmlns:p14="http://schemas.microsoft.com/office/powerpoint/2010/main" val="2518481097"/>
              </p:ext>
            </p:extLst>
          </p:nvPr>
        </p:nvGraphicFramePr>
        <p:xfrm>
          <a:off x="331492" y="1691111"/>
          <a:ext cx="8067458" cy="3784681"/>
        </p:xfrm>
        <a:graphic>
          <a:graphicData uri="http://schemas.openxmlformats.org/drawingml/2006/table">
            <a:tbl>
              <a:tblPr firstRow="1" firstCol="1" bandRow="1">
                <a:tableStyleId>{5C22544A-7EE6-4342-B048-85BDC9FD1C3A}</a:tableStyleId>
              </a:tblPr>
              <a:tblGrid>
                <a:gridCol w="1040110">
                  <a:extLst>
                    <a:ext uri="{9D8B030D-6E8A-4147-A177-3AD203B41FA5}">
                      <a16:colId xmlns:a16="http://schemas.microsoft.com/office/drawing/2014/main" xmlns="" val="20000"/>
                    </a:ext>
                  </a:extLst>
                </a:gridCol>
                <a:gridCol w="1637071">
                  <a:extLst>
                    <a:ext uri="{9D8B030D-6E8A-4147-A177-3AD203B41FA5}">
                      <a16:colId xmlns:a16="http://schemas.microsoft.com/office/drawing/2014/main" xmlns="" val="20001"/>
                    </a:ext>
                  </a:extLst>
                </a:gridCol>
                <a:gridCol w="1651819"/>
                <a:gridCol w="2116996"/>
                <a:gridCol w="1621462">
                  <a:extLst>
                    <a:ext uri="{9D8B030D-6E8A-4147-A177-3AD203B41FA5}">
                      <a16:colId xmlns:a16="http://schemas.microsoft.com/office/drawing/2014/main" xmlns="" val="20004"/>
                    </a:ext>
                  </a:extLst>
                </a:gridCol>
              </a:tblGrid>
              <a:tr h="1030417">
                <a:tc>
                  <a:txBody>
                    <a:bodyPr/>
                    <a:lstStyle/>
                    <a:p>
                      <a:pPr algn="just">
                        <a:lnSpc>
                          <a:spcPct val="115000"/>
                        </a:lnSpc>
                        <a:spcAft>
                          <a:spcPts val="0"/>
                        </a:spcAft>
                      </a:pPr>
                      <a:r>
                        <a:rPr lang="en-GB" sz="1600" dirty="0">
                          <a:effectLst/>
                        </a:rPr>
                        <a:t> </a:t>
                      </a:r>
                      <a:endParaRPr lang="en-GB" sz="16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600" dirty="0">
                          <a:effectLst/>
                        </a:rPr>
                        <a:t>Individuals </a:t>
                      </a:r>
                    </a:p>
                    <a:p>
                      <a:pPr>
                        <a:lnSpc>
                          <a:spcPct val="115000"/>
                        </a:lnSpc>
                        <a:spcAft>
                          <a:spcPts val="0"/>
                        </a:spcAft>
                      </a:pPr>
                      <a:r>
                        <a:rPr lang="en-GB" sz="1600" dirty="0">
                          <a:effectLst/>
                        </a:rPr>
                        <a:t>(aged 16+ years with capacity)</a:t>
                      </a:r>
                      <a:endParaRPr lang="en-GB" sz="16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600" dirty="0">
                          <a:effectLst/>
                        </a:rPr>
                        <a:t>Children </a:t>
                      </a:r>
                    </a:p>
                    <a:p>
                      <a:pPr>
                        <a:lnSpc>
                          <a:spcPct val="115000"/>
                        </a:lnSpc>
                        <a:spcAft>
                          <a:spcPts val="0"/>
                        </a:spcAft>
                      </a:pPr>
                      <a:r>
                        <a:rPr lang="en-GB" sz="1600" dirty="0">
                          <a:effectLst/>
                        </a:rPr>
                        <a:t>(less than 16 years)</a:t>
                      </a:r>
                      <a:endParaRPr lang="en-GB" sz="16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600" dirty="0" smtClean="0">
                          <a:effectLst/>
                        </a:rPr>
                        <a:t>Patient representative/ consultee</a:t>
                      </a:r>
                      <a:endParaRPr lang="en-GB" sz="1600" dirty="0">
                        <a:effectLst/>
                      </a:endParaRPr>
                    </a:p>
                    <a:p>
                      <a:pPr>
                        <a:lnSpc>
                          <a:spcPct val="115000"/>
                        </a:lnSpc>
                        <a:spcAft>
                          <a:spcPts val="0"/>
                        </a:spcAft>
                      </a:pPr>
                      <a:r>
                        <a:rPr lang="en-GB" sz="1600" dirty="0">
                          <a:effectLst/>
                        </a:rPr>
                        <a:t>(for adults without capacity) </a:t>
                      </a:r>
                      <a:endParaRPr lang="en-GB" sz="16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600" dirty="0">
                          <a:effectLst/>
                        </a:rPr>
                        <a:t>Deceased individuals</a:t>
                      </a:r>
                      <a:endParaRPr lang="en-GB" sz="16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0"/>
                  </a:ext>
                </a:extLst>
              </a:tr>
              <a:tr h="898378">
                <a:tc>
                  <a:txBody>
                    <a:bodyPr/>
                    <a:lstStyle/>
                    <a:p>
                      <a:pPr algn="just">
                        <a:lnSpc>
                          <a:spcPct val="115000"/>
                        </a:lnSpc>
                        <a:spcAft>
                          <a:spcPts val="0"/>
                        </a:spcAft>
                      </a:pPr>
                      <a:r>
                        <a:rPr lang="en-GB" sz="1600">
                          <a:effectLst/>
                        </a:rPr>
                        <a:t>Clinical test</a:t>
                      </a:r>
                      <a:endParaRPr lang="en-GB" sz="16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RoD signed by individual</a:t>
                      </a:r>
                      <a:endParaRPr lang="en-GB" sz="1600">
                        <a:effectLst/>
                        <a:latin typeface="Calibri"/>
                        <a:ea typeface="Calibri"/>
                        <a:cs typeface="Times New Roman"/>
                      </a:endParaRPr>
                    </a:p>
                  </a:txBody>
                  <a:tcPr marL="68580" marR="68580" marT="0" marB="0"/>
                </a:tc>
                <a:tc>
                  <a:txBody>
                    <a:bodyPr/>
                    <a:lstStyle/>
                    <a:p>
                      <a:pPr>
                        <a:lnSpc>
                          <a:spcPct val="115000"/>
                        </a:lnSpc>
                        <a:spcAft>
                          <a:spcPts val="0"/>
                        </a:spcAft>
                      </a:pPr>
                      <a:r>
                        <a:rPr lang="en-GB" sz="1600" dirty="0" err="1">
                          <a:effectLst/>
                        </a:rPr>
                        <a:t>RoD</a:t>
                      </a:r>
                      <a:r>
                        <a:rPr lang="en-GB" sz="1600" dirty="0">
                          <a:effectLst/>
                        </a:rPr>
                        <a:t> signed by parent/guardian</a:t>
                      </a:r>
                      <a:endParaRPr lang="en-GB" sz="16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RoD signed by consultee</a:t>
                      </a:r>
                      <a:endParaRPr lang="en-GB" sz="1600">
                        <a:effectLst/>
                        <a:latin typeface="Calibri"/>
                        <a:ea typeface="Calibri"/>
                        <a:cs typeface="Times New Roman"/>
                      </a:endParaRPr>
                    </a:p>
                  </a:txBody>
                  <a:tcPr marL="68580" marR="68580" marT="0" marB="0"/>
                </a:tc>
                <a:tc>
                  <a:txBody>
                    <a:bodyPr/>
                    <a:lstStyle/>
                    <a:p>
                      <a:pPr>
                        <a:lnSpc>
                          <a:spcPct val="115000"/>
                        </a:lnSpc>
                        <a:spcAft>
                          <a:spcPts val="0"/>
                        </a:spcAft>
                      </a:pPr>
                      <a:r>
                        <a:rPr lang="en-GB" sz="1600" dirty="0" err="1">
                          <a:effectLst/>
                        </a:rPr>
                        <a:t>RoD</a:t>
                      </a:r>
                      <a:r>
                        <a:rPr lang="en-GB" sz="1600" dirty="0">
                          <a:effectLst/>
                        </a:rPr>
                        <a:t> signed by appropriate relative</a:t>
                      </a:r>
                      <a:endParaRPr lang="en-GB" sz="16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1"/>
                  </a:ext>
                </a:extLst>
              </a:tr>
              <a:tr h="515208">
                <a:tc rowSpan="2">
                  <a:txBody>
                    <a:bodyPr/>
                    <a:lstStyle/>
                    <a:p>
                      <a:pPr algn="just">
                        <a:lnSpc>
                          <a:spcPct val="115000"/>
                        </a:lnSpc>
                        <a:spcAft>
                          <a:spcPts val="0"/>
                        </a:spcAft>
                      </a:pPr>
                      <a:r>
                        <a:rPr lang="en-GB" sz="1600">
                          <a:effectLst/>
                        </a:rPr>
                        <a:t>NGRL</a:t>
                      </a:r>
                      <a:endParaRPr lang="en-GB" sz="1600">
                        <a:effectLst/>
                        <a:latin typeface="Calibri"/>
                        <a:ea typeface="Calibri"/>
                        <a:cs typeface="Times New Roman"/>
                      </a:endParaRPr>
                    </a:p>
                  </a:txBody>
                  <a:tcPr marL="68580" marR="68580" marT="0" marB="0"/>
                </a:tc>
                <a:tc gridSpan="4">
                  <a:txBody>
                    <a:bodyPr/>
                    <a:lstStyle/>
                    <a:p>
                      <a:pPr algn="ctr">
                        <a:lnSpc>
                          <a:spcPct val="115000"/>
                        </a:lnSpc>
                        <a:spcAft>
                          <a:spcPts val="0"/>
                        </a:spcAft>
                      </a:pPr>
                      <a:r>
                        <a:rPr lang="en-GB" sz="1600" dirty="0">
                          <a:effectLst/>
                        </a:rPr>
                        <a:t>Research choice captured within </a:t>
                      </a:r>
                      <a:r>
                        <a:rPr lang="en-GB" sz="1600" dirty="0" err="1" smtClean="0">
                          <a:effectLst/>
                        </a:rPr>
                        <a:t>RoD</a:t>
                      </a:r>
                      <a:r>
                        <a:rPr lang="en-GB" sz="1600" dirty="0" smtClean="0">
                          <a:effectLst/>
                        </a:rPr>
                        <a:t>; additional form to note choice about NGRL if not made at time of clinical test discussion</a:t>
                      </a:r>
                      <a:endParaRPr lang="en-GB" sz="1600" dirty="0">
                        <a:effectLst/>
                        <a:latin typeface="Calibri"/>
                        <a:ea typeface="Calibri"/>
                        <a:cs typeface="Times New Roman"/>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10002"/>
                  </a:ext>
                </a:extLst>
              </a:tr>
              <a:tr h="1203807">
                <a:tc vMerge="1">
                  <a:txBody>
                    <a:bodyPr/>
                    <a:lstStyle/>
                    <a:p>
                      <a:endParaRPr lang="en-GB"/>
                    </a:p>
                  </a:txBody>
                  <a:tcPr/>
                </a:tc>
                <a:tc>
                  <a:txBody>
                    <a:bodyPr/>
                    <a:lstStyle/>
                    <a:p>
                      <a:pPr>
                        <a:lnSpc>
                          <a:spcPct val="115000"/>
                        </a:lnSpc>
                        <a:spcAft>
                          <a:spcPts val="0"/>
                        </a:spcAft>
                      </a:pPr>
                      <a:r>
                        <a:rPr lang="en-GB" sz="1600" dirty="0">
                          <a:effectLst/>
                        </a:rPr>
                        <a:t>No additional forms </a:t>
                      </a:r>
                      <a:endParaRPr lang="en-GB" sz="16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OPTIONAL Assent form signed by child</a:t>
                      </a:r>
                      <a:endParaRPr lang="en-GB" sz="1600">
                        <a:effectLst/>
                        <a:latin typeface="Calibri"/>
                        <a:ea typeface="Calibri"/>
                        <a:cs typeface="Times New Roman"/>
                      </a:endParaRPr>
                    </a:p>
                  </a:txBody>
                  <a:tcPr marL="68580" marR="68580" marT="0" marB="0"/>
                </a:tc>
                <a:tc>
                  <a:txBody>
                    <a:bodyPr/>
                    <a:lstStyle/>
                    <a:p>
                      <a:pPr>
                        <a:lnSpc>
                          <a:spcPct val="115000"/>
                        </a:lnSpc>
                        <a:spcAft>
                          <a:spcPts val="0"/>
                        </a:spcAft>
                      </a:pPr>
                      <a:r>
                        <a:rPr lang="en-GB" sz="1600" dirty="0">
                          <a:effectLst/>
                        </a:rPr>
                        <a:t>MANDATORY </a:t>
                      </a:r>
                      <a:r>
                        <a:rPr lang="en-GB" sz="1600" dirty="0" smtClean="0">
                          <a:effectLst/>
                        </a:rPr>
                        <a:t>Consultee </a:t>
                      </a:r>
                      <a:r>
                        <a:rPr lang="en-GB" sz="1600" dirty="0">
                          <a:effectLst/>
                        </a:rPr>
                        <a:t>form signed by consultee</a:t>
                      </a:r>
                      <a:endParaRPr lang="en-GB" sz="16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600" dirty="0" smtClean="0">
                          <a:effectLst/>
                        </a:rPr>
                        <a:t>No additional forms </a:t>
                      </a:r>
                      <a:endParaRPr lang="en-GB" sz="1600" dirty="0">
                        <a:effectLst/>
                        <a:latin typeface="+mn-lt"/>
                        <a:ea typeface="Calibri"/>
                        <a:cs typeface="Times New Roman"/>
                      </a:endParaRPr>
                    </a:p>
                  </a:txBody>
                  <a:tcPr marL="68580" marR="68580" marT="0" marB="0"/>
                </a:tc>
                <a:extLst>
                  <a:ext uri="{0D108BD9-81ED-4DB2-BD59-A6C34878D82A}">
                    <a16:rowId xmlns:a16="http://schemas.microsoft.com/office/drawing/2014/main" xmlns="" val="10003"/>
                  </a:ext>
                </a:extLst>
              </a:tr>
            </a:tbl>
          </a:graphicData>
        </a:graphic>
      </p:graphicFrame>
      <p:sp>
        <p:nvSpPr>
          <p:cNvPr id="9" name="Content Placeholder 2">
            <a:extLst>
              <a:ext uri="{FF2B5EF4-FFF2-40B4-BE49-F238E27FC236}">
                <a16:creationId xmlns:a16="http://schemas.microsoft.com/office/drawing/2014/main" xmlns="" id="{1906FCFB-3E2F-40B6-8713-CFD0C0540667}"/>
              </a:ext>
            </a:extLst>
          </p:cNvPr>
          <p:cNvSpPr>
            <a:spLocks noGrp="1"/>
          </p:cNvSpPr>
          <p:nvPr>
            <p:ph idx="1"/>
          </p:nvPr>
        </p:nvSpPr>
        <p:spPr>
          <a:xfrm>
            <a:off x="327237" y="5511622"/>
            <a:ext cx="7449347" cy="1188000"/>
          </a:xfrm>
        </p:spPr>
        <p:txBody>
          <a:bodyPr>
            <a:normAutofit/>
          </a:bodyPr>
          <a:lstStyle/>
          <a:p>
            <a:r>
              <a:rPr lang="en-US" sz="2000" dirty="0"/>
              <a:t>Forms are currently the same for rare disease and cancer </a:t>
            </a:r>
          </a:p>
          <a:p>
            <a:r>
              <a:rPr lang="en-GB" sz="2000" dirty="0"/>
              <a:t>Current versions have been derived from professional, legal and patient input, and will continue to evolve with feedback from users</a:t>
            </a:r>
            <a:endParaRPr lang="en-GB" sz="2000" i="1" dirty="0"/>
          </a:p>
        </p:txBody>
      </p:sp>
    </p:spTree>
    <p:extLst>
      <p:ext uri="{BB962C8B-B14F-4D97-AF65-F5344CB8AC3E}">
        <p14:creationId xmlns:p14="http://schemas.microsoft.com/office/powerpoint/2010/main" val="7441872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285" t="10565" r="33300" b="13069"/>
          <a:stretch/>
        </p:blipFill>
        <p:spPr bwMode="auto">
          <a:xfrm>
            <a:off x="4763727" y="1337926"/>
            <a:ext cx="4100052" cy="5117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2265" t="15152" r="33058" b="5088"/>
          <a:stretch/>
        </p:blipFill>
        <p:spPr bwMode="auto">
          <a:xfrm>
            <a:off x="387721" y="1355191"/>
            <a:ext cx="3918807" cy="507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23528" y="274638"/>
            <a:ext cx="8640960" cy="1143000"/>
          </a:xfrm>
        </p:spPr>
        <p:txBody>
          <a:bodyPr>
            <a:normAutofit/>
          </a:bodyPr>
          <a:lstStyle/>
          <a:p>
            <a:r>
              <a:rPr lang="en-GB" sz="3600" dirty="0" smtClean="0"/>
              <a:t>Record </a:t>
            </a:r>
            <a:r>
              <a:rPr lang="en-GB" sz="3600" dirty="0"/>
              <a:t>of discussion </a:t>
            </a:r>
          </a:p>
        </p:txBody>
      </p:sp>
      <p:sp>
        <p:nvSpPr>
          <p:cNvPr id="8" name="Rounded Rectangular Callout 7"/>
          <p:cNvSpPr/>
          <p:nvPr/>
        </p:nvSpPr>
        <p:spPr>
          <a:xfrm>
            <a:off x="1259632" y="2780928"/>
            <a:ext cx="2160240" cy="1071599"/>
          </a:xfrm>
          <a:prstGeom prst="wedgeRoundRectCallout">
            <a:avLst>
              <a:gd name="adj1" fmla="val -60589"/>
              <a:gd name="adj2" fmla="val 5756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1. Patient agrees to have WGS sample testing</a:t>
            </a:r>
          </a:p>
        </p:txBody>
      </p:sp>
      <p:sp>
        <p:nvSpPr>
          <p:cNvPr id="9" name="Rounded Rectangular Callout 8"/>
          <p:cNvSpPr/>
          <p:nvPr/>
        </p:nvSpPr>
        <p:spPr>
          <a:xfrm>
            <a:off x="5821012" y="3014248"/>
            <a:ext cx="2160240" cy="1071599"/>
          </a:xfrm>
          <a:prstGeom prst="wedgeRoundRectCallout">
            <a:avLst>
              <a:gd name="adj1" fmla="val -60589"/>
              <a:gd name="adj2" fmla="val 5756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2. Agreement to consent to data in library for research</a:t>
            </a:r>
          </a:p>
        </p:txBody>
      </p:sp>
      <p:sp>
        <p:nvSpPr>
          <p:cNvPr id="3" name="Rectangle 2"/>
          <p:cNvSpPr/>
          <p:nvPr/>
        </p:nvSpPr>
        <p:spPr>
          <a:xfrm>
            <a:off x="280216" y="6394721"/>
            <a:ext cx="8318094" cy="369332"/>
          </a:xfrm>
          <a:prstGeom prst="rect">
            <a:avLst/>
          </a:prstGeom>
        </p:spPr>
        <p:txBody>
          <a:bodyPr wrap="square">
            <a:spAutoFit/>
          </a:bodyPr>
          <a:lstStyle/>
          <a:p>
            <a:pPr algn="ctr"/>
            <a:r>
              <a:rPr lang="en-GB" b="1" dirty="0" smtClean="0">
                <a:solidFill>
                  <a:srgbClr val="FF0000"/>
                </a:solidFill>
              </a:rPr>
              <a:t>Forms currently in beta testing phase </a:t>
            </a:r>
            <a:endParaRPr lang="en-GB" b="1" dirty="0">
              <a:solidFill>
                <a:srgbClr val="FF0000"/>
              </a:solidFill>
            </a:endParaRPr>
          </a:p>
        </p:txBody>
      </p:sp>
    </p:spTree>
    <p:extLst>
      <p:ext uri="{BB962C8B-B14F-4D97-AF65-F5344CB8AC3E}">
        <p14:creationId xmlns:p14="http://schemas.microsoft.com/office/powerpoint/2010/main" val="185953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600" t="14063" r="32775" b="5706"/>
          <a:stretch/>
        </p:blipFill>
        <p:spPr bwMode="auto">
          <a:xfrm>
            <a:off x="442453" y="1430594"/>
            <a:ext cx="3937820" cy="5132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7"/>
          <p:cNvSpPr>
            <a:spLocks noGrp="1"/>
          </p:cNvSpPr>
          <p:nvPr>
            <p:ph sz="quarter" idx="4"/>
          </p:nvPr>
        </p:nvSpPr>
        <p:spPr>
          <a:xfrm>
            <a:off x="4629152" y="1430594"/>
            <a:ext cx="4087145" cy="4759069"/>
          </a:xfrm>
        </p:spPr>
        <p:txBody>
          <a:bodyPr>
            <a:normAutofit fontScale="92500"/>
          </a:bodyPr>
          <a:lstStyle/>
          <a:p>
            <a:pPr marL="0" indent="0">
              <a:buNone/>
            </a:pPr>
            <a:r>
              <a:rPr lang="en-GB" sz="2400" b="1" dirty="0" smtClean="0"/>
              <a:t>Considerations: </a:t>
            </a:r>
          </a:p>
          <a:p>
            <a:r>
              <a:rPr lang="en-GB" sz="2400" b="1" dirty="0" err="1" smtClean="0">
                <a:solidFill>
                  <a:srgbClr val="FF0000"/>
                </a:solidFill>
              </a:rPr>
              <a:t>RoD</a:t>
            </a:r>
            <a:r>
              <a:rPr lang="en-GB" sz="2400" b="1" dirty="0" smtClean="0">
                <a:solidFill>
                  <a:srgbClr val="FF0000"/>
                </a:solidFill>
              </a:rPr>
              <a:t> is required before sample can be sent for WGS</a:t>
            </a:r>
            <a:endParaRPr lang="en-GB" sz="2400" b="1" dirty="0">
              <a:solidFill>
                <a:srgbClr val="FF0000"/>
              </a:solidFill>
            </a:endParaRPr>
          </a:p>
          <a:p>
            <a:r>
              <a:rPr lang="en-GB" sz="2400" dirty="0" smtClean="0"/>
              <a:t>Form to be scanned and emailed to SW GLH</a:t>
            </a:r>
          </a:p>
          <a:p>
            <a:r>
              <a:rPr lang="en-GB" sz="2400" dirty="0" smtClean="0"/>
              <a:t>Original copy should be in the patient’s medical notes and patient should receive a copy</a:t>
            </a:r>
          </a:p>
          <a:p>
            <a:r>
              <a:rPr lang="en-GB" sz="2400" dirty="0"/>
              <a:t>Who will ultimately sign and complete this form? </a:t>
            </a:r>
          </a:p>
          <a:p>
            <a:r>
              <a:rPr lang="en-GB" sz="2400" dirty="0" smtClean="0"/>
              <a:t>What resources would be helpful to support this process? </a:t>
            </a:r>
            <a:endParaRPr lang="en-GB" sz="2400" dirty="0"/>
          </a:p>
          <a:p>
            <a:endParaRPr lang="en-GB" sz="2400" dirty="0"/>
          </a:p>
        </p:txBody>
      </p:sp>
      <p:sp>
        <p:nvSpPr>
          <p:cNvPr id="6" name="Rounded Rectangular Callout 5"/>
          <p:cNvSpPr/>
          <p:nvPr/>
        </p:nvSpPr>
        <p:spPr>
          <a:xfrm>
            <a:off x="1691680" y="1942649"/>
            <a:ext cx="2160240" cy="1071599"/>
          </a:xfrm>
          <a:prstGeom prst="wedgeRoundRectCallout">
            <a:avLst>
              <a:gd name="adj1" fmla="val -60589"/>
              <a:gd name="adj2" fmla="val 5756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3. Signatures from patient and clinician</a:t>
            </a:r>
          </a:p>
        </p:txBody>
      </p:sp>
      <p:sp>
        <p:nvSpPr>
          <p:cNvPr id="10" name="Title 1"/>
          <p:cNvSpPr>
            <a:spLocks noGrp="1"/>
          </p:cNvSpPr>
          <p:nvPr>
            <p:ph type="title"/>
          </p:nvPr>
        </p:nvSpPr>
        <p:spPr>
          <a:xfrm>
            <a:off x="323528" y="274638"/>
            <a:ext cx="8640960" cy="1143000"/>
          </a:xfrm>
        </p:spPr>
        <p:txBody>
          <a:bodyPr>
            <a:normAutofit/>
          </a:bodyPr>
          <a:lstStyle/>
          <a:p>
            <a:r>
              <a:rPr lang="en-GB" sz="3600" dirty="0" smtClean="0"/>
              <a:t>Record </a:t>
            </a:r>
            <a:r>
              <a:rPr lang="en-GB" sz="3600" dirty="0"/>
              <a:t>of discussion </a:t>
            </a:r>
          </a:p>
        </p:txBody>
      </p:sp>
    </p:spTree>
    <p:extLst>
      <p:ext uri="{BB962C8B-B14F-4D97-AF65-F5344CB8AC3E}">
        <p14:creationId xmlns:p14="http://schemas.microsoft.com/office/powerpoint/2010/main" val="265173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rocess 3">
            <a:extLst>
              <a:ext uri="{FF2B5EF4-FFF2-40B4-BE49-F238E27FC236}">
                <a16:creationId xmlns:a16="http://schemas.microsoft.com/office/drawing/2014/main" xmlns="" id="{CA2D01BD-53A6-46B8-BBE0-AA39960F2692}"/>
              </a:ext>
            </a:extLst>
          </p:cNvPr>
          <p:cNvSpPr/>
          <p:nvPr/>
        </p:nvSpPr>
        <p:spPr>
          <a:xfrm>
            <a:off x="5592390" y="2533773"/>
            <a:ext cx="2049780" cy="525145"/>
          </a:xfrm>
          <a:prstGeom prst="flowChartProcess">
            <a:avLst/>
          </a:prstGeom>
          <a:solidFill>
            <a:srgbClr val="FFCC00"/>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DNA extracted from tumour and germline sample and both sent to GLH Plating Hub. </a:t>
            </a:r>
          </a:p>
        </p:txBody>
      </p:sp>
      <p:sp>
        <p:nvSpPr>
          <p:cNvPr id="5" name="Flowchart: Process 4">
            <a:extLst>
              <a:ext uri="{FF2B5EF4-FFF2-40B4-BE49-F238E27FC236}">
                <a16:creationId xmlns:a16="http://schemas.microsoft.com/office/drawing/2014/main" xmlns="" id="{32A8D536-F1BB-4D8F-9B7C-BC6091380360}"/>
              </a:ext>
            </a:extLst>
          </p:cNvPr>
          <p:cNvSpPr/>
          <p:nvPr/>
        </p:nvSpPr>
        <p:spPr>
          <a:xfrm>
            <a:off x="5569530" y="1166634"/>
            <a:ext cx="1987550" cy="671195"/>
          </a:xfrm>
          <a:prstGeom prst="flowChartProcess">
            <a:avLst/>
          </a:prstGeom>
          <a:solidFill>
            <a:srgbClr val="FFCC00"/>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WGS sample sent to Genomic Laboratory Hub DNA extraction lab at North Bristol Trust </a:t>
            </a:r>
          </a:p>
        </p:txBody>
      </p:sp>
      <p:sp>
        <p:nvSpPr>
          <p:cNvPr id="6" name="Flowchart: Process 5">
            <a:extLst>
              <a:ext uri="{FF2B5EF4-FFF2-40B4-BE49-F238E27FC236}">
                <a16:creationId xmlns:a16="http://schemas.microsoft.com/office/drawing/2014/main" xmlns="" id="{BA225F40-0E3A-42CC-BFB6-4B9613E961BF}"/>
              </a:ext>
            </a:extLst>
          </p:cNvPr>
          <p:cNvSpPr/>
          <p:nvPr/>
        </p:nvSpPr>
        <p:spPr>
          <a:xfrm>
            <a:off x="1237560" y="1833369"/>
            <a:ext cx="2000885" cy="624840"/>
          </a:xfrm>
          <a:prstGeom prst="flowChartProcess">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Informed Patient consent taken and Record of Discussion Form completed and sent to GLH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Flowchart: Process 6">
            <a:extLst>
              <a:ext uri="{FF2B5EF4-FFF2-40B4-BE49-F238E27FC236}">
                <a16:creationId xmlns:a16="http://schemas.microsoft.com/office/drawing/2014/main" xmlns="" id="{467A8785-AAFB-494E-804E-FB5FC5B427A2}"/>
              </a:ext>
            </a:extLst>
          </p:cNvPr>
          <p:cNvSpPr/>
          <p:nvPr/>
        </p:nvSpPr>
        <p:spPr>
          <a:xfrm>
            <a:off x="2662500" y="1130831"/>
            <a:ext cx="1327785" cy="641985"/>
          </a:xfrm>
          <a:prstGeom prst="flowChartProcess">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SOC testing pathway continues as normal</a:t>
            </a:r>
          </a:p>
        </p:txBody>
      </p:sp>
      <p:sp>
        <p:nvSpPr>
          <p:cNvPr id="8" name="Flowchart: Process 7">
            <a:extLst>
              <a:ext uri="{FF2B5EF4-FFF2-40B4-BE49-F238E27FC236}">
                <a16:creationId xmlns:a16="http://schemas.microsoft.com/office/drawing/2014/main" xmlns="" id="{8DB7132E-B438-4E2E-B5D9-13EE91ECEAB7}"/>
              </a:ext>
            </a:extLst>
          </p:cNvPr>
          <p:cNvSpPr/>
          <p:nvPr/>
        </p:nvSpPr>
        <p:spPr>
          <a:xfrm>
            <a:off x="1241370" y="3189729"/>
            <a:ext cx="2015490" cy="632460"/>
          </a:xfrm>
          <a:prstGeom prst="flowChartProcess">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Both Tumour and Germline samples must be sent together from GLH t GLH Plating Hub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Flowchart: Process 8">
            <a:extLst>
              <a:ext uri="{FF2B5EF4-FFF2-40B4-BE49-F238E27FC236}">
                <a16:creationId xmlns:a16="http://schemas.microsoft.com/office/drawing/2014/main" xmlns="" id="{79EA2325-5CA8-4470-BFA3-A223D88EB0EF}"/>
              </a:ext>
            </a:extLst>
          </p:cNvPr>
          <p:cNvSpPr/>
          <p:nvPr/>
        </p:nvSpPr>
        <p:spPr>
          <a:xfrm>
            <a:off x="1222955" y="2515359"/>
            <a:ext cx="2015490" cy="609600"/>
          </a:xfrm>
          <a:prstGeom prst="flowChartProcess">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Germline sample taken at appropriate point and sent to GLH for DNA extraction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Flowchart: Process 9">
            <a:extLst>
              <a:ext uri="{FF2B5EF4-FFF2-40B4-BE49-F238E27FC236}">
                <a16:creationId xmlns:a16="http://schemas.microsoft.com/office/drawing/2014/main" xmlns="" id="{5FA47912-6076-4875-9934-C91C540402E6}"/>
              </a:ext>
            </a:extLst>
          </p:cNvPr>
          <p:cNvSpPr/>
          <p:nvPr/>
        </p:nvSpPr>
        <p:spPr>
          <a:xfrm>
            <a:off x="3500584" y="476672"/>
            <a:ext cx="2554201" cy="425680"/>
          </a:xfrm>
          <a:prstGeom prst="flowChartProcess">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Fresh Tissue Sample taken </a:t>
            </a:r>
            <a:br>
              <a:rPr lang="en-GB" sz="1100" dirty="0">
                <a:effectLst/>
                <a:latin typeface="Calibri" panose="020F0502020204030204" pitchFamily="34" charset="0"/>
                <a:ea typeface="Calibri" panose="020F0502020204030204" pitchFamily="34" charset="0"/>
                <a:cs typeface="Times New Roman" panose="02020603050405020304" pitchFamily="18" charset="0"/>
              </a:rPr>
            </a:br>
            <a:r>
              <a:rPr lang="en-GB" sz="1100" dirty="0">
                <a:effectLst/>
                <a:latin typeface="Calibri" panose="020F0502020204030204" pitchFamily="34" charset="0"/>
                <a:ea typeface="Calibri" panose="020F0502020204030204" pitchFamily="34" charset="0"/>
                <a:cs typeface="Times New Roman" panose="02020603050405020304" pitchFamily="18" charset="0"/>
              </a:rPr>
              <a:t>(as per sample handling guidance) </a:t>
            </a:r>
            <a:r>
              <a:rPr lang="en-GB" sz="1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Arrow: Down 10">
            <a:extLst>
              <a:ext uri="{FF2B5EF4-FFF2-40B4-BE49-F238E27FC236}">
                <a16:creationId xmlns:a16="http://schemas.microsoft.com/office/drawing/2014/main" xmlns="" id="{8AB4DBB4-A037-479A-99F8-FFE045244D8D}"/>
              </a:ext>
            </a:extLst>
          </p:cNvPr>
          <p:cNvSpPr/>
          <p:nvPr/>
        </p:nvSpPr>
        <p:spPr>
          <a:xfrm>
            <a:off x="5996250" y="1856244"/>
            <a:ext cx="419100" cy="641987"/>
          </a:xfrm>
          <a:prstGeom prst="downArrow">
            <a:avLst/>
          </a:prstGeom>
          <a:solidFill>
            <a:srgbClr val="FFCC00"/>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 name="Arrow: Left-Right-Up 33">
            <a:extLst>
              <a:ext uri="{FF2B5EF4-FFF2-40B4-BE49-F238E27FC236}">
                <a16:creationId xmlns:a16="http://schemas.microsoft.com/office/drawing/2014/main" xmlns="" id="{4F046E00-D397-4E34-AA77-FB979C7BE36A}"/>
              </a:ext>
            </a:extLst>
          </p:cNvPr>
          <p:cNvSpPr/>
          <p:nvPr/>
        </p:nvSpPr>
        <p:spPr>
          <a:xfrm>
            <a:off x="4003620" y="911581"/>
            <a:ext cx="1548130" cy="820187"/>
          </a:xfrm>
          <a:custGeom>
            <a:avLst/>
            <a:gdLst>
              <a:gd name="connsiteX0" fmla="*/ 0 w 1242695"/>
              <a:gd name="connsiteY0" fmla="*/ 467201 h 622935"/>
              <a:gd name="connsiteX1" fmla="*/ 155734 w 1242695"/>
              <a:gd name="connsiteY1" fmla="*/ 311468 h 622935"/>
              <a:gd name="connsiteX2" fmla="*/ 155734 w 1242695"/>
              <a:gd name="connsiteY2" fmla="*/ 311468 h 622935"/>
              <a:gd name="connsiteX3" fmla="*/ 465614 w 1242695"/>
              <a:gd name="connsiteY3" fmla="*/ 311468 h 622935"/>
              <a:gd name="connsiteX4" fmla="*/ 465614 w 1242695"/>
              <a:gd name="connsiteY4" fmla="*/ 155734 h 622935"/>
              <a:gd name="connsiteX5" fmla="*/ 465614 w 1242695"/>
              <a:gd name="connsiteY5" fmla="*/ 155734 h 622935"/>
              <a:gd name="connsiteX6" fmla="*/ 621348 w 1242695"/>
              <a:gd name="connsiteY6" fmla="*/ 0 h 622935"/>
              <a:gd name="connsiteX7" fmla="*/ 777081 w 1242695"/>
              <a:gd name="connsiteY7" fmla="*/ 155734 h 622935"/>
              <a:gd name="connsiteX8" fmla="*/ 777081 w 1242695"/>
              <a:gd name="connsiteY8" fmla="*/ 155734 h 622935"/>
              <a:gd name="connsiteX9" fmla="*/ 777081 w 1242695"/>
              <a:gd name="connsiteY9" fmla="*/ 311468 h 622935"/>
              <a:gd name="connsiteX10" fmla="*/ 1086961 w 1242695"/>
              <a:gd name="connsiteY10" fmla="*/ 311468 h 622935"/>
              <a:gd name="connsiteX11" fmla="*/ 1086961 w 1242695"/>
              <a:gd name="connsiteY11" fmla="*/ 311468 h 622935"/>
              <a:gd name="connsiteX12" fmla="*/ 1242695 w 1242695"/>
              <a:gd name="connsiteY12" fmla="*/ 467201 h 622935"/>
              <a:gd name="connsiteX13" fmla="*/ 1086961 w 1242695"/>
              <a:gd name="connsiteY13" fmla="*/ 622935 h 622935"/>
              <a:gd name="connsiteX14" fmla="*/ 1086961 w 1242695"/>
              <a:gd name="connsiteY14" fmla="*/ 622935 h 622935"/>
              <a:gd name="connsiteX15" fmla="*/ 155734 w 1242695"/>
              <a:gd name="connsiteY15" fmla="*/ 622935 h 622935"/>
              <a:gd name="connsiteX16" fmla="*/ 155734 w 1242695"/>
              <a:gd name="connsiteY16" fmla="*/ 622935 h 622935"/>
              <a:gd name="connsiteX17" fmla="*/ 0 w 1242695"/>
              <a:gd name="connsiteY17" fmla="*/ 467201 h 622935"/>
              <a:gd name="connsiteX0" fmla="*/ 0 w 1242695"/>
              <a:gd name="connsiteY0" fmla="*/ 311467 h 467201"/>
              <a:gd name="connsiteX1" fmla="*/ 155734 w 1242695"/>
              <a:gd name="connsiteY1" fmla="*/ 155734 h 467201"/>
              <a:gd name="connsiteX2" fmla="*/ 155734 w 1242695"/>
              <a:gd name="connsiteY2" fmla="*/ 155734 h 467201"/>
              <a:gd name="connsiteX3" fmla="*/ 465614 w 1242695"/>
              <a:gd name="connsiteY3" fmla="*/ 155734 h 467201"/>
              <a:gd name="connsiteX4" fmla="*/ 465614 w 1242695"/>
              <a:gd name="connsiteY4" fmla="*/ 0 h 467201"/>
              <a:gd name="connsiteX5" fmla="*/ 465614 w 1242695"/>
              <a:gd name="connsiteY5" fmla="*/ 0 h 467201"/>
              <a:gd name="connsiteX6" fmla="*/ 621348 w 1242695"/>
              <a:gd name="connsiteY6" fmla="*/ 3594 h 467201"/>
              <a:gd name="connsiteX7" fmla="*/ 777081 w 1242695"/>
              <a:gd name="connsiteY7" fmla="*/ 0 h 467201"/>
              <a:gd name="connsiteX8" fmla="*/ 777081 w 1242695"/>
              <a:gd name="connsiteY8" fmla="*/ 0 h 467201"/>
              <a:gd name="connsiteX9" fmla="*/ 777081 w 1242695"/>
              <a:gd name="connsiteY9" fmla="*/ 155734 h 467201"/>
              <a:gd name="connsiteX10" fmla="*/ 1086961 w 1242695"/>
              <a:gd name="connsiteY10" fmla="*/ 155734 h 467201"/>
              <a:gd name="connsiteX11" fmla="*/ 1086961 w 1242695"/>
              <a:gd name="connsiteY11" fmla="*/ 155734 h 467201"/>
              <a:gd name="connsiteX12" fmla="*/ 1242695 w 1242695"/>
              <a:gd name="connsiteY12" fmla="*/ 311467 h 467201"/>
              <a:gd name="connsiteX13" fmla="*/ 1086961 w 1242695"/>
              <a:gd name="connsiteY13" fmla="*/ 467201 h 467201"/>
              <a:gd name="connsiteX14" fmla="*/ 1086961 w 1242695"/>
              <a:gd name="connsiteY14" fmla="*/ 467201 h 467201"/>
              <a:gd name="connsiteX15" fmla="*/ 155734 w 1242695"/>
              <a:gd name="connsiteY15" fmla="*/ 467201 h 467201"/>
              <a:gd name="connsiteX16" fmla="*/ 155734 w 1242695"/>
              <a:gd name="connsiteY16" fmla="*/ 467201 h 467201"/>
              <a:gd name="connsiteX17" fmla="*/ 0 w 1242695"/>
              <a:gd name="connsiteY17" fmla="*/ 311467 h 46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2695" h="467201">
                <a:moveTo>
                  <a:pt x="0" y="311467"/>
                </a:moveTo>
                <a:lnTo>
                  <a:pt x="155734" y="155734"/>
                </a:lnTo>
                <a:lnTo>
                  <a:pt x="155734" y="155734"/>
                </a:lnTo>
                <a:lnTo>
                  <a:pt x="465614" y="155734"/>
                </a:lnTo>
                <a:lnTo>
                  <a:pt x="465614" y="0"/>
                </a:lnTo>
                <a:lnTo>
                  <a:pt x="465614" y="0"/>
                </a:lnTo>
                <a:lnTo>
                  <a:pt x="621348" y="3594"/>
                </a:lnTo>
                <a:lnTo>
                  <a:pt x="777081" y="0"/>
                </a:lnTo>
                <a:lnTo>
                  <a:pt x="777081" y="0"/>
                </a:lnTo>
                <a:lnTo>
                  <a:pt x="777081" y="155734"/>
                </a:lnTo>
                <a:lnTo>
                  <a:pt x="1086961" y="155734"/>
                </a:lnTo>
                <a:lnTo>
                  <a:pt x="1086961" y="155734"/>
                </a:lnTo>
                <a:lnTo>
                  <a:pt x="1242695" y="311467"/>
                </a:lnTo>
                <a:lnTo>
                  <a:pt x="1086961" y="467201"/>
                </a:lnTo>
                <a:lnTo>
                  <a:pt x="1086961" y="467201"/>
                </a:lnTo>
                <a:lnTo>
                  <a:pt x="155734" y="467201"/>
                </a:lnTo>
                <a:lnTo>
                  <a:pt x="155734" y="467201"/>
                </a:lnTo>
                <a:lnTo>
                  <a:pt x="0" y="311467"/>
                </a:lnTo>
                <a:close/>
              </a:path>
            </a:pathLst>
          </a:custGeom>
          <a:solidFill>
            <a:schemeClr val="accent6">
              <a:lumMod val="40000"/>
              <a:lumOff val="60000"/>
            </a:schemeClr>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 name="Text Box 18">
            <a:extLst>
              <a:ext uri="{FF2B5EF4-FFF2-40B4-BE49-F238E27FC236}">
                <a16:creationId xmlns:a16="http://schemas.microsoft.com/office/drawing/2014/main" xmlns="" id="{8951DC93-3774-4494-9EBC-BF23E2A4A494}"/>
              </a:ext>
            </a:extLst>
          </p:cNvPr>
          <p:cNvSpPr txBox="1"/>
          <p:nvPr/>
        </p:nvSpPr>
        <p:spPr>
          <a:xfrm>
            <a:off x="4278504" y="1128375"/>
            <a:ext cx="1036343" cy="82804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Cancer Diagnosis confirmed</a:t>
            </a:r>
          </a:p>
        </p:txBody>
      </p:sp>
      <p:sp>
        <p:nvSpPr>
          <p:cNvPr id="14" name="Arrow: Down 13">
            <a:extLst>
              <a:ext uri="{FF2B5EF4-FFF2-40B4-BE49-F238E27FC236}">
                <a16:creationId xmlns:a16="http://schemas.microsoft.com/office/drawing/2014/main" xmlns="" id="{3C0DA5F9-50FE-4FFF-8594-08C2A0536328}"/>
              </a:ext>
            </a:extLst>
          </p:cNvPr>
          <p:cNvSpPr/>
          <p:nvPr/>
        </p:nvSpPr>
        <p:spPr>
          <a:xfrm rot="16200000">
            <a:off x="4281672" y="1652567"/>
            <a:ext cx="294640" cy="2315210"/>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Arrow: Bent-Up 14">
            <a:extLst>
              <a:ext uri="{FF2B5EF4-FFF2-40B4-BE49-F238E27FC236}">
                <a16:creationId xmlns:a16="http://schemas.microsoft.com/office/drawing/2014/main" xmlns="" id="{071DC2F4-A976-4E5A-AA3A-D69A163D10C1}"/>
              </a:ext>
            </a:extLst>
          </p:cNvPr>
          <p:cNvSpPr/>
          <p:nvPr/>
        </p:nvSpPr>
        <p:spPr>
          <a:xfrm rot="16200000" flipH="1">
            <a:off x="3782059" y="1234681"/>
            <a:ext cx="641986" cy="1693307"/>
          </a:xfrm>
          <a:prstGeom prst="bentUpArrow">
            <a:avLst>
              <a:gd name="adj1" fmla="val 38258"/>
              <a:gd name="adj2" fmla="val 28099"/>
              <a:gd name="adj3" fmla="val 30612"/>
            </a:avLst>
          </a:prstGeom>
          <a:solidFill>
            <a:schemeClr val="accent6">
              <a:lumMod val="40000"/>
              <a:lumOff val="60000"/>
            </a:schemeClr>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Flowchart: Process 15">
            <a:extLst>
              <a:ext uri="{FF2B5EF4-FFF2-40B4-BE49-F238E27FC236}">
                <a16:creationId xmlns:a16="http://schemas.microsoft.com/office/drawing/2014/main" xmlns="" id="{D438F7C2-7E96-4EF1-AF3C-04280D151D62}"/>
              </a:ext>
            </a:extLst>
          </p:cNvPr>
          <p:cNvSpPr/>
          <p:nvPr/>
        </p:nvSpPr>
        <p:spPr>
          <a:xfrm>
            <a:off x="6716340" y="3140968"/>
            <a:ext cx="1767840" cy="518795"/>
          </a:xfrm>
          <a:prstGeom prst="flowChartProcess">
            <a:avLst/>
          </a:prstGeom>
          <a:solidFill>
            <a:srgbClr val="9999FF"/>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Plating GLH plates samples and sends to Illumina</a:t>
            </a:r>
          </a:p>
        </p:txBody>
      </p:sp>
      <p:sp>
        <p:nvSpPr>
          <p:cNvPr id="17" name="Flowchart: Process 16">
            <a:extLst>
              <a:ext uri="{FF2B5EF4-FFF2-40B4-BE49-F238E27FC236}">
                <a16:creationId xmlns:a16="http://schemas.microsoft.com/office/drawing/2014/main" xmlns="" id="{6EF349A1-F92C-4CEF-91E4-FF06C48C0208}"/>
              </a:ext>
            </a:extLst>
          </p:cNvPr>
          <p:cNvSpPr/>
          <p:nvPr/>
        </p:nvSpPr>
        <p:spPr>
          <a:xfrm>
            <a:off x="6727770" y="3845818"/>
            <a:ext cx="1752600" cy="262890"/>
          </a:xfrm>
          <a:prstGeom prst="flowChartProcess">
            <a:avLst/>
          </a:prstGeom>
          <a:solidFill>
            <a:srgbClr val="9999FF"/>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WGS at Illumina </a:t>
            </a:r>
          </a:p>
        </p:txBody>
      </p:sp>
      <p:sp>
        <p:nvSpPr>
          <p:cNvPr id="18" name="Flowchart: Process 17">
            <a:extLst>
              <a:ext uri="{FF2B5EF4-FFF2-40B4-BE49-F238E27FC236}">
                <a16:creationId xmlns:a16="http://schemas.microsoft.com/office/drawing/2014/main" xmlns="" id="{3A9611D3-A22C-456C-BA66-60FB3AE3E649}"/>
              </a:ext>
            </a:extLst>
          </p:cNvPr>
          <p:cNvSpPr/>
          <p:nvPr/>
        </p:nvSpPr>
        <p:spPr>
          <a:xfrm>
            <a:off x="6748090" y="4855468"/>
            <a:ext cx="1784350" cy="445770"/>
          </a:xfrm>
          <a:prstGeom prst="flowChartProcess">
            <a:avLst/>
          </a:prstGeom>
          <a:solidFill>
            <a:srgbClr val="9999FF"/>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WGA result made available on Interpretation portal</a:t>
            </a:r>
          </a:p>
        </p:txBody>
      </p:sp>
      <p:sp>
        <p:nvSpPr>
          <p:cNvPr id="19" name="Flowchart: Process 18">
            <a:extLst>
              <a:ext uri="{FF2B5EF4-FFF2-40B4-BE49-F238E27FC236}">
                <a16:creationId xmlns:a16="http://schemas.microsoft.com/office/drawing/2014/main" xmlns="" id="{445F95C0-498D-407A-ADF8-18996E8FC05A}"/>
              </a:ext>
            </a:extLst>
          </p:cNvPr>
          <p:cNvSpPr/>
          <p:nvPr/>
        </p:nvSpPr>
        <p:spPr>
          <a:xfrm>
            <a:off x="5110669" y="5439613"/>
            <a:ext cx="1891030" cy="479337"/>
          </a:xfrm>
          <a:prstGeom prst="flowChartProcess">
            <a:avLst/>
          </a:prstGeom>
          <a:solidFill>
            <a:srgbClr val="FFC000">
              <a:lumMod val="60000"/>
              <a:lumOff val="40000"/>
            </a:srgb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GLH access WGA result and validate as required</a:t>
            </a:r>
          </a:p>
        </p:txBody>
      </p:sp>
      <p:sp>
        <p:nvSpPr>
          <p:cNvPr id="20" name="Flowchart: Process 19">
            <a:extLst>
              <a:ext uri="{FF2B5EF4-FFF2-40B4-BE49-F238E27FC236}">
                <a16:creationId xmlns:a16="http://schemas.microsoft.com/office/drawing/2014/main" xmlns="" id="{FA94A506-C95C-447F-BB79-39B7ED822021}"/>
              </a:ext>
            </a:extLst>
          </p:cNvPr>
          <p:cNvSpPr/>
          <p:nvPr/>
        </p:nvSpPr>
        <p:spPr>
          <a:xfrm>
            <a:off x="1061274" y="5517232"/>
            <a:ext cx="1863090" cy="308610"/>
          </a:xfrm>
          <a:prstGeom prst="flowChartProcess">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GTAB/MDT takes place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Flowchart: Process 20">
            <a:extLst>
              <a:ext uri="{FF2B5EF4-FFF2-40B4-BE49-F238E27FC236}">
                <a16:creationId xmlns:a16="http://schemas.microsoft.com/office/drawing/2014/main" xmlns="" id="{EC7E9A87-6C53-45C3-8BA3-9A927580F173}"/>
              </a:ext>
            </a:extLst>
          </p:cNvPr>
          <p:cNvSpPr/>
          <p:nvPr/>
        </p:nvSpPr>
        <p:spPr>
          <a:xfrm>
            <a:off x="3350989" y="5995314"/>
            <a:ext cx="1736725" cy="766306"/>
          </a:xfrm>
          <a:prstGeom prst="flowChartProcess">
            <a:avLst/>
          </a:prstGeom>
          <a:solidFill>
            <a:srgbClr val="70AD47">
              <a:lumMod val="75000"/>
            </a:srgbClr>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Histopathology produces (integrated) report from WGA report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Flowchart: Process 21">
            <a:extLst>
              <a:ext uri="{FF2B5EF4-FFF2-40B4-BE49-F238E27FC236}">
                <a16:creationId xmlns:a16="http://schemas.microsoft.com/office/drawing/2014/main" xmlns="" id="{F94E2762-CAEC-46B3-A155-23EA91CB50B9}"/>
              </a:ext>
            </a:extLst>
          </p:cNvPr>
          <p:cNvSpPr/>
          <p:nvPr/>
        </p:nvSpPr>
        <p:spPr>
          <a:xfrm>
            <a:off x="1110804" y="6165304"/>
            <a:ext cx="1884045" cy="476250"/>
          </a:xfrm>
          <a:prstGeom prst="flowChartProcess">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Genomics report returned to referring clinician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Arrow: Down 22">
            <a:extLst>
              <a:ext uri="{FF2B5EF4-FFF2-40B4-BE49-F238E27FC236}">
                <a16:creationId xmlns:a16="http://schemas.microsoft.com/office/drawing/2014/main" xmlns="" id="{ECE88B86-A0C7-4F9B-95A5-0F6B94BAD249}"/>
              </a:ext>
            </a:extLst>
          </p:cNvPr>
          <p:cNvSpPr/>
          <p:nvPr/>
        </p:nvSpPr>
        <p:spPr>
          <a:xfrm>
            <a:off x="7407855" y="3677543"/>
            <a:ext cx="484505" cy="138430"/>
          </a:xfrm>
          <a:prstGeom prst="downArrow">
            <a:avLst/>
          </a:prstGeom>
          <a:solidFill>
            <a:srgbClr val="9999FF"/>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Arrow: Down 23">
            <a:extLst>
              <a:ext uri="{FF2B5EF4-FFF2-40B4-BE49-F238E27FC236}">
                <a16:creationId xmlns:a16="http://schemas.microsoft.com/office/drawing/2014/main" xmlns="" id="{BB244A52-FE08-41AB-B38B-B79A02F49761}"/>
              </a:ext>
            </a:extLst>
          </p:cNvPr>
          <p:cNvSpPr/>
          <p:nvPr/>
        </p:nvSpPr>
        <p:spPr>
          <a:xfrm rot="5400000">
            <a:off x="3074869" y="6217364"/>
            <a:ext cx="191020" cy="361219"/>
          </a:xfrm>
          <a:prstGeom prst="downArrow">
            <a:avLst/>
          </a:prstGeom>
          <a:solidFill>
            <a:srgbClr val="70AD47">
              <a:lumMod val="75000"/>
            </a:srgbClr>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Flowchart: Process 24">
            <a:extLst>
              <a:ext uri="{FF2B5EF4-FFF2-40B4-BE49-F238E27FC236}">
                <a16:creationId xmlns:a16="http://schemas.microsoft.com/office/drawing/2014/main" xmlns="" id="{142081D8-00DC-4FFF-BC83-D6F0CECA0F47}"/>
              </a:ext>
            </a:extLst>
          </p:cNvPr>
          <p:cNvSpPr/>
          <p:nvPr/>
        </p:nvSpPr>
        <p:spPr>
          <a:xfrm>
            <a:off x="6727770" y="4276348"/>
            <a:ext cx="1733550" cy="424180"/>
          </a:xfrm>
          <a:prstGeom prst="flowChartProcess">
            <a:avLst/>
          </a:prstGeom>
          <a:solidFill>
            <a:srgbClr val="9999FF"/>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WGS Data analysed by Genomics England</a:t>
            </a:r>
          </a:p>
        </p:txBody>
      </p:sp>
      <p:sp>
        <p:nvSpPr>
          <p:cNvPr id="26" name="Arrow: Bent-Up 25">
            <a:extLst>
              <a:ext uri="{FF2B5EF4-FFF2-40B4-BE49-F238E27FC236}">
                <a16:creationId xmlns:a16="http://schemas.microsoft.com/office/drawing/2014/main" xmlns="" id="{12F64B6E-33CE-468C-B55F-C5564D347802}"/>
              </a:ext>
            </a:extLst>
          </p:cNvPr>
          <p:cNvSpPr/>
          <p:nvPr/>
        </p:nvSpPr>
        <p:spPr>
          <a:xfrm rot="10800000">
            <a:off x="5937310" y="4869160"/>
            <a:ext cx="779030" cy="543560"/>
          </a:xfrm>
          <a:prstGeom prst="bentUpArrow">
            <a:avLst>
              <a:gd name="adj1" fmla="val 38258"/>
              <a:gd name="adj2" fmla="val 24272"/>
              <a:gd name="adj3" fmla="val 25000"/>
            </a:avLst>
          </a:prstGeom>
          <a:solidFill>
            <a:srgbClr val="FFC000">
              <a:lumMod val="60000"/>
              <a:lumOff val="40000"/>
            </a:srgbClr>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Arrow: Down 26">
            <a:extLst>
              <a:ext uri="{FF2B5EF4-FFF2-40B4-BE49-F238E27FC236}">
                <a16:creationId xmlns:a16="http://schemas.microsoft.com/office/drawing/2014/main" xmlns="" id="{E0B5A2C0-00B1-405D-AADD-5E09266988B1}"/>
              </a:ext>
            </a:extLst>
          </p:cNvPr>
          <p:cNvSpPr/>
          <p:nvPr/>
        </p:nvSpPr>
        <p:spPr>
          <a:xfrm>
            <a:off x="7391980" y="4126488"/>
            <a:ext cx="484505" cy="138430"/>
          </a:xfrm>
          <a:prstGeom prst="downArrow">
            <a:avLst/>
          </a:prstGeom>
          <a:solidFill>
            <a:srgbClr val="9999FF"/>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Arrow: Down 27">
            <a:extLst>
              <a:ext uri="{FF2B5EF4-FFF2-40B4-BE49-F238E27FC236}">
                <a16:creationId xmlns:a16="http://schemas.microsoft.com/office/drawing/2014/main" xmlns="" id="{03BFC2C4-B703-48BE-A151-06125241A593}"/>
              </a:ext>
            </a:extLst>
          </p:cNvPr>
          <p:cNvSpPr/>
          <p:nvPr/>
        </p:nvSpPr>
        <p:spPr>
          <a:xfrm>
            <a:off x="7445955" y="4723388"/>
            <a:ext cx="484505" cy="132080"/>
          </a:xfrm>
          <a:prstGeom prst="downArrow">
            <a:avLst/>
          </a:prstGeom>
          <a:solidFill>
            <a:srgbClr val="9999FF"/>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9" name="Straight Arrow Connector 28">
            <a:extLst>
              <a:ext uri="{FF2B5EF4-FFF2-40B4-BE49-F238E27FC236}">
                <a16:creationId xmlns:a16="http://schemas.microsoft.com/office/drawing/2014/main" xmlns="" id="{A1713B6A-ABA0-4C43-BCAE-9C8A8B2C7B32}"/>
              </a:ext>
            </a:extLst>
          </p:cNvPr>
          <p:cNvCxnSpPr/>
          <p:nvPr/>
        </p:nvCxnSpPr>
        <p:spPr>
          <a:xfrm flipV="1">
            <a:off x="2932619" y="5670267"/>
            <a:ext cx="2164715" cy="6985"/>
          </a:xfrm>
          <a:prstGeom prst="straightConnector1">
            <a:avLst/>
          </a:prstGeom>
          <a:noFill/>
          <a:ln w="76200" cap="flat" cmpd="sng" algn="ctr">
            <a:solidFill>
              <a:srgbClr val="4472C4"/>
            </a:solidFill>
            <a:prstDash val="solid"/>
            <a:miter lim="800000"/>
            <a:headEnd type="triangle"/>
            <a:tailEnd type="triangle"/>
          </a:ln>
          <a:effectLst/>
        </p:spPr>
      </p:cxnSp>
      <p:sp>
        <p:nvSpPr>
          <p:cNvPr id="30" name="Arrow: Bent-Up 29">
            <a:extLst>
              <a:ext uri="{FF2B5EF4-FFF2-40B4-BE49-F238E27FC236}">
                <a16:creationId xmlns:a16="http://schemas.microsoft.com/office/drawing/2014/main" xmlns="" id="{EEAE40EF-78FC-44C9-B266-225C2D126AAE}"/>
              </a:ext>
            </a:extLst>
          </p:cNvPr>
          <p:cNvSpPr/>
          <p:nvPr/>
        </p:nvSpPr>
        <p:spPr>
          <a:xfrm rot="5400000" flipV="1">
            <a:off x="5367071" y="5686711"/>
            <a:ext cx="544201" cy="1069340"/>
          </a:xfrm>
          <a:prstGeom prst="bentUpArrow">
            <a:avLst>
              <a:gd name="adj1" fmla="val 38258"/>
              <a:gd name="adj2" fmla="val 24272"/>
              <a:gd name="adj3" fmla="val 25000"/>
            </a:avLst>
          </a:prstGeom>
          <a:solidFill>
            <a:srgbClr val="FFC000">
              <a:lumMod val="60000"/>
              <a:lumOff val="40000"/>
            </a:srgbClr>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Arrow: Bent-Up 30">
            <a:extLst>
              <a:ext uri="{FF2B5EF4-FFF2-40B4-BE49-F238E27FC236}">
                <a16:creationId xmlns:a16="http://schemas.microsoft.com/office/drawing/2014/main" xmlns="" id="{9E470BAD-0D91-453E-9205-B75DDA19413B}"/>
              </a:ext>
            </a:extLst>
          </p:cNvPr>
          <p:cNvSpPr/>
          <p:nvPr/>
        </p:nvSpPr>
        <p:spPr>
          <a:xfrm rot="5400000">
            <a:off x="6145158" y="3049076"/>
            <a:ext cx="543560" cy="574675"/>
          </a:xfrm>
          <a:prstGeom prst="bentUpArrow">
            <a:avLst>
              <a:gd name="adj1" fmla="val 38258"/>
              <a:gd name="adj2" fmla="val 24272"/>
              <a:gd name="adj3" fmla="val 25000"/>
            </a:avLst>
          </a:prstGeom>
          <a:solidFill>
            <a:srgbClr val="FFC000">
              <a:lumMod val="60000"/>
              <a:lumOff val="40000"/>
            </a:srgbClr>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 name="TextBox 31">
            <a:extLst>
              <a:ext uri="{FF2B5EF4-FFF2-40B4-BE49-F238E27FC236}">
                <a16:creationId xmlns:a16="http://schemas.microsoft.com/office/drawing/2014/main" xmlns="" id="{D29A2174-4ACF-4B55-8AFC-E565346BDC75}"/>
              </a:ext>
            </a:extLst>
          </p:cNvPr>
          <p:cNvSpPr txBox="1"/>
          <p:nvPr/>
        </p:nvSpPr>
        <p:spPr>
          <a:xfrm>
            <a:off x="179511" y="44624"/>
            <a:ext cx="3888433" cy="830997"/>
          </a:xfrm>
          <a:prstGeom prst="rect">
            <a:avLst/>
          </a:prstGeom>
          <a:noFill/>
        </p:spPr>
        <p:txBody>
          <a:bodyPr wrap="square" rtlCol="0">
            <a:spAutoFit/>
          </a:bodyPr>
          <a:lstStyle/>
          <a:p>
            <a:r>
              <a:rPr lang="en-GB" sz="2400" dirty="0"/>
              <a:t>High Level Sarcoma Pathway from NHS England</a:t>
            </a:r>
          </a:p>
        </p:txBody>
      </p:sp>
    </p:spTree>
    <p:extLst>
      <p:ext uri="{BB962C8B-B14F-4D97-AF65-F5344CB8AC3E}">
        <p14:creationId xmlns:p14="http://schemas.microsoft.com/office/powerpoint/2010/main" val="10646601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5512" y="1245120"/>
            <a:ext cx="3467472" cy="52129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585597" y="99665"/>
            <a:ext cx="7886700" cy="1325563"/>
          </a:xfrm>
        </p:spPr>
        <p:txBody>
          <a:bodyPr>
            <a:normAutofit/>
          </a:bodyPr>
          <a:lstStyle/>
          <a:p>
            <a:r>
              <a:rPr lang="en-GB" sz="4000" dirty="0" smtClean="0"/>
              <a:t>Appendix - Example </a:t>
            </a:r>
            <a:r>
              <a:rPr lang="en-GB" sz="4000" dirty="0"/>
              <a:t>WGS Order Form </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869" y="1268760"/>
            <a:ext cx="3376638" cy="51834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ounded Rectangular Callout 9"/>
          <p:cNvSpPr/>
          <p:nvPr/>
        </p:nvSpPr>
        <p:spPr>
          <a:xfrm>
            <a:off x="2483768" y="1700808"/>
            <a:ext cx="1413528" cy="360039"/>
          </a:xfrm>
          <a:prstGeom prst="wedgeRoundRectCallout">
            <a:avLst>
              <a:gd name="adj1" fmla="val -60589"/>
              <a:gd name="adj2" fmla="val 5756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1. Organisation  </a:t>
            </a:r>
          </a:p>
        </p:txBody>
      </p:sp>
      <p:sp>
        <p:nvSpPr>
          <p:cNvPr id="8" name="Down Arrow 7"/>
          <p:cNvSpPr/>
          <p:nvPr/>
        </p:nvSpPr>
        <p:spPr>
          <a:xfrm rot="5400000" flipV="1">
            <a:off x="4086101" y="1804491"/>
            <a:ext cx="180019" cy="10691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ular Callout 10"/>
          <p:cNvSpPr/>
          <p:nvPr/>
        </p:nvSpPr>
        <p:spPr>
          <a:xfrm>
            <a:off x="2216941" y="2249071"/>
            <a:ext cx="1413528" cy="360039"/>
          </a:xfrm>
          <a:prstGeom prst="wedgeRoundRectCallout">
            <a:avLst>
              <a:gd name="adj1" fmla="val -60589"/>
              <a:gd name="adj2" fmla="val 5756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2. Demographics</a:t>
            </a:r>
          </a:p>
        </p:txBody>
      </p:sp>
      <p:sp>
        <p:nvSpPr>
          <p:cNvPr id="13" name="Rounded Rectangular Callout 12"/>
          <p:cNvSpPr/>
          <p:nvPr/>
        </p:nvSpPr>
        <p:spPr>
          <a:xfrm>
            <a:off x="2771800" y="4725144"/>
            <a:ext cx="1413528" cy="360039"/>
          </a:xfrm>
          <a:prstGeom prst="wedgeRoundRectCallout">
            <a:avLst>
              <a:gd name="adj1" fmla="val -60589"/>
              <a:gd name="adj2" fmla="val 5756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4. Specimen details</a:t>
            </a:r>
          </a:p>
        </p:txBody>
      </p:sp>
      <p:sp>
        <p:nvSpPr>
          <p:cNvPr id="12" name="Rectangle 11"/>
          <p:cNvSpPr/>
          <p:nvPr/>
        </p:nvSpPr>
        <p:spPr>
          <a:xfrm>
            <a:off x="5076056" y="4581128"/>
            <a:ext cx="309634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Send </a:t>
            </a:r>
            <a:r>
              <a:rPr lang="en-GB" b="1" dirty="0" smtClean="0"/>
              <a:t>with germline </a:t>
            </a:r>
            <a:r>
              <a:rPr lang="en-GB" b="1" dirty="0"/>
              <a:t>samples to confirm requirement for WGS</a:t>
            </a:r>
          </a:p>
        </p:txBody>
      </p:sp>
      <p:sp>
        <p:nvSpPr>
          <p:cNvPr id="14" name="Rounded Rectangular Callout 13"/>
          <p:cNvSpPr/>
          <p:nvPr/>
        </p:nvSpPr>
        <p:spPr>
          <a:xfrm>
            <a:off x="2289024" y="5445224"/>
            <a:ext cx="2063707" cy="360039"/>
          </a:xfrm>
          <a:prstGeom prst="wedgeRoundRectCallout">
            <a:avLst>
              <a:gd name="adj1" fmla="val -60589"/>
              <a:gd name="adj2" fmla="val 5756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5. Ordering clinician details</a:t>
            </a:r>
          </a:p>
        </p:txBody>
      </p:sp>
      <p:sp>
        <p:nvSpPr>
          <p:cNvPr id="15" name="Rounded Rectangular Callout 14">
            <a:extLst>
              <a:ext uri="{FF2B5EF4-FFF2-40B4-BE49-F238E27FC236}">
                <a16:creationId xmlns:a16="http://schemas.microsoft.com/office/drawing/2014/main" xmlns="" id="{F17AD609-827D-A640-8E7D-65A928FEA8F0}"/>
              </a:ext>
            </a:extLst>
          </p:cNvPr>
          <p:cNvSpPr/>
          <p:nvPr/>
        </p:nvSpPr>
        <p:spPr>
          <a:xfrm>
            <a:off x="1920130" y="3824276"/>
            <a:ext cx="1413528" cy="360039"/>
          </a:xfrm>
          <a:prstGeom prst="wedgeRoundRectCallout">
            <a:avLst>
              <a:gd name="adj1" fmla="val -60589"/>
              <a:gd name="adj2" fmla="val 5756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3. Diagnosis</a:t>
            </a:r>
          </a:p>
        </p:txBody>
      </p:sp>
      <p:sp>
        <p:nvSpPr>
          <p:cNvPr id="4" name="Slide Number Placeholder 3"/>
          <p:cNvSpPr>
            <a:spLocks noGrp="1"/>
          </p:cNvSpPr>
          <p:nvPr>
            <p:ph type="sldNum" sz="quarter" idx="12"/>
          </p:nvPr>
        </p:nvSpPr>
        <p:spPr/>
        <p:txBody>
          <a:bodyPr/>
          <a:lstStyle/>
          <a:p>
            <a:fld id="{4521CED4-6852-4610-8128-A7EFE3DDD141}" type="slidenum">
              <a:rPr lang="en-GB" smtClean="0"/>
              <a:t>40</a:t>
            </a:fld>
            <a:endParaRPr lang="en-GB"/>
          </a:p>
        </p:txBody>
      </p:sp>
    </p:spTree>
    <p:extLst>
      <p:ext uri="{BB962C8B-B14F-4D97-AF65-F5344CB8AC3E}">
        <p14:creationId xmlns:p14="http://schemas.microsoft.com/office/powerpoint/2010/main" val="90984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1" grpId="0" animBg="1"/>
      <p:bldP spid="13" grpId="0" animBg="1"/>
      <p:bldP spid="14"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Supporting materials</a:t>
            </a:r>
            <a:endParaRPr lang="en-GB" dirty="0"/>
          </a:p>
        </p:txBody>
      </p:sp>
      <p:sp>
        <p:nvSpPr>
          <p:cNvPr id="3" name="Content Placeholder 2"/>
          <p:cNvSpPr>
            <a:spLocks noGrp="1"/>
          </p:cNvSpPr>
          <p:nvPr>
            <p:ph idx="1"/>
          </p:nvPr>
        </p:nvSpPr>
        <p:spPr/>
        <p:txBody>
          <a:bodyPr>
            <a:normAutofit/>
          </a:bodyPr>
          <a:lstStyle/>
          <a:p>
            <a:r>
              <a:rPr lang="en-US" sz="2400" dirty="0" smtClean="0"/>
              <a:t>For </a:t>
            </a:r>
            <a:r>
              <a:rPr lang="en-US" sz="2400" dirty="0"/>
              <a:t>patients:</a:t>
            </a:r>
          </a:p>
          <a:p>
            <a:pPr lvl="1">
              <a:buFont typeface="Courier New" panose="02070309020205020404" pitchFamily="49" charset="0"/>
              <a:buChar char="o"/>
            </a:pPr>
            <a:r>
              <a:rPr lang="en-US" sz="2000" dirty="0"/>
              <a:t>Having a Genomic Test information leaflet (NHS England) </a:t>
            </a:r>
          </a:p>
          <a:p>
            <a:pPr lvl="1">
              <a:buFont typeface="Courier New" panose="02070309020205020404" pitchFamily="49" charset="0"/>
              <a:buChar char="o"/>
            </a:pPr>
            <a:r>
              <a:rPr lang="en-US" sz="2000" dirty="0"/>
              <a:t>NGRL Frequently Asked Questions (Genomics England) </a:t>
            </a:r>
          </a:p>
          <a:p>
            <a:pPr marL="457200" lvl="1" indent="0">
              <a:buNone/>
            </a:pPr>
            <a:endParaRPr lang="en-US" sz="500" dirty="0"/>
          </a:p>
          <a:p>
            <a:r>
              <a:rPr lang="en-US" sz="2400" dirty="0" smtClean="0"/>
              <a:t>For </a:t>
            </a:r>
            <a:r>
              <a:rPr lang="en-US" sz="2400" dirty="0"/>
              <a:t>clinicians: </a:t>
            </a:r>
          </a:p>
          <a:p>
            <a:pPr lvl="1">
              <a:buFont typeface="Courier New" panose="02070309020205020404" pitchFamily="49" charset="0"/>
              <a:buChar char="o"/>
            </a:pPr>
            <a:r>
              <a:rPr lang="en-US" sz="2000" dirty="0"/>
              <a:t>Guide for clinicians requesting whole genome sequencing (GEP)</a:t>
            </a:r>
          </a:p>
          <a:p>
            <a:pPr lvl="1">
              <a:buFont typeface="Courier New" panose="02070309020205020404" pitchFamily="49" charset="0"/>
              <a:buChar char="o"/>
            </a:pPr>
            <a:r>
              <a:rPr lang="en-US" sz="2000" dirty="0"/>
              <a:t>Supplementary information for clinicians requesting WGS (GEP)</a:t>
            </a:r>
          </a:p>
          <a:p>
            <a:pPr lvl="1">
              <a:buFont typeface="Courier New" panose="02070309020205020404" pitchFamily="49" charset="0"/>
              <a:buChar char="o"/>
            </a:pPr>
            <a:r>
              <a:rPr lang="en-US" sz="2000" dirty="0"/>
              <a:t>Infographic for genomic data in the NHS and NGRL (Genomics England)</a:t>
            </a:r>
          </a:p>
          <a:p>
            <a:endParaRPr lang="en-GB" sz="2400" dirty="0"/>
          </a:p>
        </p:txBody>
      </p:sp>
    </p:spTree>
    <p:extLst>
      <p:ext uri="{BB962C8B-B14F-4D97-AF65-F5344CB8AC3E}">
        <p14:creationId xmlns:p14="http://schemas.microsoft.com/office/powerpoint/2010/main" val="10800095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C7F977-04F0-49B0-96B4-8F95B41BF169}"/>
              </a:ext>
            </a:extLst>
          </p:cNvPr>
          <p:cNvSpPr>
            <a:spLocks noGrp="1"/>
          </p:cNvSpPr>
          <p:nvPr>
            <p:ph type="title"/>
          </p:nvPr>
        </p:nvSpPr>
        <p:spPr/>
        <p:txBody>
          <a:bodyPr>
            <a:normAutofit/>
          </a:bodyPr>
          <a:lstStyle/>
          <a:p>
            <a:r>
              <a:rPr lang="en-US" sz="3600" dirty="0"/>
              <a:t>Important to remember…</a:t>
            </a:r>
            <a:endParaRPr lang="en-GB" sz="3600" dirty="0"/>
          </a:p>
        </p:txBody>
      </p:sp>
      <p:sp>
        <p:nvSpPr>
          <p:cNvPr id="3" name="Content Placeholder 2">
            <a:extLst>
              <a:ext uri="{FF2B5EF4-FFF2-40B4-BE49-F238E27FC236}">
                <a16:creationId xmlns:a16="http://schemas.microsoft.com/office/drawing/2014/main" xmlns="" id="{A187C778-6700-48AB-A821-F7F85D614351}"/>
              </a:ext>
            </a:extLst>
          </p:cNvPr>
          <p:cNvSpPr>
            <a:spLocks noGrp="1"/>
          </p:cNvSpPr>
          <p:nvPr>
            <p:ph idx="1"/>
          </p:nvPr>
        </p:nvSpPr>
        <p:spPr>
          <a:xfrm>
            <a:off x="628650" y="1563401"/>
            <a:ext cx="7886700" cy="4351338"/>
          </a:xfrm>
        </p:spPr>
        <p:txBody>
          <a:bodyPr>
            <a:normAutofit/>
          </a:bodyPr>
          <a:lstStyle/>
          <a:p>
            <a:pPr>
              <a:spcAft>
                <a:spcPts val="600"/>
              </a:spcAft>
            </a:pPr>
            <a:r>
              <a:rPr lang="en-US" sz="2000" dirty="0"/>
              <a:t>The patient may decide not to proceed with the clinical test and/or NGRL, or wish to have more time to consider their choice.</a:t>
            </a:r>
          </a:p>
          <a:p>
            <a:pPr>
              <a:spcAft>
                <a:spcPts val="600"/>
              </a:spcAft>
            </a:pPr>
            <a:r>
              <a:rPr lang="en-US" sz="2000" dirty="0"/>
              <a:t>Consider a </a:t>
            </a:r>
            <a:r>
              <a:rPr lang="en-US" sz="2000" dirty="0" smtClean="0"/>
              <a:t>referral for specialist advice (i.e. genetics) if concerns about family history </a:t>
            </a:r>
            <a:endParaRPr lang="en-US" sz="2000" dirty="0"/>
          </a:p>
          <a:p>
            <a:pPr>
              <a:spcAft>
                <a:spcPts val="600"/>
              </a:spcAft>
            </a:pPr>
            <a:r>
              <a:rPr lang="en-US" sz="2000" dirty="0" smtClean="0"/>
              <a:t>Patient </a:t>
            </a:r>
            <a:r>
              <a:rPr lang="en-US" sz="2000" dirty="0"/>
              <a:t>resources and support </a:t>
            </a:r>
            <a:r>
              <a:rPr lang="en-US" sz="2000" dirty="0" smtClean="0"/>
              <a:t>groups</a:t>
            </a:r>
            <a:endParaRPr lang="en-GB" sz="2000" dirty="0"/>
          </a:p>
        </p:txBody>
      </p:sp>
      <p:pic>
        <p:nvPicPr>
          <p:cNvPr id="6" name="Graphic 5" descr="Checklist">
            <a:extLst>
              <a:ext uri="{FF2B5EF4-FFF2-40B4-BE49-F238E27FC236}">
                <a16:creationId xmlns:a16="http://schemas.microsoft.com/office/drawing/2014/main" xmlns="" id="{ECFEBB13-9F39-4B39-A904-430779443EA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926645" y="5626869"/>
            <a:ext cx="914400" cy="914400"/>
          </a:xfrm>
          <a:prstGeom prst="rect">
            <a:avLst/>
          </a:prstGeom>
        </p:spPr>
      </p:pic>
      <p:sp>
        <p:nvSpPr>
          <p:cNvPr id="5" name="AutoShape 2" descr="Image result for macmillan cancer suppo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Image result for macmillan cancer suppor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6" descr="Image result for macmillan cancer suppor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6" name="Picture 8" descr="Image result for macmillan cancer suppo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092"/>
          <a:stretch/>
        </p:blipFill>
        <p:spPr bwMode="auto">
          <a:xfrm>
            <a:off x="307975" y="4916586"/>
            <a:ext cx="4200115" cy="111679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sarcoma u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4010" y="4580311"/>
            <a:ext cx="3130336" cy="1890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0894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4"/>
          <p:cNvSpPr txBox="1">
            <a:spLocks noChangeArrowheads="1"/>
          </p:cNvSpPr>
          <p:nvPr/>
        </p:nvSpPr>
        <p:spPr bwMode="auto">
          <a:xfrm>
            <a:off x="6097978" y="3255626"/>
            <a:ext cx="233574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itchFamily="34" charset="0"/>
                <a:cs typeface="Arial" charset="0"/>
              </a:defRPr>
            </a:lvl1pPr>
            <a:lvl2pPr marL="742950" indent="-285750">
              <a:defRPr>
                <a:solidFill>
                  <a:schemeClr val="tx1"/>
                </a:solidFill>
                <a:latin typeface="Franklin Gothic Book" pitchFamily="34" charset="0"/>
                <a:cs typeface="Arial" charset="0"/>
              </a:defRPr>
            </a:lvl2pPr>
            <a:lvl3pPr marL="1143000" indent="-228600">
              <a:defRPr>
                <a:solidFill>
                  <a:schemeClr val="tx1"/>
                </a:solidFill>
                <a:latin typeface="Franklin Gothic Book" pitchFamily="34" charset="0"/>
                <a:cs typeface="Arial" charset="0"/>
              </a:defRPr>
            </a:lvl3pPr>
            <a:lvl4pPr marL="1600200" indent="-228600">
              <a:defRPr>
                <a:solidFill>
                  <a:schemeClr val="tx1"/>
                </a:solidFill>
                <a:latin typeface="Franklin Gothic Book" pitchFamily="34" charset="0"/>
                <a:cs typeface="Arial" charset="0"/>
              </a:defRPr>
            </a:lvl4pPr>
            <a:lvl5pPr marL="2057400" indent="-228600">
              <a:defRPr>
                <a:solidFill>
                  <a:schemeClr val="tx1"/>
                </a:solidFill>
                <a:latin typeface="Franklin Gothic Book" pitchFamily="34" charset="0"/>
                <a:cs typeface="Arial"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charset="0"/>
              </a:defRPr>
            </a:lvl9pPr>
          </a:lstStyle>
          <a:p>
            <a:pPr algn="ctr"/>
            <a:r>
              <a:rPr lang="en-GB" altLang="en-US" b="1" dirty="0">
                <a:solidFill>
                  <a:schemeClr val="accent5"/>
                </a:solidFill>
              </a:rPr>
              <a:t>“What might genomic results mean for me and my cancer?”</a:t>
            </a:r>
          </a:p>
        </p:txBody>
      </p:sp>
      <p:sp>
        <p:nvSpPr>
          <p:cNvPr id="58" name="TextBox 5"/>
          <p:cNvSpPr txBox="1">
            <a:spLocks noChangeArrowheads="1"/>
          </p:cNvSpPr>
          <p:nvPr/>
        </p:nvSpPr>
        <p:spPr bwMode="auto">
          <a:xfrm>
            <a:off x="10906" y="3170415"/>
            <a:ext cx="21026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itchFamily="34" charset="0"/>
                <a:cs typeface="Arial" charset="0"/>
              </a:defRPr>
            </a:lvl1pPr>
            <a:lvl2pPr marL="742950" indent="-285750">
              <a:defRPr>
                <a:solidFill>
                  <a:schemeClr val="tx1"/>
                </a:solidFill>
                <a:latin typeface="Franklin Gothic Book" pitchFamily="34" charset="0"/>
                <a:cs typeface="Arial" charset="0"/>
              </a:defRPr>
            </a:lvl2pPr>
            <a:lvl3pPr marL="1143000" indent="-228600">
              <a:defRPr>
                <a:solidFill>
                  <a:schemeClr val="tx1"/>
                </a:solidFill>
                <a:latin typeface="Franklin Gothic Book" pitchFamily="34" charset="0"/>
                <a:cs typeface="Arial" charset="0"/>
              </a:defRPr>
            </a:lvl3pPr>
            <a:lvl4pPr marL="1600200" indent="-228600">
              <a:defRPr>
                <a:solidFill>
                  <a:schemeClr val="tx1"/>
                </a:solidFill>
                <a:latin typeface="Franklin Gothic Book" pitchFamily="34" charset="0"/>
                <a:cs typeface="Arial" charset="0"/>
              </a:defRPr>
            </a:lvl4pPr>
            <a:lvl5pPr marL="2057400" indent="-228600">
              <a:defRPr>
                <a:solidFill>
                  <a:schemeClr val="tx1"/>
                </a:solidFill>
                <a:latin typeface="Franklin Gothic Book" pitchFamily="34" charset="0"/>
                <a:cs typeface="Arial"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charset="0"/>
              </a:defRPr>
            </a:lvl9pPr>
          </a:lstStyle>
          <a:p>
            <a:pPr algn="ctr" eaLnBrk="1" hangingPunct="1"/>
            <a:r>
              <a:rPr lang="en-GB" altLang="en-US" b="1" dirty="0">
                <a:solidFill>
                  <a:schemeClr val="accent1"/>
                </a:solidFill>
              </a:rPr>
              <a:t>“What is whole genome sequencing?”</a:t>
            </a:r>
          </a:p>
        </p:txBody>
      </p:sp>
      <p:sp>
        <p:nvSpPr>
          <p:cNvPr id="59" name="TextBox 5"/>
          <p:cNvSpPr txBox="1">
            <a:spLocks noChangeArrowheads="1"/>
          </p:cNvSpPr>
          <p:nvPr/>
        </p:nvSpPr>
        <p:spPr bwMode="auto">
          <a:xfrm>
            <a:off x="349283" y="4698595"/>
            <a:ext cx="227086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itchFamily="34" charset="0"/>
                <a:cs typeface="Arial" charset="0"/>
              </a:defRPr>
            </a:lvl1pPr>
            <a:lvl2pPr marL="742950" indent="-285750">
              <a:defRPr>
                <a:solidFill>
                  <a:schemeClr val="tx1"/>
                </a:solidFill>
                <a:latin typeface="Franklin Gothic Book" pitchFamily="34" charset="0"/>
                <a:cs typeface="Arial" charset="0"/>
              </a:defRPr>
            </a:lvl2pPr>
            <a:lvl3pPr marL="1143000" indent="-228600">
              <a:defRPr>
                <a:solidFill>
                  <a:schemeClr val="tx1"/>
                </a:solidFill>
                <a:latin typeface="Franklin Gothic Book" pitchFamily="34" charset="0"/>
                <a:cs typeface="Arial" charset="0"/>
              </a:defRPr>
            </a:lvl3pPr>
            <a:lvl4pPr marL="1600200" indent="-228600">
              <a:defRPr>
                <a:solidFill>
                  <a:schemeClr val="tx1"/>
                </a:solidFill>
                <a:latin typeface="Franklin Gothic Book" pitchFamily="34" charset="0"/>
                <a:cs typeface="Arial" charset="0"/>
              </a:defRPr>
            </a:lvl4pPr>
            <a:lvl5pPr marL="2057400" indent="-228600">
              <a:defRPr>
                <a:solidFill>
                  <a:schemeClr val="tx1"/>
                </a:solidFill>
                <a:latin typeface="Franklin Gothic Book" pitchFamily="34" charset="0"/>
                <a:cs typeface="Arial"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charset="0"/>
              </a:defRPr>
            </a:lvl9pPr>
          </a:lstStyle>
          <a:p>
            <a:pPr algn="ctr" eaLnBrk="1" hangingPunct="1"/>
            <a:r>
              <a:rPr lang="en-GB" altLang="en-US" b="1" dirty="0">
                <a:solidFill>
                  <a:schemeClr val="accent6"/>
                </a:solidFill>
              </a:rPr>
              <a:t>“Why do you need a blood sample and a tumour sample?”</a:t>
            </a:r>
          </a:p>
        </p:txBody>
      </p:sp>
      <p:sp>
        <p:nvSpPr>
          <p:cNvPr id="79" name="TextBox 5"/>
          <p:cNvSpPr txBox="1">
            <a:spLocks noChangeArrowheads="1"/>
          </p:cNvSpPr>
          <p:nvPr/>
        </p:nvSpPr>
        <p:spPr bwMode="auto">
          <a:xfrm>
            <a:off x="3252225" y="4698595"/>
            <a:ext cx="328211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itchFamily="34" charset="0"/>
                <a:cs typeface="Arial" charset="0"/>
              </a:defRPr>
            </a:lvl1pPr>
            <a:lvl2pPr marL="742950" indent="-285750">
              <a:defRPr>
                <a:solidFill>
                  <a:schemeClr val="tx1"/>
                </a:solidFill>
                <a:latin typeface="Franklin Gothic Book" pitchFamily="34" charset="0"/>
                <a:cs typeface="Arial" charset="0"/>
              </a:defRPr>
            </a:lvl2pPr>
            <a:lvl3pPr marL="1143000" indent="-228600">
              <a:defRPr>
                <a:solidFill>
                  <a:schemeClr val="tx1"/>
                </a:solidFill>
                <a:latin typeface="Franklin Gothic Book" pitchFamily="34" charset="0"/>
                <a:cs typeface="Arial" charset="0"/>
              </a:defRPr>
            </a:lvl3pPr>
            <a:lvl4pPr marL="1600200" indent="-228600">
              <a:defRPr>
                <a:solidFill>
                  <a:schemeClr val="tx1"/>
                </a:solidFill>
                <a:latin typeface="Franklin Gothic Book" pitchFamily="34" charset="0"/>
                <a:cs typeface="Arial" charset="0"/>
              </a:defRPr>
            </a:lvl4pPr>
            <a:lvl5pPr marL="2057400" indent="-228600">
              <a:defRPr>
                <a:solidFill>
                  <a:schemeClr val="tx1"/>
                </a:solidFill>
                <a:latin typeface="Franklin Gothic Book" pitchFamily="34" charset="0"/>
                <a:cs typeface="Arial"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charset="0"/>
              </a:defRPr>
            </a:lvl9pPr>
          </a:lstStyle>
          <a:p>
            <a:pPr algn="ctr" eaLnBrk="1" hangingPunct="1"/>
            <a:r>
              <a:rPr lang="en-GB" altLang="en-US" b="1" dirty="0">
                <a:solidFill>
                  <a:schemeClr val="accent2"/>
                </a:solidFill>
              </a:rPr>
              <a:t>“What would happen to my samples and health records in the National Genomic Research Library?”</a:t>
            </a:r>
          </a:p>
        </p:txBody>
      </p:sp>
      <p:sp>
        <p:nvSpPr>
          <p:cNvPr id="80" name="TextBox 5"/>
          <p:cNvSpPr txBox="1">
            <a:spLocks noChangeArrowheads="1"/>
          </p:cNvSpPr>
          <p:nvPr/>
        </p:nvSpPr>
        <p:spPr bwMode="auto">
          <a:xfrm>
            <a:off x="2526711" y="3435088"/>
            <a:ext cx="20904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itchFamily="34" charset="0"/>
                <a:cs typeface="Arial" charset="0"/>
              </a:defRPr>
            </a:lvl1pPr>
            <a:lvl2pPr marL="742950" indent="-285750">
              <a:defRPr>
                <a:solidFill>
                  <a:schemeClr val="tx1"/>
                </a:solidFill>
                <a:latin typeface="Franklin Gothic Book" pitchFamily="34" charset="0"/>
                <a:cs typeface="Arial" charset="0"/>
              </a:defRPr>
            </a:lvl2pPr>
            <a:lvl3pPr marL="1143000" indent="-228600">
              <a:defRPr>
                <a:solidFill>
                  <a:schemeClr val="tx1"/>
                </a:solidFill>
                <a:latin typeface="Franklin Gothic Book" pitchFamily="34" charset="0"/>
                <a:cs typeface="Arial" charset="0"/>
              </a:defRPr>
            </a:lvl3pPr>
            <a:lvl4pPr marL="1600200" indent="-228600">
              <a:defRPr>
                <a:solidFill>
                  <a:schemeClr val="tx1"/>
                </a:solidFill>
                <a:latin typeface="Franklin Gothic Book" pitchFamily="34" charset="0"/>
                <a:cs typeface="Arial" charset="0"/>
              </a:defRPr>
            </a:lvl4pPr>
            <a:lvl5pPr marL="2057400" indent="-228600">
              <a:defRPr>
                <a:solidFill>
                  <a:schemeClr val="tx1"/>
                </a:solidFill>
                <a:latin typeface="Franklin Gothic Book" pitchFamily="34" charset="0"/>
                <a:cs typeface="Arial"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charset="0"/>
              </a:defRPr>
            </a:lvl9pPr>
          </a:lstStyle>
          <a:p>
            <a:pPr algn="ctr" eaLnBrk="1" hangingPunct="1"/>
            <a:r>
              <a:rPr lang="en-GB" altLang="en-US" b="1" dirty="0">
                <a:solidFill>
                  <a:schemeClr val="accent4"/>
                </a:solidFill>
              </a:rPr>
              <a:t>“Why can’t I have whole genome sequencing?”</a:t>
            </a:r>
          </a:p>
        </p:txBody>
      </p:sp>
      <p:sp>
        <p:nvSpPr>
          <p:cNvPr id="118" name="TextBox 4"/>
          <p:cNvSpPr txBox="1">
            <a:spLocks noChangeArrowheads="1"/>
          </p:cNvSpPr>
          <p:nvPr/>
        </p:nvSpPr>
        <p:spPr bwMode="auto">
          <a:xfrm>
            <a:off x="6595239" y="4422906"/>
            <a:ext cx="24876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itchFamily="34" charset="0"/>
                <a:cs typeface="Arial" charset="0"/>
              </a:defRPr>
            </a:lvl1pPr>
            <a:lvl2pPr marL="742950" indent="-285750">
              <a:defRPr>
                <a:solidFill>
                  <a:schemeClr val="tx1"/>
                </a:solidFill>
                <a:latin typeface="Franklin Gothic Book" pitchFamily="34" charset="0"/>
                <a:cs typeface="Arial" charset="0"/>
              </a:defRPr>
            </a:lvl2pPr>
            <a:lvl3pPr marL="1143000" indent="-228600">
              <a:defRPr>
                <a:solidFill>
                  <a:schemeClr val="tx1"/>
                </a:solidFill>
                <a:latin typeface="Franklin Gothic Book" pitchFamily="34" charset="0"/>
                <a:cs typeface="Arial" charset="0"/>
              </a:defRPr>
            </a:lvl3pPr>
            <a:lvl4pPr marL="1600200" indent="-228600">
              <a:defRPr>
                <a:solidFill>
                  <a:schemeClr val="tx1"/>
                </a:solidFill>
                <a:latin typeface="Franklin Gothic Book" pitchFamily="34" charset="0"/>
                <a:cs typeface="Arial" charset="0"/>
              </a:defRPr>
            </a:lvl4pPr>
            <a:lvl5pPr marL="2057400" indent="-228600">
              <a:defRPr>
                <a:solidFill>
                  <a:schemeClr val="tx1"/>
                </a:solidFill>
                <a:latin typeface="Franklin Gothic Book" pitchFamily="34" charset="0"/>
                <a:cs typeface="Arial"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charset="0"/>
              </a:defRPr>
            </a:lvl9pPr>
          </a:lstStyle>
          <a:p>
            <a:pPr algn="ctr"/>
            <a:r>
              <a:rPr lang="en-GB" altLang="en-US" b="1" dirty="0">
                <a:solidFill>
                  <a:srgbClr val="7030A0"/>
                </a:solidFill>
              </a:rPr>
              <a:t>“What could genome sequencing mean for my family?”</a:t>
            </a:r>
          </a:p>
        </p:txBody>
      </p:sp>
      <p:sp>
        <p:nvSpPr>
          <p:cNvPr id="119" name="Title 1">
            <a:extLst>
              <a:ext uri="{FF2B5EF4-FFF2-40B4-BE49-F238E27FC236}">
                <a16:creationId xmlns:a16="http://schemas.microsoft.com/office/drawing/2014/main" xmlns="" id="{A0F3CDE1-4154-49B5-A29A-6547B8A679EA}"/>
              </a:ext>
            </a:extLst>
          </p:cNvPr>
          <p:cNvSpPr txBox="1">
            <a:spLocks/>
          </p:cNvSpPr>
          <p:nvPr/>
        </p:nvSpPr>
        <p:spPr>
          <a:xfrm>
            <a:off x="311221" y="5835454"/>
            <a:ext cx="8517731" cy="941474"/>
          </a:xfrm>
          <a:prstGeom prst="rect">
            <a:avLst/>
          </a:prstGeom>
        </p:spPr>
        <p:txBody>
          <a:bodyPr vert="horz" lIns="91440" tIns="45720" rIns="91440" bIns="45720" rtlCol="0" anchor="b" anchorCtr="0">
            <a:normAutofit/>
          </a:bodyPr>
          <a:lstStyle>
            <a:lvl1pPr algn="l" defTabSz="914400" rtl="0" eaLnBrk="1" latinLnBrk="0" hangingPunct="1">
              <a:lnSpc>
                <a:spcPct val="80000"/>
              </a:lnSpc>
              <a:spcBef>
                <a:spcPct val="0"/>
              </a:spcBef>
              <a:buNone/>
              <a:defRPr sz="3600" b="1" kern="1200" baseline="0">
                <a:solidFill>
                  <a:srgbClr val="A00054"/>
                </a:solidFill>
                <a:latin typeface="+mj-lt"/>
                <a:ea typeface="+mj-ea"/>
                <a:cs typeface="+mj-cs"/>
              </a:defRPr>
            </a:lvl1pPr>
          </a:lstStyle>
          <a:p>
            <a:pPr algn="ctr"/>
            <a:r>
              <a:rPr lang="en-US" sz="2400" dirty="0"/>
              <a:t>How </a:t>
            </a:r>
            <a:r>
              <a:rPr lang="en-US" sz="2400" b="0" dirty="0"/>
              <a:t>can conversations about genomic testing be embedded in </a:t>
            </a:r>
            <a:r>
              <a:rPr lang="en-US" sz="2400" b="0" dirty="0" smtClean="0"/>
              <a:t>the patient's diagnostic pathway, </a:t>
            </a:r>
            <a:r>
              <a:rPr lang="en-US" sz="2400" dirty="0" smtClean="0"/>
              <a:t>when</a:t>
            </a:r>
            <a:r>
              <a:rPr lang="en-US" sz="2400" b="0" dirty="0" smtClean="0"/>
              <a:t>, and </a:t>
            </a:r>
            <a:r>
              <a:rPr lang="en-US" sz="2400" dirty="0" smtClean="0"/>
              <a:t>by whom?</a:t>
            </a:r>
            <a:endParaRPr lang="en-GB" sz="2400" dirty="0"/>
          </a:p>
        </p:txBody>
      </p:sp>
      <p:grpSp>
        <p:nvGrpSpPr>
          <p:cNvPr id="120" name="Group 119"/>
          <p:cNvGrpSpPr/>
          <p:nvPr/>
        </p:nvGrpSpPr>
        <p:grpSpPr>
          <a:xfrm>
            <a:off x="31093" y="1398804"/>
            <a:ext cx="9140294" cy="1655288"/>
            <a:chOff x="-7069" y="1710608"/>
            <a:chExt cx="12142034" cy="2013748"/>
          </a:xfrm>
        </p:grpSpPr>
        <p:sp>
          <p:nvSpPr>
            <p:cNvPr id="121" name="Chevron 120"/>
            <p:cNvSpPr/>
            <p:nvPr/>
          </p:nvSpPr>
          <p:spPr>
            <a:xfrm>
              <a:off x="7817131" y="2450549"/>
              <a:ext cx="1347675" cy="1245996"/>
            </a:xfrm>
            <a:prstGeom prst="chevron">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122" name="Chevron 121"/>
            <p:cNvSpPr/>
            <p:nvPr/>
          </p:nvSpPr>
          <p:spPr>
            <a:xfrm>
              <a:off x="870257" y="2441196"/>
              <a:ext cx="1532976" cy="1240961"/>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123" name="Pentagon 122"/>
            <p:cNvSpPr/>
            <p:nvPr/>
          </p:nvSpPr>
          <p:spPr>
            <a:xfrm>
              <a:off x="93876" y="2412904"/>
              <a:ext cx="1245229" cy="124599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124" name="Chevron 123"/>
            <p:cNvSpPr/>
            <p:nvPr/>
          </p:nvSpPr>
          <p:spPr>
            <a:xfrm>
              <a:off x="3030836" y="2464220"/>
              <a:ext cx="1799076" cy="1241509"/>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125" name="TextBox 124"/>
            <p:cNvSpPr txBox="1"/>
            <p:nvPr/>
          </p:nvSpPr>
          <p:spPr>
            <a:xfrm>
              <a:off x="947613" y="1912305"/>
              <a:ext cx="1546311" cy="496475"/>
            </a:xfrm>
            <a:prstGeom prst="rect">
              <a:avLst/>
            </a:prstGeom>
            <a:noFill/>
          </p:spPr>
          <p:txBody>
            <a:bodyPr wrap="square" rtlCol="0">
              <a:spAutoFit/>
            </a:bodyPr>
            <a:lstStyle/>
            <a:p>
              <a:r>
                <a:rPr lang="en-GB" sz="1200" dirty="0"/>
                <a:t>Investigatory Procedure</a:t>
              </a:r>
            </a:p>
          </p:txBody>
        </p:sp>
        <p:sp>
          <p:nvSpPr>
            <p:cNvPr id="126" name="TextBox 125"/>
            <p:cNvSpPr txBox="1"/>
            <p:nvPr/>
          </p:nvSpPr>
          <p:spPr>
            <a:xfrm>
              <a:off x="-7069" y="1864772"/>
              <a:ext cx="1346173" cy="561641"/>
            </a:xfrm>
            <a:prstGeom prst="rect">
              <a:avLst/>
            </a:prstGeom>
            <a:noFill/>
          </p:spPr>
          <p:txBody>
            <a:bodyPr wrap="square" rtlCol="0">
              <a:spAutoFit/>
            </a:bodyPr>
            <a:lstStyle/>
            <a:p>
              <a:r>
                <a:rPr lang="en-GB" sz="1200" dirty="0"/>
                <a:t>Generic information</a:t>
              </a:r>
            </a:p>
          </p:txBody>
        </p:sp>
        <p:sp>
          <p:nvSpPr>
            <p:cNvPr id="127" name="TextBox 126"/>
            <p:cNvSpPr txBox="1"/>
            <p:nvPr/>
          </p:nvSpPr>
          <p:spPr>
            <a:xfrm>
              <a:off x="4187984" y="1896682"/>
              <a:ext cx="1627550" cy="695064"/>
            </a:xfrm>
            <a:prstGeom prst="rect">
              <a:avLst/>
            </a:prstGeom>
            <a:noFill/>
          </p:spPr>
          <p:txBody>
            <a:bodyPr wrap="square" rtlCol="0">
              <a:spAutoFit/>
            </a:bodyPr>
            <a:lstStyle/>
            <a:p>
              <a:r>
                <a:rPr lang="en-GB" sz="1200" dirty="0"/>
                <a:t>Histopathology: confirms cancer</a:t>
              </a:r>
            </a:p>
            <a:p>
              <a:endParaRPr lang="en-GB" sz="1200" dirty="0"/>
            </a:p>
          </p:txBody>
        </p:sp>
        <p:sp>
          <p:nvSpPr>
            <p:cNvPr id="128" name="TextBox 127"/>
            <p:cNvSpPr txBox="1"/>
            <p:nvPr/>
          </p:nvSpPr>
          <p:spPr>
            <a:xfrm>
              <a:off x="3259515" y="1931992"/>
              <a:ext cx="1154590" cy="496475"/>
            </a:xfrm>
            <a:prstGeom prst="rect">
              <a:avLst/>
            </a:prstGeom>
            <a:noFill/>
          </p:spPr>
          <p:txBody>
            <a:bodyPr wrap="square" rtlCol="0">
              <a:spAutoFit/>
            </a:bodyPr>
            <a:lstStyle/>
            <a:p>
              <a:r>
                <a:rPr lang="en-GB" sz="1200" dirty="0"/>
                <a:t>Samples </a:t>
              </a:r>
            </a:p>
            <a:p>
              <a:r>
                <a:rPr lang="en-GB" sz="1200" dirty="0"/>
                <a:t>taken</a:t>
              </a:r>
            </a:p>
          </p:txBody>
        </p:sp>
        <p:pic>
          <p:nvPicPr>
            <p:cNvPr id="129" name="Picture 4" descr="Image result for book icon"/>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120" y="2691242"/>
              <a:ext cx="720495" cy="720495"/>
            </a:xfrm>
            <a:prstGeom prst="rect">
              <a:avLst/>
            </a:prstGeom>
            <a:noFill/>
            <a:extLst>
              <a:ext uri="{909E8E84-426E-40DD-AFC4-6F175D3DCCD1}">
                <a14:hiddenFill xmlns:a14="http://schemas.microsoft.com/office/drawing/2010/main">
                  <a:solidFill>
                    <a:srgbClr val="FFFFFF"/>
                  </a:solidFill>
                </a14:hiddenFill>
              </a:ext>
            </a:extLst>
          </p:spPr>
        </p:pic>
        <p:sp>
          <p:nvSpPr>
            <p:cNvPr id="130" name="Chevron 129"/>
            <p:cNvSpPr/>
            <p:nvPr/>
          </p:nvSpPr>
          <p:spPr>
            <a:xfrm>
              <a:off x="4349192" y="2464221"/>
              <a:ext cx="1719580" cy="1241508"/>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grpSp>
          <p:nvGrpSpPr>
            <p:cNvPr id="131" name="Group 130"/>
            <p:cNvGrpSpPr/>
            <p:nvPr/>
          </p:nvGrpSpPr>
          <p:grpSpPr>
            <a:xfrm>
              <a:off x="1486954" y="2730192"/>
              <a:ext cx="657509" cy="586628"/>
              <a:chOff x="2598617" y="2310935"/>
              <a:chExt cx="657509" cy="586628"/>
            </a:xfrm>
          </p:grpSpPr>
          <p:sp>
            <p:nvSpPr>
              <p:cNvPr id="172" name="Oval 171"/>
              <p:cNvSpPr/>
              <p:nvPr/>
            </p:nvSpPr>
            <p:spPr>
              <a:xfrm>
                <a:off x="2598617" y="2310935"/>
                <a:ext cx="654406" cy="5866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3" name="Picture 172"/>
              <p:cNvPicPr>
                <a:picLocks noChangeAspect="1"/>
              </p:cNvPicPr>
              <p:nvPr/>
            </p:nvPicPr>
            <p:blipFill rotWithShape="1">
              <a:blip r:embed="rId5" cstate="print">
                <a:biLevel thresh="75000"/>
                <a:extLst>
                  <a:ext uri="{28A0092B-C50C-407E-A947-70E740481C1C}">
                    <a14:useLocalDpi xmlns:a14="http://schemas.microsoft.com/office/drawing/2010/main" val="0"/>
                  </a:ext>
                </a:extLst>
              </a:blip>
              <a:srcRect l="52047" t="37602" r="32588" b="49775"/>
              <a:stretch/>
            </p:blipFill>
            <p:spPr>
              <a:xfrm>
                <a:off x="2614944" y="2387801"/>
                <a:ext cx="641182" cy="474125"/>
              </a:xfrm>
              <a:prstGeom prst="rect">
                <a:avLst/>
              </a:prstGeom>
            </p:spPr>
          </p:pic>
        </p:grpSp>
        <p:grpSp>
          <p:nvGrpSpPr>
            <p:cNvPr id="132" name="Group 131"/>
            <p:cNvGrpSpPr/>
            <p:nvPr/>
          </p:nvGrpSpPr>
          <p:grpSpPr>
            <a:xfrm>
              <a:off x="3674554" y="3051490"/>
              <a:ext cx="616927" cy="672693"/>
              <a:chOff x="3947722" y="2348225"/>
              <a:chExt cx="616927" cy="672693"/>
            </a:xfrm>
          </p:grpSpPr>
          <p:sp>
            <p:nvSpPr>
              <p:cNvPr id="170" name="Oval 169"/>
              <p:cNvSpPr/>
              <p:nvPr/>
            </p:nvSpPr>
            <p:spPr>
              <a:xfrm>
                <a:off x="3948752" y="2348225"/>
                <a:ext cx="615897" cy="5866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1" name="Picture 170"/>
              <p:cNvPicPr>
                <a:picLocks noChangeAspect="1"/>
              </p:cNvPicPr>
              <p:nvPr/>
            </p:nvPicPr>
            <p:blipFill>
              <a:blip r:embed="rId6">
                <a:biLevel thresh="75000"/>
              </a:blip>
              <a:stretch>
                <a:fillRect/>
              </a:stretch>
            </p:blipFill>
            <p:spPr>
              <a:xfrm>
                <a:off x="3947722" y="2351839"/>
                <a:ext cx="487050" cy="669079"/>
              </a:xfrm>
              <a:prstGeom prst="rect">
                <a:avLst/>
              </a:prstGeom>
            </p:spPr>
          </p:pic>
        </p:grpSp>
        <p:grpSp>
          <p:nvGrpSpPr>
            <p:cNvPr id="133" name="Group 132"/>
            <p:cNvGrpSpPr/>
            <p:nvPr/>
          </p:nvGrpSpPr>
          <p:grpSpPr>
            <a:xfrm>
              <a:off x="3656375" y="2521087"/>
              <a:ext cx="615897" cy="586628"/>
              <a:chOff x="5382180" y="2215891"/>
              <a:chExt cx="615897" cy="586628"/>
            </a:xfrm>
          </p:grpSpPr>
          <p:sp>
            <p:nvSpPr>
              <p:cNvPr id="168" name="Oval 167"/>
              <p:cNvSpPr/>
              <p:nvPr/>
            </p:nvSpPr>
            <p:spPr>
              <a:xfrm>
                <a:off x="5382180" y="2215891"/>
                <a:ext cx="615897" cy="5866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9" name="Picture 168"/>
              <p:cNvPicPr/>
              <p:nvPr/>
            </p:nvPicPr>
            <p:blipFill rotWithShape="1">
              <a:blip r:embed="rId7"/>
              <a:srcRect l="22488" t="43633" r="71150" b="38018"/>
              <a:stretch/>
            </p:blipFill>
            <p:spPr bwMode="auto">
              <a:xfrm>
                <a:off x="5482457" y="2312876"/>
                <a:ext cx="373259" cy="358102"/>
              </a:xfrm>
              <a:prstGeom prst="rect">
                <a:avLst/>
              </a:prstGeom>
              <a:solidFill>
                <a:schemeClr val="accent4">
                  <a:lumMod val="40000"/>
                  <a:lumOff val="60000"/>
                </a:schemeClr>
              </a:solidFill>
              <a:ln>
                <a:noFill/>
              </a:ln>
              <a:extLst>
                <a:ext uri="{53640926-AAD7-44D8-BBD7-CCE9431645EC}">
                  <a14:shadowObscured xmlns:a14="http://schemas.microsoft.com/office/drawing/2010/main"/>
                </a:ext>
              </a:extLst>
            </p:spPr>
          </p:pic>
        </p:grpSp>
        <p:grpSp>
          <p:nvGrpSpPr>
            <p:cNvPr id="134" name="Group 133"/>
            <p:cNvGrpSpPr/>
            <p:nvPr/>
          </p:nvGrpSpPr>
          <p:grpSpPr>
            <a:xfrm>
              <a:off x="5024313" y="2727354"/>
              <a:ext cx="615897" cy="586628"/>
              <a:chOff x="10319004" y="2966253"/>
              <a:chExt cx="615897" cy="586628"/>
            </a:xfrm>
          </p:grpSpPr>
          <p:sp>
            <p:nvSpPr>
              <p:cNvPr id="165" name="Oval 164"/>
              <p:cNvSpPr/>
              <p:nvPr/>
            </p:nvSpPr>
            <p:spPr>
              <a:xfrm>
                <a:off x="10319004" y="2966253"/>
                <a:ext cx="615897" cy="5866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6" name="Picture 165"/>
              <p:cNvPicPr>
                <a:picLocks noChangeAspect="1"/>
              </p:cNvPicPr>
              <p:nvPr/>
            </p:nvPicPr>
            <p:blipFill rotWithShape="1">
              <a:blip r:embed="rId8" cstate="print">
                <a:biLevel thresh="75000"/>
                <a:extLst>
                  <a:ext uri="{28A0092B-C50C-407E-A947-70E740481C1C}">
                    <a14:useLocalDpi xmlns:a14="http://schemas.microsoft.com/office/drawing/2010/main" val="0"/>
                  </a:ext>
                </a:extLst>
              </a:blip>
              <a:srcRect l="7546" t="62952" r="82791" b="23986"/>
              <a:stretch/>
            </p:blipFill>
            <p:spPr>
              <a:xfrm>
                <a:off x="10604506" y="3108282"/>
                <a:ext cx="252113" cy="332750"/>
              </a:xfrm>
              <a:prstGeom prst="rect">
                <a:avLst/>
              </a:prstGeom>
            </p:spPr>
          </p:pic>
          <p:pic>
            <p:nvPicPr>
              <p:cNvPr id="167" name="Picture 166"/>
              <p:cNvPicPr>
                <a:picLocks noChangeAspect="1"/>
              </p:cNvPicPr>
              <p:nvPr/>
            </p:nvPicPr>
            <p:blipFill rotWithShape="1">
              <a:blip r:embed="rId9" cstate="print">
                <a:biLevel thresh="75000"/>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rcRect l="10619" t="37772" r="80599" b="50872"/>
              <a:stretch/>
            </p:blipFill>
            <p:spPr>
              <a:xfrm>
                <a:off x="10385272" y="3064767"/>
                <a:ext cx="324077" cy="373176"/>
              </a:xfrm>
              <a:prstGeom prst="rect">
                <a:avLst/>
              </a:prstGeom>
            </p:spPr>
          </p:pic>
        </p:grpSp>
        <p:sp>
          <p:nvSpPr>
            <p:cNvPr id="135" name="Chevron 134"/>
            <p:cNvSpPr/>
            <p:nvPr/>
          </p:nvSpPr>
          <p:spPr>
            <a:xfrm>
              <a:off x="1941668" y="2438449"/>
              <a:ext cx="1635231" cy="1241509"/>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grpSp>
          <p:nvGrpSpPr>
            <p:cNvPr id="136" name="Group 135"/>
            <p:cNvGrpSpPr/>
            <p:nvPr/>
          </p:nvGrpSpPr>
          <p:grpSpPr>
            <a:xfrm>
              <a:off x="2552538" y="2734200"/>
              <a:ext cx="744584" cy="774213"/>
              <a:chOff x="5265567" y="4679502"/>
              <a:chExt cx="744584" cy="774213"/>
            </a:xfrm>
          </p:grpSpPr>
          <p:sp>
            <p:nvSpPr>
              <p:cNvPr id="163" name="Oval 162"/>
              <p:cNvSpPr/>
              <p:nvPr/>
            </p:nvSpPr>
            <p:spPr>
              <a:xfrm>
                <a:off x="5266020" y="4679502"/>
                <a:ext cx="654406" cy="5866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4" name="Picture 6" descr="Related image"/>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65567" y="4709131"/>
                <a:ext cx="744584" cy="744584"/>
              </a:xfrm>
              <a:prstGeom prst="rect">
                <a:avLst/>
              </a:prstGeom>
              <a:noFill/>
              <a:extLst>
                <a:ext uri="{909E8E84-426E-40DD-AFC4-6F175D3DCCD1}">
                  <a14:hiddenFill xmlns:a14="http://schemas.microsoft.com/office/drawing/2010/main">
                    <a:solidFill>
                      <a:srgbClr val="FFFFFF"/>
                    </a:solidFill>
                  </a14:hiddenFill>
                </a:ext>
              </a:extLst>
            </p:spPr>
          </p:pic>
        </p:grpSp>
        <p:sp>
          <p:nvSpPr>
            <p:cNvPr id="137" name="TextBox 136"/>
            <p:cNvSpPr txBox="1"/>
            <p:nvPr/>
          </p:nvSpPr>
          <p:spPr>
            <a:xfrm>
              <a:off x="6821682" y="1710608"/>
              <a:ext cx="1891109" cy="786297"/>
            </a:xfrm>
            <a:prstGeom prst="rect">
              <a:avLst/>
            </a:prstGeom>
            <a:noFill/>
          </p:spPr>
          <p:txBody>
            <a:bodyPr wrap="square" rtlCol="0">
              <a:spAutoFit/>
            </a:bodyPr>
            <a:lstStyle/>
            <a:p>
              <a:r>
                <a:rPr lang="en-GB" sz="1200" dirty="0"/>
                <a:t>Molecular testing of the tumour and germline</a:t>
              </a:r>
            </a:p>
          </p:txBody>
        </p:sp>
        <p:sp>
          <p:nvSpPr>
            <p:cNvPr id="138" name="TextBox 137"/>
            <p:cNvSpPr txBox="1"/>
            <p:nvPr/>
          </p:nvSpPr>
          <p:spPr>
            <a:xfrm>
              <a:off x="8572598" y="1717567"/>
              <a:ext cx="1676255" cy="786297"/>
            </a:xfrm>
            <a:prstGeom prst="rect">
              <a:avLst/>
            </a:prstGeom>
            <a:noFill/>
          </p:spPr>
          <p:txBody>
            <a:bodyPr wrap="square" rtlCol="0">
              <a:spAutoFit/>
            </a:bodyPr>
            <a:lstStyle/>
            <a:p>
              <a:r>
                <a:rPr lang="en-GB" sz="1200" dirty="0"/>
                <a:t>Analysis of somatic and germline findings</a:t>
              </a:r>
            </a:p>
          </p:txBody>
        </p:sp>
        <p:sp>
          <p:nvSpPr>
            <p:cNvPr id="139" name="Chevron 138"/>
            <p:cNvSpPr/>
            <p:nvPr/>
          </p:nvSpPr>
          <p:spPr>
            <a:xfrm>
              <a:off x="6776621" y="2450549"/>
              <a:ext cx="1691148" cy="1245996"/>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grpSp>
          <p:nvGrpSpPr>
            <p:cNvPr id="140" name="Group 139"/>
            <p:cNvGrpSpPr/>
            <p:nvPr/>
          </p:nvGrpSpPr>
          <p:grpSpPr>
            <a:xfrm>
              <a:off x="7545457" y="2594418"/>
              <a:ext cx="615897" cy="586628"/>
              <a:chOff x="6980357" y="5477443"/>
              <a:chExt cx="615897" cy="586628"/>
            </a:xfrm>
          </p:grpSpPr>
          <p:sp>
            <p:nvSpPr>
              <p:cNvPr id="161" name="Oval 160"/>
              <p:cNvSpPr/>
              <p:nvPr/>
            </p:nvSpPr>
            <p:spPr>
              <a:xfrm>
                <a:off x="6980357" y="5477443"/>
                <a:ext cx="615897" cy="5866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2" name="Picture 2" descr="Image result for petri dish icon"/>
              <p:cNvPicPr>
                <a:picLocks noChangeAspect="1" noChangeArrowheads="1"/>
              </p:cNvPicPr>
              <p:nvPr/>
            </p:nvPicPr>
            <p:blipFill>
              <a:blip r:embed="rId13" cstate="print">
                <a:biLevel thresh="75000"/>
                <a:extLst>
                  <a:ext uri="{28A0092B-C50C-407E-A947-70E740481C1C}">
                    <a14:useLocalDpi xmlns:a14="http://schemas.microsoft.com/office/drawing/2010/main" val="0"/>
                  </a:ext>
                </a:extLst>
              </a:blip>
              <a:srcRect/>
              <a:stretch>
                <a:fillRect/>
              </a:stretch>
            </p:blipFill>
            <p:spPr bwMode="auto">
              <a:xfrm>
                <a:off x="7065777" y="5532863"/>
                <a:ext cx="476794" cy="476794"/>
              </a:xfrm>
              <a:prstGeom prst="rect">
                <a:avLst/>
              </a:prstGeom>
              <a:noFill/>
              <a:extLst>
                <a:ext uri="{909E8E84-426E-40DD-AFC4-6F175D3DCCD1}">
                  <a14:hiddenFill xmlns:a14="http://schemas.microsoft.com/office/drawing/2010/main">
                    <a:solidFill>
                      <a:srgbClr val="FFFFFF"/>
                    </a:solidFill>
                  </a14:hiddenFill>
                </a:ext>
              </a:extLst>
            </p:spPr>
          </p:pic>
        </p:grpSp>
        <p:sp>
          <p:nvSpPr>
            <p:cNvPr id="141" name="Chevron 140"/>
            <p:cNvSpPr/>
            <p:nvPr/>
          </p:nvSpPr>
          <p:spPr>
            <a:xfrm>
              <a:off x="8667317" y="2461271"/>
              <a:ext cx="1487220" cy="1245996"/>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142" name="Chevron 141"/>
            <p:cNvSpPr/>
            <p:nvPr/>
          </p:nvSpPr>
          <p:spPr>
            <a:xfrm>
              <a:off x="9503898" y="2461271"/>
              <a:ext cx="1159591" cy="1245996"/>
            </a:xfrm>
            <a:prstGeom prst="chevron">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143" name="Chevron 142"/>
            <p:cNvSpPr/>
            <p:nvPr/>
          </p:nvSpPr>
          <p:spPr>
            <a:xfrm>
              <a:off x="10606013" y="2478360"/>
              <a:ext cx="1470177" cy="1245996"/>
            </a:xfrm>
            <a:prstGeom prst="chevron">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144" name="Chevron 143"/>
            <p:cNvSpPr/>
            <p:nvPr/>
          </p:nvSpPr>
          <p:spPr>
            <a:xfrm>
              <a:off x="10236598" y="2454914"/>
              <a:ext cx="1370649" cy="1245996"/>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sp>
          <p:nvSpPr>
            <p:cNvPr id="145" name="Oval 144"/>
            <p:cNvSpPr/>
            <p:nvPr/>
          </p:nvSpPr>
          <p:spPr>
            <a:xfrm>
              <a:off x="11088785" y="2770326"/>
              <a:ext cx="615897" cy="5866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6" name="Picture 145"/>
            <p:cNvPicPr>
              <a:picLocks noChangeAspect="1"/>
            </p:cNvPicPr>
            <p:nvPr/>
          </p:nvPicPr>
          <p:blipFill rotWithShape="1">
            <a:blip r:embed="rId8" cstate="print">
              <a:biLevel thresh="75000"/>
              <a:extLst>
                <a:ext uri="{28A0092B-C50C-407E-A947-70E740481C1C}">
                  <a14:useLocalDpi xmlns:a14="http://schemas.microsoft.com/office/drawing/2010/main" val="0"/>
                </a:ext>
              </a:extLst>
            </a:blip>
            <a:srcRect l="7546" t="62952" r="82791" b="23986"/>
            <a:stretch/>
          </p:blipFill>
          <p:spPr>
            <a:xfrm>
              <a:off x="11374287" y="2912355"/>
              <a:ext cx="252113" cy="332750"/>
            </a:xfrm>
            <a:prstGeom prst="rect">
              <a:avLst/>
            </a:prstGeom>
          </p:spPr>
        </p:pic>
        <p:pic>
          <p:nvPicPr>
            <p:cNvPr id="147" name="Picture 146"/>
            <p:cNvPicPr>
              <a:picLocks noChangeAspect="1"/>
            </p:cNvPicPr>
            <p:nvPr/>
          </p:nvPicPr>
          <p:blipFill rotWithShape="1">
            <a:blip r:embed="rId9" cstate="print">
              <a:biLevel thresh="75000"/>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rcRect l="10619" t="37772" r="80599" b="50872"/>
            <a:stretch/>
          </p:blipFill>
          <p:spPr>
            <a:xfrm>
              <a:off x="11155053" y="2868840"/>
              <a:ext cx="324077" cy="373176"/>
            </a:xfrm>
            <a:prstGeom prst="rect">
              <a:avLst/>
            </a:prstGeom>
          </p:spPr>
        </p:pic>
        <p:grpSp>
          <p:nvGrpSpPr>
            <p:cNvPr id="148" name="Group 147"/>
            <p:cNvGrpSpPr/>
            <p:nvPr/>
          </p:nvGrpSpPr>
          <p:grpSpPr>
            <a:xfrm>
              <a:off x="8038382" y="3001553"/>
              <a:ext cx="850466" cy="586628"/>
              <a:chOff x="6543239" y="3027173"/>
              <a:chExt cx="850466" cy="586628"/>
            </a:xfrm>
          </p:grpSpPr>
          <p:sp>
            <p:nvSpPr>
              <p:cNvPr id="159" name="Oval 158"/>
              <p:cNvSpPr/>
              <p:nvPr/>
            </p:nvSpPr>
            <p:spPr>
              <a:xfrm>
                <a:off x="6660524" y="3027173"/>
                <a:ext cx="615897" cy="5866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0" name="Picture 159"/>
              <p:cNvPicPr>
                <a:picLocks noChangeAspect="1"/>
              </p:cNvPicPr>
              <p:nvPr/>
            </p:nvPicPr>
            <p:blipFill>
              <a:blip r:embed="rId14"/>
              <a:stretch>
                <a:fillRect/>
              </a:stretch>
            </p:blipFill>
            <p:spPr>
              <a:xfrm>
                <a:off x="6543239" y="3092181"/>
                <a:ext cx="850466" cy="402370"/>
              </a:xfrm>
              <a:prstGeom prst="rect">
                <a:avLst/>
              </a:prstGeom>
            </p:spPr>
          </p:pic>
        </p:grpSp>
        <p:grpSp>
          <p:nvGrpSpPr>
            <p:cNvPr id="149" name="Group 148"/>
            <p:cNvGrpSpPr/>
            <p:nvPr/>
          </p:nvGrpSpPr>
          <p:grpSpPr>
            <a:xfrm>
              <a:off x="9478231" y="2790955"/>
              <a:ext cx="657509" cy="586628"/>
              <a:chOff x="2598617" y="2310935"/>
              <a:chExt cx="657509" cy="586628"/>
            </a:xfrm>
          </p:grpSpPr>
          <p:sp>
            <p:nvSpPr>
              <p:cNvPr id="157" name="Oval 156"/>
              <p:cNvSpPr/>
              <p:nvPr/>
            </p:nvSpPr>
            <p:spPr>
              <a:xfrm>
                <a:off x="2598617" y="2310935"/>
                <a:ext cx="654406" cy="5866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8" name="Picture 157"/>
              <p:cNvPicPr>
                <a:picLocks noChangeAspect="1"/>
              </p:cNvPicPr>
              <p:nvPr/>
            </p:nvPicPr>
            <p:blipFill rotWithShape="1">
              <a:blip r:embed="rId5" cstate="print">
                <a:biLevel thresh="75000"/>
                <a:extLst>
                  <a:ext uri="{28A0092B-C50C-407E-A947-70E740481C1C}">
                    <a14:useLocalDpi xmlns:a14="http://schemas.microsoft.com/office/drawing/2010/main" val="0"/>
                  </a:ext>
                </a:extLst>
              </a:blip>
              <a:srcRect l="52047" t="37602" r="32588" b="49775"/>
              <a:stretch/>
            </p:blipFill>
            <p:spPr>
              <a:xfrm>
                <a:off x="2614944" y="2387801"/>
                <a:ext cx="641182" cy="474125"/>
              </a:xfrm>
              <a:prstGeom prst="rect">
                <a:avLst/>
              </a:prstGeom>
            </p:spPr>
          </p:pic>
        </p:grpSp>
        <p:sp>
          <p:nvSpPr>
            <p:cNvPr id="150" name="TextBox 149"/>
            <p:cNvSpPr txBox="1"/>
            <p:nvPr/>
          </p:nvSpPr>
          <p:spPr>
            <a:xfrm>
              <a:off x="10327219" y="1831819"/>
              <a:ext cx="1807746" cy="561640"/>
            </a:xfrm>
            <a:prstGeom prst="rect">
              <a:avLst/>
            </a:prstGeom>
            <a:noFill/>
          </p:spPr>
          <p:txBody>
            <a:bodyPr wrap="square" rtlCol="0">
              <a:spAutoFit/>
            </a:bodyPr>
            <a:lstStyle/>
            <a:p>
              <a:r>
                <a:rPr lang="en-GB" sz="1200" dirty="0"/>
                <a:t>Communicating results</a:t>
              </a:r>
            </a:p>
          </p:txBody>
        </p:sp>
        <p:sp>
          <p:nvSpPr>
            <p:cNvPr id="151" name="TextBox 150"/>
            <p:cNvSpPr txBox="1"/>
            <p:nvPr/>
          </p:nvSpPr>
          <p:spPr>
            <a:xfrm>
              <a:off x="2075340" y="1911927"/>
              <a:ext cx="1546311" cy="496475"/>
            </a:xfrm>
            <a:prstGeom prst="rect">
              <a:avLst/>
            </a:prstGeom>
            <a:noFill/>
          </p:spPr>
          <p:txBody>
            <a:bodyPr wrap="square" rtlCol="0">
              <a:spAutoFit/>
            </a:bodyPr>
            <a:lstStyle/>
            <a:p>
              <a:r>
                <a:rPr lang="en-GB" sz="1200" dirty="0"/>
                <a:t>Discussion of </a:t>
              </a:r>
            </a:p>
            <a:p>
              <a:r>
                <a:rPr lang="en-GB" sz="1200" dirty="0"/>
                <a:t>WGS</a:t>
              </a:r>
            </a:p>
          </p:txBody>
        </p:sp>
        <p:sp>
          <p:nvSpPr>
            <p:cNvPr id="152" name="Chevron 151"/>
            <p:cNvSpPr/>
            <p:nvPr/>
          </p:nvSpPr>
          <p:spPr>
            <a:xfrm>
              <a:off x="5620542" y="2451227"/>
              <a:ext cx="1635231" cy="1241509"/>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endParaRPr>
            </a:p>
          </p:txBody>
        </p:sp>
        <p:grpSp>
          <p:nvGrpSpPr>
            <p:cNvPr id="153" name="Group 152"/>
            <p:cNvGrpSpPr/>
            <p:nvPr/>
          </p:nvGrpSpPr>
          <p:grpSpPr>
            <a:xfrm>
              <a:off x="6313473" y="2746978"/>
              <a:ext cx="744584" cy="774213"/>
              <a:chOff x="5265567" y="4679502"/>
              <a:chExt cx="744584" cy="774213"/>
            </a:xfrm>
          </p:grpSpPr>
          <p:sp>
            <p:nvSpPr>
              <p:cNvPr id="155" name="Oval 154"/>
              <p:cNvSpPr/>
              <p:nvPr/>
            </p:nvSpPr>
            <p:spPr>
              <a:xfrm>
                <a:off x="5266020" y="4679502"/>
                <a:ext cx="654406" cy="5866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6" name="Picture 6" descr="Related image"/>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65567" y="4709131"/>
                <a:ext cx="744584" cy="744584"/>
              </a:xfrm>
              <a:prstGeom prst="rect">
                <a:avLst/>
              </a:prstGeom>
              <a:noFill/>
              <a:extLst>
                <a:ext uri="{909E8E84-426E-40DD-AFC4-6F175D3DCCD1}">
                  <a14:hiddenFill xmlns:a14="http://schemas.microsoft.com/office/drawing/2010/main">
                    <a:solidFill>
                      <a:srgbClr val="FFFFFF"/>
                    </a:solidFill>
                  </a14:hiddenFill>
                </a:ext>
              </a:extLst>
            </p:spPr>
          </p:pic>
        </p:grpSp>
        <p:sp>
          <p:nvSpPr>
            <p:cNvPr id="154" name="TextBox 153"/>
            <p:cNvSpPr txBox="1"/>
            <p:nvPr/>
          </p:nvSpPr>
          <p:spPr>
            <a:xfrm>
              <a:off x="5597086" y="1773517"/>
              <a:ext cx="1546311" cy="695064"/>
            </a:xfrm>
            <a:prstGeom prst="rect">
              <a:avLst/>
            </a:prstGeom>
            <a:noFill/>
          </p:spPr>
          <p:txBody>
            <a:bodyPr wrap="square" rtlCol="0">
              <a:spAutoFit/>
            </a:bodyPr>
            <a:lstStyle/>
            <a:p>
              <a:r>
                <a:rPr lang="en-GB" sz="1200" dirty="0"/>
                <a:t>Further </a:t>
              </a:r>
            </a:p>
            <a:p>
              <a:r>
                <a:rPr lang="en-GB" sz="1200" dirty="0"/>
                <a:t>discussion(s) </a:t>
              </a:r>
            </a:p>
            <a:p>
              <a:r>
                <a:rPr lang="en-GB" sz="1200" dirty="0"/>
                <a:t>about WGS</a:t>
              </a:r>
            </a:p>
          </p:txBody>
        </p:sp>
      </p:grpSp>
      <p:sp>
        <p:nvSpPr>
          <p:cNvPr id="3" name="Rectangle 2"/>
          <p:cNvSpPr/>
          <p:nvPr/>
        </p:nvSpPr>
        <p:spPr>
          <a:xfrm>
            <a:off x="193556" y="457872"/>
            <a:ext cx="8655896" cy="646331"/>
          </a:xfrm>
          <a:prstGeom prst="rect">
            <a:avLst/>
          </a:prstGeom>
        </p:spPr>
        <p:txBody>
          <a:bodyPr wrap="none">
            <a:spAutoFit/>
          </a:bodyPr>
          <a:lstStyle/>
          <a:p>
            <a:r>
              <a:rPr lang="en-US" sz="3600" dirty="0" smtClean="0">
                <a:latin typeface="+mj-lt"/>
              </a:rPr>
              <a:t>Communicating throughout a cancer pathway</a:t>
            </a:r>
            <a:endParaRPr lang="en-GB" sz="3600" dirty="0">
              <a:latin typeface="+mj-lt"/>
            </a:endParaRPr>
          </a:p>
        </p:txBody>
      </p:sp>
    </p:spTree>
    <p:extLst>
      <p:ext uri="{BB962C8B-B14F-4D97-AF65-F5344CB8AC3E}">
        <p14:creationId xmlns:p14="http://schemas.microsoft.com/office/powerpoint/2010/main" val="233970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4658" t="28440" r="48689" b="35780"/>
          <a:stretch/>
        </p:blipFill>
        <p:spPr bwMode="auto">
          <a:xfrm>
            <a:off x="6084169" y="4509120"/>
            <a:ext cx="2975204" cy="224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4264" t="56051" r="25178" b="9034"/>
          <a:stretch/>
        </p:blipFill>
        <p:spPr bwMode="auto">
          <a:xfrm>
            <a:off x="33804" y="4391036"/>
            <a:ext cx="6050364" cy="2350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3" descr="Image result for genomics education programm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0417" b="28035"/>
          <a:stretch/>
        </p:blipFill>
        <p:spPr bwMode="auto">
          <a:xfrm>
            <a:off x="153825" y="1078105"/>
            <a:ext cx="1890408" cy="78543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95240" y="1133022"/>
            <a:ext cx="4452950" cy="369332"/>
          </a:xfrm>
          <a:prstGeom prst="rect">
            <a:avLst/>
          </a:prstGeom>
        </p:spPr>
        <p:txBody>
          <a:bodyPr wrap="none">
            <a:spAutoFit/>
          </a:bodyPr>
          <a:lstStyle/>
          <a:p>
            <a:r>
              <a:rPr lang="en-GB" dirty="0">
                <a:hlinkClick r:id="rId7"/>
              </a:rPr>
              <a:t>https://www.genomicseducation.hee.nhs.uk/</a:t>
            </a:r>
            <a:endParaRPr lang="en-GB" dirty="0"/>
          </a:p>
        </p:txBody>
      </p:sp>
      <p:pic>
        <p:nvPicPr>
          <p:cNvPr id="7" name="Picture 12" descr="https://www.sheffield.ac.uk/polopoly_fs/1.460478!/image/Choices_Teachers_405X24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8987" y="2355482"/>
            <a:ext cx="2861795" cy="16958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 xmlns:a16="http://schemas.microsoft.com/office/drawing/2014/main" id="{66EE6610-DB0E-4D7D-AA6D-DD177B645C30}"/>
              </a:ext>
            </a:extLst>
          </p:cNvPr>
          <p:cNvPicPr>
            <a:picLocks noChangeAspect="1"/>
          </p:cNvPicPr>
          <p:nvPr/>
        </p:nvPicPr>
        <p:blipFill rotWithShape="1">
          <a:blip r:embed="rId9"/>
          <a:srcRect l="30506" t="16942" r="33514" b="21844"/>
          <a:stretch/>
        </p:blipFill>
        <p:spPr>
          <a:xfrm>
            <a:off x="6156176" y="1628802"/>
            <a:ext cx="2834058" cy="2712163"/>
          </a:xfrm>
          <a:prstGeom prst="rect">
            <a:avLst/>
          </a:prstGeom>
        </p:spPr>
      </p:pic>
      <p:pic>
        <p:nvPicPr>
          <p:cNvPr id="13" name="Online Media 2" title="Data in the 100,000 Genomes Project (version 1.0 02/09/15)">
            <a:hlinkClick r:id="" action="ppaction://media"/>
            <a:extLst>
              <a:ext uri="{FF2B5EF4-FFF2-40B4-BE49-F238E27FC236}">
                <a16:creationId xmlns="" xmlns:a16="http://schemas.microsoft.com/office/drawing/2014/main" id="{8DB89E14-9F1F-4F37-B4E4-5D5E58AB419C}"/>
              </a:ext>
            </a:extLst>
          </p:cNvPr>
          <p:cNvPicPr>
            <a:picLocks noRot="1" noChangeAspect="1"/>
          </p:cNvPicPr>
          <p:nvPr>
            <a:videoFile r:link="rId1"/>
          </p:nvPr>
        </p:nvPicPr>
        <p:blipFill>
          <a:blip r:embed="rId10"/>
          <a:stretch>
            <a:fillRect/>
          </a:stretch>
        </p:blipFill>
        <p:spPr>
          <a:xfrm>
            <a:off x="193290" y="2379906"/>
            <a:ext cx="2578511" cy="1671456"/>
          </a:xfrm>
          <a:prstGeom prst="rect">
            <a:avLst/>
          </a:prstGeom>
        </p:spPr>
      </p:pic>
      <p:sp>
        <p:nvSpPr>
          <p:cNvPr id="14" name="Rectangle 13"/>
          <p:cNvSpPr/>
          <p:nvPr/>
        </p:nvSpPr>
        <p:spPr>
          <a:xfrm>
            <a:off x="2555776" y="1678871"/>
            <a:ext cx="3120362" cy="369332"/>
          </a:xfrm>
          <a:prstGeom prst="rect">
            <a:avLst/>
          </a:prstGeom>
        </p:spPr>
        <p:txBody>
          <a:bodyPr wrap="square">
            <a:spAutoFit/>
          </a:bodyPr>
          <a:lstStyle/>
          <a:p>
            <a:pPr algn="r"/>
            <a:r>
              <a:rPr lang="en-US" dirty="0">
                <a:hlinkClick r:id="rId11"/>
              </a:rPr>
              <a:t>www.genomicsengland.co.uk/</a:t>
            </a:r>
            <a:r>
              <a:rPr lang="en-US" dirty="0"/>
              <a:t>  </a:t>
            </a:r>
          </a:p>
        </p:txBody>
      </p:sp>
      <p:sp>
        <p:nvSpPr>
          <p:cNvPr id="2" name="Title 1"/>
          <p:cNvSpPr>
            <a:spLocks noGrp="1"/>
          </p:cNvSpPr>
          <p:nvPr>
            <p:ph type="title"/>
          </p:nvPr>
        </p:nvSpPr>
        <p:spPr>
          <a:xfrm>
            <a:off x="289446" y="-11256"/>
            <a:ext cx="7886700" cy="1325563"/>
          </a:xfrm>
        </p:spPr>
        <p:txBody>
          <a:bodyPr>
            <a:normAutofit/>
          </a:bodyPr>
          <a:lstStyle/>
          <a:p>
            <a:r>
              <a:rPr lang="en-GB" sz="3600" dirty="0" smtClean="0"/>
              <a:t>Educational resources</a:t>
            </a:r>
            <a:endParaRPr lang="en-GB" sz="3600" dirty="0"/>
          </a:p>
        </p:txBody>
      </p:sp>
    </p:spTree>
    <p:extLst>
      <p:ext uri="{BB962C8B-B14F-4D97-AF65-F5344CB8AC3E}">
        <p14:creationId xmlns:p14="http://schemas.microsoft.com/office/powerpoint/2010/main" val="10872505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rocess 3">
            <a:extLst>
              <a:ext uri="{FF2B5EF4-FFF2-40B4-BE49-F238E27FC236}">
                <a16:creationId xmlns:a16="http://schemas.microsoft.com/office/drawing/2014/main" xmlns="" id="{CA2D01BD-53A6-46B8-BBE0-AA39960F2692}"/>
              </a:ext>
            </a:extLst>
          </p:cNvPr>
          <p:cNvSpPr/>
          <p:nvPr/>
        </p:nvSpPr>
        <p:spPr>
          <a:xfrm>
            <a:off x="5592390" y="2533773"/>
            <a:ext cx="2049780" cy="525145"/>
          </a:xfrm>
          <a:prstGeom prst="flowChartProcess">
            <a:avLst/>
          </a:prstGeom>
          <a:solidFill>
            <a:srgbClr val="FFCC00"/>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DNA extracted from tumour and germline sample and both sent to GLH Plating Hub. </a:t>
            </a:r>
          </a:p>
        </p:txBody>
      </p:sp>
      <p:sp>
        <p:nvSpPr>
          <p:cNvPr id="5" name="Flowchart: Process 4">
            <a:extLst>
              <a:ext uri="{FF2B5EF4-FFF2-40B4-BE49-F238E27FC236}">
                <a16:creationId xmlns:a16="http://schemas.microsoft.com/office/drawing/2014/main" xmlns="" id="{32A8D536-F1BB-4D8F-9B7C-BC6091380360}"/>
              </a:ext>
            </a:extLst>
          </p:cNvPr>
          <p:cNvSpPr/>
          <p:nvPr/>
        </p:nvSpPr>
        <p:spPr>
          <a:xfrm>
            <a:off x="5569530" y="1166634"/>
            <a:ext cx="1987550" cy="671195"/>
          </a:xfrm>
          <a:prstGeom prst="flowChartProcess">
            <a:avLst/>
          </a:prstGeom>
          <a:solidFill>
            <a:srgbClr val="FFCC00"/>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WGS sample sent to Genomic Laboratory Hub DNA extraction lab at North Bristol Trust </a:t>
            </a:r>
          </a:p>
        </p:txBody>
      </p:sp>
      <p:sp>
        <p:nvSpPr>
          <p:cNvPr id="6" name="Flowchart: Process 5">
            <a:extLst>
              <a:ext uri="{FF2B5EF4-FFF2-40B4-BE49-F238E27FC236}">
                <a16:creationId xmlns:a16="http://schemas.microsoft.com/office/drawing/2014/main" xmlns="" id="{BA225F40-0E3A-42CC-BFB6-4B9613E961BF}"/>
              </a:ext>
            </a:extLst>
          </p:cNvPr>
          <p:cNvSpPr/>
          <p:nvPr/>
        </p:nvSpPr>
        <p:spPr>
          <a:xfrm>
            <a:off x="1237560" y="1833369"/>
            <a:ext cx="2000885" cy="624840"/>
          </a:xfrm>
          <a:prstGeom prst="flowChartProcess">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Informed Patient consent taken and Record of Discussion Form completed and sent to GLH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Flowchart: Process 6">
            <a:extLst>
              <a:ext uri="{FF2B5EF4-FFF2-40B4-BE49-F238E27FC236}">
                <a16:creationId xmlns:a16="http://schemas.microsoft.com/office/drawing/2014/main" xmlns="" id="{467A8785-AAFB-494E-804E-FB5FC5B427A2}"/>
              </a:ext>
            </a:extLst>
          </p:cNvPr>
          <p:cNvSpPr/>
          <p:nvPr/>
        </p:nvSpPr>
        <p:spPr>
          <a:xfrm>
            <a:off x="2662500" y="1130831"/>
            <a:ext cx="1327785" cy="641985"/>
          </a:xfrm>
          <a:prstGeom prst="flowChartProcess">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SOC testing pathway continues as normal</a:t>
            </a:r>
          </a:p>
        </p:txBody>
      </p:sp>
      <p:sp>
        <p:nvSpPr>
          <p:cNvPr id="8" name="Flowchart: Process 7">
            <a:extLst>
              <a:ext uri="{FF2B5EF4-FFF2-40B4-BE49-F238E27FC236}">
                <a16:creationId xmlns:a16="http://schemas.microsoft.com/office/drawing/2014/main" xmlns="" id="{8DB7132E-B438-4E2E-B5D9-13EE91ECEAB7}"/>
              </a:ext>
            </a:extLst>
          </p:cNvPr>
          <p:cNvSpPr/>
          <p:nvPr/>
        </p:nvSpPr>
        <p:spPr>
          <a:xfrm>
            <a:off x="1241370" y="3189729"/>
            <a:ext cx="2015490" cy="632460"/>
          </a:xfrm>
          <a:prstGeom prst="flowChartProcess">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Both Tumour and Germline samples must be sent together from GLH t GLH Plating Hub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Flowchart: Process 8">
            <a:extLst>
              <a:ext uri="{FF2B5EF4-FFF2-40B4-BE49-F238E27FC236}">
                <a16:creationId xmlns:a16="http://schemas.microsoft.com/office/drawing/2014/main" xmlns="" id="{79EA2325-5CA8-4470-BFA3-A223D88EB0EF}"/>
              </a:ext>
            </a:extLst>
          </p:cNvPr>
          <p:cNvSpPr/>
          <p:nvPr/>
        </p:nvSpPr>
        <p:spPr>
          <a:xfrm>
            <a:off x="1222955" y="2515359"/>
            <a:ext cx="2015490" cy="609600"/>
          </a:xfrm>
          <a:prstGeom prst="flowChartProcess">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Germline sample taken at appropriate point and sent to GLH for DNA extraction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Flowchart: Process 9">
            <a:extLst>
              <a:ext uri="{FF2B5EF4-FFF2-40B4-BE49-F238E27FC236}">
                <a16:creationId xmlns:a16="http://schemas.microsoft.com/office/drawing/2014/main" xmlns="" id="{5FA47912-6076-4875-9934-C91C540402E6}"/>
              </a:ext>
            </a:extLst>
          </p:cNvPr>
          <p:cNvSpPr/>
          <p:nvPr/>
        </p:nvSpPr>
        <p:spPr>
          <a:xfrm>
            <a:off x="3500584" y="476672"/>
            <a:ext cx="2554201" cy="425680"/>
          </a:xfrm>
          <a:prstGeom prst="flowChartProcess">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Fresh Tissue Sample taken </a:t>
            </a:r>
            <a:br>
              <a:rPr lang="en-GB" sz="1100" dirty="0">
                <a:effectLst/>
                <a:latin typeface="Calibri" panose="020F0502020204030204" pitchFamily="34" charset="0"/>
                <a:ea typeface="Calibri" panose="020F0502020204030204" pitchFamily="34" charset="0"/>
                <a:cs typeface="Times New Roman" panose="02020603050405020304" pitchFamily="18" charset="0"/>
              </a:rPr>
            </a:br>
            <a:r>
              <a:rPr lang="en-GB" sz="1100" dirty="0">
                <a:effectLst/>
                <a:latin typeface="Calibri" panose="020F0502020204030204" pitchFamily="34" charset="0"/>
                <a:ea typeface="Calibri" panose="020F0502020204030204" pitchFamily="34" charset="0"/>
                <a:cs typeface="Times New Roman" panose="02020603050405020304" pitchFamily="18" charset="0"/>
              </a:rPr>
              <a:t>(as per sample handling guidance) </a:t>
            </a:r>
            <a:r>
              <a:rPr lang="en-GB" sz="1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Arrow: Down 10">
            <a:extLst>
              <a:ext uri="{FF2B5EF4-FFF2-40B4-BE49-F238E27FC236}">
                <a16:creationId xmlns:a16="http://schemas.microsoft.com/office/drawing/2014/main" xmlns="" id="{8AB4DBB4-A037-479A-99F8-FFE045244D8D}"/>
              </a:ext>
            </a:extLst>
          </p:cNvPr>
          <p:cNvSpPr/>
          <p:nvPr/>
        </p:nvSpPr>
        <p:spPr>
          <a:xfrm>
            <a:off x="5996250" y="1856244"/>
            <a:ext cx="419100" cy="641987"/>
          </a:xfrm>
          <a:prstGeom prst="downArrow">
            <a:avLst/>
          </a:prstGeom>
          <a:solidFill>
            <a:srgbClr val="FFCC00"/>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 name="Arrow: Left-Right-Up 33">
            <a:extLst>
              <a:ext uri="{FF2B5EF4-FFF2-40B4-BE49-F238E27FC236}">
                <a16:creationId xmlns:a16="http://schemas.microsoft.com/office/drawing/2014/main" xmlns="" id="{4F046E00-D397-4E34-AA77-FB979C7BE36A}"/>
              </a:ext>
            </a:extLst>
          </p:cNvPr>
          <p:cNvSpPr/>
          <p:nvPr/>
        </p:nvSpPr>
        <p:spPr>
          <a:xfrm>
            <a:off x="4003620" y="911581"/>
            <a:ext cx="1548130" cy="820187"/>
          </a:xfrm>
          <a:custGeom>
            <a:avLst/>
            <a:gdLst>
              <a:gd name="connsiteX0" fmla="*/ 0 w 1242695"/>
              <a:gd name="connsiteY0" fmla="*/ 467201 h 622935"/>
              <a:gd name="connsiteX1" fmla="*/ 155734 w 1242695"/>
              <a:gd name="connsiteY1" fmla="*/ 311468 h 622935"/>
              <a:gd name="connsiteX2" fmla="*/ 155734 w 1242695"/>
              <a:gd name="connsiteY2" fmla="*/ 311468 h 622935"/>
              <a:gd name="connsiteX3" fmla="*/ 465614 w 1242695"/>
              <a:gd name="connsiteY3" fmla="*/ 311468 h 622935"/>
              <a:gd name="connsiteX4" fmla="*/ 465614 w 1242695"/>
              <a:gd name="connsiteY4" fmla="*/ 155734 h 622935"/>
              <a:gd name="connsiteX5" fmla="*/ 465614 w 1242695"/>
              <a:gd name="connsiteY5" fmla="*/ 155734 h 622935"/>
              <a:gd name="connsiteX6" fmla="*/ 621348 w 1242695"/>
              <a:gd name="connsiteY6" fmla="*/ 0 h 622935"/>
              <a:gd name="connsiteX7" fmla="*/ 777081 w 1242695"/>
              <a:gd name="connsiteY7" fmla="*/ 155734 h 622935"/>
              <a:gd name="connsiteX8" fmla="*/ 777081 w 1242695"/>
              <a:gd name="connsiteY8" fmla="*/ 155734 h 622935"/>
              <a:gd name="connsiteX9" fmla="*/ 777081 w 1242695"/>
              <a:gd name="connsiteY9" fmla="*/ 311468 h 622935"/>
              <a:gd name="connsiteX10" fmla="*/ 1086961 w 1242695"/>
              <a:gd name="connsiteY10" fmla="*/ 311468 h 622935"/>
              <a:gd name="connsiteX11" fmla="*/ 1086961 w 1242695"/>
              <a:gd name="connsiteY11" fmla="*/ 311468 h 622935"/>
              <a:gd name="connsiteX12" fmla="*/ 1242695 w 1242695"/>
              <a:gd name="connsiteY12" fmla="*/ 467201 h 622935"/>
              <a:gd name="connsiteX13" fmla="*/ 1086961 w 1242695"/>
              <a:gd name="connsiteY13" fmla="*/ 622935 h 622935"/>
              <a:gd name="connsiteX14" fmla="*/ 1086961 w 1242695"/>
              <a:gd name="connsiteY14" fmla="*/ 622935 h 622935"/>
              <a:gd name="connsiteX15" fmla="*/ 155734 w 1242695"/>
              <a:gd name="connsiteY15" fmla="*/ 622935 h 622935"/>
              <a:gd name="connsiteX16" fmla="*/ 155734 w 1242695"/>
              <a:gd name="connsiteY16" fmla="*/ 622935 h 622935"/>
              <a:gd name="connsiteX17" fmla="*/ 0 w 1242695"/>
              <a:gd name="connsiteY17" fmla="*/ 467201 h 622935"/>
              <a:gd name="connsiteX0" fmla="*/ 0 w 1242695"/>
              <a:gd name="connsiteY0" fmla="*/ 311467 h 467201"/>
              <a:gd name="connsiteX1" fmla="*/ 155734 w 1242695"/>
              <a:gd name="connsiteY1" fmla="*/ 155734 h 467201"/>
              <a:gd name="connsiteX2" fmla="*/ 155734 w 1242695"/>
              <a:gd name="connsiteY2" fmla="*/ 155734 h 467201"/>
              <a:gd name="connsiteX3" fmla="*/ 465614 w 1242695"/>
              <a:gd name="connsiteY3" fmla="*/ 155734 h 467201"/>
              <a:gd name="connsiteX4" fmla="*/ 465614 w 1242695"/>
              <a:gd name="connsiteY4" fmla="*/ 0 h 467201"/>
              <a:gd name="connsiteX5" fmla="*/ 465614 w 1242695"/>
              <a:gd name="connsiteY5" fmla="*/ 0 h 467201"/>
              <a:gd name="connsiteX6" fmla="*/ 621348 w 1242695"/>
              <a:gd name="connsiteY6" fmla="*/ 3594 h 467201"/>
              <a:gd name="connsiteX7" fmla="*/ 777081 w 1242695"/>
              <a:gd name="connsiteY7" fmla="*/ 0 h 467201"/>
              <a:gd name="connsiteX8" fmla="*/ 777081 w 1242695"/>
              <a:gd name="connsiteY8" fmla="*/ 0 h 467201"/>
              <a:gd name="connsiteX9" fmla="*/ 777081 w 1242695"/>
              <a:gd name="connsiteY9" fmla="*/ 155734 h 467201"/>
              <a:gd name="connsiteX10" fmla="*/ 1086961 w 1242695"/>
              <a:gd name="connsiteY10" fmla="*/ 155734 h 467201"/>
              <a:gd name="connsiteX11" fmla="*/ 1086961 w 1242695"/>
              <a:gd name="connsiteY11" fmla="*/ 155734 h 467201"/>
              <a:gd name="connsiteX12" fmla="*/ 1242695 w 1242695"/>
              <a:gd name="connsiteY12" fmla="*/ 311467 h 467201"/>
              <a:gd name="connsiteX13" fmla="*/ 1086961 w 1242695"/>
              <a:gd name="connsiteY13" fmla="*/ 467201 h 467201"/>
              <a:gd name="connsiteX14" fmla="*/ 1086961 w 1242695"/>
              <a:gd name="connsiteY14" fmla="*/ 467201 h 467201"/>
              <a:gd name="connsiteX15" fmla="*/ 155734 w 1242695"/>
              <a:gd name="connsiteY15" fmla="*/ 467201 h 467201"/>
              <a:gd name="connsiteX16" fmla="*/ 155734 w 1242695"/>
              <a:gd name="connsiteY16" fmla="*/ 467201 h 467201"/>
              <a:gd name="connsiteX17" fmla="*/ 0 w 1242695"/>
              <a:gd name="connsiteY17" fmla="*/ 311467 h 46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2695" h="467201">
                <a:moveTo>
                  <a:pt x="0" y="311467"/>
                </a:moveTo>
                <a:lnTo>
                  <a:pt x="155734" y="155734"/>
                </a:lnTo>
                <a:lnTo>
                  <a:pt x="155734" y="155734"/>
                </a:lnTo>
                <a:lnTo>
                  <a:pt x="465614" y="155734"/>
                </a:lnTo>
                <a:lnTo>
                  <a:pt x="465614" y="0"/>
                </a:lnTo>
                <a:lnTo>
                  <a:pt x="465614" y="0"/>
                </a:lnTo>
                <a:lnTo>
                  <a:pt x="621348" y="3594"/>
                </a:lnTo>
                <a:lnTo>
                  <a:pt x="777081" y="0"/>
                </a:lnTo>
                <a:lnTo>
                  <a:pt x="777081" y="0"/>
                </a:lnTo>
                <a:lnTo>
                  <a:pt x="777081" y="155734"/>
                </a:lnTo>
                <a:lnTo>
                  <a:pt x="1086961" y="155734"/>
                </a:lnTo>
                <a:lnTo>
                  <a:pt x="1086961" y="155734"/>
                </a:lnTo>
                <a:lnTo>
                  <a:pt x="1242695" y="311467"/>
                </a:lnTo>
                <a:lnTo>
                  <a:pt x="1086961" y="467201"/>
                </a:lnTo>
                <a:lnTo>
                  <a:pt x="1086961" y="467201"/>
                </a:lnTo>
                <a:lnTo>
                  <a:pt x="155734" y="467201"/>
                </a:lnTo>
                <a:lnTo>
                  <a:pt x="155734" y="467201"/>
                </a:lnTo>
                <a:lnTo>
                  <a:pt x="0" y="311467"/>
                </a:lnTo>
                <a:close/>
              </a:path>
            </a:pathLst>
          </a:custGeom>
          <a:solidFill>
            <a:schemeClr val="accent6">
              <a:lumMod val="40000"/>
              <a:lumOff val="60000"/>
            </a:schemeClr>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 name="Text Box 18">
            <a:extLst>
              <a:ext uri="{FF2B5EF4-FFF2-40B4-BE49-F238E27FC236}">
                <a16:creationId xmlns:a16="http://schemas.microsoft.com/office/drawing/2014/main" xmlns="" id="{8951DC93-3774-4494-9EBC-BF23E2A4A494}"/>
              </a:ext>
            </a:extLst>
          </p:cNvPr>
          <p:cNvSpPr txBox="1"/>
          <p:nvPr/>
        </p:nvSpPr>
        <p:spPr>
          <a:xfrm>
            <a:off x="4278504" y="1128375"/>
            <a:ext cx="1036343" cy="82804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Cancer Diagnosis confirmed</a:t>
            </a:r>
          </a:p>
        </p:txBody>
      </p:sp>
      <p:sp>
        <p:nvSpPr>
          <p:cNvPr id="14" name="Arrow: Down 13">
            <a:extLst>
              <a:ext uri="{FF2B5EF4-FFF2-40B4-BE49-F238E27FC236}">
                <a16:creationId xmlns:a16="http://schemas.microsoft.com/office/drawing/2014/main" xmlns="" id="{3C0DA5F9-50FE-4FFF-8594-08C2A0536328}"/>
              </a:ext>
            </a:extLst>
          </p:cNvPr>
          <p:cNvSpPr/>
          <p:nvPr/>
        </p:nvSpPr>
        <p:spPr>
          <a:xfrm rot="16200000">
            <a:off x="4281672" y="1652567"/>
            <a:ext cx="294640" cy="2315210"/>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Arrow: Bent-Up 14">
            <a:extLst>
              <a:ext uri="{FF2B5EF4-FFF2-40B4-BE49-F238E27FC236}">
                <a16:creationId xmlns:a16="http://schemas.microsoft.com/office/drawing/2014/main" xmlns="" id="{071DC2F4-A976-4E5A-AA3A-D69A163D10C1}"/>
              </a:ext>
            </a:extLst>
          </p:cNvPr>
          <p:cNvSpPr/>
          <p:nvPr/>
        </p:nvSpPr>
        <p:spPr>
          <a:xfrm rot="16200000" flipH="1">
            <a:off x="3782059" y="1234681"/>
            <a:ext cx="641986" cy="1693307"/>
          </a:xfrm>
          <a:prstGeom prst="bentUpArrow">
            <a:avLst>
              <a:gd name="adj1" fmla="val 38258"/>
              <a:gd name="adj2" fmla="val 28099"/>
              <a:gd name="adj3" fmla="val 30612"/>
            </a:avLst>
          </a:prstGeom>
          <a:solidFill>
            <a:schemeClr val="accent6">
              <a:lumMod val="40000"/>
              <a:lumOff val="60000"/>
            </a:schemeClr>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Flowchart: Process 15">
            <a:extLst>
              <a:ext uri="{FF2B5EF4-FFF2-40B4-BE49-F238E27FC236}">
                <a16:creationId xmlns:a16="http://schemas.microsoft.com/office/drawing/2014/main" xmlns="" id="{D438F7C2-7E96-4EF1-AF3C-04280D151D62}"/>
              </a:ext>
            </a:extLst>
          </p:cNvPr>
          <p:cNvSpPr/>
          <p:nvPr/>
        </p:nvSpPr>
        <p:spPr>
          <a:xfrm>
            <a:off x="6716340" y="3140968"/>
            <a:ext cx="1767840" cy="518795"/>
          </a:xfrm>
          <a:prstGeom prst="flowChartProcess">
            <a:avLst/>
          </a:prstGeom>
          <a:solidFill>
            <a:srgbClr val="9999FF"/>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Plating GLH plates samples and sends to Illumina</a:t>
            </a:r>
          </a:p>
        </p:txBody>
      </p:sp>
      <p:sp>
        <p:nvSpPr>
          <p:cNvPr id="17" name="Flowchart: Process 16">
            <a:extLst>
              <a:ext uri="{FF2B5EF4-FFF2-40B4-BE49-F238E27FC236}">
                <a16:creationId xmlns:a16="http://schemas.microsoft.com/office/drawing/2014/main" xmlns="" id="{6EF349A1-F92C-4CEF-91E4-FF06C48C0208}"/>
              </a:ext>
            </a:extLst>
          </p:cNvPr>
          <p:cNvSpPr/>
          <p:nvPr/>
        </p:nvSpPr>
        <p:spPr>
          <a:xfrm>
            <a:off x="6727770" y="3845818"/>
            <a:ext cx="1752600" cy="262890"/>
          </a:xfrm>
          <a:prstGeom prst="flowChartProcess">
            <a:avLst/>
          </a:prstGeom>
          <a:solidFill>
            <a:srgbClr val="9999FF"/>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WGS at Illumina </a:t>
            </a:r>
          </a:p>
        </p:txBody>
      </p:sp>
      <p:sp>
        <p:nvSpPr>
          <p:cNvPr id="18" name="Flowchart: Process 17">
            <a:extLst>
              <a:ext uri="{FF2B5EF4-FFF2-40B4-BE49-F238E27FC236}">
                <a16:creationId xmlns:a16="http://schemas.microsoft.com/office/drawing/2014/main" xmlns="" id="{3A9611D3-A22C-456C-BA66-60FB3AE3E649}"/>
              </a:ext>
            </a:extLst>
          </p:cNvPr>
          <p:cNvSpPr/>
          <p:nvPr/>
        </p:nvSpPr>
        <p:spPr>
          <a:xfrm>
            <a:off x="6748090" y="4855468"/>
            <a:ext cx="1784350" cy="445770"/>
          </a:xfrm>
          <a:prstGeom prst="flowChartProcess">
            <a:avLst/>
          </a:prstGeom>
          <a:solidFill>
            <a:srgbClr val="9999FF"/>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WGA result made available on Interpretation portal</a:t>
            </a:r>
          </a:p>
        </p:txBody>
      </p:sp>
      <p:sp>
        <p:nvSpPr>
          <p:cNvPr id="19" name="Flowchart: Process 18">
            <a:extLst>
              <a:ext uri="{FF2B5EF4-FFF2-40B4-BE49-F238E27FC236}">
                <a16:creationId xmlns:a16="http://schemas.microsoft.com/office/drawing/2014/main" xmlns="" id="{445F95C0-498D-407A-ADF8-18996E8FC05A}"/>
              </a:ext>
            </a:extLst>
          </p:cNvPr>
          <p:cNvSpPr/>
          <p:nvPr/>
        </p:nvSpPr>
        <p:spPr>
          <a:xfrm>
            <a:off x="5110669" y="5439613"/>
            <a:ext cx="1891030" cy="479337"/>
          </a:xfrm>
          <a:prstGeom prst="flowChartProcess">
            <a:avLst/>
          </a:prstGeom>
          <a:solidFill>
            <a:srgbClr val="FFC000">
              <a:lumMod val="60000"/>
              <a:lumOff val="40000"/>
            </a:srgb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GLH access WGA result and validate as required</a:t>
            </a:r>
          </a:p>
        </p:txBody>
      </p:sp>
      <p:sp>
        <p:nvSpPr>
          <p:cNvPr id="20" name="Flowchart: Process 19">
            <a:extLst>
              <a:ext uri="{FF2B5EF4-FFF2-40B4-BE49-F238E27FC236}">
                <a16:creationId xmlns:a16="http://schemas.microsoft.com/office/drawing/2014/main" xmlns="" id="{FA94A506-C95C-447F-BB79-39B7ED822021}"/>
              </a:ext>
            </a:extLst>
          </p:cNvPr>
          <p:cNvSpPr/>
          <p:nvPr/>
        </p:nvSpPr>
        <p:spPr>
          <a:xfrm>
            <a:off x="1061274" y="5517232"/>
            <a:ext cx="1863090" cy="308610"/>
          </a:xfrm>
          <a:prstGeom prst="flowChartProcess">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GTAB/MDT takes place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Flowchart: Process 20">
            <a:extLst>
              <a:ext uri="{FF2B5EF4-FFF2-40B4-BE49-F238E27FC236}">
                <a16:creationId xmlns:a16="http://schemas.microsoft.com/office/drawing/2014/main" xmlns="" id="{EC7E9A87-6C53-45C3-8BA3-9A927580F173}"/>
              </a:ext>
            </a:extLst>
          </p:cNvPr>
          <p:cNvSpPr/>
          <p:nvPr/>
        </p:nvSpPr>
        <p:spPr>
          <a:xfrm>
            <a:off x="3350989" y="5995314"/>
            <a:ext cx="1736725" cy="766306"/>
          </a:xfrm>
          <a:prstGeom prst="flowChartProcess">
            <a:avLst/>
          </a:prstGeom>
          <a:solidFill>
            <a:srgbClr val="70AD47">
              <a:lumMod val="75000"/>
            </a:srgbClr>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Histopathology produces (integrated) report from WGA report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Flowchart: Process 21">
            <a:extLst>
              <a:ext uri="{FF2B5EF4-FFF2-40B4-BE49-F238E27FC236}">
                <a16:creationId xmlns:a16="http://schemas.microsoft.com/office/drawing/2014/main" xmlns="" id="{F94E2762-CAEC-46B3-A155-23EA91CB50B9}"/>
              </a:ext>
            </a:extLst>
          </p:cNvPr>
          <p:cNvSpPr/>
          <p:nvPr/>
        </p:nvSpPr>
        <p:spPr>
          <a:xfrm>
            <a:off x="1110804" y="6165304"/>
            <a:ext cx="1884045" cy="476250"/>
          </a:xfrm>
          <a:prstGeom prst="flowChartProcess">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Genomics report returned to referring clinician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Arrow: Down 22">
            <a:extLst>
              <a:ext uri="{FF2B5EF4-FFF2-40B4-BE49-F238E27FC236}">
                <a16:creationId xmlns:a16="http://schemas.microsoft.com/office/drawing/2014/main" xmlns="" id="{ECE88B86-A0C7-4F9B-95A5-0F6B94BAD249}"/>
              </a:ext>
            </a:extLst>
          </p:cNvPr>
          <p:cNvSpPr/>
          <p:nvPr/>
        </p:nvSpPr>
        <p:spPr>
          <a:xfrm>
            <a:off x="7407855" y="3677543"/>
            <a:ext cx="484505" cy="138430"/>
          </a:xfrm>
          <a:prstGeom prst="downArrow">
            <a:avLst/>
          </a:prstGeom>
          <a:solidFill>
            <a:srgbClr val="9999FF"/>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Arrow: Down 23">
            <a:extLst>
              <a:ext uri="{FF2B5EF4-FFF2-40B4-BE49-F238E27FC236}">
                <a16:creationId xmlns:a16="http://schemas.microsoft.com/office/drawing/2014/main" xmlns="" id="{BB244A52-FE08-41AB-B38B-B79A02F49761}"/>
              </a:ext>
            </a:extLst>
          </p:cNvPr>
          <p:cNvSpPr/>
          <p:nvPr/>
        </p:nvSpPr>
        <p:spPr>
          <a:xfrm rot="5400000">
            <a:off x="3074869" y="6217364"/>
            <a:ext cx="191020" cy="361219"/>
          </a:xfrm>
          <a:prstGeom prst="downArrow">
            <a:avLst/>
          </a:prstGeom>
          <a:solidFill>
            <a:srgbClr val="70AD47">
              <a:lumMod val="75000"/>
            </a:srgbClr>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Flowchart: Process 24">
            <a:extLst>
              <a:ext uri="{FF2B5EF4-FFF2-40B4-BE49-F238E27FC236}">
                <a16:creationId xmlns:a16="http://schemas.microsoft.com/office/drawing/2014/main" xmlns="" id="{142081D8-00DC-4FFF-BC83-D6F0CECA0F47}"/>
              </a:ext>
            </a:extLst>
          </p:cNvPr>
          <p:cNvSpPr/>
          <p:nvPr/>
        </p:nvSpPr>
        <p:spPr>
          <a:xfrm>
            <a:off x="6727770" y="4276348"/>
            <a:ext cx="1733550" cy="424180"/>
          </a:xfrm>
          <a:prstGeom prst="flowChartProcess">
            <a:avLst/>
          </a:prstGeom>
          <a:solidFill>
            <a:srgbClr val="9999FF"/>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WGS Data analysed by Genomics England</a:t>
            </a:r>
          </a:p>
        </p:txBody>
      </p:sp>
      <p:sp>
        <p:nvSpPr>
          <p:cNvPr id="26" name="Arrow: Bent-Up 25">
            <a:extLst>
              <a:ext uri="{FF2B5EF4-FFF2-40B4-BE49-F238E27FC236}">
                <a16:creationId xmlns:a16="http://schemas.microsoft.com/office/drawing/2014/main" xmlns="" id="{12F64B6E-33CE-468C-B55F-C5564D347802}"/>
              </a:ext>
            </a:extLst>
          </p:cNvPr>
          <p:cNvSpPr/>
          <p:nvPr/>
        </p:nvSpPr>
        <p:spPr>
          <a:xfrm rot="10800000">
            <a:off x="5937310" y="4869160"/>
            <a:ext cx="779030" cy="543560"/>
          </a:xfrm>
          <a:prstGeom prst="bentUpArrow">
            <a:avLst>
              <a:gd name="adj1" fmla="val 38258"/>
              <a:gd name="adj2" fmla="val 24272"/>
              <a:gd name="adj3" fmla="val 25000"/>
            </a:avLst>
          </a:prstGeom>
          <a:solidFill>
            <a:srgbClr val="FFC000">
              <a:lumMod val="60000"/>
              <a:lumOff val="40000"/>
            </a:srgbClr>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Arrow: Down 26">
            <a:extLst>
              <a:ext uri="{FF2B5EF4-FFF2-40B4-BE49-F238E27FC236}">
                <a16:creationId xmlns:a16="http://schemas.microsoft.com/office/drawing/2014/main" xmlns="" id="{E0B5A2C0-00B1-405D-AADD-5E09266988B1}"/>
              </a:ext>
            </a:extLst>
          </p:cNvPr>
          <p:cNvSpPr/>
          <p:nvPr/>
        </p:nvSpPr>
        <p:spPr>
          <a:xfrm>
            <a:off x="7391980" y="4126488"/>
            <a:ext cx="484505" cy="138430"/>
          </a:xfrm>
          <a:prstGeom prst="downArrow">
            <a:avLst/>
          </a:prstGeom>
          <a:solidFill>
            <a:srgbClr val="9999FF"/>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Arrow: Down 27">
            <a:extLst>
              <a:ext uri="{FF2B5EF4-FFF2-40B4-BE49-F238E27FC236}">
                <a16:creationId xmlns:a16="http://schemas.microsoft.com/office/drawing/2014/main" xmlns="" id="{03BFC2C4-B703-48BE-A151-06125241A593}"/>
              </a:ext>
            </a:extLst>
          </p:cNvPr>
          <p:cNvSpPr/>
          <p:nvPr/>
        </p:nvSpPr>
        <p:spPr>
          <a:xfrm>
            <a:off x="7445955" y="4723388"/>
            <a:ext cx="484505" cy="132080"/>
          </a:xfrm>
          <a:prstGeom prst="downArrow">
            <a:avLst/>
          </a:prstGeom>
          <a:solidFill>
            <a:srgbClr val="9999FF"/>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9" name="Straight Arrow Connector 28">
            <a:extLst>
              <a:ext uri="{FF2B5EF4-FFF2-40B4-BE49-F238E27FC236}">
                <a16:creationId xmlns:a16="http://schemas.microsoft.com/office/drawing/2014/main" xmlns="" id="{A1713B6A-ABA0-4C43-BCAE-9C8A8B2C7B32}"/>
              </a:ext>
            </a:extLst>
          </p:cNvPr>
          <p:cNvCxnSpPr/>
          <p:nvPr/>
        </p:nvCxnSpPr>
        <p:spPr>
          <a:xfrm flipV="1">
            <a:off x="2932619" y="5670267"/>
            <a:ext cx="2164715" cy="6985"/>
          </a:xfrm>
          <a:prstGeom prst="straightConnector1">
            <a:avLst/>
          </a:prstGeom>
          <a:noFill/>
          <a:ln w="76200" cap="flat" cmpd="sng" algn="ctr">
            <a:solidFill>
              <a:srgbClr val="4472C4"/>
            </a:solidFill>
            <a:prstDash val="solid"/>
            <a:miter lim="800000"/>
            <a:headEnd type="triangle"/>
            <a:tailEnd type="triangle"/>
          </a:ln>
          <a:effectLst/>
        </p:spPr>
      </p:cxnSp>
      <p:sp>
        <p:nvSpPr>
          <p:cNvPr id="30" name="Arrow: Bent-Up 29">
            <a:extLst>
              <a:ext uri="{FF2B5EF4-FFF2-40B4-BE49-F238E27FC236}">
                <a16:creationId xmlns:a16="http://schemas.microsoft.com/office/drawing/2014/main" xmlns="" id="{EEAE40EF-78FC-44C9-B266-225C2D126AAE}"/>
              </a:ext>
            </a:extLst>
          </p:cNvPr>
          <p:cNvSpPr/>
          <p:nvPr/>
        </p:nvSpPr>
        <p:spPr>
          <a:xfrm rot="5400000" flipV="1">
            <a:off x="5367071" y="5686711"/>
            <a:ext cx="544201" cy="1069340"/>
          </a:xfrm>
          <a:prstGeom prst="bentUpArrow">
            <a:avLst>
              <a:gd name="adj1" fmla="val 38258"/>
              <a:gd name="adj2" fmla="val 24272"/>
              <a:gd name="adj3" fmla="val 25000"/>
            </a:avLst>
          </a:prstGeom>
          <a:solidFill>
            <a:srgbClr val="FFC000">
              <a:lumMod val="60000"/>
              <a:lumOff val="40000"/>
            </a:srgbClr>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Arrow: Bent-Up 30">
            <a:extLst>
              <a:ext uri="{FF2B5EF4-FFF2-40B4-BE49-F238E27FC236}">
                <a16:creationId xmlns:a16="http://schemas.microsoft.com/office/drawing/2014/main" xmlns="" id="{9E470BAD-0D91-453E-9205-B75DDA19413B}"/>
              </a:ext>
            </a:extLst>
          </p:cNvPr>
          <p:cNvSpPr/>
          <p:nvPr/>
        </p:nvSpPr>
        <p:spPr>
          <a:xfrm rot="5400000">
            <a:off x="6145158" y="3049076"/>
            <a:ext cx="543560" cy="574675"/>
          </a:xfrm>
          <a:prstGeom prst="bentUpArrow">
            <a:avLst>
              <a:gd name="adj1" fmla="val 38258"/>
              <a:gd name="adj2" fmla="val 24272"/>
              <a:gd name="adj3" fmla="val 25000"/>
            </a:avLst>
          </a:prstGeom>
          <a:solidFill>
            <a:srgbClr val="FFC000">
              <a:lumMod val="60000"/>
              <a:lumOff val="40000"/>
            </a:srgbClr>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 name="TextBox 31">
            <a:extLst>
              <a:ext uri="{FF2B5EF4-FFF2-40B4-BE49-F238E27FC236}">
                <a16:creationId xmlns:a16="http://schemas.microsoft.com/office/drawing/2014/main" xmlns="" id="{D29A2174-4ACF-4B55-8AFC-E565346BDC75}"/>
              </a:ext>
            </a:extLst>
          </p:cNvPr>
          <p:cNvSpPr txBox="1"/>
          <p:nvPr/>
        </p:nvSpPr>
        <p:spPr>
          <a:xfrm>
            <a:off x="179511" y="44624"/>
            <a:ext cx="3888433" cy="1569660"/>
          </a:xfrm>
          <a:prstGeom prst="rect">
            <a:avLst/>
          </a:prstGeom>
          <a:noFill/>
        </p:spPr>
        <p:txBody>
          <a:bodyPr wrap="square" rtlCol="0">
            <a:spAutoFit/>
          </a:bodyPr>
          <a:lstStyle/>
          <a:p>
            <a:r>
              <a:rPr lang="en-GB" sz="2400" dirty="0"/>
              <a:t>High Level Sarcoma Pathway from NHS England</a:t>
            </a:r>
          </a:p>
          <a:p>
            <a:r>
              <a:rPr lang="en-GB" sz="2400" dirty="0"/>
              <a:t>- What do we </a:t>
            </a:r>
            <a:br>
              <a:rPr lang="en-GB" sz="2400" dirty="0"/>
            </a:br>
            <a:r>
              <a:rPr lang="en-GB" sz="2400" dirty="0"/>
              <a:t>need to discuss?</a:t>
            </a:r>
          </a:p>
        </p:txBody>
      </p:sp>
      <p:grpSp>
        <p:nvGrpSpPr>
          <p:cNvPr id="3" name="Group 2"/>
          <p:cNvGrpSpPr/>
          <p:nvPr/>
        </p:nvGrpSpPr>
        <p:grpSpPr>
          <a:xfrm>
            <a:off x="147666" y="376439"/>
            <a:ext cx="8816824" cy="3618540"/>
            <a:chOff x="147666" y="376439"/>
            <a:chExt cx="8816824" cy="3618540"/>
          </a:xfrm>
        </p:grpSpPr>
        <p:sp>
          <p:nvSpPr>
            <p:cNvPr id="2" name="Speech Bubble: Rectangle with Corners Rounded 1">
              <a:extLst>
                <a:ext uri="{FF2B5EF4-FFF2-40B4-BE49-F238E27FC236}">
                  <a16:creationId xmlns:a16="http://schemas.microsoft.com/office/drawing/2014/main" xmlns="" id="{F58D93C6-2193-4E10-B697-F1E5B1662C67}"/>
                </a:ext>
              </a:extLst>
            </p:cNvPr>
            <p:cNvSpPr/>
            <p:nvPr/>
          </p:nvSpPr>
          <p:spPr>
            <a:xfrm>
              <a:off x="6265344" y="376439"/>
              <a:ext cx="2627135" cy="671195"/>
            </a:xfrm>
            <a:prstGeom prst="wedgeRoundRectCallout">
              <a:avLst>
                <a:gd name="adj1" fmla="val -83652"/>
                <a:gd name="adj2" fmla="val -18157"/>
                <a:gd name="adj3" fmla="val 16667"/>
              </a:avLst>
            </a:prstGeom>
            <a:solidFill>
              <a:schemeClr val="accent3">
                <a:lumMod val="20000"/>
                <a:lumOff val="8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How, when and where could samples be taken? </a:t>
              </a:r>
              <a:endParaRPr lang="en-GB" sz="1600" dirty="0"/>
            </a:p>
          </p:txBody>
        </p:sp>
        <p:sp>
          <p:nvSpPr>
            <p:cNvPr id="33" name="Speech Bubble: Rectangle with Corners Rounded 32">
              <a:extLst>
                <a:ext uri="{FF2B5EF4-FFF2-40B4-BE49-F238E27FC236}">
                  <a16:creationId xmlns:a16="http://schemas.microsoft.com/office/drawing/2014/main" xmlns="" id="{AA454EBC-EC8E-4C25-B9AC-5DA8858E08CA}"/>
                </a:ext>
              </a:extLst>
            </p:cNvPr>
            <p:cNvSpPr/>
            <p:nvPr/>
          </p:nvSpPr>
          <p:spPr>
            <a:xfrm>
              <a:off x="6841230" y="1579423"/>
              <a:ext cx="2123260" cy="1115775"/>
            </a:xfrm>
            <a:prstGeom prst="wedgeRoundRectCallout">
              <a:avLst>
                <a:gd name="adj1" fmla="val -78468"/>
                <a:gd name="adj2" fmla="val -65501"/>
                <a:gd name="adj3" fmla="val 16667"/>
              </a:avLst>
            </a:prstGeom>
            <a:solidFill>
              <a:schemeClr val="accent3">
                <a:lumMod val="20000"/>
                <a:lumOff val="8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What is needed to ensure smooth sample transport and receipt?</a:t>
              </a:r>
              <a:endParaRPr lang="en-GB" sz="1600" dirty="0"/>
            </a:p>
          </p:txBody>
        </p:sp>
        <p:sp>
          <p:nvSpPr>
            <p:cNvPr id="34" name="Speech Bubble: Rectangle with Corners Rounded 33">
              <a:extLst>
                <a:ext uri="{FF2B5EF4-FFF2-40B4-BE49-F238E27FC236}">
                  <a16:creationId xmlns:a16="http://schemas.microsoft.com/office/drawing/2014/main" xmlns="" id="{DF09CF9B-22C4-47CE-A79D-C407F54E0541}"/>
                </a:ext>
              </a:extLst>
            </p:cNvPr>
            <p:cNvSpPr/>
            <p:nvPr/>
          </p:nvSpPr>
          <p:spPr>
            <a:xfrm>
              <a:off x="3442049" y="723532"/>
              <a:ext cx="2554201" cy="1780290"/>
            </a:xfrm>
            <a:prstGeom prst="wedgeRoundRectCallout">
              <a:avLst>
                <a:gd name="adj1" fmla="val -82702"/>
                <a:gd name="adj2" fmla="val 23389"/>
                <a:gd name="adj3" fmla="val 16667"/>
              </a:avLst>
            </a:prstGeom>
            <a:solidFill>
              <a:schemeClr val="accent3">
                <a:lumMod val="20000"/>
                <a:lumOff val="8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National paperwork provided:  </a:t>
              </a:r>
              <a:br>
                <a:rPr lang="en-GB" sz="1600" dirty="0">
                  <a:solidFill>
                    <a:schemeClr val="tx1"/>
                  </a:solidFill>
                </a:rPr>
              </a:br>
              <a:r>
                <a:rPr lang="en-GB" sz="1600" dirty="0">
                  <a:solidFill>
                    <a:schemeClr val="tx1"/>
                  </a:solidFill>
                </a:rPr>
                <a:t>What clinical discussions need to take place to ensure informed consent?</a:t>
              </a:r>
              <a:endParaRPr lang="en-GB" sz="1600" dirty="0"/>
            </a:p>
            <a:p>
              <a:pPr algn="ctr"/>
              <a:r>
                <a:rPr lang="en-GB" sz="1600" dirty="0">
                  <a:solidFill>
                    <a:schemeClr val="tx1"/>
                  </a:solidFill>
                </a:rPr>
                <a:t>When, how, who complete forms?</a:t>
              </a:r>
            </a:p>
          </p:txBody>
        </p:sp>
        <p:sp>
          <p:nvSpPr>
            <p:cNvPr id="35" name="Speech Bubble: Rectangle with Corners Rounded 34">
              <a:extLst>
                <a:ext uri="{FF2B5EF4-FFF2-40B4-BE49-F238E27FC236}">
                  <a16:creationId xmlns:a16="http://schemas.microsoft.com/office/drawing/2014/main" xmlns="" id="{3CCC1DC3-2D92-463E-9EB2-492EED886CE3}"/>
                </a:ext>
              </a:extLst>
            </p:cNvPr>
            <p:cNvSpPr/>
            <p:nvPr/>
          </p:nvSpPr>
          <p:spPr>
            <a:xfrm>
              <a:off x="3445440" y="2622628"/>
              <a:ext cx="2460117" cy="1372351"/>
            </a:xfrm>
            <a:prstGeom prst="wedgeRoundRectCallout">
              <a:avLst>
                <a:gd name="adj1" fmla="val -87780"/>
                <a:gd name="adj2" fmla="val -37444"/>
                <a:gd name="adj3" fmla="val 16667"/>
              </a:avLst>
            </a:prstGeom>
            <a:solidFill>
              <a:schemeClr val="accent3">
                <a:lumMod val="20000"/>
                <a:lumOff val="8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When, who and how might the germline sample be taken?  What opportunities exist along existing clinical pathway?</a:t>
              </a:r>
            </a:p>
          </p:txBody>
        </p:sp>
        <p:sp>
          <p:nvSpPr>
            <p:cNvPr id="36" name="Speech Bubble: Rectangle with Corners Rounded 35">
              <a:extLst>
                <a:ext uri="{FF2B5EF4-FFF2-40B4-BE49-F238E27FC236}">
                  <a16:creationId xmlns:a16="http://schemas.microsoft.com/office/drawing/2014/main" xmlns="" id="{AE7EDA47-6D82-404E-A24B-6C9307166D6D}"/>
                </a:ext>
              </a:extLst>
            </p:cNvPr>
            <p:cNvSpPr/>
            <p:nvPr/>
          </p:nvSpPr>
          <p:spPr>
            <a:xfrm>
              <a:off x="147666" y="3116088"/>
              <a:ext cx="2460117" cy="699886"/>
            </a:xfrm>
            <a:prstGeom prst="wedgeRoundRectCallout">
              <a:avLst>
                <a:gd name="adj1" fmla="val 64323"/>
                <a:gd name="adj2" fmla="val -22795"/>
                <a:gd name="adj3" fmla="val 16667"/>
              </a:avLst>
            </a:prstGeom>
            <a:solidFill>
              <a:schemeClr val="accent3">
                <a:lumMod val="20000"/>
                <a:lumOff val="8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How to manage this?  How to escalate issues?</a:t>
              </a:r>
            </a:p>
          </p:txBody>
        </p:sp>
      </p:grpSp>
      <p:sp>
        <p:nvSpPr>
          <p:cNvPr id="37" name="Speech Bubble: Rectangle with Corners Rounded 36">
            <a:extLst>
              <a:ext uri="{FF2B5EF4-FFF2-40B4-BE49-F238E27FC236}">
                <a16:creationId xmlns:a16="http://schemas.microsoft.com/office/drawing/2014/main" xmlns="" id="{0173BEE3-F14E-466C-BA10-D1A36F1BBDDE}"/>
              </a:ext>
            </a:extLst>
          </p:cNvPr>
          <p:cNvSpPr/>
          <p:nvPr/>
        </p:nvSpPr>
        <p:spPr>
          <a:xfrm>
            <a:off x="6601440" y="5780492"/>
            <a:ext cx="2460117" cy="699886"/>
          </a:xfrm>
          <a:prstGeom prst="wedgeRoundRectCallout">
            <a:avLst>
              <a:gd name="adj1" fmla="val -61155"/>
              <a:gd name="adj2" fmla="val -80244"/>
              <a:gd name="adj3" fmla="val 16667"/>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Will this be national or locally agreed?</a:t>
            </a:r>
          </a:p>
        </p:txBody>
      </p:sp>
      <p:sp>
        <p:nvSpPr>
          <p:cNvPr id="38" name="Speech Bubble: Rectangle with Corners Rounded 37">
            <a:extLst>
              <a:ext uri="{FF2B5EF4-FFF2-40B4-BE49-F238E27FC236}">
                <a16:creationId xmlns:a16="http://schemas.microsoft.com/office/drawing/2014/main" xmlns="" id="{9D9B7EB1-09A4-482D-969D-E8F1F99ACDA0}"/>
              </a:ext>
            </a:extLst>
          </p:cNvPr>
          <p:cNvSpPr/>
          <p:nvPr/>
        </p:nvSpPr>
        <p:spPr>
          <a:xfrm>
            <a:off x="2489589" y="4366920"/>
            <a:ext cx="3079941" cy="882176"/>
          </a:xfrm>
          <a:prstGeom prst="wedgeRoundRectCallout">
            <a:avLst>
              <a:gd name="adj1" fmla="val -46772"/>
              <a:gd name="adj2" fmla="val 89921"/>
              <a:gd name="adj3" fmla="val 16667"/>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Does a national GTAB approach seem appropriate?  What level of input do we want locally?</a:t>
            </a:r>
          </a:p>
        </p:txBody>
      </p:sp>
      <p:sp>
        <p:nvSpPr>
          <p:cNvPr id="39" name="Speech Bubble: Rectangle with Corners Rounded 38">
            <a:extLst>
              <a:ext uri="{FF2B5EF4-FFF2-40B4-BE49-F238E27FC236}">
                <a16:creationId xmlns:a16="http://schemas.microsoft.com/office/drawing/2014/main" xmlns="" id="{615AEB4A-BE33-464B-B947-B9025CF77CD6}"/>
              </a:ext>
            </a:extLst>
          </p:cNvPr>
          <p:cNvSpPr/>
          <p:nvPr/>
        </p:nvSpPr>
        <p:spPr>
          <a:xfrm>
            <a:off x="2889022" y="5547093"/>
            <a:ext cx="2903992" cy="882176"/>
          </a:xfrm>
          <a:prstGeom prst="wedgeRoundRectCallout">
            <a:avLst>
              <a:gd name="adj1" fmla="val -70354"/>
              <a:gd name="adj2" fmla="val 56840"/>
              <a:gd name="adj3" fmla="val 16667"/>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Straight forward reports versus complex discussions?  </a:t>
            </a:r>
            <a:br>
              <a:rPr lang="en-GB" sz="1600" dirty="0">
                <a:solidFill>
                  <a:schemeClr val="tx1"/>
                </a:solidFill>
              </a:rPr>
            </a:br>
            <a:r>
              <a:rPr lang="en-GB" sz="1600" dirty="0">
                <a:solidFill>
                  <a:schemeClr val="tx1"/>
                </a:solidFill>
              </a:rPr>
              <a:t>What support required?</a:t>
            </a:r>
          </a:p>
        </p:txBody>
      </p:sp>
      <p:sp>
        <p:nvSpPr>
          <p:cNvPr id="41" name="Speech Bubble: Rectangle with Corners Rounded 40">
            <a:extLst>
              <a:ext uri="{FF2B5EF4-FFF2-40B4-BE49-F238E27FC236}">
                <a16:creationId xmlns:a16="http://schemas.microsoft.com/office/drawing/2014/main" xmlns="" id="{DBAA4BC3-EB5E-442D-8C9F-B08BB71F2280}"/>
              </a:ext>
            </a:extLst>
          </p:cNvPr>
          <p:cNvSpPr/>
          <p:nvPr/>
        </p:nvSpPr>
        <p:spPr>
          <a:xfrm>
            <a:off x="151946" y="3977262"/>
            <a:ext cx="2187806" cy="1941687"/>
          </a:xfrm>
          <a:prstGeom prst="wedgeRoundRectCallout">
            <a:avLst>
              <a:gd name="adj1" fmla="val -11993"/>
              <a:gd name="adj2" fmla="val 70445"/>
              <a:gd name="adj3" fmla="val 16667"/>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What processes and SOP do we need to set up?</a:t>
            </a:r>
          </a:p>
          <a:p>
            <a:pPr algn="ctr"/>
            <a:r>
              <a:rPr lang="en-GB" sz="1600" dirty="0">
                <a:solidFill>
                  <a:schemeClr val="tx1"/>
                </a:solidFill>
              </a:rPr>
              <a:t>What are the education and training needs of all staff to support this?</a:t>
            </a:r>
          </a:p>
        </p:txBody>
      </p:sp>
    </p:spTree>
    <p:extLst>
      <p:ext uri="{BB962C8B-B14F-4D97-AF65-F5344CB8AC3E}">
        <p14:creationId xmlns:p14="http://schemas.microsoft.com/office/powerpoint/2010/main" val="198742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B3E571-303C-4FBE-A297-FBE45D3B5103}"/>
              </a:ext>
            </a:extLst>
          </p:cNvPr>
          <p:cNvSpPr>
            <a:spLocks noGrp="1"/>
          </p:cNvSpPr>
          <p:nvPr>
            <p:ph type="title"/>
          </p:nvPr>
        </p:nvSpPr>
        <p:spPr/>
        <p:txBody>
          <a:bodyPr/>
          <a:lstStyle/>
          <a:p>
            <a:pPr algn="l"/>
            <a:r>
              <a:rPr lang="en-GB" sz="3600" b="1" dirty="0">
                <a:solidFill>
                  <a:srgbClr val="558ED5"/>
                </a:solidFill>
              </a:rPr>
              <a:t>Next steps </a:t>
            </a:r>
          </a:p>
        </p:txBody>
      </p:sp>
      <p:sp>
        <p:nvSpPr>
          <p:cNvPr id="3" name="Content Placeholder 2">
            <a:extLst>
              <a:ext uri="{FF2B5EF4-FFF2-40B4-BE49-F238E27FC236}">
                <a16:creationId xmlns:a16="http://schemas.microsoft.com/office/drawing/2014/main" xmlns="" id="{E9B9A563-8ECC-4091-983A-CA4AEE91EBDB}"/>
              </a:ext>
            </a:extLst>
          </p:cNvPr>
          <p:cNvSpPr>
            <a:spLocks noGrp="1"/>
          </p:cNvSpPr>
          <p:nvPr>
            <p:ph idx="1"/>
          </p:nvPr>
        </p:nvSpPr>
        <p:spPr>
          <a:xfrm>
            <a:off x="457200" y="1340768"/>
            <a:ext cx="8356600" cy="5390206"/>
          </a:xfrm>
        </p:spPr>
        <p:txBody>
          <a:bodyPr>
            <a:normAutofit/>
          </a:bodyPr>
          <a:lstStyle/>
          <a:p>
            <a:r>
              <a:rPr lang="en-GB" dirty="0" smtClean="0"/>
              <a:t>Liaison </a:t>
            </a:r>
            <a:r>
              <a:rPr lang="en-GB" dirty="0"/>
              <a:t>with NHS England </a:t>
            </a:r>
            <a:r>
              <a:rPr lang="en-GB" dirty="0" smtClean="0"/>
              <a:t>ongoing in attempt to resolve outstanding queries regarding results reporting, GTAB structure expectations etc.  </a:t>
            </a:r>
          </a:p>
          <a:p>
            <a:endParaRPr lang="en-GB" sz="2100" dirty="0"/>
          </a:p>
          <a:p>
            <a:r>
              <a:rPr lang="en-GB" dirty="0" smtClean="0"/>
              <a:t>Ongoing practical discussions and meetings to work through the key steps in the local pathway</a:t>
            </a:r>
            <a:endParaRPr lang="en-GB" dirty="0"/>
          </a:p>
          <a:p>
            <a:pPr marL="457200" lvl="1" indent="0">
              <a:buNone/>
            </a:pPr>
            <a:endParaRPr lang="en-GB" sz="2100" dirty="0"/>
          </a:p>
          <a:p>
            <a:r>
              <a:rPr lang="en-GB" dirty="0" smtClean="0"/>
              <a:t>Plans to hold a sarcoma regional educational GTAB in early 2020 to review results and reporting plans </a:t>
            </a:r>
            <a:endParaRPr lang="en-GB" dirty="0"/>
          </a:p>
          <a:p>
            <a:endParaRPr lang="en-GB" sz="2000" dirty="0"/>
          </a:p>
          <a:p>
            <a:r>
              <a:rPr lang="en-GB" dirty="0" smtClean="0"/>
              <a:t>Record of discussion session today and discuss any further education and training needs after the session</a:t>
            </a:r>
            <a:endParaRPr lang="en-GB" dirty="0"/>
          </a:p>
        </p:txBody>
      </p:sp>
      <p:pic>
        <p:nvPicPr>
          <p:cNvPr id="4" name="Picture 2">
            <a:extLst>
              <a:ext uri="{FF2B5EF4-FFF2-40B4-BE49-F238E27FC236}">
                <a16:creationId xmlns:a16="http://schemas.microsoft.com/office/drawing/2014/main" xmlns="" id="{B3BCBE5C-B8A4-49C8-BF85-09FE92ACA6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0272" y="127026"/>
            <a:ext cx="1944216" cy="898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89330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225409" y="548680"/>
            <a:ext cx="5142562" cy="523220"/>
          </a:xfrm>
          <a:prstGeom prst="rect">
            <a:avLst/>
          </a:prstGeom>
          <a:noFill/>
        </p:spPr>
        <p:txBody>
          <a:bodyPr wrap="none" rtlCol="0">
            <a:spAutoFit/>
          </a:bodyPr>
          <a:lstStyle/>
          <a:p>
            <a:r>
              <a:rPr lang="en-GB" sz="2800" b="1" dirty="0">
                <a:solidFill>
                  <a:schemeClr val="tx2">
                    <a:lumMod val="60000"/>
                    <a:lumOff val="40000"/>
                  </a:schemeClr>
                </a:solidFill>
                <a:ea typeface="+mj-ea"/>
                <a:cs typeface="+mj-cs"/>
              </a:rPr>
              <a:t>West of England Medicine Centre</a:t>
            </a:r>
          </a:p>
        </p:txBody>
      </p:sp>
      <p:grpSp>
        <p:nvGrpSpPr>
          <p:cNvPr id="3" name="Group 2">
            <a:extLst>
              <a:ext uri="{FF2B5EF4-FFF2-40B4-BE49-F238E27FC236}">
                <a16:creationId xmlns:a16="http://schemas.microsoft.com/office/drawing/2014/main" xmlns="" id="{FB201AA6-EE2F-47FB-B9D7-AEB3AE29AD5D}"/>
              </a:ext>
            </a:extLst>
          </p:cNvPr>
          <p:cNvGrpSpPr/>
          <p:nvPr/>
        </p:nvGrpSpPr>
        <p:grpSpPr>
          <a:xfrm>
            <a:off x="1595906" y="1513325"/>
            <a:ext cx="6096000" cy="4064000"/>
            <a:chOff x="1595906" y="1218029"/>
            <a:chExt cx="6096000" cy="4064000"/>
          </a:xfrm>
        </p:grpSpPr>
        <p:graphicFrame>
          <p:nvGraphicFramePr>
            <p:cNvPr id="4" name="Diagram 3">
              <a:extLst>
                <a:ext uri="{FF2B5EF4-FFF2-40B4-BE49-F238E27FC236}">
                  <a16:creationId xmlns:a16="http://schemas.microsoft.com/office/drawing/2014/main" xmlns="" id="{090816DC-5C5D-49AB-B828-79555E7546FD}"/>
                </a:ext>
              </a:extLst>
            </p:cNvPr>
            <p:cNvGraphicFramePr/>
            <p:nvPr>
              <p:extLst>
                <p:ext uri="{D42A27DB-BD31-4B8C-83A1-F6EECF244321}">
                  <p14:modId xmlns:p14="http://schemas.microsoft.com/office/powerpoint/2010/main" val="3854973111"/>
                </p:ext>
              </p:extLst>
            </p:nvPr>
          </p:nvGraphicFramePr>
          <p:xfrm>
            <a:off x="1595906" y="121802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xmlns="" id="{7523BBE1-717A-4700-81E5-2CD6CBEFEF1C}"/>
                </a:ext>
              </a:extLst>
            </p:cNvPr>
            <p:cNvSpPr txBox="1"/>
            <p:nvPr/>
          </p:nvSpPr>
          <p:spPr>
            <a:xfrm>
              <a:off x="3118772" y="2483144"/>
              <a:ext cx="2952328" cy="1477328"/>
            </a:xfrm>
            <a:prstGeom prst="rect">
              <a:avLst/>
            </a:prstGeom>
            <a:noFill/>
          </p:spPr>
          <p:txBody>
            <a:bodyPr wrap="square" rtlCol="0">
              <a:spAutoFit/>
            </a:bodyPr>
            <a:lstStyle/>
            <a:p>
              <a:pPr algn="ctr"/>
              <a:r>
                <a:rPr lang="en-GB" sz="1000" b="1" dirty="0"/>
                <a:t>Lead Organisation</a:t>
              </a:r>
              <a:r>
                <a:rPr lang="en-GB" sz="1000" dirty="0"/>
                <a:t>: </a:t>
              </a:r>
            </a:p>
            <a:p>
              <a:pPr algn="ctr"/>
              <a:r>
                <a:rPr lang="en-GB" sz="1000" dirty="0"/>
                <a:t>      University Hospitals Bristol</a:t>
              </a:r>
            </a:p>
            <a:p>
              <a:pPr algn="ctr"/>
              <a:endParaRPr lang="en-GB" sz="1000" b="1" dirty="0"/>
            </a:p>
            <a:p>
              <a:pPr algn="ctr"/>
              <a:r>
                <a:rPr lang="en-GB" sz="1000" b="1" dirty="0"/>
                <a:t>SRO</a:t>
              </a:r>
              <a:r>
                <a:rPr lang="en-GB" sz="1000" dirty="0"/>
                <a:t>: Dr William Oldfield</a:t>
              </a:r>
            </a:p>
            <a:p>
              <a:pPr algn="ctr"/>
              <a:r>
                <a:rPr lang="en-GB" sz="1000" b="1" dirty="0"/>
                <a:t>Director:</a:t>
              </a:r>
              <a:r>
                <a:rPr lang="en-GB" sz="1000" dirty="0"/>
                <a:t> Prof Sarah Smithson</a:t>
              </a:r>
            </a:p>
            <a:p>
              <a:pPr algn="ctr"/>
              <a:r>
                <a:rPr lang="en-GB" sz="1000" b="1" dirty="0"/>
                <a:t>Cancer Lead:</a:t>
              </a:r>
              <a:r>
                <a:rPr lang="en-GB" sz="1000" dirty="0"/>
                <a:t> Mr James Bristol</a:t>
              </a:r>
            </a:p>
            <a:p>
              <a:pPr algn="ctr"/>
              <a:r>
                <a:rPr lang="en-GB" sz="1000" b="1" dirty="0"/>
                <a:t>Programme manager</a:t>
              </a:r>
              <a:r>
                <a:rPr lang="en-GB" sz="1000" dirty="0"/>
                <a:t>: </a:t>
              </a:r>
              <a:br>
                <a:rPr lang="en-GB" sz="1000" dirty="0"/>
              </a:br>
              <a:r>
                <a:rPr lang="en-GB" sz="1000" dirty="0"/>
                <a:t>Catherine Carpenter-Clawson</a:t>
              </a:r>
            </a:p>
            <a:p>
              <a:pPr algn="ctr"/>
              <a:r>
                <a:rPr lang="en-GB" sz="1000" b="1" dirty="0"/>
                <a:t>Genomics Practitioner Lead: </a:t>
              </a:r>
              <a:r>
                <a:rPr lang="en-GB" sz="1000" dirty="0"/>
                <a:t>Amanda </a:t>
              </a:r>
              <a:r>
                <a:rPr lang="en-GB" sz="1000" dirty="0" err="1"/>
                <a:t>Pichini</a:t>
              </a:r>
              <a:endParaRPr lang="en-GB" sz="1000" dirty="0"/>
            </a:p>
          </p:txBody>
        </p:sp>
      </p:grpSp>
      <p:sp>
        <p:nvSpPr>
          <p:cNvPr id="6" name="TextBox 5">
            <a:extLst>
              <a:ext uri="{FF2B5EF4-FFF2-40B4-BE49-F238E27FC236}">
                <a16:creationId xmlns:a16="http://schemas.microsoft.com/office/drawing/2014/main" xmlns="" id="{806C22A7-F733-4614-9696-2F2E302DD193}"/>
              </a:ext>
            </a:extLst>
          </p:cNvPr>
          <p:cNvSpPr txBox="1"/>
          <p:nvPr/>
        </p:nvSpPr>
        <p:spPr>
          <a:xfrm>
            <a:off x="2830983" y="4233348"/>
            <a:ext cx="3718609" cy="261610"/>
          </a:xfrm>
          <a:prstGeom prst="rect">
            <a:avLst/>
          </a:prstGeom>
          <a:noFill/>
        </p:spPr>
        <p:txBody>
          <a:bodyPr wrap="square" rtlCol="0">
            <a:spAutoFit/>
          </a:bodyPr>
          <a:lstStyle/>
          <a:p>
            <a:pPr algn="ctr"/>
            <a:r>
              <a:rPr lang="en-GB" sz="1050" dirty="0">
                <a:latin typeface="Arial" panose="020B0604020202020204" pitchFamily="34" charset="0"/>
                <a:cs typeface="Arial" panose="020B0604020202020204" pitchFamily="34" charset="0"/>
              </a:rPr>
              <a:t>E-mail the team: </a:t>
            </a:r>
            <a:r>
              <a:rPr lang="en-GB" sz="1050" dirty="0">
                <a:latin typeface="Arial" panose="020B0604020202020204" pitchFamily="34" charset="0"/>
                <a:cs typeface="Arial" panose="020B0604020202020204" pitchFamily="34" charset="0"/>
                <a:hlinkClick r:id="rId8"/>
              </a:rPr>
              <a:t>ubh-tr.wegmc@nhs.net</a:t>
            </a:r>
            <a:r>
              <a:rPr lang="en-GB" sz="1050" dirty="0">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xmlns="" id="{40759E35-B471-4ED2-9CFF-340E606AD00F}"/>
              </a:ext>
            </a:extLst>
          </p:cNvPr>
          <p:cNvSpPr txBox="1"/>
          <p:nvPr/>
        </p:nvSpPr>
        <p:spPr>
          <a:xfrm>
            <a:off x="5796136" y="1328659"/>
            <a:ext cx="3088602" cy="369332"/>
          </a:xfrm>
          <a:prstGeom prst="rect">
            <a:avLst/>
          </a:prstGeom>
          <a:noFill/>
        </p:spPr>
        <p:txBody>
          <a:bodyPr wrap="none" rtlCol="0">
            <a:spAutoFit/>
          </a:bodyPr>
          <a:lstStyle/>
          <a:p>
            <a:r>
              <a:rPr lang="en-GB" dirty="0"/>
              <a:t>Funded Genomic Practitioners:</a:t>
            </a:r>
          </a:p>
        </p:txBody>
      </p:sp>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70529" y="1813035"/>
            <a:ext cx="1314450" cy="9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73497" y="1825940"/>
            <a:ext cx="131445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5409" y="3031329"/>
            <a:ext cx="125730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85503" y="4941168"/>
            <a:ext cx="1304925" cy="98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87542" y="4907845"/>
            <a:ext cx="1285875"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64288" y="3293743"/>
            <a:ext cx="1276350"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a:extLst>
              <a:ext uri="{FF2B5EF4-FFF2-40B4-BE49-F238E27FC236}">
                <a16:creationId xmlns:a16="http://schemas.microsoft.com/office/drawing/2014/main" xmlns="" id="{40759E35-B471-4ED2-9CFF-340E606AD00F}"/>
              </a:ext>
            </a:extLst>
          </p:cNvPr>
          <p:cNvSpPr txBox="1"/>
          <p:nvPr/>
        </p:nvSpPr>
        <p:spPr>
          <a:xfrm>
            <a:off x="323528" y="1124744"/>
            <a:ext cx="2162900" cy="369332"/>
          </a:xfrm>
          <a:prstGeom prst="rect">
            <a:avLst/>
          </a:prstGeom>
          <a:noFill/>
        </p:spPr>
        <p:txBody>
          <a:bodyPr wrap="none" rtlCol="0">
            <a:spAutoFit/>
          </a:bodyPr>
          <a:lstStyle/>
          <a:p>
            <a:r>
              <a:rPr lang="en-GB" dirty="0"/>
              <a:t>Core team members:</a:t>
            </a:r>
          </a:p>
        </p:txBody>
      </p:sp>
      <p:pic>
        <p:nvPicPr>
          <p:cNvPr id="2056"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03725" y="2032331"/>
            <a:ext cx="1247775"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6852" y="1565606"/>
            <a:ext cx="647700" cy="9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56100" y="3917230"/>
            <a:ext cx="1295400"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6834" y="4886672"/>
            <a:ext cx="1285875"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56100" y="5779343"/>
            <a:ext cx="1276350"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a:extLst>
              <a:ext uri="{FF2B5EF4-FFF2-40B4-BE49-F238E27FC236}">
                <a16:creationId xmlns:a16="http://schemas.microsoft.com/office/drawing/2014/main" xmlns="" id="{40759E35-B471-4ED2-9CFF-340E606AD00F}"/>
              </a:ext>
            </a:extLst>
          </p:cNvPr>
          <p:cNvSpPr txBox="1"/>
          <p:nvPr/>
        </p:nvSpPr>
        <p:spPr>
          <a:xfrm>
            <a:off x="1043608" y="1550692"/>
            <a:ext cx="1010384" cy="461665"/>
          </a:xfrm>
          <a:prstGeom prst="rect">
            <a:avLst/>
          </a:prstGeom>
          <a:noFill/>
        </p:spPr>
        <p:txBody>
          <a:bodyPr wrap="square" rtlCol="0">
            <a:spAutoFit/>
          </a:bodyPr>
          <a:lstStyle/>
          <a:p>
            <a:r>
              <a:rPr lang="en-GB" sz="1200" dirty="0"/>
              <a:t>Prof Sarah Smithson</a:t>
            </a:r>
          </a:p>
        </p:txBody>
      </p:sp>
      <p:sp>
        <p:nvSpPr>
          <p:cNvPr id="21" name="TextBox 20">
            <a:extLst>
              <a:ext uri="{FF2B5EF4-FFF2-40B4-BE49-F238E27FC236}">
                <a16:creationId xmlns:a16="http://schemas.microsoft.com/office/drawing/2014/main" xmlns="" id="{40759E35-B471-4ED2-9CFF-340E606AD00F}"/>
              </a:ext>
            </a:extLst>
          </p:cNvPr>
          <p:cNvSpPr txBox="1"/>
          <p:nvPr/>
        </p:nvSpPr>
        <p:spPr>
          <a:xfrm>
            <a:off x="611560" y="2546681"/>
            <a:ext cx="1010384" cy="461665"/>
          </a:xfrm>
          <a:prstGeom prst="rect">
            <a:avLst/>
          </a:prstGeom>
          <a:noFill/>
        </p:spPr>
        <p:txBody>
          <a:bodyPr wrap="square" rtlCol="0">
            <a:spAutoFit/>
          </a:bodyPr>
          <a:lstStyle/>
          <a:p>
            <a:pPr algn="r"/>
            <a:r>
              <a:rPr lang="en-GB" sz="1200" dirty="0"/>
              <a:t>Mr James Bristol</a:t>
            </a:r>
          </a:p>
        </p:txBody>
      </p:sp>
      <p:sp>
        <p:nvSpPr>
          <p:cNvPr id="22" name="TextBox 21">
            <a:extLst>
              <a:ext uri="{FF2B5EF4-FFF2-40B4-BE49-F238E27FC236}">
                <a16:creationId xmlns:a16="http://schemas.microsoft.com/office/drawing/2014/main" xmlns="" id="{40759E35-B471-4ED2-9CFF-340E606AD00F}"/>
              </a:ext>
            </a:extLst>
          </p:cNvPr>
          <p:cNvSpPr txBox="1"/>
          <p:nvPr/>
        </p:nvSpPr>
        <p:spPr>
          <a:xfrm>
            <a:off x="1403648" y="3455565"/>
            <a:ext cx="1010384" cy="461665"/>
          </a:xfrm>
          <a:prstGeom prst="rect">
            <a:avLst/>
          </a:prstGeom>
          <a:noFill/>
        </p:spPr>
        <p:txBody>
          <a:bodyPr wrap="square" rtlCol="0">
            <a:spAutoFit/>
          </a:bodyPr>
          <a:lstStyle/>
          <a:p>
            <a:r>
              <a:rPr lang="en-GB" sz="1200" dirty="0"/>
              <a:t>Amanda Pichini</a:t>
            </a:r>
          </a:p>
        </p:txBody>
      </p:sp>
      <p:sp>
        <p:nvSpPr>
          <p:cNvPr id="23" name="TextBox 22">
            <a:extLst>
              <a:ext uri="{FF2B5EF4-FFF2-40B4-BE49-F238E27FC236}">
                <a16:creationId xmlns:a16="http://schemas.microsoft.com/office/drawing/2014/main" xmlns="" id="{40759E35-B471-4ED2-9CFF-340E606AD00F}"/>
              </a:ext>
            </a:extLst>
          </p:cNvPr>
          <p:cNvSpPr txBox="1"/>
          <p:nvPr/>
        </p:nvSpPr>
        <p:spPr>
          <a:xfrm>
            <a:off x="196834" y="4407495"/>
            <a:ext cx="1392910" cy="461665"/>
          </a:xfrm>
          <a:prstGeom prst="rect">
            <a:avLst/>
          </a:prstGeom>
          <a:noFill/>
        </p:spPr>
        <p:txBody>
          <a:bodyPr wrap="square" rtlCol="0">
            <a:spAutoFit/>
          </a:bodyPr>
          <a:lstStyle/>
          <a:p>
            <a:pPr algn="r"/>
            <a:r>
              <a:rPr lang="en-GB" sz="1200" dirty="0"/>
              <a:t>Catherine Carpenter-Clawson</a:t>
            </a:r>
          </a:p>
        </p:txBody>
      </p:sp>
      <p:sp>
        <p:nvSpPr>
          <p:cNvPr id="24" name="TextBox 23">
            <a:extLst>
              <a:ext uri="{FF2B5EF4-FFF2-40B4-BE49-F238E27FC236}">
                <a16:creationId xmlns:a16="http://schemas.microsoft.com/office/drawing/2014/main" xmlns="" id="{40759E35-B471-4ED2-9CFF-340E606AD00F}"/>
              </a:ext>
            </a:extLst>
          </p:cNvPr>
          <p:cNvSpPr txBox="1"/>
          <p:nvPr/>
        </p:nvSpPr>
        <p:spPr>
          <a:xfrm>
            <a:off x="1454956" y="5158933"/>
            <a:ext cx="1663816" cy="646331"/>
          </a:xfrm>
          <a:prstGeom prst="rect">
            <a:avLst/>
          </a:prstGeom>
          <a:noFill/>
        </p:spPr>
        <p:txBody>
          <a:bodyPr wrap="square" rtlCol="0">
            <a:spAutoFit/>
          </a:bodyPr>
          <a:lstStyle/>
          <a:p>
            <a:r>
              <a:rPr lang="en-GB" sz="1200" dirty="0"/>
              <a:t>Mel Watson, </a:t>
            </a:r>
            <a:br>
              <a:rPr lang="en-GB" sz="1200" dirty="0"/>
            </a:br>
            <a:r>
              <a:rPr lang="en-GB" sz="1200" dirty="0"/>
              <a:t>Education &amp; Training Lead SW GLH</a:t>
            </a:r>
          </a:p>
        </p:txBody>
      </p:sp>
      <p:sp>
        <p:nvSpPr>
          <p:cNvPr id="25" name="TextBox 24">
            <a:extLst>
              <a:ext uri="{FF2B5EF4-FFF2-40B4-BE49-F238E27FC236}">
                <a16:creationId xmlns:a16="http://schemas.microsoft.com/office/drawing/2014/main" xmlns="" id="{40759E35-B471-4ED2-9CFF-340E606AD00F}"/>
              </a:ext>
            </a:extLst>
          </p:cNvPr>
          <p:cNvSpPr txBox="1"/>
          <p:nvPr/>
        </p:nvSpPr>
        <p:spPr>
          <a:xfrm>
            <a:off x="-36512" y="6092730"/>
            <a:ext cx="1663816" cy="646331"/>
          </a:xfrm>
          <a:prstGeom prst="rect">
            <a:avLst/>
          </a:prstGeom>
          <a:noFill/>
        </p:spPr>
        <p:txBody>
          <a:bodyPr wrap="square" rtlCol="0">
            <a:spAutoFit/>
          </a:bodyPr>
          <a:lstStyle/>
          <a:p>
            <a:pPr algn="r"/>
            <a:r>
              <a:rPr lang="en-GB" sz="1200" dirty="0"/>
              <a:t>John Kirk, Communication Lead </a:t>
            </a:r>
            <a:r>
              <a:rPr lang="en-GB" sz="1200" dirty="0" err="1"/>
              <a:t>UHBristol</a:t>
            </a:r>
            <a:endParaRPr lang="en-GB" sz="1200" dirty="0"/>
          </a:p>
        </p:txBody>
      </p:sp>
      <p:sp>
        <p:nvSpPr>
          <p:cNvPr id="26" name="TextBox 25">
            <a:extLst>
              <a:ext uri="{FF2B5EF4-FFF2-40B4-BE49-F238E27FC236}">
                <a16:creationId xmlns:a16="http://schemas.microsoft.com/office/drawing/2014/main" xmlns="" id="{40759E35-B471-4ED2-9CFF-340E606AD00F}"/>
              </a:ext>
            </a:extLst>
          </p:cNvPr>
          <p:cNvSpPr txBox="1"/>
          <p:nvPr/>
        </p:nvSpPr>
        <p:spPr>
          <a:xfrm>
            <a:off x="5796136" y="2791961"/>
            <a:ext cx="3088843" cy="276999"/>
          </a:xfrm>
          <a:prstGeom prst="rect">
            <a:avLst/>
          </a:prstGeom>
          <a:noFill/>
        </p:spPr>
        <p:txBody>
          <a:bodyPr wrap="square" rtlCol="0">
            <a:spAutoFit/>
          </a:bodyPr>
          <a:lstStyle/>
          <a:p>
            <a:pPr algn="r"/>
            <a:r>
              <a:rPr lang="en-GB" sz="1200" dirty="0"/>
              <a:t>Leah Buckley &amp; Janice Bailey, </a:t>
            </a:r>
            <a:r>
              <a:rPr lang="en-GB" sz="1200" dirty="0" err="1"/>
              <a:t>UHBristol</a:t>
            </a:r>
            <a:endParaRPr lang="en-GB" sz="1200" dirty="0"/>
          </a:p>
        </p:txBody>
      </p:sp>
      <p:sp>
        <p:nvSpPr>
          <p:cNvPr id="27" name="TextBox 26">
            <a:extLst>
              <a:ext uri="{FF2B5EF4-FFF2-40B4-BE49-F238E27FC236}">
                <a16:creationId xmlns:a16="http://schemas.microsoft.com/office/drawing/2014/main" xmlns="" id="{40759E35-B471-4ED2-9CFF-340E606AD00F}"/>
              </a:ext>
            </a:extLst>
          </p:cNvPr>
          <p:cNvSpPr txBox="1"/>
          <p:nvPr/>
        </p:nvSpPr>
        <p:spPr>
          <a:xfrm>
            <a:off x="6730722" y="4268995"/>
            <a:ext cx="2201646" cy="276999"/>
          </a:xfrm>
          <a:prstGeom prst="rect">
            <a:avLst/>
          </a:prstGeom>
          <a:noFill/>
        </p:spPr>
        <p:txBody>
          <a:bodyPr wrap="square" rtlCol="0">
            <a:spAutoFit/>
          </a:bodyPr>
          <a:lstStyle/>
          <a:p>
            <a:pPr algn="ctr"/>
            <a:r>
              <a:rPr lang="en-GB" sz="1200" dirty="0" err="1"/>
              <a:t>Suriya</a:t>
            </a:r>
            <a:r>
              <a:rPr lang="en-GB" sz="1200" dirty="0"/>
              <a:t> Kirkpatrick, North Bristol</a:t>
            </a:r>
          </a:p>
        </p:txBody>
      </p:sp>
      <p:sp>
        <p:nvSpPr>
          <p:cNvPr id="28" name="TextBox 27">
            <a:extLst>
              <a:ext uri="{FF2B5EF4-FFF2-40B4-BE49-F238E27FC236}">
                <a16:creationId xmlns:a16="http://schemas.microsoft.com/office/drawing/2014/main" xmlns="" id="{40759E35-B471-4ED2-9CFF-340E606AD00F}"/>
              </a:ext>
            </a:extLst>
          </p:cNvPr>
          <p:cNvSpPr txBox="1"/>
          <p:nvPr/>
        </p:nvSpPr>
        <p:spPr>
          <a:xfrm>
            <a:off x="5763883" y="5922243"/>
            <a:ext cx="2912573" cy="276999"/>
          </a:xfrm>
          <a:prstGeom prst="rect">
            <a:avLst/>
          </a:prstGeom>
          <a:noFill/>
        </p:spPr>
        <p:txBody>
          <a:bodyPr wrap="square" rtlCol="0">
            <a:spAutoFit/>
          </a:bodyPr>
          <a:lstStyle/>
          <a:p>
            <a:pPr algn="ctr"/>
            <a:r>
              <a:rPr lang="en-GB" sz="1200" dirty="0"/>
              <a:t>Tracie Miles &amp; Faye Price, RUH</a:t>
            </a:r>
          </a:p>
        </p:txBody>
      </p:sp>
      <p:sp>
        <p:nvSpPr>
          <p:cNvPr id="29" name="TextBox 28">
            <a:extLst>
              <a:ext uri="{FF2B5EF4-FFF2-40B4-BE49-F238E27FC236}">
                <a16:creationId xmlns:a16="http://schemas.microsoft.com/office/drawing/2014/main" xmlns="" id="{40759E35-B471-4ED2-9CFF-340E606AD00F}"/>
              </a:ext>
            </a:extLst>
          </p:cNvPr>
          <p:cNvSpPr txBox="1"/>
          <p:nvPr/>
        </p:nvSpPr>
        <p:spPr>
          <a:xfrm>
            <a:off x="5553359" y="6525344"/>
            <a:ext cx="1610929" cy="276999"/>
          </a:xfrm>
          <a:prstGeom prst="rect">
            <a:avLst/>
          </a:prstGeom>
          <a:noFill/>
        </p:spPr>
        <p:txBody>
          <a:bodyPr wrap="square" rtlCol="0">
            <a:spAutoFit/>
          </a:bodyPr>
          <a:lstStyle/>
          <a:p>
            <a:r>
              <a:rPr lang="en-GB" sz="1200" dirty="0"/>
              <a:t>Gill Hopkins, GHNFT</a:t>
            </a:r>
          </a:p>
        </p:txBody>
      </p:sp>
      <p:pic>
        <p:nvPicPr>
          <p:cNvPr id="30" name="Picture 2">
            <a:extLst>
              <a:ext uri="{FF2B5EF4-FFF2-40B4-BE49-F238E27FC236}">
                <a16:creationId xmlns:a16="http://schemas.microsoft.com/office/drawing/2014/main" xmlns="" id="{78A87D9E-AF93-48D4-8DCD-EE86464DB294}"/>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020272" y="127026"/>
            <a:ext cx="1944216" cy="898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xmlns="" id="{440F292B-3FB3-4B7E-BB6C-CB41CA43A15D}"/>
              </a:ext>
            </a:extLst>
          </p:cNvPr>
          <p:cNvPicPr>
            <a:picLocks noChangeAspect="1"/>
          </p:cNvPicPr>
          <p:nvPr/>
        </p:nvPicPr>
        <p:blipFill>
          <a:blip r:embed="rId21"/>
          <a:stretch>
            <a:fillRect/>
          </a:stretch>
        </p:blipFill>
        <p:spPr>
          <a:xfrm>
            <a:off x="4466382" y="5761155"/>
            <a:ext cx="1100387" cy="998400"/>
          </a:xfrm>
          <a:prstGeom prst="rect">
            <a:avLst/>
          </a:prstGeom>
        </p:spPr>
      </p:pic>
    </p:spTree>
    <p:extLst>
      <p:ext uri="{BB962C8B-B14F-4D97-AF65-F5344CB8AC3E}">
        <p14:creationId xmlns:p14="http://schemas.microsoft.com/office/powerpoint/2010/main" val="1911795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5512" y="1245120"/>
            <a:ext cx="3467472" cy="52129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585597" y="99665"/>
            <a:ext cx="7886700" cy="1325563"/>
          </a:xfrm>
        </p:spPr>
        <p:txBody>
          <a:bodyPr>
            <a:normAutofit/>
          </a:bodyPr>
          <a:lstStyle/>
          <a:p>
            <a:r>
              <a:rPr lang="en-GB" sz="4000" dirty="0" smtClean="0"/>
              <a:t>Appendix - Example </a:t>
            </a:r>
            <a:r>
              <a:rPr lang="en-GB" sz="4000" dirty="0"/>
              <a:t>WGS Order Form </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869" y="1268760"/>
            <a:ext cx="3376638" cy="51834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ounded Rectangular Callout 9"/>
          <p:cNvSpPr/>
          <p:nvPr/>
        </p:nvSpPr>
        <p:spPr>
          <a:xfrm>
            <a:off x="2483768" y="1700808"/>
            <a:ext cx="1413528" cy="360039"/>
          </a:xfrm>
          <a:prstGeom prst="wedgeRoundRectCallout">
            <a:avLst>
              <a:gd name="adj1" fmla="val -60589"/>
              <a:gd name="adj2" fmla="val 5756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1. Organisation  </a:t>
            </a:r>
          </a:p>
        </p:txBody>
      </p:sp>
      <p:sp>
        <p:nvSpPr>
          <p:cNvPr id="8" name="Down Arrow 7"/>
          <p:cNvSpPr/>
          <p:nvPr/>
        </p:nvSpPr>
        <p:spPr>
          <a:xfrm rot="5400000" flipV="1">
            <a:off x="4086101" y="1804491"/>
            <a:ext cx="180019" cy="10691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ular Callout 10"/>
          <p:cNvSpPr/>
          <p:nvPr/>
        </p:nvSpPr>
        <p:spPr>
          <a:xfrm>
            <a:off x="2216941" y="2249071"/>
            <a:ext cx="1413528" cy="360039"/>
          </a:xfrm>
          <a:prstGeom prst="wedgeRoundRectCallout">
            <a:avLst>
              <a:gd name="adj1" fmla="val -60589"/>
              <a:gd name="adj2" fmla="val 5756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2. Demographics</a:t>
            </a:r>
          </a:p>
        </p:txBody>
      </p:sp>
      <p:sp>
        <p:nvSpPr>
          <p:cNvPr id="13" name="Rounded Rectangular Callout 12"/>
          <p:cNvSpPr/>
          <p:nvPr/>
        </p:nvSpPr>
        <p:spPr>
          <a:xfrm>
            <a:off x="2771800" y="4725144"/>
            <a:ext cx="1413528" cy="360039"/>
          </a:xfrm>
          <a:prstGeom prst="wedgeRoundRectCallout">
            <a:avLst>
              <a:gd name="adj1" fmla="val -60589"/>
              <a:gd name="adj2" fmla="val 5756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4. Specimen details</a:t>
            </a:r>
          </a:p>
        </p:txBody>
      </p:sp>
      <p:sp>
        <p:nvSpPr>
          <p:cNvPr id="12" name="Rectangle 11"/>
          <p:cNvSpPr/>
          <p:nvPr/>
        </p:nvSpPr>
        <p:spPr>
          <a:xfrm>
            <a:off x="5076056" y="4581128"/>
            <a:ext cx="309634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Send </a:t>
            </a:r>
            <a:r>
              <a:rPr lang="en-GB" b="1" dirty="0" smtClean="0"/>
              <a:t>with germline </a:t>
            </a:r>
            <a:r>
              <a:rPr lang="en-GB" b="1" dirty="0"/>
              <a:t>samples to confirm requirement for WGS</a:t>
            </a:r>
          </a:p>
        </p:txBody>
      </p:sp>
      <p:sp>
        <p:nvSpPr>
          <p:cNvPr id="14" name="Rounded Rectangular Callout 13"/>
          <p:cNvSpPr/>
          <p:nvPr/>
        </p:nvSpPr>
        <p:spPr>
          <a:xfrm>
            <a:off x="2289024" y="5445224"/>
            <a:ext cx="2063707" cy="360039"/>
          </a:xfrm>
          <a:prstGeom prst="wedgeRoundRectCallout">
            <a:avLst>
              <a:gd name="adj1" fmla="val -60589"/>
              <a:gd name="adj2" fmla="val 5756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5. Ordering clinician details</a:t>
            </a:r>
          </a:p>
        </p:txBody>
      </p:sp>
      <p:sp>
        <p:nvSpPr>
          <p:cNvPr id="15" name="Rounded Rectangular Callout 14">
            <a:extLst>
              <a:ext uri="{FF2B5EF4-FFF2-40B4-BE49-F238E27FC236}">
                <a16:creationId xmlns:a16="http://schemas.microsoft.com/office/drawing/2014/main" xmlns="" id="{F17AD609-827D-A640-8E7D-65A928FEA8F0}"/>
              </a:ext>
            </a:extLst>
          </p:cNvPr>
          <p:cNvSpPr/>
          <p:nvPr/>
        </p:nvSpPr>
        <p:spPr>
          <a:xfrm>
            <a:off x="1920130" y="3824276"/>
            <a:ext cx="1413528" cy="360039"/>
          </a:xfrm>
          <a:prstGeom prst="wedgeRoundRectCallout">
            <a:avLst>
              <a:gd name="adj1" fmla="val -60589"/>
              <a:gd name="adj2" fmla="val 5756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3. Diagnosis</a:t>
            </a:r>
          </a:p>
        </p:txBody>
      </p:sp>
      <p:sp>
        <p:nvSpPr>
          <p:cNvPr id="4" name="Slide Number Placeholder 3"/>
          <p:cNvSpPr>
            <a:spLocks noGrp="1"/>
          </p:cNvSpPr>
          <p:nvPr>
            <p:ph type="sldNum" sz="quarter" idx="12"/>
          </p:nvPr>
        </p:nvSpPr>
        <p:spPr/>
        <p:txBody>
          <a:bodyPr/>
          <a:lstStyle/>
          <a:p>
            <a:fld id="{4521CED4-6852-4610-8128-A7EFE3DDD141}" type="slidenum">
              <a:rPr lang="en-GB" smtClean="0"/>
              <a:t>8</a:t>
            </a:fld>
            <a:endParaRPr lang="en-GB"/>
          </a:p>
        </p:txBody>
      </p:sp>
    </p:spTree>
    <p:extLst>
      <p:ext uri="{BB962C8B-B14F-4D97-AF65-F5344CB8AC3E}">
        <p14:creationId xmlns:p14="http://schemas.microsoft.com/office/powerpoint/2010/main" val="144775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1"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18;p86"/>
          <p:cNvPicPr preferRelativeResize="0"/>
          <p:nvPr/>
        </p:nvPicPr>
        <p:blipFill rotWithShape="1">
          <a:blip r:embed="rId3">
            <a:alphaModFix/>
          </a:blip>
          <a:srcRect t="-76" r="-15247"/>
          <a:stretch/>
        </p:blipFill>
        <p:spPr>
          <a:xfrm>
            <a:off x="0" y="0"/>
            <a:ext cx="10538256" cy="6858000"/>
          </a:xfrm>
          <a:prstGeom prst="rect">
            <a:avLst/>
          </a:prstGeom>
          <a:noFill/>
          <a:ln>
            <a:noFill/>
          </a:ln>
        </p:spPr>
      </p:pic>
      <p:sp>
        <p:nvSpPr>
          <p:cNvPr id="2" name="Title 1"/>
          <p:cNvSpPr>
            <a:spLocks noGrp="1"/>
          </p:cNvSpPr>
          <p:nvPr>
            <p:ph type="ctrTitle"/>
          </p:nvPr>
        </p:nvSpPr>
        <p:spPr>
          <a:xfrm>
            <a:off x="685800" y="1784530"/>
            <a:ext cx="7772400" cy="2449892"/>
          </a:xfrm>
        </p:spPr>
        <p:txBody>
          <a:bodyPr>
            <a:normAutofit fontScale="90000"/>
          </a:bodyPr>
          <a:lstStyle/>
          <a:p>
            <a:r>
              <a:rPr lang="en-GB" b="1" dirty="0">
                <a:solidFill>
                  <a:schemeClr val="bg1">
                    <a:lumMod val="95000"/>
                  </a:schemeClr>
                </a:solidFill>
                <a:effectLst>
                  <a:outerShdw blurRad="38100" dist="38100" dir="2700000" algn="tl">
                    <a:srgbClr val="000000">
                      <a:alpha val="43137"/>
                    </a:srgbClr>
                  </a:outerShdw>
                </a:effectLst>
                <a:latin typeface="+mn-lt"/>
              </a:rPr>
              <a:t>Whole genome sequencing in cancer care:</a:t>
            </a:r>
            <a:br>
              <a:rPr lang="en-GB" b="1" dirty="0">
                <a:solidFill>
                  <a:schemeClr val="bg1">
                    <a:lumMod val="95000"/>
                  </a:schemeClr>
                </a:solidFill>
                <a:effectLst>
                  <a:outerShdw blurRad="38100" dist="38100" dir="2700000" algn="tl">
                    <a:srgbClr val="000000">
                      <a:alpha val="43137"/>
                    </a:srgbClr>
                  </a:outerShdw>
                </a:effectLst>
                <a:latin typeface="+mn-lt"/>
              </a:rPr>
            </a:br>
            <a:r>
              <a:rPr lang="en-GB" b="1" dirty="0">
                <a:solidFill>
                  <a:schemeClr val="bg1">
                    <a:lumMod val="95000"/>
                  </a:schemeClr>
                </a:solidFill>
                <a:effectLst>
                  <a:outerShdw blurRad="38100" dist="38100" dir="2700000" algn="tl">
                    <a:srgbClr val="000000">
                      <a:alpha val="43137"/>
                    </a:srgbClr>
                  </a:outerShdw>
                </a:effectLst>
                <a:latin typeface="+mn-lt"/>
              </a:rPr>
              <a:t>The consent process</a:t>
            </a:r>
            <a:endParaRPr lang="en-GB" dirty="0">
              <a:solidFill>
                <a:schemeClr val="bg1">
                  <a:lumMod val="95000"/>
                </a:schemeClr>
              </a:solidFill>
              <a:latin typeface="+mn-lt"/>
            </a:endParaRPr>
          </a:p>
        </p:txBody>
      </p:sp>
      <p:sp>
        <p:nvSpPr>
          <p:cNvPr id="5" name="Google Shape;520;p86"/>
          <p:cNvSpPr txBox="1"/>
          <p:nvPr/>
        </p:nvSpPr>
        <p:spPr>
          <a:xfrm>
            <a:off x="251520" y="5692872"/>
            <a:ext cx="8205496" cy="97339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000" b="0" i="0" u="none" strike="noStrike" cap="none" dirty="0" smtClean="0">
                <a:solidFill>
                  <a:srgbClr val="FFFF00"/>
                </a:solidFill>
                <a:latin typeface="Calibri"/>
                <a:ea typeface="Calibri"/>
                <a:cs typeface="Calibri"/>
                <a:sym typeface="Calibri"/>
              </a:rPr>
              <a:t>Amanda Pichini</a:t>
            </a:r>
          </a:p>
          <a:p>
            <a:pPr marL="0" marR="0" lvl="0" indent="0" algn="ctr" rtl="0">
              <a:spcBef>
                <a:spcPts val="0"/>
              </a:spcBef>
              <a:spcAft>
                <a:spcPts val="0"/>
              </a:spcAft>
              <a:buNone/>
            </a:pPr>
            <a:r>
              <a:rPr lang="en-GB" sz="2000" dirty="0" smtClean="0">
                <a:solidFill>
                  <a:srgbClr val="FFFF00"/>
                </a:solidFill>
                <a:latin typeface="Calibri"/>
                <a:ea typeface="Calibri"/>
                <a:cs typeface="Calibri"/>
                <a:sym typeface="Calibri"/>
              </a:rPr>
              <a:t>Genetic Counsellor (MSc, CCGC)</a:t>
            </a:r>
          </a:p>
          <a:p>
            <a:pPr marL="0" marR="0" lvl="0" indent="0" algn="ctr" rtl="0">
              <a:spcBef>
                <a:spcPts val="0"/>
              </a:spcBef>
              <a:spcAft>
                <a:spcPts val="0"/>
              </a:spcAft>
              <a:buNone/>
            </a:pPr>
            <a:r>
              <a:rPr lang="en-GB" sz="2000" b="0" i="0" u="none" strike="noStrike" cap="none" dirty="0" smtClean="0">
                <a:solidFill>
                  <a:srgbClr val="FFFF00"/>
                </a:solidFill>
                <a:latin typeface="Calibri"/>
                <a:ea typeface="Calibri"/>
                <a:cs typeface="Calibri"/>
                <a:sym typeface="Calibri"/>
              </a:rPr>
              <a:t>26</a:t>
            </a:r>
            <a:r>
              <a:rPr lang="en-GB" sz="2000" b="0" i="0" u="none" strike="noStrike" cap="none" baseline="30000" dirty="0" smtClean="0">
                <a:solidFill>
                  <a:srgbClr val="FFFF00"/>
                </a:solidFill>
                <a:latin typeface="Calibri"/>
                <a:ea typeface="Calibri"/>
                <a:cs typeface="Calibri"/>
                <a:sym typeface="Calibri"/>
              </a:rPr>
              <a:t>th</a:t>
            </a:r>
            <a:r>
              <a:rPr lang="en-GB" sz="2000" b="0" i="0" u="none" strike="noStrike" cap="none" dirty="0" smtClean="0">
                <a:solidFill>
                  <a:srgbClr val="FFFF00"/>
                </a:solidFill>
                <a:latin typeface="Calibri"/>
                <a:ea typeface="Calibri"/>
                <a:cs typeface="Calibri"/>
                <a:sym typeface="Calibri"/>
              </a:rPr>
              <a:t> November 2019</a:t>
            </a:r>
            <a:endParaRPr sz="2000" b="0" i="0" u="none" strike="noStrike" cap="none" dirty="0">
              <a:solidFill>
                <a:srgbClr val="FFFF00"/>
              </a:solidFill>
              <a:latin typeface="Calibri"/>
              <a:ea typeface="Calibri"/>
              <a:cs typeface="Calibri"/>
              <a:sym typeface="Calibri"/>
            </a:endParaRPr>
          </a:p>
        </p:txBody>
      </p:sp>
      <p:pic>
        <p:nvPicPr>
          <p:cNvPr id="1026" name="Picture 5"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2584" y="188640"/>
            <a:ext cx="2117400" cy="76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West Of England Genomic Medicine Centre"/>
          <p:cNvPicPr>
            <a:picLocks noChangeAspect="1" noChangeArrowheads="1"/>
          </p:cNvPicPr>
          <p:nvPr/>
        </p:nvPicPr>
        <p:blipFill rotWithShape="1">
          <a:blip r:embed="rId5">
            <a:extLst>
              <a:ext uri="{28A0092B-C50C-407E-A947-70E740481C1C}">
                <a14:useLocalDpi xmlns:a14="http://schemas.microsoft.com/office/drawing/2010/main" val="0"/>
              </a:ext>
            </a:extLst>
          </a:blip>
          <a:srcRect r="7263"/>
          <a:stretch/>
        </p:blipFill>
        <p:spPr bwMode="auto">
          <a:xfrm>
            <a:off x="155575" y="134741"/>
            <a:ext cx="2292658" cy="791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471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7B1654F615D0045BF96AE053EFC0520" ma:contentTypeVersion="9" ma:contentTypeDescription="Create a new document." ma:contentTypeScope="" ma:versionID="89e330e786242015d513427e654c5810">
  <xsd:schema xmlns:xsd="http://www.w3.org/2001/XMLSchema" xmlns:xs="http://www.w3.org/2001/XMLSchema" xmlns:p="http://schemas.microsoft.com/office/2006/metadata/properties" xmlns:ns2="ddebf35b-9504-4b55-9f13-92d4f4cb1283" xmlns:ns3="2e376fe6-46c6-4319-b8a4-b42ad97d467c" targetNamespace="http://schemas.microsoft.com/office/2006/metadata/properties" ma:root="true" ma:fieldsID="32f45cb4c9c860e2f86f380026147b04" ns2:_="" ns3:_="">
    <xsd:import namespace="ddebf35b-9504-4b55-9f13-92d4f4cb1283"/>
    <xsd:import namespace="2e376fe6-46c6-4319-b8a4-b42ad97d467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3:SharedWithUsers" minOccurs="0"/>
                <xsd:element ref="ns3:SharedWithDetail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ebf35b-9504-4b55-9f13-92d4f4cb128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376fe6-46c6-4319-b8a4-b42ad97d467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DFD30A-F978-4A94-8F9F-A8D10F51C8B9}">
  <ds:schemaRefs>
    <ds:schemaRef ds:uri="http://schemas.microsoft.com/office/2006/documentManagement/types"/>
    <ds:schemaRef ds:uri="ddebf35b-9504-4b55-9f13-92d4f4cb1283"/>
    <ds:schemaRef ds:uri="http://purl.org/dc/elements/1.1/"/>
    <ds:schemaRef ds:uri="2e376fe6-46c6-4319-b8a4-b42ad97d467c"/>
    <ds:schemaRef ds:uri="http://schemas.openxmlformats.org/package/2006/metadata/core-properties"/>
    <ds:schemaRef ds:uri="http://www.w3.org/XML/1998/namespace"/>
    <ds:schemaRef ds:uri="http://schemas.microsoft.com/office/infopath/2007/PartnerControls"/>
    <ds:schemaRef ds:uri="http://purl.org/dc/term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31B30620-5E9C-443A-821B-6B635EBFE321}">
  <ds:schemaRefs>
    <ds:schemaRef ds:uri="http://schemas.microsoft.com/sharepoint/v3/contenttype/forms"/>
  </ds:schemaRefs>
</ds:datastoreItem>
</file>

<file path=customXml/itemProps3.xml><?xml version="1.0" encoding="utf-8"?>
<ds:datastoreItem xmlns:ds="http://schemas.openxmlformats.org/officeDocument/2006/customXml" ds:itemID="{5B7871D6-1942-49C2-9FE5-2532A53DDE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ebf35b-9504-4b55-9f13-92d4f4cb1283"/>
    <ds:schemaRef ds:uri="2e376fe6-46c6-4319-b8a4-b42ad97d46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3930</TotalTime>
  <Words>6498</Words>
  <Application>Microsoft Office PowerPoint</Application>
  <PresentationFormat>On-screen Show (4:3)</PresentationFormat>
  <Paragraphs>562</Paragraphs>
  <Slides>44</Slides>
  <Notes>36</Notes>
  <HiddenSlides>0</HiddenSlides>
  <MMClips>1</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100,000 Genomes Project:  WE GMC Summary – 31st October 2019</vt:lpstr>
      <vt:lpstr>High level pathway for whole genome sequencing – biopsy pathway</vt:lpstr>
      <vt:lpstr>PowerPoint Presentation</vt:lpstr>
      <vt:lpstr>PowerPoint Presentation</vt:lpstr>
      <vt:lpstr>Next steps </vt:lpstr>
      <vt:lpstr>PowerPoint Presentation</vt:lpstr>
      <vt:lpstr>Appendix - Example WGS Order Form </vt:lpstr>
      <vt:lpstr>Whole genome sequencing in cancer care: The consent process</vt:lpstr>
      <vt:lpstr>PowerPoint Presentation</vt:lpstr>
      <vt:lpstr>PowerPoint Presentation</vt:lpstr>
      <vt:lpstr>PowerPoint Presentation</vt:lpstr>
      <vt:lpstr>Human Tissue Authority  </vt:lpstr>
      <vt:lpstr>Genetics of cancer</vt:lpstr>
      <vt:lpstr>From cells to proteins…</vt:lpstr>
      <vt:lpstr>PowerPoint Presentation</vt:lpstr>
      <vt:lpstr>Not all variants are the same…</vt:lpstr>
      <vt:lpstr>Somatic versus germline variants</vt:lpstr>
      <vt:lpstr>Genomic testing: the current situation</vt:lpstr>
      <vt:lpstr>Considerations for consent in genomics</vt:lpstr>
      <vt:lpstr>Key messages about consent</vt:lpstr>
      <vt:lpstr>Patient choice: what is it? </vt:lpstr>
      <vt:lpstr>The clinical choice</vt:lpstr>
      <vt:lpstr>Before you start…</vt:lpstr>
      <vt:lpstr>Before you start…</vt:lpstr>
      <vt:lpstr>1. Introduction and context of the test</vt:lpstr>
      <vt:lpstr>2. What to expect from the results</vt:lpstr>
      <vt:lpstr>3. Implications for the patient</vt:lpstr>
      <vt:lpstr>4. Implications for family members</vt:lpstr>
      <vt:lpstr>5. Use of samples</vt:lpstr>
      <vt:lpstr>6. Use of data</vt:lpstr>
      <vt:lpstr>National Genomic Research Library (NGRL)</vt:lpstr>
      <vt:lpstr>What does contributing to the NGRL mean for my patient? </vt:lpstr>
      <vt:lpstr>Accessing the NGRL</vt:lpstr>
      <vt:lpstr>The research environment</vt:lpstr>
      <vt:lpstr>Discussing the NGRL within the  clinical conversation</vt:lpstr>
      <vt:lpstr>Recording the conversation –  Do you have the forms you need? </vt:lpstr>
      <vt:lpstr>Record of discussion </vt:lpstr>
      <vt:lpstr>Record of discussion </vt:lpstr>
      <vt:lpstr>Appendix - Example WGS Order Form </vt:lpstr>
      <vt:lpstr>Supporting materials</vt:lpstr>
      <vt:lpstr>Important to remember…</vt:lpstr>
      <vt:lpstr>PowerPoint Presentation</vt:lpstr>
      <vt:lpstr>Educational resources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Pichini</dc:creator>
  <cp:lastModifiedBy>Dunderdale, Helen</cp:lastModifiedBy>
  <cp:revision>80</cp:revision>
  <dcterms:created xsi:type="dcterms:W3CDTF">2019-07-18T10:40:54Z</dcterms:created>
  <dcterms:modified xsi:type="dcterms:W3CDTF">2019-11-26T13:23:00Z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0x01010047B1654F615D0045BF96AE053EFC0520</vt:lpwstr>
  </property>
</Properties>
</file>