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1"/>
  </p:notesMasterIdLst>
  <p:handoutMasterIdLst>
    <p:handoutMasterId r:id="rId22"/>
  </p:handoutMasterIdLst>
  <p:sldIdLst>
    <p:sldId id="256" r:id="rId2"/>
    <p:sldId id="257" r:id="rId3"/>
    <p:sldId id="276" r:id="rId4"/>
    <p:sldId id="278" r:id="rId5"/>
    <p:sldId id="277" r:id="rId6"/>
    <p:sldId id="294" r:id="rId7"/>
    <p:sldId id="299" r:id="rId8"/>
    <p:sldId id="307" r:id="rId9"/>
    <p:sldId id="310" r:id="rId10"/>
    <p:sldId id="311" r:id="rId11"/>
    <p:sldId id="266" r:id="rId12"/>
    <p:sldId id="267" r:id="rId13"/>
    <p:sldId id="312" r:id="rId14"/>
    <p:sldId id="269" r:id="rId15"/>
    <p:sldId id="268" r:id="rId16"/>
    <p:sldId id="261" r:id="rId17"/>
    <p:sldId id="262" r:id="rId18"/>
    <p:sldId id="270" r:id="rId19"/>
    <p:sldId id="30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359"/>
    <a:srgbClr val="A86166"/>
    <a:srgbClr val="969FA7"/>
    <a:srgbClr val="C378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7" autoAdjust="0"/>
    <p:restoredTop sz="67620" autoAdjust="0"/>
  </p:normalViewPr>
  <p:slideViewPr>
    <p:cSldViewPr snapToGrid="0">
      <p:cViewPr>
        <p:scale>
          <a:sx n="25" d="100"/>
          <a:sy n="25" d="100"/>
        </p:scale>
        <p:origin x="-2460" y="-11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61FBCDC-3816-6F45-96EB-A608CA8D65EF}" type="datetimeFigureOut">
              <a:rPr lang="en-US" smtClean="0"/>
              <a:t>10/11/2019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0151CC2-6D6D-0A4C-8706-812C1426FF5C}" type="slidenum">
              <a:rPr lang="en-US" smtClean="0"/>
              <a:t>‹#›</a:t>
            </a:fld>
            <a:endParaRPr lang="en-US"/>
          </a:p>
        </p:txBody>
      </p:sp>
    </p:spTree>
    <p:extLst>
      <p:ext uri="{BB962C8B-B14F-4D97-AF65-F5344CB8AC3E}">
        <p14:creationId xmlns:p14="http://schemas.microsoft.com/office/powerpoint/2010/main" val="2350054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73384F-4846-4086-BBA1-D730F602B652}" type="datetimeFigureOut">
              <a:rPr lang="en-GB" smtClean="0"/>
              <a:t>11/10/2019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E4705B-4FFD-46FB-B009-CDC0A74C35CA}" type="slidenum">
              <a:rPr lang="en-GB" smtClean="0"/>
              <a:t>‹#›</a:t>
            </a:fld>
            <a:endParaRPr lang="en-GB"/>
          </a:p>
        </p:txBody>
      </p:sp>
    </p:spTree>
    <p:extLst>
      <p:ext uri="{BB962C8B-B14F-4D97-AF65-F5344CB8AC3E}">
        <p14:creationId xmlns:p14="http://schemas.microsoft.com/office/powerpoint/2010/main" val="3853846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E4705B-4FFD-46FB-B009-CDC0A74C35CA}" type="slidenum">
              <a:rPr lang="en-GB" smtClean="0"/>
              <a:t>2</a:t>
            </a:fld>
            <a:endParaRPr lang="en-GB"/>
          </a:p>
        </p:txBody>
      </p:sp>
    </p:spTree>
    <p:extLst>
      <p:ext uri="{BB962C8B-B14F-4D97-AF65-F5344CB8AC3E}">
        <p14:creationId xmlns:p14="http://schemas.microsoft.com/office/powerpoint/2010/main" val="2370890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Department = Trust</a:t>
            </a:r>
          </a:p>
          <a:p>
            <a:endParaRPr lang="en-GB" dirty="0" smtClean="0"/>
          </a:p>
          <a:p>
            <a:r>
              <a:rPr lang="en-GB" dirty="0" smtClean="0"/>
              <a:t>Turn around</a:t>
            </a:r>
            <a:r>
              <a:rPr lang="en-GB" baseline="0" dirty="0" smtClean="0"/>
              <a:t> time within a month but is responsive to clinical need.</a:t>
            </a:r>
          </a:p>
          <a:p>
            <a:endParaRPr lang="en-GB" baseline="0" dirty="0" smtClean="0"/>
          </a:p>
          <a:p>
            <a:r>
              <a:rPr lang="en-GB" baseline="0" dirty="0" err="1" smtClean="0"/>
              <a:t>Southmead</a:t>
            </a:r>
            <a:r>
              <a:rPr lang="en-GB" baseline="0" dirty="0" smtClean="0"/>
              <a:t> will take AZ service soon</a:t>
            </a:r>
          </a:p>
          <a:p>
            <a:endParaRPr lang="en-GB" dirty="0"/>
          </a:p>
        </p:txBody>
      </p:sp>
      <p:sp>
        <p:nvSpPr>
          <p:cNvPr id="4" name="Slide Number Placeholder 3"/>
          <p:cNvSpPr>
            <a:spLocks noGrp="1"/>
          </p:cNvSpPr>
          <p:nvPr>
            <p:ph type="sldNum" sz="quarter" idx="10"/>
          </p:nvPr>
        </p:nvSpPr>
        <p:spPr/>
        <p:txBody>
          <a:bodyPr/>
          <a:lstStyle/>
          <a:p>
            <a:fld id="{FCC68C9C-BC8F-41AA-A924-C840D5CE1688}" type="slidenum">
              <a:rPr lang="en-GB" smtClean="0"/>
              <a:t>11</a:t>
            </a:fld>
            <a:endParaRPr lang="en-GB"/>
          </a:p>
        </p:txBody>
      </p:sp>
    </p:spTree>
    <p:extLst>
      <p:ext uri="{BB962C8B-B14F-4D97-AF65-F5344CB8AC3E}">
        <p14:creationId xmlns:p14="http://schemas.microsoft.com/office/powerpoint/2010/main" val="949370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Teaching day on</a:t>
            </a:r>
            <a:r>
              <a:rPr lang="en-GB" baseline="0" dirty="0" smtClean="0"/>
              <a:t> 21</a:t>
            </a:r>
            <a:r>
              <a:rPr lang="en-GB" baseline="30000" dirty="0" smtClean="0"/>
              <a:t>st</a:t>
            </a:r>
            <a:r>
              <a:rPr lang="en-GB" baseline="0" dirty="0" smtClean="0"/>
              <a:t> May this year in Bristol well evaluated ; GLH and HEE collaborating to role out trust specific teaching requirements.</a:t>
            </a:r>
          </a:p>
          <a:p>
            <a:endParaRPr lang="en-GB" baseline="0" dirty="0" smtClean="0"/>
          </a:p>
          <a:p>
            <a:r>
              <a:rPr lang="en-GB" baseline="0" dirty="0" smtClean="0"/>
              <a:t>Pathway developed in SW by Amanda </a:t>
            </a:r>
            <a:r>
              <a:rPr lang="en-GB" baseline="0" dirty="0" err="1" smtClean="0"/>
              <a:t>Pichini</a:t>
            </a:r>
            <a:r>
              <a:rPr lang="en-GB" baseline="0" dirty="0" smtClean="0"/>
              <a:t>, Rachel and Tracie.</a:t>
            </a:r>
          </a:p>
          <a:p>
            <a:endParaRPr lang="en-GB" baseline="0" dirty="0" smtClean="0"/>
          </a:p>
          <a:p>
            <a:r>
              <a:rPr lang="en-GB" dirty="0" smtClean="0"/>
              <a:t>Information</a:t>
            </a:r>
            <a:r>
              <a:rPr lang="en-GB" baseline="0" dirty="0" smtClean="0"/>
              <a:t> sheet is currently being developed to support the pathway</a:t>
            </a:r>
          </a:p>
          <a:p>
            <a:endParaRPr lang="en-GB" baseline="0" dirty="0" smtClean="0"/>
          </a:p>
          <a:p>
            <a:r>
              <a:rPr lang="en-GB" baseline="0" dirty="0" smtClean="0"/>
              <a:t>Hospitals currently paying for </a:t>
            </a:r>
            <a:r>
              <a:rPr lang="en-GB" baseline="0" dirty="0" err="1" smtClean="0"/>
              <a:t>germline</a:t>
            </a:r>
            <a:r>
              <a:rPr lang="en-GB" baseline="0" dirty="0" smtClean="0"/>
              <a:t> testing</a:t>
            </a:r>
          </a:p>
          <a:p>
            <a:endParaRPr lang="en-GB" baseline="0" dirty="0" smtClean="0"/>
          </a:p>
        </p:txBody>
      </p:sp>
      <p:sp>
        <p:nvSpPr>
          <p:cNvPr id="4" name="Slide Number Placeholder 3"/>
          <p:cNvSpPr>
            <a:spLocks noGrp="1"/>
          </p:cNvSpPr>
          <p:nvPr>
            <p:ph type="sldNum" sz="quarter" idx="5"/>
          </p:nvPr>
        </p:nvSpPr>
        <p:spPr/>
        <p:txBody>
          <a:bodyPr/>
          <a:lstStyle/>
          <a:p>
            <a:fld id="{FCC68C9C-BC8F-41AA-A924-C840D5CE1688}" type="slidenum">
              <a:rPr lang="en-GB" smtClean="0"/>
              <a:t>12</a:t>
            </a:fld>
            <a:endParaRPr lang="en-GB"/>
          </a:p>
        </p:txBody>
      </p:sp>
    </p:spTree>
    <p:extLst>
      <p:ext uri="{BB962C8B-B14F-4D97-AF65-F5344CB8AC3E}">
        <p14:creationId xmlns:p14="http://schemas.microsoft.com/office/powerpoint/2010/main" val="933205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Hopefully you</a:t>
            </a:r>
            <a:r>
              <a:rPr lang="en-GB" baseline="0" dirty="0" smtClean="0"/>
              <a:t> are all familiar with this free service ?</a:t>
            </a:r>
          </a:p>
          <a:p>
            <a:r>
              <a:rPr lang="en-GB" baseline="0" dirty="0" smtClean="0"/>
              <a:t>Show of hands ?!</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Results are being returned usually</a:t>
            </a:r>
            <a:r>
              <a:rPr lang="en-GB" baseline="0" dirty="0" smtClean="0"/>
              <a:t> within a month.</a:t>
            </a:r>
            <a:endParaRPr lang="en-GB" dirty="0" smtClean="0"/>
          </a:p>
          <a:p>
            <a:endParaRPr lang="en-US" dirty="0"/>
          </a:p>
        </p:txBody>
      </p:sp>
      <p:sp>
        <p:nvSpPr>
          <p:cNvPr id="4" name="Slide Number Placeholder 3"/>
          <p:cNvSpPr>
            <a:spLocks noGrp="1"/>
          </p:cNvSpPr>
          <p:nvPr>
            <p:ph type="sldNum" sz="quarter" idx="10"/>
          </p:nvPr>
        </p:nvSpPr>
        <p:spPr/>
        <p:txBody>
          <a:bodyPr/>
          <a:lstStyle/>
          <a:p>
            <a:fld id="{4AE4705B-4FFD-46FB-B009-CDC0A74C35CA}" type="slidenum">
              <a:rPr lang="en-GB" smtClean="0"/>
              <a:t>13</a:t>
            </a:fld>
            <a:endParaRPr lang="en-GB"/>
          </a:p>
        </p:txBody>
      </p:sp>
    </p:spTree>
    <p:extLst>
      <p:ext uri="{BB962C8B-B14F-4D97-AF65-F5344CB8AC3E}">
        <p14:creationId xmlns:p14="http://schemas.microsoft.com/office/powerpoint/2010/main" val="923565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Top tips from histopathology:</a:t>
            </a:r>
          </a:p>
          <a:p>
            <a:endParaRPr lang="en-GB" dirty="0" smtClean="0"/>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GB" baseline="0" dirty="0" smtClean="0"/>
              <a:t>Time in Formalin is important and if you have questions about this please contact Sarah </a:t>
            </a:r>
            <a:r>
              <a:rPr lang="en-GB" baseline="0" dirty="0" err="1" smtClean="0"/>
              <a:t>Valenti</a:t>
            </a:r>
            <a:r>
              <a:rPr lang="en-GB" baseline="0" dirty="0" smtClean="0"/>
              <a:t>-Smith AZ rep here today who can put you in touch with Lee Welch Biomedical Chemist.</a:t>
            </a:r>
            <a:endParaRPr lang="en-GB" dirty="0" smtClean="0"/>
          </a:p>
          <a:p>
            <a:endParaRPr lang="en-GB" dirty="0" smtClean="0"/>
          </a:p>
          <a:p>
            <a:pPr marL="171450" indent="-171450">
              <a:buFont typeface="Arial"/>
              <a:buChar char="•"/>
            </a:pPr>
            <a:r>
              <a:rPr lang="en-GB" dirty="0" smtClean="0"/>
              <a:t>Make sure NHS number on form and all other identifiers.</a:t>
            </a:r>
          </a:p>
          <a:p>
            <a:pPr marL="171450" indent="-171450">
              <a:buFont typeface="Arial"/>
              <a:buChar char="•"/>
            </a:pPr>
            <a:endParaRPr lang="en-GB" dirty="0" smtClean="0"/>
          </a:p>
          <a:p>
            <a:pPr marL="171450" indent="-171450">
              <a:buFont typeface="Arial"/>
              <a:buChar char="•"/>
            </a:pPr>
            <a:r>
              <a:rPr lang="en-GB" dirty="0" smtClean="0"/>
              <a:t>Think</a:t>
            </a:r>
            <a:r>
              <a:rPr lang="en-GB" baseline="0" dirty="0" smtClean="0"/>
              <a:t> about a failsafe for receiving and recording the results. (</a:t>
            </a:r>
            <a:r>
              <a:rPr lang="en-GB" dirty="0" smtClean="0"/>
              <a:t>In Bath path</a:t>
            </a:r>
            <a:r>
              <a:rPr lang="en-GB" baseline="0" dirty="0" smtClean="0"/>
              <a:t> secretaries act as a failsafe to make sure results get onto the electronic patient record.)</a:t>
            </a:r>
          </a:p>
          <a:p>
            <a:pPr marL="171450" indent="-171450">
              <a:buFont typeface="Arial"/>
              <a:buChar char="•"/>
            </a:pPr>
            <a:endParaRPr lang="en-GB" baseline="0" dirty="0" smtClean="0"/>
          </a:p>
          <a:p>
            <a:pPr marL="171450" indent="-171450">
              <a:buFont typeface="Arial"/>
              <a:buChar char="•"/>
            </a:pPr>
            <a:r>
              <a:rPr lang="en-GB" baseline="0" dirty="0" smtClean="0"/>
              <a:t>CT biopsy to be formalin fixed. Ideally 2 decent core biopsies (not fragments) to be taken if clinically feasible one for diagnosis, one for molecular testing.</a:t>
            </a:r>
          </a:p>
          <a:p>
            <a:pPr marL="628650" lvl="1" indent="-171450">
              <a:buFont typeface="Arial"/>
              <a:buChar char="•"/>
            </a:pPr>
            <a:r>
              <a:rPr lang="en-GB" baseline="0" dirty="0" smtClean="0"/>
              <a:t>One core with sufficient tumour ok though.</a:t>
            </a:r>
          </a:p>
          <a:p>
            <a:pPr marL="628650" lvl="1" indent="-171450">
              <a:buFont typeface="Arial"/>
              <a:buChar char="•"/>
            </a:pPr>
            <a:endParaRPr lang="en-GB" baseline="0" dirty="0" smtClean="0"/>
          </a:p>
          <a:p>
            <a:pPr marL="171450" indent="-171450">
              <a:buFont typeface="Arial"/>
              <a:buChar char="•"/>
            </a:pPr>
            <a:r>
              <a:rPr lang="en-GB" baseline="0" dirty="0" smtClean="0"/>
              <a:t>Pathologist assess tumour in core biopsy and requests tissue sections to send away to genetics lab (currently Manchester) using form filled in by consenter (CNS / surgeon/ oncologist), - preferable if only one core.</a:t>
            </a:r>
          </a:p>
          <a:p>
            <a:pPr marL="628650" lvl="1" indent="-171450">
              <a:buFont typeface="Arial"/>
              <a:buChar char="•"/>
            </a:pPr>
            <a:r>
              <a:rPr lang="en-GB" baseline="0" dirty="0" smtClean="0"/>
              <a:t>If 2 good cores submitted, one whole block with second core can be sent to genetics lab.</a:t>
            </a:r>
          </a:p>
          <a:p>
            <a:pPr marL="628650" lvl="1" indent="-171450">
              <a:buFont typeface="Arial"/>
              <a:buChar char="•"/>
            </a:pPr>
            <a:endParaRPr lang="en-GB" baseline="0" dirty="0" smtClean="0"/>
          </a:p>
          <a:p>
            <a:pPr marL="171450" lvl="0" indent="-171450">
              <a:buFont typeface="Arial"/>
              <a:buChar char="•"/>
            </a:pPr>
            <a:r>
              <a:rPr lang="en-GB" baseline="0" dirty="0" smtClean="0"/>
              <a:t>&gt;20 % tumour nuclei required for optimum mutation detection.</a:t>
            </a:r>
          </a:p>
          <a:p>
            <a:pPr marL="171450" lvl="0" indent="-171450">
              <a:buFont typeface="Arial"/>
              <a:buChar char="•"/>
            </a:pPr>
            <a:endParaRPr lang="en-GB" baseline="0" dirty="0" smtClean="0"/>
          </a:p>
          <a:p>
            <a:pPr marL="171450" lvl="0" indent="-171450">
              <a:buFont typeface="Arial"/>
              <a:buChar char="•"/>
            </a:pPr>
            <a:r>
              <a:rPr lang="en-GB" baseline="0" dirty="0" smtClean="0"/>
              <a:t>Post neo–adjuvant biopsies with excellent chemo response may not have adequate tissue for somatic testing – consider taking pre – chemo tissue biopsies in all cases ? ( just a thought from our histopathologist and myself as the BRCA girls respond better than others !) </a:t>
            </a:r>
          </a:p>
          <a:p>
            <a:pPr marL="171450" lvl="0" indent="-171450">
              <a:buFont typeface="Arial"/>
              <a:buChar char="•"/>
            </a:pPr>
            <a:endParaRPr lang="en-GB" baseline="0" dirty="0" smtClean="0"/>
          </a:p>
          <a:p>
            <a:pPr marL="171450" lvl="0" indent="-171450">
              <a:buFont typeface="Arial"/>
              <a:buChar char="•"/>
            </a:pPr>
            <a:r>
              <a:rPr lang="en-GB" baseline="0" dirty="0" smtClean="0"/>
              <a:t>Currently not spinning down cytology to make cell blocks …. But maybe in the future ?</a:t>
            </a:r>
            <a:endParaRPr lang="en-GB" dirty="0"/>
          </a:p>
        </p:txBody>
      </p:sp>
      <p:sp>
        <p:nvSpPr>
          <p:cNvPr id="4" name="Slide Number Placeholder 3"/>
          <p:cNvSpPr>
            <a:spLocks noGrp="1"/>
          </p:cNvSpPr>
          <p:nvPr>
            <p:ph type="sldNum" sz="quarter" idx="10"/>
          </p:nvPr>
        </p:nvSpPr>
        <p:spPr/>
        <p:txBody>
          <a:bodyPr/>
          <a:lstStyle/>
          <a:p>
            <a:fld id="{286B4EB3-A265-476F-870B-8F53365112D3}" type="slidenum">
              <a:rPr lang="en-GB" smtClean="0"/>
              <a:t>14</a:t>
            </a:fld>
            <a:endParaRPr lang="en-GB"/>
          </a:p>
        </p:txBody>
      </p:sp>
    </p:spTree>
    <p:extLst>
      <p:ext uri="{BB962C8B-B14F-4D97-AF65-F5344CB8AC3E}">
        <p14:creationId xmlns:p14="http://schemas.microsoft.com/office/powerpoint/2010/main" val="1995235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Currently suggested pathway</a:t>
            </a:r>
            <a:r>
              <a:rPr lang="en-GB" baseline="0" dirty="0" smtClean="0"/>
              <a:t> is Somatic first followed by </a:t>
            </a:r>
            <a:r>
              <a:rPr lang="en-GB" baseline="0" dirty="0" err="1" smtClean="0"/>
              <a:t>Germline</a:t>
            </a:r>
            <a:r>
              <a:rPr lang="en-GB" baseline="0" dirty="0" smtClean="0"/>
              <a:t> if needed.</a:t>
            </a:r>
          </a:p>
          <a:p>
            <a:endParaRPr lang="en-GB" baseline="0" dirty="0" smtClean="0"/>
          </a:p>
          <a:p>
            <a:r>
              <a:rPr lang="en-GB" baseline="0" dirty="0" smtClean="0"/>
              <a:t>These pathway form guidance for trusts and clinicians.</a:t>
            </a:r>
          </a:p>
          <a:p>
            <a:endParaRPr lang="en-GB" baseline="0" dirty="0" smtClean="0"/>
          </a:p>
          <a:p>
            <a:r>
              <a:rPr lang="en-GB" baseline="0" dirty="0" smtClean="0"/>
              <a:t>The team would like feedback which can be sent to Tracie Miles.</a:t>
            </a:r>
          </a:p>
          <a:p>
            <a:endParaRPr lang="en-GB" dirty="0"/>
          </a:p>
        </p:txBody>
      </p:sp>
      <p:sp>
        <p:nvSpPr>
          <p:cNvPr id="4" name="Slide Number Placeholder 3"/>
          <p:cNvSpPr>
            <a:spLocks noGrp="1"/>
          </p:cNvSpPr>
          <p:nvPr>
            <p:ph type="sldNum" sz="quarter" idx="5"/>
          </p:nvPr>
        </p:nvSpPr>
        <p:spPr/>
        <p:txBody>
          <a:bodyPr/>
          <a:lstStyle/>
          <a:p>
            <a:fld id="{FCC68C9C-BC8F-41AA-A924-C840D5CE1688}" type="slidenum">
              <a:rPr lang="en-GB" smtClean="0"/>
              <a:t>15</a:t>
            </a:fld>
            <a:endParaRPr lang="en-GB"/>
          </a:p>
        </p:txBody>
      </p:sp>
    </p:spTree>
    <p:extLst>
      <p:ext uri="{BB962C8B-B14F-4D97-AF65-F5344CB8AC3E}">
        <p14:creationId xmlns:p14="http://schemas.microsoft.com/office/powerpoint/2010/main" val="2266974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xmlns="" id="{427398FF-6026-45ED-897A-8190E33614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xmlns="" id="{AB07334B-790D-4B4C-85AC-29D975E706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dirty="0" smtClean="0"/>
              <a:t>A model of consent that covers both the clinical implications of a test, as well as an offer to participate in the National Genomic Research Library</a:t>
            </a:r>
            <a:endParaRPr lang="en-GB" altLang="en-US" dirty="0" smtClean="0"/>
          </a:p>
          <a:p>
            <a:pPr>
              <a:spcBef>
                <a:spcPct val="0"/>
              </a:spcBef>
            </a:pPr>
            <a:endParaRPr lang="en-GB" altLang="en-US" dirty="0" smtClean="0"/>
          </a:p>
          <a:p>
            <a:pPr>
              <a:spcBef>
                <a:spcPct val="0"/>
              </a:spcBef>
            </a:pPr>
            <a:r>
              <a:rPr lang="en-GB" altLang="en-US" dirty="0" smtClean="0"/>
              <a:t>Consent materials based on experience in existing clinical care pathways and from the</a:t>
            </a:r>
            <a:r>
              <a:rPr lang="en-GB" altLang="en-US" baseline="0" dirty="0" smtClean="0"/>
              <a:t> </a:t>
            </a:r>
            <a:r>
              <a:rPr lang="en-GB" altLang="en-US" dirty="0" smtClean="0"/>
              <a:t>100,000</a:t>
            </a:r>
            <a:r>
              <a:rPr lang="en-GB" altLang="en-US" baseline="0" dirty="0" smtClean="0"/>
              <a:t> genome</a:t>
            </a:r>
            <a:r>
              <a:rPr lang="en-GB" altLang="en-US" dirty="0" smtClean="0"/>
              <a:t> project </a:t>
            </a:r>
            <a:r>
              <a:rPr lang="en-GB" altLang="en-US" baseline="0" dirty="0" smtClean="0"/>
              <a:t>and will c</a:t>
            </a:r>
            <a:r>
              <a:rPr lang="en-GB" altLang="en-US" dirty="0" smtClean="0"/>
              <a:t>overs key points to discuss with patients when undergoing whole genome sequencing, including data and samples that may be shared nationally as part of clinical interpretation AND separate opt-in choice to have de-identified data and samples stored in database (research library)</a:t>
            </a:r>
          </a:p>
          <a:p>
            <a:pPr>
              <a:spcBef>
                <a:spcPct val="0"/>
              </a:spcBef>
            </a:pPr>
            <a:endParaRPr lang="en-GB" altLang="en-US" dirty="0" smtClean="0"/>
          </a:p>
          <a:p>
            <a:pPr>
              <a:spcBef>
                <a:spcPct val="0"/>
              </a:spcBef>
            </a:pPr>
            <a:r>
              <a:rPr lang="en-GB" altLang="en-US" dirty="0" smtClean="0"/>
              <a:t>Expected to involve one or more conversations depending on the clinical context, supported by information for patients to make informed choices</a:t>
            </a:r>
          </a:p>
          <a:p>
            <a:pPr>
              <a:spcBef>
                <a:spcPct val="0"/>
              </a:spcBef>
            </a:pPr>
            <a:endParaRPr lang="en-GB" altLang="en-US" dirty="0" smtClean="0"/>
          </a:p>
          <a:p>
            <a:pPr>
              <a:spcBef>
                <a:spcPct val="0"/>
              </a:spcBef>
            </a:pPr>
            <a:r>
              <a:rPr lang="en-GB" altLang="en-US" dirty="0" smtClean="0"/>
              <a:t>Choices captured by nationally standardized Record of Discussion forms</a:t>
            </a:r>
          </a:p>
          <a:p>
            <a:pPr>
              <a:spcBef>
                <a:spcPct val="0"/>
              </a:spcBef>
            </a:pPr>
            <a:endParaRPr lang="en-GB" altLang="en-US" dirty="0" smtClean="0"/>
          </a:p>
          <a:p>
            <a:pPr>
              <a:spcBef>
                <a:spcPct val="0"/>
              </a:spcBef>
            </a:pPr>
            <a:r>
              <a:rPr lang="en-GB" altLang="en-US" dirty="0" smtClean="0"/>
              <a:t>The conversation(s) are most important; record of discussion form is meant to be used as an ‘anchor point’ to the discussion(s). </a:t>
            </a:r>
          </a:p>
          <a:p>
            <a:pPr>
              <a:spcBef>
                <a:spcPct val="0"/>
              </a:spcBef>
            </a:pPr>
            <a:endParaRPr lang="en-GB" altLang="en-US" dirty="0" smtClean="0"/>
          </a:p>
          <a:p>
            <a:pPr>
              <a:spcBef>
                <a:spcPct val="0"/>
              </a:spcBef>
            </a:pPr>
            <a:r>
              <a:rPr lang="en-GB" altLang="en-US" dirty="0" smtClean="0"/>
              <a:t>Clinician and patient supporting information will be available (from the GEP </a:t>
            </a:r>
            <a:r>
              <a:rPr lang="mr-IN" altLang="en-US" dirty="0" smtClean="0"/>
              <a:t>–</a:t>
            </a:r>
            <a:r>
              <a:rPr lang="en-GB" altLang="en-US" dirty="0" smtClean="0"/>
              <a:t> Genomic Education Practitioners, NHSE, </a:t>
            </a:r>
            <a:r>
              <a:rPr lang="en-GB" altLang="en-US" dirty="0" err="1" smtClean="0"/>
              <a:t>GeL</a:t>
            </a:r>
            <a:r>
              <a:rPr lang="en-GB" altLang="en-US" dirty="0" smtClean="0"/>
              <a:t> </a:t>
            </a:r>
            <a:r>
              <a:rPr lang="mr-IN" altLang="en-US" dirty="0" smtClean="0"/>
              <a:t>–</a:t>
            </a:r>
            <a:r>
              <a:rPr lang="en-GB" altLang="en-US" dirty="0" smtClean="0"/>
              <a:t> Genomic</a:t>
            </a:r>
            <a:r>
              <a:rPr lang="en-GB" altLang="en-US" baseline="0" dirty="0" smtClean="0"/>
              <a:t> Laboratory Services used for 100,00 genome</a:t>
            </a:r>
            <a:r>
              <a:rPr lang="en-GB" altLang="en-US" dirty="0" smtClean="0"/>
              <a:t>)</a:t>
            </a:r>
          </a:p>
          <a:p>
            <a:pPr>
              <a:spcBef>
                <a:spcPct val="0"/>
              </a:spcBef>
            </a:pPr>
            <a:endParaRPr lang="en-GB" altLang="en-US" dirty="0" smtClean="0"/>
          </a:p>
          <a:p>
            <a:pPr>
              <a:spcBef>
                <a:spcPct val="0"/>
              </a:spcBef>
            </a:pPr>
            <a:r>
              <a:rPr lang="en-GB" altLang="en-US" dirty="0" smtClean="0"/>
              <a:t>WITH BRCA , TRACIE DEVELOPING SOMATIC AND GERMLINE PATIENT</a:t>
            </a:r>
            <a:r>
              <a:rPr lang="en-GB" altLang="en-US" baseline="0" dirty="0" smtClean="0"/>
              <a:t> INFO DOCS WITH ANGELA GEORGE ONCOGENTISIST FROM MARSDEN (ANGELA WILL SPEAK AT BGCS CONFERENCE IN CHELTENHAM)</a:t>
            </a:r>
            <a:endParaRPr lang="en-GB" altLang="en-US" dirty="0" smtClean="0"/>
          </a:p>
          <a:p>
            <a:pPr>
              <a:spcBef>
                <a:spcPct val="0"/>
              </a:spcBef>
            </a:pPr>
            <a:r>
              <a:rPr lang="en-GB" altLang="en-US" dirty="0" smtClean="0"/>
              <a:t>SOMATIC </a:t>
            </a:r>
            <a:r>
              <a:rPr lang="en-GB" altLang="en-US" dirty="0"/>
              <a:t>AND GERMLINE PATIENT</a:t>
            </a:r>
            <a:r>
              <a:rPr lang="en-GB" altLang="en-US" baseline="0" dirty="0"/>
              <a:t> INFO DOCS WITH ANGELA GEORGE FROM MARSDEN ( ANGELA WILL SPEAK AT BGCS CONFERENCE IN CHELTENHAM )</a:t>
            </a:r>
            <a:endParaRPr lang="en-GB" altLang="en-US" dirty="0"/>
          </a:p>
        </p:txBody>
      </p:sp>
      <p:sp>
        <p:nvSpPr>
          <p:cNvPr id="5124" name="Slide Number Placeholder 3">
            <a:extLst>
              <a:ext uri="{FF2B5EF4-FFF2-40B4-BE49-F238E27FC236}">
                <a16:creationId xmlns:a16="http://schemas.microsoft.com/office/drawing/2014/main" xmlns="" id="{8FFB36CE-8F3D-4F7A-BBCD-DE3F9A4D70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DE8572A-0CE9-415C-BDAA-2DFA6EA407F5}" type="slidenum">
              <a:rPr lang="en-GB" altLang="en-US"/>
              <a:pPr/>
              <a:t>16</a:t>
            </a:fld>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xmlns="" id="{EA3C05C4-B18A-4B14-9DFE-4BA84ED673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3B801B1F-F720-4612-9A57-07A8D3374B83}"/>
              </a:ext>
            </a:extLst>
          </p:cNvPr>
          <p:cNvSpPr>
            <a:spLocks noGrp="1"/>
          </p:cNvSpPr>
          <p:nvPr>
            <p:ph type="body" idx="1"/>
          </p:nvPr>
        </p:nvSpPr>
        <p:spPr/>
        <p:txBody>
          <a:bodyPr/>
          <a:lstStyle/>
          <a:p>
            <a:pPr fontAlgn="auto">
              <a:spcBef>
                <a:spcPts val="0"/>
              </a:spcBef>
              <a:spcAft>
                <a:spcPts val="0"/>
              </a:spcAft>
              <a:defRPr/>
            </a:pPr>
            <a:endParaRPr lang="en-GB" dirty="0" smtClean="0"/>
          </a:p>
          <a:p>
            <a:pPr marL="171450" indent="-171450" fontAlgn="auto">
              <a:spcBef>
                <a:spcPts val="0"/>
              </a:spcBef>
              <a:spcAft>
                <a:spcPts val="0"/>
              </a:spcAft>
              <a:buFont typeface="Arial" panose="020B0604020202020204" pitchFamily="34" charset="0"/>
              <a:buChar char="•"/>
              <a:defRPr/>
            </a:pPr>
            <a:r>
              <a:rPr lang="en-GB" dirty="0" smtClean="0"/>
              <a:t>If a patient chooses to have whole genome sequencing and contribute to the National Genomic Research Library, some of their DNA will be sent to Genomics England. </a:t>
            </a:r>
          </a:p>
          <a:p>
            <a:pPr marL="171450" indent="-171450" fontAlgn="auto">
              <a:spcBef>
                <a:spcPts val="0"/>
              </a:spcBef>
              <a:spcAft>
                <a:spcPts val="0"/>
              </a:spcAft>
              <a:buFont typeface="Arial" panose="020B0604020202020204" pitchFamily="34" charset="0"/>
              <a:buChar char="•"/>
              <a:defRPr/>
            </a:pPr>
            <a:endParaRPr lang="en-GB" dirty="0" smtClean="0"/>
          </a:p>
          <a:p>
            <a:pPr marL="171450" indent="-171450" fontAlgn="auto">
              <a:spcBef>
                <a:spcPts val="0"/>
              </a:spcBef>
              <a:spcAft>
                <a:spcPts val="0"/>
              </a:spcAft>
              <a:buFont typeface="Arial" panose="020B0604020202020204" pitchFamily="34" charset="0"/>
              <a:buChar char="•"/>
              <a:defRPr/>
            </a:pPr>
            <a:r>
              <a:rPr lang="en-GB" dirty="0" smtClean="0"/>
              <a:t>Clinical information is also collected via records held in NHS Digital and sent by healthcare professionals involved in their care, and sent through a protected NHS network and stored securely by Genomics England. They can also choose to have whole genome sequencing as part of clinical care but not take part in the National Genomic Research Library, or can choose to withdraw at any time.</a:t>
            </a:r>
          </a:p>
          <a:p>
            <a:pPr marL="171450" indent="-171450" fontAlgn="auto">
              <a:spcBef>
                <a:spcPts val="0"/>
              </a:spcBef>
              <a:spcAft>
                <a:spcPts val="0"/>
              </a:spcAft>
              <a:buFont typeface="Arial" panose="020B0604020202020204" pitchFamily="34" charset="0"/>
              <a:buChar char="•"/>
              <a:defRPr/>
            </a:pPr>
            <a:endParaRPr lang="en-GB" dirty="0" smtClean="0"/>
          </a:p>
          <a:p>
            <a:pPr marL="171450" indent="-171450" fontAlgn="auto">
              <a:spcBef>
                <a:spcPts val="0"/>
              </a:spcBef>
              <a:spcAft>
                <a:spcPts val="0"/>
              </a:spcAft>
              <a:buFont typeface="Arial" panose="020B0604020202020204" pitchFamily="34" charset="0"/>
              <a:buChar char="•"/>
              <a:defRPr/>
            </a:pPr>
            <a:r>
              <a:rPr lang="en-US" sz="1200" dirty="0" smtClean="0"/>
              <a:t>Aims to provide equity of access to research opportunities and</a:t>
            </a:r>
            <a:r>
              <a:rPr lang="en-US" sz="1200" baseline="0" dirty="0" smtClean="0"/>
              <a:t> </a:t>
            </a:r>
            <a:r>
              <a:rPr lang="en-GB" sz="1200" baseline="0" dirty="0" smtClean="0"/>
              <a:t>e</a:t>
            </a:r>
            <a:r>
              <a:rPr lang="en-GB" dirty="0" smtClean="0"/>
              <a:t>stablishes a unique data resource, with appropriate consent, will maximise the potential for scientific discovery, and the benefits of this will feed back into the NHS. Appropriate partnerships will increase the possibility of finding a diagnosis for patients, as well as developing new treatments, diagnostics and tools for discovery.</a:t>
            </a:r>
          </a:p>
          <a:p>
            <a:pPr marL="171450" indent="-171450" fontAlgn="auto">
              <a:spcBef>
                <a:spcPts val="0"/>
              </a:spcBef>
              <a:spcAft>
                <a:spcPts val="0"/>
              </a:spcAft>
              <a:buFont typeface="Arial" panose="020B0604020202020204" pitchFamily="34" charset="0"/>
              <a:buChar char="•"/>
              <a:defRPr/>
            </a:pPr>
            <a:endParaRPr lang="en-GB" dirty="0" smtClean="0"/>
          </a:p>
          <a:p>
            <a:pPr marL="171450" indent="-171450" fontAlgn="auto">
              <a:spcBef>
                <a:spcPts val="0"/>
              </a:spcBef>
              <a:spcAft>
                <a:spcPts val="0"/>
              </a:spcAft>
              <a:buFont typeface="Arial" panose="020B0604020202020204" pitchFamily="34" charset="0"/>
              <a:buChar char="•"/>
              <a:defRPr/>
            </a:pPr>
            <a:r>
              <a:rPr lang="en-US" sz="1800" dirty="0" smtClean="0"/>
              <a:t>Does not need to go through local R&amp;D approval processes.</a:t>
            </a:r>
          </a:p>
          <a:p>
            <a:pPr marL="628650" lvl="1" indent="-171450" fontAlgn="auto">
              <a:spcBef>
                <a:spcPts val="0"/>
              </a:spcBef>
              <a:spcAft>
                <a:spcPts val="0"/>
              </a:spcAft>
              <a:buFont typeface="Arial" panose="020B0604020202020204" pitchFamily="34" charset="0"/>
              <a:buChar char="•"/>
              <a:defRPr/>
            </a:pPr>
            <a:r>
              <a:rPr lang="en-US" sz="1800" dirty="0" smtClean="0"/>
              <a:t>Not part of the National Institute for Health Research Clinical Research Network (NIHR CRN) portfolio of studies.</a:t>
            </a:r>
          </a:p>
          <a:p>
            <a:pPr marL="171450" indent="-171450" fontAlgn="auto">
              <a:spcBef>
                <a:spcPts val="0"/>
              </a:spcBef>
              <a:spcAft>
                <a:spcPts val="0"/>
              </a:spcAft>
              <a:buFont typeface="Arial" panose="020B0604020202020204" pitchFamily="34" charset="0"/>
              <a:buChar char="•"/>
              <a:defRPr/>
            </a:pPr>
            <a:endParaRPr lang="en-US" sz="1800" dirty="0" smtClean="0"/>
          </a:p>
          <a:p>
            <a:pPr marL="171450" indent="-171450" fontAlgn="auto">
              <a:spcBef>
                <a:spcPts val="0"/>
              </a:spcBef>
              <a:spcAft>
                <a:spcPts val="0"/>
              </a:spcAft>
              <a:buFont typeface="Arial" panose="020B0604020202020204" pitchFamily="34" charset="0"/>
              <a:buChar char="•"/>
              <a:defRPr/>
            </a:pPr>
            <a:r>
              <a:rPr lang="en-GB" sz="1900" dirty="0" smtClean="0"/>
              <a:t>May or may not directly help individual patients: </a:t>
            </a:r>
            <a:r>
              <a:rPr lang="en-GB" sz="1800" dirty="0" smtClean="0"/>
              <a:t>Greater likelihood of finding a diagnosis of a patient’s rare disease, or identifying a clinical trial or other treatment that may be accessible now or in the future.</a:t>
            </a:r>
          </a:p>
          <a:p>
            <a:pPr marL="171450" indent="-171450" fontAlgn="auto">
              <a:spcBef>
                <a:spcPts val="0"/>
              </a:spcBef>
              <a:spcAft>
                <a:spcPts val="0"/>
              </a:spcAft>
              <a:buFont typeface="Arial" panose="020B0604020202020204" pitchFamily="34" charset="0"/>
              <a:buChar char="•"/>
              <a:defRPr/>
            </a:pPr>
            <a:endParaRPr lang="en-GB" sz="1800" dirty="0" smtClean="0"/>
          </a:p>
          <a:p>
            <a:pPr marL="171450" indent="-171450" fontAlgn="auto">
              <a:spcBef>
                <a:spcPts val="0"/>
              </a:spcBef>
              <a:spcAft>
                <a:spcPts val="0"/>
              </a:spcAft>
              <a:buFont typeface="Arial" panose="020B0604020202020204" pitchFamily="34" charset="0"/>
              <a:buChar char="•"/>
              <a:defRPr/>
            </a:pPr>
            <a:r>
              <a:rPr lang="en-GB" sz="1900" dirty="0" smtClean="0"/>
              <a:t>May help others in the future as researchers use the data to learn more about health conditions, develop drugs or diagnostic tools, and advance personalised medicine for society as a whole.</a:t>
            </a:r>
          </a:p>
          <a:p>
            <a:pPr marL="171450" indent="-171450" fontAlgn="auto">
              <a:spcBef>
                <a:spcPts val="0"/>
              </a:spcBef>
              <a:spcAft>
                <a:spcPts val="0"/>
              </a:spcAft>
              <a:buFont typeface="Arial" panose="020B0604020202020204" pitchFamily="34" charset="0"/>
              <a:buChar char="•"/>
              <a:defRPr/>
            </a:pPr>
            <a:endParaRPr lang="en-GB" sz="1900" dirty="0" smtClean="0"/>
          </a:p>
          <a:p>
            <a:pPr marL="171450" indent="-171450" fontAlgn="auto">
              <a:spcBef>
                <a:spcPts val="0"/>
              </a:spcBef>
              <a:spcAft>
                <a:spcPts val="0"/>
              </a:spcAft>
              <a:buFont typeface="Arial" panose="020B0604020202020204" pitchFamily="34" charset="0"/>
              <a:buChar char="•"/>
              <a:defRPr/>
            </a:pPr>
            <a:r>
              <a:rPr lang="en-GB" sz="1900" dirty="0" smtClean="0"/>
              <a:t>Patients may be contacted in the future with requests for additional data or samples, if information is found from research that might be relevant to them, or to inform them of other research opportunities.  </a:t>
            </a:r>
            <a:endParaRPr lang="en-GB" dirty="0" smtClean="0"/>
          </a:p>
          <a:p>
            <a:pPr fontAlgn="auto">
              <a:spcBef>
                <a:spcPts val="0"/>
              </a:spcBef>
              <a:spcAft>
                <a:spcPts val="0"/>
              </a:spcAft>
              <a:defRPr/>
            </a:pPr>
            <a:endParaRPr lang="en-GB" dirty="0"/>
          </a:p>
        </p:txBody>
      </p:sp>
      <p:sp>
        <p:nvSpPr>
          <p:cNvPr id="6148" name="Slide Number Placeholder 3">
            <a:extLst>
              <a:ext uri="{FF2B5EF4-FFF2-40B4-BE49-F238E27FC236}">
                <a16:creationId xmlns:a16="http://schemas.microsoft.com/office/drawing/2014/main" xmlns="" id="{7A63A9E1-74B8-419B-AD49-049893B459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8CFAD91D-CB6E-487A-AC1A-53C5F70E8E03}" type="slidenum">
              <a:rPr lang="en-GB" altLang="en-US"/>
              <a:pPr/>
              <a:t>17</a:t>
            </a:fld>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Bristol</a:t>
            </a:r>
            <a:r>
              <a:rPr lang="en-GB" baseline="0" dirty="0" smtClean="0"/>
              <a:t> c</a:t>
            </a:r>
            <a:r>
              <a:rPr lang="en-GB" dirty="0" smtClean="0"/>
              <a:t>linical genetics are working out a buddy – system to assign 2-3 genetic counsellors to support MDT’s across the region (will be sharing plans /ideas with Exeter colleagues) .</a:t>
            </a:r>
          </a:p>
          <a:p>
            <a:endParaRPr lang="en-GB" dirty="0" smtClean="0"/>
          </a:p>
          <a:p>
            <a:r>
              <a:rPr lang="en-GB" dirty="0" smtClean="0"/>
              <a:t>The idea is to support mainstreaming</a:t>
            </a:r>
            <a:r>
              <a:rPr lang="en-GB" baseline="0" dirty="0" smtClean="0"/>
              <a:t> education, to include communication streams etc.</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smtClean="0"/>
              <a:t>WITH BRCA , TRACIE DEVELOPING SOMATIC AND GERMLINE PATIENT</a:t>
            </a:r>
            <a:r>
              <a:rPr lang="en-GB" altLang="en-US" baseline="0" dirty="0" smtClean="0"/>
              <a:t> INFO DOCS WITH ANGELA GEORGE ONCOGENTISIST FROM MARSDEN (ANGELA WILL SPEAK AT BGCS CONFERENCE IN CHELTENHAM)</a:t>
            </a:r>
            <a:endParaRPr lang="en-GB" altLang="en-US" dirty="0" smtClean="0"/>
          </a:p>
          <a:p>
            <a:endParaRPr lang="en-GB" dirty="0"/>
          </a:p>
        </p:txBody>
      </p:sp>
      <p:sp>
        <p:nvSpPr>
          <p:cNvPr id="4" name="Slide Number Placeholder 3"/>
          <p:cNvSpPr>
            <a:spLocks noGrp="1"/>
          </p:cNvSpPr>
          <p:nvPr>
            <p:ph type="sldNum" sz="quarter" idx="10"/>
          </p:nvPr>
        </p:nvSpPr>
        <p:spPr/>
        <p:txBody>
          <a:bodyPr/>
          <a:lstStyle/>
          <a:p>
            <a:fld id="{286B4EB3-A265-476F-870B-8F53365112D3}" type="slidenum">
              <a:rPr lang="en-GB" smtClean="0"/>
              <a:t>18</a:t>
            </a:fld>
            <a:endParaRPr lang="en-GB"/>
          </a:p>
        </p:txBody>
      </p:sp>
    </p:spTree>
    <p:extLst>
      <p:ext uri="{BB962C8B-B14F-4D97-AF65-F5344CB8AC3E}">
        <p14:creationId xmlns:p14="http://schemas.microsoft.com/office/powerpoint/2010/main" val="4204056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E4705B-4FFD-46FB-B009-CDC0A74C35CA}" type="slidenum">
              <a:rPr lang="en-GB" smtClean="0"/>
              <a:t>19</a:t>
            </a:fld>
            <a:endParaRPr lang="en-GB"/>
          </a:p>
        </p:txBody>
      </p:sp>
    </p:spTree>
    <p:extLst>
      <p:ext uri="{BB962C8B-B14F-4D97-AF65-F5344CB8AC3E}">
        <p14:creationId xmlns:p14="http://schemas.microsoft.com/office/powerpoint/2010/main" val="1938492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E4705B-4FFD-46FB-B009-CDC0A74C35CA}" type="slidenum">
              <a:rPr lang="en-GB" smtClean="0"/>
              <a:t>3</a:t>
            </a:fld>
            <a:endParaRPr lang="en-GB"/>
          </a:p>
        </p:txBody>
      </p:sp>
    </p:spTree>
    <p:extLst>
      <p:ext uri="{BB962C8B-B14F-4D97-AF65-F5344CB8AC3E}">
        <p14:creationId xmlns:p14="http://schemas.microsoft.com/office/powerpoint/2010/main" val="701198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CE73A1-8AD4-442C-9A6C-3598231BE5B0}" type="slidenum">
              <a:rPr lang="en-GB" smtClean="0"/>
              <a:t>4</a:t>
            </a:fld>
            <a:endParaRPr lang="en-GB"/>
          </a:p>
        </p:txBody>
      </p:sp>
    </p:spTree>
    <p:extLst>
      <p:ext uri="{BB962C8B-B14F-4D97-AF65-F5344CB8AC3E}">
        <p14:creationId xmlns:p14="http://schemas.microsoft.com/office/powerpoint/2010/main" val="1469094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CE73A1-8AD4-442C-9A6C-3598231BE5B0}" type="slidenum">
              <a:rPr lang="en-GB" smtClean="0"/>
              <a:t>5</a:t>
            </a:fld>
            <a:endParaRPr lang="en-GB"/>
          </a:p>
        </p:txBody>
      </p:sp>
    </p:spTree>
    <p:extLst>
      <p:ext uri="{BB962C8B-B14F-4D97-AF65-F5344CB8AC3E}">
        <p14:creationId xmlns:p14="http://schemas.microsoft.com/office/powerpoint/2010/main" val="2934029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Check map for locations and add Torbay</a:t>
            </a:r>
          </a:p>
        </p:txBody>
      </p:sp>
      <p:sp>
        <p:nvSpPr>
          <p:cNvPr id="4" name="Slide Number Placeholder 3"/>
          <p:cNvSpPr>
            <a:spLocks noGrp="1"/>
          </p:cNvSpPr>
          <p:nvPr>
            <p:ph type="sldNum" sz="quarter" idx="10"/>
          </p:nvPr>
        </p:nvSpPr>
        <p:spPr/>
        <p:txBody>
          <a:bodyPr/>
          <a:lstStyle/>
          <a:p>
            <a:fld id="{CC5ACC4B-F8D1-4CBB-8304-EF7372B8F1B4}" type="slidenum">
              <a:rPr lang="en-GB" smtClean="0"/>
              <a:t>6</a:t>
            </a:fld>
            <a:endParaRPr lang="en-GB"/>
          </a:p>
        </p:txBody>
      </p:sp>
    </p:spTree>
    <p:extLst>
      <p:ext uri="{BB962C8B-B14F-4D97-AF65-F5344CB8AC3E}">
        <p14:creationId xmlns:p14="http://schemas.microsoft.com/office/powerpoint/2010/main" val="937961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E4705B-4FFD-46FB-B009-CDC0A74C35CA}" type="slidenum">
              <a:rPr lang="en-GB" smtClean="0"/>
              <a:t>7</a:t>
            </a:fld>
            <a:endParaRPr lang="en-GB"/>
          </a:p>
        </p:txBody>
      </p:sp>
    </p:spTree>
    <p:extLst>
      <p:ext uri="{BB962C8B-B14F-4D97-AF65-F5344CB8AC3E}">
        <p14:creationId xmlns:p14="http://schemas.microsoft.com/office/powerpoint/2010/main" val="1233402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E4705B-4FFD-46FB-B009-CDC0A74C35CA}" type="slidenum">
              <a:rPr lang="en-GB" smtClean="0"/>
              <a:t>8</a:t>
            </a:fld>
            <a:endParaRPr lang="en-GB"/>
          </a:p>
        </p:txBody>
      </p:sp>
    </p:spTree>
    <p:extLst>
      <p:ext uri="{BB962C8B-B14F-4D97-AF65-F5344CB8AC3E}">
        <p14:creationId xmlns:p14="http://schemas.microsoft.com/office/powerpoint/2010/main" val="2843792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E4705B-4FFD-46FB-B009-CDC0A74C35CA}" type="slidenum">
              <a:rPr lang="en-GB" smtClean="0"/>
              <a:t>9</a:t>
            </a:fld>
            <a:endParaRPr lang="en-GB"/>
          </a:p>
        </p:txBody>
      </p:sp>
    </p:spTree>
    <p:extLst>
      <p:ext uri="{BB962C8B-B14F-4D97-AF65-F5344CB8AC3E}">
        <p14:creationId xmlns:p14="http://schemas.microsoft.com/office/powerpoint/2010/main" val="4099534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E4705B-4FFD-46FB-B009-CDC0A74C35CA}" type="slidenum">
              <a:rPr lang="en-GB" smtClean="0"/>
              <a:t>10</a:t>
            </a:fld>
            <a:endParaRPr lang="en-GB"/>
          </a:p>
        </p:txBody>
      </p:sp>
    </p:spTree>
    <p:extLst>
      <p:ext uri="{BB962C8B-B14F-4D97-AF65-F5344CB8AC3E}">
        <p14:creationId xmlns:p14="http://schemas.microsoft.com/office/powerpoint/2010/main" val="1686385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xmlns="" id="{7FA0ACE7-29A8-47D3-A7D9-257B711D8023}"/>
              </a:ext>
            </a:extLst>
          </p:cNvPr>
          <p:cNvSpPr>
            <a:spLocks noGrp="1"/>
          </p:cNvSpPr>
          <p:nvPr>
            <p:ph type="dt" sz="half" idx="10"/>
          </p:nvPr>
        </p:nvSpPr>
        <p:spPr/>
        <p:txBody>
          <a:bodyPr/>
          <a:lstStyle/>
          <a:p>
            <a:fld id="{ED291B17-9318-49DB-B28B-6E5994AE9581}" type="datetime1">
              <a:rPr lang="en-US" smtClean="0"/>
              <a:t>10/11/2019</a:t>
            </a:fld>
            <a:endParaRPr lang="en-US" dirty="0"/>
          </a:p>
        </p:txBody>
      </p:sp>
      <p:sp>
        <p:nvSpPr>
          <p:cNvPr id="9" name="Footer Placeholder 8">
            <a:extLst>
              <a:ext uri="{FF2B5EF4-FFF2-40B4-BE49-F238E27FC236}">
                <a16:creationId xmlns:a16="http://schemas.microsoft.com/office/drawing/2014/main" xmlns=""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83333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10/11/2019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94494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xmlns=""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xmlns=""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xmlns=""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xmlns="" id="{5C74A470-3BD3-4F33-80E5-67E6E87FCBE7}"/>
              </a:ext>
            </a:extLst>
          </p:cNvPr>
          <p:cNvSpPr>
            <a:spLocks noGrp="1"/>
          </p:cNvSpPr>
          <p:nvPr>
            <p:ph type="dt" sz="half" idx="10"/>
          </p:nvPr>
        </p:nvSpPr>
        <p:spPr/>
        <p:txBody>
          <a:bodyPr/>
          <a:lstStyle/>
          <a:p>
            <a:fld id="{ED291B17-9318-49DB-B28B-6E5994AE9581}" type="datetime1">
              <a:rPr lang="en-US" smtClean="0"/>
              <a:t>10/11/2019</a:t>
            </a:fld>
            <a:endParaRPr lang="en-US" dirty="0"/>
          </a:p>
        </p:txBody>
      </p:sp>
      <p:sp>
        <p:nvSpPr>
          <p:cNvPr id="12" name="Footer Placeholder 11">
            <a:extLst>
              <a:ext uri="{FF2B5EF4-FFF2-40B4-BE49-F238E27FC236}">
                <a16:creationId xmlns:a16="http://schemas.microsoft.com/office/drawing/2014/main" xmlns=""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xmlns=""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1741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xmlns="" id="{770E6237-3456-439F-802D-3BA93FC7E3E5}"/>
              </a:ext>
            </a:extLst>
          </p:cNvPr>
          <p:cNvSpPr>
            <a:spLocks noGrp="1"/>
          </p:cNvSpPr>
          <p:nvPr>
            <p:ph type="dt" sz="half" idx="10"/>
          </p:nvPr>
        </p:nvSpPr>
        <p:spPr/>
        <p:txBody>
          <a:bodyPr/>
          <a:lstStyle/>
          <a:p>
            <a:fld id="{78DD82B9-B8EE-4375-B6FF-88FA6ABB15D9}" type="datetime1">
              <a:rPr lang="en-US" smtClean="0"/>
              <a:t>10/11/2019</a:t>
            </a:fld>
            <a:endParaRPr lang="en-US" dirty="0"/>
          </a:p>
        </p:txBody>
      </p:sp>
      <p:sp>
        <p:nvSpPr>
          <p:cNvPr id="9" name="Footer Placeholder 8">
            <a:extLst>
              <a:ext uri="{FF2B5EF4-FFF2-40B4-BE49-F238E27FC236}">
                <a16:creationId xmlns:a16="http://schemas.microsoft.com/office/drawing/2014/main" xmlns=""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58691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xmlns="" id="{61582016-5696-4A93-887F-BBB3B9002FE5}"/>
              </a:ext>
            </a:extLst>
          </p:cNvPr>
          <p:cNvSpPr>
            <a:spLocks noGrp="1"/>
          </p:cNvSpPr>
          <p:nvPr>
            <p:ph type="dt" sz="half" idx="10"/>
          </p:nvPr>
        </p:nvSpPr>
        <p:spPr/>
        <p:txBody>
          <a:bodyPr/>
          <a:lstStyle/>
          <a:p>
            <a:fld id="{B2497495-0637-405E-AE64-5CC7506D51F5}" type="datetime1">
              <a:rPr lang="en-US" smtClean="0"/>
              <a:t>10/11/2019</a:t>
            </a:fld>
            <a:endParaRPr lang="en-US" dirty="0"/>
          </a:p>
        </p:txBody>
      </p:sp>
      <p:sp>
        <p:nvSpPr>
          <p:cNvPr id="9" name="Footer Placeholder 8">
            <a:extLst>
              <a:ext uri="{FF2B5EF4-FFF2-40B4-BE49-F238E27FC236}">
                <a16:creationId xmlns:a16="http://schemas.microsoft.com/office/drawing/2014/main" xmlns=""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05113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10/11/2019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36245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10/11/2019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11828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10/11/2019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75341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10/11/2019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00518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xmlns=""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10/11/2019</a:t>
            </a:fld>
            <a:endParaRPr lang="en-US" dirty="0"/>
          </a:p>
        </p:txBody>
      </p:sp>
      <p:sp>
        <p:nvSpPr>
          <p:cNvPr id="10" name="Footer Placeholder 9">
            <a:extLst>
              <a:ext uri="{FF2B5EF4-FFF2-40B4-BE49-F238E27FC236}">
                <a16:creationId xmlns:a16="http://schemas.microsoft.com/office/drawing/2014/main" xmlns=""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xmlns=""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833975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10/11/2019</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14166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10/11/2019</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9927138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72" r:id="rId5"/>
    <p:sldLayoutId id="2147483666" r:id="rId6"/>
    <p:sldLayoutId id="2147483667" r:id="rId7"/>
    <p:sldLayoutId id="2147483668" r:id="rId8"/>
    <p:sldLayoutId id="2147483671" r:id="rId9"/>
    <p:sldLayoutId id="2147483669" r:id="rId10"/>
    <p:sldLayoutId id="2147483670" r:id="rId11"/>
  </p:sldLayoutIdLst>
  <p:hf sldNum="0" hdr="0" ft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tracie.miles@nhs.ne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tiff"/></Relationships>
</file>

<file path=ppt/slides/_rels/slide4.xml.rels><?xml version="1.0" encoding="UTF-8" standalone="yes"?>
<Relationships xmlns="http://schemas.openxmlformats.org/package/2006/relationships"><Relationship Id="rId3" Type="http://schemas.openxmlformats.org/officeDocument/2006/relationships/hyperlink" Target="https://www.england.nhs.uk/genomics/nhs-genomic-med-servic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england.nhs.uk/genomics/100000-genomes-projec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www.england.nhs.uk/publication/national-genomic-test-directori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42D4960A-896E-4F6B-BF65-B4662AC9DE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pic>
        <p:nvPicPr>
          <p:cNvPr id="4" name="Picture 3">
            <a:extLst>
              <a:ext uri="{FF2B5EF4-FFF2-40B4-BE49-F238E27FC236}">
                <a16:creationId xmlns:a16="http://schemas.microsoft.com/office/drawing/2014/main" xmlns="" id="{B54B49D8-1811-4920-BC6A-4D0CF65BAEE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3303" y="457198"/>
            <a:ext cx="7514598" cy="5841899"/>
          </a:xfrm>
          <a:prstGeom prst="rect">
            <a:avLst/>
          </a:prstGeom>
        </p:spPr>
      </p:pic>
      <p:sp>
        <p:nvSpPr>
          <p:cNvPr id="20" name="Rectangle 19">
            <a:extLst>
              <a:ext uri="{FF2B5EF4-FFF2-40B4-BE49-F238E27FC236}">
                <a16:creationId xmlns:a16="http://schemas.microsoft.com/office/drawing/2014/main" xmlns="" id="{5684944A-8803-462C-84C5-4576C56A77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19870" y="457199"/>
            <a:ext cx="3618827" cy="4822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C76B81E8-84BF-4D43-A57B-0B9F31AECBBC}"/>
              </a:ext>
            </a:extLst>
          </p:cNvPr>
          <p:cNvSpPr>
            <a:spLocks noGrp="1"/>
          </p:cNvSpPr>
          <p:nvPr>
            <p:ph type="ctrTitle"/>
          </p:nvPr>
        </p:nvSpPr>
        <p:spPr>
          <a:xfrm>
            <a:off x="8119869" y="850791"/>
            <a:ext cx="3454869" cy="4198288"/>
          </a:xfrm>
        </p:spPr>
        <p:txBody>
          <a:bodyPr anchor="ctr">
            <a:normAutofit/>
          </a:bodyPr>
          <a:lstStyle/>
          <a:p>
            <a:r>
              <a:rPr lang="en-GB" sz="2000" dirty="0">
                <a:solidFill>
                  <a:srgbClr val="FFFFFF"/>
                </a:solidFill>
              </a:rPr>
              <a:t>gynaecological cancer genomics</a:t>
            </a:r>
          </a:p>
        </p:txBody>
      </p:sp>
      <p:sp>
        <p:nvSpPr>
          <p:cNvPr id="22" name="Rectangle 21">
            <a:extLst>
              <a:ext uri="{FF2B5EF4-FFF2-40B4-BE49-F238E27FC236}">
                <a16:creationId xmlns:a16="http://schemas.microsoft.com/office/drawing/2014/main" xmlns="" id="{E07F3B49-8C20-42F5-831D-59306D05F6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19870" y="5367338"/>
            <a:ext cx="3618828" cy="98951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xmlns="" id="{06FC5B7A-D587-4E85-99A4-10327718606A}"/>
              </a:ext>
            </a:extLst>
          </p:cNvPr>
          <p:cNvSpPr>
            <a:spLocks noGrp="1"/>
          </p:cNvSpPr>
          <p:nvPr>
            <p:ph type="subTitle" idx="1"/>
          </p:nvPr>
        </p:nvSpPr>
        <p:spPr>
          <a:xfrm>
            <a:off x="8372723" y="5545331"/>
            <a:ext cx="3202016" cy="649222"/>
          </a:xfrm>
          <a:noFill/>
        </p:spPr>
        <p:txBody>
          <a:bodyPr anchor="ctr">
            <a:normAutofit fontScale="47500" lnSpcReduction="20000"/>
          </a:bodyPr>
          <a:lstStyle/>
          <a:p>
            <a:r>
              <a:rPr lang="en-GB" sz="1800" dirty="0">
                <a:solidFill>
                  <a:srgbClr val="FFFFFF">
                    <a:alpha val="75000"/>
                  </a:srgbClr>
                </a:solidFill>
              </a:rPr>
              <a:t>Dr Daniel Nelmes</a:t>
            </a:r>
          </a:p>
          <a:p>
            <a:r>
              <a:rPr lang="en-GB" sz="1800" dirty="0">
                <a:solidFill>
                  <a:srgbClr val="FFFFFF">
                    <a:alpha val="75000"/>
                  </a:srgbClr>
                </a:solidFill>
              </a:rPr>
              <a:t>Cancer Genomics Lead – SW genomic lab </a:t>
            </a:r>
            <a:r>
              <a:rPr lang="en-GB" sz="1800" dirty="0" smtClean="0">
                <a:solidFill>
                  <a:srgbClr val="FFFFFF">
                    <a:alpha val="75000"/>
                  </a:srgbClr>
                </a:solidFill>
              </a:rPr>
              <a:t>hub</a:t>
            </a:r>
          </a:p>
          <a:p>
            <a:r>
              <a:rPr lang="en-GB" sz="1800" dirty="0" smtClean="0">
                <a:solidFill>
                  <a:srgbClr val="FFFFFF">
                    <a:alpha val="75000"/>
                  </a:srgbClr>
                </a:solidFill>
              </a:rPr>
              <a:t>Dr </a:t>
            </a:r>
            <a:r>
              <a:rPr lang="en-GB" sz="1800" dirty="0" err="1" smtClean="0">
                <a:solidFill>
                  <a:srgbClr val="FFFFFF">
                    <a:alpha val="75000"/>
                  </a:srgbClr>
                </a:solidFill>
              </a:rPr>
              <a:t>tracie</a:t>
            </a:r>
            <a:r>
              <a:rPr lang="en-GB" sz="1800" dirty="0" smtClean="0">
                <a:solidFill>
                  <a:srgbClr val="FFFFFF">
                    <a:alpha val="75000"/>
                  </a:srgbClr>
                </a:solidFill>
              </a:rPr>
              <a:t> miles (Jonathan Frost)</a:t>
            </a:r>
            <a:endParaRPr lang="en-GB" sz="1800" dirty="0">
              <a:solidFill>
                <a:srgbClr val="FFFFFF">
                  <a:alpha val="75000"/>
                </a:srgbClr>
              </a:solidFill>
            </a:endParaRPr>
          </a:p>
        </p:txBody>
      </p:sp>
    </p:spTree>
    <p:extLst>
      <p:ext uri="{BB962C8B-B14F-4D97-AF65-F5344CB8AC3E}">
        <p14:creationId xmlns:p14="http://schemas.microsoft.com/office/powerpoint/2010/main" val="3380631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0B14A5-D9DD-4B74-A281-B7E122E36E0A}"/>
              </a:ext>
            </a:extLst>
          </p:cNvPr>
          <p:cNvSpPr>
            <a:spLocks noGrp="1"/>
          </p:cNvSpPr>
          <p:nvPr>
            <p:ph type="title"/>
          </p:nvPr>
        </p:nvSpPr>
        <p:spPr>
          <a:xfrm>
            <a:off x="553280" y="474525"/>
            <a:ext cx="11029616" cy="746422"/>
          </a:xfrm>
        </p:spPr>
        <p:txBody>
          <a:bodyPr/>
          <a:lstStyle/>
          <a:p>
            <a:r>
              <a:rPr lang="en-GB" dirty="0"/>
              <a:t>Genomic Test Directory - RID</a:t>
            </a:r>
          </a:p>
        </p:txBody>
      </p:sp>
      <p:sp>
        <p:nvSpPr>
          <p:cNvPr id="3" name="Content Placeholder 2">
            <a:extLst>
              <a:ext uri="{FF2B5EF4-FFF2-40B4-BE49-F238E27FC236}">
                <a16:creationId xmlns:a16="http://schemas.microsoft.com/office/drawing/2014/main" xmlns="" id="{B4E5B514-6323-4547-8308-A2C749F528D5}"/>
              </a:ext>
            </a:extLst>
          </p:cNvPr>
          <p:cNvSpPr>
            <a:spLocks noGrp="1"/>
          </p:cNvSpPr>
          <p:nvPr>
            <p:ph idx="1"/>
          </p:nvPr>
        </p:nvSpPr>
        <p:spPr>
          <a:xfrm>
            <a:off x="567236" y="1577113"/>
            <a:ext cx="11029615" cy="5280887"/>
          </a:xfrm>
        </p:spPr>
        <p:txBody>
          <a:bodyPr>
            <a:noAutofit/>
          </a:bodyPr>
          <a:lstStyle/>
          <a:p>
            <a:r>
              <a:rPr lang="en-GB" sz="2400" dirty="0"/>
              <a:t>R208 Inherited breast and(or) ovarian cancer</a:t>
            </a:r>
          </a:p>
          <a:p>
            <a:pPr lvl="1"/>
            <a:r>
              <a:rPr lang="en-GB" sz="2000" dirty="0"/>
              <a:t>Non mucinous ovarian cancer (any age)</a:t>
            </a:r>
          </a:p>
          <a:p>
            <a:pPr lvl="1"/>
            <a:r>
              <a:rPr lang="en-GB" sz="2000" dirty="0"/>
              <a:t>Pathology adjusted Manchester score &gt; 15 or BOADICEA score &gt; 10%</a:t>
            </a:r>
          </a:p>
          <a:p>
            <a:pPr lvl="1"/>
            <a:r>
              <a:rPr lang="en-GB" sz="2000" dirty="0"/>
              <a:t>Fallopian Tube and Primary Peritoneal cancers can be included</a:t>
            </a:r>
          </a:p>
          <a:p>
            <a:pPr lvl="1"/>
            <a:endParaRPr lang="en-GB" sz="1100" dirty="0"/>
          </a:p>
          <a:p>
            <a:r>
              <a:rPr lang="en-GB" sz="2400" dirty="0"/>
              <a:t>BRCA1, </a:t>
            </a:r>
            <a:r>
              <a:rPr lang="en-GB" sz="2400" dirty="0" smtClean="0"/>
              <a:t>BRCA2</a:t>
            </a:r>
          </a:p>
          <a:p>
            <a:endParaRPr lang="en-GB" sz="1400" dirty="0"/>
          </a:p>
          <a:p>
            <a:r>
              <a:rPr lang="en-GB" sz="2400" dirty="0" smtClean="0"/>
              <a:t>R210 Lynch </a:t>
            </a:r>
            <a:r>
              <a:rPr lang="mr-IN" sz="2400" dirty="0" smtClean="0"/>
              <a:t>–</a:t>
            </a:r>
            <a:r>
              <a:rPr lang="en-GB" sz="2400" dirty="0" smtClean="0"/>
              <a:t> Endometrial cancer any age with another Lynch cancer </a:t>
            </a:r>
            <a:r>
              <a:rPr lang="en-GB" sz="2400" u="sng" dirty="0" smtClean="0"/>
              <a:t>or</a:t>
            </a:r>
            <a:r>
              <a:rPr lang="en-GB" sz="2400" dirty="0" smtClean="0"/>
              <a:t> Lynch related cancer under 50yrs old </a:t>
            </a:r>
            <a:r>
              <a:rPr lang="en-GB" sz="2400" u="sng" dirty="0" smtClean="0"/>
              <a:t>or</a:t>
            </a:r>
            <a:r>
              <a:rPr lang="en-GB" sz="2400" dirty="0" smtClean="0"/>
              <a:t> Lynch cancer with family history</a:t>
            </a:r>
          </a:p>
          <a:p>
            <a:pPr lvl="1"/>
            <a:r>
              <a:rPr lang="en-GB" sz="2200" dirty="0" smtClean="0"/>
              <a:t>Lynch </a:t>
            </a:r>
            <a:r>
              <a:rPr lang="en-GB" sz="2200" dirty="0"/>
              <a:t>'tumours' include endometrial, ovarian, and </a:t>
            </a:r>
            <a:r>
              <a:rPr lang="en-GB" sz="2200" dirty="0" err="1" smtClean="0"/>
              <a:t>endocervical</a:t>
            </a:r>
            <a:endParaRPr lang="en-GB" sz="2200" dirty="0"/>
          </a:p>
          <a:p>
            <a:pPr lvl="1"/>
            <a:r>
              <a:rPr lang="en-GB" sz="2200" dirty="0"/>
              <a:t>S</a:t>
            </a:r>
            <a:r>
              <a:rPr lang="en-GB" sz="2200" dirty="0" smtClean="0"/>
              <a:t>creen </a:t>
            </a:r>
            <a:r>
              <a:rPr lang="en-GB" sz="2200" dirty="0"/>
              <a:t>for MMR (MSI or IHC), then if present, decide if acquired (BRAFV600E or MLH1 </a:t>
            </a:r>
            <a:r>
              <a:rPr lang="en-GB" sz="2200" dirty="0" err="1"/>
              <a:t>Hypermethylation</a:t>
            </a:r>
            <a:r>
              <a:rPr lang="en-GB" sz="2200" dirty="0"/>
              <a:t>) or </a:t>
            </a:r>
            <a:r>
              <a:rPr lang="en-GB" sz="2200" dirty="0" smtClean="0"/>
              <a:t>inherited (all on tumour tissue) </a:t>
            </a:r>
          </a:p>
          <a:p>
            <a:pPr lvl="1"/>
            <a:endParaRPr lang="en-GB" sz="2000" dirty="0" smtClean="0"/>
          </a:p>
        </p:txBody>
      </p:sp>
    </p:spTree>
    <p:extLst>
      <p:ext uri="{BB962C8B-B14F-4D97-AF65-F5344CB8AC3E}">
        <p14:creationId xmlns:p14="http://schemas.microsoft.com/office/powerpoint/2010/main" val="27165469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D61FD4-A72A-4B4D-A00D-8B27AC178329}"/>
              </a:ext>
            </a:extLst>
          </p:cNvPr>
          <p:cNvSpPr>
            <a:spLocks noGrp="1"/>
          </p:cNvSpPr>
          <p:nvPr>
            <p:ph type="title"/>
          </p:nvPr>
        </p:nvSpPr>
        <p:spPr>
          <a:xfrm>
            <a:off x="1018761" y="548680"/>
            <a:ext cx="10868439" cy="914400"/>
          </a:xfrm>
        </p:spPr>
        <p:txBody>
          <a:bodyPr>
            <a:normAutofit fontScale="90000"/>
          </a:bodyPr>
          <a:lstStyle/>
          <a:p>
            <a:r>
              <a:rPr lang="en-US" sz="4400" dirty="0" smtClean="0"/>
              <a:t>BRCA Somatic </a:t>
            </a:r>
            <a:r>
              <a:rPr lang="en-US" sz="4400" dirty="0"/>
              <a:t>versus germline analysis</a:t>
            </a:r>
            <a:endParaRPr lang="en-GB" sz="4400" dirty="0"/>
          </a:p>
        </p:txBody>
      </p:sp>
      <p:sp>
        <p:nvSpPr>
          <p:cNvPr id="3" name="Content Placeholder 2">
            <a:extLst>
              <a:ext uri="{FF2B5EF4-FFF2-40B4-BE49-F238E27FC236}">
                <a16:creationId xmlns:a16="http://schemas.microsoft.com/office/drawing/2014/main" xmlns="" id="{2924A34E-7676-41A3-9007-9676D028EB2C}"/>
              </a:ext>
            </a:extLst>
          </p:cNvPr>
          <p:cNvSpPr>
            <a:spLocks noGrp="1"/>
          </p:cNvSpPr>
          <p:nvPr>
            <p:ph idx="1"/>
          </p:nvPr>
        </p:nvSpPr>
        <p:spPr>
          <a:xfrm>
            <a:off x="1867910" y="1572610"/>
            <a:ext cx="4087366" cy="4351338"/>
          </a:xfrm>
        </p:spPr>
        <p:txBody>
          <a:bodyPr/>
          <a:lstStyle/>
          <a:p>
            <a:pPr marL="342900" indent="-342900">
              <a:buFont typeface="Wingdings" panose="05000000000000000000" pitchFamily="2" charset="2"/>
              <a:buChar char="§"/>
            </a:pPr>
            <a:r>
              <a:rPr lang="en-US" sz="2000" b="1" dirty="0">
                <a:solidFill>
                  <a:schemeClr val="tx1"/>
                </a:solidFill>
              </a:rPr>
              <a:t>Germline (blood)</a:t>
            </a:r>
          </a:p>
          <a:p>
            <a:pPr>
              <a:buFont typeface="Wingdings" panose="05000000000000000000" pitchFamily="2" charset="2"/>
              <a:buChar char="§"/>
            </a:pPr>
            <a:r>
              <a:rPr lang="en-US" sz="2000" dirty="0"/>
              <a:t>Detects 2/3 of mutations</a:t>
            </a:r>
          </a:p>
          <a:p>
            <a:pPr>
              <a:buFont typeface="Wingdings" panose="05000000000000000000" pitchFamily="2" charset="2"/>
              <a:buChar char="§"/>
            </a:pPr>
            <a:r>
              <a:rPr lang="en-US" sz="2000" dirty="0"/>
              <a:t>Test performs better and detects </a:t>
            </a:r>
            <a:r>
              <a:rPr lang="en-US" sz="2000" dirty="0" err="1"/>
              <a:t>dels</a:t>
            </a:r>
            <a:r>
              <a:rPr lang="en-US" sz="2000" dirty="0"/>
              <a:t>/dups (10% of pathogenic variants)</a:t>
            </a:r>
          </a:p>
          <a:p>
            <a:pPr>
              <a:buFont typeface="Wingdings" panose="05000000000000000000" pitchFamily="2" charset="2"/>
              <a:buChar char="§"/>
            </a:pPr>
            <a:r>
              <a:rPr lang="en-US" sz="2000" dirty="0"/>
              <a:t>Knowledge that variant is inherited</a:t>
            </a:r>
          </a:p>
          <a:p>
            <a:pPr>
              <a:buFont typeface="Wingdings" panose="05000000000000000000" pitchFamily="2" charset="2"/>
              <a:buChar char="§"/>
            </a:pPr>
            <a:r>
              <a:rPr lang="en-US" sz="2000" dirty="0"/>
              <a:t>Available in Bristol laboratory</a:t>
            </a:r>
          </a:p>
          <a:p>
            <a:pPr lvl="1">
              <a:buFont typeface="Wingdings" panose="05000000000000000000" pitchFamily="2" charset="2"/>
              <a:buChar char="§"/>
            </a:pPr>
            <a:r>
              <a:rPr lang="en-US" sz="2000" dirty="0"/>
              <a:t>Currently departmentally funded, central funding anticipated from April 2020 </a:t>
            </a:r>
            <a:endParaRPr lang="en-GB" sz="2000" dirty="0"/>
          </a:p>
        </p:txBody>
      </p:sp>
      <p:sp>
        <p:nvSpPr>
          <p:cNvPr id="4" name="Content Placeholder 2">
            <a:extLst>
              <a:ext uri="{FF2B5EF4-FFF2-40B4-BE49-F238E27FC236}">
                <a16:creationId xmlns:a16="http://schemas.microsoft.com/office/drawing/2014/main" xmlns="" id="{3087FA5B-365C-49E1-BE47-E0793AC06CF0}"/>
              </a:ext>
            </a:extLst>
          </p:cNvPr>
          <p:cNvSpPr txBox="1">
            <a:spLocks/>
          </p:cNvSpPr>
          <p:nvPr/>
        </p:nvSpPr>
        <p:spPr>
          <a:xfrm>
            <a:off x="6183819" y="1702008"/>
            <a:ext cx="4176464" cy="435133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000" b="1" dirty="0"/>
              <a:t>Somatic (</a:t>
            </a:r>
            <a:r>
              <a:rPr lang="en-US" sz="2000" b="1" dirty="0" err="1"/>
              <a:t>tumour</a:t>
            </a:r>
            <a:r>
              <a:rPr lang="en-US" sz="2000" b="1" dirty="0"/>
              <a:t>)</a:t>
            </a:r>
          </a:p>
          <a:p>
            <a:r>
              <a:rPr lang="en-US" sz="2000" dirty="0"/>
              <a:t>Detects all mutations (in theory)</a:t>
            </a:r>
          </a:p>
          <a:p>
            <a:r>
              <a:rPr lang="en-US" sz="2000" dirty="0" smtClean="0"/>
              <a:t>Requires </a:t>
            </a:r>
            <a:r>
              <a:rPr lang="en-US" sz="2000" dirty="0"/>
              <a:t>tumour tissue (integration with pathology)</a:t>
            </a:r>
          </a:p>
          <a:p>
            <a:r>
              <a:rPr lang="en-US" sz="2000" dirty="0" smtClean="0"/>
              <a:t>Requires </a:t>
            </a:r>
            <a:r>
              <a:rPr lang="en-US" sz="2000" dirty="0"/>
              <a:t>confirmation of inheritance</a:t>
            </a:r>
          </a:p>
          <a:p>
            <a:r>
              <a:rPr lang="en-US" sz="2000" dirty="0"/>
              <a:t>New assay specifically for BRCA-FFPE – can struggle to detect </a:t>
            </a:r>
            <a:r>
              <a:rPr lang="en-US" sz="2000" dirty="0" err="1"/>
              <a:t>dels</a:t>
            </a:r>
            <a:r>
              <a:rPr lang="en-US" sz="2000" dirty="0"/>
              <a:t> / dups</a:t>
            </a:r>
          </a:p>
          <a:p>
            <a:pPr lvl="1"/>
            <a:r>
              <a:rPr lang="en-US" sz="2000" dirty="0"/>
              <a:t>Testing for 3</a:t>
            </a:r>
            <a:r>
              <a:rPr lang="en-US" sz="2000" baseline="30000" dirty="0"/>
              <a:t>rd</a:t>
            </a:r>
            <a:r>
              <a:rPr lang="en-US" sz="2000" dirty="0"/>
              <a:t> line ovarian </a:t>
            </a:r>
            <a:r>
              <a:rPr lang="en-US" sz="2000" dirty="0" smtClean="0"/>
              <a:t>cancer patients </a:t>
            </a:r>
            <a:r>
              <a:rPr lang="en-US" sz="2000" dirty="0"/>
              <a:t>funded by AstraZeneca in Cardiff and Manchester</a:t>
            </a:r>
          </a:p>
          <a:p>
            <a:pPr lvl="1"/>
            <a:r>
              <a:rPr lang="en-US" sz="2000" dirty="0"/>
              <a:t>Testing for 1</a:t>
            </a:r>
            <a:r>
              <a:rPr lang="en-US" sz="2000" baseline="30000" dirty="0"/>
              <a:t>st</a:t>
            </a:r>
            <a:r>
              <a:rPr lang="en-US" sz="2000" dirty="0"/>
              <a:t> line patients funded by AZ </a:t>
            </a:r>
            <a:r>
              <a:rPr lang="en-US" sz="2000" dirty="0" smtClean="0"/>
              <a:t>in Manchester and to </a:t>
            </a:r>
            <a:r>
              <a:rPr lang="en-US" sz="2000" dirty="0"/>
              <a:t>start in Bristol Autumn 2019</a:t>
            </a:r>
            <a:endParaRPr lang="en-GB" sz="2000" dirty="0"/>
          </a:p>
        </p:txBody>
      </p:sp>
      <p:sp>
        <p:nvSpPr>
          <p:cNvPr id="5" name="TextBox 4">
            <a:extLst>
              <a:ext uri="{FF2B5EF4-FFF2-40B4-BE49-F238E27FC236}">
                <a16:creationId xmlns:a16="http://schemas.microsoft.com/office/drawing/2014/main" xmlns="" id="{25692C98-FE78-44C3-B9CF-7202D9EB1BCE}"/>
              </a:ext>
            </a:extLst>
          </p:cNvPr>
          <p:cNvSpPr txBox="1"/>
          <p:nvPr/>
        </p:nvSpPr>
        <p:spPr>
          <a:xfrm>
            <a:off x="6888088" y="6488668"/>
            <a:ext cx="3923928" cy="369332"/>
          </a:xfrm>
          <a:prstGeom prst="rect">
            <a:avLst/>
          </a:prstGeom>
          <a:noFill/>
        </p:spPr>
        <p:txBody>
          <a:bodyPr wrap="square" rtlCol="0">
            <a:spAutoFit/>
          </a:bodyPr>
          <a:lstStyle/>
          <a:p>
            <a:r>
              <a:rPr lang="en-GB" dirty="0">
                <a:solidFill>
                  <a:srgbClr val="7030A0"/>
                </a:solidFill>
              </a:rPr>
              <a:t>Slide courtesy of Rachel Butler</a:t>
            </a:r>
          </a:p>
        </p:txBody>
      </p:sp>
    </p:spTree>
    <p:extLst>
      <p:ext uri="{BB962C8B-B14F-4D97-AF65-F5344CB8AC3E}">
        <p14:creationId xmlns:p14="http://schemas.microsoft.com/office/powerpoint/2010/main" val="31304990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7A7632-7614-411B-AF1D-A566ED9F0212}"/>
              </a:ext>
            </a:extLst>
          </p:cNvPr>
          <p:cNvSpPr>
            <a:spLocks noGrp="1"/>
          </p:cNvSpPr>
          <p:nvPr>
            <p:ph type="title"/>
          </p:nvPr>
        </p:nvSpPr>
        <p:spPr>
          <a:xfrm rot="16200000">
            <a:off x="-2396247" y="3345282"/>
            <a:ext cx="5894986" cy="572184"/>
          </a:xfrm>
        </p:spPr>
        <p:txBody>
          <a:bodyPr>
            <a:normAutofit/>
          </a:bodyPr>
          <a:lstStyle/>
          <a:p>
            <a:r>
              <a:rPr lang="en-US" b="1" dirty="0"/>
              <a:t>Somatic testing pathway</a:t>
            </a:r>
            <a:endParaRPr lang="en-GB" b="1"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273358" y="55828"/>
            <a:ext cx="10516293" cy="6813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59579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3381" y="0"/>
            <a:ext cx="4823613" cy="6858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026780" y="146188"/>
            <a:ext cx="4752528" cy="425786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476046" y="5032145"/>
            <a:ext cx="6468013" cy="777909"/>
          </a:xfrm>
          <a:prstGeom prst="rect">
            <a:avLst/>
          </a:prstGeom>
        </p:spPr>
      </p:pic>
    </p:spTree>
    <p:extLst>
      <p:ext uri="{BB962C8B-B14F-4D97-AF65-F5344CB8AC3E}">
        <p14:creationId xmlns:p14="http://schemas.microsoft.com/office/powerpoint/2010/main" val="36824235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2404" y="683881"/>
            <a:ext cx="11136604" cy="646331"/>
          </a:xfrm>
          <a:prstGeom prst="rect">
            <a:avLst/>
          </a:prstGeom>
          <a:noFill/>
        </p:spPr>
        <p:txBody>
          <a:bodyPr wrap="square" rtlCol="0">
            <a:spAutoFit/>
          </a:bodyPr>
          <a:lstStyle/>
          <a:p>
            <a:r>
              <a:rPr lang="en-US" sz="3600" b="1" dirty="0"/>
              <a:t>Histopathology Guidelines (Tumour Tissue</a:t>
            </a:r>
            <a:r>
              <a:rPr lang="en-US" sz="3600" b="1" dirty="0" smtClean="0"/>
              <a:t>)</a:t>
            </a:r>
            <a:endParaRPr lang="en-US" dirty="0"/>
          </a:p>
        </p:txBody>
      </p:sp>
      <p:sp>
        <p:nvSpPr>
          <p:cNvPr id="5" name="TextBox 4"/>
          <p:cNvSpPr txBox="1"/>
          <p:nvPr/>
        </p:nvSpPr>
        <p:spPr>
          <a:xfrm>
            <a:off x="586136" y="1437544"/>
            <a:ext cx="11108693" cy="6740306"/>
          </a:xfrm>
          <a:prstGeom prst="rect">
            <a:avLst/>
          </a:prstGeom>
          <a:noFill/>
        </p:spPr>
        <p:txBody>
          <a:bodyPr wrap="square" rtlCol="0">
            <a:spAutoFit/>
          </a:bodyPr>
          <a:lstStyle/>
          <a:p>
            <a:pPr marL="285750" indent="-285750">
              <a:buFont typeface="Arial"/>
              <a:buChar char="•"/>
            </a:pPr>
            <a:r>
              <a:rPr lang="en-US" sz="2400" dirty="0"/>
              <a:t>Make sure NHS number on form and all other identifiers.</a:t>
            </a:r>
            <a:br>
              <a:rPr lang="en-US" sz="2400" dirty="0"/>
            </a:br>
            <a:endParaRPr lang="en-US" sz="2400" dirty="0" smtClean="0"/>
          </a:p>
          <a:p>
            <a:pPr marL="285750" indent="-285750">
              <a:buFont typeface="Arial"/>
              <a:buChar char="•"/>
            </a:pPr>
            <a:r>
              <a:rPr lang="en-US" sz="2400" dirty="0" smtClean="0"/>
              <a:t>Think </a:t>
            </a:r>
            <a:r>
              <a:rPr lang="en-US" sz="2400" dirty="0"/>
              <a:t>about a failsafe for receiving and recording the results. </a:t>
            </a:r>
            <a:br>
              <a:rPr lang="en-US" sz="2400" dirty="0"/>
            </a:br>
            <a:endParaRPr lang="en-US" sz="2400" dirty="0" smtClean="0"/>
          </a:p>
          <a:p>
            <a:pPr marL="285750" indent="-285750">
              <a:buFont typeface="Arial"/>
              <a:buChar char="•"/>
            </a:pPr>
            <a:r>
              <a:rPr lang="en-US" sz="2400" dirty="0" smtClean="0"/>
              <a:t>CT</a:t>
            </a:r>
            <a:r>
              <a:rPr lang="en-US" sz="2400" dirty="0"/>
              <a:t>/ other biopsy to be formalin fixed. Ideally 2 decent core biopsies (not fragments) to be taken if clinically feasible one for diagnosis, one for molecular testing.</a:t>
            </a:r>
            <a:br>
              <a:rPr lang="en-US" sz="2400" dirty="0"/>
            </a:br>
            <a:endParaRPr lang="en-US" sz="2400" dirty="0" smtClean="0"/>
          </a:p>
          <a:p>
            <a:pPr marL="285750" indent="-285750">
              <a:buFont typeface="Arial"/>
              <a:buChar char="•"/>
            </a:pPr>
            <a:r>
              <a:rPr lang="en-US" sz="2400" dirty="0" smtClean="0"/>
              <a:t>Pathologist </a:t>
            </a:r>
            <a:r>
              <a:rPr lang="en-US" sz="2400" dirty="0"/>
              <a:t>assesses tumour in core biopsy and requests tissue sections to send away to genetics lab - preferable if only one </a:t>
            </a:r>
            <a:r>
              <a:rPr lang="en-US" sz="2400" dirty="0" smtClean="0"/>
              <a:t>core. If </a:t>
            </a:r>
            <a:r>
              <a:rPr lang="en-US" sz="2400" dirty="0"/>
              <a:t>2 good cores submitted, one whole block with second core can be sent to genetics lab</a:t>
            </a:r>
            <a:r>
              <a:rPr lang="en-US" sz="2400" dirty="0" smtClean="0"/>
              <a:t>. (&gt;</a:t>
            </a:r>
            <a:r>
              <a:rPr lang="en-US" sz="2400" dirty="0"/>
              <a:t>20 % tumour nuclei required for optimum mutation detection</a:t>
            </a:r>
            <a:r>
              <a:rPr lang="en-US" sz="2400" dirty="0" smtClean="0"/>
              <a:t>.)</a:t>
            </a:r>
          </a:p>
          <a:p>
            <a:pPr marL="285750" indent="-285750">
              <a:buFont typeface="Arial"/>
              <a:buChar char="•"/>
            </a:pPr>
            <a:endParaRPr lang="en-US" sz="2400" dirty="0" smtClean="0"/>
          </a:p>
          <a:p>
            <a:pPr marL="285750" indent="-285750">
              <a:buFont typeface="Arial"/>
              <a:buChar char="•"/>
            </a:pPr>
            <a:r>
              <a:rPr lang="en-US" sz="2400" dirty="0" smtClean="0"/>
              <a:t>Post </a:t>
            </a:r>
            <a:r>
              <a:rPr lang="en-US" sz="2400" dirty="0"/>
              <a:t>neo–adjuvant biopsies with excellent chemo response may not have adequate tissue for somatic testing </a:t>
            </a:r>
            <a:br>
              <a:rPr lang="en-US" sz="2400" dirty="0"/>
            </a:br>
            <a:endParaRPr lang="en-US" sz="2400" dirty="0" smtClean="0"/>
          </a:p>
          <a:p>
            <a:pPr marL="285750" indent="-285750">
              <a:buFont typeface="Arial"/>
              <a:buChar char="•"/>
            </a:pPr>
            <a:r>
              <a:rPr lang="en-US" sz="2400" dirty="0" smtClean="0"/>
              <a:t>Currently </a:t>
            </a:r>
            <a:r>
              <a:rPr lang="en-US" sz="2400" dirty="0"/>
              <a:t>not spinning down cytology to make cell blocks …. But maybe in the future ?</a:t>
            </a:r>
          </a:p>
          <a:p>
            <a:pPr marL="285750" indent="-285750">
              <a:buFont typeface="Arial"/>
              <a:buChar char="•"/>
            </a:pPr>
            <a:endParaRPr lang="en-US" sz="2400" dirty="0"/>
          </a:p>
        </p:txBody>
      </p:sp>
    </p:spTree>
    <p:extLst>
      <p:ext uri="{BB962C8B-B14F-4D97-AF65-F5344CB8AC3E}">
        <p14:creationId xmlns:p14="http://schemas.microsoft.com/office/powerpoint/2010/main" val="11136395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ED43CAD8-DA47-4C14-B5D8-66CC220BF466}"/>
              </a:ext>
            </a:extLst>
          </p:cNvPr>
          <p:cNvSpPr txBox="1">
            <a:spLocks/>
          </p:cNvSpPr>
          <p:nvPr/>
        </p:nvSpPr>
        <p:spPr>
          <a:xfrm rot="16200000">
            <a:off x="-2350983" y="3178323"/>
            <a:ext cx="5678639" cy="97667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b="1" dirty="0"/>
              <a:t>Germline testing pathway</a:t>
            </a:r>
            <a:endParaRPr lang="en-GB" b="1"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895722" y="69784"/>
            <a:ext cx="11110257" cy="671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24250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8B0E930-D9E6-440B-8E7A-BE6B1015BFDE}"/>
              </a:ext>
            </a:extLst>
          </p:cNvPr>
          <p:cNvSpPr>
            <a:spLocks noGrp="1"/>
          </p:cNvSpPr>
          <p:nvPr>
            <p:ph idx="1"/>
          </p:nvPr>
        </p:nvSpPr>
        <p:spPr>
          <a:xfrm>
            <a:off x="851295" y="1540612"/>
            <a:ext cx="10048064" cy="5256328"/>
          </a:xfrm>
        </p:spPr>
        <p:txBody>
          <a:bodyPr rtlCol="0">
            <a:noAutofit/>
          </a:bodyPr>
          <a:lstStyle/>
          <a:p>
            <a:pPr>
              <a:buFont typeface="Wingdings" panose="05000000000000000000" pitchFamily="2" charset="2"/>
              <a:buChar char="§"/>
              <a:defRPr/>
            </a:pPr>
            <a:r>
              <a:rPr lang="en-US" sz="2000" dirty="0"/>
              <a:t>A model of consent that covers both the clinical implications of a test, as well as an offer within the clinical pathway to participate in the National Genomic Research Library</a:t>
            </a:r>
          </a:p>
          <a:p>
            <a:pPr>
              <a:buFont typeface="Wingdings" panose="05000000000000000000" pitchFamily="2" charset="2"/>
              <a:buChar char="§"/>
              <a:defRPr/>
            </a:pPr>
            <a:r>
              <a:rPr lang="en-US" sz="2000" dirty="0"/>
              <a:t>Expected to involve one or more conversations depending on the clinical context, supported by information for patients to make informed choices</a:t>
            </a:r>
          </a:p>
          <a:p>
            <a:pPr>
              <a:buFont typeface="Wingdings" panose="05000000000000000000" pitchFamily="2" charset="2"/>
              <a:buChar char="§"/>
              <a:defRPr/>
            </a:pPr>
            <a:r>
              <a:rPr lang="en-US" sz="2000" dirty="0"/>
              <a:t>Choices captured by nationally </a:t>
            </a:r>
            <a:r>
              <a:rPr lang="en-US" sz="2000" dirty="0" err="1" smtClean="0"/>
              <a:t>standardised</a:t>
            </a:r>
            <a:r>
              <a:rPr lang="en-US" sz="2000" dirty="0" smtClean="0"/>
              <a:t> </a:t>
            </a:r>
            <a:r>
              <a:rPr lang="en-US" sz="2000" dirty="0"/>
              <a:t>Record of Discussion forms</a:t>
            </a:r>
          </a:p>
          <a:p>
            <a:pPr>
              <a:buFont typeface="Wingdings" panose="05000000000000000000" pitchFamily="2" charset="2"/>
              <a:buChar char="§"/>
              <a:defRPr/>
            </a:pPr>
            <a:r>
              <a:rPr lang="en-GB" sz="2000" b="1" dirty="0"/>
              <a:t>Note:</a:t>
            </a:r>
            <a:r>
              <a:rPr lang="en-GB" sz="2000" dirty="0"/>
              <a:t> documentation of clinical consent is good clinical practice; </a:t>
            </a:r>
            <a:r>
              <a:rPr lang="en-GB" sz="2000" i="1" dirty="0"/>
              <a:t>however, </a:t>
            </a:r>
            <a:r>
              <a:rPr lang="en-GB" sz="2000" dirty="0"/>
              <a:t>a signature is not sufficient!</a:t>
            </a:r>
          </a:p>
          <a:p>
            <a:pPr>
              <a:spcBef>
                <a:spcPts val="0"/>
              </a:spcBef>
              <a:buFont typeface="Wingdings" panose="05000000000000000000" pitchFamily="2" charset="2"/>
              <a:buChar char="§"/>
              <a:defRPr/>
            </a:pPr>
            <a:endParaRPr lang="en-US" sz="2000" dirty="0"/>
          </a:p>
          <a:p>
            <a:pPr marL="342900" indent="-342900">
              <a:buFont typeface="Wingdings" panose="05000000000000000000" pitchFamily="2" charset="2"/>
              <a:buChar char="§"/>
              <a:defRPr/>
            </a:pPr>
            <a:r>
              <a:rPr lang="en-US" sz="2000" b="1" dirty="0"/>
              <a:t>Aims:</a:t>
            </a:r>
          </a:p>
          <a:p>
            <a:pPr>
              <a:buFont typeface="Wingdings" panose="05000000000000000000" pitchFamily="2" charset="2"/>
              <a:buChar char="§"/>
              <a:defRPr/>
            </a:pPr>
            <a:r>
              <a:rPr lang="en-US" sz="2000" dirty="0"/>
              <a:t>Set a clear and informed choice about having genomic testing in the NHS Genomic Medicine Service.</a:t>
            </a:r>
          </a:p>
          <a:p>
            <a:pPr>
              <a:buFont typeface="Wingdings" panose="05000000000000000000" pitchFamily="2" charset="2"/>
              <a:buChar char="§"/>
              <a:defRPr/>
            </a:pPr>
            <a:r>
              <a:rPr lang="en-US" sz="2000" dirty="0"/>
              <a:t>Clear and distinct choice to be part of a national database.</a:t>
            </a:r>
          </a:p>
          <a:p>
            <a:pPr>
              <a:buFont typeface="Wingdings" panose="05000000000000000000" pitchFamily="2" charset="2"/>
              <a:buChar char="§"/>
              <a:defRPr/>
            </a:pPr>
            <a:r>
              <a:rPr lang="en-US" sz="2000" dirty="0"/>
              <a:t>Ensure that the choice to undergo genomic testing is discussed </a:t>
            </a:r>
            <a:br>
              <a:rPr lang="en-US" sz="2000" dirty="0"/>
            </a:br>
            <a:r>
              <a:rPr lang="en-US" sz="2000" dirty="0"/>
              <a:t>in a safe and effective manner across specialties. </a:t>
            </a:r>
          </a:p>
          <a:p>
            <a:pPr>
              <a:buFont typeface="Wingdings" panose="05000000000000000000" pitchFamily="2" charset="2"/>
              <a:buChar char="§"/>
              <a:defRPr/>
            </a:pPr>
            <a:endParaRPr lang="en-GB" sz="2000" dirty="0"/>
          </a:p>
        </p:txBody>
      </p:sp>
      <p:sp>
        <p:nvSpPr>
          <p:cNvPr id="2050" name="Title 1">
            <a:extLst>
              <a:ext uri="{FF2B5EF4-FFF2-40B4-BE49-F238E27FC236}">
                <a16:creationId xmlns:a16="http://schemas.microsoft.com/office/drawing/2014/main" xmlns="" id="{14F80EF0-8929-4A8A-B4CA-59F2EF7679A9}"/>
              </a:ext>
            </a:extLst>
          </p:cNvPr>
          <p:cNvSpPr>
            <a:spLocks noGrp="1"/>
          </p:cNvSpPr>
          <p:nvPr>
            <p:ph type="title"/>
          </p:nvPr>
        </p:nvSpPr>
        <p:spPr>
          <a:xfrm>
            <a:off x="586136" y="314818"/>
            <a:ext cx="8955375" cy="865754"/>
          </a:xfrm>
        </p:spPr>
        <p:txBody>
          <a:bodyPr>
            <a:normAutofit fontScale="90000"/>
          </a:bodyPr>
          <a:lstStyle/>
          <a:p>
            <a:pPr fontAlgn="base">
              <a:spcAft>
                <a:spcPct val="0"/>
              </a:spcAft>
            </a:pPr>
            <a:r>
              <a:rPr lang="en-US" altLang="en-US" sz="3300" b="1" dirty="0">
                <a:solidFill>
                  <a:schemeClr val="tx1"/>
                </a:solidFill>
                <a:latin typeface="+mn-lt"/>
              </a:rPr>
              <a:t>Patient choice (and research offer)</a:t>
            </a:r>
            <a:endParaRPr lang="en-GB" altLang="en-US" sz="3300" b="1" dirty="0">
              <a:solidFill>
                <a:schemeClr val="tx1"/>
              </a:solidFill>
              <a:latin typeface="+mn-lt"/>
            </a:endParaRPr>
          </a:p>
        </p:txBody>
      </p:sp>
      <p:pic>
        <p:nvPicPr>
          <p:cNvPr id="4" name="Picture 3" descr="A picture containing drawing&#10;&#10;Description automatically generated">
            <a:extLst>
              <a:ext uri="{FF2B5EF4-FFF2-40B4-BE49-F238E27FC236}">
                <a16:creationId xmlns:a16="http://schemas.microsoft.com/office/drawing/2014/main" xmlns="" id="{6BB34009-8F9B-4AA6-8792-83920975BE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2270" y="122660"/>
            <a:ext cx="2219645" cy="1002085"/>
          </a:xfrm>
          <a:prstGeom prst="rect">
            <a:avLst/>
          </a:prstGeom>
        </p:spPr>
      </p:pic>
    </p:spTree>
    <p:extLst>
      <p:ext uri="{BB962C8B-B14F-4D97-AF65-F5344CB8AC3E}">
        <p14:creationId xmlns:p14="http://schemas.microsoft.com/office/powerpoint/2010/main" val="1330776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378783D-6360-4030-A1C3-A90B745CBBF9}"/>
              </a:ext>
            </a:extLst>
          </p:cNvPr>
          <p:cNvSpPr>
            <a:spLocks noGrp="1"/>
          </p:cNvSpPr>
          <p:nvPr>
            <p:ph idx="1"/>
          </p:nvPr>
        </p:nvSpPr>
        <p:spPr>
          <a:xfrm>
            <a:off x="990850" y="1748237"/>
            <a:ext cx="10299265" cy="5037137"/>
          </a:xfrm>
        </p:spPr>
        <p:txBody>
          <a:bodyPr rtlCol="0">
            <a:noAutofit/>
          </a:bodyPr>
          <a:lstStyle/>
          <a:p>
            <a:pPr>
              <a:spcAft>
                <a:spcPts val="200"/>
              </a:spcAft>
              <a:buFont typeface="Wingdings" panose="05000000000000000000" pitchFamily="2" charset="2"/>
              <a:buChar char="§"/>
              <a:defRPr/>
            </a:pPr>
            <a:r>
              <a:rPr lang="en-US" sz="2100" dirty="0"/>
              <a:t>A similar offer to the 100,000 Genomes Project, but patients have a distinct choice from having clinical testing in the NHS Genomic Medicine Service and can withdraw at any time. </a:t>
            </a:r>
          </a:p>
          <a:p>
            <a:pPr>
              <a:spcAft>
                <a:spcPts val="200"/>
              </a:spcAft>
              <a:buFont typeface="Wingdings" panose="05000000000000000000" pitchFamily="2" charset="2"/>
              <a:buChar char="§"/>
              <a:defRPr/>
            </a:pPr>
            <a:r>
              <a:rPr lang="en-US" sz="2100" dirty="0"/>
              <a:t>Aims to provide equity of access to research opportunities, and to accelerate diagnosis, discovery, development of new biomarkers, diagnostics and therapeutic agents. </a:t>
            </a:r>
          </a:p>
          <a:p>
            <a:pPr>
              <a:spcAft>
                <a:spcPts val="200"/>
              </a:spcAft>
              <a:buFont typeface="Wingdings" panose="05000000000000000000" pitchFamily="2" charset="2"/>
              <a:buChar char="§"/>
              <a:defRPr/>
            </a:pPr>
            <a:r>
              <a:rPr lang="en-US" sz="2100" dirty="0"/>
              <a:t>Not an individual research study, but a single, national secure resource of de-identified patient data that can be viewed in one environment by approved researchers:</a:t>
            </a:r>
          </a:p>
          <a:p>
            <a:pPr lvl="1">
              <a:spcAft>
                <a:spcPts val="200"/>
              </a:spcAft>
              <a:buFont typeface="Wingdings" panose="05000000000000000000" pitchFamily="2" charset="2"/>
              <a:buChar char="§"/>
              <a:defRPr/>
            </a:pPr>
            <a:r>
              <a:rPr lang="en-US" sz="2100" dirty="0"/>
              <a:t>genomic sequence data; and</a:t>
            </a:r>
          </a:p>
          <a:p>
            <a:pPr lvl="1">
              <a:spcAft>
                <a:spcPts val="200"/>
              </a:spcAft>
              <a:buFont typeface="Wingdings" panose="05000000000000000000" pitchFamily="2" charset="2"/>
              <a:buChar char="§"/>
              <a:defRPr/>
            </a:pPr>
            <a:r>
              <a:rPr lang="en-US" sz="2100" dirty="0"/>
              <a:t>health records, including hospital and community records, NHS digital information, disease registries.</a:t>
            </a:r>
          </a:p>
          <a:p>
            <a:pPr>
              <a:spcAft>
                <a:spcPts val="200"/>
              </a:spcAft>
              <a:buFont typeface="Wingdings" panose="05000000000000000000" pitchFamily="2" charset="2"/>
              <a:buChar char="§"/>
              <a:defRPr/>
            </a:pPr>
            <a:r>
              <a:rPr lang="en-US" sz="2100" dirty="0"/>
              <a:t>May not directly help each individual patient; however, provides greater likelihood of finding a diagnosis or a rare disease or eligibility for a clinical trial</a:t>
            </a:r>
          </a:p>
          <a:p>
            <a:pPr>
              <a:spcAft>
                <a:spcPts val="200"/>
              </a:spcAft>
              <a:buFont typeface="Wingdings" panose="05000000000000000000" pitchFamily="2" charset="2"/>
              <a:buChar char="§"/>
              <a:defRPr/>
            </a:pPr>
            <a:r>
              <a:rPr lang="en-US" sz="2100" dirty="0"/>
              <a:t>Protocol and materials approved by a Research Ethics Committee governed by the Health Research Authority. </a:t>
            </a:r>
          </a:p>
        </p:txBody>
      </p:sp>
      <p:sp>
        <p:nvSpPr>
          <p:cNvPr id="3074" name="Title 1">
            <a:extLst>
              <a:ext uri="{FF2B5EF4-FFF2-40B4-BE49-F238E27FC236}">
                <a16:creationId xmlns:a16="http://schemas.microsoft.com/office/drawing/2014/main" xmlns="" id="{0A5E541B-35EF-4A65-839A-9D76E2AAB6B3}"/>
              </a:ext>
            </a:extLst>
          </p:cNvPr>
          <p:cNvSpPr>
            <a:spLocks noGrp="1"/>
          </p:cNvSpPr>
          <p:nvPr>
            <p:ph type="title"/>
          </p:nvPr>
        </p:nvSpPr>
        <p:spPr>
          <a:xfrm>
            <a:off x="354253" y="824985"/>
            <a:ext cx="8968117" cy="900162"/>
          </a:xfrm>
        </p:spPr>
        <p:txBody>
          <a:bodyPr>
            <a:noAutofit/>
          </a:bodyPr>
          <a:lstStyle/>
          <a:p>
            <a:pPr fontAlgn="base">
              <a:spcAft>
                <a:spcPct val="0"/>
              </a:spcAft>
            </a:pPr>
            <a:r>
              <a:rPr lang="en-US" altLang="en-US" b="1" dirty="0">
                <a:solidFill>
                  <a:schemeClr val="tx1"/>
                </a:solidFill>
                <a:latin typeface="+mn-lt"/>
              </a:rPr>
              <a:t>National Genomic Research </a:t>
            </a:r>
            <a:r>
              <a:rPr lang="en-US" altLang="en-US" b="1" dirty="0" smtClean="0">
                <a:solidFill>
                  <a:schemeClr val="tx1"/>
                </a:solidFill>
                <a:latin typeface="+mn-lt"/>
              </a:rPr>
              <a:t>Library</a:t>
            </a:r>
            <a:r>
              <a:rPr lang="en-US" altLang="en-US" b="1" dirty="0">
                <a:solidFill>
                  <a:schemeClr val="tx1"/>
                </a:solidFill>
                <a:latin typeface="+mn-lt"/>
              </a:rPr>
              <a:t> </a:t>
            </a:r>
            <a:r>
              <a:rPr lang="en-US" altLang="en-US" b="1" dirty="0" smtClean="0">
                <a:solidFill>
                  <a:schemeClr val="tx1"/>
                </a:solidFill>
                <a:latin typeface="+mn-lt"/>
              </a:rPr>
              <a:t>(</a:t>
            </a:r>
            <a:r>
              <a:rPr lang="en-US" altLang="en-US" b="1" dirty="0">
                <a:solidFill>
                  <a:schemeClr val="tx1"/>
                </a:solidFill>
                <a:latin typeface="+mn-lt"/>
              </a:rPr>
              <a:t>NGRL)</a:t>
            </a:r>
            <a:endParaRPr lang="en-GB" altLang="en-US" b="1" dirty="0">
              <a:solidFill>
                <a:schemeClr val="tx1"/>
              </a:solidFill>
              <a:latin typeface="+mn-lt"/>
            </a:endParaRPr>
          </a:p>
        </p:txBody>
      </p:sp>
      <p:pic>
        <p:nvPicPr>
          <p:cNvPr id="4" name="Picture 3" descr="A picture containing drawing&#10;&#10;Description automatically generated">
            <a:extLst>
              <a:ext uri="{FF2B5EF4-FFF2-40B4-BE49-F238E27FC236}">
                <a16:creationId xmlns:a16="http://schemas.microsoft.com/office/drawing/2014/main" xmlns="" id="{D43F8B17-E614-405F-B1C1-F1FD7E59DF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18101" y="230733"/>
            <a:ext cx="2219645" cy="1002085"/>
          </a:xfrm>
          <a:prstGeom prst="rect">
            <a:avLst/>
          </a:prstGeom>
        </p:spPr>
      </p:pic>
    </p:spTree>
    <p:extLst>
      <p:ext uri="{BB962C8B-B14F-4D97-AF65-F5344CB8AC3E}">
        <p14:creationId xmlns:p14="http://schemas.microsoft.com/office/powerpoint/2010/main" val="27507855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536406"/>
            <a:ext cx="11029616" cy="718509"/>
          </a:xfrm>
        </p:spPr>
        <p:txBody>
          <a:bodyPr>
            <a:noAutofit/>
          </a:bodyPr>
          <a:lstStyle/>
          <a:p>
            <a:r>
              <a:rPr lang="en-GB" sz="3600" dirty="0" smtClean="0"/>
              <a:t>Support</a:t>
            </a:r>
            <a:endParaRPr lang="en-GB" sz="3600" dirty="0"/>
          </a:p>
        </p:txBody>
      </p:sp>
      <p:sp>
        <p:nvSpPr>
          <p:cNvPr id="3" name="Content Placeholder 2">
            <a:extLst>
              <a:ext uri="{FF2B5EF4-FFF2-40B4-BE49-F238E27FC236}">
                <a16:creationId xmlns:a16="http://schemas.microsoft.com/office/drawing/2014/main" xmlns="" id="{03C7CA38-1606-452E-AA74-1DFCBA7C9D3B}"/>
              </a:ext>
            </a:extLst>
          </p:cNvPr>
          <p:cNvSpPr>
            <a:spLocks noGrp="1"/>
          </p:cNvSpPr>
          <p:nvPr>
            <p:ph idx="1"/>
          </p:nvPr>
        </p:nvSpPr>
        <p:spPr>
          <a:xfrm>
            <a:off x="317490" y="1367764"/>
            <a:ext cx="5815064" cy="5066301"/>
          </a:xfrm>
        </p:spPr>
        <p:txBody>
          <a:bodyPr>
            <a:noAutofit/>
          </a:bodyPr>
          <a:lstStyle/>
          <a:p>
            <a:r>
              <a:rPr lang="en-GB" sz="2000" u="sng" dirty="0">
                <a:solidFill>
                  <a:schemeClr val="tx1"/>
                </a:solidFill>
              </a:rPr>
              <a:t>Buddy system </a:t>
            </a:r>
            <a:r>
              <a:rPr lang="en-GB" sz="2000" dirty="0" smtClean="0">
                <a:solidFill>
                  <a:schemeClr val="tx1"/>
                </a:solidFill>
              </a:rPr>
              <a:t>;</a:t>
            </a:r>
            <a:br>
              <a:rPr lang="en-GB" sz="2000" dirty="0" smtClean="0">
                <a:solidFill>
                  <a:schemeClr val="tx1"/>
                </a:solidFill>
              </a:rPr>
            </a:br>
            <a:r>
              <a:rPr lang="en-GB" sz="2000" dirty="0" smtClean="0">
                <a:solidFill>
                  <a:schemeClr val="tx1"/>
                </a:solidFill>
              </a:rPr>
              <a:t>Bristol </a:t>
            </a:r>
            <a:r>
              <a:rPr lang="en-GB" sz="2000" dirty="0">
                <a:solidFill>
                  <a:schemeClr val="tx1"/>
                </a:solidFill>
              </a:rPr>
              <a:t>= Taunton, Yeovil, Bath, </a:t>
            </a:r>
            <a:r>
              <a:rPr lang="en-GB" sz="2000" dirty="0" smtClean="0">
                <a:solidFill>
                  <a:schemeClr val="tx1"/>
                </a:solidFill>
              </a:rPr>
              <a:t>Bristol, Cheltenham.</a:t>
            </a:r>
            <a:r>
              <a:rPr lang="en-GB" sz="2000" dirty="0">
                <a:solidFill>
                  <a:schemeClr val="tx1"/>
                </a:solidFill>
              </a:rPr>
              <a:t/>
            </a:r>
            <a:br>
              <a:rPr lang="en-GB" sz="2000" dirty="0">
                <a:solidFill>
                  <a:schemeClr val="tx1"/>
                </a:solidFill>
              </a:rPr>
            </a:br>
            <a:r>
              <a:rPr lang="en-GB" sz="2000" dirty="0" smtClean="0">
                <a:solidFill>
                  <a:schemeClr val="tx1"/>
                </a:solidFill>
              </a:rPr>
              <a:t>Exeter = </a:t>
            </a:r>
            <a:r>
              <a:rPr lang="en-GB" sz="2000" dirty="0">
                <a:solidFill>
                  <a:schemeClr val="tx1"/>
                </a:solidFill>
              </a:rPr>
              <a:t>Peninsula south of Taunton to Cornwall</a:t>
            </a:r>
            <a:r>
              <a:rPr lang="en-GB" sz="2000" dirty="0" smtClean="0">
                <a:solidFill>
                  <a:schemeClr val="tx1"/>
                </a:solidFill>
              </a:rPr>
              <a:t>.</a:t>
            </a:r>
          </a:p>
          <a:p>
            <a:endParaRPr lang="en-GB" sz="2000" dirty="0">
              <a:solidFill>
                <a:schemeClr val="tx1"/>
              </a:solidFill>
            </a:endParaRPr>
          </a:p>
          <a:p>
            <a:r>
              <a:rPr lang="en-US" altLang="en-US" sz="2000" dirty="0" smtClean="0">
                <a:solidFill>
                  <a:schemeClr val="tx1"/>
                </a:solidFill>
              </a:rPr>
              <a:t>Somatic </a:t>
            </a:r>
            <a:r>
              <a:rPr lang="en-US" altLang="en-US" sz="2000" dirty="0">
                <a:solidFill>
                  <a:schemeClr val="tx1"/>
                </a:solidFill>
              </a:rPr>
              <a:t>and </a:t>
            </a:r>
            <a:r>
              <a:rPr lang="en-US" altLang="en-US" sz="2000" dirty="0" err="1">
                <a:solidFill>
                  <a:schemeClr val="tx1"/>
                </a:solidFill>
              </a:rPr>
              <a:t>g</a:t>
            </a:r>
            <a:r>
              <a:rPr lang="en-US" altLang="en-US" sz="2000" dirty="0" err="1" smtClean="0">
                <a:solidFill>
                  <a:schemeClr val="tx1"/>
                </a:solidFill>
              </a:rPr>
              <a:t>ermline</a:t>
            </a:r>
            <a:r>
              <a:rPr lang="en-US" altLang="en-US" sz="2000" dirty="0" smtClean="0">
                <a:solidFill>
                  <a:schemeClr val="tx1"/>
                </a:solidFill>
              </a:rPr>
              <a:t> patient </a:t>
            </a:r>
            <a:r>
              <a:rPr lang="en-US" altLang="en-US" sz="2000" dirty="0">
                <a:solidFill>
                  <a:schemeClr val="tx1"/>
                </a:solidFill>
              </a:rPr>
              <a:t>information documents </a:t>
            </a:r>
            <a:r>
              <a:rPr lang="en-US" altLang="en-US" sz="2000" dirty="0" smtClean="0">
                <a:solidFill>
                  <a:schemeClr val="tx1"/>
                </a:solidFill>
              </a:rPr>
              <a:t>in </a:t>
            </a:r>
            <a:r>
              <a:rPr lang="en-US" altLang="en-US" sz="2000" dirty="0">
                <a:solidFill>
                  <a:schemeClr val="tx1"/>
                </a:solidFill>
              </a:rPr>
              <a:t>development – Tracie Miles and Angela George (</a:t>
            </a:r>
            <a:r>
              <a:rPr lang="en-US" altLang="en-US" sz="2000" dirty="0" err="1" smtClean="0">
                <a:solidFill>
                  <a:schemeClr val="tx1"/>
                </a:solidFill>
              </a:rPr>
              <a:t>Oncogenetisist</a:t>
            </a:r>
            <a:r>
              <a:rPr lang="en-US" altLang="en-US" sz="2000" dirty="0" smtClean="0">
                <a:solidFill>
                  <a:schemeClr val="tx1"/>
                </a:solidFill>
              </a:rPr>
              <a:t> </a:t>
            </a:r>
            <a:r>
              <a:rPr lang="en-US" altLang="en-US" sz="2000" dirty="0">
                <a:solidFill>
                  <a:schemeClr val="tx1"/>
                </a:solidFill>
              </a:rPr>
              <a:t>Royal Marsden)</a:t>
            </a:r>
          </a:p>
          <a:p>
            <a:r>
              <a:rPr lang="en-US" altLang="en-US" sz="2000" dirty="0">
                <a:solidFill>
                  <a:schemeClr val="tx1"/>
                </a:solidFill>
              </a:rPr>
              <a:t>BGCS Conference – </a:t>
            </a:r>
            <a:r>
              <a:rPr lang="en-US" altLang="en-US" sz="2000" dirty="0" smtClean="0">
                <a:solidFill>
                  <a:schemeClr val="tx1"/>
                </a:solidFill>
              </a:rPr>
              <a:t>Cheltenham July 2020</a:t>
            </a:r>
            <a:endParaRPr lang="en-US" altLang="en-US" sz="2000" dirty="0">
              <a:solidFill>
                <a:schemeClr val="tx1"/>
              </a:solidFill>
            </a:endParaRPr>
          </a:p>
          <a:p>
            <a:r>
              <a:rPr lang="en-US" altLang="en-US" sz="2000" dirty="0">
                <a:solidFill>
                  <a:schemeClr val="tx1"/>
                </a:solidFill>
              </a:rPr>
              <a:t>GLH genomics engagement event – Jan 2020</a:t>
            </a:r>
            <a:endParaRPr lang="en-GB" altLang="en-US" sz="2000" dirty="0">
              <a:solidFill>
                <a:schemeClr val="tx1"/>
              </a:solidFill>
            </a:endParaRPr>
          </a:p>
          <a:p>
            <a:r>
              <a:rPr lang="en-GB" altLang="en-US" sz="2000" dirty="0">
                <a:solidFill>
                  <a:schemeClr val="tx1"/>
                </a:solidFill>
              </a:rPr>
              <a:t>GLH presence at CAGs</a:t>
            </a:r>
          </a:p>
          <a:p>
            <a:r>
              <a:rPr lang="en-US" altLang="en-US" sz="2000" dirty="0">
                <a:solidFill>
                  <a:schemeClr val="tx1"/>
                </a:solidFill>
              </a:rPr>
              <a:t>GLH/Clinical Genetics training/education on patient choice etc. (local trust level)</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24466" y="123884"/>
            <a:ext cx="5947166" cy="4154271"/>
          </a:xfrm>
          <a:prstGeom prst="rect">
            <a:avLst/>
          </a:prstGeom>
        </p:spPr>
      </p:pic>
    </p:spTree>
    <p:extLst>
      <p:ext uri="{BB962C8B-B14F-4D97-AF65-F5344CB8AC3E}">
        <p14:creationId xmlns:p14="http://schemas.microsoft.com/office/powerpoint/2010/main" val="27861153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E1291A-FF44-411A-9CCD-CA5A2325591C}"/>
              </a:ext>
            </a:extLst>
          </p:cNvPr>
          <p:cNvSpPr>
            <a:spLocks noGrp="1"/>
          </p:cNvSpPr>
          <p:nvPr>
            <p:ph type="title"/>
          </p:nvPr>
        </p:nvSpPr>
        <p:spPr/>
        <p:txBody>
          <a:bodyPr/>
          <a:lstStyle/>
          <a:p>
            <a:r>
              <a:rPr lang="en-GB" dirty="0"/>
              <a:t>Thank you</a:t>
            </a:r>
          </a:p>
        </p:txBody>
      </p:sp>
      <p:sp>
        <p:nvSpPr>
          <p:cNvPr id="3" name="Content Placeholder 2">
            <a:extLst>
              <a:ext uri="{FF2B5EF4-FFF2-40B4-BE49-F238E27FC236}">
                <a16:creationId xmlns:a16="http://schemas.microsoft.com/office/drawing/2014/main" xmlns="" id="{624CD86D-89EB-4FA4-97BF-91342BEF17E5}"/>
              </a:ext>
            </a:extLst>
          </p:cNvPr>
          <p:cNvSpPr>
            <a:spLocks noGrp="1"/>
          </p:cNvSpPr>
          <p:nvPr>
            <p:ph idx="1"/>
          </p:nvPr>
        </p:nvSpPr>
        <p:spPr/>
        <p:txBody>
          <a:bodyPr>
            <a:noAutofit/>
          </a:bodyPr>
          <a:lstStyle/>
          <a:p>
            <a:pPr marL="0" indent="0">
              <a:buNone/>
            </a:pPr>
            <a:endParaRPr lang="en-GB" sz="2800" dirty="0"/>
          </a:p>
          <a:p>
            <a:r>
              <a:rPr lang="en-GB" sz="2800" dirty="0" smtClean="0"/>
              <a:t>Queries and feedback about pathway to Tracie </a:t>
            </a:r>
            <a:r>
              <a:rPr lang="en-GB" sz="2800" dirty="0"/>
              <a:t>Miles </a:t>
            </a:r>
            <a:r>
              <a:rPr lang="en-GB" sz="2800" dirty="0">
                <a:hlinkClick r:id="rId3"/>
              </a:rPr>
              <a:t>tracie.miles@nhs.net</a:t>
            </a:r>
            <a:endParaRPr lang="en-GB" sz="2800" dirty="0"/>
          </a:p>
          <a:p>
            <a:endParaRPr lang="en-GB" sz="2800" dirty="0"/>
          </a:p>
          <a:p>
            <a:r>
              <a:rPr lang="en-GB" sz="2800" dirty="0" smtClean="0"/>
              <a:t>Thanks to:</a:t>
            </a:r>
          </a:p>
          <a:p>
            <a:pPr lvl="1"/>
            <a:r>
              <a:rPr lang="en-GB" sz="2400" dirty="0" smtClean="0"/>
              <a:t>Prof Rachel Butler</a:t>
            </a:r>
          </a:p>
          <a:p>
            <a:pPr lvl="1"/>
            <a:r>
              <a:rPr lang="en-GB" sz="2400" dirty="0" smtClean="0"/>
              <a:t>Amanda </a:t>
            </a:r>
            <a:r>
              <a:rPr lang="en-GB" sz="2400" dirty="0" err="1" smtClean="0"/>
              <a:t>Pichini</a:t>
            </a:r>
            <a:endParaRPr lang="en-GB" sz="2400" dirty="0" smtClean="0"/>
          </a:p>
          <a:p>
            <a:pPr lvl="1"/>
            <a:r>
              <a:rPr lang="en-GB" sz="2400" dirty="0" smtClean="0"/>
              <a:t>Tracie Miles</a:t>
            </a:r>
            <a:endParaRPr lang="en-GB" sz="2400" dirty="0"/>
          </a:p>
        </p:txBody>
      </p:sp>
    </p:spTree>
    <p:extLst>
      <p:ext uri="{BB962C8B-B14F-4D97-AF65-F5344CB8AC3E}">
        <p14:creationId xmlns:p14="http://schemas.microsoft.com/office/powerpoint/2010/main" val="26156994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04F042-BF4F-4881-8A8F-2B3B78059C2C}"/>
              </a:ext>
            </a:extLst>
          </p:cNvPr>
          <p:cNvSpPr>
            <a:spLocks noGrp="1"/>
          </p:cNvSpPr>
          <p:nvPr>
            <p:ph type="title"/>
          </p:nvPr>
        </p:nvSpPr>
        <p:spPr>
          <a:xfrm>
            <a:off x="581192" y="702156"/>
            <a:ext cx="11029616" cy="574194"/>
          </a:xfrm>
        </p:spPr>
        <p:txBody>
          <a:bodyPr/>
          <a:lstStyle/>
          <a:p>
            <a:r>
              <a:rPr lang="en-GB" b="1" cap="none" dirty="0">
                <a:solidFill>
                  <a:srgbClr val="465359"/>
                </a:solidFill>
              </a:rPr>
              <a:t>Gynaecological Cancer Genomics</a:t>
            </a:r>
          </a:p>
        </p:txBody>
      </p:sp>
      <p:sp>
        <p:nvSpPr>
          <p:cNvPr id="3" name="Content Placeholder 2">
            <a:extLst>
              <a:ext uri="{FF2B5EF4-FFF2-40B4-BE49-F238E27FC236}">
                <a16:creationId xmlns:a16="http://schemas.microsoft.com/office/drawing/2014/main" xmlns="" id="{A0839B96-D06F-4732-B5F3-EE150B5E1BAD}"/>
              </a:ext>
            </a:extLst>
          </p:cNvPr>
          <p:cNvSpPr>
            <a:spLocks noGrp="1"/>
          </p:cNvSpPr>
          <p:nvPr>
            <p:ph idx="1"/>
          </p:nvPr>
        </p:nvSpPr>
        <p:spPr>
          <a:xfrm>
            <a:off x="581193" y="1426464"/>
            <a:ext cx="11029615" cy="3081568"/>
          </a:xfrm>
        </p:spPr>
        <p:txBody>
          <a:bodyPr>
            <a:noAutofit/>
          </a:bodyPr>
          <a:lstStyle/>
          <a:p>
            <a:r>
              <a:rPr lang="en-GB" sz="2400" dirty="0"/>
              <a:t>Genomics in England and Genomic Lab Hub</a:t>
            </a:r>
          </a:p>
          <a:p>
            <a:r>
              <a:rPr lang="en-GB" sz="2400" dirty="0"/>
              <a:t>Genomic Test Directory</a:t>
            </a:r>
          </a:p>
          <a:p>
            <a:r>
              <a:rPr lang="en-GB" sz="2400" dirty="0"/>
              <a:t>Testing Pathways</a:t>
            </a:r>
          </a:p>
          <a:p>
            <a:pPr lvl="1"/>
            <a:r>
              <a:rPr lang="en-GB" sz="2000" dirty="0"/>
              <a:t>Somatic</a:t>
            </a:r>
          </a:p>
          <a:p>
            <a:pPr lvl="1"/>
            <a:r>
              <a:rPr lang="en-GB" sz="2000" dirty="0"/>
              <a:t>Germline</a:t>
            </a:r>
          </a:p>
          <a:p>
            <a:endParaRPr lang="en-GB" sz="2400" dirty="0"/>
          </a:p>
        </p:txBody>
      </p:sp>
    </p:spTree>
    <p:extLst>
      <p:ext uri="{BB962C8B-B14F-4D97-AF65-F5344CB8AC3E}">
        <p14:creationId xmlns:p14="http://schemas.microsoft.com/office/powerpoint/2010/main" val="32055675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3B0CE35A-6436-D740-B8D6-15BE9DC33ADB}"/>
              </a:ext>
            </a:extLst>
          </p:cNvPr>
          <p:cNvSpPr>
            <a:spLocks noGrp="1"/>
          </p:cNvSpPr>
          <p:nvPr>
            <p:ph type="title"/>
          </p:nvPr>
        </p:nvSpPr>
        <p:spPr>
          <a:xfrm>
            <a:off x="452069" y="587075"/>
            <a:ext cx="11029616" cy="523220"/>
          </a:xfrm>
        </p:spPr>
        <p:txBody>
          <a:bodyPr/>
          <a:lstStyle/>
          <a:p>
            <a:r>
              <a:rPr lang="en-US" b="1" cap="none" dirty="0">
                <a:solidFill>
                  <a:srgbClr val="465359"/>
                </a:solidFill>
              </a:rPr>
              <a:t>Genomics – What is it?</a:t>
            </a:r>
          </a:p>
        </p:txBody>
      </p:sp>
      <p:pic>
        <p:nvPicPr>
          <p:cNvPr id="4" name="Content Placeholder 3">
            <a:extLst>
              <a:ext uri="{FF2B5EF4-FFF2-40B4-BE49-F238E27FC236}">
                <a16:creationId xmlns:a16="http://schemas.microsoft.com/office/drawing/2014/main" xmlns="" id="{62F69043-1BFD-474C-B59D-B414AE753891}"/>
              </a:ext>
            </a:extLst>
          </p:cNvPr>
          <p:cNvPicPr>
            <a:picLocks noGrp="1" noChangeAspect="1"/>
          </p:cNvPicPr>
          <p:nvPr>
            <p:ph idx="4294967295"/>
          </p:nvPr>
        </p:nvPicPr>
        <p:blipFill>
          <a:blip r:embed="rId3">
            <a:extLst>
              <a:ext uri="{28A0092B-C50C-407E-A947-70E740481C1C}">
                <a14:useLocalDpi xmlns:a14="http://schemas.microsoft.com/office/drawing/2010/main"/>
              </a:ext>
            </a:extLst>
          </a:blip>
          <a:stretch>
            <a:fillRect/>
          </a:stretch>
        </p:blipFill>
        <p:spPr>
          <a:xfrm>
            <a:off x="1981200" y="4151382"/>
            <a:ext cx="8229600" cy="1882775"/>
          </a:xfrm>
          <a:prstGeom prst="rect">
            <a:avLst/>
          </a:prstGeom>
        </p:spPr>
      </p:pic>
      <p:pic>
        <p:nvPicPr>
          <p:cNvPr id="5" name="Picture 4">
            <a:extLst>
              <a:ext uri="{FF2B5EF4-FFF2-40B4-BE49-F238E27FC236}">
                <a16:creationId xmlns:a16="http://schemas.microsoft.com/office/drawing/2014/main" xmlns="" id="{F20827D8-D399-F749-B56E-DDEA8C5465C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81200" y="2118724"/>
            <a:ext cx="8229601" cy="1883592"/>
          </a:xfrm>
          <a:prstGeom prst="rect">
            <a:avLst/>
          </a:prstGeom>
        </p:spPr>
      </p:pic>
      <p:sp>
        <p:nvSpPr>
          <p:cNvPr id="7" name="TextBox 6">
            <a:extLst>
              <a:ext uri="{FF2B5EF4-FFF2-40B4-BE49-F238E27FC236}">
                <a16:creationId xmlns:a16="http://schemas.microsoft.com/office/drawing/2014/main" xmlns="" id="{80BB4C17-79DD-664E-8E5E-CFA05287CABE}"/>
              </a:ext>
            </a:extLst>
          </p:cNvPr>
          <p:cNvSpPr txBox="1"/>
          <p:nvPr/>
        </p:nvSpPr>
        <p:spPr>
          <a:xfrm>
            <a:off x="1981200" y="1446438"/>
            <a:ext cx="8229600" cy="523220"/>
          </a:xfrm>
          <a:prstGeom prst="rect">
            <a:avLst/>
          </a:prstGeom>
          <a:solidFill>
            <a:srgbClr val="C3784D"/>
          </a:solidFill>
        </p:spPr>
        <p:txBody>
          <a:bodyPr wrap="square" rtlCol="0">
            <a:spAutoFit/>
          </a:bodyPr>
          <a:lstStyle/>
          <a:p>
            <a:pPr algn="ctr"/>
            <a:r>
              <a:rPr lang="en-US" sz="2800" dirty="0">
                <a:solidFill>
                  <a:schemeClr val="bg1"/>
                </a:solidFill>
              </a:rPr>
              <a:t>3 Billion base pairs in the human genome</a:t>
            </a:r>
          </a:p>
        </p:txBody>
      </p:sp>
      <p:sp>
        <p:nvSpPr>
          <p:cNvPr id="2" name="Slide Number Placeholder 1"/>
          <p:cNvSpPr>
            <a:spLocks noGrp="1"/>
          </p:cNvSpPr>
          <p:nvPr>
            <p:ph type="sldNum" sz="quarter" idx="12"/>
          </p:nvPr>
        </p:nvSpPr>
        <p:spPr/>
        <p:txBody>
          <a:bodyPr/>
          <a:lstStyle/>
          <a:p>
            <a:fld id="{4521CED4-6852-4610-8128-A7EFE3DDD141}" type="slidenum">
              <a:rPr lang="en-GB" smtClean="0"/>
              <a:t>3</a:t>
            </a:fld>
            <a:endParaRPr lang="en-GB"/>
          </a:p>
        </p:txBody>
      </p:sp>
    </p:spTree>
    <p:extLst>
      <p:ext uri="{BB962C8B-B14F-4D97-AF65-F5344CB8AC3E}">
        <p14:creationId xmlns:p14="http://schemas.microsoft.com/office/powerpoint/2010/main" val="438752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5" y="1312164"/>
            <a:ext cx="11029615" cy="4382192"/>
          </a:xfrm>
        </p:spPr>
        <p:txBody>
          <a:bodyPr>
            <a:noAutofit/>
          </a:bodyPr>
          <a:lstStyle/>
          <a:p>
            <a:pPr marL="0" indent="0" fontAlgn="base">
              <a:buNone/>
            </a:pPr>
            <a:r>
              <a:rPr lang="en-GB" sz="2400" dirty="0"/>
              <a:t>The systematic application of genomic technologies </a:t>
            </a:r>
            <a:r>
              <a:rPr lang="en-GB" sz="2400" b="1" dirty="0"/>
              <a:t>has the potential </a:t>
            </a:r>
            <a:r>
              <a:rPr lang="en-GB" sz="2400" dirty="0"/>
              <a:t>to transform patient’s lives by</a:t>
            </a:r>
            <a:r>
              <a:rPr lang="en-GB" sz="2800" dirty="0"/>
              <a:t>:</a:t>
            </a:r>
          </a:p>
          <a:p>
            <a:pPr marL="0" indent="0" fontAlgn="base">
              <a:buNone/>
            </a:pPr>
            <a:endParaRPr lang="en-GB" sz="3200" dirty="0"/>
          </a:p>
          <a:p>
            <a:pPr fontAlgn="base"/>
            <a:r>
              <a:rPr lang="en-GB" sz="2400" dirty="0"/>
              <a:t>enabling a quicker diagnosis for patients with a rare disease, rather than years of uncertainty, often referred to in rare disease as the ‘diagnostic odyssey’</a:t>
            </a:r>
          </a:p>
          <a:p>
            <a:pPr fontAlgn="base"/>
            <a:r>
              <a:rPr lang="en-GB" sz="2400" dirty="0"/>
              <a:t>matching people to the most effective medications and interventions, reducing the likelihood of an adverse drug reaction</a:t>
            </a:r>
          </a:p>
          <a:p>
            <a:pPr fontAlgn="base"/>
            <a:r>
              <a:rPr lang="en-GB" sz="2400" dirty="0"/>
              <a:t>increasing the number of people surviving cancer each year because of more accurate and early diagnosis and more effective use of therapies</a:t>
            </a:r>
          </a:p>
          <a:p>
            <a:pPr fontAlgn="base"/>
            <a:r>
              <a:rPr lang="en-GB" sz="2400" dirty="0"/>
              <a:t>There are also significant benefits for research and development that can be leveraged on behalf of the NHS, taxpayers and the wider economy.</a:t>
            </a:r>
          </a:p>
          <a:p>
            <a:endParaRPr lang="en-GB" sz="2400" dirty="0"/>
          </a:p>
        </p:txBody>
      </p:sp>
      <p:sp>
        <p:nvSpPr>
          <p:cNvPr id="4" name="Rectangle 3"/>
          <p:cNvSpPr/>
          <p:nvPr/>
        </p:nvSpPr>
        <p:spPr>
          <a:xfrm>
            <a:off x="3021161" y="5975350"/>
            <a:ext cx="6149677" cy="369332"/>
          </a:xfrm>
          <a:prstGeom prst="rect">
            <a:avLst/>
          </a:prstGeom>
        </p:spPr>
        <p:txBody>
          <a:bodyPr wrap="square">
            <a:spAutoFit/>
          </a:bodyPr>
          <a:lstStyle/>
          <a:p>
            <a:r>
              <a:rPr lang="en-GB" dirty="0">
                <a:solidFill>
                  <a:srgbClr val="465359"/>
                </a:solidFill>
                <a:hlinkClick r:id="rId3"/>
              </a:rPr>
              <a:t>https://www.england.nhs.uk/genomics/nhs-genomic-med-service/</a:t>
            </a:r>
            <a:endParaRPr lang="en-GB" dirty="0">
              <a:solidFill>
                <a:srgbClr val="465359"/>
              </a:solidFill>
            </a:endParaRPr>
          </a:p>
        </p:txBody>
      </p:sp>
      <p:sp>
        <p:nvSpPr>
          <p:cNvPr id="5" name="Slide Number Placeholder 4"/>
          <p:cNvSpPr>
            <a:spLocks noGrp="1"/>
          </p:cNvSpPr>
          <p:nvPr>
            <p:ph type="sldNum" sz="quarter" idx="12"/>
          </p:nvPr>
        </p:nvSpPr>
        <p:spPr/>
        <p:txBody>
          <a:bodyPr/>
          <a:lstStyle/>
          <a:p>
            <a:fld id="{4521CED4-6852-4610-8128-A7EFE3DDD141}" type="slidenum">
              <a:rPr lang="en-GB" smtClean="0"/>
              <a:t>4</a:t>
            </a:fld>
            <a:endParaRPr lang="en-GB"/>
          </a:p>
        </p:txBody>
      </p:sp>
    </p:spTree>
    <p:extLst>
      <p:ext uri="{BB962C8B-B14F-4D97-AF65-F5344CB8AC3E}">
        <p14:creationId xmlns:p14="http://schemas.microsoft.com/office/powerpoint/2010/main" val="2555853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4710" y="1340100"/>
            <a:ext cx="8229600" cy="5135834"/>
          </a:xfrm>
        </p:spPr>
        <p:txBody>
          <a:bodyPr>
            <a:noAutofit/>
          </a:bodyPr>
          <a:lstStyle/>
          <a:p>
            <a:pPr marL="0" indent="0" fontAlgn="base">
              <a:buNone/>
            </a:pPr>
            <a:r>
              <a:rPr lang="en-GB" dirty="0"/>
              <a:t>The UK is recognised worldwide as a leader in genomics and the unique structure of the NHS is allowing us to deliver these advances at scale and pace for patient benefit.</a:t>
            </a:r>
          </a:p>
          <a:p>
            <a:pPr marL="0" indent="0" fontAlgn="base">
              <a:buNone/>
            </a:pPr>
            <a:r>
              <a:rPr lang="en-GB" dirty="0"/>
              <a:t>In March 2017, the NHS England Board set out its strategic approach to build a commissioned National Genomic Medicine Service, building on the NHS contribution to the </a:t>
            </a:r>
            <a:r>
              <a:rPr lang="en-GB" u="sng" dirty="0">
                <a:hlinkClick r:id="rId3"/>
              </a:rPr>
              <a:t>100,000 Genomes Project</a:t>
            </a:r>
            <a:r>
              <a:rPr lang="en-GB" dirty="0"/>
              <a:t>. This comprises five key elements:</a:t>
            </a:r>
          </a:p>
          <a:p>
            <a:pPr marL="0" indent="0" fontAlgn="base">
              <a:buNone/>
            </a:pPr>
            <a:endParaRPr lang="en-GB" dirty="0"/>
          </a:p>
          <a:p>
            <a:pPr fontAlgn="base"/>
            <a:r>
              <a:rPr lang="en-GB" dirty="0"/>
              <a:t>A </a:t>
            </a:r>
            <a:r>
              <a:rPr lang="en-GB" b="1" dirty="0"/>
              <a:t>national genomic laboratory service </a:t>
            </a:r>
            <a:r>
              <a:rPr lang="en-GB" dirty="0"/>
              <a:t>through a </a:t>
            </a:r>
            <a:r>
              <a:rPr lang="en-GB" b="1" dirty="0"/>
              <a:t>network of Genomic Laboratory Hubs</a:t>
            </a:r>
          </a:p>
          <a:p>
            <a:pPr fontAlgn="base"/>
            <a:r>
              <a:rPr lang="en-GB" dirty="0"/>
              <a:t>A </a:t>
            </a:r>
            <a:r>
              <a:rPr lang="en-GB" b="1" dirty="0"/>
              <a:t>new National Genomic Test Directory </a:t>
            </a:r>
            <a:r>
              <a:rPr lang="en-GB" dirty="0"/>
              <a:t>to underpin the genomic laboratory network</a:t>
            </a:r>
          </a:p>
          <a:p>
            <a:pPr fontAlgn="base"/>
            <a:r>
              <a:rPr lang="en-GB" dirty="0"/>
              <a:t>A </a:t>
            </a:r>
            <a:r>
              <a:rPr lang="en-GB" b="1" dirty="0"/>
              <a:t>national Whole Genomic Sequencing provision </a:t>
            </a:r>
            <a:r>
              <a:rPr lang="en-GB" dirty="0"/>
              <a:t>and supporting informatics infrastructure developed in partnership with Genomics England</a:t>
            </a:r>
          </a:p>
          <a:p>
            <a:pPr fontAlgn="base"/>
            <a:r>
              <a:rPr lang="en-GB" dirty="0"/>
              <a:t>A clinical genomics medicine services and an evolved Genomic Medicine Centre service</a:t>
            </a:r>
          </a:p>
          <a:p>
            <a:pPr fontAlgn="base"/>
            <a:r>
              <a:rPr lang="en-GB" dirty="0"/>
              <a:t>A national co-ordinating and oversight function within NHS England (Genomics Unit)</a:t>
            </a:r>
          </a:p>
          <a:p>
            <a:endParaRPr lang="en-GB"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750" y="642791"/>
            <a:ext cx="2345860" cy="1394618"/>
          </a:xfrm>
          <a:prstGeom prst="rect">
            <a:avLst/>
          </a:prstGeom>
        </p:spPr>
      </p:pic>
      <p:sp>
        <p:nvSpPr>
          <p:cNvPr id="2" name="Slide Number Placeholder 1"/>
          <p:cNvSpPr>
            <a:spLocks noGrp="1"/>
          </p:cNvSpPr>
          <p:nvPr>
            <p:ph type="sldNum" sz="quarter" idx="12"/>
          </p:nvPr>
        </p:nvSpPr>
        <p:spPr/>
        <p:txBody>
          <a:bodyPr/>
          <a:lstStyle/>
          <a:p>
            <a:fld id="{4521CED4-6852-4610-8128-A7EFE3DDD141}" type="slidenum">
              <a:rPr lang="en-GB" smtClean="0"/>
              <a:t>5</a:t>
            </a:fld>
            <a:endParaRPr lang="en-GB"/>
          </a:p>
        </p:txBody>
      </p:sp>
    </p:spTree>
    <p:extLst>
      <p:ext uri="{BB962C8B-B14F-4D97-AF65-F5344CB8AC3E}">
        <p14:creationId xmlns:p14="http://schemas.microsoft.com/office/powerpoint/2010/main" val="2723588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xmlns="" id="{D9E2E815-EC46-498D-8A40-54292C639515}"/>
              </a:ext>
            </a:extLst>
          </p:cNvPr>
          <p:cNvGrpSpPr/>
          <p:nvPr/>
        </p:nvGrpSpPr>
        <p:grpSpPr>
          <a:xfrm>
            <a:off x="3485203" y="2246894"/>
            <a:ext cx="4266474" cy="4172956"/>
            <a:chOff x="512259" y="1617112"/>
            <a:chExt cx="5835769" cy="4764216"/>
          </a:xfrm>
        </p:grpSpPr>
        <p:pic>
          <p:nvPicPr>
            <p:cNvPr id="40" name="Picture 39">
              <a:extLst>
                <a:ext uri="{FF2B5EF4-FFF2-40B4-BE49-F238E27FC236}">
                  <a16:creationId xmlns:a16="http://schemas.microsoft.com/office/drawing/2014/main" xmlns="" id="{CFB625EB-37F7-4605-830E-954B6BC344C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12259" y="1617112"/>
              <a:ext cx="5835769" cy="4764216"/>
            </a:xfrm>
            <a:prstGeom prst="rect">
              <a:avLst/>
            </a:prstGeom>
          </p:spPr>
        </p:pic>
        <p:grpSp>
          <p:nvGrpSpPr>
            <p:cNvPr id="47" name="Group 46">
              <a:extLst>
                <a:ext uri="{FF2B5EF4-FFF2-40B4-BE49-F238E27FC236}">
                  <a16:creationId xmlns:a16="http://schemas.microsoft.com/office/drawing/2014/main" xmlns="" id="{93A9CB77-723E-49FD-B9DC-EF02FFB5AF4A}"/>
                </a:ext>
              </a:extLst>
            </p:cNvPr>
            <p:cNvGrpSpPr/>
            <p:nvPr/>
          </p:nvGrpSpPr>
          <p:grpSpPr>
            <a:xfrm>
              <a:off x="839416" y="1787182"/>
              <a:ext cx="5142035" cy="4208027"/>
              <a:chOff x="839416" y="1787182"/>
              <a:chExt cx="5142035" cy="4208027"/>
            </a:xfrm>
          </p:grpSpPr>
          <p:sp>
            <p:nvSpPr>
              <p:cNvPr id="49" name="TextBox 48">
                <a:extLst>
                  <a:ext uri="{FF2B5EF4-FFF2-40B4-BE49-F238E27FC236}">
                    <a16:creationId xmlns:a16="http://schemas.microsoft.com/office/drawing/2014/main" xmlns="" id="{80D6DFB1-9431-4A55-A476-D2D37E6323C6}"/>
                  </a:ext>
                </a:extLst>
              </p:cNvPr>
              <p:cNvSpPr txBox="1"/>
              <p:nvPr/>
            </p:nvSpPr>
            <p:spPr>
              <a:xfrm>
                <a:off x="839416" y="5661247"/>
                <a:ext cx="360040" cy="333962"/>
              </a:xfrm>
              <a:prstGeom prst="rect">
                <a:avLst/>
              </a:prstGeom>
              <a:noFill/>
            </p:spPr>
            <p:txBody>
              <a:bodyPr wrap="square" rtlCol="0">
                <a:spAutoFit/>
              </a:bodyPr>
              <a:lstStyle/>
              <a:p>
                <a:r>
                  <a:rPr lang="en-US" sz="1350" b="1" dirty="0"/>
                  <a:t>H</a:t>
                </a:r>
              </a:p>
            </p:txBody>
          </p:sp>
          <p:sp>
            <p:nvSpPr>
              <p:cNvPr id="50" name="TextBox 49">
                <a:extLst>
                  <a:ext uri="{FF2B5EF4-FFF2-40B4-BE49-F238E27FC236}">
                    <a16:creationId xmlns:a16="http://schemas.microsoft.com/office/drawing/2014/main" xmlns="" id="{BAD28D35-39BC-4495-9812-49EB4F865090}"/>
                  </a:ext>
                </a:extLst>
              </p:cNvPr>
              <p:cNvSpPr txBox="1"/>
              <p:nvPr/>
            </p:nvSpPr>
            <p:spPr>
              <a:xfrm>
                <a:off x="2351584" y="3789040"/>
                <a:ext cx="360040" cy="333962"/>
              </a:xfrm>
              <a:prstGeom prst="rect">
                <a:avLst/>
              </a:prstGeom>
              <a:noFill/>
            </p:spPr>
            <p:txBody>
              <a:bodyPr wrap="square" rtlCol="0">
                <a:spAutoFit/>
              </a:bodyPr>
              <a:lstStyle/>
              <a:p>
                <a:r>
                  <a:rPr lang="en-US" sz="1350" b="1" dirty="0"/>
                  <a:t>H</a:t>
                </a:r>
              </a:p>
            </p:txBody>
          </p:sp>
          <p:sp>
            <p:nvSpPr>
              <p:cNvPr id="51" name="TextBox 50">
                <a:extLst>
                  <a:ext uri="{FF2B5EF4-FFF2-40B4-BE49-F238E27FC236}">
                    <a16:creationId xmlns:a16="http://schemas.microsoft.com/office/drawing/2014/main" xmlns="" id="{CF82100A-5406-430C-8890-C7F7C6104FDA}"/>
                  </a:ext>
                </a:extLst>
              </p:cNvPr>
              <p:cNvSpPr txBox="1"/>
              <p:nvPr/>
            </p:nvSpPr>
            <p:spPr>
              <a:xfrm>
                <a:off x="4007768" y="3789040"/>
                <a:ext cx="360040" cy="333962"/>
              </a:xfrm>
              <a:prstGeom prst="rect">
                <a:avLst/>
              </a:prstGeom>
              <a:noFill/>
            </p:spPr>
            <p:txBody>
              <a:bodyPr wrap="square" rtlCol="0">
                <a:spAutoFit/>
              </a:bodyPr>
              <a:lstStyle/>
              <a:p>
                <a:r>
                  <a:rPr lang="en-US" sz="1350" b="1" dirty="0"/>
                  <a:t>H</a:t>
                </a:r>
              </a:p>
            </p:txBody>
          </p:sp>
          <p:sp>
            <p:nvSpPr>
              <p:cNvPr id="52" name="TextBox 51">
                <a:extLst>
                  <a:ext uri="{FF2B5EF4-FFF2-40B4-BE49-F238E27FC236}">
                    <a16:creationId xmlns:a16="http://schemas.microsoft.com/office/drawing/2014/main" xmlns="" id="{F9A784D4-86CE-44B4-B56C-754280EE790A}"/>
                  </a:ext>
                </a:extLst>
              </p:cNvPr>
              <p:cNvSpPr txBox="1"/>
              <p:nvPr/>
            </p:nvSpPr>
            <p:spPr>
              <a:xfrm>
                <a:off x="5016580" y="3227931"/>
                <a:ext cx="360040" cy="333962"/>
              </a:xfrm>
              <a:prstGeom prst="rect">
                <a:avLst/>
              </a:prstGeom>
              <a:noFill/>
            </p:spPr>
            <p:txBody>
              <a:bodyPr wrap="square" rtlCol="0">
                <a:spAutoFit/>
              </a:bodyPr>
              <a:lstStyle/>
              <a:p>
                <a:r>
                  <a:rPr lang="en-US" sz="1350" b="1" dirty="0"/>
                  <a:t>H</a:t>
                </a:r>
              </a:p>
            </p:txBody>
          </p:sp>
          <p:sp>
            <p:nvSpPr>
              <p:cNvPr id="53" name="TextBox 52">
                <a:extLst>
                  <a:ext uri="{FF2B5EF4-FFF2-40B4-BE49-F238E27FC236}">
                    <a16:creationId xmlns:a16="http://schemas.microsoft.com/office/drawing/2014/main" xmlns="" id="{720764FC-1D2E-4338-8F59-EEF0F1684717}"/>
                  </a:ext>
                </a:extLst>
              </p:cNvPr>
              <p:cNvSpPr txBox="1"/>
              <p:nvPr/>
            </p:nvSpPr>
            <p:spPr>
              <a:xfrm>
                <a:off x="4721726" y="2943307"/>
                <a:ext cx="500144" cy="565167"/>
              </a:xfrm>
              <a:prstGeom prst="rect">
                <a:avLst/>
              </a:prstGeom>
              <a:noFill/>
            </p:spPr>
            <p:txBody>
              <a:bodyPr wrap="square" rtlCol="0">
                <a:spAutoFit/>
              </a:bodyPr>
              <a:lstStyle/>
              <a:p>
                <a:r>
                  <a:rPr lang="en-US" sz="1350" b="1" dirty="0"/>
                  <a:t>H*</a:t>
                </a:r>
              </a:p>
            </p:txBody>
          </p:sp>
          <p:sp>
            <p:nvSpPr>
              <p:cNvPr id="54" name="TextBox 53">
                <a:extLst>
                  <a:ext uri="{FF2B5EF4-FFF2-40B4-BE49-F238E27FC236}">
                    <a16:creationId xmlns:a16="http://schemas.microsoft.com/office/drawing/2014/main" xmlns="" id="{574A49DB-D032-4AFF-83CA-7C69657E3C67}"/>
                  </a:ext>
                </a:extLst>
              </p:cNvPr>
              <p:cNvSpPr txBox="1"/>
              <p:nvPr/>
            </p:nvSpPr>
            <p:spPr>
              <a:xfrm>
                <a:off x="4501679" y="2787315"/>
                <a:ext cx="360040" cy="333962"/>
              </a:xfrm>
              <a:prstGeom prst="rect">
                <a:avLst/>
              </a:prstGeom>
              <a:noFill/>
            </p:spPr>
            <p:txBody>
              <a:bodyPr wrap="square" rtlCol="0">
                <a:spAutoFit/>
              </a:bodyPr>
              <a:lstStyle/>
              <a:p>
                <a:r>
                  <a:rPr lang="en-US" sz="1350" b="1" dirty="0"/>
                  <a:t>H</a:t>
                </a:r>
              </a:p>
            </p:txBody>
          </p:sp>
          <p:sp>
            <p:nvSpPr>
              <p:cNvPr id="55" name="TextBox 54">
                <a:extLst>
                  <a:ext uri="{FF2B5EF4-FFF2-40B4-BE49-F238E27FC236}">
                    <a16:creationId xmlns:a16="http://schemas.microsoft.com/office/drawing/2014/main" xmlns="" id="{999B0DE9-9173-4ADE-915F-EF06E0A28287}"/>
                  </a:ext>
                </a:extLst>
              </p:cNvPr>
              <p:cNvSpPr txBox="1"/>
              <p:nvPr/>
            </p:nvSpPr>
            <p:spPr>
              <a:xfrm>
                <a:off x="5196600" y="2218947"/>
                <a:ext cx="360040" cy="333962"/>
              </a:xfrm>
              <a:prstGeom prst="rect">
                <a:avLst/>
              </a:prstGeom>
              <a:noFill/>
            </p:spPr>
            <p:txBody>
              <a:bodyPr wrap="square" rtlCol="0">
                <a:spAutoFit/>
              </a:bodyPr>
              <a:lstStyle/>
              <a:p>
                <a:r>
                  <a:rPr lang="en-US" sz="1350" b="1" dirty="0"/>
                  <a:t>H</a:t>
                </a:r>
              </a:p>
            </p:txBody>
          </p:sp>
          <p:sp>
            <p:nvSpPr>
              <p:cNvPr id="56" name="TextBox 55">
                <a:extLst>
                  <a:ext uri="{FF2B5EF4-FFF2-40B4-BE49-F238E27FC236}">
                    <a16:creationId xmlns:a16="http://schemas.microsoft.com/office/drawing/2014/main" xmlns="" id="{12D6A40A-4979-4381-A297-8867A3C3318D}"/>
                  </a:ext>
                </a:extLst>
              </p:cNvPr>
              <p:cNvSpPr txBox="1"/>
              <p:nvPr/>
            </p:nvSpPr>
            <p:spPr>
              <a:xfrm>
                <a:off x="5621411" y="1787182"/>
                <a:ext cx="360040" cy="333962"/>
              </a:xfrm>
              <a:prstGeom prst="rect">
                <a:avLst/>
              </a:prstGeom>
              <a:noFill/>
            </p:spPr>
            <p:txBody>
              <a:bodyPr wrap="square" rtlCol="0">
                <a:spAutoFit/>
              </a:bodyPr>
              <a:lstStyle/>
              <a:p>
                <a:r>
                  <a:rPr lang="en-US" sz="1350" b="1" dirty="0"/>
                  <a:t>H</a:t>
                </a:r>
              </a:p>
            </p:txBody>
          </p:sp>
          <p:sp>
            <p:nvSpPr>
              <p:cNvPr id="57" name="TextBox 56">
                <a:extLst>
                  <a:ext uri="{FF2B5EF4-FFF2-40B4-BE49-F238E27FC236}">
                    <a16:creationId xmlns:a16="http://schemas.microsoft.com/office/drawing/2014/main" xmlns="" id="{6644B832-825B-459C-B60B-33DD10F3F6D8}"/>
                  </a:ext>
                </a:extLst>
              </p:cNvPr>
              <p:cNvSpPr txBox="1"/>
              <p:nvPr/>
            </p:nvSpPr>
            <p:spPr>
              <a:xfrm>
                <a:off x="3251684" y="4967972"/>
                <a:ext cx="360040" cy="333962"/>
              </a:xfrm>
              <a:prstGeom prst="rect">
                <a:avLst/>
              </a:prstGeom>
              <a:noFill/>
            </p:spPr>
            <p:txBody>
              <a:bodyPr wrap="square" rtlCol="0">
                <a:spAutoFit/>
              </a:bodyPr>
              <a:lstStyle/>
              <a:p>
                <a:r>
                  <a:rPr lang="en-US" sz="1350" b="1" dirty="0"/>
                  <a:t>H</a:t>
                </a:r>
              </a:p>
            </p:txBody>
          </p:sp>
          <p:sp>
            <p:nvSpPr>
              <p:cNvPr id="58" name="TextBox 57">
                <a:extLst>
                  <a:ext uri="{FF2B5EF4-FFF2-40B4-BE49-F238E27FC236}">
                    <a16:creationId xmlns:a16="http://schemas.microsoft.com/office/drawing/2014/main" xmlns="" id="{CAA5CD64-D3E1-41EF-919C-6ADC5FE29D1A}"/>
                  </a:ext>
                </a:extLst>
              </p:cNvPr>
              <p:cNvSpPr txBox="1"/>
              <p:nvPr/>
            </p:nvSpPr>
            <p:spPr>
              <a:xfrm>
                <a:off x="2423592" y="4900519"/>
                <a:ext cx="360040" cy="333962"/>
              </a:xfrm>
              <a:prstGeom prst="rect">
                <a:avLst/>
              </a:prstGeom>
              <a:noFill/>
            </p:spPr>
            <p:txBody>
              <a:bodyPr wrap="square" rtlCol="0">
                <a:spAutoFit/>
              </a:bodyPr>
              <a:lstStyle/>
              <a:p>
                <a:r>
                  <a:rPr lang="en-US" sz="1350" b="1" dirty="0"/>
                  <a:t>H</a:t>
                </a:r>
              </a:p>
            </p:txBody>
          </p:sp>
          <p:sp>
            <p:nvSpPr>
              <p:cNvPr id="59" name="TextBox 58">
                <a:extLst>
                  <a:ext uri="{FF2B5EF4-FFF2-40B4-BE49-F238E27FC236}">
                    <a16:creationId xmlns:a16="http://schemas.microsoft.com/office/drawing/2014/main" xmlns="" id="{74BDD3F0-B840-44E9-AAAA-05773DB34710}"/>
                  </a:ext>
                </a:extLst>
              </p:cNvPr>
              <p:cNvSpPr txBox="1"/>
              <p:nvPr/>
            </p:nvSpPr>
            <p:spPr>
              <a:xfrm>
                <a:off x="3431702" y="4437112"/>
                <a:ext cx="648073" cy="333962"/>
              </a:xfrm>
              <a:prstGeom prst="rect">
                <a:avLst/>
              </a:prstGeom>
              <a:noFill/>
            </p:spPr>
            <p:txBody>
              <a:bodyPr wrap="square" rtlCol="0">
                <a:spAutoFit/>
              </a:bodyPr>
              <a:lstStyle/>
              <a:p>
                <a:r>
                  <a:rPr lang="en-US" sz="1350" b="1" dirty="0"/>
                  <a:t>H*</a:t>
                </a:r>
              </a:p>
            </p:txBody>
          </p:sp>
          <p:sp>
            <p:nvSpPr>
              <p:cNvPr id="60" name="TextBox 59">
                <a:extLst>
                  <a:ext uri="{FF2B5EF4-FFF2-40B4-BE49-F238E27FC236}">
                    <a16:creationId xmlns:a16="http://schemas.microsoft.com/office/drawing/2014/main" xmlns="" id="{16111578-879C-485D-B565-D0CBF597B96A}"/>
                  </a:ext>
                </a:extLst>
              </p:cNvPr>
              <p:cNvSpPr txBox="1"/>
              <p:nvPr/>
            </p:nvSpPr>
            <p:spPr>
              <a:xfrm>
                <a:off x="4583832" y="3789040"/>
                <a:ext cx="360040" cy="333962"/>
              </a:xfrm>
              <a:prstGeom prst="rect">
                <a:avLst/>
              </a:prstGeom>
              <a:noFill/>
            </p:spPr>
            <p:txBody>
              <a:bodyPr wrap="square" rtlCol="0">
                <a:spAutoFit/>
              </a:bodyPr>
              <a:lstStyle/>
              <a:p>
                <a:r>
                  <a:rPr lang="en-US" sz="1350" b="1" dirty="0"/>
                  <a:t>H</a:t>
                </a:r>
              </a:p>
            </p:txBody>
          </p:sp>
          <p:sp>
            <p:nvSpPr>
              <p:cNvPr id="61" name="TextBox 60">
                <a:extLst>
                  <a:ext uri="{FF2B5EF4-FFF2-40B4-BE49-F238E27FC236}">
                    <a16:creationId xmlns:a16="http://schemas.microsoft.com/office/drawing/2014/main" xmlns="" id="{316C6F82-4414-45A5-8792-5EE2809AC7F0}"/>
                  </a:ext>
                </a:extLst>
              </p:cNvPr>
              <p:cNvSpPr txBox="1"/>
              <p:nvPr/>
            </p:nvSpPr>
            <p:spPr>
              <a:xfrm>
                <a:off x="4580863" y="3043263"/>
                <a:ext cx="360040" cy="333962"/>
              </a:xfrm>
              <a:prstGeom prst="rect">
                <a:avLst/>
              </a:prstGeom>
              <a:noFill/>
            </p:spPr>
            <p:txBody>
              <a:bodyPr wrap="square" rtlCol="0">
                <a:spAutoFit/>
              </a:bodyPr>
              <a:lstStyle/>
              <a:p>
                <a:r>
                  <a:rPr lang="en-US" sz="1350" b="1" dirty="0"/>
                  <a:t>H</a:t>
                </a:r>
              </a:p>
            </p:txBody>
          </p:sp>
        </p:grpSp>
      </p:grpSp>
      <p:sp>
        <p:nvSpPr>
          <p:cNvPr id="63" name="TextBox 62">
            <a:extLst>
              <a:ext uri="{FF2B5EF4-FFF2-40B4-BE49-F238E27FC236}">
                <a16:creationId xmlns:a16="http://schemas.microsoft.com/office/drawing/2014/main" xmlns="" id="{FA682D01-A265-4143-B2DF-21A949DCDAF5}"/>
              </a:ext>
            </a:extLst>
          </p:cNvPr>
          <p:cNvSpPr txBox="1"/>
          <p:nvPr/>
        </p:nvSpPr>
        <p:spPr>
          <a:xfrm>
            <a:off x="5737899" y="5606019"/>
            <a:ext cx="1941875" cy="715581"/>
          </a:xfrm>
          <a:prstGeom prst="rect">
            <a:avLst/>
          </a:prstGeom>
          <a:noFill/>
        </p:spPr>
        <p:txBody>
          <a:bodyPr wrap="square" rtlCol="0">
            <a:spAutoFit/>
          </a:bodyPr>
          <a:lstStyle/>
          <a:p>
            <a:r>
              <a:rPr lang="en-US" sz="1350" b="1" dirty="0">
                <a:latin typeface="Calibri" panose="020F0502020204030204" pitchFamily="34" charset="0"/>
                <a:cs typeface="Calibri" panose="020F0502020204030204" pitchFamily="34" charset="0"/>
              </a:rPr>
              <a:t>Population:  &gt;5,000,000</a:t>
            </a:r>
          </a:p>
          <a:p>
            <a:r>
              <a:rPr lang="en-US" sz="1350" b="1" dirty="0">
                <a:latin typeface="Calibri" panose="020F0502020204030204" pitchFamily="34" charset="0"/>
                <a:cs typeface="Calibri" panose="020F0502020204030204" pitchFamily="34" charset="0"/>
              </a:rPr>
              <a:t>Span:             &gt;200 miles</a:t>
            </a:r>
          </a:p>
          <a:p>
            <a:r>
              <a:rPr lang="en-US" sz="1350" b="1" dirty="0">
                <a:latin typeface="Calibri" panose="020F0502020204030204" pitchFamily="34" charset="0"/>
                <a:cs typeface="Calibri" panose="020F0502020204030204" pitchFamily="34" charset="0"/>
              </a:rPr>
              <a:t>GMCs:           2</a:t>
            </a:r>
          </a:p>
        </p:txBody>
      </p:sp>
      <p:sp>
        <p:nvSpPr>
          <p:cNvPr id="5" name="Title 1">
            <a:extLst>
              <a:ext uri="{FF2B5EF4-FFF2-40B4-BE49-F238E27FC236}">
                <a16:creationId xmlns:a16="http://schemas.microsoft.com/office/drawing/2014/main" xmlns="" id="{814BE352-2D04-6C46-BC8E-29A3BBCC4FCE}"/>
              </a:ext>
            </a:extLst>
          </p:cNvPr>
          <p:cNvSpPr txBox="1">
            <a:spLocks/>
          </p:cNvSpPr>
          <p:nvPr/>
        </p:nvSpPr>
        <p:spPr>
          <a:xfrm>
            <a:off x="413672" y="720279"/>
            <a:ext cx="6354706" cy="512237"/>
          </a:xfrm>
          <a:prstGeom prst="rect">
            <a:avLst/>
          </a:prstGeom>
        </p:spPr>
        <p:txBody>
          <a:bodyPr>
            <a:normAutofit fontScale="77500" lnSpcReduction="200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89" algn="ctr" rtl="0" fontAlgn="base">
              <a:spcBef>
                <a:spcPct val="0"/>
              </a:spcBef>
              <a:spcAft>
                <a:spcPct val="0"/>
              </a:spcAft>
              <a:defRPr sz="4400">
                <a:solidFill>
                  <a:schemeClr val="tx2"/>
                </a:solidFill>
                <a:latin typeface="Arial" charset="0"/>
              </a:defRPr>
            </a:lvl6pPr>
            <a:lvl7pPr marL="914377" algn="ctr" rtl="0" fontAlgn="base">
              <a:spcBef>
                <a:spcPct val="0"/>
              </a:spcBef>
              <a:spcAft>
                <a:spcPct val="0"/>
              </a:spcAft>
              <a:defRPr sz="4400">
                <a:solidFill>
                  <a:schemeClr val="tx2"/>
                </a:solidFill>
                <a:latin typeface="Arial" charset="0"/>
              </a:defRPr>
            </a:lvl7pPr>
            <a:lvl8pPr marL="1371566" algn="ctr" rtl="0" fontAlgn="base">
              <a:spcBef>
                <a:spcPct val="0"/>
              </a:spcBef>
              <a:spcAft>
                <a:spcPct val="0"/>
              </a:spcAft>
              <a:defRPr sz="4400">
                <a:solidFill>
                  <a:schemeClr val="tx2"/>
                </a:solidFill>
                <a:latin typeface="Arial" charset="0"/>
              </a:defRPr>
            </a:lvl8pPr>
            <a:lvl9pPr marL="1828754" algn="ctr" rtl="0" fontAlgn="base">
              <a:spcBef>
                <a:spcPct val="0"/>
              </a:spcBef>
              <a:spcAft>
                <a:spcPct val="0"/>
              </a:spcAft>
              <a:defRPr sz="4400">
                <a:solidFill>
                  <a:schemeClr val="tx2"/>
                </a:solidFill>
                <a:latin typeface="Arial" charset="0"/>
              </a:defRPr>
            </a:lvl9pPr>
          </a:lstStyle>
          <a:p>
            <a:pPr algn="l" defTabSz="457200" eaLnBrk="1" hangingPunct="1"/>
            <a:r>
              <a:rPr lang="en-US" sz="3600" b="1" dirty="0">
                <a:solidFill>
                  <a:srgbClr val="465359"/>
                </a:solidFill>
              </a:rPr>
              <a:t>Mainstreaming genomic medicine</a:t>
            </a:r>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4260" y="1215440"/>
            <a:ext cx="2843927" cy="3137593"/>
          </a:xfrm>
          <a:prstGeom prst="rect">
            <a:avLst/>
          </a:prstGeom>
          <a:blipFill dpi="0" rotWithShape="1">
            <a:blip r:embed="rId5">
              <a:extLst>
                <a:ext uri="{28A0092B-C50C-407E-A947-70E740481C1C}">
                  <a14:useLocalDpi xmlns:a14="http://schemas.microsoft.com/office/drawing/2010/main"/>
                </a:ext>
              </a:extLst>
            </a:blip>
            <a:srcRect/>
            <a:tile tx="0" ty="0" sx="100000" sy="100000" flip="none" algn="tl"/>
          </a:blipFill>
          <a:ln>
            <a:noFill/>
          </a:ln>
        </p:spPr>
      </p:pic>
      <p:sp>
        <p:nvSpPr>
          <p:cNvPr id="27" name="TextBox 26">
            <a:extLst>
              <a:ext uri="{FF2B5EF4-FFF2-40B4-BE49-F238E27FC236}">
                <a16:creationId xmlns:a16="http://schemas.microsoft.com/office/drawing/2014/main" xmlns="" id="{E6223709-5058-DE48-976F-DF8C53DA1E76}"/>
              </a:ext>
            </a:extLst>
          </p:cNvPr>
          <p:cNvSpPr txBox="1"/>
          <p:nvPr/>
        </p:nvSpPr>
        <p:spPr>
          <a:xfrm>
            <a:off x="7924591" y="3073975"/>
            <a:ext cx="3618402" cy="623248"/>
          </a:xfrm>
          <a:prstGeom prst="rect">
            <a:avLst/>
          </a:prstGeom>
          <a:noFill/>
        </p:spPr>
        <p:txBody>
          <a:bodyPr wrap="square" rtlCol="0">
            <a:spAutoFit/>
          </a:bodyPr>
          <a:lstStyle/>
          <a:p>
            <a:r>
              <a:rPr lang="en-US" sz="2100" b="1" dirty="0">
                <a:latin typeface="Calibri" panose="020F0502020204030204" pitchFamily="34" charset="0"/>
                <a:cs typeface="Calibri" panose="020F0502020204030204" pitchFamily="34" charset="0"/>
              </a:rPr>
              <a:t>13 Hospital Sites [H]</a:t>
            </a:r>
            <a:r>
              <a:rPr lang="en-US" sz="1350" dirty="0">
                <a:latin typeface="Calibri" panose="020F0502020204030204" pitchFamily="34" charset="0"/>
                <a:cs typeface="Calibri" panose="020F0502020204030204" pitchFamily="34" charset="0"/>
              </a:rPr>
              <a:t> </a:t>
            </a:r>
          </a:p>
          <a:p>
            <a:endParaRPr lang="en-US" sz="1350" dirty="0"/>
          </a:p>
        </p:txBody>
      </p:sp>
      <p:sp>
        <p:nvSpPr>
          <p:cNvPr id="32" name="TextBox 31">
            <a:extLst>
              <a:ext uri="{FF2B5EF4-FFF2-40B4-BE49-F238E27FC236}">
                <a16:creationId xmlns:a16="http://schemas.microsoft.com/office/drawing/2014/main" xmlns="" id="{EB80CC93-64D7-2C48-9E27-28CA447D18DA}"/>
              </a:ext>
            </a:extLst>
          </p:cNvPr>
          <p:cNvSpPr txBox="1"/>
          <p:nvPr/>
        </p:nvSpPr>
        <p:spPr>
          <a:xfrm>
            <a:off x="7936358" y="3624801"/>
            <a:ext cx="3426822" cy="784830"/>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2 Central laboratories [</a:t>
            </a:r>
            <a:r>
              <a:rPr lang="en-US" b="1" dirty="0">
                <a:solidFill>
                  <a:srgbClr val="FF0000"/>
                </a:solidFill>
                <a:latin typeface="Calibri" panose="020F0502020204030204" pitchFamily="34" charset="0"/>
                <a:cs typeface="Calibri" panose="020F0502020204030204" pitchFamily="34" charset="0"/>
              </a:rPr>
              <a:t>L</a:t>
            </a:r>
            <a:r>
              <a:rPr lang="en-US" b="1" dirty="0">
                <a:latin typeface="Calibri" panose="020F0502020204030204" pitchFamily="34" charset="0"/>
                <a:cs typeface="Calibri" panose="020F0502020204030204" pitchFamily="34" charset="0"/>
              </a:rPr>
              <a:t>]</a:t>
            </a:r>
          </a:p>
          <a:p>
            <a:r>
              <a:rPr lang="en-US" sz="1350" b="1" dirty="0">
                <a:latin typeface="Calibri" panose="020F0502020204030204" pitchFamily="34" charset="0"/>
                <a:cs typeface="Calibri" panose="020F0502020204030204" pitchFamily="34" charset="0"/>
              </a:rPr>
              <a:t>Bristol Genetics Laboratory </a:t>
            </a:r>
          </a:p>
          <a:p>
            <a:r>
              <a:rPr lang="en-US" sz="1350" b="1" dirty="0">
                <a:latin typeface="Calibri" panose="020F0502020204030204" pitchFamily="34" charset="0"/>
                <a:cs typeface="Calibri" panose="020F0502020204030204" pitchFamily="34" charset="0"/>
              </a:rPr>
              <a:t>Exeter Genetics Laboratory</a:t>
            </a:r>
          </a:p>
        </p:txBody>
      </p:sp>
      <p:sp>
        <p:nvSpPr>
          <p:cNvPr id="35" name="TextBox 34">
            <a:extLst>
              <a:ext uri="{FF2B5EF4-FFF2-40B4-BE49-F238E27FC236}">
                <a16:creationId xmlns:a16="http://schemas.microsoft.com/office/drawing/2014/main" xmlns="" id="{E6223709-5058-DE48-976F-DF8C53DA1E76}"/>
              </a:ext>
            </a:extLst>
          </p:cNvPr>
          <p:cNvSpPr txBox="1"/>
          <p:nvPr/>
        </p:nvSpPr>
        <p:spPr>
          <a:xfrm>
            <a:off x="2068827" y="1557559"/>
            <a:ext cx="6815560" cy="415498"/>
          </a:xfrm>
          <a:prstGeom prst="rect">
            <a:avLst/>
          </a:prstGeom>
          <a:noFill/>
        </p:spPr>
        <p:txBody>
          <a:bodyPr wrap="square" rtlCol="0">
            <a:spAutoFit/>
          </a:bodyPr>
          <a:lstStyle/>
          <a:p>
            <a:r>
              <a:rPr lang="en-US" sz="2100" b="1" dirty="0">
                <a:latin typeface="Calibri" panose="020F0502020204030204" pitchFamily="34" charset="0"/>
                <a:cs typeface="Calibri" panose="020F0502020204030204" pitchFamily="34" charset="0"/>
              </a:rPr>
              <a:t>7 Genomic Laboratory Hubs</a:t>
            </a:r>
          </a:p>
        </p:txBody>
      </p:sp>
      <p:grpSp>
        <p:nvGrpSpPr>
          <p:cNvPr id="68" name="Group 67">
            <a:extLst>
              <a:ext uri="{FF2B5EF4-FFF2-40B4-BE49-F238E27FC236}">
                <a16:creationId xmlns:a16="http://schemas.microsoft.com/office/drawing/2014/main" xmlns="" id="{FB51BC90-8A64-4580-8209-16A7CBDE5203}"/>
              </a:ext>
            </a:extLst>
          </p:cNvPr>
          <p:cNvGrpSpPr/>
          <p:nvPr/>
        </p:nvGrpSpPr>
        <p:grpSpPr>
          <a:xfrm>
            <a:off x="6580224" y="3142844"/>
            <a:ext cx="411989" cy="378042"/>
            <a:chOff x="8688288" y="2420888"/>
            <a:chExt cx="554968" cy="504056"/>
          </a:xfrm>
        </p:grpSpPr>
        <p:sp>
          <p:nvSpPr>
            <p:cNvPr id="69" name="Oval 68">
              <a:extLst>
                <a:ext uri="{FF2B5EF4-FFF2-40B4-BE49-F238E27FC236}">
                  <a16:creationId xmlns:a16="http://schemas.microsoft.com/office/drawing/2014/main" xmlns="" id="{1D7FAF62-C1E4-4495-924B-701354B9CC61}"/>
                </a:ext>
              </a:extLst>
            </p:cNvPr>
            <p:cNvSpPr/>
            <p:nvPr/>
          </p:nvSpPr>
          <p:spPr>
            <a:xfrm>
              <a:off x="8688288" y="2420888"/>
              <a:ext cx="504056" cy="50405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0000"/>
                </a:solidFill>
              </a:endParaRPr>
            </a:p>
          </p:txBody>
        </p:sp>
        <p:sp>
          <p:nvSpPr>
            <p:cNvPr id="70" name="TextBox 69">
              <a:extLst>
                <a:ext uri="{FF2B5EF4-FFF2-40B4-BE49-F238E27FC236}">
                  <a16:creationId xmlns:a16="http://schemas.microsoft.com/office/drawing/2014/main" xmlns="" id="{0FA4DE60-D0D9-450E-9625-5B281EEF29BA}"/>
                </a:ext>
              </a:extLst>
            </p:cNvPr>
            <p:cNvSpPr txBox="1"/>
            <p:nvPr/>
          </p:nvSpPr>
          <p:spPr>
            <a:xfrm>
              <a:off x="8739200" y="2464293"/>
              <a:ext cx="504056" cy="430887"/>
            </a:xfrm>
            <a:prstGeom prst="rect">
              <a:avLst/>
            </a:prstGeom>
            <a:noFill/>
            <a:ln>
              <a:noFill/>
            </a:ln>
          </p:spPr>
          <p:txBody>
            <a:bodyPr wrap="square" rtlCol="0">
              <a:spAutoFit/>
            </a:bodyPr>
            <a:lstStyle/>
            <a:p>
              <a:r>
                <a:rPr lang="en-US" sz="1500" b="1" dirty="0">
                  <a:solidFill>
                    <a:srgbClr val="FF0000"/>
                  </a:solidFill>
                  <a:latin typeface="+mj-lt"/>
                  <a:cs typeface="New Peninim MT" pitchFamily="2" charset="-79"/>
                </a:rPr>
                <a:t>L</a:t>
              </a:r>
            </a:p>
          </p:txBody>
        </p:sp>
      </p:grpSp>
      <p:grpSp>
        <p:nvGrpSpPr>
          <p:cNvPr id="73" name="Group 72">
            <a:extLst>
              <a:ext uri="{FF2B5EF4-FFF2-40B4-BE49-F238E27FC236}">
                <a16:creationId xmlns:a16="http://schemas.microsoft.com/office/drawing/2014/main" xmlns="" id="{95732982-828D-4875-9BA9-DAD92AB7997D}"/>
              </a:ext>
            </a:extLst>
          </p:cNvPr>
          <p:cNvGrpSpPr/>
          <p:nvPr/>
        </p:nvGrpSpPr>
        <p:grpSpPr>
          <a:xfrm>
            <a:off x="5860780" y="4173020"/>
            <a:ext cx="374194" cy="378042"/>
            <a:chOff x="8688288" y="2420888"/>
            <a:chExt cx="504056" cy="504056"/>
          </a:xfrm>
        </p:grpSpPr>
        <p:sp>
          <p:nvSpPr>
            <p:cNvPr id="74" name="Oval 73">
              <a:extLst>
                <a:ext uri="{FF2B5EF4-FFF2-40B4-BE49-F238E27FC236}">
                  <a16:creationId xmlns:a16="http://schemas.microsoft.com/office/drawing/2014/main" xmlns="" id="{0F59C45B-AD97-42AC-9250-BD8A2BA5CB60}"/>
                </a:ext>
              </a:extLst>
            </p:cNvPr>
            <p:cNvSpPr/>
            <p:nvPr/>
          </p:nvSpPr>
          <p:spPr>
            <a:xfrm>
              <a:off x="8688288" y="2420888"/>
              <a:ext cx="504056" cy="50405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5" name="TextBox 74">
              <a:extLst>
                <a:ext uri="{FF2B5EF4-FFF2-40B4-BE49-F238E27FC236}">
                  <a16:creationId xmlns:a16="http://schemas.microsoft.com/office/drawing/2014/main" xmlns="" id="{24DBCB8A-4A95-4382-BCE5-958E67508856}"/>
                </a:ext>
              </a:extLst>
            </p:cNvPr>
            <p:cNvSpPr txBox="1"/>
            <p:nvPr/>
          </p:nvSpPr>
          <p:spPr>
            <a:xfrm>
              <a:off x="8688288" y="2459481"/>
              <a:ext cx="504056" cy="430887"/>
            </a:xfrm>
            <a:prstGeom prst="rect">
              <a:avLst/>
            </a:prstGeom>
            <a:noFill/>
            <a:ln>
              <a:noFill/>
            </a:ln>
          </p:spPr>
          <p:txBody>
            <a:bodyPr wrap="square" rtlCol="0">
              <a:spAutoFit/>
            </a:bodyPr>
            <a:lstStyle/>
            <a:p>
              <a:r>
                <a:rPr lang="en-US" sz="1500" b="1" dirty="0">
                  <a:solidFill>
                    <a:srgbClr val="FF0000"/>
                  </a:solidFill>
                  <a:latin typeface="+mj-lt"/>
                  <a:cs typeface="New Peninim MT" pitchFamily="2" charset="-79"/>
                </a:rPr>
                <a:t>L</a:t>
              </a:r>
            </a:p>
          </p:txBody>
        </p:sp>
      </p:grpSp>
      <p:sp>
        <p:nvSpPr>
          <p:cNvPr id="76" name="TextBox 75">
            <a:extLst>
              <a:ext uri="{FF2B5EF4-FFF2-40B4-BE49-F238E27FC236}">
                <a16:creationId xmlns:a16="http://schemas.microsoft.com/office/drawing/2014/main" xmlns="" id="{9FBC96F8-40A4-4203-B57B-96414E1C6B1E}"/>
              </a:ext>
            </a:extLst>
          </p:cNvPr>
          <p:cNvSpPr txBox="1"/>
          <p:nvPr/>
        </p:nvSpPr>
        <p:spPr>
          <a:xfrm>
            <a:off x="7924591" y="2162416"/>
            <a:ext cx="3609961" cy="946413"/>
          </a:xfrm>
          <a:prstGeom prst="rect">
            <a:avLst/>
          </a:prstGeom>
          <a:noFill/>
        </p:spPr>
        <p:txBody>
          <a:bodyPr wrap="square" rtlCol="0">
            <a:spAutoFit/>
          </a:bodyPr>
          <a:lstStyle/>
          <a:p>
            <a:r>
              <a:rPr lang="en-US" sz="2100" b="1" dirty="0">
                <a:latin typeface="Calibri" panose="020F0502020204030204" pitchFamily="34" charset="0"/>
                <a:cs typeface="Calibri" panose="020F0502020204030204" pitchFamily="34" charset="0"/>
              </a:rPr>
              <a:t>South West Genomic Laboratory Hub region</a:t>
            </a:r>
            <a:endParaRPr lang="en-US" sz="1200" dirty="0">
              <a:latin typeface="Calibri" panose="020F0502020204030204" pitchFamily="34" charset="0"/>
              <a:cs typeface="Calibri" panose="020F0502020204030204" pitchFamily="34" charset="0"/>
            </a:endParaRPr>
          </a:p>
          <a:p>
            <a:endParaRPr lang="en-US" sz="1350" dirty="0"/>
          </a:p>
        </p:txBody>
      </p:sp>
      <p:sp>
        <p:nvSpPr>
          <p:cNvPr id="77" name="TextBox 76">
            <a:extLst>
              <a:ext uri="{FF2B5EF4-FFF2-40B4-BE49-F238E27FC236}">
                <a16:creationId xmlns:a16="http://schemas.microsoft.com/office/drawing/2014/main" xmlns="" id="{FA5A8937-6DEB-473D-B316-2D1120ECFC54}"/>
              </a:ext>
            </a:extLst>
          </p:cNvPr>
          <p:cNvSpPr txBox="1"/>
          <p:nvPr/>
        </p:nvSpPr>
        <p:spPr>
          <a:xfrm>
            <a:off x="7924591" y="4536360"/>
            <a:ext cx="3296151" cy="784830"/>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2 Clinical genetics services</a:t>
            </a:r>
          </a:p>
          <a:p>
            <a:r>
              <a:rPr lang="en-US" sz="1350" b="1" dirty="0">
                <a:latin typeface="Calibri" panose="020F0502020204030204" pitchFamily="34" charset="0"/>
                <a:cs typeface="Calibri" panose="020F0502020204030204" pitchFamily="34" charset="0"/>
              </a:rPr>
              <a:t>Bristol Genetics Service</a:t>
            </a:r>
          </a:p>
          <a:p>
            <a:r>
              <a:rPr lang="en-US" sz="1350" b="1" dirty="0">
                <a:latin typeface="Calibri" panose="020F0502020204030204" pitchFamily="34" charset="0"/>
                <a:cs typeface="Calibri" panose="020F0502020204030204" pitchFamily="34" charset="0"/>
              </a:rPr>
              <a:t>SWP Genetics Service</a:t>
            </a:r>
          </a:p>
        </p:txBody>
      </p:sp>
      <p:cxnSp>
        <p:nvCxnSpPr>
          <p:cNvPr id="6" name="Straight Arrow Connector 5">
            <a:extLst>
              <a:ext uri="{FF2B5EF4-FFF2-40B4-BE49-F238E27FC236}">
                <a16:creationId xmlns:a16="http://schemas.microsoft.com/office/drawing/2014/main" xmlns="" id="{AAA9AF24-7E0B-4D72-BCDD-89699387E50D}"/>
              </a:ext>
            </a:extLst>
          </p:cNvPr>
          <p:cNvCxnSpPr>
            <a:cxnSpLocks/>
          </p:cNvCxnSpPr>
          <p:nvPr/>
        </p:nvCxnSpPr>
        <p:spPr>
          <a:xfrm>
            <a:off x="1896223" y="3888051"/>
            <a:ext cx="2065058" cy="96014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3771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3F33FE13-FCDD-4BBD-A26F-4EED70A2532E}"/>
              </a:ext>
            </a:extLst>
          </p:cNvPr>
          <p:cNvSpPr>
            <a:spLocks noGrp="1"/>
          </p:cNvSpPr>
          <p:nvPr>
            <p:ph type="title"/>
          </p:nvPr>
        </p:nvSpPr>
        <p:spPr>
          <a:xfrm>
            <a:off x="457199" y="571500"/>
            <a:ext cx="11287125" cy="571500"/>
          </a:xfrm>
        </p:spPr>
        <p:txBody>
          <a:bodyPr>
            <a:normAutofit/>
          </a:bodyPr>
          <a:lstStyle/>
          <a:p>
            <a:r>
              <a:rPr lang="en-GB" b="1" cap="none" dirty="0">
                <a:solidFill>
                  <a:srgbClr val="465359"/>
                </a:solidFill>
              </a:rPr>
              <a:t>Genomic Test Directory – Somatic and Inherited</a:t>
            </a:r>
          </a:p>
        </p:txBody>
      </p:sp>
      <p:sp>
        <p:nvSpPr>
          <p:cNvPr id="6" name="Content Placeholder 5">
            <a:extLst>
              <a:ext uri="{FF2B5EF4-FFF2-40B4-BE49-F238E27FC236}">
                <a16:creationId xmlns:a16="http://schemas.microsoft.com/office/drawing/2014/main" xmlns="" id="{DA7194FD-D3FE-43CA-94CE-5A22614C75CF}"/>
              </a:ext>
            </a:extLst>
          </p:cNvPr>
          <p:cNvSpPr>
            <a:spLocks noGrp="1"/>
          </p:cNvSpPr>
          <p:nvPr>
            <p:ph idx="1"/>
          </p:nvPr>
        </p:nvSpPr>
        <p:spPr>
          <a:xfrm>
            <a:off x="581192" y="1104899"/>
            <a:ext cx="11029615" cy="5175640"/>
          </a:xfrm>
        </p:spPr>
        <p:txBody>
          <a:bodyPr>
            <a:noAutofit/>
          </a:bodyPr>
          <a:lstStyle/>
          <a:p>
            <a:r>
              <a:rPr lang="en-GB" sz="2400" dirty="0">
                <a:hlinkClick r:id="rId3"/>
              </a:rPr>
              <a:t>https://www.england.nhs.uk/publication/national-genomic-test-directories/</a:t>
            </a:r>
            <a:endParaRPr lang="en-GB" sz="2400" dirty="0"/>
          </a:p>
          <a:p>
            <a:r>
              <a:rPr lang="en-GB" sz="2400" dirty="0"/>
              <a:t>Genomic Test Directory</a:t>
            </a:r>
          </a:p>
          <a:p>
            <a:pPr lvl="1"/>
            <a:r>
              <a:rPr lang="en-GB" sz="2000" dirty="0"/>
              <a:t>Cancer</a:t>
            </a:r>
          </a:p>
          <a:p>
            <a:pPr lvl="1"/>
            <a:r>
              <a:rPr lang="en-GB" sz="2000" dirty="0"/>
              <a:t>Rare and Inherited Diseases (RID)</a:t>
            </a:r>
          </a:p>
          <a:p>
            <a:r>
              <a:rPr lang="en-GB" sz="2400" dirty="0"/>
              <a:t>Last updated March 2019</a:t>
            </a:r>
          </a:p>
          <a:p>
            <a:r>
              <a:rPr lang="en-GB" sz="2400" dirty="0"/>
              <a:t>Go-live WGS – November 2019</a:t>
            </a:r>
          </a:p>
          <a:p>
            <a:r>
              <a:rPr lang="en-GB" sz="2400" dirty="0"/>
              <a:t>Go-live with non-WGS genomic testing – April 2020</a:t>
            </a:r>
          </a:p>
          <a:p>
            <a:r>
              <a:rPr lang="en-GB" sz="2400" dirty="0"/>
              <a:t>Until then – current pathways</a:t>
            </a:r>
          </a:p>
          <a:p>
            <a:pPr lvl="1"/>
            <a:r>
              <a:rPr lang="en-GB" sz="2000" dirty="0"/>
              <a:t>Germline – via clinical genetics</a:t>
            </a:r>
          </a:p>
          <a:p>
            <a:pPr lvl="1"/>
            <a:r>
              <a:rPr lang="en-GB" sz="2000" dirty="0"/>
              <a:t>1</a:t>
            </a:r>
            <a:r>
              <a:rPr lang="en-GB" sz="2000" baseline="30000" dirty="0"/>
              <a:t>st</a:t>
            </a:r>
            <a:r>
              <a:rPr lang="en-GB" sz="2000" dirty="0"/>
              <a:t> and 3</a:t>
            </a:r>
            <a:r>
              <a:rPr lang="en-GB" sz="2000" baseline="30000" dirty="0"/>
              <a:t>rd</a:t>
            </a:r>
            <a:r>
              <a:rPr lang="en-GB" sz="2000" dirty="0"/>
              <a:t> line systemic therapy, BRCA funded via AZ</a:t>
            </a:r>
          </a:p>
        </p:txBody>
      </p:sp>
    </p:spTree>
    <p:extLst>
      <p:ext uri="{BB962C8B-B14F-4D97-AF65-F5344CB8AC3E}">
        <p14:creationId xmlns:p14="http://schemas.microsoft.com/office/powerpoint/2010/main" val="2367496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D310D3B-A208-4C71-9F84-66364E6215B2}"/>
              </a:ext>
            </a:extLst>
          </p:cNvPr>
          <p:cNvSpPr>
            <a:spLocks noGrp="1"/>
          </p:cNvSpPr>
          <p:nvPr>
            <p:ph type="title"/>
          </p:nvPr>
        </p:nvSpPr>
        <p:spPr/>
        <p:txBody>
          <a:bodyPr/>
          <a:lstStyle/>
          <a:p>
            <a:r>
              <a:rPr lang="en-GB" dirty="0"/>
              <a:t>Genomic Test Directory – Cancer</a:t>
            </a:r>
          </a:p>
        </p:txBody>
      </p:sp>
      <p:graphicFrame>
        <p:nvGraphicFramePr>
          <p:cNvPr id="6" name="Table 6">
            <a:extLst>
              <a:ext uri="{FF2B5EF4-FFF2-40B4-BE49-F238E27FC236}">
                <a16:creationId xmlns:a16="http://schemas.microsoft.com/office/drawing/2014/main" xmlns="" id="{A769BCAD-617C-40FB-AB38-06BB80050FB1}"/>
              </a:ext>
            </a:extLst>
          </p:cNvPr>
          <p:cNvGraphicFramePr>
            <a:graphicFrameLocks noGrp="1"/>
          </p:cNvGraphicFramePr>
          <p:nvPr>
            <p:ph idx="1"/>
            <p:extLst>
              <p:ext uri="{D42A27DB-BD31-4B8C-83A1-F6EECF244321}">
                <p14:modId xmlns:p14="http://schemas.microsoft.com/office/powerpoint/2010/main" val="3872380702"/>
              </p:ext>
            </p:extLst>
          </p:nvPr>
        </p:nvGraphicFramePr>
        <p:xfrm>
          <a:off x="838200" y="2475865"/>
          <a:ext cx="10515600" cy="3776011"/>
        </p:xfrm>
        <a:graphic>
          <a:graphicData uri="http://schemas.openxmlformats.org/drawingml/2006/table">
            <a:tbl>
              <a:tblPr firstRow="1" bandRow="1">
                <a:tableStyleId>{5C22544A-7EE6-4342-B048-85BDC9FD1C3A}</a:tableStyleId>
              </a:tblPr>
              <a:tblGrid>
                <a:gridCol w="2829025">
                  <a:extLst>
                    <a:ext uri="{9D8B030D-6E8A-4147-A177-3AD203B41FA5}">
                      <a16:colId xmlns:a16="http://schemas.microsoft.com/office/drawing/2014/main" xmlns="" val="1138271855"/>
                    </a:ext>
                  </a:extLst>
                </a:gridCol>
                <a:gridCol w="1529243">
                  <a:extLst>
                    <a:ext uri="{9D8B030D-6E8A-4147-A177-3AD203B41FA5}">
                      <a16:colId xmlns:a16="http://schemas.microsoft.com/office/drawing/2014/main" xmlns="" val="598309535"/>
                    </a:ext>
                  </a:extLst>
                </a:gridCol>
                <a:gridCol w="3206387">
                  <a:extLst>
                    <a:ext uri="{9D8B030D-6E8A-4147-A177-3AD203B41FA5}">
                      <a16:colId xmlns:a16="http://schemas.microsoft.com/office/drawing/2014/main" xmlns="" val="18727454"/>
                    </a:ext>
                  </a:extLst>
                </a:gridCol>
                <a:gridCol w="2950945">
                  <a:extLst>
                    <a:ext uri="{9D8B030D-6E8A-4147-A177-3AD203B41FA5}">
                      <a16:colId xmlns:a16="http://schemas.microsoft.com/office/drawing/2014/main" xmlns="" val="188346100"/>
                    </a:ext>
                  </a:extLst>
                </a:gridCol>
              </a:tblGrid>
              <a:tr h="370840">
                <a:tc>
                  <a:txBody>
                    <a:bodyPr/>
                    <a:lstStyle/>
                    <a:p>
                      <a:r>
                        <a:rPr lang="en-GB" dirty="0"/>
                        <a:t>Cancer</a:t>
                      </a:r>
                    </a:p>
                  </a:txBody>
                  <a:tcPr/>
                </a:tc>
                <a:tc>
                  <a:txBody>
                    <a:bodyPr/>
                    <a:lstStyle/>
                    <a:p>
                      <a:r>
                        <a:rPr lang="en-GB" dirty="0"/>
                        <a:t>Gene</a:t>
                      </a:r>
                    </a:p>
                  </a:txBody>
                  <a:tcPr/>
                </a:tc>
                <a:tc>
                  <a:txBody>
                    <a:bodyPr/>
                    <a:lstStyle/>
                    <a:p>
                      <a:r>
                        <a:rPr lang="en-GB" dirty="0"/>
                        <a:t>Test</a:t>
                      </a:r>
                    </a:p>
                  </a:txBody>
                  <a:tcPr/>
                </a:tc>
                <a:tc>
                  <a:txBody>
                    <a:bodyPr/>
                    <a:lstStyle/>
                    <a:p>
                      <a:r>
                        <a:rPr lang="en-GB" dirty="0"/>
                        <a:t>Indication</a:t>
                      </a:r>
                    </a:p>
                  </a:txBody>
                  <a:tcPr/>
                </a:tc>
                <a:extLst>
                  <a:ext uri="{0D108BD9-81ED-4DB2-BD59-A6C34878D82A}">
                    <a16:rowId xmlns:a16="http://schemas.microsoft.com/office/drawing/2014/main" xmlns="" val="1737911327"/>
                  </a:ext>
                </a:extLst>
              </a:tr>
              <a:tr h="370840">
                <a:tc>
                  <a:txBody>
                    <a:bodyPr/>
                    <a:lstStyle/>
                    <a:p>
                      <a:r>
                        <a:rPr lang="en-GB" dirty="0"/>
                        <a:t>High Grade Serous Ovarian Cancer</a:t>
                      </a:r>
                    </a:p>
                  </a:txBody>
                  <a:tcPr/>
                </a:tc>
                <a:tc>
                  <a:txBody>
                    <a:bodyPr/>
                    <a:lstStyle/>
                    <a:p>
                      <a:r>
                        <a:rPr lang="en-GB" dirty="0"/>
                        <a:t>BRCA1/2</a:t>
                      </a:r>
                    </a:p>
                  </a:txBody>
                  <a:tcPr/>
                </a:tc>
                <a:tc>
                  <a:txBody>
                    <a:bodyPr/>
                    <a:lstStyle/>
                    <a:p>
                      <a:r>
                        <a:rPr lang="en-GB" dirty="0"/>
                        <a:t>Gene panel (NGS)</a:t>
                      </a:r>
                    </a:p>
                  </a:txBody>
                  <a:tcPr/>
                </a:tc>
                <a:tc>
                  <a:txBody>
                    <a:bodyPr/>
                    <a:lstStyle/>
                    <a:p>
                      <a:r>
                        <a:rPr lang="en-GB" dirty="0"/>
                        <a:t>All</a:t>
                      </a:r>
                    </a:p>
                  </a:txBody>
                  <a:tcPr/>
                </a:tc>
                <a:extLst>
                  <a:ext uri="{0D108BD9-81ED-4DB2-BD59-A6C34878D82A}">
                    <a16:rowId xmlns:a16="http://schemas.microsoft.com/office/drawing/2014/main" xmlns="" val="2470800922"/>
                  </a:ext>
                </a:extLst>
              </a:tr>
              <a:tr h="370840">
                <a:tc>
                  <a:txBody>
                    <a:bodyPr/>
                    <a:lstStyle/>
                    <a:p>
                      <a:r>
                        <a:rPr lang="en-GB" dirty="0"/>
                        <a:t>Small cell carcinoma of ovary</a:t>
                      </a:r>
                    </a:p>
                  </a:txBody>
                  <a:tcPr/>
                </a:tc>
                <a:tc>
                  <a:txBody>
                    <a:bodyPr/>
                    <a:lstStyle/>
                    <a:p>
                      <a:r>
                        <a:rPr lang="en-GB" dirty="0"/>
                        <a:t>SMARCA4</a:t>
                      </a:r>
                    </a:p>
                  </a:txBody>
                  <a:tcPr/>
                </a:tc>
                <a:tc>
                  <a:txBody>
                    <a:bodyPr/>
                    <a:lstStyle/>
                    <a:p>
                      <a:r>
                        <a:rPr lang="en-GB" dirty="0"/>
                        <a:t>Gene panel (NGS)</a:t>
                      </a:r>
                    </a:p>
                  </a:txBody>
                  <a:tcPr/>
                </a:tc>
                <a:tc>
                  <a:txBody>
                    <a:bodyPr/>
                    <a:lstStyle/>
                    <a:p>
                      <a:r>
                        <a:rPr lang="en-GB" dirty="0"/>
                        <a:t>Cases of diagnostic uncertainty</a:t>
                      </a:r>
                    </a:p>
                  </a:txBody>
                  <a:tcPr/>
                </a:tc>
                <a:extLst>
                  <a:ext uri="{0D108BD9-81ED-4DB2-BD59-A6C34878D82A}">
                    <a16:rowId xmlns:a16="http://schemas.microsoft.com/office/drawing/2014/main" xmlns="" val="2163415653"/>
                  </a:ext>
                </a:extLst>
              </a:tr>
              <a:tr h="370840">
                <a:tc rowSpan="5">
                  <a:txBody>
                    <a:bodyPr/>
                    <a:lstStyle/>
                    <a:p>
                      <a:r>
                        <a:rPr lang="en-GB" dirty="0"/>
                        <a:t>Uterine Sarcoma (incl. endometrial)</a:t>
                      </a:r>
                    </a:p>
                  </a:txBody>
                  <a:tcPr anchor="ctr"/>
                </a:tc>
                <a:tc>
                  <a:txBody>
                    <a:bodyPr/>
                    <a:lstStyle/>
                    <a:p>
                      <a:r>
                        <a:rPr lang="en-GB" dirty="0"/>
                        <a:t>EPC1-PHF1</a:t>
                      </a:r>
                    </a:p>
                  </a:txBody>
                  <a:tcPr/>
                </a:tc>
                <a:tc>
                  <a:txBody>
                    <a:bodyPr/>
                    <a:lstStyle/>
                    <a:p>
                      <a:r>
                        <a:rPr lang="en-GB" dirty="0"/>
                        <a:t>Rearrangement (FISH)</a:t>
                      </a:r>
                    </a:p>
                  </a:txBody>
                  <a:tcPr/>
                </a:tc>
                <a:tc>
                  <a:txBody>
                    <a:bodyPr/>
                    <a:lstStyle/>
                    <a:p>
                      <a:r>
                        <a:rPr lang="en-GB" dirty="0"/>
                        <a:t>Aid diagnosis</a:t>
                      </a:r>
                    </a:p>
                  </a:txBody>
                  <a:tcPr/>
                </a:tc>
                <a:extLst>
                  <a:ext uri="{0D108BD9-81ED-4DB2-BD59-A6C34878D82A}">
                    <a16:rowId xmlns:a16="http://schemas.microsoft.com/office/drawing/2014/main" xmlns="" val="884740114"/>
                  </a:ext>
                </a:extLst>
              </a:tr>
              <a:tr h="370840">
                <a:tc vMerge="1">
                  <a:txBody>
                    <a:bodyPr/>
                    <a:lstStyle/>
                    <a:p>
                      <a:endParaRPr lang="en-GB" dirty="0"/>
                    </a:p>
                  </a:txBody>
                  <a:tcPr/>
                </a:tc>
                <a:tc>
                  <a:txBody>
                    <a:bodyPr/>
                    <a:lstStyle/>
                    <a:p>
                      <a:r>
                        <a:rPr lang="en-GB" dirty="0"/>
                        <a:t>JAZF1-PHF1</a:t>
                      </a:r>
                    </a:p>
                  </a:txBody>
                  <a:tcPr/>
                </a:tc>
                <a:tc>
                  <a:txBody>
                    <a:bodyPr/>
                    <a:lstStyle/>
                    <a:p>
                      <a:r>
                        <a:rPr lang="en-GB" dirty="0"/>
                        <a:t>Rearrangement (FISH)</a:t>
                      </a:r>
                    </a:p>
                  </a:txBody>
                  <a:tcPr/>
                </a:tc>
                <a:tc>
                  <a:txBody>
                    <a:bodyPr/>
                    <a:lstStyle/>
                    <a:p>
                      <a:r>
                        <a:rPr lang="en-GB" dirty="0"/>
                        <a:t>Aid diagnosis</a:t>
                      </a:r>
                    </a:p>
                  </a:txBody>
                  <a:tcPr/>
                </a:tc>
                <a:extLst>
                  <a:ext uri="{0D108BD9-81ED-4DB2-BD59-A6C34878D82A}">
                    <a16:rowId xmlns:a16="http://schemas.microsoft.com/office/drawing/2014/main" xmlns="" val="3852650055"/>
                  </a:ext>
                </a:extLst>
              </a:tr>
              <a:tr h="370840">
                <a:tc vMerge="1">
                  <a:txBody>
                    <a:bodyPr/>
                    <a:lstStyle/>
                    <a:p>
                      <a:endParaRPr lang="en-GB" dirty="0"/>
                    </a:p>
                  </a:txBody>
                  <a:tcPr/>
                </a:tc>
                <a:tc>
                  <a:txBody>
                    <a:bodyPr/>
                    <a:lstStyle/>
                    <a:p>
                      <a:r>
                        <a:rPr lang="en-GB" dirty="0"/>
                        <a:t>JAZF1-SUZ12</a:t>
                      </a:r>
                    </a:p>
                  </a:txBody>
                  <a:tcPr/>
                </a:tc>
                <a:tc>
                  <a:txBody>
                    <a:bodyPr/>
                    <a:lstStyle/>
                    <a:p>
                      <a:r>
                        <a:rPr lang="en-GB" dirty="0"/>
                        <a:t>Rearrangement (FISH)</a:t>
                      </a:r>
                    </a:p>
                  </a:txBody>
                  <a:tcPr/>
                </a:tc>
                <a:tc>
                  <a:txBody>
                    <a:bodyPr/>
                    <a:lstStyle/>
                    <a:p>
                      <a:r>
                        <a:rPr lang="en-GB" dirty="0"/>
                        <a:t>Aid diagnosis</a:t>
                      </a:r>
                    </a:p>
                  </a:txBody>
                  <a:tcPr/>
                </a:tc>
                <a:extLst>
                  <a:ext uri="{0D108BD9-81ED-4DB2-BD59-A6C34878D82A}">
                    <a16:rowId xmlns:a16="http://schemas.microsoft.com/office/drawing/2014/main" xmlns="" val="3811837050"/>
                  </a:ext>
                </a:extLst>
              </a:tr>
              <a:tr h="370840">
                <a:tc vMerge="1">
                  <a:txBody>
                    <a:bodyPr/>
                    <a:lstStyle/>
                    <a:p>
                      <a:endParaRPr lang="en-GB"/>
                    </a:p>
                  </a:txBody>
                  <a:tcPr/>
                </a:tc>
                <a:tc>
                  <a:txBody>
                    <a:bodyPr/>
                    <a:lstStyle/>
                    <a:p>
                      <a:r>
                        <a:rPr lang="en-GB" dirty="0"/>
                        <a:t>NUTN2B-YWHAE</a:t>
                      </a:r>
                    </a:p>
                  </a:txBody>
                  <a:tcPr/>
                </a:tc>
                <a:tc>
                  <a:txBody>
                    <a:bodyPr/>
                    <a:lstStyle/>
                    <a:p>
                      <a:r>
                        <a:rPr lang="en-GB" dirty="0"/>
                        <a:t>FISH/RT-PCR</a:t>
                      </a:r>
                    </a:p>
                  </a:txBody>
                  <a:tcPr/>
                </a:tc>
                <a:tc>
                  <a:txBody>
                    <a:bodyPr/>
                    <a:lstStyle/>
                    <a:p>
                      <a:r>
                        <a:rPr lang="en-GB" dirty="0"/>
                        <a:t>Aid diagnosis</a:t>
                      </a:r>
                    </a:p>
                  </a:txBody>
                  <a:tcPr/>
                </a:tc>
                <a:extLst>
                  <a:ext uri="{0D108BD9-81ED-4DB2-BD59-A6C34878D82A}">
                    <a16:rowId xmlns:a16="http://schemas.microsoft.com/office/drawing/2014/main" xmlns="" val="726281451"/>
                  </a:ext>
                </a:extLst>
              </a:tr>
              <a:tr h="372411">
                <a:tc vMerge="1">
                  <a:txBody>
                    <a:bodyPr/>
                    <a:lstStyle/>
                    <a:p>
                      <a:endParaRPr lang="en-GB" dirty="0"/>
                    </a:p>
                  </a:txBody>
                  <a:tcPr/>
                </a:tc>
                <a:tc>
                  <a:txBody>
                    <a:bodyPr/>
                    <a:lstStyle/>
                    <a:p>
                      <a:r>
                        <a:rPr lang="en-GB" dirty="0"/>
                        <a:t>WGS</a:t>
                      </a:r>
                    </a:p>
                  </a:txBody>
                  <a:tcPr/>
                </a:tc>
                <a:tc>
                  <a:txBody>
                    <a:bodyPr/>
                    <a:lstStyle/>
                    <a:p>
                      <a:r>
                        <a:rPr lang="en-GB" dirty="0"/>
                        <a:t>Germline and Tumour</a:t>
                      </a:r>
                    </a:p>
                  </a:txBody>
                  <a:tcPr/>
                </a:tc>
                <a:tc>
                  <a:txBody>
                    <a:bodyPr/>
                    <a:lstStyle/>
                    <a:p>
                      <a:r>
                        <a:rPr lang="en-GB" dirty="0"/>
                        <a:t>Pathologists discretion</a:t>
                      </a:r>
                    </a:p>
                  </a:txBody>
                  <a:tcPr/>
                </a:tc>
                <a:extLst>
                  <a:ext uri="{0D108BD9-81ED-4DB2-BD59-A6C34878D82A}">
                    <a16:rowId xmlns:a16="http://schemas.microsoft.com/office/drawing/2014/main" xmlns="" val="3285136555"/>
                  </a:ext>
                </a:extLst>
              </a:tr>
            </a:tbl>
          </a:graphicData>
        </a:graphic>
      </p:graphicFrame>
    </p:spTree>
    <p:extLst>
      <p:ext uri="{BB962C8B-B14F-4D97-AF65-F5344CB8AC3E}">
        <p14:creationId xmlns:p14="http://schemas.microsoft.com/office/powerpoint/2010/main" val="971601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0B14A5-D9DD-4B74-A281-B7E122E36E0A}"/>
              </a:ext>
            </a:extLst>
          </p:cNvPr>
          <p:cNvSpPr>
            <a:spLocks noGrp="1"/>
          </p:cNvSpPr>
          <p:nvPr>
            <p:ph type="title"/>
          </p:nvPr>
        </p:nvSpPr>
        <p:spPr/>
        <p:txBody>
          <a:bodyPr/>
          <a:lstStyle/>
          <a:p>
            <a:r>
              <a:rPr lang="en-GB" dirty="0"/>
              <a:t>Genomic Test Directory - RID</a:t>
            </a:r>
          </a:p>
        </p:txBody>
      </p:sp>
      <p:sp>
        <p:nvSpPr>
          <p:cNvPr id="3" name="Content Placeholder 2">
            <a:extLst>
              <a:ext uri="{FF2B5EF4-FFF2-40B4-BE49-F238E27FC236}">
                <a16:creationId xmlns:a16="http://schemas.microsoft.com/office/drawing/2014/main" xmlns="" id="{B4E5B514-6323-4547-8308-A2C749F528D5}"/>
              </a:ext>
            </a:extLst>
          </p:cNvPr>
          <p:cNvSpPr>
            <a:spLocks noGrp="1"/>
          </p:cNvSpPr>
          <p:nvPr>
            <p:ph idx="1"/>
          </p:nvPr>
        </p:nvSpPr>
        <p:spPr/>
        <p:txBody>
          <a:bodyPr>
            <a:normAutofit/>
          </a:bodyPr>
          <a:lstStyle/>
          <a:p>
            <a:r>
              <a:rPr lang="en-GB" sz="2400" dirty="0"/>
              <a:t>R207 – Inherited Ovarian Cancer (without breast cancer)</a:t>
            </a:r>
          </a:p>
          <a:p>
            <a:pPr lvl="1"/>
            <a:r>
              <a:rPr lang="en-GB" sz="2000" dirty="0"/>
              <a:t>EOC AND &gt;/= 1 1</a:t>
            </a:r>
            <a:r>
              <a:rPr lang="en-GB" sz="2000" baseline="30000" dirty="0"/>
              <a:t>st</a:t>
            </a:r>
            <a:r>
              <a:rPr lang="en-GB" sz="2000" dirty="0"/>
              <a:t> degree relative with EOC, or</a:t>
            </a:r>
          </a:p>
          <a:p>
            <a:pPr lvl="1"/>
            <a:r>
              <a:rPr lang="en-GB" sz="2000" dirty="0"/>
              <a:t>EOC AND &gt;/= 1 second degree relative with EOC (intervening relative is male, OR female with BSO, or deceased female &lt;60)</a:t>
            </a:r>
          </a:p>
          <a:p>
            <a:pPr lvl="1"/>
            <a:r>
              <a:rPr lang="en-GB" sz="2000" dirty="0"/>
              <a:t>EOC and &gt;/= 2 second/third degree relatives with EOC</a:t>
            </a:r>
          </a:p>
          <a:p>
            <a:endParaRPr lang="en-GB" sz="2400" dirty="0"/>
          </a:p>
          <a:p>
            <a:r>
              <a:rPr lang="en-GB" sz="2400" dirty="0"/>
              <a:t>Panel Testing/MLPA (to capture Exon level changes and CNVs)</a:t>
            </a:r>
          </a:p>
          <a:p>
            <a:pPr lvl="1"/>
            <a:r>
              <a:rPr lang="en-GB" sz="2000" dirty="0"/>
              <a:t>BRCA1, BRCA2, MLH1, MSH2, MSH6, PMS2</a:t>
            </a:r>
          </a:p>
        </p:txBody>
      </p:sp>
    </p:spTree>
    <p:extLst>
      <p:ext uri="{BB962C8B-B14F-4D97-AF65-F5344CB8AC3E}">
        <p14:creationId xmlns:p14="http://schemas.microsoft.com/office/powerpoint/2010/main" val="695041057"/>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VTI">
  <a:themeElements>
    <a:clrScheme name="">
      <a:dk1>
        <a:srgbClr val="000000"/>
      </a:dk1>
      <a:lt1>
        <a:srgbClr val="FFFFFF"/>
      </a:lt1>
      <a:dk2>
        <a:srgbClr val="412426"/>
      </a:dk2>
      <a:lt2>
        <a:srgbClr val="E2E6E8"/>
      </a:lt2>
      <a:accent1>
        <a:srgbClr val="C3784D"/>
      </a:accent1>
      <a:accent2>
        <a:srgbClr val="B13B41"/>
      </a:accent2>
      <a:accent3>
        <a:srgbClr val="C34D84"/>
      </a:accent3>
      <a:accent4>
        <a:srgbClr val="B13BA3"/>
      </a:accent4>
      <a:accent5>
        <a:srgbClr val="A04DC3"/>
      </a:accent5>
      <a:accent6>
        <a:srgbClr val="6545B5"/>
      </a:accent6>
      <a:hlink>
        <a:srgbClr val="3C8AB6"/>
      </a:hlink>
      <a:folHlink>
        <a:srgbClr val="7F7F7F"/>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1154</TotalTime>
  <Words>2082</Words>
  <Application>Microsoft Office PowerPoint</Application>
  <PresentationFormat>Custom</PresentationFormat>
  <Paragraphs>269</Paragraphs>
  <Slides>19</Slides>
  <Notes>18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DividendVTI</vt:lpstr>
      <vt:lpstr>gynaecological cancer genomics</vt:lpstr>
      <vt:lpstr>Gynaecological Cancer Genomics</vt:lpstr>
      <vt:lpstr>Genomics – What is it?</vt:lpstr>
      <vt:lpstr>PowerPoint Presentation</vt:lpstr>
      <vt:lpstr>PowerPoint Presentation</vt:lpstr>
      <vt:lpstr>PowerPoint Presentation</vt:lpstr>
      <vt:lpstr>Genomic Test Directory – Somatic and Inherited</vt:lpstr>
      <vt:lpstr>Genomic Test Directory – Cancer</vt:lpstr>
      <vt:lpstr>Genomic Test Directory - RID</vt:lpstr>
      <vt:lpstr>Genomic Test Directory - RID</vt:lpstr>
      <vt:lpstr>BRCA Somatic versus germline analysis</vt:lpstr>
      <vt:lpstr>Somatic testing pathway</vt:lpstr>
      <vt:lpstr>PowerPoint Presentation</vt:lpstr>
      <vt:lpstr>PowerPoint Presentation</vt:lpstr>
      <vt:lpstr>PowerPoint Presentation</vt:lpstr>
      <vt:lpstr>Patient choice (and research offer)</vt:lpstr>
      <vt:lpstr>National Genomic Research Library (NGRL)</vt:lpstr>
      <vt:lpstr>Support</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Genetics of breast cancer</dc:title>
  <dc:creator>Daniel Nelmes</dc:creator>
  <cp:lastModifiedBy>Dunderdale, Helen</cp:lastModifiedBy>
  <cp:revision>58</cp:revision>
  <cp:lastPrinted>2019-10-11T05:35:48Z</cp:lastPrinted>
  <dcterms:created xsi:type="dcterms:W3CDTF">2019-09-15T15:06:33Z</dcterms:created>
  <dcterms:modified xsi:type="dcterms:W3CDTF">2019-10-11T08:09:06Z</dcterms:modified>
</cp:coreProperties>
</file>