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56" r:id="rId2"/>
    <p:sldId id="257" r:id="rId3"/>
    <p:sldId id="276" r:id="rId4"/>
    <p:sldId id="278" r:id="rId5"/>
    <p:sldId id="277" r:id="rId6"/>
    <p:sldId id="294" r:id="rId7"/>
    <p:sldId id="299" r:id="rId8"/>
    <p:sldId id="307" r:id="rId9"/>
    <p:sldId id="3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A86166"/>
    <a:srgbClr val="969FA7"/>
    <a:srgbClr val="C37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3384F-4846-4086-BBA1-D730F602B652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4705B-4FFD-46FB-B009-CDC0A74C3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4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73A1-8AD4-442C-9A6C-3598231BE5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9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73A1-8AD4-442C-9A6C-3598231BE5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2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map for locations and add Torbay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ACC4B-F8D1-4CBB-8304-EF7372B8F1B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96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9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4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9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1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4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4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1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7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6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927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genomics/nhs-genomic-med-servic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genomics/100000-genomes-projec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and.nhs.uk/publication/national-genomic-test-directori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4B49D8-1811-4920-BC6A-4D0CF65BA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r="8823" b="1"/>
          <a:stretch/>
        </p:blipFill>
        <p:spPr>
          <a:xfrm>
            <a:off x="453302" y="428324"/>
            <a:ext cx="7588885" cy="58996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B81E8-84BF-4D43-A57B-0B9F31AEC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Lung cancer genomics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FC5B7A-D587-4E85-99A4-103277186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fontScale="62500" lnSpcReduction="20000"/>
          </a:bodyPr>
          <a:lstStyle/>
          <a:p>
            <a:r>
              <a:rPr lang="en-GB" sz="1800" dirty="0">
                <a:solidFill>
                  <a:srgbClr val="FFFFFF">
                    <a:alpha val="75000"/>
                  </a:srgbClr>
                </a:solidFill>
              </a:rPr>
              <a:t>Dr Daniel Nelmes</a:t>
            </a:r>
          </a:p>
          <a:p>
            <a:r>
              <a:rPr lang="en-GB" sz="1800" dirty="0">
                <a:solidFill>
                  <a:srgbClr val="FFFFFF">
                    <a:alpha val="75000"/>
                  </a:srgbClr>
                </a:solidFill>
              </a:rPr>
              <a:t>Cancer Genomics Lead – SW genomic lab hub</a:t>
            </a:r>
          </a:p>
        </p:txBody>
      </p:sp>
    </p:spTree>
    <p:extLst>
      <p:ext uri="{BB962C8B-B14F-4D97-AF65-F5344CB8AC3E}">
        <p14:creationId xmlns:p14="http://schemas.microsoft.com/office/powerpoint/2010/main" val="338063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04F042-BF4F-4881-8A8F-2B3B7805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4194"/>
          </a:xfrm>
        </p:spPr>
        <p:txBody>
          <a:bodyPr/>
          <a:lstStyle/>
          <a:p>
            <a:r>
              <a:rPr lang="en-GB" b="1" cap="none" dirty="0">
                <a:solidFill>
                  <a:srgbClr val="465359"/>
                </a:solidFill>
              </a:rPr>
              <a:t>Lung Cancer Genomics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839B96-D06F-4732-B5F3-EE150B5E1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26464"/>
            <a:ext cx="11029615" cy="2269236"/>
          </a:xfrm>
        </p:spPr>
        <p:txBody>
          <a:bodyPr/>
          <a:lstStyle/>
          <a:p>
            <a:r>
              <a:rPr lang="en-GB" dirty="0"/>
              <a:t>Genomics in England and Genomic Lab Hub</a:t>
            </a:r>
          </a:p>
          <a:p>
            <a:r>
              <a:rPr lang="en-GB" dirty="0"/>
              <a:t>Genomic Test Directory</a:t>
            </a:r>
          </a:p>
          <a:p>
            <a:r>
              <a:rPr lang="en-GB" dirty="0"/>
              <a:t>Tests in lung cancers</a:t>
            </a:r>
          </a:p>
        </p:txBody>
      </p:sp>
    </p:spTree>
    <p:extLst>
      <p:ext uri="{BB962C8B-B14F-4D97-AF65-F5344CB8AC3E}">
        <p14:creationId xmlns:p14="http://schemas.microsoft.com/office/powerpoint/2010/main" val="320556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3B0CE35A-6436-D740-B8D6-15BE9DC3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9" y="587075"/>
            <a:ext cx="11029616" cy="523220"/>
          </a:xfrm>
        </p:spPr>
        <p:txBody>
          <a:bodyPr/>
          <a:lstStyle/>
          <a:p>
            <a:r>
              <a:rPr lang="en-US" b="1" cap="none" dirty="0">
                <a:solidFill>
                  <a:srgbClr val="465359"/>
                </a:solidFill>
              </a:rPr>
              <a:t>Genomics – What is it?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2F69043-1BFD-474C-B59D-B414AE7538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81200" y="4151382"/>
            <a:ext cx="8229600" cy="1882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0827D8-D399-F749-B56E-DDEA8C546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118724"/>
            <a:ext cx="8229601" cy="1883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BB4C17-79DD-664E-8E5E-CFA05287CABE}"/>
              </a:ext>
            </a:extLst>
          </p:cNvPr>
          <p:cNvSpPr txBox="1"/>
          <p:nvPr/>
        </p:nvSpPr>
        <p:spPr>
          <a:xfrm>
            <a:off x="1981200" y="1446438"/>
            <a:ext cx="8229600" cy="523220"/>
          </a:xfrm>
          <a:prstGeom prst="rect">
            <a:avLst/>
          </a:prstGeom>
          <a:solidFill>
            <a:srgbClr val="C378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3 Billion base pairs in the human genome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CED4-6852-4610-8128-A7EFE3DDD1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5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5" y="1312164"/>
            <a:ext cx="11029615" cy="3634486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GB" dirty="0"/>
              <a:t>The systematic application of genomic technologies </a:t>
            </a:r>
            <a:r>
              <a:rPr lang="en-GB" b="1" dirty="0"/>
              <a:t>has the potential </a:t>
            </a:r>
            <a:r>
              <a:rPr lang="en-GB" dirty="0"/>
              <a:t>to transform patient’s lives by</a:t>
            </a:r>
            <a:r>
              <a:rPr lang="en-GB" sz="2100" dirty="0"/>
              <a:t>:</a:t>
            </a:r>
          </a:p>
          <a:p>
            <a:pPr marL="0" indent="0" fontAlgn="base">
              <a:buNone/>
            </a:pPr>
            <a:endParaRPr lang="en-GB" sz="2600" dirty="0"/>
          </a:p>
          <a:p>
            <a:pPr fontAlgn="base"/>
            <a:r>
              <a:rPr lang="en-GB" dirty="0"/>
              <a:t>enabling a quicker diagnosis for patients with a rare disease, rather than years of uncertainty, often referred to in rare disease as the ‘diagnostic odyssey’</a:t>
            </a:r>
          </a:p>
          <a:p>
            <a:pPr fontAlgn="base"/>
            <a:r>
              <a:rPr lang="en-GB" dirty="0"/>
              <a:t>matching people to the most effective medications and interventions, reducing the likelihood of an adverse drug reaction</a:t>
            </a:r>
          </a:p>
          <a:p>
            <a:pPr fontAlgn="base"/>
            <a:r>
              <a:rPr lang="en-GB" dirty="0"/>
              <a:t>increasing the number of people surviving cancer each year because of more accurate and early diagnosis and more effective use of therapies</a:t>
            </a:r>
          </a:p>
          <a:p>
            <a:pPr fontAlgn="base"/>
            <a:r>
              <a:rPr lang="en-GB" dirty="0"/>
              <a:t>There are also significant benefits for research and development that can be leveraged on behalf of the NHS, taxpayers and the wider economy.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21161" y="5975350"/>
            <a:ext cx="6149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65359"/>
                </a:solidFill>
                <a:hlinkClick r:id="rId3"/>
              </a:rPr>
              <a:t>https://www.england.nhs.uk/genomics/nhs-genomic-med-service/</a:t>
            </a:r>
            <a:endParaRPr lang="en-GB" dirty="0">
              <a:solidFill>
                <a:srgbClr val="4653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CED4-6852-4610-8128-A7EFE3DDD1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5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710" y="13401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GB" dirty="0"/>
              <a:t>The UK is recognised worldwide as a leader in genomics and the unique structure of the NHS is allowing us to deliver these advances at scale and pace for patient benefit.</a:t>
            </a:r>
          </a:p>
          <a:p>
            <a:pPr marL="0" indent="0" fontAlgn="base">
              <a:buNone/>
            </a:pPr>
            <a:r>
              <a:rPr lang="en-GB" dirty="0"/>
              <a:t>In March 2017, the NHS England Board set out its strategic approach to build a commissioned National Genomic Medicine Service, building on the NHS contribution to the </a:t>
            </a:r>
            <a:r>
              <a:rPr lang="en-GB" u="sng" dirty="0">
                <a:hlinkClick r:id="rId3"/>
              </a:rPr>
              <a:t>100,000 Genomes Project</a:t>
            </a:r>
            <a:r>
              <a:rPr lang="en-GB" dirty="0"/>
              <a:t>. This comprises five key elements:</a:t>
            </a:r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A </a:t>
            </a:r>
            <a:r>
              <a:rPr lang="en-GB" b="1" dirty="0"/>
              <a:t>national genomic laboratory service </a:t>
            </a:r>
            <a:r>
              <a:rPr lang="en-GB" dirty="0"/>
              <a:t>through a </a:t>
            </a:r>
            <a:r>
              <a:rPr lang="en-GB" b="1" dirty="0"/>
              <a:t>network of Genomic Laboratory Hubs</a:t>
            </a:r>
          </a:p>
          <a:p>
            <a:pPr fontAlgn="base"/>
            <a:r>
              <a:rPr lang="en-GB" dirty="0"/>
              <a:t>A </a:t>
            </a:r>
            <a:r>
              <a:rPr lang="en-GB" b="1" dirty="0"/>
              <a:t>new National Genomic Test Directory </a:t>
            </a:r>
            <a:r>
              <a:rPr lang="en-GB" dirty="0"/>
              <a:t>to underpin the genomic laboratory network</a:t>
            </a:r>
          </a:p>
          <a:p>
            <a:pPr fontAlgn="base"/>
            <a:r>
              <a:rPr lang="en-GB" dirty="0"/>
              <a:t>A </a:t>
            </a:r>
            <a:r>
              <a:rPr lang="en-GB" b="1" dirty="0"/>
              <a:t>national Whole Genomic Sequencing provision </a:t>
            </a:r>
            <a:r>
              <a:rPr lang="en-GB" dirty="0"/>
              <a:t>and supporting informatics infrastructure developed in partnership with Genomics England</a:t>
            </a:r>
          </a:p>
          <a:p>
            <a:pPr fontAlgn="base"/>
            <a:r>
              <a:rPr lang="en-GB" dirty="0"/>
              <a:t>A clinical genomics medicine services and an evolved Genomic Medicine Centre service</a:t>
            </a:r>
          </a:p>
          <a:p>
            <a:pPr fontAlgn="base"/>
            <a:r>
              <a:rPr lang="en-GB" dirty="0"/>
              <a:t>A national co-ordinating and oversight function within NHS England (Genomics Unit)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642791"/>
            <a:ext cx="2345860" cy="139461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CED4-6852-4610-8128-A7EFE3DDD1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8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9E2E815-EC46-498D-8A40-54292C639515}"/>
              </a:ext>
            </a:extLst>
          </p:cNvPr>
          <p:cNvGrpSpPr/>
          <p:nvPr/>
        </p:nvGrpSpPr>
        <p:grpSpPr>
          <a:xfrm>
            <a:off x="3485203" y="2246894"/>
            <a:ext cx="4266474" cy="4172956"/>
            <a:chOff x="512259" y="1617112"/>
            <a:chExt cx="5835769" cy="476421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CFB625EB-37F7-4605-830E-954B6BC344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730" t="3803" b="7530"/>
            <a:stretch/>
          </p:blipFill>
          <p:spPr>
            <a:xfrm>
              <a:off x="512259" y="1617112"/>
              <a:ext cx="5835769" cy="4764216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93A9CB77-723E-49FD-B9DC-EF02FFB5AF4A}"/>
                </a:ext>
              </a:extLst>
            </p:cNvPr>
            <p:cNvGrpSpPr/>
            <p:nvPr/>
          </p:nvGrpSpPr>
          <p:grpSpPr>
            <a:xfrm>
              <a:off x="839416" y="1787182"/>
              <a:ext cx="5142035" cy="4208027"/>
              <a:chOff x="839416" y="1787182"/>
              <a:chExt cx="5142035" cy="420802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80D6DFB1-9431-4A55-A476-D2D37E6323C6}"/>
                  </a:ext>
                </a:extLst>
              </p:cNvPr>
              <p:cNvSpPr txBox="1"/>
              <p:nvPr/>
            </p:nvSpPr>
            <p:spPr>
              <a:xfrm>
                <a:off x="839416" y="5661247"/>
                <a:ext cx="360040" cy="33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H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BAD28D35-39BC-4495-9812-49EB4F865090}"/>
                  </a:ext>
                </a:extLst>
              </p:cNvPr>
              <p:cNvSpPr txBox="1"/>
              <p:nvPr/>
            </p:nvSpPr>
            <p:spPr>
              <a:xfrm>
                <a:off x="2351584" y="3789040"/>
                <a:ext cx="360040" cy="33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H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CF82100A-5406-430C-8890-C7F7C6104FDA}"/>
                  </a:ext>
                </a:extLst>
              </p:cNvPr>
              <p:cNvSpPr txBox="1"/>
              <p:nvPr/>
            </p:nvSpPr>
            <p:spPr>
              <a:xfrm>
                <a:off x="4007768" y="3789040"/>
                <a:ext cx="360040" cy="33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H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F9A784D4-86CE-44B4-B56C-754280EE790A}"/>
                  </a:ext>
                </a:extLst>
              </p:cNvPr>
              <p:cNvSpPr txBox="1"/>
              <p:nvPr/>
            </p:nvSpPr>
            <p:spPr>
              <a:xfrm>
                <a:off x="5016580" y="3227931"/>
                <a:ext cx="360040" cy="33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H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720764FC-1D2E-4338-8F59-EEF0F1684717}"/>
                  </a:ext>
                </a:extLst>
              </p:cNvPr>
              <p:cNvSpPr txBox="1"/>
              <p:nvPr/>
            </p:nvSpPr>
            <p:spPr>
              <a:xfrm>
                <a:off x="4721726" y="2943307"/>
                <a:ext cx="500144" cy="56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H*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574A49DB-D032-4AFF-83CA-7C69657E3C67}"/>
                  </a:ext>
                </a:extLst>
              </p:cNvPr>
              <p:cNvSpPr txBox="1"/>
              <p:nvPr/>
            </p:nvSpPr>
            <p:spPr>
              <a:xfrm>
                <a:off x="4501679" y="2787315"/>
                <a:ext cx="360040" cy="33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H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999B0DE9-9173-4ADE-915F-EF06E0A28287}"/>
                  </a:ext>
                </a:extLst>
              </p:cNvPr>
              <p:cNvSpPr txBox="1"/>
              <p:nvPr/>
            </p:nvSpPr>
            <p:spPr>
              <a:xfrm>
                <a:off x="5196600" y="2218947"/>
                <a:ext cx="360040" cy="33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H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12D6A40A-4979-4381-A297-8867A3C3318D}"/>
                  </a:ext>
                </a:extLst>
              </p:cNvPr>
              <p:cNvSpPr txBox="1"/>
              <p:nvPr/>
            </p:nvSpPr>
            <p:spPr>
              <a:xfrm>
                <a:off x="5621411" y="1787182"/>
                <a:ext cx="360040" cy="33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H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6644B832-825B-459C-B60B-33DD10F3F6D8}"/>
                  </a:ext>
                </a:extLst>
              </p:cNvPr>
              <p:cNvSpPr txBox="1"/>
              <p:nvPr/>
            </p:nvSpPr>
            <p:spPr>
              <a:xfrm>
                <a:off x="3251684" y="4967972"/>
                <a:ext cx="360040" cy="33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H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CAA5CD64-D3E1-41EF-919C-6ADC5FE29D1A}"/>
                  </a:ext>
                </a:extLst>
              </p:cNvPr>
              <p:cNvSpPr txBox="1"/>
              <p:nvPr/>
            </p:nvSpPr>
            <p:spPr>
              <a:xfrm>
                <a:off x="2423592" y="4900519"/>
                <a:ext cx="360040" cy="33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H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74BDD3F0-B840-44E9-AAAA-05773DB34710}"/>
                  </a:ext>
                </a:extLst>
              </p:cNvPr>
              <p:cNvSpPr txBox="1"/>
              <p:nvPr/>
            </p:nvSpPr>
            <p:spPr>
              <a:xfrm>
                <a:off x="3431702" y="4437112"/>
                <a:ext cx="648073" cy="33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H*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16111578-879C-485D-B565-D0CBF597B96A}"/>
                  </a:ext>
                </a:extLst>
              </p:cNvPr>
              <p:cNvSpPr txBox="1"/>
              <p:nvPr/>
            </p:nvSpPr>
            <p:spPr>
              <a:xfrm>
                <a:off x="4583832" y="3789040"/>
                <a:ext cx="360040" cy="33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H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316C6F82-4414-45A5-8792-5EE2809AC7F0}"/>
                  </a:ext>
                </a:extLst>
              </p:cNvPr>
              <p:cNvSpPr txBox="1"/>
              <p:nvPr/>
            </p:nvSpPr>
            <p:spPr>
              <a:xfrm>
                <a:off x="4580863" y="3043263"/>
                <a:ext cx="360040" cy="33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H</a:t>
                </a:r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A682D01-A265-4143-B2DF-21A949DCDAF5}"/>
              </a:ext>
            </a:extLst>
          </p:cNvPr>
          <p:cNvSpPr txBox="1"/>
          <p:nvPr/>
        </p:nvSpPr>
        <p:spPr>
          <a:xfrm>
            <a:off x="5737899" y="5606019"/>
            <a:ext cx="19418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 panose="020F0502020204030204" pitchFamily="34" charset="0"/>
                <a:cs typeface="Calibri" panose="020F0502020204030204" pitchFamily="34" charset="0"/>
              </a:rPr>
              <a:t>Population:  &gt;5,000,000</a:t>
            </a:r>
          </a:p>
          <a:p>
            <a:r>
              <a:rPr lang="en-US" sz="1350" b="1" dirty="0">
                <a:latin typeface="Calibri" panose="020F0502020204030204" pitchFamily="34" charset="0"/>
                <a:cs typeface="Calibri" panose="020F0502020204030204" pitchFamily="34" charset="0"/>
              </a:rPr>
              <a:t>Span:             &gt;200 miles</a:t>
            </a:r>
          </a:p>
          <a:p>
            <a:r>
              <a:rPr lang="en-US" sz="1350" b="1" dirty="0">
                <a:latin typeface="Calibri" panose="020F0502020204030204" pitchFamily="34" charset="0"/>
                <a:cs typeface="Calibri" panose="020F0502020204030204" pitchFamily="34" charset="0"/>
              </a:rPr>
              <a:t>GMCs:           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14BE352-2D04-6C46-BC8E-29A3BBCC4FCE}"/>
              </a:ext>
            </a:extLst>
          </p:cNvPr>
          <p:cNvSpPr txBox="1">
            <a:spLocks/>
          </p:cNvSpPr>
          <p:nvPr/>
        </p:nvSpPr>
        <p:spPr>
          <a:xfrm>
            <a:off x="413672" y="720279"/>
            <a:ext cx="6354706" cy="5122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457200" eaLnBrk="1" hangingPunct="1"/>
            <a:r>
              <a:rPr lang="en-US" sz="3600" b="1" dirty="0">
                <a:solidFill>
                  <a:srgbClr val="465359"/>
                </a:solidFill>
              </a:rPr>
              <a:t>Mainstreaming genomic medicine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0" y="1215440"/>
            <a:ext cx="2843927" cy="313759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6223709-5058-DE48-976F-DF8C53DA1E76}"/>
              </a:ext>
            </a:extLst>
          </p:cNvPr>
          <p:cNvSpPr txBox="1"/>
          <p:nvPr/>
        </p:nvSpPr>
        <p:spPr>
          <a:xfrm>
            <a:off x="7924591" y="3073975"/>
            <a:ext cx="361840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13 Hospital Sites [H]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35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B80CC93-64D7-2C48-9E27-28CA447D18DA}"/>
              </a:ext>
            </a:extLst>
          </p:cNvPr>
          <p:cNvSpPr txBox="1"/>
          <p:nvPr/>
        </p:nvSpPr>
        <p:spPr>
          <a:xfrm>
            <a:off x="7936358" y="3624801"/>
            <a:ext cx="34268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 Central laboratories [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r>
              <a:rPr lang="en-US" sz="1350" b="1" dirty="0">
                <a:latin typeface="Calibri" panose="020F0502020204030204" pitchFamily="34" charset="0"/>
                <a:cs typeface="Calibri" panose="020F0502020204030204" pitchFamily="34" charset="0"/>
              </a:rPr>
              <a:t>Bristol Genetics Laboratory </a:t>
            </a:r>
          </a:p>
          <a:p>
            <a:r>
              <a:rPr lang="en-US" sz="1350" b="1" dirty="0">
                <a:latin typeface="Calibri" panose="020F0502020204030204" pitchFamily="34" charset="0"/>
                <a:cs typeface="Calibri" panose="020F0502020204030204" pitchFamily="34" charset="0"/>
              </a:rPr>
              <a:t>Exeter Genetics Laboratory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6223709-5058-DE48-976F-DF8C53DA1E76}"/>
              </a:ext>
            </a:extLst>
          </p:cNvPr>
          <p:cNvSpPr txBox="1"/>
          <p:nvPr/>
        </p:nvSpPr>
        <p:spPr>
          <a:xfrm>
            <a:off x="2068827" y="1557559"/>
            <a:ext cx="68155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7 Genomic Laboratory Hubs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FB51BC90-8A64-4580-8209-16A7CBDE5203}"/>
              </a:ext>
            </a:extLst>
          </p:cNvPr>
          <p:cNvGrpSpPr/>
          <p:nvPr/>
        </p:nvGrpSpPr>
        <p:grpSpPr>
          <a:xfrm>
            <a:off x="6580224" y="3142844"/>
            <a:ext cx="411989" cy="378042"/>
            <a:chOff x="8688288" y="2420888"/>
            <a:chExt cx="554968" cy="504056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1D7FAF62-C1E4-4495-924B-701354B9CC61}"/>
                </a:ext>
              </a:extLst>
            </p:cNvPr>
            <p:cNvSpPr/>
            <p:nvPr/>
          </p:nvSpPr>
          <p:spPr>
            <a:xfrm>
              <a:off x="8688288" y="2420888"/>
              <a:ext cx="504056" cy="50405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0FA4DE60-D0D9-450E-9625-5B281EEF29BA}"/>
                </a:ext>
              </a:extLst>
            </p:cNvPr>
            <p:cNvSpPr txBox="1"/>
            <p:nvPr/>
          </p:nvSpPr>
          <p:spPr>
            <a:xfrm>
              <a:off x="8739200" y="2464293"/>
              <a:ext cx="5040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FF0000"/>
                  </a:solidFill>
                  <a:latin typeface="+mj-lt"/>
                  <a:cs typeface="New Peninim MT" pitchFamily="2" charset="-79"/>
                </a:rPr>
                <a:t>L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95732982-828D-4875-9BA9-DAD92AB7997D}"/>
              </a:ext>
            </a:extLst>
          </p:cNvPr>
          <p:cNvGrpSpPr/>
          <p:nvPr/>
        </p:nvGrpSpPr>
        <p:grpSpPr>
          <a:xfrm>
            <a:off x="5860780" y="4173020"/>
            <a:ext cx="374194" cy="378042"/>
            <a:chOff x="8688288" y="2420888"/>
            <a:chExt cx="504056" cy="504056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0F59C45B-AD97-42AC-9250-BD8A2BA5CB60}"/>
                </a:ext>
              </a:extLst>
            </p:cNvPr>
            <p:cNvSpPr/>
            <p:nvPr/>
          </p:nvSpPr>
          <p:spPr>
            <a:xfrm>
              <a:off x="8688288" y="2420888"/>
              <a:ext cx="504056" cy="50405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24DBCB8A-4A95-4382-BCE5-958E67508856}"/>
                </a:ext>
              </a:extLst>
            </p:cNvPr>
            <p:cNvSpPr txBox="1"/>
            <p:nvPr/>
          </p:nvSpPr>
          <p:spPr>
            <a:xfrm>
              <a:off x="8688288" y="2459481"/>
              <a:ext cx="5040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FF0000"/>
                  </a:solidFill>
                  <a:latin typeface="+mj-lt"/>
                  <a:cs typeface="New Peninim MT" pitchFamily="2" charset="-79"/>
                </a:rPr>
                <a:t>L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FBC96F8-40A4-4203-B57B-96414E1C6B1E}"/>
              </a:ext>
            </a:extLst>
          </p:cNvPr>
          <p:cNvSpPr txBox="1"/>
          <p:nvPr/>
        </p:nvSpPr>
        <p:spPr>
          <a:xfrm>
            <a:off x="7924591" y="2162416"/>
            <a:ext cx="3609961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South West Genomic Laboratory Hub region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5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A5A8937-6DEB-473D-B316-2D1120ECFC54}"/>
              </a:ext>
            </a:extLst>
          </p:cNvPr>
          <p:cNvSpPr txBox="1"/>
          <p:nvPr/>
        </p:nvSpPr>
        <p:spPr>
          <a:xfrm>
            <a:off x="7924591" y="4536360"/>
            <a:ext cx="32961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 Clinical genetics services</a:t>
            </a:r>
          </a:p>
          <a:p>
            <a:r>
              <a:rPr lang="en-US" sz="1350" b="1" dirty="0">
                <a:latin typeface="Calibri" panose="020F0502020204030204" pitchFamily="34" charset="0"/>
                <a:cs typeface="Calibri" panose="020F0502020204030204" pitchFamily="34" charset="0"/>
              </a:rPr>
              <a:t>Bristol Genetics Service</a:t>
            </a:r>
          </a:p>
          <a:p>
            <a:r>
              <a:rPr lang="en-US" sz="1350" b="1" dirty="0">
                <a:latin typeface="Calibri" panose="020F0502020204030204" pitchFamily="34" charset="0"/>
                <a:cs typeface="Calibri" panose="020F0502020204030204" pitchFamily="34" charset="0"/>
              </a:rPr>
              <a:t>SWP Genetics Service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AA9AF24-7E0B-4D72-BCDD-89699387E50D}"/>
              </a:ext>
            </a:extLst>
          </p:cNvPr>
          <p:cNvCxnSpPr>
            <a:cxnSpLocks/>
          </p:cNvCxnSpPr>
          <p:nvPr/>
        </p:nvCxnSpPr>
        <p:spPr>
          <a:xfrm>
            <a:off x="1896223" y="3888051"/>
            <a:ext cx="2065058" cy="9601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77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F33FE13-FCDD-4BBD-A26F-4EED70A2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26662"/>
          </a:xfrm>
        </p:spPr>
        <p:txBody>
          <a:bodyPr>
            <a:normAutofit fontScale="90000"/>
          </a:bodyPr>
          <a:lstStyle/>
          <a:p>
            <a:r>
              <a:rPr lang="en-GB" b="1" cap="none" dirty="0">
                <a:solidFill>
                  <a:srgbClr val="465359"/>
                </a:solidFill>
              </a:rPr>
              <a:t>Genomic Test Directory – Somatic and Inherited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7194FD-D3FE-43CA-94CE-5A22614C7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04900"/>
            <a:ext cx="11029615" cy="4195520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https://www.england.nhs.uk/publication/national-genomic-test-directories/</a:t>
            </a:r>
            <a:endParaRPr lang="en-GB" dirty="0"/>
          </a:p>
          <a:p>
            <a:r>
              <a:rPr lang="en-GB" dirty="0"/>
              <a:t>Genomic Test Directory</a:t>
            </a:r>
          </a:p>
          <a:p>
            <a:pPr lvl="1"/>
            <a:r>
              <a:rPr lang="en-GB" dirty="0"/>
              <a:t>Cancer</a:t>
            </a:r>
          </a:p>
          <a:p>
            <a:pPr lvl="1"/>
            <a:r>
              <a:rPr lang="en-GB" dirty="0"/>
              <a:t>Rare and Inherited Diseases (RID)</a:t>
            </a:r>
          </a:p>
          <a:p>
            <a:r>
              <a:rPr lang="en-GB" dirty="0"/>
              <a:t>March 2019</a:t>
            </a:r>
          </a:p>
        </p:txBody>
      </p:sp>
    </p:spTree>
    <p:extLst>
      <p:ext uri="{BB962C8B-B14F-4D97-AF65-F5344CB8AC3E}">
        <p14:creationId xmlns:p14="http://schemas.microsoft.com/office/powerpoint/2010/main" val="236749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D310D3B-A208-4C71-9F84-66364E62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Genomic Test Directory – Cancer - Adult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5296236-3D9F-43EA-BCFC-9AE05BF76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590890"/>
              </p:ext>
            </p:extLst>
          </p:nvPr>
        </p:nvGraphicFramePr>
        <p:xfrm>
          <a:off x="359811" y="1959719"/>
          <a:ext cx="11623643" cy="4643210"/>
        </p:xfrm>
        <a:graphic>
          <a:graphicData uri="http://schemas.openxmlformats.org/drawingml/2006/table">
            <a:tbl>
              <a:tblPr/>
              <a:tblGrid>
                <a:gridCol w="583898">
                  <a:extLst>
                    <a:ext uri="{9D8B030D-6E8A-4147-A177-3AD203B41FA5}">
                      <a16:colId xmlns:a16="http://schemas.microsoft.com/office/drawing/2014/main" xmlns="" val="580357258"/>
                    </a:ext>
                  </a:extLst>
                </a:gridCol>
                <a:gridCol w="3041701">
                  <a:extLst>
                    <a:ext uri="{9D8B030D-6E8A-4147-A177-3AD203B41FA5}">
                      <a16:colId xmlns:a16="http://schemas.microsoft.com/office/drawing/2014/main" xmlns="" val="2663852827"/>
                    </a:ext>
                  </a:extLst>
                </a:gridCol>
                <a:gridCol w="2294855">
                  <a:extLst>
                    <a:ext uri="{9D8B030D-6E8A-4147-A177-3AD203B41FA5}">
                      <a16:colId xmlns:a16="http://schemas.microsoft.com/office/drawing/2014/main" xmlns="" val="4012204968"/>
                    </a:ext>
                  </a:extLst>
                </a:gridCol>
                <a:gridCol w="3408334">
                  <a:extLst>
                    <a:ext uri="{9D8B030D-6E8A-4147-A177-3AD203B41FA5}">
                      <a16:colId xmlns:a16="http://schemas.microsoft.com/office/drawing/2014/main" xmlns="" val="1033068576"/>
                    </a:ext>
                  </a:extLst>
                </a:gridCol>
                <a:gridCol w="2294855">
                  <a:extLst>
                    <a:ext uri="{9D8B030D-6E8A-4147-A177-3AD203B41FA5}">
                      <a16:colId xmlns:a16="http://schemas.microsoft.com/office/drawing/2014/main" xmlns="" val="1902347312"/>
                    </a:ext>
                  </a:extLst>
                </a:gridCol>
              </a:tblGrid>
              <a:tr h="610057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M4.1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Multi-target NGS panel - small variant (EGFR)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EGFR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variant detection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Panel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8740628"/>
                  </a:ext>
                </a:extLst>
              </a:tr>
              <a:tr h="406705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M4.2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Multi-target NGS panel - structural variant (ROS1, RET, ELM4-ALK)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ROS1, RET, ELM4-ALK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 variant detection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Panel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7704146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M4.3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Multi-target NGS panel - copy number variant (MET)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Copy number variant detection to exon level resolution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Panel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430004"/>
                  </a:ext>
                </a:extLst>
              </a:tr>
              <a:tr h="813409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M4.4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EGFR hotspot tumour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EGFR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variant detection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targeted mutation testing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3967682"/>
                  </a:ext>
                </a:extLst>
              </a:tr>
              <a:tr h="610057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M4.5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EGFR hotspot ctDNA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EGFR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variant detection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targeted mutation testing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0966831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M4.6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ROS1 rearrangement FISH/RT-PCR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 variant detection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FISH/Simple targeted mutation testing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2330002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M4.7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 rearrangement FISH/RT-PC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 variant detection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3333460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M4.8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 copy number FISH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Copy number variant detection to genomewide resolution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0016811"/>
                  </a:ext>
                </a:extLst>
              </a:tr>
              <a:tr h="610057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M4.9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Multi-target NGS panel - structural variant (ELM4-ALK)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ELM4-ALK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 variant detection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Panel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1382915"/>
                  </a:ext>
                </a:extLst>
              </a:tr>
              <a:tr h="610057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M4.10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EML4-ALK FISH/RT-PCR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ELM4-ALK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 variant detection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FISH/Simple targeted mutation testing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0972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60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1291A-FF44-411A-9CCD-CA5A2325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4CD86D-89EB-4FA4-97BF-91342BEF1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Genomic Lab Hub</a:t>
            </a:r>
          </a:p>
          <a:p>
            <a:r>
              <a:rPr lang="en-GB" dirty="0"/>
              <a:t>Genomic Test Directory</a:t>
            </a:r>
          </a:p>
          <a:p>
            <a:r>
              <a:rPr lang="en-GB" dirty="0"/>
              <a:t>Gene Panel Testing for NSCLC Cancer</a:t>
            </a:r>
          </a:p>
          <a:p>
            <a:endParaRPr lang="en-GB" dirty="0"/>
          </a:p>
          <a:p>
            <a:r>
              <a:rPr lang="en-GB" dirty="0"/>
              <a:t>Thank you</a:t>
            </a:r>
          </a:p>
          <a:p>
            <a:r>
              <a:rPr lang="en-GB" dirty="0"/>
              <a:t>Questions?</a:t>
            </a:r>
          </a:p>
          <a:p>
            <a:endParaRPr lang="en-GB" dirty="0"/>
          </a:p>
          <a:p>
            <a:r>
              <a:rPr lang="en-GB" dirty="0"/>
              <a:t>Save the Date!</a:t>
            </a:r>
          </a:p>
          <a:p>
            <a:r>
              <a:rPr lang="en-GB" dirty="0"/>
              <a:t>Genomic Medicine Service – Cancer Education Programme – Wednesday 29</a:t>
            </a:r>
            <a:r>
              <a:rPr lang="en-GB" baseline="30000" dirty="0"/>
              <a:t>th</a:t>
            </a:r>
            <a:r>
              <a:rPr lang="en-GB" dirty="0"/>
              <a:t> Jan 2020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9945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412426"/>
      </a:dk2>
      <a:lt2>
        <a:srgbClr val="E2E6E8"/>
      </a:lt2>
      <a:accent1>
        <a:srgbClr val="C3784D"/>
      </a:accent1>
      <a:accent2>
        <a:srgbClr val="B13B41"/>
      </a:accent2>
      <a:accent3>
        <a:srgbClr val="C34D84"/>
      </a:accent3>
      <a:accent4>
        <a:srgbClr val="B13BA3"/>
      </a:accent4>
      <a:accent5>
        <a:srgbClr val="A04DC3"/>
      </a:accent5>
      <a:accent6>
        <a:srgbClr val="6545B5"/>
      </a:accent6>
      <a:hlink>
        <a:srgbClr val="3C8AB6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510</Words>
  <Application>Microsoft Office PowerPoint</Application>
  <PresentationFormat>Custom</PresentationFormat>
  <Paragraphs>126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DividendVTI</vt:lpstr>
      <vt:lpstr>Lung cancer genomics</vt:lpstr>
      <vt:lpstr>Lung Cancer Genomics</vt:lpstr>
      <vt:lpstr>Genomics – What is it?</vt:lpstr>
      <vt:lpstr>PowerPoint Presentation</vt:lpstr>
      <vt:lpstr>PowerPoint Presentation</vt:lpstr>
      <vt:lpstr>PowerPoint Presentation</vt:lpstr>
      <vt:lpstr>Genomic Test Directory – Somatic and Inherited</vt:lpstr>
      <vt:lpstr>Genomic Test Directory – Cancer - Adult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of breast cancer</dc:title>
  <dc:creator>Daniel Nelmes</dc:creator>
  <cp:lastModifiedBy>Dunderdale, Helen</cp:lastModifiedBy>
  <cp:revision>29</cp:revision>
  <dcterms:created xsi:type="dcterms:W3CDTF">2019-09-15T15:06:33Z</dcterms:created>
  <dcterms:modified xsi:type="dcterms:W3CDTF">2019-11-19T08:59:53Z</dcterms:modified>
</cp:coreProperties>
</file>