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2"/>
  </p:notesMasterIdLst>
  <p:handoutMasterIdLst>
    <p:handoutMasterId r:id="rId23"/>
  </p:handoutMasterIdLst>
  <p:sldIdLst>
    <p:sldId id="803" r:id="rId2"/>
    <p:sldId id="751" r:id="rId3"/>
    <p:sldId id="794" r:id="rId4"/>
    <p:sldId id="845" r:id="rId5"/>
    <p:sldId id="846" r:id="rId6"/>
    <p:sldId id="861" r:id="rId7"/>
    <p:sldId id="829" r:id="rId8"/>
    <p:sldId id="835" r:id="rId9"/>
    <p:sldId id="851" r:id="rId10"/>
    <p:sldId id="854" r:id="rId11"/>
    <p:sldId id="860" r:id="rId12"/>
    <p:sldId id="826" r:id="rId13"/>
    <p:sldId id="859" r:id="rId14"/>
    <p:sldId id="862" r:id="rId15"/>
    <p:sldId id="863" r:id="rId16"/>
    <p:sldId id="864" r:id="rId17"/>
    <p:sldId id="825" r:id="rId18"/>
    <p:sldId id="827" r:id="rId19"/>
    <p:sldId id="813" r:id="rId20"/>
    <p:sldId id="828" r:id="rId2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Carpenter-Clawson" initials="C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99"/>
    <a:srgbClr val="00FF00"/>
    <a:srgbClr val="009900"/>
    <a:srgbClr val="33CC33"/>
    <a:srgbClr val="1D2ECD"/>
    <a:srgbClr val="006699"/>
    <a:srgbClr val="006666"/>
    <a:srgbClr val="008080"/>
    <a:srgbClr val="FBC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0286" autoAdjust="0"/>
  </p:normalViewPr>
  <p:slideViewPr>
    <p:cSldViewPr>
      <p:cViewPr>
        <p:scale>
          <a:sx n="112" d="100"/>
          <a:sy n="112" d="100"/>
        </p:scale>
        <p:origin x="-15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3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33929955684759"/>
          <c:y val="4.5242206109716507E-2"/>
          <c:w val="0.55513939622678576"/>
          <c:h val="0.939677058520377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elete val="1"/>
          </c:dLbls>
          <c:cat>
            <c:strRef>
              <c:f>Sheet1!$A$2:$A$3</c:f>
              <c:strCache>
                <c:ptCount val="2"/>
                <c:pt idx="0">
                  <c:v>Rare Disease</c:v>
                </c:pt>
                <c:pt idx="1">
                  <c:v>Cancer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2655</c:v>
                </c:pt>
                <c:pt idx="1">
                  <c:v>1077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AC-4D3F-9EE0-F7F439F386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06D10E-2BE6-E644-BBAC-2D12D5718107}" type="doc">
      <dgm:prSet loTypeId="urn:microsoft.com/office/officeart/2005/8/layout/hChevron3" loCatId="" qsTypeId="urn:microsoft.com/office/officeart/2005/8/quickstyle/simple3" qsCatId="simple" csTypeId="urn:microsoft.com/office/officeart/2005/8/colors/accent1_4" csCatId="accent1" phldr="1"/>
      <dgm:spPr/>
    </dgm:pt>
    <dgm:pt modelId="{29BE304B-EB64-4F87-8368-AE236391892C}">
      <dgm:prSet custT="1"/>
      <dgm:spPr/>
      <dgm:t>
        <a:bodyPr/>
        <a:lstStyle/>
        <a:p>
          <a:r>
            <a:rPr lang="en-US" sz="1200" b="1" dirty="0"/>
            <a:t>4 providers</a:t>
          </a:r>
        </a:p>
      </dgm:t>
    </dgm:pt>
    <dgm:pt modelId="{E2339A62-D5DB-468D-9ED1-598CD10F4D21}" type="parTrans" cxnId="{4A2CEA9B-8F9C-48EF-BA81-62D1A8743241}">
      <dgm:prSet/>
      <dgm:spPr/>
      <dgm:t>
        <a:bodyPr/>
        <a:lstStyle/>
        <a:p>
          <a:endParaRPr lang="en-GB" sz="1200"/>
        </a:p>
      </dgm:t>
    </dgm:pt>
    <dgm:pt modelId="{2D804EB3-63C3-4B11-8211-582F149E15DF}" type="sibTrans" cxnId="{4A2CEA9B-8F9C-48EF-BA81-62D1A8743241}">
      <dgm:prSet/>
      <dgm:spPr/>
      <dgm:t>
        <a:bodyPr/>
        <a:lstStyle/>
        <a:p>
          <a:endParaRPr lang="en-GB" sz="1200"/>
        </a:p>
      </dgm:t>
    </dgm:pt>
    <dgm:pt modelId="{92C1122D-7A4A-4FCD-8C02-974ED8F47075}">
      <dgm:prSet custT="1"/>
      <dgm:spPr/>
      <dgm:t>
        <a:bodyPr/>
        <a:lstStyle/>
        <a:p>
          <a:r>
            <a:rPr lang="en-US" sz="1200" b="1" dirty="0"/>
            <a:t>18 </a:t>
          </a:r>
          <a:r>
            <a:rPr lang="en-US" sz="1200" dirty="0"/>
            <a:t>open pathways</a:t>
          </a:r>
        </a:p>
      </dgm:t>
    </dgm:pt>
    <dgm:pt modelId="{3F37C9F7-2280-4008-A979-001409644CDD}" type="parTrans" cxnId="{22066223-CD10-4D18-A8D8-2A1A6FCC9333}">
      <dgm:prSet/>
      <dgm:spPr/>
      <dgm:t>
        <a:bodyPr/>
        <a:lstStyle/>
        <a:p>
          <a:endParaRPr lang="en-GB" sz="1200"/>
        </a:p>
      </dgm:t>
    </dgm:pt>
    <dgm:pt modelId="{BD086786-42DA-44E4-A7FD-4A118C1A2D4A}" type="sibTrans" cxnId="{22066223-CD10-4D18-A8D8-2A1A6FCC9333}">
      <dgm:prSet/>
      <dgm:spPr/>
      <dgm:t>
        <a:bodyPr/>
        <a:lstStyle/>
        <a:p>
          <a:endParaRPr lang="en-GB" sz="1200"/>
        </a:p>
      </dgm:t>
    </dgm:pt>
    <dgm:pt modelId="{FBDAA4BF-F35D-4CBE-BB13-CB710097FFCE}">
      <dgm:prSet custT="1"/>
      <dgm:spPr/>
      <dgm:t>
        <a:bodyPr/>
        <a:lstStyle/>
        <a:p>
          <a:r>
            <a:rPr lang="en-US" sz="1200" b="1" dirty="0"/>
            <a:t>680</a:t>
          </a:r>
          <a:r>
            <a:rPr lang="en-US" sz="1200" dirty="0"/>
            <a:t> patients consented</a:t>
          </a:r>
        </a:p>
      </dgm:t>
    </dgm:pt>
    <dgm:pt modelId="{FF68B8AC-16A9-4E7D-85E9-39B3CF767EC2}" type="parTrans" cxnId="{59761A9B-605D-4855-89A7-4A246A0D4CDB}">
      <dgm:prSet/>
      <dgm:spPr/>
      <dgm:t>
        <a:bodyPr/>
        <a:lstStyle/>
        <a:p>
          <a:endParaRPr lang="en-GB"/>
        </a:p>
      </dgm:t>
    </dgm:pt>
    <dgm:pt modelId="{A73093AB-3192-4468-95F7-A841C21348AE}" type="sibTrans" cxnId="{59761A9B-605D-4855-89A7-4A246A0D4CDB}">
      <dgm:prSet/>
      <dgm:spPr/>
      <dgm:t>
        <a:bodyPr/>
        <a:lstStyle/>
        <a:p>
          <a:endParaRPr lang="en-GB"/>
        </a:p>
      </dgm:t>
    </dgm:pt>
    <dgm:pt modelId="{12FCCB1E-6093-4B40-9BC5-2C2F2CB42901}">
      <dgm:prSet custT="1"/>
      <dgm:spPr/>
      <dgm:t>
        <a:bodyPr/>
        <a:lstStyle/>
        <a:p>
          <a:r>
            <a:rPr lang="en-US" sz="1200" b="1" dirty="0"/>
            <a:t>537</a:t>
          </a:r>
          <a:r>
            <a:rPr lang="en-US" sz="1200" dirty="0"/>
            <a:t> paired samples passed QC</a:t>
          </a:r>
        </a:p>
      </dgm:t>
    </dgm:pt>
    <dgm:pt modelId="{9DB9D5DA-DE0C-4B12-AA9E-3104E0284277}" type="parTrans" cxnId="{9E60F3A3-4CD8-4F51-B8AB-0889DAA231DF}">
      <dgm:prSet/>
      <dgm:spPr/>
      <dgm:t>
        <a:bodyPr/>
        <a:lstStyle/>
        <a:p>
          <a:endParaRPr lang="en-GB"/>
        </a:p>
      </dgm:t>
    </dgm:pt>
    <dgm:pt modelId="{9A9C3FA0-ABBC-4BD8-97E8-176F493472D5}" type="sibTrans" cxnId="{9E60F3A3-4CD8-4F51-B8AB-0889DAA231DF}">
      <dgm:prSet/>
      <dgm:spPr/>
      <dgm:t>
        <a:bodyPr/>
        <a:lstStyle/>
        <a:p>
          <a:endParaRPr lang="en-GB"/>
        </a:p>
      </dgm:t>
    </dgm:pt>
    <dgm:pt modelId="{D649BD81-E16C-49AE-9D7E-F0A8FB92507E}">
      <dgm:prSet custT="1"/>
      <dgm:spPr/>
      <dgm:t>
        <a:bodyPr/>
        <a:lstStyle/>
        <a:p>
          <a:r>
            <a:rPr lang="en-US" sz="1200" b="1" dirty="0"/>
            <a:t>1074 samples sent germline &amp; tumour samples</a:t>
          </a:r>
        </a:p>
      </dgm:t>
    </dgm:pt>
    <dgm:pt modelId="{4A259198-7226-4426-A699-5FA71AC3D321}" type="parTrans" cxnId="{C1231D45-1C37-4FC5-A34A-48CEAE21D7B0}">
      <dgm:prSet/>
      <dgm:spPr/>
      <dgm:t>
        <a:bodyPr/>
        <a:lstStyle/>
        <a:p>
          <a:endParaRPr lang="en-GB"/>
        </a:p>
      </dgm:t>
    </dgm:pt>
    <dgm:pt modelId="{AA0FCFD1-3A4E-45DB-B3EF-CB9E77360EBB}" type="sibTrans" cxnId="{C1231D45-1C37-4FC5-A34A-48CEAE21D7B0}">
      <dgm:prSet/>
      <dgm:spPr/>
      <dgm:t>
        <a:bodyPr/>
        <a:lstStyle/>
        <a:p>
          <a:endParaRPr lang="en-GB"/>
        </a:p>
      </dgm:t>
    </dgm:pt>
    <dgm:pt modelId="{95469D9F-CAFE-4787-BA97-876044782607}">
      <dgm:prSet custT="1"/>
      <dgm:spPr/>
      <dgm:t>
        <a:bodyPr/>
        <a:lstStyle/>
        <a:p>
          <a:r>
            <a:rPr lang="en-US" sz="1200" b="1" dirty="0"/>
            <a:t>11 tumour types </a:t>
          </a:r>
          <a:r>
            <a:rPr lang="en-US" sz="1200" b="0" dirty="0"/>
            <a:t>participated</a:t>
          </a:r>
        </a:p>
      </dgm:t>
    </dgm:pt>
    <dgm:pt modelId="{68CBF0A3-D1D3-4899-A7D7-0712CF1D05CF}" type="parTrans" cxnId="{24D06828-B454-475D-B9AF-0FD0CB00A36D}">
      <dgm:prSet/>
      <dgm:spPr/>
      <dgm:t>
        <a:bodyPr/>
        <a:lstStyle/>
        <a:p>
          <a:endParaRPr lang="en-GB"/>
        </a:p>
      </dgm:t>
    </dgm:pt>
    <dgm:pt modelId="{E8E0146F-2786-4CFF-8343-AC26A6A13004}" type="sibTrans" cxnId="{24D06828-B454-475D-B9AF-0FD0CB00A36D}">
      <dgm:prSet/>
      <dgm:spPr/>
      <dgm:t>
        <a:bodyPr/>
        <a:lstStyle/>
        <a:p>
          <a:endParaRPr lang="en-GB"/>
        </a:p>
      </dgm:t>
    </dgm:pt>
    <dgm:pt modelId="{2AED1FF3-464B-A941-BCB0-32D0AB780824}" type="pres">
      <dgm:prSet presAssocID="{8406D10E-2BE6-E644-BBAC-2D12D5718107}" presName="Name0" presStyleCnt="0">
        <dgm:presLayoutVars>
          <dgm:dir/>
          <dgm:resizeHandles val="exact"/>
        </dgm:presLayoutVars>
      </dgm:prSet>
      <dgm:spPr/>
    </dgm:pt>
    <dgm:pt modelId="{8AF65EC1-486C-4182-8497-D8839A370B8F}" type="pres">
      <dgm:prSet presAssocID="{29BE304B-EB64-4F87-8368-AE236391892C}" presName="parTxOnly" presStyleLbl="node1" presStyleIdx="0" presStyleCnt="6" custScaleY="1245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0586B-C586-4A0E-A84E-3A073F6606F7}" type="pres">
      <dgm:prSet presAssocID="{2D804EB3-63C3-4B11-8211-582F149E15DF}" presName="parSpace" presStyleCnt="0"/>
      <dgm:spPr/>
    </dgm:pt>
    <dgm:pt modelId="{8F8ECF49-915B-4DB7-BBFB-9668675E53F3}" type="pres">
      <dgm:prSet presAssocID="{95469D9F-CAFE-4787-BA97-876044782607}" presName="parTxOnly" presStyleLbl="node1" presStyleIdx="1" presStyleCnt="6" custScaleX="122205" custScaleY="12275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C02065-9C41-4B17-A4B0-4A79BF86F6D7}" type="pres">
      <dgm:prSet presAssocID="{E8E0146F-2786-4CFF-8343-AC26A6A13004}" presName="parSpace" presStyleCnt="0"/>
      <dgm:spPr/>
    </dgm:pt>
    <dgm:pt modelId="{87E7C419-8FC8-4816-915D-2AD7904AFD9E}" type="pres">
      <dgm:prSet presAssocID="{92C1122D-7A4A-4FCD-8C02-974ED8F47075}" presName="parTxOnly" presStyleLbl="node1" presStyleIdx="2" presStyleCnt="6" custScaleX="110622" custScaleY="1245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50B73D-13FD-4D13-B036-6E249EC7E267}" type="pres">
      <dgm:prSet presAssocID="{BD086786-42DA-44E4-A7FD-4A118C1A2D4A}" presName="parSpace" presStyleCnt="0"/>
      <dgm:spPr/>
    </dgm:pt>
    <dgm:pt modelId="{305366F4-E9E7-4BF1-80C2-CBCFCD4A8D5D}" type="pres">
      <dgm:prSet presAssocID="{FBDAA4BF-F35D-4CBE-BB13-CB710097FFCE}" presName="parTxOnly" presStyleLbl="node1" presStyleIdx="3" presStyleCnt="6" custScaleX="112794" custScaleY="13129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2BCB84-A793-4B06-B265-4C8DE51367E9}" type="pres">
      <dgm:prSet presAssocID="{A73093AB-3192-4468-95F7-A841C21348AE}" presName="parSpace" presStyleCnt="0"/>
      <dgm:spPr/>
    </dgm:pt>
    <dgm:pt modelId="{A22F2ECB-B282-4669-8911-FB5B1CC11571}" type="pres">
      <dgm:prSet presAssocID="{12FCCB1E-6093-4B40-9BC5-2C2F2CB42901}" presName="parTxOnly" presStyleLbl="node1" presStyleIdx="4" presStyleCnt="6" custScaleX="118794" custScaleY="1411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414717-6756-4346-A046-1FCE239329CC}" type="pres">
      <dgm:prSet presAssocID="{9A9C3FA0-ABBC-4BD8-97E8-176F493472D5}" presName="parSpace" presStyleCnt="0"/>
      <dgm:spPr/>
    </dgm:pt>
    <dgm:pt modelId="{FBCB52B0-E660-4C72-AAAB-7DF612AE1C37}" type="pres">
      <dgm:prSet presAssocID="{D649BD81-E16C-49AE-9D7E-F0A8FB92507E}" presName="parTxOnly" presStyleLbl="node1" presStyleIdx="5" presStyleCnt="6" custScaleX="143081" custScaleY="14523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E60F3A3-4CD8-4F51-B8AB-0889DAA231DF}" srcId="{8406D10E-2BE6-E644-BBAC-2D12D5718107}" destId="{12FCCB1E-6093-4B40-9BC5-2C2F2CB42901}" srcOrd="4" destOrd="0" parTransId="{9DB9D5DA-DE0C-4B12-AA9E-3104E0284277}" sibTransId="{9A9C3FA0-ABBC-4BD8-97E8-176F493472D5}"/>
    <dgm:cxn modelId="{69230AA3-97B4-4396-916D-3278F25371EE}" type="presOf" srcId="{FBDAA4BF-F35D-4CBE-BB13-CB710097FFCE}" destId="{305366F4-E9E7-4BF1-80C2-CBCFCD4A8D5D}" srcOrd="0" destOrd="0" presId="urn:microsoft.com/office/officeart/2005/8/layout/hChevron3"/>
    <dgm:cxn modelId="{4A2CEA9B-8F9C-48EF-BA81-62D1A8743241}" srcId="{8406D10E-2BE6-E644-BBAC-2D12D5718107}" destId="{29BE304B-EB64-4F87-8368-AE236391892C}" srcOrd="0" destOrd="0" parTransId="{E2339A62-D5DB-468D-9ED1-598CD10F4D21}" sibTransId="{2D804EB3-63C3-4B11-8211-582F149E15DF}"/>
    <dgm:cxn modelId="{310AD8F3-5C03-44BD-B08A-A1E0791F8AFF}" type="presOf" srcId="{29BE304B-EB64-4F87-8368-AE236391892C}" destId="{8AF65EC1-486C-4182-8497-D8839A370B8F}" srcOrd="0" destOrd="0" presId="urn:microsoft.com/office/officeart/2005/8/layout/hChevron3"/>
    <dgm:cxn modelId="{AA747448-DDCE-4831-9F04-C28D55B00E5F}" type="presOf" srcId="{8406D10E-2BE6-E644-BBAC-2D12D5718107}" destId="{2AED1FF3-464B-A941-BCB0-32D0AB780824}" srcOrd="0" destOrd="0" presId="urn:microsoft.com/office/officeart/2005/8/layout/hChevron3"/>
    <dgm:cxn modelId="{22066223-CD10-4D18-A8D8-2A1A6FCC9333}" srcId="{8406D10E-2BE6-E644-BBAC-2D12D5718107}" destId="{92C1122D-7A4A-4FCD-8C02-974ED8F47075}" srcOrd="2" destOrd="0" parTransId="{3F37C9F7-2280-4008-A979-001409644CDD}" sibTransId="{BD086786-42DA-44E4-A7FD-4A118C1A2D4A}"/>
    <dgm:cxn modelId="{B4592ED4-011D-4F30-9DDD-1F8CF833645E}" type="presOf" srcId="{12FCCB1E-6093-4B40-9BC5-2C2F2CB42901}" destId="{A22F2ECB-B282-4669-8911-FB5B1CC11571}" srcOrd="0" destOrd="0" presId="urn:microsoft.com/office/officeart/2005/8/layout/hChevron3"/>
    <dgm:cxn modelId="{C1231D45-1C37-4FC5-A34A-48CEAE21D7B0}" srcId="{8406D10E-2BE6-E644-BBAC-2D12D5718107}" destId="{D649BD81-E16C-49AE-9D7E-F0A8FB92507E}" srcOrd="5" destOrd="0" parTransId="{4A259198-7226-4426-A699-5FA71AC3D321}" sibTransId="{AA0FCFD1-3A4E-45DB-B3EF-CB9E77360EBB}"/>
    <dgm:cxn modelId="{85026FE6-BFF0-405D-8004-CC0E26625283}" type="presOf" srcId="{D649BD81-E16C-49AE-9D7E-F0A8FB92507E}" destId="{FBCB52B0-E660-4C72-AAAB-7DF612AE1C37}" srcOrd="0" destOrd="0" presId="urn:microsoft.com/office/officeart/2005/8/layout/hChevron3"/>
    <dgm:cxn modelId="{24D06828-B454-475D-B9AF-0FD0CB00A36D}" srcId="{8406D10E-2BE6-E644-BBAC-2D12D5718107}" destId="{95469D9F-CAFE-4787-BA97-876044782607}" srcOrd="1" destOrd="0" parTransId="{68CBF0A3-D1D3-4899-A7D7-0712CF1D05CF}" sibTransId="{E8E0146F-2786-4CFF-8343-AC26A6A13004}"/>
    <dgm:cxn modelId="{642FE7A3-CC7E-4CD0-9F84-1C0545CF7C64}" type="presOf" srcId="{95469D9F-CAFE-4787-BA97-876044782607}" destId="{8F8ECF49-915B-4DB7-BBFB-9668675E53F3}" srcOrd="0" destOrd="0" presId="urn:microsoft.com/office/officeart/2005/8/layout/hChevron3"/>
    <dgm:cxn modelId="{59761A9B-605D-4855-89A7-4A246A0D4CDB}" srcId="{8406D10E-2BE6-E644-BBAC-2D12D5718107}" destId="{FBDAA4BF-F35D-4CBE-BB13-CB710097FFCE}" srcOrd="3" destOrd="0" parTransId="{FF68B8AC-16A9-4E7D-85E9-39B3CF767EC2}" sibTransId="{A73093AB-3192-4468-95F7-A841C21348AE}"/>
    <dgm:cxn modelId="{3B1208C4-8ED0-4564-A587-46124498CE02}" type="presOf" srcId="{92C1122D-7A4A-4FCD-8C02-974ED8F47075}" destId="{87E7C419-8FC8-4816-915D-2AD7904AFD9E}" srcOrd="0" destOrd="0" presId="urn:microsoft.com/office/officeart/2005/8/layout/hChevron3"/>
    <dgm:cxn modelId="{8974D040-5BA3-46B7-B724-B6CC53052D29}" type="presParOf" srcId="{2AED1FF3-464B-A941-BCB0-32D0AB780824}" destId="{8AF65EC1-486C-4182-8497-D8839A370B8F}" srcOrd="0" destOrd="0" presId="urn:microsoft.com/office/officeart/2005/8/layout/hChevron3"/>
    <dgm:cxn modelId="{84949190-D1B5-4969-98C4-CD327B6F4228}" type="presParOf" srcId="{2AED1FF3-464B-A941-BCB0-32D0AB780824}" destId="{A700586B-C586-4A0E-A84E-3A073F6606F7}" srcOrd="1" destOrd="0" presId="urn:microsoft.com/office/officeart/2005/8/layout/hChevron3"/>
    <dgm:cxn modelId="{0398B768-5394-43C6-947F-76BBF6031B89}" type="presParOf" srcId="{2AED1FF3-464B-A941-BCB0-32D0AB780824}" destId="{8F8ECF49-915B-4DB7-BBFB-9668675E53F3}" srcOrd="2" destOrd="0" presId="urn:microsoft.com/office/officeart/2005/8/layout/hChevron3"/>
    <dgm:cxn modelId="{8816B9BC-C131-4283-8E5E-04233135E3C3}" type="presParOf" srcId="{2AED1FF3-464B-A941-BCB0-32D0AB780824}" destId="{42C02065-9C41-4B17-A4B0-4A79BF86F6D7}" srcOrd="3" destOrd="0" presId="urn:microsoft.com/office/officeart/2005/8/layout/hChevron3"/>
    <dgm:cxn modelId="{D6163B45-AE48-4AC5-BC8E-791AEB26F1C0}" type="presParOf" srcId="{2AED1FF3-464B-A941-BCB0-32D0AB780824}" destId="{87E7C419-8FC8-4816-915D-2AD7904AFD9E}" srcOrd="4" destOrd="0" presId="urn:microsoft.com/office/officeart/2005/8/layout/hChevron3"/>
    <dgm:cxn modelId="{346B0893-95D6-45C5-9C94-727BF4E0DC7C}" type="presParOf" srcId="{2AED1FF3-464B-A941-BCB0-32D0AB780824}" destId="{E050B73D-13FD-4D13-B036-6E249EC7E267}" srcOrd="5" destOrd="0" presId="urn:microsoft.com/office/officeart/2005/8/layout/hChevron3"/>
    <dgm:cxn modelId="{BBB34285-08DA-446D-B965-DD501B6DE01E}" type="presParOf" srcId="{2AED1FF3-464B-A941-BCB0-32D0AB780824}" destId="{305366F4-E9E7-4BF1-80C2-CBCFCD4A8D5D}" srcOrd="6" destOrd="0" presId="urn:microsoft.com/office/officeart/2005/8/layout/hChevron3"/>
    <dgm:cxn modelId="{4BFF9D13-BB86-4532-B860-180EE4607D5B}" type="presParOf" srcId="{2AED1FF3-464B-A941-BCB0-32D0AB780824}" destId="{AF2BCB84-A793-4B06-B265-4C8DE51367E9}" srcOrd="7" destOrd="0" presId="urn:microsoft.com/office/officeart/2005/8/layout/hChevron3"/>
    <dgm:cxn modelId="{B3B3B934-542B-4A4B-95FD-5A22409D23AC}" type="presParOf" srcId="{2AED1FF3-464B-A941-BCB0-32D0AB780824}" destId="{A22F2ECB-B282-4669-8911-FB5B1CC11571}" srcOrd="8" destOrd="0" presId="urn:microsoft.com/office/officeart/2005/8/layout/hChevron3"/>
    <dgm:cxn modelId="{6A5B1563-A92A-4B24-8924-C09B76946607}" type="presParOf" srcId="{2AED1FF3-464B-A941-BCB0-32D0AB780824}" destId="{5A414717-6756-4346-A046-1FCE239329CC}" srcOrd="9" destOrd="0" presId="urn:microsoft.com/office/officeart/2005/8/layout/hChevron3"/>
    <dgm:cxn modelId="{00B2A4BF-E6ED-4DD0-9B3D-E9D5A8374E7C}" type="presParOf" srcId="{2AED1FF3-464B-A941-BCB0-32D0AB780824}" destId="{FBCB52B0-E660-4C72-AAAB-7DF612AE1C37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81E9B4-0EC4-45D4-AF71-A8E7753E53F1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51BBA4C4-9A5D-4177-A34F-A8C6950E4CF7}">
      <dgm:prSet phldrT="[Text]"/>
      <dgm:spPr/>
      <dgm:t>
        <a:bodyPr/>
        <a:lstStyle/>
        <a:p>
          <a:r>
            <a:rPr lang="en-GB" dirty="0"/>
            <a:t>North Bristol Trust</a:t>
          </a:r>
        </a:p>
      </dgm:t>
    </dgm:pt>
    <dgm:pt modelId="{952793E3-50FE-415F-9DF9-020B7CA504FF}" type="parTrans" cxnId="{88C3E6EC-3C6F-4961-B112-2CB9F5ABDAF3}">
      <dgm:prSet/>
      <dgm:spPr/>
      <dgm:t>
        <a:bodyPr/>
        <a:lstStyle/>
        <a:p>
          <a:endParaRPr lang="en-GB"/>
        </a:p>
      </dgm:t>
    </dgm:pt>
    <dgm:pt modelId="{B8BF9B0D-98BF-43F1-A58E-7F4DD4DCA03D}" type="sibTrans" cxnId="{88C3E6EC-3C6F-4961-B112-2CB9F5ABDAF3}">
      <dgm:prSet/>
      <dgm:spPr/>
      <dgm:t>
        <a:bodyPr/>
        <a:lstStyle/>
        <a:p>
          <a:endParaRPr lang="en-GB"/>
        </a:p>
      </dgm:t>
    </dgm:pt>
    <dgm:pt modelId="{E7ABAC1B-A650-40BB-9D1E-9BC61F5E3468}">
      <dgm:prSet phldrT="[Text]"/>
      <dgm:spPr/>
      <dgm:t>
        <a:bodyPr/>
        <a:lstStyle/>
        <a:p>
          <a:r>
            <a:rPr lang="en-GB" dirty="0"/>
            <a:t>Weston Area Health Trust</a:t>
          </a:r>
        </a:p>
      </dgm:t>
    </dgm:pt>
    <dgm:pt modelId="{B8FBACFE-02F2-4C01-875B-0C4EB6752C10}" type="parTrans" cxnId="{BE71A9FD-4078-44BB-B3D1-85B8548D9E8C}">
      <dgm:prSet/>
      <dgm:spPr/>
      <dgm:t>
        <a:bodyPr/>
        <a:lstStyle/>
        <a:p>
          <a:endParaRPr lang="en-GB"/>
        </a:p>
      </dgm:t>
    </dgm:pt>
    <dgm:pt modelId="{4EB8DBEF-E146-41DF-A336-59ACE3825E0D}" type="sibTrans" cxnId="{BE71A9FD-4078-44BB-B3D1-85B8548D9E8C}">
      <dgm:prSet/>
      <dgm:spPr/>
      <dgm:t>
        <a:bodyPr/>
        <a:lstStyle/>
        <a:p>
          <a:endParaRPr lang="en-GB"/>
        </a:p>
      </dgm:t>
    </dgm:pt>
    <dgm:pt modelId="{EEE1E317-8DE2-4290-B125-BF65CF62C016}">
      <dgm:prSet phldrT="[Text]"/>
      <dgm:spPr/>
      <dgm:t>
        <a:bodyPr/>
        <a:lstStyle/>
        <a:p>
          <a:r>
            <a:rPr lang="en-GB" dirty="0"/>
            <a:t>Royal United Hospitals Bath</a:t>
          </a:r>
        </a:p>
      </dgm:t>
    </dgm:pt>
    <dgm:pt modelId="{8926EF70-6A8F-4FAF-953E-DC45B4C894FE}" type="sibTrans" cxnId="{96D7E666-F8DB-4E16-A9AE-3286628E5568}">
      <dgm:prSet/>
      <dgm:spPr/>
      <dgm:t>
        <a:bodyPr/>
        <a:lstStyle/>
        <a:p>
          <a:endParaRPr lang="en-GB"/>
        </a:p>
      </dgm:t>
    </dgm:pt>
    <dgm:pt modelId="{482602BE-70FD-4F36-831A-51E6C5F981FD}" type="parTrans" cxnId="{96D7E666-F8DB-4E16-A9AE-3286628E5568}">
      <dgm:prSet/>
      <dgm:spPr/>
      <dgm:t>
        <a:bodyPr/>
        <a:lstStyle/>
        <a:p>
          <a:endParaRPr lang="en-GB"/>
        </a:p>
      </dgm:t>
    </dgm:pt>
    <dgm:pt modelId="{75F27C06-8AC2-49F4-B73F-C332155FAC9D}">
      <dgm:prSet/>
      <dgm:spPr/>
      <dgm:t>
        <a:bodyPr/>
        <a:lstStyle/>
        <a:p>
          <a:endParaRPr lang="en-GB" dirty="0"/>
        </a:p>
      </dgm:t>
    </dgm:pt>
    <dgm:pt modelId="{F4C04154-5517-43D6-8258-4383CE206F24}" type="sibTrans" cxnId="{EFAD79B7-7E02-4DAF-9296-1F6F20A83AD3}">
      <dgm:prSet/>
      <dgm:spPr/>
      <dgm:t>
        <a:bodyPr/>
        <a:lstStyle/>
        <a:p>
          <a:endParaRPr lang="en-GB"/>
        </a:p>
      </dgm:t>
    </dgm:pt>
    <dgm:pt modelId="{6F89E73D-297F-46F1-89E3-94C4C709CE4F}" type="parTrans" cxnId="{EFAD79B7-7E02-4DAF-9296-1F6F20A83AD3}">
      <dgm:prSet/>
      <dgm:spPr/>
      <dgm:t>
        <a:bodyPr/>
        <a:lstStyle/>
        <a:p>
          <a:endParaRPr lang="en-GB"/>
        </a:p>
      </dgm:t>
    </dgm:pt>
    <dgm:pt modelId="{A8F30ACB-5CAF-47AF-ACF0-20772A0F140B}">
      <dgm:prSet phldrT="[Text]"/>
      <dgm:spPr/>
      <dgm:t>
        <a:bodyPr/>
        <a:lstStyle/>
        <a:p>
          <a:r>
            <a:rPr lang="en-GB" dirty="0"/>
            <a:t>Gloucestershire Hospitals</a:t>
          </a:r>
        </a:p>
      </dgm:t>
    </dgm:pt>
    <dgm:pt modelId="{45EA9764-9404-49C8-B596-C0633A973C4D}" type="parTrans" cxnId="{C141E6C6-DAAC-4CD6-A973-D0EEEDF55CB6}">
      <dgm:prSet/>
      <dgm:spPr/>
      <dgm:t>
        <a:bodyPr/>
        <a:lstStyle/>
        <a:p>
          <a:endParaRPr lang="en-GB"/>
        </a:p>
      </dgm:t>
    </dgm:pt>
    <dgm:pt modelId="{A4EDEEF3-93E7-4F6D-9A2A-3BA668459C87}" type="sibTrans" cxnId="{C141E6C6-DAAC-4CD6-A973-D0EEEDF55CB6}">
      <dgm:prSet/>
      <dgm:spPr/>
      <dgm:t>
        <a:bodyPr/>
        <a:lstStyle/>
        <a:p>
          <a:endParaRPr lang="en-GB"/>
        </a:p>
      </dgm:t>
    </dgm:pt>
    <dgm:pt modelId="{D6252A16-875D-4F40-B2D0-49A56A65C121}" type="pres">
      <dgm:prSet presAssocID="{FE81E9B4-0EC4-45D4-AF71-A8E7753E53F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776C9C9-E23C-487E-AA05-7ED6D45E17B6}" type="pres">
      <dgm:prSet presAssocID="{FE81E9B4-0EC4-45D4-AF71-A8E7753E53F1}" presName="radial" presStyleCnt="0">
        <dgm:presLayoutVars>
          <dgm:animLvl val="ctr"/>
        </dgm:presLayoutVars>
      </dgm:prSet>
      <dgm:spPr/>
    </dgm:pt>
    <dgm:pt modelId="{74CBED39-E415-4C1F-A2EF-88B175D06BA1}" type="pres">
      <dgm:prSet presAssocID="{75F27C06-8AC2-49F4-B73F-C332155FAC9D}" presName="centerShape" presStyleLbl="vennNode1" presStyleIdx="0" presStyleCnt="5" custScaleX="134162" custScaleY="127773"/>
      <dgm:spPr/>
      <dgm:t>
        <a:bodyPr/>
        <a:lstStyle/>
        <a:p>
          <a:endParaRPr lang="en-GB"/>
        </a:p>
      </dgm:t>
    </dgm:pt>
    <dgm:pt modelId="{B93180E2-4C7F-44AD-B992-08D26E8DFC3B}" type="pres">
      <dgm:prSet presAssocID="{EEE1E317-8DE2-4290-B125-BF65CF62C016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BCB76F-5063-40A4-A0F7-BE6EDD2CE711}" type="pres">
      <dgm:prSet presAssocID="{51BBA4C4-9A5D-4177-A34F-A8C6950E4CF7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BB4FF5-59A5-4E77-A293-9389AF82E90C}" type="pres">
      <dgm:prSet presAssocID="{A8F30ACB-5CAF-47AF-ACF0-20772A0F140B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F1A20A-2DF8-428F-82EE-0348DC24E906}" type="pres">
      <dgm:prSet presAssocID="{E7ABAC1B-A650-40BB-9D1E-9BC61F5E3468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141E6C6-DAAC-4CD6-A973-D0EEEDF55CB6}" srcId="{75F27C06-8AC2-49F4-B73F-C332155FAC9D}" destId="{A8F30ACB-5CAF-47AF-ACF0-20772A0F140B}" srcOrd="2" destOrd="0" parTransId="{45EA9764-9404-49C8-B596-C0633A973C4D}" sibTransId="{A4EDEEF3-93E7-4F6D-9A2A-3BA668459C87}"/>
    <dgm:cxn modelId="{93D55A4D-FF26-482E-A074-75B11CBDF66D}" type="presOf" srcId="{51BBA4C4-9A5D-4177-A34F-A8C6950E4CF7}" destId="{E0BCB76F-5063-40A4-A0F7-BE6EDD2CE711}" srcOrd="0" destOrd="0" presId="urn:microsoft.com/office/officeart/2005/8/layout/radial3"/>
    <dgm:cxn modelId="{BE71A9FD-4078-44BB-B3D1-85B8548D9E8C}" srcId="{75F27C06-8AC2-49F4-B73F-C332155FAC9D}" destId="{E7ABAC1B-A650-40BB-9D1E-9BC61F5E3468}" srcOrd="3" destOrd="0" parTransId="{B8FBACFE-02F2-4C01-875B-0C4EB6752C10}" sibTransId="{4EB8DBEF-E146-41DF-A336-59ACE3825E0D}"/>
    <dgm:cxn modelId="{EFAD79B7-7E02-4DAF-9296-1F6F20A83AD3}" srcId="{FE81E9B4-0EC4-45D4-AF71-A8E7753E53F1}" destId="{75F27C06-8AC2-49F4-B73F-C332155FAC9D}" srcOrd="0" destOrd="0" parTransId="{6F89E73D-297F-46F1-89E3-94C4C709CE4F}" sibTransId="{F4C04154-5517-43D6-8258-4383CE206F24}"/>
    <dgm:cxn modelId="{416B923A-4FBE-4ABB-A357-70DB109075DB}" type="presOf" srcId="{E7ABAC1B-A650-40BB-9D1E-9BC61F5E3468}" destId="{BCF1A20A-2DF8-428F-82EE-0348DC24E906}" srcOrd="0" destOrd="0" presId="urn:microsoft.com/office/officeart/2005/8/layout/radial3"/>
    <dgm:cxn modelId="{00719FEA-F1A8-4626-8852-1C39F4CE0821}" type="presOf" srcId="{75F27C06-8AC2-49F4-B73F-C332155FAC9D}" destId="{74CBED39-E415-4C1F-A2EF-88B175D06BA1}" srcOrd="0" destOrd="0" presId="urn:microsoft.com/office/officeart/2005/8/layout/radial3"/>
    <dgm:cxn modelId="{88C3E6EC-3C6F-4961-B112-2CB9F5ABDAF3}" srcId="{75F27C06-8AC2-49F4-B73F-C332155FAC9D}" destId="{51BBA4C4-9A5D-4177-A34F-A8C6950E4CF7}" srcOrd="1" destOrd="0" parTransId="{952793E3-50FE-415F-9DF9-020B7CA504FF}" sibTransId="{B8BF9B0D-98BF-43F1-A58E-7F4DD4DCA03D}"/>
    <dgm:cxn modelId="{6769E018-44CF-4838-8512-F0CAA2A62D28}" type="presOf" srcId="{A8F30ACB-5CAF-47AF-ACF0-20772A0F140B}" destId="{C3BB4FF5-59A5-4E77-A293-9389AF82E90C}" srcOrd="0" destOrd="0" presId="urn:microsoft.com/office/officeart/2005/8/layout/radial3"/>
    <dgm:cxn modelId="{96D7E666-F8DB-4E16-A9AE-3286628E5568}" srcId="{75F27C06-8AC2-49F4-B73F-C332155FAC9D}" destId="{EEE1E317-8DE2-4290-B125-BF65CF62C016}" srcOrd="0" destOrd="0" parTransId="{482602BE-70FD-4F36-831A-51E6C5F981FD}" sibTransId="{8926EF70-6A8F-4FAF-953E-DC45B4C894FE}"/>
    <dgm:cxn modelId="{38FEB682-E836-4928-BF83-586278F6425B}" type="presOf" srcId="{FE81E9B4-0EC4-45D4-AF71-A8E7753E53F1}" destId="{D6252A16-875D-4F40-B2D0-49A56A65C121}" srcOrd="0" destOrd="0" presId="urn:microsoft.com/office/officeart/2005/8/layout/radial3"/>
    <dgm:cxn modelId="{A503EC8B-7B98-4B47-9B6C-7AE37C1AE154}" type="presOf" srcId="{EEE1E317-8DE2-4290-B125-BF65CF62C016}" destId="{B93180E2-4C7F-44AD-B992-08D26E8DFC3B}" srcOrd="0" destOrd="0" presId="urn:microsoft.com/office/officeart/2005/8/layout/radial3"/>
    <dgm:cxn modelId="{2A05AC6B-C265-4A26-879C-13D03F06F211}" type="presParOf" srcId="{D6252A16-875D-4F40-B2D0-49A56A65C121}" destId="{3776C9C9-E23C-487E-AA05-7ED6D45E17B6}" srcOrd="0" destOrd="0" presId="urn:microsoft.com/office/officeart/2005/8/layout/radial3"/>
    <dgm:cxn modelId="{D4559E22-DCA4-4F03-B99A-689D021E93AB}" type="presParOf" srcId="{3776C9C9-E23C-487E-AA05-7ED6D45E17B6}" destId="{74CBED39-E415-4C1F-A2EF-88B175D06BA1}" srcOrd="0" destOrd="0" presId="urn:microsoft.com/office/officeart/2005/8/layout/radial3"/>
    <dgm:cxn modelId="{88699D2C-85D5-4593-A4AF-792C1050F566}" type="presParOf" srcId="{3776C9C9-E23C-487E-AA05-7ED6D45E17B6}" destId="{B93180E2-4C7F-44AD-B992-08D26E8DFC3B}" srcOrd="1" destOrd="0" presId="urn:microsoft.com/office/officeart/2005/8/layout/radial3"/>
    <dgm:cxn modelId="{216AA28D-4B24-42CA-A42A-86BC81B9662C}" type="presParOf" srcId="{3776C9C9-E23C-487E-AA05-7ED6D45E17B6}" destId="{E0BCB76F-5063-40A4-A0F7-BE6EDD2CE711}" srcOrd="2" destOrd="0" presId="urn:microsoft.com/office/officeart/2005/8/layout/radial3"/>
    <dgm:cxn modelId="{8190B970-01AD-4385-96DE-A6D3A922B5D3}" type="presParOf" srcId="{3776C9C9-E23C-487E-AA05-7ED6D45E17B6}" destId="{C3BB4FF5-59A5-4E77-A293-9389AF82E90C}" srcOrd="3" destOrd="0" presId="urn:microsoft.com/office/officeart/2005/8/layout/radial3"/>
    <dgm:cxn modelId="{E19EB384-7F81-49B5-B196-C3A76FE42D67}" type="presParOf" srcId="{3776C9C9-E23C-487E-AA05-7ED6D45E17B6}" destId="{BCF1A20A-2DF8-428F-82EE-0348DC24E90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65EC1-486C-4182-8497-D8839A370B8F}">
      <dsp:nvSpPr>
        <dsp:cNvPr id="0" name=""/>
        <dsp:cNvSpPr/>
      </dsp:nvSpPr>
      <dsp:spPr>
        <a:xfrm>
          <a:off x="1531" y="308012"/>
          <a:ext cx="1398178" cy="696499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4 providers</a:t>
          </a:r>
        </a:p>
      </dsp:txBody>
      <dsp:txXfrm>
        <a:off x="1531" y="308012"/>
        <a:ext cx="1224053" cy="696499"/>
      </dsp:txXfrm>
    </dsp:sp>
    <dsp:sp modelId="{8F8ECF49-915B-4DB7-BBFB-9668675E53F3}">
      <dsp:nvSpPr>
        <dsp:cNvPr id="0" name=""/>
        <dsp:cNvSpPr/>
      </dsp:nvSpPr>
      <dsp:spPr>
        <a:xfrm>
          <a:off x="1120074" y="312989"/>
          <a:ext cx="1708644" cy="68654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120479"/>
                <a:satOff val="-2520"/>
                <a:lumOff val="14021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120479"/>
                <a:satOff val="-2520"/>
                <a:lumOff val="14021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120479"/>
                <a:satOff val="-2520"/>
                <a:lumOff val="1402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11 tumour types </a:t>
          </a:r>
          <a:r>
            <a:rPr lang="en-US" sz="1200" b="0" kern="1200" dirty="0"/>
            <a:t>participated</a:t>
          </a:r>
        </a:p>
      </dsp:txBody>
      <dsp:txXfrm>
        <a:off x="1463346" y="312989"/>
        <a:ext cx="1022100" cy="686544"/>
      </dsp:txXfrm>
    </dsp:sp>
    <dsp:sp modelId="{87E7C419-8FC8-4816-915D-2AD7904AFD9E}">
      <dsp:nvSpPr>
        <dsp:cNvPr id="0" name=""/>
        <dsp:cNvSpPr/>
      </dsp:nvSpPr>
      <dsp:spPr>
        <a:xfrm>
          <a:off x="2549083" y="308012"/>
          <a:ext cx="1546693" cy="696499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240958"/>
                <a:satOff val="-5040"/>
                <a:lumOff val="28042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18 </a:t>
          </a:r>
          <a:r>
            <a:rPr lang="en-US" sz="1200" kern="1200" dirty="0"/>
            <a:t>open pathways</a:t>
          </a:r>
        </a:p>
      </dsp:txBody>
      <dsp:txXfrm>
        <a:off x="2897333" y="308012"/>
        <a:ext cx="850194" cy="696499"/>
      </dsp:txXfrm>
    </dsp:sp>
    <dsp:sp modelId="{305366F4-E9E7-4BF1-80C2-CBCFCD4A8D5D}">
      <dsp:nvSpPr>
        <dsp:cNvPr id="0" name=""/>
        <dsp:cNvSpPr/>
      </dsp:nvSpPr>
      <dsp:spPr>
        <a:xfrm>
          <a:off x="3816141" y="289122"/>
          <a:ext cx="1577061" cy="734278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361437"/>
                <a:satOff val="-7560"/>
                <a:lumOff val="42063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680</a:t>
          </a:r>
          <a:r>
            <a:rPr lang="en-US" sz="1200" kern="1200" dirty="0"/>
            <a:t> patients consented</a:t>
          </a:r>
        </a:p>
      </dsp:txBody>
      <dsp:txXfrm>
        <a:off x="4183280" y="289122"/>
        <a:ext cx="842783" cy="734278"/>
      </dsp:txXfrm>
    </dsp:sp>
    <dsp:sp modelId="{A22F2ECB-B282-4669-8911-FB5B1CC11571}">
      <dsp:nvSpPr>
        <dsp:cNvPr id="0" name=""/>
        <dsp:cNvSpPr/>
      </dsp:nvSpPr>
      <dsp:spPr>
        <a:xfrm>
          <a:off x="5113567" y="261673"/>
          <a:ext cx="1660952" cy="789176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240958"/>
                <a:satOff val="-5040"/>
                <a:lumOff val="28042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537</a:t>
          </a:r>
          <a:r>
            <a:rPr lang="en-US" sz="1200" kern="1200" dirty="0"/>
            <a:t> paired samples passed QC</a:t>
          </a:r>
        </a:p>
      </dsp:txBody>
      <dsp:txXfrm>
        <a:off x="5508155" y="261673"/>
        <a:ext cx="871776" cy="789176"/>
      </dsp:txXfrm>
    </dsp:sp>
    <dsp:sp modelId="{FBCB52B0-E660-4C72-AAAB-7DF612AE1C37}">
      <dsp:nvSpPr>
        <dsp:cNvPr id="0" name=""/>
        <dsp:cNvSpPr/>
      </dsp:nvSpPr>
      <dsp:spPr>
        <a:xfrm>
          <a:off x="6494883" y="250138"/>
          <a:ext cx="2000528" cy="812246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120479"/>
                <a:satOff val="-2520"/>
                <a:lumOff val="14021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120479"/>
                <a:satOff val="-2520"/>
                <a:lumOff val="14021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120479"/>
                <a:satOff val="-2520"/>
                <a:lumOff val="1402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1074 samples sent germline &amp; tumour samples</a:t>
          </a:r>
        </a:p>
      </dsp:txBody>
      <dsp:txXfrm>
        <a:off x="6901006" y="250138"/>
        <a:ext cx="1188282" cy="812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BED39-E415-4C1F-A2EF-88B175D06BA1}">
      <dsp:nvSpPr>
        <dsp:cNvPr id="0" name=""/>
        <dsp:cNvSpPr/>
      </dsp:nvSpPr>
      <dsp:spPr>
        <a:xfrm>
          <a:off x="1535826" y="591838"/>
          <a:ext cx="3024346" cy="288032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1978731" y="1013651"/>
        <a:ext cx="2138536" cy="2036696"/>
      </dsp:txXfrm>
    </dsp:sp>
    <dsp:sp modelId="{B93180E2-4C7F-44AD-B992-08D26E8DFC3B}">
      <dsp:nvSpPr>
        <dsp:cNvPr id="0" name=""/>
        <dsp:cNvSpPr/>
      </dsp:nvSpPr>
      <dsp:spPr>
        <a:xfrm>
          <a:off x="2484437" y="402"/>
          <a:ext cx="1127124" cy="1127124"/>
        </a:xfrm>
        <a:prstGeom prst="ellipse">
          <a:avLst/>
        </a:prstGeom>
        <a:solidFill>
          <a:schemeClr val="accent5">
            <a:alpha val="50000"/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Royal United Hospitals Bath</a:t>
          </a:r>
        </a:p>
      </dsp:txBody>
      <dsp:txXfrm>
        <a:off x="2649500" y="165465"/>
        <a:ext cx="796998" cy="796998"/>
      </dsp:txXfrm>
    </dsp:sp>
    <dsp:sp modelId="{E0BCB76F-5063-40A4-A0F7-BE6EDD2CE711}">
      <dsp:nvSpPr>
        <dsp:cNvPr id="0" name=""/>
        <dsp:cNvSpPr/>
      </dsp:nvSpPr>
      <dsp:spPr>
        <a:xfrm>
          <a:off x="3952472" y="1468437"/>
          <a:ext cx="1127124" cy="1127124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North Bristol Trust</a:t>
          </a:r>
        </a:p>
      </dsp:txBody>
      <dsp:txXfrm>
        <a:off x="4117535" y="1633500"/>
        <a:ext cx="796998" cy="796998"/>
      </dsp:txXfrm>
    </dsp:sp>
    <dsp:sp modelId="{C3BB4FF5-59A5-4E77-A293-9389AF82E90C}">
      <dsp:nvSpPr>
        <dsp:cNvPr id="0" name=""/>
        <dsp:cNvSpPr/>
      </dsp:nvSpPr>
      <dsp:spPr>
        <a:xfrm>
          <a:off x="2484437" y="2936472"/>
          <a:ext cx="1127124" cy="1127124"/>
        </a:xfrm>
        <a:prstGeom prst="ellipse">
          <a:avLst/>
        </a:prstGeom>
        <a:solidFill>
          <a:schemeClr val="accent5">
            <a:alpha val="50000"/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Gloucestershire Hospitals</a:t>
          </a:r>
        </a:p>
      </dsp:txBody>
      <dsp:txXfrm>
        <a:off x="2649500" y="3101535"/>
        <a:ext cx="796998" cy="796998"/>
      </dsp:txXfrm>
    </dsp:sp>
    <dsp:sp modelId="{BCF1A20A-2DF8-428F-82EE-0348DC24E906}">
      <dsp:nvSpPr>
        <dsp:cNvPr id="0" name=""/>
        <dsp:cNvSpPr/>
      </dsp:nvSpPr>
      <dsp:spPr>
        <a:xfrm>
          <a:off x="1016402" y="1468437"/>
          <a:ext cx="1127124" cy="1127124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Weston Area Health Trust</a:t>
          </a:r>
        </a:p>
      </dsp:txBody>
      <dsp:txXfrm>
        <a:off x="1181465" y="1633500"/>
        <a:ext cx="796998" cy="796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1CE56-82E8-47CF-9C53-60DA59CEF109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7C9CD-3699-45F4-9E26-743C159D4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256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2DEEF-FD14-4054-BF40-DC1E24AC10CE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ACC4B-F8D1-4CBB-8304-EF7372B8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1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5" name="Google Shape;515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1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Key message is GLHs, Clinical</a:t>
            </a:r>
            <a:r>
              <a:rPr lang="en-GB" baseline="0" dirty="0"/>
              <a:t> services &amp; GMCs</a:t>
            </a:r>
            <a:endParaRPr dirty="0"/>
          </a:p>
        </p:txBody>
      </p:sp>
      <p:sp>
        <p:nvSpPr>
          <p:cNvPr id="720" name="Google Shape;720;p1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C4B-F8D1-4CBB-8304-EF7372B8F1B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455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not through the headers!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C4B-F8D1-4CBB-8304-EF7372B8F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154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C4B-F8D1-4CBB-8304-EF7372B8F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517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ABEF237F-E8D2-479A-92B5-87163BF1DC59}" type="slidenum">
              <a:rPr lang="en-GB" altLang="en-US">
                <a:solidFill>
                  <a:srgbClr val="000000"/>
                </a:solidFill>
              </a:rPr>
              <a:pPr eaLnBrk="1" hangingPunct="1">
                <a:defRPr/>
              </a:pPr>
              <a:t>20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4688" y="808038"/>
            <a:ext cx="5387975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to insert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32615-68B1-4ED3-B6E8-DD963D0EB43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360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C16516-2804-4B08-AB8A-168D1D37BAB9}" type="slidenum">
              <a:rPr lang="en-GB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11,000 cancer samples processed and further 5,000 collected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6BBD2-E987-4094-89A8-6D3606617F1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2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local team pictures as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C4B-F8D1-4CBB-8304-EF7372B8F1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154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local team pictures as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C4B-F8D1-4CBB-8304-EF7372B8F1B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456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difference in letter templates between WE &amp; SW GMC</a:t>
            </a:r>
            <a:r>
              <a:rPr lang="en-GB" baseline="0" dirty="0"/>
              <a:t> so need to update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C4B-F8D1-4CBB-8304-EF7372B8F1B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31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Check map for locations and add Torbay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C4B-F8D1-4CBB-8304-EF7372B8F1B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961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National</a:t>
            </a:r>
            <a:r>
              <a:rPr lang="en-GB" baseline="0" dirty="0"/>
              <a:t> Directory defines all future genetic testing – outlines type of test that should be carried out based on the clinical indication of the patient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FFDBAFC6-DD57-49D4-8653-0B991E27660B}" type="slidenum">
              <a:rPr lang="en-GB" smtClean="0">
                <a:solidFill>
                  <a:prstClr val="black"/>
                </a:solidFill>
              </a:rPr>
              <a:pPr defTabSz="457200"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7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C27A2-F87E-4B10-9736-28CDE274420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9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60C-4C6A-47D6-BE75-4A6A9EA0394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5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E3A7-4830-4948-B0FE-23617715FA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54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418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arrow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80296"/>
            <a:ext cx="8356600" cy="50126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600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1F41EFE-96C0-4FA9-AE71-64B19E5ABB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23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38128"/>
            <a:ext cx="6953250" cy="620549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373224"/>
            <a:ext cx="8569326" cy="4856127"/>
          </a:xfrm>
        </p:spPr>
        <p:txBody>
          <a:bodyPr/>
          <a:lstStyle>
            <a:lvl1pPr>
              <a:buClr>
                <a:srgbClr val="33CCCC"/>
              </a:buClr>
              <a:defRPr/>
            </a:lvl1pPr>
            <a:lvl2pPr>
              <a:buClr>
                <a:srgbClr val="33CCCC"/>
              </a:buClr>
              <a:defRPr/>
            </a:lvl2pPr>
            <a:lvl3pPr>
              <a:buClr>
                <a:srgbClr val="33CCCC"/>
              </a:buClr>
              <a:defRPr/>
            </a:lvl3pPr>
            <a:lvl4pPr>
              <a:buClr>
                <a:srgbClr val="33CCCC"/>
              </a:buClr>
              <a:defRPr/>
            </a:lvl4pPr>
            <a:lvl5pPr>
              <a:buClr>
                <a:srgbClr val="33CCCC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1025" y="6507170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D1D181-4E93-46C3-B835-E35B2B9C0FA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7178" y="816881"/>
            <a:ext cx="6959813" cy="556347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7175" y="64930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D496C1E9-2609-4E37-A6E2-96BDF5BD2BC5}" type="datetime4">
              <a:rPr lang="en-GB" smtClean="0">
                <a:solidFill>
                  <a:prstClr val="white"/>
                </a:solidFill>
              </a:rPr>
              <a:pPr/>
              <a:t>18 June 2019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2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F39F-F949-46B2-B482-D0FD48FF02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2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AC5A-CB6A-482D-BD5F-FE977B14B27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6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71A-1EF7-4F5E-9230-596BB32C61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1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BD6E-52CF-4EA5-9733-910CA6E490D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4F9-6E1E-4FB1-8838-212B7938190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4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8F9-7526-446C-8EC0-DC7A6C95F50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5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F506-C176-4776-9233-BB3E59069A9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5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0A0D-B7E2-4713-8146-724C14FC532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1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0B0E7-72AD-4422-B0B4-89B1716817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4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2" r:id="rId12"/>
    <p:sldLayoutId id="2147483773" r:id="rId13"/>
    <p:sldLayoutId id="2147483774" r:id="rId14"/>
    <p:sldLayoutId id="2147483775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1k91ynqFIU" TargetMode="Externa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12" Type="http://schemas.openxmlformats.org/officeDocument/2006/relationships/hyperlink" Target="http://www.genomicseducation.hee.nhs.uk/" TargetMode="External"/><Relationship Id="rId2" Type="http://schemas.openxmlformats.org/officeDocument/2006/relationships/video" Target="https://www.youtube.com/embed/m1k91ynqFIU" TargetMode="External"/><Relationship Id="rId1" Type="http://schemas.openxmlformats.org/officeDocument/2006/relationships/video" Target="https://www.youtube.com/embed/nneWFaJ6Hfc" TargetMode="External"/><Relationship Id="rId6" Type="http://schemas.openxmlformats.org/officeDocument/2006/relationships/image" Target="../media/image32.jpeg"/><Relationship Id="rId11" Type="http://schemas.openxmlformats.org/officeDocument/2006/relationships/hyperlink" Target="http://www.genomicsengland.co.uk/" TargetMode="External"/><Relationship Id="rId5" Type="http://schemas.openxmlformats.org/officeDocument/2006/relationships/hyperlink" Target="https://youtu.be/nneWFaJ6Hfc" TargetMode="External"/><Relationship Id="rId15" Type="http://schemas.openxmlformats.org/officeDocument/2006/relationships/image" Target="../media/image2.png"/><Relationship Id="rId10" Type="http://schemas.openxmlformats.org/officeDocument/2006/relationships/hyperlink" Target="https://portal.e-lfh.org.uk/Component/Details/540918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ubh-tr.wegmc@nhs.net" TargetMode="External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diagramData" Target="../diagrams/data2.xml"/><Relationship Id="rId21" Type="http://schemas.openxmlformats.org/officeDocument/2006/relationships/image" Target="../media/image48.png"/><Relationship Id="rId7" Type="http://schemas.microsoft.com/office/2007/relationships/diagramDrawing" Target="../diagrams/drawing2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chart" Target="../charts/chart1.xml"/><Relationship Id="rId5" Type="http://schemas.openxmlformats.org/officeDocument/2006/relationships/image" Target="../media/image10.png"/><Relationship Id="rId10" Type="http://schemas.openxmlformats.org/officeDocument/2006/relationships/image" Target="../media/image15.wmf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86"/>
          <p:cNvPicPr preferRelativeResize="0"/>
          <p:nvPr/>
        </p:nvPicPr>
        <p:blipFill rotWithShape="1">
          <a:blip r:embed="rId3">
            <a:alphaModFix/>
          </a:blip>
          <a:srcRect t="-76" r="-15247"/>
          <a:stretch/>
        </p:blipFill>
        <p:spPr>
          <a:xfrm>
            <a:off x="0" y="0"/>
            <a:ext cx="105382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86"/>
          <p:cNvSpPr txBox="1"/>
          <p:nvPr/>
        </p:nvSpPr>
        <p:spPr>
          <a:xfrm>
            <a:off x="4805" y="2060848"/>
            <a:ext cx="903649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 on 100,000 Genomes Project and look ahead to Genomic Medicine Service</a:t>
            </a:r>
            <a:endParaRPr sz="4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86"/>
          <p:cNvSpPr txBox="1"/>
          <p:nvPr/>
        </p:nvSpPr>
        <p:spPr>
          <a:xfrm>
            <a:off x="251520" y="5445224"/>
            <a:ext cx="82054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Laura </a:t>
            </a:r>
            <a:r>
              <a:rPr lang="en-GB" sz="2400" b="0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Yarram</a:t>
            </a:r>
            <a:r>
              <a:rPr lang="en-GB" sz="24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-Smith, North Bristol Trust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&amp; Catherine Carpenter-Clawson, Programme Manager WE GMC</a:t>
            </a:r>
            <a:endParaRPr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n-GB" sz="2400" baseline="300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June 2019</a:t>
            </a:r>
            <a:endParaRPr sz="24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156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9E2E815-EC46-498D-8A40-54292C639515}"/>
              </a:ext>
            </a:extLst>
          </p:cNvPr>
          <p:cNvGrpSpPr/>
          <p:nvPr/>
        </p:nvGrpSpPr>
        <p:grpSpPr>
          <a:xfrm>
            <a:off x="1551626" y="2527766"/>
            <a:ext cx="4376827" cy="4280890"/>
            <a:chOff x="512259" y="1617112"/>
            <a:chExt cx="5835769" cy="476421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CFB625EB-37F7-4605-830E-954B6BC34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30" t="3803" b="7530"/>
            <a:stretch/>
          </p:blipFill>
          <p:spPr>
            <a:xfrm>
              <a:off x="512259" y="1617112"/>
              <a:ext cx="5835769" cy="4764216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93A9CB77-723E-49FD-B9DC-EF02FFB5AF4A}"/>
                </a:ext>
              </a:extLst>
            </p:cNvPr>
            <p:cNvGrpSpPr/>
            <p:nvPr/>
          </p:nvGrpSpPr>
          <p:grpSpPr>
            <a:xfrm>
              <a:off x="839416" y="1787182"/>
              <a:ext cx="5142035" cy="4274174"/>
              <a:chOff x="839416" y="1787182"/>
              <a:chExt cx="5142035" cy="427417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80D6DFB1-9431-4A55-A476-D2D37E6323C6}"/>
                  </a:ext>
                </a:extLst>
              </p:cNvPr>
              <p:cNvSpPr txBox="1"/>
              <p:nvPr/>
            </p:nvSpPr>
            <p:spPr>
              <a:xfrm>
                <a:off x="839416" y="5661247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BAD28D35-39BC-4495-9812-49EB4F865090}"/>
                  </a:ext>
                </a:extLst>
              </p:cNvPr>
              <p:cNvSpPr txBox="1"/>
              <p:nvPr/>
            </p:nvSpPr>
            <p:spPr>
              <a:xfrm>
                <a:off x="2351584" y="3789040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CF82100A-5406-430C-8890-C7F7C6104FDA}"/>
                  </a:ext>
                </a:extLst>
              </p:cNvPr>
              <p:cNvSpPr txBox="1"/>
              <p:nvPr/>
            </p:nvSpPr>
            <p:spPr>
              <a:xfrm>
                <a:off x="4007768" y="3789040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F9A784D4-86CE-44B4-B56C-754280EE790A}"/>
                  </a:ext>
                </a:extLst>
              </p:cNvPr>
              <p:cNvSpPr txBox="1"/>
              <p:nvPr/>
            </p:nvSpPr>
            <p:spPr>
              <a:xfrm>
                <a:off x="5016580" y="3227931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720764FC-1D2E-4338-8F59-EEF0F1684717}"/>
                  </a:ext>
                </a:extLst>
              </p:cNvPr>
              <p:cNvSpPr txBox="1"/>
              <p:nvPr/>
            </p:nvSpPr>
            <p:spPr>
              <a:xfrm>
                <a:off x="4721725" y="2943307"/>
                <a:ext cx="50014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574A49DB-D032-4AFF-83CA-7C69657E3C67}"/>
                  </a:ext>
                </a:extLst>
              </p:cNvPr>
              <p:cNvSpPr txBox="1"/>
              <p:nvPr/>
            </p:nvSpPr>
            <p:spPr>
              <a:xfrm>
                <a:off x="4501679" y="2787315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999B0DE9-9173-4ADE-915F-EF06E0A28287}"/>
                  </a:ext>
                </a:extLst>
              </p:cNvPr>
              <p:cNvSpPr txBox="1"/>
              <p:nvPr/>
            </p:nvSpPr>
            <p:spPr>
              <a:xfrm>
                <a:off x="5196600" y="2218947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2D6A40A-4979-4381-A297-8867A3C3318D}"/>
                  </a:ext>
                </a:extLst>
              </p:cNvPr>
              <p:cNvSpPr txBox="1"/>
              <p:nvPr/>
            </p:nvSpPr>
            <p:spPr>
              <a:xfrm>
                <a:off x="5621411" y="1787182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6644B832-825B-459C-B60B-33DD10F3F6D8}"/>
                  </a:ext>
                </a:extLst>
              </p:cNvPr>
              <p:cNvSpPr txBox="1"/>
              <p:nvPr/>
            </p:nvSpPr>
            <p:spPr>
              <a:xfrm>
                <a:off x="3251684" y="4967972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CAA5CD64-D3E1-41EF-919C-6ADC5FE29D1A}"/>
                  </a:ext>
                </a:extLst>
              </p:cNvPr>
              <p:cNvSpPr txBox="1"/>
              <p:nvPr/>
            </p:nvSpPr>
            <p:spPr>
              <a:xfrm>
                <a:off x="2423592" y="4900519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74BDD3F0-B840-44E9-AAAA-05773DB34710}"/>
                  </a:ext>
                </a:extLst>
              </p:cNvPr>
              <p:cNvSpPr txBox="1"/>
              <p:nvPr/>
            </p:nvSpPr>
            <p:spPr>
              <a:xfrm>
                <a:off x="3431701" y="4437112"/>
                <a:ext cx="64807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16111578-879C-485D-B565-D0CBF597B96A}"/>
                  </a:ext>
                </a:extLst>
              </p:cNvPr>
              <p:cNvSpPr txBox="1"/>
              <p:nvPr/>
            </p:nvSpPr>
            <p:spPr>
              <a:xfrm>
                <a:off x="4583832" y="3789040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316C6F82-4414-45A5-8792-5EE2809AC7F0}"/>
                  </a:ext>
                </a:extLst>
              </p:cNvPr>
              <p:cNvSpPr txBox="1"/>
              <p:nvPr/>
            </p:nvSpPr>
            <p:spPr>
              <a:xfrm>
                <a:off x="4580863" y="3043264"/>
                <a:ext cx="36004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/>
                  <a:t>H</a:t>
                </a:r>
              </a:p>
            </p:txBody>
          </p:sp>
        </p:grp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524CAAE7-2201-4E2F-A32D-5FE170C45EDD}"/>
              </a:ext>
            </a:extLst>
          </p:cNvPr>
          <p:cNvSpPr/>
          <p:nvPr/>
        </p:nvSpPr>
        <p:spPr>
          <a:xfrm>
            <a:off x="1551626" y="2527766"/>
            <a:ext cx="4376827" cy="42808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A682D01-A265-4143-B2DF-21A949DCDAF5}"/>
              </a:ext>
            </a:extLst>
          </p:cNvPr>
          <p:cNvSpPr txBox="1"/>
          <p:nvPr/>
        </p:nvSpPr>
        <p:spPr>
          <a:xfrm>
            <a:off x="3876225" y="5838461"/>
            <a:ext cx="19418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Population:  &gt;5,000,000</a:t>
            </a:r>
          </a:p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Span:             &gt;200 miles</a:t>
            </a:r>
          </a:p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GMCs:           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14BE352-2D04-6C46-BC8E-29A3BBCC4FCE}"/>
              </a:ext>
            </a:extLst>
          </p:cNvPr>
          <p:cNvSpPr txBox="1">
            <a:spLocks/>
          </p:cNvSpPr>
          <p:nvPr/>
        </p:nvSpPr>
        <p:spPr>
          <a:xfrm>
            <a:off x="127455" y="321222"/>
            <a:ext cx="6354706" cy="7429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457200" eaLnBrk="1" hangingPunct="1"/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Mainstreaming genomic medicine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0" y="837576"/>
            <a:ext cx="2843927" cy="313759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6223709-5058-DE48-976F-DF8C53DA1E76}"/>
              </a:ext>
            </a:extLst>
          </p:cNvPr>
          <p:cNvSpPr txBox="1"/>
          <p:nvPr/>
        </p:nvSpPr>
        <p:spPr>
          <a:xfrm>
            <a:off x="6073661" y="3724204"/>
            <a:ext cx="361840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13 Hospital Sites [H]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35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B80CC93-64D7-2C48-9E27-28CA447D18DA}"/>
              </a:ext>
            </a:extLst>
          </p:cNvPr>
          <p:cNvSpPr txBox="1"/>
          <p:nvPr/>
        </p:nvSpPr>
        <p:spPr>
          <a:xfrm>
            <a:off x="6330576" y="4266088"/>
            <a:ext cx="34268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 Central laboratories [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Bristol Genetics Laboratory </a:t>
            </a:r>
          </a:p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Exeter Genetics Laboratory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6223709-5058-DE48-976F-DF8C53DA1E76}"/>
              </a:ext>
            </a:extLst>
          </p:cNvPr>
          <p:cNvSpPr txBox="1"/>
          <p:nvPr/>
        </p:nvSpPr>
        <p:spPr>
          <a:xfrm>
            <a:off x="2004912" y="1501334"/>
            <a:ext cx="68155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7 Genomic Laboratory Hubs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FB51BC90-8A64-4580-8209-16A7CBDE5203}"/>
              </a:ext>
            </a:extLst>
          </p:cNvPr>
          <p:cNvGrpSpPr/>
          <p:nvPr/>
        </p:nvGrpSpPr>
        <p:grpSpPr>
          <a:xfrm>
            <a:off x="4427984" y="3699030"/>
            <a:ext cx="411989" cy="378042"/>
            <a:chOff x="8688288" y="2420888"/>
            <a:chExt cx="554968" cy="504056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1D7FAF62-C1E4-4495-924B-701354B9CC61}"/>
                </a:ext>
              </a:extLst>
            </p:cNvPr>
            <p:cNvSpPr/>
            <p:nvPr/>
          </p:nvSpPr>
          <p:spPr>
            <a:xfrm>
              <a:off x="8688288" y="2420888"/>
              <a:ext cx="504056" cy="50405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0FA4DE60-D0D9-450E-9625-5B281EEF29BA}"/>
                </a:ext>
              </a:extLst>
            </p:cNvPr>
            <p:cNvSpPr txBox="1"/>
            <p:nvPr/>
          </p:nvSpPr>
          <p:spPr>
            <a:xfrm>
              <a:off x="8739200" y="2464293"/>
              <a:ext cx="50405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  <a:latin typeface="+mj-lt"/>
                  <a:cs typeface="New Peninim MT" pitchFamily="2" charset="-79"/>
                </a:rPr>
                <a:t>L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95732982-828D-4875-9BA9-DAD92AB7997D}"/>
              </a:ext>
            </a:extLst>
          </p:cNvPr>
          <p:cNvGrpSpPr/>
          <p:nvPr/>
        </p:nvGrpSpPr>
        <p:grpSpPr>
          <a:xfrm>
            <a:off x="3583952" y="4941168"/>
            <a:ext cx="374194" cy="378042"/>
            <a:chOff x="8688288" y="2420888"/>
            <a:chExt cx="504056" cy="50405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0F59C45B-AD97-42AC-9250-BD8A2BA5CB60}"/>
                </a:ext>
              </a:extLst>
            </p:cNvPr>
            <p:cNvSpPr/>
            <p:nvPr/>
          </p:nvSpPr>
          <p:spPr>
            <a:xfrm>
              <a:off x="8688288" y="2420888"/>
              <a:ext cx="504056" cy="50405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24DBCB8A-4A95-4382-BCE5-958E67508856}"/>
                </a:ext>
              </a:extLst>
            </p:cNvPr>
            <p:cNvSpPr txBox="1"/>
            <p:nvPr/>
          </p:nvSpPr>
          <p:spPr>
            <a:xfrm>
              <a:off x="8688288" y="2459481"/>
              <a:ext cx="50405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  <a:latin typeface="+mj-lt"/>
                  <a:cs typeface="New Peninim MT" pitchFamily="2" charset="-79"/>
                </a:rPr>
                <a:t>L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FBC96F8-40A4-4203-B57B-96414E1C6B1E}"/>
              </a:ext>
            </a:extLst>
          </p:cNvPr>
          <p:cNvSpPr txBox="1"/>
          <p:nvPr/>
        </p:nvSpPr>
        <p:spPr>
          <a:xfrm>
            <a:off x="6229142" y="2780928"/>
            <a:ext cx="267355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South West Genomic Laboratory Hub region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35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A5A8937-6DEB-473D-B316-2D1120ECFC54}"/>
              </a:ext>
            </a:extLst>
          </p:cNvPr>
          <p:cNvSpPr txBox="1"/>
          <p:nvPr/>
        </p:nvSpPr>
        <p:spPr>
          <a:xfrm>
            <a:off x="6312703" y="5142255"/>
            <a:ext cx="32961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 Clinical genetics services</a:t>
            </a:r>
          </a:p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Bristol Genetics Service</a:t>
            </a:r>
          </a:p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SWP Genetics Service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AAA9AF24-7E0B-4D72-BCDD-89699387E50D}"/>
              </a:ext>
            </a:extLst>
          </p:cNvPr>
          <p:cNvCxnSpPr/>
          <p:nvPr/>
        </p:nvCxnSpPr>
        <p:spPr>
          <a:xfrm>
            <a:off x="1331640" y="3501008"/>
            <a:ext cx="1599480" cy="4741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70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National Test Directory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01B8B8-5E65-4FF5-848C-464E57D01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40" y="1283482"/>
            <a:ext cx="8907256" cy="13436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85730" indent="-285730" defTabSz="914332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prstClr val="black"/>
                </a:solidFill>
              </a:rPr>
              <a:t>Defines </a:t>
            </a:r>
            <a:r>
              <a:rPr lang="en-GB" sz="1800" b="1" dirty="0">
                <a:solidFill>
                  <a:schemeClr val="accent5"/>
                </a:solidFill>
              </a:rPr>
              <a:t>all the genetic and genomic tests </a:t>
            </a:r>
            <a:r>
              <a:rPr lang="en-GB" sz="1800" dirty="0">
                <a:solidFill>
                  <a:prstClr val="black"/>
                </a:solidFill>
              </a:rPr>
              <a:t>available through the NHS in England  – specifying the appropriate test for each clinical indication</a:t>
            </a:r>
          </a:p>
          <a:p>
            <a:pPr marL="285730" indent="-285730" defTabSz="914332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prstClr val="black"/>
                </a:solidFill>
              </a:rPr>
              <a:t>Developed through </a:t>
            </a:r>
            <a:r>
              <a:rPr lang="en-GB" sz="1800" b="1" dirty="0">
                <a:solidFill>
                  <a:schemeClr val="accent5"/>
                </a:solidFill>
              </a:rPr>
              <a:t>national &amp; international scientific review </a:t>
            </a:r>
            <a:r>
              <a:rPr lang="en-GB" sz="1800" dirty="0">
                <a:solidFill>
                  <a:prstClr val="black"/>
                </a:solidFill>
              </a:rPr>
              <a:t>built upon UKGTN approach</a:t>
            </a:r>
          </a:p>
          <a:p>
            <a:pPr marL="285730" indent="-285730" defTabSz="914332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chemeClr val="accent5"/>
                </a:solidFill>
              </a:rPr>
              <a:t>Updated annually </a:t>
            </a:r>
            <a:r>
              <a:rPr lang="en-GB" sz="1800" dirty="0">
                <a:solidFill>
                  <a:prstClr val="black"/>
                </a:solidFill>
              </a:rPr>
              <a:t>- led by expert panel to keep pace with scientific advance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42564"/>
              </p:ext>
            </p:extLst>
          </p:nvPr>
        </p:nvGraphicFramePr>
        <p:xfrm>
          <a:off x="355254" y="2893666"/>
          <a:ext cx="3188759" cy="339570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644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Technology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Est </a:t>
                      </a:r>
                      <a:r>
                        <a:rPr lang="en-GB" sz="1000" dirty="0" err="1">
                          <a:effectLst/>
                        </a:rPr>
                        <a:t>prop’n</a:t>
                      </a:r>
                      <a:endParaRPr lang="en-GB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Targeted mutation testing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20-25%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Microarray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10-20%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WGS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10-25%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Small panel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10-15%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STR testing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10-15%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WES or large panel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2-14%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MLPA or equivalent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5-7%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4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Common aneuploidy testing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5-7%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4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Karyotype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3-5%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4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Single gene sequencing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3-5%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91260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FISH; DNA repair defect testing; Methylation testing; UPD testing; X-inactivation; Identity testing; Microsatellite instability; NIPT; NIPD; PGD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 each &lt;2%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Other</a:t>
                      </a:r>
                      <a:endParaRPr lang="en-GB" sz="12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2-5%</a:t>
                      </a:r>
                      <a:endParaRPr lang="en-GB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7F9370-C165-41E8-8300-C00C7D57533D}"/>
              </a:ext>
            </a:extLst>
          </p:cNvPr>
          <p:cNvSpPr txBox="1"/>
          <p:nvPr/>
        </p:nvSpPr>
        <p:spPr>
          <a:xfrm>
            <a:off x="35496" y="6136276"/>
            <a:ext cx="4248472" cy="677100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ctr" defTabSz="609555"/>
            <a:r>
              <a:rPr lang="en-GB" sz="2400" b="1" dirty="0">
                <a:solidFill>
                  <a:srgbClr val="003087"/>
                </a:solidFill>
                <a:latin typeface="Arial Narrow" panose="020B0606020202030204" pitchFamily="34" charset="0"/>
              </a:rPr>
              <a:t>22</a:t>
            </a:r>
            <a:r>
              <a:rPr lang="en-GB" sz="3600" b="1" dirty="0">
                <a:solidFill>
                  <a:srgbClr val="003087"/>
                </a:solidFill>
                <a:latin typeface="Arial Narrow" panose="020B0606020202030204" pitchFamily="34" charset="0"/>
              </a:rPr>
              <a:t> </a:t>
            </a:r>
            <a:r>
              <a:rPr lang="en-GB" sz="1900" b="1" dirty="0">
                <a:solidFill>
                  <a:srgbClr val="768692"/>
                </a:solidFill>
                <a:latin typeface="Arial Narrow" panose="020B0606020202030204" pitchFamily="34" charset="0"/>
              </a:rPr>
              <a:t>technologies </a:t>
            </a:r>
            <a:r>
              <a:rPr lang="en-GB" sz="1900" dirty="0">
                <a:solidFill>
                  <a:srgbClr val="768692"/>
                </a:solidFill>
                <a:latin typeface="Arial Narrow" panose="020B0606020202030204" pitchFamily="34" charset="0"/>
              </a:rPr>
              <a:t>– single gene to WGS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199A1D-5F02-47E4-8D27-D51C47BB5CBD}"/>
              </a:ext>
            </a:extLst>
          </p:cNvPr>
          <p:cNvSpPr txBox="1"/>
          <p:nvPr/>
        </p:nvSpPr>
        <p:spPr>
          <a:xfrm>
            <a:off x="4402455" y="4763709"/>
            <a:ext cx="1465689" cy="132958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ctr" defTabSz="609555"/>
            <a:r>
              <a:rPr lang="en-GB" sz="4800" b="1" dirty="0">
                <a:solidFill>
                  <a:srgbClr val="003087"/>
                </a:solidFill>
                <a:latin typeface="Arial Narrow" panose="020B0606020202030204" pitchFamily="34" charset="0"/>
              </a:rPr>
              <a:t>180</a:t>
            </a:r>
          </a:p>
          <a:p>
            <a:pPr algn="ctr" defTabSz="609555">
              <a:lnSpc>
                <a:spcPct val="80000"/>
              </a:lnSpc>
            </a:pPr>
            <a:r>
              <a:rPr lang="en-GB" sz="1900" b="1" dirty="0">
                <a:solidFill>
                  <a:srgbClr val="768692"/>
                </a:solidFill>
                <a:latin typeface="Arial Narrow" panose="020B0606020202030204" pitchFamily="34" charset="0"/>
              </a:rPr>
              <a:t>cancer indications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C9DDBA-647B-4554-B8D3-3116B4C94917}"/>
              </a:ext>
            </a:extLst>
          </p:cNvPr>
          <p:cNvSpPr txBox="1"/>
          <p:nvPr/>
        </p:nvSpPr>
        <p:spPr>
          <a:xfrm>
            <a:off x="3955654" y="2785283"/>
            <a:ext cx="1906672" cy="164659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ctr" defTabSz="609555"/>
            <a:r>
              <a:rPr lang="en-GB" sz="4800" b="1" dirty="0">
                <a:solidFill>
                  <a:srgbClr val="003087"/>
                </a:solidFill>
                <a:latin typeface="Arial Narrow" panose="020B0606020202030204" pitchFamily="34" charset="0"/>
              </a:rPr>
              <a:t>300</a:t>
            </a:r>
          </a:p>
          <a:p>
            <a:pPr algn="ctr" defTabSz="609555"/>
            <a:r>
              <a:rPr lang="en-GB" sz="1900" b="1" dirty="0">
                <a:solidFill>
                  <a:srgbClr val="768692"/>
                </a:solidFill>
                <a:latin typeface="Arial Narrow" panose="020B0606020202030204" pitchFamily="34" charset="0"/>
              </a:rPr>
              <a:t>RD indications</a:t>
            </a:r>
          </a:p>
          <a:p>
            <a:pPr algn="ctr" defTabSz="609555"/>
            <a:r>
              <a:rPr lang="en-GB" sz="1600" i="1" dirty="0">
                <a:solidFill>
                  <a:srgbClr val="768692"/>
                </a:solidFill>
                <a:latin typeface="Arial Narrow" panose="020B0606020202030204" pitchFamily="34" charset="0"/>
              </a:rPr>
              <a:t>across 14 groups</a:t>
            </a:r>
          </a:p>
          <a:p>
            <a:pPr algn="ctr" defTabSz="609555"/>
            <a:r>
              <a:rPr lang="en-GB" sz="1600" i="1" dirty="0">
                <a:solidFill>
                  <a:srgbClr val="768692"/>
                </a:solidFill>
                <a:latin typeface="Arial Narrow" panose="020B0606020202030204" pitchFamily="34" charset="0"/>
              </a:rPr>
              <a:t>covering ~ 3000 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AE39D6-F66F-4ED7-834A-EAD0F9FC4673}"/>
              </a:ext>
            </a:extLst>
          </p:cNvPr>
          <p:cNvSpPr txBox="1"/>
          <p:nvPr/>
        </p:nvSpPr>
        <p:spPr>
          <a:xfrm>
            <a:off x="323528" y="2492896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Directory specifies the technology: </a:t>
            </a:r>
          </a:p>
          <a:p>
            <a:endParaRPr 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7BD6C9-FFD7-4ACB-969F-92B07E6AE951}"/>
              </a:ext>
            </a:extLst>
          </p:cNvPr>
          <p:cNvSpPr txBox="1"/>
          <p:nvPr/>
        </p:nvSpPr>
        <p:spPr>
          <a:xfrm>
            <a:off x="3995936" y="2484185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Directory split by clinical indications:</a:t>
            </a:r>
          </a:p>
          <a:p>
            <a:endParaRPr lang="en-US" sz="1600" b="1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07EDDA83-A07E-4976-8CBF-BD4315F00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223420"/>
              </p:ext>
            </p:extLst>
          </p:nvPr>
        </p:nvGraphicFramePr>
        <p:xfrm>
          <a:off x="6150967" y="3077671"/>
          <a:ext cx="2689818" cy="360691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689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0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RD Clinical</a:t>
                      </a:r>
                      <a:r>
                        <a:rPr lang="en-GB" sz="1400" baseline="0" dirty="0">
                          <a:effectLst/>
                        </a:rPr>
                        <a:t> Indication Groups </a:t>
                      </a:r>
                      <a:br>
                        <a:rPr lang="en-GB" sz="1400" baseline="0" dirty="0">
                          <a:effectLst/>
                        </a:rPr>
                      </a:br>
                      <a:r>
                        <a:rPr lang="en-GB" sz="1400" baseline="0" dirty="0">
                          <a:effectLst/>
                        </a:rPr>
                        <a:t>- all genomic testing </a:t>
                      </a:r>
                      <a:endParaRPr lang="en-GB" sz="1400" i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Cardiology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Deafness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Endocrinology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Eyes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Gastrohepatology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Haematology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Immunology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Inherited cancer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Metabolic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Musculoskeletal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Neurology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Renal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Respiratory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5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Skin</a:t>
                      </a:r>
                      <a:endParaRPr lang="en-GB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54CC2E9-0178-4D4C-9568-D06430F50148}"/>
              </a:ext>
            </a:extLst>
          </p:cNvPr>
          <p:cNvCxnSpPr>
            <a:cxnSpLocks/>
          </p:cNvCxnSpPr>
          <p:nvPr/>
        </p:nvCxnSpPr>
        <p:spPr>
          <a:xfrm flipV="1">
            <a:off x="5580112" y="3227097"/>
            <a:ext cx="570855" cy="7779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208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568952" cy="667725"/>
          </a:xfrm>
        </p:spPr>
        <p:txBody>
          <a:bodyPr>
            <a:noAutofit/>
          </a:bodyPr>
          <a:lstStyle/>
          <a:p>
            <a:pPr algn="l" fontAlgn="base">
              <a:spcAft>
                <a:spcPct val="0"/>
              </a:spcAft>
            </a:pPr>
            <a:r>
              <a:rPr lang="en-GB" sz="3200" b="1" dirty="0">
                <a:solidFill>
                  <a:srgbClr val="558ED5"/>
                </a:solidFill>
              </a:rPr>
              <a:t>National Test directory- whole genome sequencing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549664-1FCB-4BEE-A2C4-F0D6B7D3CFF8}"/>
              </a:ext>
            </a:extLst>
          </p:cNvPr>
          <p:cNvSpPr txBox="1"/>
          <p:nvPr/>
        </p:nvSpPr>
        <p:spPr>
          <a:xfrm>
            <a:off x="395536" y="3269840"/>
            <a:ext cx="3384376" cy="150809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457167">
              <a:lnSpc>
                <a:spcPct val="90000"/>
              </a:lnSpc>
              <a:defRPr/>
            </a:pPr>
            <a:r>
              <a:rPr lang="en-GB" sz="2000" b="1" dirty="0">
                <a:solidFill>
                  <a:srgbClr val="8E1638"/>
                </a:solidFill>
                <a:latin typeface="Arial Narrow" panose="020B0606020202030204" pitchFamily="34" charset="0"/>
              </a:rPr>
              <a:t>4 cancer conditions identified for WGS </a:t>
            </a: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include: 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Sarcoma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Paediatric Tumours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Acute </a:t>
            </a:r>
            <a:r>
              <a:rPr lang="en-GB" sz="2000" dirty="0" err="1">
                <a:solidFill>
                  <a:srgbClr val="8E1638"/>
                </a:solidFill>
                <a:latin typeface="Arial Narrow" panose="020B0606020202030204" pitchFamily="34" charset="0"/>
              </a:rPr>
              <a:t>Leukaemias</a:t>
            </a:r>
            <a:endParaRPr lang="en-GB" sz="2000" b="1" dirty="0">
              <a:solidFill>
                <a:srgbClr val="8E1638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ECC92F-3C72-4BFB-AF62-CE2935265883}"/>
              </a:ext>
            </a:extLst>
          </p:cNvPr>
          <p:cNvSpPr txBox="1"/>
          <p:nvPr/>
        </p:nvSpPr>
        <p:spPr>
          <a:xfrm>
            <a:off x="539552" y="1472012"/>
            <a:ext cx="2304256" cy="156349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ctr" defTabSz="609555"/>
            <a:r>
              <a:rPr lang="en-GB" sz="4800" b="1" dirty="0">
                <a:solidFill>
                  <a:srgbClr val="003087"/>
                </a:solidFill>
                <a:latin typeface="Arial Narrow" panose="020B0606020202030204" pitchFamily="34" charset="0"/>
              </a:rPr>
              <a:t>26</a:t>
            </a:r>
          </a:p>
          <a:p>
            <a:pPr algn="ctr" defTabSz="609555">
              <a:lnSpc>
                <a:spcPct val="80000"/>
              </a:lnSpc>
            </a:pPr>
            <a:r>
              <a:rPr lang="en-GB" sz="1900" b="1" dirty="0">
                <a:solidFill>
                  <a:srgbClr val="768692"/>
                </a:solidFill>
                <a:latin typeface="Arial Narrow" panose="020B0606020202030204" pitchFamily="34" charset="0"/>
              </a:rPr>
              <a:t>Indications </a:t>
            </a:r>
            <a:br>
              <a:rPr lang="en-GB" sz="1900" b="1" dirty="0">
                <a:solidFill>
                  <a:srgbClr val="768692"/>
                </a:solidFill>
                <a:latin typeface="Arial Narrow" panose="020B0606020202030204" pitchFamily="34" charset="0"/>
              </a:rPr>
            </a:br>
            <a:r>
              <a:rPr lang="en-GB" sz="1900" b="1" dirty="0">
                <a:solidFill>
                  <a:srgbClr val="768692"/>
                </a:solidFill>
                <a:latin typeface="Arial Narrow" panose="020B0606020202030204" pitchFamily="34" charset="0"/>
              </a:rPr>
              <a:t>for WGS in Directory  commencing in 2019</a:t>
            </a:r>
            <a:endParaRPr lang="en-GB" sz="19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A1447A-1465-4DD4-8FEF-65079ABAAC77}"/>
              </a:ext>
            </a:extLst>
          </p:cNvPr>
          <p:cNvSpPr txBox="1"/>
          <p:nvPr/>
        </p:nvSpPr>
        <p:spPr>
          <a:xfrm>
            <a:off x="3779912" y="2048076"/>
            <a:ext cx="4824536" cy="2893092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457167">
              <a:lnSpc>
                <a:spcPct val="90000"/>
              </a:lnSpc>
              <a:defRPr/>
            </a:pPr>
            <a:r>
              <a:rPr lang="en-GB" sz="2000" b="1" dirty="0">
                <a:solidFill>
                  <a:srgbClr val="8E1638"/>
                </a:solidFill>
                <a:latin typeface="Arial Narrow" panose="020B0606020202030204" pitchFamily="34" charset="0"/>
              </a:rPr>
              <a:t>22 Rare Disease clinical indications identified for WGS </a:t>
            </a: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include:</a:t>
            </a:r>
            <a:endParaRPr lang="en-GB" sz="2000" b="1" dirty="0">
              <a:solidFill>
                <a:srgbClr val="8E1638"/>
              </a:solidFill>
              <a:latin typeface="Arial Narrow" panose="020B0606020202030204" pitchFamily="34" charset="0"/>
            </a:endParaRP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Acutely unwell infants (NICU &amp; PICU)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Congenital malformation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Moderate, severe or profound intellectual disability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Neonatal diabetes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Cerebral malformation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Rare neuromuscular disorders</a:t>
            </a:r>
          </a:p>
          <a:p>
            <a:pPr marL="342900" indent="-342900" defTabSz="457167">
              <a:lnSpc>
                <a:spcPct val="90000"/>
              </a:lnSpc>
              <a:buFontTx/>
              <a:buChar char="-"/>
              <a:defRPr/>
            </a:pPr>
            <a:r>
              <a:rPr lang="en-GB" sz="2000" dirty="0">
                <a:solidFill>
                  <a:srgbClr val="8E1638"/>
                </a:solidFill>
                <a:latin typeface="Arial Narrow" panose="020B0606020202030204" pitchFamily="34" charset="0"/>
              </a:rPr>
              <a:t>Cystic renal disease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A7BF307-598C-4F82-B7E5-04A400E8A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5132863"/>
            <a:ext cx="7704856" cy="13436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85730" indent="-285730" defTabSz="914332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prstClr val="black"/>
                </a:solidFill>
              </a:rPr>
              <a:t>Clinical teams, Genomic Laboratory Hub and Genomic Medicine Centres working together to establish pathways and processes to facilitate this service development in mainstream clinical practice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E0E2BC8-13AA-4D48-B385-05BA817E768A}"/>
              </a:ext>
            </a:extLst>
          </p:cNvPr>
          <p:cNvSpPr/>
          <p:nvPr/>
        </p:nvSpPr>
        <p:spPr>
          <a:xfrm>
            <a:off x="755576" y="3789040"/>
            <a:ext cx="1152128" cy="43204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71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97"/>
          <p:cNvSpPr txBox="1">
            <a:spLocks noGrp="1"/>
          </p:cNvSpPr>
          <p:nvPr>
            <p:ph type="title"/>
          </p:nvPr>
        </p:nvSpPr>
        <p:spPr>
          <a:xfrm>
            <a:off x="205730" y="548680"/>
            <a:ext cx="7390606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959"/>
              <a:buFont typeface="Calibri"/>
              <a:buNone/>
            </a:pPr>
            <a:r>
              <a:rPr lang="en-GB" sz="3600" b="1" dirty="0">
                <a:solidFill>
                  <a:srgbClr val="558ED5"/>
                </a:solidFill>
              </a:rPr>
              <a:t>Evolution of genetic testing:</a:t>
            </a:r>
            <a:endParaRPr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5076056" y="2708920"/>
            <a:ext cx="4032448" cy="3896495"/>
            <a:chOff x="261864" y="2339000"/>
            <a:chExt cx="4464496" cy="4300587"/>
          </a:xfrm>
        </p:grpSpPr>
        <p:grpSp>
          <p:nvGrpSpPr>
            <p:cNvPr id="723" name="Google Shape;723;p97"/>
            <p:cNvGrpSpPr/>
            <p:nvPr/>
          </p:nvGrpSpPr>
          <p:grpSpPr>
            <a:xfrm>
              <a:off x="850494" y="2743092"/>
              <a:ext cx="3348898" cy="3348898"/>
              <a:chOff x="1823110" y="34172"/>
              <a:chExt cx="3348898" cy="3348898"/>
            </a:xfrm>
          </p:grpSpPr>
          <p:sp>
            <p:nvSpPr>
              <p:cNvPr id="724" name="Google Shape;724;p97"/>
              <p:cNvSpPr/>
              <p:nvPr/>
            </p:nvSpPr>
            <p:spPr>
              <a:xfrm>
                <a:off x="2609076" y="34172"/>
                <a:ext cx="1776966" cy="1776966"/>
              </a:xfrm>
              <a:prstGeom prst="ellipse">
                <a:avLst/>
              </a:prstGeom>
              <a:solidFill>
                <a:srgbClr val="49ACC5">
                  <a:alpha val="49803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725" name="Google Shape;725;p97"/>
              <p:cNvSpPr txBox="1"/>
              <p:nvPr/>
            </p:nvSpPr>
            <p:spPr>
              <a:xfrm>
                <a:off x="2814111" y="273379"/>
                <a:ext cx="1366897" cy="5638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Genomic Laboratory Hubs </a:t>
                </a:r>
                <a:endParaRPr sz="1400" dirty="0"/>
              </a:p>
            </p:txBody>
          </p:sp>
          <p:sp>
            <p:nvSpPr>
              <p:cNvPr id="726" name="Google Shape;726;p97"/>
              <p:cNvSpPr/>
              <p:nvPr/>
            </p:nvSpPr>
            <p:spPr>
              <a:xfrm>
                <a:off x="3395042" y="820138"/>
                <a:ext cx="1776966" cy="1776966"/>
              </a:xfrm>
              <a:prstGeom prst="ellipse">
                <a:avLst/>
              </a:prstGeom>
              <a:solidFill>
                <a:srgbClr val="47D670">
                  <a:alpha val="49803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727" name="Google Shape;727;p97"/>
              <p:cNvSpPr txBox="1"/>
              <p:nvPr/>
            </p:nvSpPr>
            <p:spPr>
              <a:xfrm>
                <a:off x="4351870" y="1025172"/>
                <a:ext cx="683448" cy="1366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Clinical Genetics Services</a:t>
                </a:r>
                <a:endParaRPr sz="1400" dirty="0"/>
              </a:p>
            </p:txBody>
          </p:sp>
          <p:sp>
            <p:nvSpPr>
              <p:cNvPr id="728" name="Google Shape;728;p97"/>
              <p:cNvSpPr/>
              <p:nvPr/>
            </p:nvSpPr>
            <p:spPr>
              <a:xfrm>
                <a:off x="2609076" y="1606104"/>
                <a:ext cx="1776966" cy="1776966"/>
              </a:xfrm>
              <a:prstGeom prst="ellipse">
                <a:avLst/>
              </a:prstGeom>
              <a:solidFill>
                <a:srgbClr val="ABE745">
                  <a:alpha val="49803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729" name="Google Shape;729;p97"/>
              <p:cNvSpPr txBox="1"/>
              <p:nvPr/>
            </p:nvSpPr>
            <p:spPr>
              <a:xfrm>
                <a:off x="2814111" y="2580018"/>
                <a:ext cx="1366897" cy="5638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Genomic Medicine Centres</a:t>
                </a:r>
                <a:endParaRPr sz="1400"/>
              </a:p>
            </p:txBody>
          </p:sp>
          <p:sp>
            <p:nvSpPr>
              <p:cNvPr id="730" name="Google Shape;730;p97"/>
              <p:cNvSpPr/>
              <p:nvPr/>
            </p:nvSpPr>
            <p:spPr>
              <a:xfrm>
                <a:off x="1823110" y="820138"/>
                <a:ext cx="1776966" cy="1776966"/>
              </a:xfrm>
              <a:prstGeom prst="ellipse">
                <a:avLst/>
              </a:prstGeom>
              <a:solidFill>
                <a:srgbClr val="F69444">
                  <a:alpha val="49803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731" name="Google Shape;731;p97"/>
              <p:cNvSpPr txBox="1"/>
              <p:nvPr/>
            </p:nvSpPr>
            <p:spPr>
              <a:xfrm>
                <a:off x="1959800" y="1025172"/>
                <a:ext cx="683448" cy="1366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Cancer Services</a:t>
                </a:r>
                <a:endParaRPr sz="1400" dirty="0"/>
              </a:p>
            </p:txBody>
          </p:sp>
        </p:grpSp>
        <p:sp>
          <p:nvSpPr>
            <p:cNvPr id="734" name="Google Shape;734;p97"/>
            <p:cNvSpPr/>
            <p:nvPr/>
          </p:nvSpPr>
          <p:spPr>
            <a:xfrm>
              <a:off x="261864" y="2339000"/>
              <a:ext cx="4464496" cy="4300587"/>
            </a:xfrm>
            <a:prstGeom prst="ellipse">
              <a:avLst/>
            </a:prstGeom>
            <a:noFill/>
            <a:ln w="76200" cap="flat" cmpd="sng">
              <a:solidFill>
                <a:srgbClr val="538CD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5" name="Google Shape;735;p97"/>
          <p:cNvSpPr txBox="1"/>
          <p:nvPr/>
        </p:nvSpPr>
        <p:spPr>
          <a:xfrm>
            <a:off x="5004048" y="2132856"/>
            <a:ext cx="41132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Genomic Medicine Service</a:t>
            </a:r>
            <a:endParaRPr sz="1600" dirty="0"/>
          </a:p>
        </p:txBody>
      </p:sp>
      <p:sp>
        <p:nvSpPr>
          <p:cNvPr id="3" name="Rectangle 2"/>
          <p:cNvSpPr/>
          <p:nvPr/>
        </p:nvSpPr>
        <p:spPr>
          <a:xfrm>
            <a:off x="203151" y="1795068"/>
            <a:ext cx="458487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Test Directory launched October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7 Laboratory Hubs working to develop the core testing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Development of specialised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Services are being rolled out over the next 12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New informatics system being developed to support ordering of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Standardised record of discussion being developed nationally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Improved equity of access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69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CA2D01BD-53A6-46B8-BBE0-AA39960F2692}"/>
              </a:ext>
            </a:extLst>
          </p:cNvPr>
          <p:cNvSpPr/>
          <p:nvPr/>
        </p:nvSpPr>
        <p:spPr>
          <a:xfrm>
            <a:off x="5592390" y="2533773"/>
            <a:ext cx="2049780" cy="525145"/>
          </a:xfrm>
          <a:prstGeom prst="flowChartProcess">
            <a:avLst/>
          </a:prstGeom>
          <a:solidFill>
            <a:srgbClr val="FFCC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DNA extracted from tumour and germline sample and both sent to GLH Plating Hub. 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xmlns="" id="{32A8D536-F1BB-4D8F-9B7C-BC6091380360}"/>
              </a:ext>
            </a:extLst>
          </p:cNvPr>
          <p:cNvSpPr/>
          <p:nvPr/>
        </p:nvSpPr>
        <p:spPr>
          <a:xfrm>
            <a:off x="5569530" y="1166634"/>
            <a:ext cx="1987550" cy="671195"/>
          </a:xfrm>
          <a:prstGeom prst="flowChartProcess">
            <a:avLst/>
          </a:prstGeom>
          <a:solidFill>
            <a:srgbClr val="FFCC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WGS sample sent to Genomic Laboratory Hub DNA extraction lab at North Bristol Trust 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BA225F40-0E3A-42CC-BFB6-4B9613E961BF}"/>
              </a:ext>
            </a:extLst>
          </p:cNvPr>
          <p:cNvSpPr/>
          <p:nvPr/>
        </p:nvSpPr>
        <p:spPr>
          <a:xfrm>
            <a:off x="1237560" y="1833369"/>
            <a:ext cx="2000885" cy="62484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Informed Patient consent taken and Record of Discussion Form completed and sent to GLH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467A8785-AAFB-494E-804E-FB5FC5B427A2}"/>
              </a:ext>
            </a:extLst>
          </p:cNvPr>
          <p:cNvSpPr/>
          <p:nvPr/>
        </p:nvSpPr>
        <p:spPr>
          <a:xfrm>
            <a:off x="2662500" y="1130831"/>
            <a:ext cx="1327785" cy="641985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 testing pathway continues as normal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8DB7132E-B438-4E2E-B5D9-13EE91ECEAB7}"/>
              </a:ext>
            </a:extLst>
          </p:cNvPr>
          <p:cNvSpPr/>
          <p:nvPr/>
        </p:nvSpPr>
        <p:spPr>
          <a:xfrm>
            <a:off x="1241370" y="3189729"/>
            <a:ext cx="2015490" cy="63246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Tumour and Germline samples must be sent together from GLH t GLH Plating Hub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79EA2325-5CA8-4470-BFA3-A223D88EB0EF}"/>
              </a:ext>
            </a:extLst>
          </p:cNvPr>
          <p:cNvSpPr/>
          <p:nvPr/>
        </p:nvSpPr>
        <p:spPr>
          <a:xfrm>
            <a:off x="1222955" y="2515359"/>
            <a:ext cx="2015490" cy="60960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Germline sample taken at appropriate point and sent to GLH for DNA extraction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5FA47912-6076-4875-9934-C91C540402E6}"/>
              </a:ext>
            </a:extLst>
          </p:cNvPr>
          <p:cNvSpPr/>
          <p:nvPr/>
        </p:nvSpPr>
        <p:spPr>
          <a:xfrm>
            <a:off x="3500584" y="476672"/>
            <a:ext cx="2554201" cy="42568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 Tissue Sample taken </a:t>
            </a:r>
            <a:b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 per sample handling guidance) </a:t>
            </a:r>
            <a:r>
              <a:rPr lang="en-GB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8AB4DBB4-A037-479A-99F8-FFE045244D8D}"/>
              </a:ext>
            </a:extLst>
          </p:cNvPr>
          <p:cNvSpPr/>
          <p:nvPr/>
        </p:nvSpPr>
        <p:spPr>
          <a:xfrm>
            <a:off x="5996250" y="1856244"/>
            <a:ext cx="419100" cy="641987"/>
          </a:xfrm>
          <a:prstGeom prst="downArrow">
            <a:avLst/>
          </a:prstGeom>
          <a:solidFill>
            <a:srgbClr val="FFCC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" name="Arrow: Left-Right-Up 33">
            <a:extLst>
              <a:ext uri="{FF2B5EF4-FFF2-40B4-BE49-F238E27FC236}">
                <a16:creationId xmlns:a16="http://schemas.microsoft.com/office/drawing/2014/main" xmlns="" id="{4F046E00-D397-4E34-AA77-FB979C7BE36A}"/>
              </a:ext>
            </a:extLst>
          </p:cNvPr>
          <p:cNvSpPr/>
          <p:nvPr/>
        </p:nvSpPr>
        <p:spPr>
          <a:xfrm>
            <a:off x="4003620" y="911581"/>
            <a:ext cx="1548130" cy="820187"/>
          </a:xfrm>
          <a:custGeom>
            <a:avLst/>
            <a:gdLst>
              <a:gd name="connsiteX0" fmla="*/ 0 w 1242695"/>
              <a:gd name="connsiteY0" fmla="*/ 467201 h 622935"/>
              <a:gd name="connsiteX1" fmla="*/ 155734 w 1242695"/>
              <a:gd name="connsiteY1" fmla="*/ 311468 h 622935"/>
              <a:gd name="connsiteX2" fmla="*/ 155734 w 1242695"/>
              <a:gd name="connsiteY2" fmla="*/ 311468 h 622935"/>
              <a:gd name="connsiteX3" fmla="*/ 465614 w 1242695"/>
              <a:gd name="connsiteY3" fmla="*/ 311468 h 622935"/>
              <a:gd name="connsiteX4" fmla="*/ 465614 w 1242695"/>
              <a:gd name="connsiteY4" fmla="*/ 155734 h 622935"/>
              <a:gd name="connsiteX5" fmla="*/ 465614 w 1242695"/>
              <a:gd name="connsiteY5" fmla="*/ 155734 h 622935"/>
              <a:gd name="connsiteX6" fmla="*/ 621348 w 1242695"/>
              <a:gd name="connsiteY6" fmla="*/ 0 h 622935"/>
              <a:gd name="connsiteX7" fmla="*/ 777081 w 1242695"/>
              <a:gd name="connsiteY7" fmla="*/ 155734 h 622935"/>
              <a:gd name="connsiteX8" fmla="*/ 777081 w 1242695"/>
              <a:gd name="connsiteY8" fmla="*/ 155734 h 622935"/>
              <a:gd name="connsiteX9" fmla="*/ 777081 w 1242695"/>
              <a:gd name="connsiteY9" fmla="*/ 311468 h 622935"/>
              <a:gd name="connsiteX10" fmla="*/ 1086961 w 1242695"/>
              <a:gd name="connsiteY10" fmla="*/ 311468 h 622935"/>
              <a:gd name="connsiteX11" fmla="*/ 1086961 w 1242695"/>
              <a:gd name="connsiteY11" fmla="*/ 311468 h 622935"/>
              <a:gd name="connsiteX12" fmla="*/ 1242695 w 1242695"/>
              <a:gd name="connsiteY12" fmla="*/ 467201 h 622935"/>
              <a:gd name="connsiteX13" fmla="*/ 1086961 w 1242695"/>
              <a:gd name="connsiteY13" fmla="*/ 622935 h 622935"/>
              <a:gd name="connsiteX14" fmla="*/ 1086961 w 1242695"/>
              <a:gd name="connsiteY14" fmla="*/ 622935 h 622935"/>
              <a:gd name="connsiteX15" fmla="*/ 155734 w 1242695"/>
              <a:gd name="connsiteY15" fmla="*/ 622935 h 622935"/>
              <a:gd name="connsiteX16" fmla="*/ 155734 w 1242695"/>
              <a:gd name="connsiteY16" fmla="*/ 622935 h 622935"/>
              <a:gd name="connsiteX17" fmla="*/ 0 w 1242695"/>
              <a:gd name="connsiteY17" fmla="*/ 467201 h 622935"/>
              <a:gd name="connsiteX0" fmla="*/ 0 w 1242695"/>
              <a:gd name="connsiteY0" fmla="*/ 311467 h 467201"/>
              <a:gd name="connsiteX1" fmla="*/ 155734 w 1242695"/>
              <a:gd name="connsiteY1" fmla="*/ 155734 h 467201"/>
              <a:gd name="connsiteX2" fmla="*/ 155734 w 1242695"/>
              <a:gd name="connsiteY2" fmla="*/ 155734 h 467201"/>
              <a:gd name="connsiteX3" fmla="*/ 465614 w 1242695"/>
              <a:gd name="connsiteY3" fmla="*/ 155734 h 467201"/>
              <a:gd name="connsiteX4" fmla="*/ 465614 w 1242695"/>
              <a:gd name="connsiteY4" fmla="*/ 0 h 467201"/>
              <a:gd name="connsiteX5" fmla="*/ 465614 w 1242695"/>
              <a:gd name="connsiteY5" fmla="*/ 0 h 467201"/>
              <a:gd name="connsiteX6" fmla="*/ 621348 w 1242695"/>
              <a:gd name="connsiteY6" fmla="*/ 3594 h 467201"/>
              <a:gd name="connsiteX7" fmla="*/ 777081 w 1242695"/>
              <a:gd name="connsiteY7" fmla="*/ 0 h 467201"/>
              <a:gd name="connsiteX8" fmla="*/ 777081 w 1242695"/>
              <a:gd name="connsiteY8" fmla="*/ 0 h 467201"/>
              <a:gd name="connsiteX9" fmla="*/ 777081 w 1242695"/>
              <a:gd name="connsiteY9" fmla="*/ 155734 h 467201"/>
              <a:gd name="connsiteX10" fmla="*/ 1086961 w 1242695"/>
              <a:gd name="connsiteY10" fmla="*/ 155734 h 467201"/>
              <a:gd name="connsiteX11" fmla="*/ 1086961 w 1242695"/>
              <a:gd name="connsiteY11" fmla="*/ 155734 h 467201"/>
              <a:gd name="connsiteX12" fmla="*/ 1242695 w 1242695"/>
              <a:gd name="connsiteY12" fmla="*/ 311467 h 467201"/>
              <a:gd name="connsiteX13" fmla="*/ 1086961 w 1242695"/>
              <a:gd name="connsiteY13" fmla="*/ 467201 h 467201"/>
              <a:gd name="connsiteX14" fmla="*/ 1086961 w 1242695"/>
              <a:gd name="connsiteY14" fmla="*/ 467201 h 467201"/>
              <a:gd name="connsiteX15" fmla="*/ 155734 w 1242695"/>
              <a:gd name="connsiteY15" fmla="*/ 467201 h 467201"/>
              <a:gd name="connsiteX16" fmla="*/ 155734 w 1242695"/>
              <a:gd name="connsiteY16" fmla="*/ 467201 h 467201"/>
              <a:gd name="connsiteX17" fmla="*/ 0 w 1242695"/>
              <a:gd name="connsiteY17" fmla="*/ 311467 h 46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42695" h="467201">
                <a:moveTo>
                  <a:pt x="0" y="311467"/>
                </a:moveTo>
                <a:lnTo>
                  <a:pt x="155734" y="155734"/>
                </a:lnTo>
                <a:lnTo>
                  <a:pt x="155734" y="155734"/>
                </a:lnTo>
                <a:lnTo>
                  <a:pt x="465614" y="155734"/>
                </a:lnTo>
                <a:lnTo>
                  <a:pt x="465614" y="0"/>
                </a:lnTo>
                <a:lnTo>
                  <a:pt x="465614" y="0"/>
                </a:lnTo>
                <a:lnTo>
                  <a:pt x="621348" y="3594"/>
                </a:lnTo>
                <a:lnTo>
                  <a:pt x="777081" y="0"/>
                </a:lnTo>
                <a:lnTo>
                  <a:pt x="777081" y="0"/>
                </a:lnTo>
                <a:lnTo>
                  <a:pt x="777081" y="155734"/>
                </a:lnTo>
                <a:lnTo>
                  <a:pt x="1086961" y="155734"/>
                </a:lnTo>
                <a:lnTo>
                  <a:pt x="1086961" y="155734"/>
                </a:lnTo>
                <a:lnTo>
                  <a:pt x="1242695" y="311467"/>
                </a:lnTo>
                <a:lnTo>
                  <a:pt x="1086961" y="467201"/>
                </a:lnTo>
                <a:lnTo>
                  <a:pt x="1086961" y="467201"/>
                </a:lnTo>
                <a:lnTo>
                  <a:pt x="155734" y="467201"/>
                </a:lnTo>
                <a:lnTo>
                  <a:pt x="155734" y="467201"/>
                </a:lnTo>
                <a:lnTo>
                  <a:pt x="0" y="3114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xmlns="" id="{8951DC93-3774-4494-9EBC-BF23E2A4A494}"/>
              </a:ext>
            </a:extLst>
          </p:cNvPr>
          <p:cNvSpPr txBox="1"/>
          <p:nvPr/>
        </p:nvSpPr>
        <p:spPr>
          <a:xfrm>
            <a:off x="4278504" y="1128375"/>
            <a:ext cx="1036343" cy="8280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 Diagnosis confirmed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3C0DA5F9-50FE-4FFF-8594-08C2A0536328}"/>
              </a:ext>
            </a:extLst>
          </p:cNvPr>
          <p:cNvSpPr/>
          <p:nvPr/>
        </p:nvSpPr>
        <p:spPr>
          <a:xfrm rot="16200000">
            <a:off x="4281672" y="1652567"/>
            <a:ext cx="294640" cy="231521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xmlns="" id="{071DC2F4-A976-4E5A-AA3A-D69A163D10C1}"/>
              </a:ext>
            </a:extLst>
          </p:cNvPr>
          <p:cNvSpPr/>
          <p:nvPr/>
        </p:nvSpPr>
        <p:spPr>
          <a:xfrm rot="16200000" flipH="1">
            <a:off x="3782059" y="1234681"/>
            <a:ext cx="641986" cy="1693307"/>
          </a:xfrm>
          <a:prstGeom prst="bentUpArrow">
            <a:avLst>
              <a:gd name="adj1" fmla="val 38258"/>
              <a:gd name="adj2" fmla="val 28099"/>
              <a:gd name="adj3" fmla="val 30612"/>
            </a:avLst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D438F7C2-7E96-4EF1-AF3C-04280D151D62}"/>
              </a:ext>
            </a:extLst>
          </p:cNvPr>
          <p:cNvSpPr/>
          <p:nvPr/>
        </p:nvSpPr>
        <p:spPr>
          <a:xfrm>
            <a:off x="6716340" y="3140968"/>
            <a:ext cx="1767840" cy="518795"/>
          </a:xfrm>
          <a:prstGeom prst="flowChartProcess">
            <a:avLst/>
          </a:prstGeom>
          <a:solidFill>
            <a:srgbClr val="9999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Plating GLH plates samples and sends to Illumina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6EF349A1-F92C-4CEF-91E4-FF06C48C0208}"/>
              </a:ext>
            </a:extLst>
          </p:cNvPr>
          <p:cNvSpPr/>
          <p:nvPr/>
        </p:nvSpPr>
        <p:spPr>
          <a:xfrm>
            <a:off x="6727770" y="3845818"/>
            <a:ext cx="1752600" cy="262890"/>
          </a:xfrm>
          <a:prstGeom prst="flowChartProcess">
            <a:avLst/>
          </a:prstGeom>
          <a:solidFill>
            <a:srgbClr val="9999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WGS at Illumina 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xmlns="" id="{3A9611D3-A22C-456C-BA66-60FB3AE3E649}"/>
              </a:ext>
            </a:extLst>
          </p:cNvPr>
          <p:cNvSpPr/>
          <p:nvPr/>
        </p:nvSpPr>
        <p:spPr>
          <a:xfrm>
            <a:off x="6748090" y="4855468"/>
            <a:ext cx="1784350" cy="445770"/>
          </a:xfrm>
          <a:prstGeom prst="flowChartProcess">
            <a:avLst/>
          </a:prstGeom>
          <a:solidFill>
            <a:srgbClr val="9999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WGA result made available on Interpretation portal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xmlns="" id="{445F95C0-498D-407A-ADF8-18996E8FC05A}"/>
              </a:ext>
            </a:extLst>
          </p:cNvPr>
          <p:cNvSpPr/>
          <p:nvPr/>
        </p:nvSpPr>
        <p:spPr>
          <a:xfrm>
            <a:off x="5110669" y="5439613"/>
            <a:ext cx="1891030" cy="479337"/>
          </a:xfrm>
          <a:prstGeom prst="flowChartProcess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GLH access WGA result and validate as required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xmlns="" id="{FA94A506-C95C-447F-BB79-39B7ED822021}"/>
              </a:ext>
            </a:extLst>
          </p:cNvPr>
          <p:cNvSpPr/>
          <p:nvPr/>
        </p:nvSpPr>
        <p:spPr>
          <a:xfrm>
            <a:off x="1061274" y="5517232"/>
            <a:ext cx="1863090" cy="30861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GTAB/MDT takes place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xmlns="" id="{EC7E9A87-6C53-45C3-8BA3-9A927580F173}"/>
              </a:ext>
            </a:extLst>
          </p:cNvPr>
          <p:cNvSpPr/>
          <p:nvPr/>
        </p:nvSpPr>
        <p:spPr>
          <a:xfrm>
            <a:off x="3350989" y="5995314"/>
            <a:ext cx="1736725" cy="766306"/>
          </a:xfrm>
          <a:prstGeom prst="flowChartProcess">
            <a:avLst/>
          </a:prstGeom>
          <a:solidFill>
            <a:srgbClr val="70AD47">
              <a:lumMod val="75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Histopathology produces (integrated) report from WGA report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xmlns="" id="{F94E2762-CAEC-46B3-A155-23EA91CB50B9}"/>
              </a:ext>
            </a:extLst>
          </p:cNvPr>
          <p:cNvSpPr/>
          <p:nvPr/>
        </p:nvSpPr>
        <p:spPr>
          <a:xfrm>
            <a:off x="1110804" y="6165304"/>
            <a:ext cx="1884045" cy="47625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Genomics report returned to referring clinician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xmlns="" id="{ECE88B86-A0C7-4F9B-95A5-0F6B94BAD249}"/>
              </a:ext>
            </a:extLst>
          </p:cNvPr>
          <p:cNvSpPr/>
          <p:nvPr/>
        </p:nvSpPr>
        <p:spPr>
          <a:xfrm>
            <a:off x="7407855" y="3677543"/>
            <a:ext cx="484505" cy="138430"/>
          </a:xfrm>
          <a:prstGeom prst="downArrow">
            <a:avLst/>
          </a:prstGeom>
          <a:solidFill>
            <a:srgbClr val="9999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BB244A52-FE08-41AB-B38B-B79A02F49761}"/>
              </a:ext>
            </a:extLst>
          </p:cNvPr>
          <p:cNvSpPr/>
          <p:nvPr/>
        </p:nvSpPr>
        <p:spPr>
          <a:xfrm rot="5400000">
            <a:off x="3074869" y="6217364"/>
            <a:ext cx="191020" cy="361219"/>
          </a:xfrm>
          <a:prstGeom prst="downArrow">
            <a:avLst/>
          </a:prstGeom>
          <a:solidFill>
            <a:srgbClr val="70AD47">
              <a:lumMod val="75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xmlns="" id="{142081D8-00DC-4FFF-BC83-D6F0CECA0F47}"/>
              </a:ext>
            </a:extLst>
          </p:cNvPr>
          <p:cNvSpPr/>
          <p:nvPr/>
        </p:nvSpPr>
        <p:spPr>
          <a:xfrm>
            <a:off x="6727770" y="4276348"/>
            <a:ext cx="1733550" cy="424180"/>
          </a:xfrm>
          <a:prstGeom prst="flowChartProcess">
            <a:avLst/>
          </a:prstGeom>
          <a:solidFill>
            <a:srgbClr val="9999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WGS Data analysed by Genomics England</a:t>
            </a:r>
          </a:p>
        </p:txBody>
      </p:sp>
      <p:sp>
        <p:nvSpPr>
          <p:cNvPr id="26" name="Arrow: Bent-Up 25">
            <a:extLst>
              <a:ext uri="{FF2B5EF4-FFF2-40B4-BE49-F238E27FC236}">
                <a16:creationId xmlns:a16="http://schemas.microsoft.com/office/drawing/2014/main" xmlns="" id="{12F64B6E-33CE-468C-B55F-C5564D347802}"/>
              </a:ext>
            </a:extLst>
          </p:cNvPr>
          <p:cNvSpPr/>
          <p:nvPr/>
        </p:nvSpPr>
        <p:spPr>
          <a:xfrm rot="10800000">
            <a:off x="5937310" y="4869160"/>
            <a:ext cx="779030" cy="543560"/>
          </a:xfrm>
          <a:prstGeom prst="bentUpArrow">
            <a:avLst>
              <a:gd name="adj1" fmla="val 38258"/>
              <a:gd name="adj2" fmla="val 24272"/>
              <a:gd name="adj3" fmla="val 25000"/>
            </a:avLst>
          </a:prstGeom>
          <a:solidFill>
            <a:srgbClr val="FFC000">
              <a:lumMod val="60000"/>
              <a:lumOff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xmlns="" id="{E0B5A2C0-00B1-405D-AADD-5E09266988B1}"/>
              </a:ext>
            </a:extLst>
          </p:cNvPr>
          <p:cNvSpPr/>
          <p:nvPr/>
        </p:nvSpPr>
        <p:spPr>
          <a:xfrm>
            <a:off x="7391980" y="4126488"/>
            <a:ext cx="484505" cy="138430"/>
          </a:xfrm>
          <a:prstGeom prst="downArrow">
            <a:avLst/>
          </a:prstGeom>
          <a:solidFill>
            <a:srgbClr val="9999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xmlns="" id="{03BFC2C4-B703-48BE-A151-06125241A593}"/>
              </a:ext>
            </a:extLst>
          </p:cNvPr>
          <p:cNvSpPr/>
          <p:nvPr/>
        </p:nvSpPr>
        <p:spPr>
          <a:xfrm>
            <a:off x="7445955" y="4723388"/>
            <a:ext cx="484505" cy="132080"/>
          </a:xfrm>
          <a:prstGeom prst="downArrow">
            <a:avLst/>
          </a:prstGeom>
          <a:solidFill>
            <a:srgbClr val="9999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A1713B6A-ABA0-4C43-BCAE-9C8A8B2C7B32}"/>
              </a:ext>
            </a:extLst>
          </p:cNvPr>
          <p:cNvCxnSpPr/>
          <p:nvPr/>
        </p:nvCxnSpPr>
        <p:spPr>
          <a:xfrm flipV="1">
            <a:off x="2932619" y="5670267"/>
            <a:ext cx="2164715" cy="6985"/>
          </a:xfrm>
          <a:prstGeom prst="straightConnector1">
            <a:avLst/>
          </a:prstGeom>
          <a:noFill/>
          <a:ln w="76200" cap="flat" cmpd="sng" algn="ctr">
            <a:solidFill>
              <a:srgbClr val="4472C4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0" name="Arrow: Bent-Up 29">
            <a:extLst>
              <a:ext uri="{FF2B5EF4-FFF2-40B4-BE49-F238E27FC236}">
                <a16:creationId xmlns:a16="http://schemas.microsoft.com/office/drawing/2014/main" xmlns="" id="{EEAE40EF-78FC-44C9-B266-225C2D126AAE}"/>
              </a:ext>
            </a:extLst>
          </p:cNvPr>
          <p:cNvSpPr/>
          <p:nvPr/>
        </p:nvSpPr>
        <p:spPr>
          <a:xfrm rot="5400000" flipV="1">
            <a:off x="5367071" y="5686711"/>
            <a:ext cx="544201" cy="1069340"/>
          </a:xfrm>
          <a:prstGeom prst="bentUpArrow">
            <a:avLst>
              <a:gd name="adj1" fmla="val 38258"/>
              <a:gd name="adj2" fmla="val 24272"/>
              <a:gd name="adj3" fmla="val 25000"/>
            </a:avLst>
          </a:prstGeom>
          <a:solidFill>
            <a:srgbClr val="FFC000">
              <a:lumMod val="60000"/>
              <a:lumOff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1" name="Arrow: Bent-Up 30">
            <a:extLst>
              <a:ext uri="{FF2B5EF4-FFF2-40B4-BE49-F238E27FC236}">
                <a16:creationId xmlns:a16="http://schemas.microsoft.com/office/drawing/2014/main" xmlns="" id="{9E470BAD-0D91-453E-9205-B75DDA19413B}"/>
              </a:ext>
            </a:extLst>
          </p:cNvPr>
          <p:cNvSpPr/>
          <p:nvPr/>
        </p:nvSpPr>
        <p:spPr>
          <a:xfrm rot="5400000">
            <a:off x="6145158" y="3049076"/>
            <a:ext cx="543560" cy="574675"/>
          </a:xfrm>
          <a:prstGeom prst="bentUpArrow">
            <a:avLst>
              <a:gd name="adj1" fmla="val 38258"/>
              <a:gd name="adj2" fmla="val 24272"/>
              <a:gd name="adj3" fmla="val 25000"/>
            </a:avLst>
          </a:prstGeom>
          <a:solidFill>
            <a:srgbClr val="FFC000">
              <a:lumMod val="60000"/>
              <a:lumOff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29A2174-4ACF-4B55-8AFC-E565346BDC75}"/>
              </a:ext>
            </a:extLst>
          </p:cNvPr>
          <p:cNvSpPr txBox="1"/>
          <p:nvPr/>
        </p:nvSpPr>
        <p:spPr>
          <a:xfrm>
            <a:off x="179511" y="44624"/>
            <a:ext cx="3888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High Level Sarcoma Pathway from NHS England</a:t>
            </a:r>
          </a:p>
        </p:txBody>
      </p:sp>
    </p:spTree>
    <p:extLst>
      <p:ext uri="{BB962C8B-B14F-4D97-AF65-F5344CB8AC3E}">
        <p14:creationId xmlns:p14="http://schemas.microsoft.com/office/powerpoint/2010/main" val="1439909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CA2D01BD-53A6-46B8-BBE0-AA39960F2692}"/>
              </a:ext>
            </a:extLst>
          </p:cNvPr>
          <p:cNvSpPr/>
          <p:nvPr/>
        </p:nvSpPr>
        <p:spPr>
          <a:xfrm>
            <a:off x="5592390" y="2533773"/>
            <a:ext cx="2049780" cy="525145"/>
          </a:xfrm>
          <a:prstGeom prst="flowChartProcess">
            <a:avLst/>
          </a:prstGeom>
          <a:solidFill>
            <a:srgbClr val="FFCC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DNA extracted from tumour and germline sample and both sent to GLH Plating Hub. 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xmlns="" id="{32A8D536-F1BB-4D8F-9B7C-BC6091380360}"/>
              </a:ext>
            </a:extLst>
          </p:cNvPr>
          <p:cNvSpPr/>
          <p:nvPr/>
        </p:nvSpPr>
        <p:spPr>
          <a:xfrm>
            <a:off x="5569530" y="1166634"/>
            <a:ext cx="1987550" cy="671195"/>
          </a:xfrm>
          <a:prstGeom prst="flowChartProcess">
            <a:avLst/>
          </a:prstGeom>
          <a:solidFill>
            <a:srgbClr val="FFCC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WGS sample sent to Genomic Laboratory Hub DNA extraction lab at North Bristol Trust 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BA225F40-0E3A-42CC-BFB6-4B9613E961BF}"/>
              </a:ext>
            </a:extLst>
          </p:cNvPr>
          <p:cNvSpPr/>
          <p:nvPr/>
        </p:nvSpPr>
        <p:spPr>
          <a:xfrm>
            <a:off x="1237560" y="1833369"/>
            <a:ext cx="2000885" cy="62484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Informed Patient consent taken and Record of Discussion Form completed and sent to GLH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467A8785-AAFB-494E-804E-FB5FC5B427A2}"/>
              </a:ext>
            </a:extLst>
          </p:cNvPr>
          <p:cNvSpPr/>
          <p:nvPr/>
        </p:nvSpPr>
        <p:spPr>
          <a:xfrm>
            <a:off x="2662500" y="1130831"/>
            <a:ext cx="1327785" cy="641985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 testing pathway continues as normal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8DB7132E-B438-4E2E-B5D9-13EE91ECEAB7}"/>
              </a:ext>
            </a:extLst>
          </p:cNvPr>
          <p:cNvSpPr/>
          <p:nvPr/>
        </p:nvSpPr>
        <p:spPr>
          <a:xfrm>
            <a:off x="1241370" y="3189729"/>
            <a:ext cx="2015490" cy="63246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Tumour and Germline samples must be sent together from GLH t GLH Plating Hub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79EA2325-5CA8-4470-BFA3-A223D88EB0EF}"/>
              </a:ext>
            </a:extLst>
          </p:cNvPr>
          <p:cNvSpPr/>
          <p:nvPr/>
        </p:nvSpPr>
        <p:spPr>
          <a:xfrm>
            <a:off x="1222955" y="2515359"/>
            <a:ext cx="2015490" cy="60960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Germline sample taken at appropriate point and sent to GLH for DNA extraction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5FA47912-6076-4875-9934-C91C540402E6}"/>
              </a:ext>
            </a:extLst>
          </p:cNvPr>
          <p:cNvSpPr/>
          <p:nvPr/>
        </p:nvSpPr>
        <p:spPr>
          <a:xfrm>
            <a:off x="3500584" y="476672"/>
            <a:ext cx="2554201" cy="42568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 Tissue Sample taken </a:t>
            </a:r>
            <a:b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 per sample handling guidance) </a:t>
            </a:r>
            <a:r>
              <a:rPr lang="en-GB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8AB4DBB4-A037-479A-99F8-FFE045244D8D}"/>
              </a:ext>
            </a:extLst>
          </p:cNvPr>
          <p:cNvSpPr/>
          <p:nvPr/>
        </p:nvSpPr>
        <p:spPr>
          <a:xfrm>
            <a:off x="5996250" y="1856244"/>
            <a:ext cx="419100" cy="641987"/>
          </a:xfrm>
          <a:prstGeom prst="downArrow">
            <a:avLst/>
          </a:prstGeom>
          <a:solidFill>
            <a:srgbClr val="FFCC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" name="Arrow: Left-Right-Up 33">
            <a:extLst>
              <a:ext uri="{FF2B5EF4-FFF2-40B4-BE49-F238E27FC236}">
                <a16:creationId xmlns:a16="http://schemas.microsoft.com/office/drawing/2014/main" xmlns="" id="{4F046E00-D397-4E34-AA77-FB979C7BE36A}"/>
              </a:ext>
            </a:extLst>
          </p:cNvPr>
          <p:cNvSpPr/>
          <p:nvPr/>
        </p:nvSpPr>
        <p:spPr>
          <a:xfrm>
            <a:off x="4003620" y="911581"/>
            <a:ext cx="1548130" cy="820187"/>
          </a:xfrm>
          <a:custGeom>
            <a:avLst/>
            <a:gdLst>
              <a:gd name="connsiteX0" fmla="*/ 0 w 1242695"/>
              <a:gd name="connsiteY0" fmla="*/ 467201 h 622935"/>
              <a:gd name="connsiteX1" fmla="*/ 155734 w 1242695"/>
              <a:gd name="connsiteY1" fmla="*/ 311468 h 622935"/>
              <a:gd name="connsiteX2" fmla="*/ 155734 w 1242695"/>
              <a:gd name="connsiteY2" fmla="*/ 311468 h 622935"/>
              <a:gd name="connsiteX3" fmla="*/ 465614 w 1242695"/>
              <a:gd name="connsiteY3" fmla="*/ 311468 h 622935"/>
              <a:gd name="connsiteX4" fmla="*/ 465614 w 1242695"/>
              <a:gd name="connsiteY4" fmla="*/ 155734 h 622935"/>
              <a:gd name="connsiteX5" fmla="*/ 465614 w 1242695"/>
              <a:gd name="connsiteY5" fmla="*/ 155734 h 622935"/>
              <a:gd name="connsiteX6" fmla="*/ 621348 w 1242695"/>
              <a:gd name="connsiteY6" fmla="*/ 0 h 622935"/>
              <a:gd name="connsiteX7" fmla="*/ 777081 w 1242695"/>
              <a:gd name="connsiteY7" fmla="*/ 155734 h 622935"/>
              <a:gd name="connsiteX8" fmla="*/ 777081 w 1242695"/>
              <a:gd name="connsiteY8" fmla="*/ 155734 h 622935"/>
              <a:gd name="connsiteX9" fmla="*/ 777081 w 1242695"/>
              <a:gd name="connsiteY9" fmla="*/ 311468 h 622935"/>
              <a:gd name="connsiteX10" fmla="*/ 1086961 w 1242695"/>
              <a:gd name="connsiteY10" fmla="*/ 311468 h 622935"/>
              <a:gd name="connsiteX11" fmla="*/ 1086961 w 1242695"/>
              <a:gd name="connsiteY11" fmla="*/ 311468 h 622935"/>
              <a:gd name="connsiteX12" fmla="*/ 1242695 w 1242695"/>
              <a:gd name="connsiteY12" fmla="*/ 467201 h 622935"/>
              <a:gd name="connsiteX13" fmla="*/ 1086961 w 1242695"/>
              <a:gd name="connsiteY13" fmla="*/ 622935 h 622935"/>
              <a:gd name="connsiteX14" fmla="*/ 1086961 w 1242695"/>
              <a:gd name="connsiteY14" fmla="*/ 622935 h 622935"/>
              <a:gd name="connsiteX15" fmla="*/ 155734 w 1242695"/>
              <a:gd name="connsiteY15" fmla="*/ 622935 h 622935"/>
              <a:gd name="connsiteX16" fmla="*/ 155734 w 1242695"/>
              <a:gd name="connsiteY16" fmla="*/ 622935 h 622935"/>
              <a:gd name="connsiteX17" fmla="*/ 0 w 1242695"/>
              <a:gd name="connsiteY17" fmla="*/ 467201 h 622935"/>
              <a:gd name="connsiteX0" fmla="*/ 0 w 1242695"/>
              <a:gd name="connsiteY0" fmla="*/ 311467 h 467201"/>
              <a:gd name="connsiteX1" fmla="*/ 155734 w 1242695"/>
              <a:gd name="connsiteY1" fmla="*/ 155734 h 467201"/>
              <a:gd name="connsiteX2" fmla="*/ 155734 w 1242695"/>
              <a:gd name="connsiteY2" fmla="*/ 155734 h 467201"/>
              <a:gd name="connsiteX3" fmla="*/ 465614 w 1242695"/>
              <a:gd name="connsiteY3" fmla="*/ 155734 h 467201"/>
              <a:gd name="connsiteX4" fmla="*/ 465614 w 1242695"/>
              <a:gd name="connsiteY4" fmla="*/ 0 h 467201"/>
              <a:gd name="connsiteX5" fmla="*/ 465614 w 1242695"/>
              <a:gd name="connsiteY5" fmla="*/ 0 h 467201"/>
              <a:gd name="connsiteX6" fmla="*/ 621348 w 1242695"/>
              <a:gd name="connsiteY6" fmla="*/ 3594 h 467201"/>
              <a:gd name="connsiteX7" fmla="*/ 777081 w 1242695"/>
              <a:gd name="connsiteY7" fmla="*/ 0 h 467201"/>
              <a:gd name="connsiteX8" fmla="*/ 777081 w 1242695"/>
              <a:gd name="connsiteY8" fmla="*/ 0 h 467201"/>
              <a:gd name="connsiteX9" fmla="*/ 777081 w 1242695"/>
              <a:gd name="connsiteY9" fmla="*/ 155734 h 467201"/>
              <a:gd name="connsiteX10" fmla="*/ 1086961 w 1242695"/>
              <a:gd name="connsiteY10" fmla="*/ 155734 h 467201"/>
              <a:gd name="connsiteX11" fmla="*/ 1086961 w 1242695"/>
              <a:gd name="connsiteY11" fmla="*/ 155734 h 467201"/>
              <a:gd name="connsiteX12" fmla="*/ 1242695 w 1242695"/>
              <a:gd name="connsiteY12" fmla="*/ 311467 h 467201"/>
              <a:gd name="connsiteX13" fmla="*/ 1086961 w 1242695"/>
              <a:gd name="connsiteY13" fmla="*/ 467201 h 467201"/>
              <a:gd name="connsiteX14" fmla="*/ 1086961 w 1242695"/>
              <a:gd name="connsiteY14" fmla="*/ 467201 h 467201"/>
              <a:gd name="connsiteX15" fmla="*/ 155734 w 1242695"/>
              <a:gd name="connsiteY15" fmla="*/ 467201 h 467201"/>
              <a:gd name="connsiteX16" fmla="*/ 155734 w 1242695"/>
              <a:gd name="connsiteY16" fmla="*/ 467201 h 467201"/>
              <a:gd name="connsiteX17" fmla="*/ 0 w 1242695"/>
              <a:gd name="connsiteY17" fmla="*/ 311467 h 46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42695" h="467201">
                <a:moveTo>
                  <a:pt x="0" y="311467"/>
                </a:moveTo>
                <a:lnTo>
                  <a:pt x="155734" y="155734"/>
                </a:lnTo>
                <a:lnTo>
                  <a:pt x="155734" y="155734"/>
                </a:lnTo>
                <a:lnTo>
                  <a:pt x="465614" y="155734"/>
                </a:lnTo>
                <a:lnTo>
                  <a:pt x="465614" y="0"/>
                </a:lnTo>
                <a:lnTo>
                  <a:pt x="465614" y="0"/>
                </a:lnTo>
                <a:lnTo>
                  <a:pt x="621348" y="3594"/>
                </a:lnTo>
                <a:lnTo>
                  <a:pt x="777081" y="0"/>
                </a:lnTo>
                <a:lnTo>
                  <a:pt x="777081" y="0"/>
                </a:lnTo>
                <a:lnTo>
                  <a:pt x="777081" y="155734"/>
                </a:lnTo>
                <a:lnTo>
                  <a:pt x="1086961" y="155734"/>
                </a:lnTo>
                <a:lnTo>
                  <a:pt x="1086961" y="155734"/>
                </a:lnTo>
                <a:lnTo>
                  <a:pt x="1242695" y="311467"/>
                </a:lnTo>
                <a:lnTo>
                  <a:pt x="1086961" y="467201"/>
                </a:lnTo>
                <a:lnTo>
                  <a:pt x="1086961" y="467201"/>
                </a:lnTo>
                <a:lnTo>
                  <a:pt x="155734" y="467201"/>
                </a:lnTo>
                <a:lnTo>
                  <a:pt x="155734" y="467201"/>
                </a:lnTo>
                <a:lnTo>
                  <a:pt x="0" y="3114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xmlns="" id="{8951DC93-3774-4494-9EBC-BF23E2A4A494}"/>
              </a:ext>
            </a:extLst>
          </p:cNvPr>
          <p:cNvSpPr txBox="1"/>
          <p:nvPr/>
        </p:nvSpPr>
        <p:spPr>
          <a:xfrm>
            <a:off x="4278504" y="1128375"/>
            <a:ext cx="1036343" cy="8280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 Diagnosis confirmed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3C0DA5F9-50FE-4FFF-8594-08C2A0536328}"/>
              </a:ext>
            </a:extLst>
          </p:cNvPr>
          <p:cNvSpPr/>
          <p:nvPr/>
        </p:nvSpPr>
        <p:spPr>
          <a:xfrm rot="16200000">
            <a:off x="4281672" y="1652567"/>
            <a:ext cx="294640" cy="2315210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xmlns="" id="{071DC2F4-A976-4E5A-AA3A-D69A163D10C1}"/>
              </a:ext>
            </a:extLst>
          </p:cNvPr>
          <p:cNvSpPr/>
          <p:nvPr/>
        </p:nvSpPr>
        <p:spPr>
          <a:xfrm rot="16200000" flipH="1">
            <a:off x="3782059" y="1234681"/>
            <a:ext cx="641986" cy="1693307"/>
          </a:xfrm>
          <a:prstGeom prst="bentUpArrow">
            <a:avLst>
              <a:gd name="adj1" fmla="val 38258"/>
              <a:gd name="adj2" fmla="val 28099"/>
              <a:gd name="adj3" fmla="val 30612"/>
            </a:avLst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D438F7C2-7E96-4EF1-AF3C-04280D151D62}"/>
              </a:ext>
            </a:extLst>
          </p:cNvPr>
          <p:cNvSpPr/>
          <p:nvPr/>
        </p:nvSpPr>
        <p:spPr>
          <a:xfrm>
            <a:off x="6716340" y="3140968"/>
            <a:ext cx="1767840" cy="518795"/>
          </a:xfrm>
          <a:prstGeom prst="flowChartProcess">
            <a:avLst/>
          </a:prstGeom>
          <a:solidFill>
            <a:srgbClr val="9999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Plating GLH plates samples and sends to Illumina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6EF349A1-F92C-4CEF-91E4-FF06C48C0208}"/>
              </a:ext>
            </a:extLst>
          </p:cNvPr>
          <p:cNvSpPr/>
          <p:nvPr/>
        </p:nvSpPr>
        <p:spPr>
          <a:xfrm>
            <a:off x="6727770" y="3845818"/>
            <a:ext cx="1752600" cy="262890"/>
          </a:xfrm>
          <a:prstGeom prst="flowChartProcess">
            <a:avLst/>
          </a:prstGeom>
          <a:solidFill>
            <a:srgbClr val="9999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WGS at Illumina 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xmlns="" id="{3A9611D3-A22C-456C-BA66-60FB3AE3E649}"/>
              </a:ext>
            </a:extLst>
          </p:cNvPr>
          <p:cNvSpPr/>
          <p:nvPr/>
        </p:nvSpPr>
        <p:spPr>
          <a:xfrm>
            <a:off x="6748090" y="4855468"/>
            <a:ext cx="1784350" cy="445770"/>
          </a:xfrm>
          <a:prstGeom prst="flowChartProcess">
            <a:avLst/>
          </a:prstGeom>
          <a:solidFill>
            <a:srgbClr val="9999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WGA result made available on Interpretation portal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xmlns="" id="{445F95C0-498D-407A-ADF8-18996E8FC05A}"/>
              </a:ext>
            </a:extLst>
          </p:cNvPr>
          <p:cNvSpPr/>
          <p:nvPr/>
        </p:nvSpPr>
        <p:spPr>
          <a:xfrm>
            <a:off x="5110669" y="5439613"/>
            <a:ext cx="1891030" cy="479337"/>
          </a:xfrm>
          <a:prstGeom prst="flowChartProcess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GLH access WGA result and validate as required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xmlns="" id="{FA94A506-C95C-447F-BB79-39B7ED822021}"/>
              </a:ext>
            </a:extLst>
          </p:cNvPr>
          <p:cNvSpPr/>
          <p:nvPr/>
        </p:nvSpPr>
        <p:spPr>
          <a:xfrm>
            <a:off x="1061274" y="5517232"/>
            <a:ext cx="1863090" cy="30861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GTAB/MDT takes place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xmlns="" id="{EC7E9A87-6C53-45C3-8BA3-9A927580F173}"/>
              </a:ext>
            </a:extLst>
          </p:cNvPr>
          <p:cNvSpPr/>
          <p:nvPr/>
        </p:nvSpPr>
        <p:spPr>
          <a:xfrm>
            <a:off x="3350989" y="5995314"/>
            <a:ext cx="1736725" cy="766306"/>
          </a:xfrm>
          <a:prstGeom prst="flowChartProcess">
            <a:avLst/>
          </a:prstGeom>
          <a:solidFill>
            <a:srgbClr val="70AD47">
              <a:lumMod val="75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Histopathology produces (integrated) report from WGA report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xmlns="" id="{F94E2762-CAEC-46B3-A155-23EA91CB50B9}"/>
              </a:ext>
            </a:extLst>
          </p:cNvPr>
          <p:cNvSpPr/>
          <p:nvPr/>
        </p:nvSpPr>
        <p:spPr>
          <a:xfrm>
            <a:off x="1110804" y="6165304"/>
            <a:ext cx="1884045" cy="476250"/>
          </a:xfrm>
          <a:prstGeom prst="flowChartProces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Genomics report returned to referring clinician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xmlns="" id="{ECE88B86-A0C7-4F9B-95A5-0F6B94BAD249}"/>
              </a:ext>
            </a:extLst>
          </p:cNvPr>
          <p:cNvSpPr/>
          <p:nvPr/>
        </p:nvSpPr>
        <p:spPr>
          <a:xfrm>
            <a:off x="7407855" y="3677543"/>
            <a:ext cx="484505" cy="138430"/>
          </a:xfrm>
          <a:prstGeom prst="downArrow">
            <a:avLst/>
          </a:prstGeom>
          <a:solidFill>
            <a:srgbClr val="9999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BB244A52-FE08-41AB-B38B-B79A02F49761}"/>
              </a:ext>
            </a:extLst>
          </p:cNvPr>
          <p:cNvSpPr/>
          <p:nvPr/>
        </p:nvSpPr>
        <p:spPr>
          <a:xfrm rot="5400000">
            <a:off x="3074869" y="6217364"/>
            <a:ext cx="191020" cy="361219"/>
          </a:xfrm>
          <a:prstGeom prst="downArrow">
            <a:avLst/>
          </a:prstGeom>
          <a:solidFill>
            <a:srgbClr val="70AD47">
              <a:lumMod val="75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xmlns="" id="{142081D8-00DC-4FFF-BC83-D6F0CECA0F47}"/>
              </a:ext>
            </a:extLst>
          </p:cNvPr>
          <p:cNvSpPr/>
          <p:nvPr/>
        </p:nvSpPr>
        <p:spPr>
          <a:xfrm>
            <a:off x="6727770" y="4276348"/>
            <a:ext cx="1733550" cy="424180"/>
          </a:xfrm>
          <a:prstGeom prst="flowChartProcess">
            <a:avLst/>
          </a:prstGeom>
          <a:solidFill>
            <a:srgbClr val="9999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WGS Data analysed by Genomics England</a:t>
            </a:r>
          </a:p>
        </p:txBody>
      </p:sp>
      <p:sp>
        <p:nvSpPr>
          <p:cNvPr id="26" name="Arrow: Bent-Up 25">
            <a:extLst>
              <a:ext uri="{FF2B5EF4-FFF2-40B4-BE49-F238E27FC236}">
                <a16:creationId xmlns:a16="http://schemas.microsoft.com/office/drawing/2014/main" xmlns="" id="{12F64B6E-33CE-468C-B55F-C5564D347802}"/>
              </a:ext>
            </a:extLst>
          </p:cNvPr>
          <p:cNvSpPr/>
          <p:nvPr/>
        </p:nvSpPr>
        <p:spPr>
          <a:xfrm rot="10800000">
            <a:off x="5937310" y="4869160"/>
            <a:ext cx="779030" cy="543560"/>
          </a:xfrm>
          <a:prstGeom prst="bentUpArrow">
            <a:avLst>
              <a:gd name="adj1" fmla="val 38258"/>
              <a:gd name="adj2" fmla="val 24272"/>
              <a:gd name="adj3" fmla="val 25000"/>
            </a:avLst>
          </a:prstGeom>
          <a:solidFill>
            <a:srgbClr val="FFC000">
              <a:lumMod val="60000"/>
              <a:lumOff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xmlns="" id="{E0B5A2C0-00B1-405D-AADD-5E09266988B1}"/>
              </a:ext>
            </a:extLst>
          </p:cNvPr>
          <p:cNvSpPr/>
          <p:nvPr/>
        </p:nvSpPr>
        <p:spPr>
          <a:xfrm>
            <a:off x="7391980" y="4126488"/>
            <a:ext cx="484505" cy="138430"/>
          </a:xfrm>
          <a:prstGeom prst="downArrow">
            <a:avLst/>
          </a:prstGeom>
          <a:solidFill>
            <a:srgbClr val="9999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xmlns="" id="{03BFC2C4-B703-48BE-A151-06125241A593}"/>
              </a:ext>
            </a:extLst>
          </p:cNvPr>
          <p:cNvSpPr/>
          <p:nvPr/>
        </p:nvSpPr>
        <p:spPr>
          <a:xfrm>
            <a:off x="7445955" y="4723388"/>
            <a:ext cx="484505" cy="132080"/>
          </a:xfrm>
          <a:prstGeom prst="downArrow">
            <a:avLst/>
          </a:prstGeom>
          <a:solidFill>
            <a:srgbClr val="9999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A1713B6A-ABA0-4C43-BCAE-9C8A8B2C7B32}"/>
              </a:ext>
            </a:extLst>
          </p:cNvPr>
          <p:cNvCxnSpPr/>
          <p:nvPr/>
        </p:nvCxnSpPr>
        <p:spPr>
          <a:xfrm flipV="1">
            <a:off x="2932619" y="5670267"/>
            <a:ext cx="2164715" cy="6985"/>
          </a:xfrm>
          <a:prstGeom prst="straightConnector1">
            <a:avLst/>
          </a:prstGeom>
          <a:noFill/>
          <a:ln w="76200" cap="flat" cmpd="sng" algn="ctr">
            <a:solidFill>
              <a:srgbClr val="4472C4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0" name="Arrow: Bent-Up 29">
            <a:extLst>
              <a:ext uri="{FF2B5EF4-FFF2-40B4-BE49-F238E27FC236}">
                <a16:creationId xmlns:a16="http://schemas.microsoft.com/office/drawing/2014/main" xmlns="" id="{EEAE40EF-78FC-44C9-B266-225C2D126AAE}"/>
              </a:ext>
            </a:extLst>
          </p:cNvPr>
          <p:cNvSpPr/>
          <p:nvPr/>
        </p:nvSpPr>
        <p:spPr>
          <a:xfrm rot="5400000" flipV="1">
            <a:off x="5367071" y="5686711"/>
            <a:ext cx="544201" cy="1069340"/>
          </a:xfrm>
          <a:prstGeom prst="bentUpArrow">
            <a:avLst>
              <a:gd name="adj1" fmla="val 38258"/>
              <a:gd name="adj2" fmla="val 24272"/>
              <a:gd name="adj3" fmla="val 25000"/>
            </a:avLst>
          </a:prstGeom>
          <a:solidFill>
            <a:srgbClr val="FFC000">
              <a:lumMod val="60000"/>
              <a:lumOff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1" name="Arrow: Bent-Up 30">
            <a:extLst>
              <a:ext uri="{FF2B5EF4-FFF2-40B4-BE49-F238E27FC236}">
                <a16:creationId xmlns:a16="http://schemas.microsoft.com/office/drawing/2014/main" xmlns="" id="{9E470BAD-0D91-453E-9205-B75DDA19413B}"/>
              </a:ext>
            </a:extLst>
          </p:cNvPr>
          <p:cNvSpPr/>
          <p:nvPr/>
        </p:nvSpPr>
        <p:spPr>
          <a:xfrm rot="5400000">
            <a:off x="6145158" y="3049076"/>
            <a:ext cx="543560" cy="574675"/>
          </a:xfrm>
          <a:prstGeom prst="bentUpArrow">
            <a:avLst>
              <a:gd name="adj1" fmla="val 38258"/>
              <a:gd name="adj2" fmla="val 24272"/>
              <a:gd name="adj3" fmla="val 25000"/>
            </a:avLst>
          </a:prstGeom>
          <a:solidFill>
            <a:srgbClr val="FFC000">
              <a:lumMod val="60000"/>
              <a:lumOff val="4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29A2174-4ACF-4B55-8AFC-E565346BDC75}"/>
              </a:ext>
            </a:extLst>
          </p:cNvPr>
          <p:cNvSpPr txBox="1"/>
          <p:nvPr/>
        </p:nvSpPr>
        <p:spPr>
          <a:xfrm>
            <a:off x="179511" y="44624"/>
            <a:ext cx="3888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High Level Sarcoma Pathway from NHS England</a:t>
            </a:r>
          </a:p>
          <a:p>
            <a:r>
              <a:rPr lang="en-GB" sz="2400" dirty="0"/>
              <a:t>- What do we </a:t>
            </a:r>
            <a:br>
              <a:rPr lang="en-GB" sz="2400" dirty="0"/>
            </a:br>
            <a:r>
              <a:rPr lang="en-GB" sz="2400" dirty="0"/>
              <a:t>need to discuss?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F58D93C6-2193-4E10-B697-F1E5B1662C67}"/>
              </a:ext>
            </a:extLst>
          </p:cNvPr>
          <p:cNvSpPr/>
          <p:nvPr/>
        </p:nvSpPr>
        <p:spPr>
          <a:xfrm>
            <a:off x="6265344" y="376439"/>
            <a:ext cx="2627135" cy="671195"/>
          </a:xfrm>
          <a:prstGeom prst="wedgeRoundRectCallout">
            <a:avLst>
              <a:gd name="adj1" fmla="val -83652"/>
              <a:gd name="adj2" fmla="val -18157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How, when and where could samples be taken? </a:t>
            </a:r>
            <a:endParaRPr lang="en-GB" sz="1600" dirty="0"/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AA454EBC-EC8E-4C25-B9AC-5DA8858E08CA}"/>
              </a:ext>
            </a:extLst>
          </p:cNvPr>
          <p:cNvSpPr/>
          <p:nvPr/>
        </p:nvSpPr>
        <p:spPr>
          <a:xfrm>
            <a:off x="6841230" y="1579423"/>
            <a:ext cx="2123260" cy="1115775"/>
          </a:xfrm>
          <a:prstGeom prst="wedgeRoundRectCallout">
            <a:avLst>
              <a:gd name="adj1" fmla="val -78468"/>
              <a:gd name="adj2" fmla="val -65501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What is needed to ensure smooth sample transport and receipt?</a:t>
            </a:r>
            <a:endParaRPr lang="en-GB" sz="1600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xmlns="" id="{DF09CF9B-22C4-47CE-A79D-C407F54E0541}"/>
              </a:ext>
            </a:extLst>
          </p:cNvPr>
          <p:cNvSpPr/>
          <p:nvPr/>
        </p:nvSpPr>
        <p:spPr>
          <a:xfrm>
            <a:off x="3442049" y="723532"/>
            <a:ext cx="2554201" cy="1780290"/>
          </a:xfrm>
          <a:prstGeom prst="wedgeRoundRectCallout">
            <a:avLst>
              <a:gd name="adj1" fmla="val -82702"/>
              <a:gd name="adj2" fmla="val 23389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National paperwork provided: 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What clinical discussions need to take place to ensure informed consent?</a:t>
            </a:r>
            <a:endParaRPr lang="en-GB" sz="1600" dirty="0"/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When, how, who complete forms?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3CCC1DC3-2D92-463E-9EB2-492EED886CE3}"/>
              </a:ext>
            </a:extLst>
          </p:cNvPr>
          <p:cNvSpPr/>
          <p:nvPr/>
        </p:nvSpPr>
        <p:spPr>
          <a:xfrm>
            <a:off x="3445440" y="2622628"/>
            <a:ext cx="2460117" cy="1372351"/>
          </a:xfrm>
          <a:prstGeom prst="wedgeRoundRectCallout">
            <a:avLst>
              <a:gd name="adj1" fmla="val -87780"/>
              <a:gd name="adj2" fmla="val -37444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When, who and how might the germline sample be taken?  What opportunities exist along existing clinical pathway?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AE7EDA47-6D82-404E-A24B-6C9307166D6D}"/>
              </a:ext>
            </a:extLst>
          </p:cNvPr>
          <p:cNvSpPr/>
          <p:nvPr/>
        </p:nvSpPr>
        <p:spPr>
          <a:xfrm>
            <a:off x="147666" y="3116088"/>
            <a:ext cx="2460117" cy="699886"/>
          </a:xfrm>
          <a:prstGeom prst="wedgeRoundRectCallout">
            <a:avLst>
              <a:gd name="adj1" fmla="val 64323"/>
              <a:gd name="adj2" fmla="val -22795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How to manage this?  How to escalate issues?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xmlns="" id="{0173BEE3-F14E-466C-BA10-D1A36F1BBDDE}"/>
              </a:ext>
            </a:extLst>
          </p:cNvPr>
          <p:cNvSpPr/>
          <p:nvPr/>
        </p:nvSpPr>
        <p:spPr>
          <a:xfrm>
            <a:off x="6601440" y="5780492"/>
            <a:ext cx="2460117" cy="699886"/>
          </a:xfrm>
          <a:prstGeom prst="wedgeRoundRectCallout">
            <a:avLst>
              <a:gd name="adj1" fmla="val -61155"/>
              <a:gd name="adj2" fmla="val -80244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Will this be national or locally agreed?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xmlns="" id="{9D9B7EB1-09A4-482D-969D-E8F1F99ACDA0}"/>
              </a:ext>
            </a:extLst>
          </p:cNvPr>
          <p:cNvSpPr/>
          <p:nvPr/>
        </p:nvSpPr>
        <p:spPr>
          <a:xfrm>
            <a:off x="2489589" y="4366920"/>
            <a:ext cx="3079941" cy="882176"/>
          </a:xfrm>
          <a:prstGeom prst="wedgeRoundRectCallout">
            <a:avLst>
              <a:gd name="adj1" fmla="val -46772"/>
              <a:gd name="adj2" fmla="val 89921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Does a national GTAB approach seem appropriate?  What level of input do we want locally?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xmlns="" id="{615AEB4A-BE33-464B-B947-B9025CF77CD6}"/>
              </a:ext>
            </a:extLst>
          </p:cNvPr>
          <p:cNvSpPr/>
          <p:nvPr/>
        </p:nvSpPr>
        <p:spPr>
          <a:xfrm>
            <a:off x="2889022" y="5547093"/>
            <a:ext cx="2903992" cy="882176"/>
          </a:xfrm>
          <a:prstGeom prst="wedgeRoundRectCallout">
            <a:avLst>
              <a:gd name="adj1" fmla="val -70354"/>
              <a:gd name="adj2" fmla="val 56840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Straight forward reports versus complex discussions? 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What support required?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xmlns="" id="{DBAA4BC3-EB5E-442D-8C9F-B08BB71F2280}"/>
              </a:ext>
            </a:extLst>
          </p:cNvPr>
          <p:cNvSpPr/>
          <p:nvPr/>
        </p:nvSpPr>
        <p:spPr>
          <a:xfrm>
            <a:off x="151946" y="3977262"/>
            <a:ext cx="2187806" cy="1941687"/>
          </a:xfrm>
          <a:prstGeom prst="wedgeRoundRectCallout">
            <a:avLst>
              <a:gd name="adj1" fmla="val -11993"/>
              <a:gd name="adj2" fmla="val 70445"/>
              <a:gd name="adj3" fmla="val 1666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What processes and SOP do we need to set up?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What are the education and training needs of all staff to support this?</a:t>
            </a:r>
          </a:p>
        </p:txBody>
      </p:sp>
    </p:spTree>
    <p:extLst>
      <p:ext uri="{BB962C8B-B14F-4D97-AF65-F5344CB8AC3E}">
        <p14:creationId xmlns:p14="http://schemas.microsoft.com/office/powerpoint/2010/main" val="127856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B3E571-303C-4FBE-A297-FBE45D3B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b="1" dirty="0">
                <a:solidFill>
                  <a:srgbClr val="558ED5"/>
                </a:solidFill>
              </a:rPr>
              <a:t>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B9A563-8ECC-4091-983A-CA4AEE91E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356600" cy="539020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SW Genomic Laboratory Hub has appointed Clinical Leads</a:t>
            </a:r>
          </a:p>
          <a:p>
            <a:pPr lvl="1"/>
            <a:r>
              <a:rPr lang="en-GB" dirty="0"/>
              <a:t>Dr Dan </a:t>
            </a:r>
            <a:r>
              <a:rPr lang="en-GB" dirty="0" err="1"/>
              <a:t>Nelmes</a:t>
            </a:r>
            <a:r>
              <a:rPr lang="en-GB" dirty="0"/>
              <a:t> is Cancer Clinical Lead and leading the development of the SW sarcoma pathways</a:t>
            </a:r>
          </a:p>
          <a:p>
            <a:pPr lvl="1"/>
            <a:endParaRPr lang="en-GB" sz="1800" dirty="0"/>
          </a:p>
          <a:p>
            <a:r>
              <a:rPr lang="en-GB" dirty="0"/>
              <a:t>Currently liaising with NHS England team to get as many answers to national questions as we can</a:t>
            </a:r>
          </a:p>
          <a:p>
            <a:endParaRPr lang="en-GB" sz="2100" dirty="0"/>
          </a:p>
          <a:p>
            <a:r>
              <a:rPr lang="en-GB" dirty="0"/>
              <a:t>Arrange meeting with key representatives from 3 sarcoma pathways in the South West in next 4 weeks to consider local options</a:t>
            </a:r>
          </a:p>
          <a:p>
            <a:pPr lvl="1"/>
            <a:r>
              <a:rPr lang="en-GB" dirty="0"/>
              <a:t>Please nominate/volunteer to be involved</a:t>
            </a:r>
          </a:p>
          <a:p>
            <a:pPr lvl="1"/>
            <a:endParaRPr lang="en-GB" sz="2100" dirty="0"/>
          </a:p>
          <a:p>
            <a:r>
              <a:rPr lang="en-GB" dirty="0"/>
              <a:t>Start to consider what a local pathway means in practice and what support would be required</a:t>
            </a:r>
          </a:p>
          <a:p>
            <a:endParaRPr lang="en-GB" sz="2000" dirty="0"/>
          </a:p>
          <a:p>
            <a:r>
              <a:rPr lang="en-GB" dirty="0"/>
              <a:t>Building on national materials to support local education</a:t>
            </a:r>
          </a:p>
          <a:p>
            <a:pPr lvl="1"/>
            <a:r>
              <a:rPr lang="en-GB" dirty="0"/>
              <a:t>Case studies and example reports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3BCBE5C-B8A4-49C8-BF85-09FE92ACA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62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512" y="124086"/>
            <a:ext cx="6912768" cy="908419"/>
          </a:xfrm>
        </p:spPr>
        <p:txBody>
          <a:bodyPr>
            <a:noAutofit/>
          </a:bodyPr>
          <a:lstStyle/>
          <a:p>
            <a:pPr algn="l" fontAlgn="base">
              <a:lnSpc>
                <a:spcPct val="90000"/>
              </a:lnSpc>
            </a:pPr>
            <a:r>
              <a:rPr lang="en-US" sz="3600" b="1" dirty="0">
                <a:solidFill>
                  <a:srgbClr val="558ED5"/>
                </a:solidFill>
              </a:rPr>
              <a:t>What is the role of the GMC?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2256" y="1196752"/>
            <a:ext cx="8676456" cy="504056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Ensure successful results return to all participants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Answer </a:t>
            </a:r>
            <a:r>
              <a:rPr lang="en-US" sz="2000" b="1" dirty="0"/>
              <a:t>questions from patients and clinicians </a:t>
            </a:r>
            <a:r>
              <a:rPr lang="en-US" sz="2000" dirty="0"/>
              <a:t>on the results pathway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Support the </a:t>
            </a:r>
            <a:r>
              <a:rPr lang="en-US" sz="2000" b="1" dirty="0"/>
              <a:t>re-consenting of participants </a:t>
            </a:r>
            <a:r>
              <a:rPr lang="en-US" sz="2000" dirty="0"/>
              <a:t>who are now 16+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Work closely with partner Trusts, the GLH and genetics services to help </a:t>
            </a:r>
            <a:r>
              <a:rPr lang="en-US" sz="2000" b="1" dirty="0"/>
              <a:t>embed a new model of ‘consent’ 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Update teams on the changes </a:t>
            </a:r>
            <a:r>
              <a:rPr lang="en-US" sz="2000" dirty="0"/>
              <a:t>taking place across the Genomic Medicine Service.</a:t>
            </a:r>
            <a:endParaRPr lang="en-GB" sz="2000" dirty="0"/>
          </a:p>
          <a:p>
            <a:pPr>
              <a:spcAft>
                <a:spcPts val="600"/>
              </a:spcAft>
            </a:pPr>
            <a:r>
              <a:rPr lang="en-GB" sz="2000" dirty="0"/>
              <a:t>Deliver national and local </a:t>
            </a:r>
            <a:r>
              <a:rPr lang="en-GB" sz="2000" b="1" dirty="0"/>
              <a:t>programs of education and training </a:t>
            </a:r>
            <a:r>
              <a:rPr lang="en-GB" sz="2000" dirty="0"/>
              <a:t>utilising clinical and scientific expertise  in the region</a:t>
            </a:r>
            <a:endParaRPr lang="en-GB" sz="2000" b="1" dirty="0"/>
          </a:p>
          <a:p>
            <a:pPr>
              <a:spcAft>
                <a:spcPts val="600"/>
              </a:spcAft>
            </a:pPr>
            <a:r>
              <a:rPr lang="en-GB" sz="2000" dirty="0"/>
              <a:t>Work with the GLH to </a:t>
            </a:r>
            <a:r>
              <a:rPr lang="en-GB" sz="2000" b="1" dirty="0"/>
              <a:t>create pathways for whole genome sequencing</a:t>
            </a:r>
            <a:endParaRPr lang="en-GB" sz="2000" dirty="0"/>
          </a:p>
          <a:p>
            <a:pPr>
              <a:spcAft>
                <a:spcPts val="600"/>
              </a:spcAft>
            </a:pPr>
            <a:r>
              <a:rPr lang="en-GB" sz="2000" dirty="0"/>
              <a:t>Continued support from </a:t>
            </a:r>
            <a:r>
              <a:rPr lang="en-GB" sz="2000" b="1" dirty="0"/>
              <a:t>patient involvement </a:t>
            </a:r>
            <a:r>
              <a:rPr lang="en-GB" sz="2000" dirty="0"/>
              <a:t>working with patient forum and patient groups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215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9967" y="2983319"/>
            <a:ext cx="3108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https://youtu.be/nneWFaJ6Hfc</a:t>
            </a:r>
            <a:endParaRPr lang="en-GB" dirty="0"/>
          </a:p>
        </p:txBody>
      </p:sp>
      <p:pic>
        <p:nvPicPr>
          <p:cNvPr id="3" name="Online Media 2" title="Data in the 100,000 Genomes Project (version 1.0 02/09/15)">
            <a:hlinkClick r:id="" action="ppaction://media"/>
            <a:extLst>
              <a:ext uri="{FF2B5EF4-FFF2-40B4-BE49-F238E27FC236}">
                <a16:creationId xmlns:a16="http://schemas.microsoft.com/office/drawing/2014/main" xmlns="" id="{8DB89E14-9F1F-4F37-B4E4-5D5E58AB41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89879" y="2127902"/>
            <a:ext cx="2858983" cy="1437095"/>
          </a:xfrm>
          <a:prstGeom prst="rect">
            <a:avLst/>
          </a:prstGeom>
        </p:spPr>
      </p:pic>
      <p:pic>
        <p:nvPicPr>
          <p:cNvPr id="11" name="m1k91ynqFIU"/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789477" y="1182780"/>
            <a:ext cx="2838707" cy="14781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8390" y="1340768"/>
            <a:ext cx="348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8"/>
              </a:rPr>
              <a:t>https://www.youtube.com/watch?v=m1k91ynqFIU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73692" y="536449"/>
            <a:ext cx="2245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Resources: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4042816" cy="13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8996" y="5877272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https://portal.e-lfh.org.uk/Component/Details/540918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52264" y="36514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hlinkClick r:id="rId11"/>
              </a:rPr>
              <a:t>www.genomicsengland.co.uk/</a:t>
            </a:r>
            <a:r>
              <a:rPr lang="en-US" dirty="0"/>
              <a:t>  </a:t>
            </a:r>
          </a:p>
          <a:p>
            <a:pPr algn="r"/>
            <a:r>
              <a:rPr lang="en-US" dirty="0">
                <a:hlinkClick r:id="rId12"/>
              </a:rPr>
              <a:t>www.genomicseducation.hee.nhs.uk/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92" y="3667100"/>
            <a:ext cx="3414897" cy="26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3942A0D-646B-C64E-8548-F5535976F9C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71" y="346370"/>
            <a:ext cx="1152128" cy="99439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E1F3E671-F291-4AD5-8097-EF99C9BD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1662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225409" y="548680"/>
            <a:ext cx="5142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West of England Medicine Centre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B201AA6-EE2F-47FB-B9D7-AEB3AE29AD5D}"/>
              </a:ext>
            </a:extLst>
          </p:cNvPr>
          <p:cNvGrpSpPr/>
          <p:nvPr/>
        </p:nvGrpSpPr>
        <p:grpSpPr>
          <a:xfrm>
            <a:off x="1595906" y="1513325"/>
            <a:ext cx="6096000" cy="4064000"/>
            <a:chOff x="1595906" y="1218029"/>
            <a:chExt cx="6096000" cy="4064000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xmlns="" id="{090816DC-5C5D-49AB-B828-79555E7546F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8264697"/>
                </p:ext>
              </p:extLst>
            </p:nvPr>
          </p:nvGraphicFramePr>
          <p:xfrm>
            <a:off x="1595906" y="1218029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523BBE1-717A-4700-81E5-2CD6CBEFEF1C}"/>
                </a:ext>
              </a:extLst>
            </p:cNvPr>
            <p:cNvSpPr txBox="1"/>
            <p:nvPr/>
          </p:nvSpPr>
          <p:spPr>
            <a:xfrm>
              <a:off x="3118772" y="2483144"/>
              <a:ext cx="295232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Lead Organisation</a:t>
              </a:r>
              <a:r>
                <a:rPr lang="en-GB" sz="1000" dirty="0"/>
                <a:t>: </a:t>
              </a:r>
            </a:p>
            <a:p>
              <a:pPr algn="ctr"/>
              <a:r>
                <a:rPr lang="en-GB" sz="1000" dirty="0"/>
                <a:t>      University Hospitals Bristol</a:t>
              </a:r>
            </a:p>
            <a:p>
              <a:pPr algn="ctr"/>
              <a:endParaRPr lang="en-GB" sz="1000" b="1" dirty="0"/>
            </a:p>
            <a:p>
              <a:pPr algn="ctr"/>
              <a:r>
                <a:rPr lang="en-GB" sz="1000" b="1" dirty="0"/>
                <a:t>SRO</a:t>
              </a:r>
              <a:r>
                <a:rPr lang="en-GB" sz="1000" dirty="0"/>
                <a:t>: Dr William Oldfield</a:t>
              </a:r>
            </a:p>
            <a:p>
              <a:pPr algn="ctr"/>
              <a:r>
                <a:rPr lang="en-GB" sz="1000" b="1" dirty="0"/>
                <a:t>Director:</a:t>
              </a:r>
              <a:r>
                <a:rPr lang="en-GB" sz="1000" dirty="0"/>
                <a:t> Prof Sarah Smithson</a:t>
              </a:r>
            </a:p>
            <a:p>
              <a:pPr algn="ctr"/>
              <a:r>
                <a:rPr lang="en-GB" sz="1000" b="1" dirty="0"/>
                <a:t>Cancer Lead:</a:t>
              </a:r>
              <a:r>
                <a:rPr lang="en-GB" sz="1000" dirty="0"/>
                <a:t> Mr James Bristol</a:t>
              </a:r>
            </a:p>
            <a:p>
              <a:pPr algn="ctr"/>
              <a:r>
                <a:rPr lang="en-GB" sz="1000" b="1" dirty="0"/>
                <a:t>Programme manager</a:t>
              </a:r>
              <a:r>
                <a:rPr lang="en-GB" sz="1000" dirty="0"/>
                <a:t>: </a:t>
              </a:r>
              <a:br>
                <a:rPr lang="en-GB" sz="1000" dirty="0"/>
              </a:br>
              <a:r>
                <a:rPr lang="en-GB" sz="1000" dirty="0"/>
                <a:t>Catherine Carpenter-Clawson</a:t>
              </a:r>
            </a:p>
            <a:p>
              <a:pPr algn="ctr"/>
              <a:r>
                <a:rPr lang="en-GB" sz="1000" b="1" dirty="0"/>
                <a:t>Genomics Practitioner Lead: </a:t>
              </a:r>
              <a:r>
                <a:rPr lang="en-GB" sz="1000" dirty="0"/>
                <a:t>Amanda </a:t>
              </a:r>
              <a:r>
                <a:rPr lang="en-GB" sz="1000" dirty="0" err="1"/>
                <a:t>Pichini</a:t>
              </a:r>
              <a:endParaRPr lang="en-GB" sz="10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6C22A7-F733-4614-9696-2F2E302DD193}"/>
              </a:ext>
            </a:extLst>
          </p:cNvPr>
          <p:cNvSpPr txBox="1"/>
          <p:nvPr/>
        </p:nvSpPr>
        <p:spPr>
          <a:xfrm>
            <a:off x="2830983" y="4233348"/>
            <a:ext cx="3718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E-mail the team: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ubh-tr.wegmc@nhs.net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5796136" y="1328659"/>
            <a:ext cx="308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Funded Genomic Practitioners: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29" y="1813035"/>
            <a:ext cx="1314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97" y="1825940"/>
            <a:ext cx="13144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9" y="3031329"/>
            <a:ext cx="1257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03" y="4941168"/>
            <a:ext cx="1304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42" y="4907845"/>
            <a:ext cx="12858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93743"/>
            <a:ext cx="12763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323528" y="1124744"/>
            <a:ext cx="216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Core team members: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25" y="2032331"/>
            <a:ext cx="12477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2" y="1565606"/>
            <a:ext cx="647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00" y="3917230"/>
            <a:ext cx="1295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4" y="4886672"/>
            <a:ext cx="12858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00" y="5779343"/>
            <a:ext cx="12763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1043608" y="1550692"/>
            <a:ext cx="101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Prof Sarah Smithson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611560" y="2546681"/>
            <a:ext cx="101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Mr James Bristol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1403648" y="3455565"/>
            <a:ext cx="101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Amanda Pichini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196834" y="4407495"/>
            <a:ext cx="139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Catherine Carpenter-Clawson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1454956" y="5158933"/>
            <a:ext cx="166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Mel Watson, </a:t>
            </a:r>
            <a:br>
              <a:rPr lang="en-GB" sz="1200" dirty="0"/>
            </a:br>
            <a:r>
              <a:rPr lang="en-GB" sz="1200" dirty="0"/>
              <a:t>Education &amp; Training Lead SW GLH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-36512" y="6092730"/>
            <a:ext cx="166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John Kirk, Communication Lead </a:t>
            </a:r>
            <a:r>
              <a:rPr lang="en-GB" sz="1200" dirty="0" err="1"/>
              <a:t>UHBristol</a:t>
            </a:r>
            <a:endParaRPr lang="en-GB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5796136" y="2791961"/>
            <a:ext cx="308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Leah Buckley &amp; Janice Bailey, </a:t>
            </a:r>
            <a:r>
              <a:rPr lang="en-GB" sz="1200" dirty="0" err="1"/>
              <a:t>UHBristol</a:t>
            </a:r>
            <a:endParaRPr lang="en-GB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6730722" y="4268995"/>
            <a:ext cx="2201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/>
              <a:t>Suriya</a:t>
            </a:r>
            <a:r>
              <a:rPr lang="en-GB" sz="1200" dirty="0"/>
              <a:t> Kirkpatrick, North Bristol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5763883" y="5922243"/>
            <a:ext cx="2912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Tracie Miles &amp; Faye Price, RUH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0759E35-B471-4ED2-9CFF-340E606AD00F}"/>
              </a:ext>
            </a:extLst>
          </p:cNvPr>
          <p:cNvSpPr txBox="1"/>
          <p:nvPr/>
        </p:nvSpPr>
        <p:spPr>
          <a:xfrm>
            <a:off x="5553359" y="6525344"/>
            <a:ext cx="1610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Gill Hopkins, GHNFT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78A87D9E-AF93-48D4-8DCD-EE86464DB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0F292B-3FB3-4B7E-BB6C-CB41CA43A15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66382" y="5761155"/>
            <a:ext cx="1100387" cy="9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7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179512" y="548680"/>
            <a:ext cx="3744416" cy="5007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GB" sz="3600" b="1" i="0" kern="1200" baseline="0" smtClean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j-cs"/>
              </a:rPr>
              <a:t>Project Objectives: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69494" y="2492896"/>
            <a:ext cx="8405011" cy="3552617"/>
            <a:chOff x="591901" y="2960728"/>
            <a:chExt cx="8094897" cy="3105209"/>
          </a:xfrm>
        </p:grpSpPr>
        <p:sp>
          <p:nvSpPr>
            <p:cNvPr id="13" name="TextBox 12"/>
            <p:cNvSpPr txBox="1"/>
            <p:nvPr/>
          </p:nvSpPr>
          <p:spPr>
            <a:xfrm>
              <a:off x="591901" y="2960728"/>
              <a:ext cx="2529064" cy="310520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Avenir Book" charset="0"/>
                  <a:cs typeface="Calibri" panose="020F0502020204030204" pitchFamily="34" charset="0"/>
                </a:rPr>
                <a:t>100,000 whole genome sequences</a:t>
              </a: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3329419" y="2960728"/>
              <a:ext cx="5357379" cy="684297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68580" tIns="34290" rIns="68580" bIns="34290" rtlCol="0" anchor="ctr">
              <a:noAutofit/>
            </a:bodyPr>
            <a:lstStyle>
              <a:lvl1pPr marL="180975" indent="-180975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2438" indent="-1651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2788" indent="-160338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18415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2538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SzPct val="100000"/>
                <a:buNone/>
              </a:pPr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ea typeface="Avenir Book" charset="0"/>
                  <a:cs typeface="Calibri" panose="020F0502020204030204" pitchFamily="34" charset="0"/>
                </a:rPr>
                <a:t>Discovery of pathogenic variants leading to new treatments, devices and diagnostics</a:t>
              </a: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3323875" y="5381640"/>
              <a:ext cx="5362923" cy="684297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68580" tIns="34290" rIns="68580" bIns="34290" rtlCol="0" anchor="ctr">
              <a:noAutofit/>
            </a:bodyPr>
            <a:lstStyle>
              <a:lvl1pPr marL="180975" indent="-180975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2438" indent="-1651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2788" indent="-160338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18415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2538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SzPct val="100000"/>
                <a:buNone/>
              </a:pPr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ea typeface="Avenir Book" charset="0"/>
                  <a:cs typeface="Calibri" panose="020F0502020204030204" pitchFamily="34" charset="0"/>
                </a:rPr>
                <a:t>Advance UK life sciences industry and commercial activity in genomics</a:t>
              </a: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3323875" y="3767698"/>
              <a:ext cx="5362923" cy="684297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68580" tIns="34290" rIns="68580" bIns="34290" rtlCol="0" anchor="ctr">
              <a:noAutofit/>
            </a:bodyPr>
            <a:lstStyle>
              <a:lvl1pPr marL="180975" indent="-180975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2438" indent="-1651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2788" indent="-160338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18415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2538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SzPct val="100000"/>
                <a:buNone/>
              </a:pPr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ea typeface="Avenir Book" charset="0"/>
                  <a:cs typeface="Calibri" panose="020F0502020204030204" pitchFamily="34" charset="0"/>
                </a:rPr>
                <a:t>Accelerate uptake of genomic medicine practice integrated into the NHS</a:t>
              </a: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3329419" y="4574669"/>
              <a:ext cx="5357379" cy="684297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68580" tIns="34290" rIns="68580" bIns="34290" rtlCol="0" anchor="ctr">
              <a:noAutofit/>
            </a:bodyPr>
            <a:lstStyle>
              <a:lvl1pPr marL="180975" indent="-180975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2438" indent="-1651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2788" indent="-160338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18415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2538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SzPct val="100000"/>
                <a:buNone/>
              </a:pPr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ea typeface="Avenir Book" charset="0"/>
                  <a:cs typeface="Calibri" panose="020F0502020204030204" pitchFamily="34" charset="0"/>
                </a:rPr>
                <a:t>Increase public understanding for genomic medicine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6F757C-4067-E447-83C1-3A879AC4E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78"/>
          <a:stretch/>
        </p:blipFill>
        <p:spPr>
          <a:xfrm>
            <a:off x="4427984" y="548680"/>
            <a:ext cx="2339752" cy="181644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12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-76" r="-14006"/>
          <a:stretch/>
        </p:blipFill>
        <p:spPr bwMode="auto">
          <a:xfrm>
            <a:off x="0" y="12"/>
            <a:ext cx="105382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94256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prstClr val="white"/>
                </a:solidFill>
                <a:ea typeface="Calibri" pitchFamily="34" charset="0"/>
                <a:cs typeface="Calibri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54296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14"/>
          <p:cNvSpPr>
            <a:spLocks noChangeArrowheads="1"/>
          </p:cNvSpPr>
          <p:nvPr/>
        </p:nvSpPr>
        <p:spPr bwMode="auto">
          <a:xfrm>
            <a:off x="2995613" y="1484313"/>
            <a:ext cx="56800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altLang="en-US" sz="20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endParaRPr lang="en-US" alt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37942" y="1196752"/>
            <a:ext cx="51845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13 Genomic medicine centres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Rare disease or cancer recruitment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latin typeface="Calibri" panose="020F0502020204030204" pitchFamily="34" charset="0"/>
                <a:cs typeface="Arial" panose="020B0604020202020204" pitchFamily="34" charset="0"/>
              </a:rPr>
              <a:t>Working across organisations across a large geographical area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Increase access to genomic testing</a:t>
            </a:r>
          </a:p>
        </p:txBody>
      </p:sp>
      <p:sp>
        <p:nvSpPr>
          <p:cNvPr id="66562" name="Rectangle 18"/>
          <p:cNvSpPr txBox="1">
            <a:spLocks noChangeArrowheads="1"/>
          </p:cNvSpPr>
          <p:nvPr/>
        </p:nvSpPr>
        <p:spPr bwMode="auto">
          <a:xfrm>
            <a:off x="5308" y="124087"/>
            <a:ext cx="7519020" cy="7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Role of Genomic Medicine Centres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in delivering 100,000 Genomes Project:</a:t>
            </a:r>
            <a:br>
              <a:rPr lang="en-GB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GB" altLang="en-US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7942" y="3507085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2015-2019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776" y="3555107"/>
            <a:ext cx="3190747" cy="281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91" y="4963593"/>
            <a:ext cx="1300784" cy="13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6849" y="6299299"/>
            <a:ext cx="3631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Sue Hill OBE Chief Scientific Officer for England 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05" y="4403534"/>
            <a:ext cx="1686207" cy="186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7544" y="1508279"/>
            <a:ext cx="2952328" cy="3288874"/>
            <a:chOff x="467544" y="1508279"/>
            <a:chExt cx="2183507" cy="27760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508279"/>
              <a:ext cx="2183507" cy="277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4912" y="3555107"/>
              <a:ext cx="504056" cy="6279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9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752" y="260648"/>
            <a:ext cx="7705106" cy="620549"/>
          </a:xfrm>
        </p:spPr>
        <p:txBody>
          <a:bodyPr/>
          <a:lstStyle/>
          <a:p>
            <a:r>
              <a:rPr lang="en-GB" altLang="en-US" sz="2800" dirty="0"/>
              <a:t>WE GMC  </a:t>
            </a:r>
            <a:br>
              <a:rPr lang="en-GB" altLang="en-US" sz="2800" dirty="0"/>
            </a:br>
            <a:r>
              <a:rPr lang="en-GB" altLang="en-US" sz="2800" dirty="0"/>
              <a:t>Progress Update May 2019</a:t>
            </a: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1D181-4E93-46C3-B835-E35B2B9C0FA8}" type="slidenum">
              <a:rPr lang="en-GB" smtClean="0">
                <a:solidFill>
                  <a:prstClr val="white"/>
                </a:solidFill>
              </a:rPr>
              <a:pPr/>
              <a:t>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96C1E9-2609-4E37-A6E2-96BDF5BD2BC5}" type="datetime4">
              <a:rPr lang="en-GB" smtClean="0">
                <a:solidFill>
                  <a:prstClr val="white"/>
                </a:solidFill>
              </a:rPr>
              <a:pPr/>
              <a:t>18 June 2019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7429909" y="3055832"/>
            <a:ext cx="6389146" cy="46553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2100" b="1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8050289" y="7080548"/>
            <a:ext cx="35123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900" b="1">
                <a:solidFill>
                  <a:srgbClr val="FFFFFF"/>
                </a:solidFill>
                <a:latin typeface="Arial Black" pitchFamily="34" charset="0"/>
              </a:rPr>
              <a:t>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8968" y="1571020"/>
            <a:ext cx="8512210" cy="4449685"/>
            <a:chOff x="476753" y="1169554"/>
            <a:chExt cx="11044527" cy="4956014"/>
          </a:xfrm>
        </p:grpSpPr>
        <p:sp>
          <p:nvSpPr>
            <p:cNvPr id="10" name="Rectangle 9"/>
            <p:cNvSpPr/>
            <p:nvPr/>
          </p:nvSpPr>
          <p:spPr>
            <a:xfrm>
              <a:off x="476755" y="1169555"/>
              <a:ext cx="3334834" cy="49560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6753" y="1169554"/>
              <a:ext cx="3334835" cy="5888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10069" y="1230850"/>
              <a:ext cx="1796836" cy="411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prstClr val="white"/>
                  </a:solidFill>
                </a:rPr>
                <a:t>Taking part</a:t>
              </a:r>
            </a:p>
          </p:txBody>
        </p:sp>
        <p:sp>
          <p:nvSpPr>
            <p:cNvPr id="14" name="Isosceles Triangle 13"/>
            <p:cNvSpPr/>
            <p:nvPr/>
          </p:nvSpPr>
          <p:spPr>
            <a:xfrm rot="5400000">
              <a:off x="3751843" y="3634582"/>
              <a:ext cx="842963" cy="225425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27389" y="2094784"/>
              <a:ext cx="2060575" cy="5827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800" b="1" dirty="0">
                  <a:solidFill>
                    <a:srgbClr val="354072"/>
                  </a:solidFill>
                </a:rPr>
                <a:t>3,335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91391" y="2759682"/>
              <a:ext cx="2264910" cy="7198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rgbClr val="354072"/>
                  </a:solidFill>
                </a:rPr>
                <a:t>Individuals consented to participate across </a:t>
              </a:r>
              <a:br>
                <a:rPr lang="en-GB" sz="1200" dirty="0">
                  <a:solidFill>
                    <a:srgbClr val="354072"/>
                  </a:solidFill>
                </a:rPr>
              </a:br>
              <a:r>
                <a:rPr lang="en-GB" sz="1200" dirty="0">
                  <a:solidFill>
                    <a:srgbClr val="354072"/>
                  </a:solidFill>
                </a:rPr>
                <a:t>WE GMC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2113" y="4115079"/>
              <a:ext cx="3028873" cy="796459"/>
            </a:xfrm>
            <a:prstGeom prst="wedgeRoundRectCallout">
              <a:avLst>
                <a:gd name="adj1" fmla="val -4615"/>
                <a:gd name="adj2" fmla="val -66739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prstClr val="black"/>
                  </a:solidFill>
                </a:rPr>
                <a:t>Participants were consented from all provider organisations in both rare disease and cancer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64875" y="1171688"/>
              <a:ext cx="3026540" cy="4953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71224" y="1184388"/>
              <a:ext cx="3039239" cy="5953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9815" y="1221693"/>
              <a:ext cx="1479271" cy="411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prstClr val="white"/>
                  </a:solidFill>
                </a:rPr>
                <a:t>Samples</a:t>
              </a:r>
            </a:p>
          </p:txBody>
        </p:sp>
        <p:sp>
          <p:nvSpPr>
            <p:cNvPr id="28" name="Isosceles Triangle 27"/>
            <p:cNvSpPr/>
            <p:nvPr/>
          </p:nvSpPr>
          <p:spPr>
            <a:xfrm rot="5400000">
              <a:off x="7396983" y="3666936"/>
              <a:ext cx="754062" cy="25241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91028" y="1217018"/>
              <a:ext cx="3515517" cy="49085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006522" y="1174948"/>
              <a:ext cx="3514758" cy="59698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7" t="62154" r="82791" b="21529"/>
            <a:stretch>
              <a:fillRect/>
            </a:stretch>
          </p:blipFill>
          <p:spPr bwMode="auto">
            <a:xfrm>
              <a:off x="8342412" y="1875523"/>
              <a:ext cx="865189" cy="121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272319" y="1260807"/>
              <a:ext cx="307441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b="1" dirty="0">
                  <a:solidFill>
                    <a:prstClr val="white"/>
                  </a:solidFill>
                </a:rPr>
                <a:t>Analysis and Reports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389344" y="2083141"/>
              <a:ext cx="1516988" cy="514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400" b="1" dirty="0">
                  <a:solidFill>
                    <a:srgbClr val="354072"/>
                  </a:solidFill>
                </a:rPr>
                <a:t>1,654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34" r="72467" b="-17096"/>
            <a:stretch>
              <a:fillRect/>
            </a:stretch>
          </p:blipFill>
          <p:spPr bwMode="auto">
            <a:xfrm>
              <a:off x="4543517" y="3332868"/>
              <a:ext cx="436759" cy="467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8124909" y="3286168"/>
              <a:ext cx="1199120" cy="514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400" b="1" dirty="0">
                  <a:solidFill>
                    <a:srgbClr val="354072"/>
                  </a:solidFill>
                </a:rPr>
                <a:t>~50%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026605" y="4925130"/>
              <a:ext cx="1375756" cy="7198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rgbClr val="354072"/>
                  </a:solidFill>
                </a:rPr>
                <a:t>2,655 – </a:t>
              </a:r>
              <a:br>
                <a:rPr lang="en-GB" sz="1200" b="1" dirty="0">
                  <a:solidFill>
                    <a:srgbClr val="354072"/>
                  </a:solidFill>
                </a:rPr>
              </a:br>
              <a:r>
                <a:rPr lang="en-GB" sz="1200" b="1" dirty="0">
                  <a:solidFill>
                    <a:srgbClr val="354072"/>
                  </a:solidFill>
                </a:rPr>
                <a:t>Rare Disease samples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74575" y="4374067"/>
              <a:ext cx="2253589" cy="308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rgbClr val="354072"/>
                  </a:solidFill>
                </a:rPr>
                <a:t>1,077 – Cancer samples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401616" y="2564352"/>
              <a:ext cx="1938522" cy="514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rgbClr val="354072"/>
                  </a:solidFill>
                </a:rPr>
                <a:t>Reports anticipated for WE GMC patients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091189" y="4729800"/>
              <a:ext cx="2137081" cy="514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rgbClr val="354072"/>
                  </a:solidFill>
                </a:rPr>
                <a:t>Reported by laboratory to clinical team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0454" y="5154083"/>
              <a:ext cx="1874404" cy="719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prstClr val="black"/>
                  </a:solidFill>
                </a:rPr>
                <a:t>18 cancer pathways actively participated in the project</a:t>
              </a:r>
            </a:p>
          </p:txBody>
        </p:sp>
        <p:pic>
          <p:nvPicPr>
            <p:cNvPr id="12" name="Picture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0" t="5334" r="85764" b="82774"/>
            <a:stretch>
              <a:fillRect/>
            </a:stretch>
          </p:blipFill>
          <p:spPr bwMode="auto">
            <a:xfrm>
              <a:off x="4255820" y="2035927"/>
              <a:ext cx="1016493" cy="1404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7" t="32666" r="84975" b="47557"/>
            <a:stretch>
              <a:fillRect/>
            </a:stretch>
          </p:blipFill>
          <p:spPr bwMode="auto">
            <a:xfrm>
              <a:off x="10600080" y="2818728"/>
              <a:ext cx="733424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Image result for fast track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636" y="5227346"/>
              <a:ext cx="829864" cy="829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50"/>
          <p:cNvSpPr txBox="1"/>
          <p:nvPr/>
        </p:nvSpPr>
        <p:spPr>
          <a:xfrm>
            <a:off x="4080064" y="2420888"/>
            <a:ext cx="15028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dirty="0">
                <a:solidFill>
                  <a:srgbClr val="354072"/>
                </a:solidFill>
              </a:rPr>
              <a:t>~3,750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95936" y="3065185"/>
            <a:ext cx="179124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350" dirty="0">
                <a:solidFill>
                  <a:srgbClr val="354072"/>
                </a:solidFill>
              </a:rPr>
              <a:t>Samples sent to national biorepository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4" t="62154" r="43642" b="21529"/>
          <a:stretch/>
        </p:blipFill>
        <p:spPr bwMode="auto">
          <a:xfrm>
            <a:off x="523411" y="2204864"/>
            <a:ext cx="757956" cy="96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Carpenter-ClawsonC.UBHT_NT\AppData\Local\Microsoft\Windows\Temporary Internet Files\Content.IE5\LFAN01D0\5191258-isolata-strada-asfaltata--3d-rendering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11987"/>
            <a:ext cx="1124430" cy="84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77296"/>
            <a:ext cx="924377" cy="9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3491880" y="3718193"/>
            <a:ext cx="2201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100" dirty="0">
                <a:solidFill>
                  <a:prstClr val="black"/>
                </a:solidFill>
              </a:rPr>
              <a:t>including blood, tumour, saliva, resubmissions  and omics samples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12079371"/>
              </p:ext>
            </p:extLst>
          </p:nvPr>
        </p:nvGraphicFramePr>
        <p:xfrm>
          <a:off x="3367329" y="4727404"/>
          <a:ext cx="1425469" cy="84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6156176" y="4437112"/>
            <a:ext cx="1169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354072"/>
                </a:solidFill>
              </a:rPr>
              <a:t>~25%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48264" y="3678123"/>
            <a:ext cx="1440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354072"/>
                </a:solidFill>
              </a:rPr>
              <a:t>Currently available for analysis with the GMC laboratory team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708918" y="4725144"/>
            <a:ext cx="70994" cy="30284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4360320" y="5148471"/>
            <a:ext cx="321659" cy="110346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215829" y="5373216"/>
            <a:ext cx="19668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50" dirty="0">
                <a:solidFill>
                  <a:srgbClr val="354072"/>
                </a:solidFill>
              </a:rPr>
              <a:t>Results being returned to patients by appropriate clinician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48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0921459"/>
              </p:ext>
            </p:extLst>
          </p:nvPr>
        </p:nvGraphicFramePr>
        <p:xfrm>
          <a:off x="395536" y="980728"/>
          <a:ext cx="8496944" cy="1312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26735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  <a:defRPr lang="en-GB" sz="2400" b="1" i="0" u="none" strike="noStrike" kern="1200" baseline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pPr>
            <a:r>
              <a:rPr lang="en-GB" sz="36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Cancer Achievement: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608" y="2493213"/>
            <a:ext cx="41404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en-GB" b="1" dirty="0"/>
              <a:t>Transformation: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Fresh Frozen pathways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Identify patients through MDT  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CNS-led consent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Retrospective consent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Theatre scheduling 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Regional specimen transport infrastructure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Cross-specialty communication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Genomic Tumour Advisory Boards GTAB 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Support across regional cancer groups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0D4B7EB-C8A1-4246-909F-BF426A8030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37067" r="55609" b="10508"/>
          <a:stretch/>
        </p:blipFill>
        <p:spPr>
          <a:xfrm>
            <a:off x="4732636" y="2729577"/>
            <a:ext cx="3869049" cy="312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48064" y="5909533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/>
              <a:t>Post codes of consented cancer patients across WE GMC</a:t>
            </a:r>
          </a:p>
        </p:txBody>
      </p:sp>
    </p:spTree>
    <p:extLst>
      <p:ext uri="{BB962C8B-B14F-4D97-AF65-F5344CB8AC3E}">
        <p14:creationId xmlns:p14="http://schemas.microsoft.com/office/powerpoint/2010/main" val="1833965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0333"/>
            <a:ext cx="9239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6" y="26735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  <a:defRPr lang="en-GB" sz="2400" b="1" i="0" u="none" strike="noStrike" kern="1200" baseline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pPr>
            <a:r>
              <a:rPr lang="en-GB" sz="36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Cancer Achievement: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1114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325449" y="2852200"/>
            <a:ext cx="864096" cy="2880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Brain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38220" y="4327875"/>
            <a:ext cx="1073069" cy="2880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Head &amp; Neck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748390" y="3254820"/>
            <a:ext cx="1073069" cy="2880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Ovarian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78651" y="1988840"/>
            <a:ext cx="1073069" cy="2880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Breast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99286" y="2852936"/>
            <a:ext cx="1073069" cy="2880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Endometrium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41125" y="2457390"/>
            <a:ext cx="1073069" cy="2880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Colorectal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16312" y="5540523"/>
            <a:ext cx="1073069" cy="2880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Sarcoma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320799" y="3908517"/>
            <a:ext cx="1073069" cy="2880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Renal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7584" y="5047253"/>
            <a:ext cx="1073069" cy="2880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Melanoma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4493" y="3308886"/>
            <a:ext cx="1322694" cy="2880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Haematological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2" r="6565"/>
          <a:stretch/>
        </p:blipFill>
        <p:spPr bwMode="auto">
          <a:xfrm>
            <a:off x="3786820" y="3784054"/>
            <a:ext cx="67873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771800" y="5493206"/>
            <a:ext cx="1073069" cy="2880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Paediatric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1415" y="2418315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6513" y="2808552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29171" y="329128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02537" y="3888884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27984" y="278092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99992" y="3254787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07359" y="5017411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03401" y="5523537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09525" y="4299401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35896" y="5445224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20800" y="6088874"/>
            <a:ext cx="250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b="1" i="1" dirty="0"/>
              <a:t>2 = number of provider with pathway open by end of project in WE GMN region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442" y="1124744"/>
            <a:ext cx="378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Pathways opened across region: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20698" y="1331476"/>
            <a:ext cx="378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Patients consented across region: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008336"/>
              </p:ext>
            </p:extLst>
          </p:nvPr>
        </p:nvGraphicFramePr>
        <p:xfrm>
          <a:off x="5257248" y="1772816"/>
          <a:ext cx="3384376" cy="4815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North Bristol Trust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400" b="0" dirty="0"/>
                        <a:t>Breast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400" b="0" dirty="0"/>
                        <a:t>Colorectal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400" b="0" dirty="0"/>
                        <a:t>Haem </a:t>
                      </a:r>
                      <a:r>
                        <a:rPr lang="en-GB" sz="1400" b="0" dirty="0" err="1"/>
                        <a:t>Onc</a:t>
                      </a:r>
                      <a:endParaRPr lang="en-GB" sz="1400" b="0" dirty="0"/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400" b="0" dirty="0"/>
                        <a:t>Skin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400" b="0" dirty="0"/>
                        <a:t>Brain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400" b="0" dirty="0"/>
                        <a:t>Sarcoma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231</a:t>
                      </a:r>
                    </a:p>
                    <a:p>
                      <a:pPr algn="r"/>
                      <a:r>
                        <a:rPr lang="en-GB" sz="1400" b="0" dirty="0"/>
                        <a:t>118</a:t>
                      </a:r>
                    </a:p>
                    <a:p>
                      <a:pPr algn="r"/>
                      <a:r>
                        <a:rPr lang="en-GB" sz="1400" b="0" dirty="0"/>
                        <a:t>74</a:t>
                      </a:r>
                    </a:p>
                    <a:p>
                      <a:pPr algn="r"/>
                      <a:r>
                        <a:rPr lang="en-GB" sz="1400" b="0" dirty="0"/>
                        <a:t>15</a:t>
                      </a:r>
                    </a:p>
                    <a:p>
                      <a:pPr algn="r"/>
                      <a:r>
                        <a:rPr lang="en-GB" sz="1400" b="0" dirty="0"/>
                        <a:t>9</a:t>
                      </a:r>
                    </a:p>
                    <a:p>
                      <a:pPr algn="r"/>
                      <a:r>
                        <a:rPr lang="en-GB" sz="1400" b="0" dirty="0"/>
                        <a:t>8</a:t>
                      </a:r>
                    </a:p>
                    <a:p>
                      <a:pPr algn="r"/>
                      <a:r>
                        <a:rPr lang="en-GB" sz="1400" b="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Gloucestershire Hospitals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="0" dirty="0"/>
                        <a:t>Breast 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="0" dirty="0"/>
                        <a:t>Gynaecology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="0" dirty="0"/>
                        <a:t>Urology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="0" dirty="0"/>
                        <a:t>Head</a:t>
                      </a:r>
                      <a:r>
                        <a:rPr lang="en-GB" sz="1200" b="0" baseline="0" dirty="0"/>
                        <a:t> &amp; Neck</a:t>
                      </a:r>
                      <a:endParaRPr lang="en-GB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207</a:t>
                      </a:r>
                    </a:p>
                    <a:p>
                      <a:pPr algn="r"/>
                      <a:r>
                        <a:rPr lang="en-GB" sz="1200" dirty="0"/>
                        <a:t>87</a:t>
                      </a:r>
                    </a:p>
                    <a:p>
                      <a:pPr algn="r"/>
                      <a:r>
                        <a:rPr lang="en-GB" sz="1200" dirty="0"/>
                        <a:t>69</a:t>
                      </a:r>
                    </a:p>
                    <a:p>
                      <a:pPr algn="r"/>
                      <a:r>
                        <a:rPr lang="en-GB" sz="1200" dirty="0"/>
                        <a:t>47</a:t>
                      </a:r>
                    </a:p>
                    <a:p>
                      <a:pPr algn="r"/>
                      <a:r>
                        <a:rPr lang="en-GB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Royal</a:t>
                      </a:r>
                      <a:r>
                        <a:rPr lang="en-GB" sz="1600" b="1" baseline="0" dirty="0"/>
                        <a:t> United Hospitals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aseline="0" dirty="0"/>
                        <a:t>Gynaecology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aseline="0" dirty="0"/>
                        <a:t>Breast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aseline="0" dirty="0"/>
                        <a:t>Renal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aseline="0" dirty="0"/>
                        <a:t>Colorectal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160</a:t>
                      </a:r>
                    </a:p>
                    <a:p>
                      <a:pPr algn="r"/>
                      <a:r>
                        <a:rPr lang="en-GB" sz="1200" dirty="0"/>
                        <a:t>83</a:t>
                      </a:r>
                    </a:p>
                    <a:p>
                      <a:pPr algn="r"/>
                      <a:r>
                        <a:rPr lang="en-GB" sz="1200" dirty="0"/>
                        <a:t>45</a:t>
                      </a:r>
                    </a:p>
                    <a:p>
                      <a:pPr algn="r"/>
                      <a:r>
                        <a:rPr lang="en-GB" sz="1200" dirty="0"/>
                        <a:t>16</a:t>
                      </a:r>
                    </a:p>
                    <a:p>
                      <a:pPr algn="r"/>
                      <a:r>
                        <a:rPr lang="en-GB" sz="12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University</a:t>
                      </a:r>
                      <a:r>
                        <a:rPr lang="en-GB" sz="1600" b="1" baseline="0" dirty="0"/>
                        <a:t> Hospitals Bristol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aseline="0" dirty="0"/>
                        <a:t>Colorectal</a:t>
                      </a:r>
                    </a:p>
                    <a:p>
                      <a:pPr marL="285750" marR="0" indent="-28575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200" baseline="0" dirty="0"/>
                        <a:t>Paediatric</a:t>
                      </a:r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aseline="0" dirty="0"/>
                        <a:t>Haem </a:t>
                      </a:r>
                      <a:r>
                        <a:rPr lang="en-GB" sz="1200" baseline="0" dirty="0" err="1"/>
                        <a:t>Onc</a:t>
                      </a:r>
                      <a:endParaRPr lang="en-GB" sz="1200" baseline="0" dirty="0"/>
                    </a:p>
                    <a:p>
                      <a:pPr marL="285750" indent="-285750" algn="r">
                        <a:buFontTx/>
                        <a:buChar char="-"/>
                      </a:pPr>
                      <a:r>
                        <a:rPr lang="en-GB" sz="1200" baseline="0" dirty="0"/>
                        <a:t>Head &amp; Neck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81</a:t>
                      </a:r>
                    </a:p>
                    <a:p>
                      <a:pPr algn="r"/>
                      <a:r>
                        <a:rPr lang="en-GB" sz="1200" b="0" dirty="0"/>
                        <a:t>47</a:t>
                      </a:r>
                    </a:p>
                    <a:p>
                      <a:pPr algn="r"/>
                      <a:r>
                        <a:rPr lang="en-GB" sz="1200" b="0" dirty="0"/>
                        <a:t>16</a:t>
                      </a:r>
                    </a:p>
                    <a:p>
                      <a:pPr algn="r"/>
                      <a:r>
                        <a:rPr lang="en-GB" sz="1200" b="0" dirty="0"/>
                        <a:t>15</a:t>
                      </a:r>
                    </a:p>
                    <a:p>
                      <a:pPr algn="r"/>
                      <a:r>
                        <a:rPr lang="en-GB" sz="1200" b="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07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36263" r="18091" b="28745"/>
          <a:stretch>
            <a:fillRect/>
          </a:stretch>
        </p:blipFill>
        <p:spPr bwMode="auto">
          <a:xfrm>
            <a:off x="395536" y="2276872"/>
            <a:ext cx="3544887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0031" y="1331639"/>
            <a:ext cx="537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Recruit patients, extract DNA, send DNA to Biorepository and submit clinical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0031" y="2416333"/>
            <a:ext cx="525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Genome sequencing by Illumina (</a:t>
            </a:r>
            <a:r>
              <a:rPr lang="en-GB" dirty="0" err="1">
                <a:solidFill>
                  <a:prstClr val="black"/>
                </a:solidFill>
              </a:rPr>
              <a:t>Hinxton</a:t>
            </a:r>
            <a:r>
              <a:rPr lang="en-GB" dirty="0">
                <a:solidFill>
                  <a:prstClr val="black"/>
                </a:solidFill>
              </a:rPr>
              <a:t>, Cambridge)</a:t>
            </a:r>
          </a:p>
        </p:txBody>
      </p:sp>
      <p:sp>
        <p:nvSpPr>
          <p:cNvPr id="7" name="AutoShape 2" descr="Image result for genomics eng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AutoShape 4" descr="Image result for genomics engla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5" y="3573017"/>
            <a:ext cx="2128652" cy="10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50031" y="3763135"/>
            <a:ext cx="4713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prstClr val="black"/>
                </a:solidFill>
              </a:rPr>
              <a:t>Bioinformatic</a:t>
            </a:r>
            <a:r>
              <a:rPr lang="en-GB" dirty="0">
                <a:solidFill>
                  <a:prstClr val="black"/>
                </a:solidFill>
              </a:rPr>
              <a:t> analysis of genome sequence data</a:t>
            </a:r>
          </a:p>
          <a:p>
            <a:r>
              <a:rPr lang="en-GB" dirty="0">
                <a:solidFill>
                  <a:prstClr val="black"/>
                </a:solidFill>
              </a:rPr>
              <a:t>(gene panel analysis </a:t>
            </a:r>
            <a:r>
              <a:rPr lang="en-GB" dirty="0">
                <a:solidFill>
                  <a:prstClr val="black"/>
                </a:solidFill>
                <a:sym typeface="Wingdings"/>
              </a:rPr>
              <a:t> tiered variants</a:t>
            </a:r>
            <a:r>
              <a:rPr lang="en-GB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0031" y="5223797"/>
            <a:ext cx="5038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Analysis of genomic variants, GTABs where required, confirmatory testing, issue of clinical diagnostic report and communication of result to patient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62" y="5337802"/>
            <a:ext cx="1751462" cy="80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67" y="1267528"/>
            <a:ext cx="1751462" cy="80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55575" y="1267528"/>
            <a:ext cx="1884511" cy="809325"/>
            <a:chOff x="5587921" y="1556792"/>
            <a:chExt cx="4136645" cy="1440167"/>
          </a:xfrm>
        </p:grpSpPr>
        <p:sp>
          <p:nvSpPr>
            <p:cNvPr id="16" name="Rectangle 15"/>
            <p:cNvSpPr/>
            <p:nvPr/>
          </p:nvSpPr>
          <p:spPr>
            <a:xfrm>
              <a:off x="5587921" y="1556792"/>
              <a:ext cx="4136645" cy="1440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21" y="1726856"/>
              <a:ext cx="4108450" cy="1100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91951" y="5337802"/>
            <a:ext cx="1884511" cy="809325"/>
            <a:chOff x="5587921" y="1556792"/>
            <a:chExt cx="4136645" cy="1440167"/>
          </a:xfrm>
        </p:grpSpPr>
        <p:sp>
          <p:nvSpPr>
            <p:cNvPr id="19" name="Rectangle 18"/>
            <p:cNvSpPr/>
            <p:nvPr/>
          </p:nvSpPr>
          <p:spPr>
            <a:xfrm>
              <a:off x="5587921" y="1556792"/>
              <a:ext cx="4136645" cy="1440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21" y="1726856"/>
              <a:ext cx="4108450" cy="1100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itle 1"/>
          <p:cNvSpPr txBox="1">
            <a:spLocks/>
          </p:cNvSpPr>
          <p:nvPr/>
        </p:nvSpPr>
        <p:spPr>
          <a:xfrm>
            <a:off x="191951" y="262930"/>
            <a:ext cx="7360369" cy="571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 fontAlgn="base">
              <a:lnSpc>
                <a:spcPct val="90000"/>
              </a:lnSpc>
            </a:pPr>
            <a:r>
              <a:rPr lang="en-GB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Getting a result: Simplified overview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94" y="127026"/>
            <a:ext cx="1530894" cy="70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55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114300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100,000 Genomes Project</a:t>
            </a:r>
            <a:b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Cancer Return of Results Processes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08520" y="1844824"/>
            <a:ext cx="9420671" cy="2935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E668FD-02D3-44B1-B3B3-BA961B0CAF03}"/>
              </a:ext>
            </a:extLst>
          </p:cNvPr>
          <p:cNvSpPr txBox="1"/>
          <p:nvPr/>
        </p:nvSpPr>
        <p:spPr>
          <a:xfrm>
            <a:off x="-36512" y="4941168"/>
            <a:ext cx="9180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However: proposal to analyse all the results for the sarcoma patients and have a dedicated Genomics Tumour Advisory Board to review the analysis  </a:t>
            </a:r>
          </a:p>
        </p:txBody>
      </p:sp>
    </p:spTree>
    <p:extLst>
      <p:ext uri="{BB962C8B-B14F-4D97-AF65-F5344CB8AC3E}">
        <p14:creationId xmlns:p14="http://schemas.microsoft.com/office/powerpoint/2010/main" val="67051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717E4-13D7-41C4-BEC9-C2C4E3E7E0B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Cancer Results Management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026"/>
            <a:ext cx="1944216" cy="8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6" y="1023552"/>
            <a:ext cx="4371857" cy="5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17" y="1023552"/>
            <a:ext cx="4366371" cy="5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78" y="1916832"/>
            <a:ext cx="3386510" cy="44407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2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14984</TotalTime>
  <Words>1711</Words>
  <Application>Microsoft Office PowerPoint</Application>
  <PresentationFormat>On-screen Show (4:3)</PresentationFormat>
  <Paragraphs>374</Paragraphs>
  <Slides>20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8_Office Theme</vt:lpstr>
      <vt:lpstr>PowerPoint Presentation</vt:lpstr>
      <vt:lpstr>PowerPoint Presentation</vt:lpstr>
      <vt:lpstr>PowerPoint Presentation</vt:lpstr>
      <vt:lpstr>WE GMC   Progress Update May 2019</vt:lpstr>
      <vt:lpstr>PowerPoint Presentation</vt:lpstr>
      <vt:lpstr>PowerPoint Presentation</vt:lpstr>
      <vt:lpstr>PowerPoint Presentation</vt:lpstr>
      <vt:lpstr>100,000 Genomes Project Cancer Return of Results Processes</vt:lpstr>
      <vt:lpstr>Cancer Results Management</vt:lpstr>
      <vt:lpstr>PowerPoint Presentation</vt:lpstr>
      <vt:lpstr>National Test Directory</vt:lpstr>
      <vt:lpstr>National Test directory- whole genome sequencing</vt:lpstr>
      <vt:lpstr>Evolution of genetic testing:</vt:lpstr>
      <vt:lpstr>PowerPoint Presentation</vt:lpstr>
      <vt:lpstr>PowerPoint Presentation</vt:lpstr>
      <vt:lpstr>Next steps </vt:lpstr>
      <vt:lpstr>What is the role of the GMC?</vt:lpstr>
      <vt:lpstr>PowerPoint Presentation</vt:lpstr>
      <vt:lpstr>PowerPoint Presentation</vt:lpstr>
      <vt:lpstr>PowerPoint Presentation</vt:lpstr>
    </vt:vector>
  </TitlesOfParts>
  <Company>Royal Devon and Exeter NHS Foundation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Quarterly Review</dc:title>
  <dc:creator>BearmanJ</dc:creator>
  <cp:lastModifiedBy>Dunderdale, Helen</cp:lastModifiedBy>
  <cp:revision>996</cp:revision>
  <cp:lastPrinted>2018-07-31T08:04:36Z</cp:lastPrinted>
  <dcterms:created xsi:type="dcterms:W3CDTF">2016-11-16T17:02:39Z</dcterms:created>
  <dcterms:modified xsi:type="dcterms:W3CDTF">2019-06-18T09:26:27Z</dcterms:modified>
</cp:coreProperties>
</file>