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2"/>
  </p:notesMasterIdLst>
  <p:handoutMasterIdLst>
    <p:handoutMasterId r:id="rId23"/>
  </p:handoutMasterIdLst>
  <p:sldIdLst>
    <p:sldId id="256" r:id="rId2"/>
    <p:sldId id="454" r:id="rId3"/>
    <p:sldId id="440" r:id="rId4"/>
    <p:sldId id="391" r:id="rId5"/>
    <p:sldId id="393" r:id="rId6"/>
    <p:sldId id="448" r:id="rId7"/>
    <p:sldId id="455" r:id="rId8"/>
    <p:sldId id="403" r:id="rId9"/>
    <p:sldId id="412" r:id="rId10"/>
    <p:sldId id="478" r:id="rId11"/>
    <p:sldId id="488" r:id="rId12"/>
    <p:sldId id="413" r:id="rId13"/>
    <p:sldId id="494" r:id="rId14"/>
    <p:sldId id="486" r:id="rId15"/>
    <p:sldId id="467" r:id="rId16"/>
    <p:sldId id="458" r:id="rId17"/>
    <p:sldId id="452" r:id="rId18"/>
    <p:sldId id="463" r:id="rId19"/>
    <p:sldId id="430" r:id="rId20"/>
    <p:sldId id="468"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86" autoAdjust="0"/>
  </p:normalViewPr>
  <p:slideViewPr>
    <p:cSldViewPr>
      <p:cViewPr>
        <p:scale>
          <a:sx n="74" d="100"/>
          <a:sy n="74" d="100"/>
        </p:scale>
        <p:origin x="-1254" y="-54"/>
      </p:cViewPr>
      <p:guideLst>
        <p:guide orient="horz" pos="2160"/>
        <p:guide pos="2880"/>
      </p:guideLst>
    </p:cSldViewPr>
  </p:slideViewPr>
  <p:notesTextViewPr>
    <p:cViewPr>
      <p:scale>
        <a:sx n="1" d="1"/>
        <a:sy n="1" d="1"/>
      </p:scale>
      <p:origin x="0" y="0"/>
    </p:cViewPr>
  </p:notesTextViewPr>
  <p:sorterViewPr>
    <p:cViewPr>
      <p:scale>
        <a:sx n="100" d="100"/>
        <a:sy n="100" d="100"/>
      </p:scale>
      <p:origin x="0" y="-840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00053-B920-4C41-B846-D772CA7FD25F}" type="doc">
      <dgm:prSet loTypeId="urn:microsoft.com/office/officeart/2005/8/layout/venn1" loCatId="relationship" qsTypeId="urn:microsoft.com/office/officeart/2005/8/quickstyle/simple1" qsCatId="simple" csTypeId="urn:microsoft.com/office/officeart/2005/8/colors/colorful5" csCatId="colorful" phldr="1"/>
      <dgm:spPr/>
    </dgm:pt>
    <dgm:pt modelId="{CDFCB317-2EF2-4557-9B2C-033DC9B1DACB}">
      <dgm:prSet phldrT="[Text]"/>
      <dgm:spPr/>
      <dgm:t>
        <a:bodyPr/>
        <a:lstStyle/>
        <a:p>
          <a:r>
            <a:rPr lang="en-GB" dirty="0"/>
            <a:t>Genomic Laboratory Hubs </a:t>
          </a:r>
        </a:p>
      </dgm:t>
    </dgm:pt>
    <dgm:pt modelId="{3140A046-B0E7-4E55-B390-A0FA716B12F9}" type="parTrans" cxnId="{5C75D424-2117-485F-95A5-EEADF1D9FBFB}">
      <dgm:prSet/>
      <dgm:spPr/>
      <dgm:t>
        <a:bodyPr/>
        <a:lstStyle/>
        <a:p>
          <a:endParaRPr lang="en-GB"/>
        </a:p>
      </dgm:t>
    </dgm:pt>
    <dgm:pt modelId="{5D7E5CD1-5865-471D-BD73-A533DC2D679E}" type="sibTrans" cxnId="{5C75D424-2117-485F-95A5-EEADF1D9FBFB}">
      <dgm:prSet/>
      <dgm:spPr/>
      <dgm:t>
        <a:bodyPr/>
        <a:lstStyle/>
        <a:p>
          <a:endParaRPr lang="en-GB"/>
        </a:p>
      </dgm:t>
    </dgm:pt>
    <dgm:pt modelId="{FCC0F76F-FC59-43A3-9742-C3BA534A73A6}">
      <dgm:prSet phldrT="[Text]"/>
      <dgm:spPr/>
      <dgm:t>
        <a:bodyPr/>
        <a:lstStyle/>
        <a:p>
          <a:r>
            <a:rPr lang="en-GB" dirty="0"/>
            <a:t>Cancer Services</a:t>
          </a:r>
        </a:p>
      </dgm:t>
    </dgm:pt>
    <dgm:pt modelId="{4F98E4F1-467F-454C-BDA3-76609ED7448D}" type="parTrans" cxnId="{020456C6-CA2A-4D1F-B42B-58C1785FDB71}">
      <dgm:prSet/>
      <dgm:spPr/>
      <dgm:t>
        <a:bodyPr/>
        <a:lstStyle/>
        <a:p>
          <a:endParaRPr lang="en-GB"/>
        </a:p>
      </dgm:t>
    </dgm:pt>
    <dgm:pt modelId="{A5F44EF2-2F90-4AEF-A61E-A00362F0F0AC}" type="sibTrans" cxnId="{020456C6-CA2A-4D1F-B42B-58C1785FDB71}">
      <dgm:prSet/>
      <dgm:spPr/>
      <dgm:t>
        <a:bodyPr/>
        <a:lstStyle/>
        <a:p>
          <a:endParaRPr lang="en-GB"/>
        </a:p>
      </dgm:t>
    </dgm:pt>
    <dgm:pt modelId="{245715C5-22BA-4844-84DC-644D0E564D22}">
      <dgm:prSet phldrT="[Text]"/>
      <dgm:spPr/>
      <dgm:t>
        <a:bodyPr/>
        <a:lstStyle/>
        <a:p>
          <a:r>
            <a:rPr lang="en-GB" dirty="0"/>
            <a:t>Clinical Genetics Services</a:t>
          </a:r>
        </a:p>
      </dgm:t>
    </dgm:pt>
    <dgm:pt modelId="{A0F0994C-07CC-48E1-9FC0-452561DC25A8}" type="parTrans" cxnId="{DAC88C5C-D2F6-4DAC-9882-E066D9058E9B}">
      <dgm:prSet/>
      <dgm:spPr/>
      <dgm:t>
        <a:bodyPr/>
        <a:lstStyle/>
        <a:p>
          <a:endParaRPr lang="en-GB"/>
        </a:p>
      </dgm:t>
    </dgm:pt>
    <dgm:pt modelId="{90DAF220-DC72-4AAE-BBD2-34CE056D66A8}" type="sibTrans" cxnId="{DAC88C5C-D2F6-4DAC-9882-E066D9058E9B}">
      <dgm:prSet/>
      <dgm:spPr/>
      <dgm:t>
        <a:bodyPr/>
        <a:lstStyle/>
        <a:p>
          <a:endParaRPr lang="en-GB"/>
        </a:p>
      </dgm:t>
    </dgm:pt>
    <dgm:pt modelId="{96F6CD83-B2F9-4BDB-9537-367CB1C2C42A}">
      <dgm:prSet phldrT="[Text]"/>
      <dgm:spPr/>
      <dgm:t>
        <a:bodyPr/>
        <a:lstStyle/>
        <a:p>
          <a:r>
            <a:rPr lang="en-GB"/>
            <a:t>Genomic </a:t>
          </a:r>
          <a:r>
            <a:rPr lang="en-GB" dirty="0"/>
            <a:t>Medicine Centres</a:t>
          </a:r>
        </a:p>
      </dgm:t>
    </dgm:pt>
    <dgm:pt modelId="{5809F0E0-BA19-463B-92BE-CD8F7D4EBD9B}" type="parTrans" cxnId="{5EEE9D62-FA03-4B6C-9A5D-CB740AED10B3}">
      <dgm:prSet/>
      <dgm:spPr/>
    </dgm:pt>
    <dgm:pt modelId="{DECDA175-B61E-4362-815A-81416E09AE3E}" type="sibTrans" cxnId="{5EEE9D62-FA03-4B6C-9A5D-CB740AED10B3}">
      <dgm:prSet/>
      <dgm:spPr/>
    </dgm:pt>
    <dgm:pt modelId="{371E9D66-E9F6-4599-A744-9EC07C08F2BE}" type="pres">
      <dgm:prSet presAssocID="{CA500053-B920-4C41-B846-D772CA7FD25F}" presName="compositeShape" presStyleCnt="0">
        <dgm:presLayoutVars>
          <dgm:chMax val="7"/>
          <dgm:dir/>
          <dgm:resizeHandles val="exact"/>
        </dgm:presLayoutVars>
      </dgm:prSet>
      <dgm:spPr/>
    </dgm:pt>
    <dgm:pt modelId="{ED1FF812-98ED-489C-94EE-424FBD3E13B6}" type="pres">
      <dgm:prSet presAssocID="{CDFCB317-2EF2-4557-9B2C-033DC9B1DACB}" presName="circ1" presStyleLbl="vennNode1" presStyleIdx="0" presStyleCnt="4"/>
      <dgm:spPr/>
      <dgm:t>
        <a:bodyPr/>
        <a:lstStyle/>
        <a:p>
          <a:endParaRPr lang="en-GB"/>
        </a:p>
      </dgm:t>
    </dgm:pt>
    <dgm:pt modelId="{0BB9EC56-D1C2-4004-884D-8B5829B0BAEA}" type="pres">
      <dgm:prSet presAssocID="{CDFCB317-2EF2-4557-9B2C-033DC9B1DACB}" presName="circ1Tx" presStyleLbl="revTx" presStyleIdx="0" presStyleCnt="0">
        <dgm:presLayoutVars>
          <dgm:chMax val="0"/>
          <dgm:chPref val="0"/>
          <dgm:bulletEnabled val="1"/>
        </dgm:presLayoutVars>
      </dgm:prSet>
      <dgm:spPr/>
      <dgm:t>
        <a:bodyPr/>
        <a:lstStyle/>
        <a:p>
          <a:endParaRPr lang="en-GB"/>
        </a:p>
      </dgm:t>
    </dgm:pt>
    <dgm:pt modelId="{9AEC5099-AA0F-42F7-A95E-39E0D3B215D9}" type="pres">
      <dgm:prSet presAssocID="{FCC0F76F-FC59-43A3-9742-C3BA534A73A6}" presName="circ2" presStyleLbl="vennNode1" presStyleIdx="1" presStyleCnt="4"/>
      <dgm:spPr/>
      <dgm:t>
        <a:bodyPr/>
        <a:lstStyle/>
        <a:p>
          <a:endParaRPr lang="en-GB"/>
        </a:p>
      </dgm:t>
    </dgm:pt>
    <dgm:pt modelId="{7122BF6E-4E65-4D4D-B8F3-D71DEEC8EDB5}" type="pres">
      <dgm:prSet presAssocID="{FCC0F76F-FC59-43A3-9742-C3BA534A73A6}" presName="circ2Tx" presStyleLbl="revTx" presStyleIdx="0" presStyleCnt="0">
        <dgm:presLayoutVars>
          <dgm:chMax val="0"/>
          <dgm:chPref val="0"/>
          <dgm:bulletEnabled val="1"/>
        </dgm:presLayoutVars>
      </dgm:prSet>
      <dgm:spPr/>
      <dgm:t>
        <a:bodyPr/>
        <a:lstStyle/>
        <a:p>
          <a:endParaRPr lang="en-GB"/>
        </a:p>
      </dgm:t>
    </dgm:pt>
    <dgm:pt modelId="{8E111926-7F96-4753-8912-DE9A48A246A3}" type="pres">
      <dgm:prSet presAssocID="{96F6CD83-B2F9-4BDB-9537-367CB1C2C42A}" presName="circ3" presStyleLbl="vennNode1" presStyleIdx="2" presStyleCnt="4"/>
      <dgm:spPr/>
      <dgm:t>
        <a:bodyPr/>
        <a:lstStyle/>
        <a:p>
          <a:endParaRPr lang="en-GB"/>
        </a:p>
      </dgm:t>
    </dgm:pt>
    <dgm:pt modelId="{B1883347-B216-4791-974F-038E063C2FCA}" type="pres">
      <dgm:prSet presAssocID="{96F6CD83-B2F9-4BDB-9537-367CB1C2C42A}" presName="circ3Tx" presStyleLbl="revTx" presStyleIdx="0" presStyleCnt="0">
        <dgm:presLayoutVars>
          <dgm:chMax val="0"/>
          <dgm:chPref val="0"/>
          <dgm:bulletEnabled val="1"/>
        </dgm:presLayoutVars>
      </dgm:prSet>
      <dgm:spPr/>
      <dgm:t>
        <a:bodyPr/>
        <a:lstStyle/>
        <a:p>
          <a:endParaRPr lang="en-GB"/>
        </a:p>
      </dgm:t>
    </dgm:pt>
    <dgm:pt modelId="{D8049B61-0A44-44A4-A3E0-6DDC15E304CA}" type="pres">
      <dgm:prSet presAssocID="{245715C5-22BA-4844-84DC-644D0E564D22}" presName="circ4" presStyleLbl="vennNode1" presStyleIdx="3" presStyleCnt="4"/>
      <dgm:spPr/>
      <dgm:t>
        <a:bodyPr/>
        <a:lstStyle/>
        <a:p>
          <a:endParaRPr lang="en-GB"/>
        </a:p>
      </dgm:t>
    </dgm:pt>
    <dgm:pt modelId="{4A5A617B-FF92-4EDF-9A3D-71D38C8402DC}" type="pres">
      <dgm:prSet presAssocID="{245715C5-22BA-4844-84DC-644D0E564D22}" presName="circ4Tx" presStyleLbl="revTx" presStyleIdx="0" presStyleCnt="0">
        <dgm:presLayoutVars>
          <dgm:chMax val="0"/>
          <dgm:chPref val="0"/>
          <dgm:bulletEnabled val="1"/>
        </dgm:presLayoutVars>
      </dgm:prSet>
      <dgm:spPr/>
      <dgm:t>
        <a:bodyPr/>
        <a:lstStyle/>
        <a:p>
          <a:endParaRPr lang="en-GB"/>
        </a:p>
      </dgm:t>
    </dgm:pt>
  </dgm:ptLst>
  <dgm:cxnLst>
    <dgm:cxn modelId="{C0073823-A56F-4E24-9DD6-F85E4103C00F}" type="presOf" srcId="{FCC0F76F-FC59-43A3-9742-C3BA534A73A6}" destId="{7122BF6E-4E65-4D4D-B8F3-D71DEEC8EDB5}" srcOrd="1" destOrd="0" presId="urn:microsoft.com/office/officeart/2005/8/layout/venn1"/>
    <dgm:cxn modelId="{5C75D424-2117-485F-95A5-EEADF1D9FBFB}" srcId="{CA500053-B920-4C41-B846-D772CA7FD25F}" destId="{CDFCB317-2EF2-4557-9B2C-033DC9B1DACB}" srcOrd="0" destOrd="0" parTransId="{3140A046-B0E7-4E55-B390-A0FA716B12F9}" sibTransId="{5D7E5CD1-5865-471D-BD73-A533DC2D679E}"/>
    <dgm:cxn modelId="{9353DC92-2ABC-4D97-83D6-8B546702EAAC}" type="presOf" srcId="{CDFCB317-2EF2-4557-9B2C-033DC9B1DACB}" destId="{0BB9EC56-D1C2-4004-884D-8B5829B0BAEA}" srcOrd="1" destOrd="0" presId="urn:microsoft.com/office/officeart/2005/8/layout/venn1"/>
    <dgm:cxn modelId="{A84DE993-D76F-430B-91FE-B168F93880B8}" type="presOf" srcId="{CA500053-B920-4C41-B846-D772CA7FD25F}" destId="{371E9D66-E9F6-4599-A744-9EC07C08F2BE}" srcOrd="0" destOrd="0" presId="urn:microsoft.com/office/officeart/2005/8/layout/venn1"/>
    <dgm:cxn modelId="{5EEE9D62-FA03-4B6C-9A5D-CB740AED10B3}" srcId="{CA500053-B920-4C41-B846-D772CA7FD25F}" destId="{96F6CD83-B2F9-4BDB-9537-367CB1C2C42A}" srcOrd="2" destOrd="0" parTransId="{5809F0E0-BA19-463B-92BE-CD8F7D4EBD9B}" sibTransId="{DECDA175-B61E-4362-815A-81416E09AE3E}"/>
    <dgm:cxn modelId="{8449D952-4075-4414-BE3B-B0B5E11CD6F9}" type="presOf" srcId="{245715C5-22BA-4844-84DC-644D0E564D22}" destId="{4A5A617B-FF92-4EDF-9A3D-71D38C8402DC}" srcOrd="1" destOrd="0" presId="urn:microsoft.com/office/officeart/2005/8/layout/venn1"/>
    <dgm:cxn modelId="{65F7AC82-6ADB-4C51-BC51-4B891261EB2D}" type="presOf" srcId="{96F6CD83-B2F9-4BDB-9537-367CB1C2C42A}" destId="{B1883347-B216-4791-974F-038E063C2FCA}" srcOrd="1" destOrd="0" presId="urn:microsoft.com/office/officeart/2005/8/layout/venn1"/>
    <dgm:cxn modelId="{7F03CC9F-11B0-4E1C-8E06-982ABBFD041D}" type="presOf" srcId="{CDFCB317-2EF2-4557-9B2C-033DC9B1DACB}" destId="{ED1FF812-98ED-489C-94EE-424FBD3E13B6}" srcOrd="0" destOrd="0" presId="urn:microsoft.com/office/officeart/2005/8/layout/venn1"/>
    <dgm:cxn modelId="{C5282928-BC5F-42A6-A012-ED1844172536}" type="presOf" srcId="{245715C5-22BA-4844-84DC-644D0E564D22}" destId="{D8049B61-0A44-44A4-A3E0-6DDC15E304CA}" srcOrd="0" destOrd="0" presId="urn:microsoft.com/office/officeart/2005/8/layout/venn1"/>
    <dgm:cxn modelId="{DAC88C5C-D2F6-4DAC-9882-E066D9058E9B}" srcId="{CA500053-B920-4C41-B846-D772CA7FD25F}" destId="{245715C5-22BA-4844-84DC-644D0E564D22}" srcOrd="3" destOrd="0" parTransId="{A0F0994C-07CC-48E1-9FC0-452561DC25A8}" sibTransId="{90DAF220-DC72-4AAE-BBD2-34CE056D66A8}"/>
    <dgm:cxn modelId="{020456C6-CA2A-4D1F-B42B-58C1785FDB71}" srcId="{CA500053-B920-4C41-B846-D772CA7FD25F}" destId="{FCC0F76F-FC59-43A3-9742-C3BA534A73A6}" srcOrd="1" destOrd="0" parTransId="{4F98E4F1-467F-454C-BDA3-76609ED7448D}" sibTransId="{A5F44EF2-2F90-4AEF-A61E-A00362F0F0AC}"/>
    <dgm:cxn modelId="{2C850240-1524-45C1-BF50-FE005E69356F}" type="presOf" srcId="{FCC0F76F-FC59-43A3-9742-C3BA534A73A6}" destId="{9AEC5099-AA0F-42F7-A95E-39E0D3B215D9}" srcOrd="0" destOrd="0" presId="urn:microsoft.com/office/officeart/2005/8/layout/venn1"/>
    <dgm:cxn modelId="{5D31E780-792E-4D48-B6C4-F324FFD35D42}" type="presOf" srcId="{96F6CD83-B2F9-4BDB-9537-367CB1C2C42A}" destId="{8E111926-7F96-4753-8912-DE9A48A246A3}" srcOrd="0" destOrd="0" presId="urn:microsoft.com/office/officeart/2005/8/layout/venn1"/>
    <dgm:cxn modelId="{75BA789C-B8BE-46AF-9231-544C03609F00}" type="presParOf" srcId="{371E9D66-E9F6-4599-A744-9EC07C08F2BE}" destId="{ED1FF812-98ED-489C-94EE-424FBD3E13B6}" srcOrd="0" destOrd="0" presId="urn:microsoft.com/office/officeart/2005/8/layout/venn1"/>
    <dgm:cxn modelId="{F56C2245-72E1-4EA4-B8AC-355D12C59798}" type="presParOf" srcId="{371E9D66-E9F6-4599-A744-9EC07C08F2BE}" destId="{0BB9EC56-D1C2-4004-884D-8B5829B0BAEA}" srcOrd="1" destOrd="0" presId="urn:microsoft.com/office/officeart/2005/8/layout/venn1"/>
    <dgm:cxn modelId="{A59E5362-D84E-4E14-AE7B-A473F57A717E}" type="presParOf" srcId="{371E9D66-E9F6-4599-A744-9EC07C08F2BE}" destId="{9AEC5099-AA0F-42F7-A95E-39E0D3B215D9}" srcOrd="2" destOrd="0" presId="urn:microsoft.com/office/officeart/2005/8/layout/venn1"/>
    <dgm:cxn modelId="{8B9FA21A-9A4C-4B83-90E7-D4EE0EE435B4}" type="presParOf" srcId="{371E9D66-E9F6-4599-A744-9EC07C08F2BE}" destId="{7122BF6E-4E65-4D4D-B8F3-D71DEEC8EDB5}" srcOrd="3" destOrd="0" presId="urn:microsoft.com/office/officeart/2005/8/layout/venn1"/>
    <dgm:cxn modelId="{31349328-258A-4F04-AE9A-04DB029587F1}" type="presParOf" srcId="{371E9D66-E9F6-4599-A744-9EC07C08F2BE}" destId="{8E111926-7F96-4753-8912-DE9A48A246A3}" srcOrd="4" destOrd="0" presId="urn:microsoft.com/office/officeart/2005/8/layout/venn1"/>
    <dgm:cxn modelId="{58D24263-640F-4549-A779-2B1FF1976033}" type="presParOf" srcId="{371E9D66-E9F6-4599-A744-9EC07C08F2BE}" destId="{B1883347-B216-4791-974F-038E063C2FCA}" srcOrd="5" destOrd="0" presId="urn:microsoft.com/office/officeart/2005/8/layout/venn1"/>
    <dgm:cxn modelId="{C6D63922-F7DB-4577-B693-C34AB984188E}" type="presParOf" srcId="{371E9D66-E9F6-4599-A744-9EC07C08F2BE}" destId="{D8049B61-0A44-44A4-A3E0-6DDC15E304CA}" srcOrd="6" destOrd="0" presId="urn:microsoft.com/office/officeart/2005/8/layout/venn1"/>
    <dgm:cxn modelId="{BC75D9B1-C6DD-4E97-9476-707EFC9D2AF4}" type="presParOf" srcId="{371E9D66-E9F6-4599-A744-9EC07C08F2BE}" destId="{4A5A617B-FF92-4EDF-9A3D-71D38C8402DC}"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E4142C-D408-418A-B5BC-88DBD89E0D50}" type="datetimeFigureOut">
              <a:rPr lang="en-GB" smtClean="0"/>
              <a:t>23/05/2018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6F65673-6020-43F6-ACFC-00660444F134}" type="slidenum">
              <a:rPr lang="en-GB" smtClean="0"/>
              <a:t>‹#›</a:t>
            </a:fld>
            <a:endParaRPr lang="en-GB"/>
          </a:p>
        </p:txBody>
      </p:sp>
    </p:spTree>
    <p:extLst>
      <p:ext uri="{BB962C8B-B14F-4D97-AF65-F5344CB8AC3E}">
        <p14:creationId xmlns:p14="http://schemas.microsoft.com/office/powerpoint/2010/main" val="2153086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F2BD1C4-D218-49B2-A774-E732A14BB6C1}" type="datetimeFigureOut">
              <a:rPr lang="en-GB" smtClean="0"/>
              <a:t>23/05/2018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596BBD2-E987-4094-89A8-6D3606617F19}" type="slidenum">
              <a:rPr lang="en-GB" smtClean="0"/>
              <a:t>‹#›</a:t>
            </a:fld>
            <a:endParaRPr lang="en-GB"/>
          </a:p>
        </p:txBody>
      </p:sp>
    </p:spTree>
    <p:extLst>
      <p:ext uri="{BB962C8B-B14F-4D97-AF65-F5344CB8AC3E}">
        <p14:creationId xmlns:p14="http://schemas.microsoft.com/office/powerpoint/2010/main" val="175837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a:t>
            </a:fld>
            <a:endParaRPr lang="en-GB" dirty="0"/>
          </a:p>
        </p:txBody>
      </p:sp>
    </p:spTree>
    <p:extLst>
      <p:ext uri="{BB962C8B-B14F-4D97-AF65-F5344CB8AC3E}">
        <p14:creationId xmlns:p14="http://schemas.microsoft.com/office/powerpoint/2010/main" val="44495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introduction of </a:t>
            </a:r>
            <a:r>
              <a:rPr lang="en-GB" b="1" dirty="0">
                <a:solidFill>
                  <a:srgbClr val="0070C0"/>
                </a:solidFill>
              </a:rPr>
              <a:t>genomics</a:t>
            </a:r>
            <a:r>
              <a:rPr lang="en-GB" dirty="0">
                <a:solidFill>
                  <a:srgbClr val="0070C0"/>
                </a:solidFill>
              </a:rPr>
              <a:t> </a:t>
            </a:r>
            <a:r>
              <a:rPr lang="en-GB" dirty="0"/>
              <a:t>into mainstream healthcare is set to provide </a:t>
            </a:r>
            <a:r>
              <a:rPr lang="en-GB" b="1" dirty="0">
                <a:solidFill>
                  <a:srgbClr val="FFC000"/>
                </a:solidFill>
              </a:rPr>
              <a:t>new diagnoses</a:t>
            </a:r>
            <a:r>
              <a:rPr lang="en-GB" dirty="0"/>
              <a:t>, </a:t>
            </a:r>
            <a:r>
              <a:rPr lang="en-GB" b="1" dirty="0">
                <a:solidFill>
                  <a:schemeClr val="accent6">
                    <a:lumMod val="75000"/>
                  </a:schemeClr>
                </a:solidFill>
              </a:rPr>
              <a:t>prognoses</a:t>
            </a:r>
            <a:r>
              <a:rPr lang="en-GB" dirty="0">
                <a:solidFill>
                  <a:schemeClr val="accent6">
                    <a:lumMod val="75000"/>
                  </a:schemeClr>
                </a:solidFill>
              </a:rPr>
              <a:t> </a:t>
            </a:r>
            <a:r>
              <a:rPr lang="en-GB" dirty="0"/>
              <a:t>and </a:t>
            </a:r>
            <a:r>
              <a:rPr lang="en-GB" b="1" dirty="0">
                <a:solidFill>
                  <a:schemeClr val="accent2">
                    <a:lumMod val="75000"/>
                  </a:schemeClr>
                </a:solidFill>
              </a:rPr>
              <a:t>treatments</a:t>
            </a:r>
            <a:r>
              <a:rPr lang="en-GB" dirty="0"/>
              <a:t>, forming the foundations of </a:t>
            </a:r>
            <a:r>
              <a:rPr lang="en-GB" b="1" dirty="0">
                <a:solidFill>
                  <a:schemeClr val="accent3">
                    <a:lumMod val="75000"/>
                  </a:schemeClr>
                </a:solidFill>
              </a:rPr>
              <a:t>personalised medicine</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genomic revolution is critical to the personalisation of healthcare, to the prediction of disease, and the prevention of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1308D8D-E6EC-4521-96DA-C7F581449794}" type="slidenum">
              <a:rPr lang="en-GB" smtClean="0"/>
              <a:t>19</a:t>
            </a:fld>
            <a:endParaRPr lang="en-GB"/>
          </a:p>
        </p:txBody>
      </p:sp>
    </p:spTree>
    <p:extLst>
      <p:ext uri="{BB962C8B-B14F-4D97-AF65-F5344CB8AC3E}">
        <p14:creationId xmlns:p14="http://schemas.microsoft.com/office/powerpoint/2010/main" val="146362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genome</a:t>
            </a:r>
            <a:r>
              <a:rPr lang="en-GB" baseline="0" dirty="0"/>
              <a:t> created…..version 38 now causing issues!</a:t>
            </a:r>
            <a:endParaRPr lang="en-GB" sz="1200" b="0" i="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3A4D96-40B8-4531-87DB-4CBCED8B8B48}" type="slidenum">
              <a:rPr lang="en-GB" smtClean="0"/>
              <a:t>4</a:t>
            </a:fld>
            <a:endParaRPr lang="en-GB"/>
          </a:p>
        </p:txBody>
      </p:sp>
    </p:spTree>
    <p:extLst>
      <p:ext uri="{BB962C8B-B14F-4D97-AF65-F5344CB8AC3E}">
        <p14:creationId xmlns:p14="http://schemas.microsoft.com/office/powerpoint/2010/main" val="103688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The $1000 genome was talked about as the holy grail of genomics – the point at which it became possible to offer WGS at a parallel cost to standard diagnostics. </a:t>
            </a:r>
          </a:p>
          <a:p>
            <a:r>
              <a:rPr lang="en-GB" sz="1200" b="0" i="0" kern="1200" baseline="0" dirty="0">
                <a:solidFill>
                  <a:schemeClr val="tx1"/>
                </a:solidFill>
                <a:effectLst/>
                <a:latin typeface="+mn-lt"/>
                <a:ea typeface="+mn-ea"/>
                <a:cs typeface="+mn-cs"/>
              </a:rPr>
              <a:t>These two things made it possible, but the biggest drive for the 100K programme was the potential to bring benefits to current and future patients in the form of personalised medicine – a one size does not fit all model.  Recognising that we are not identical, that tumours are not identical, some drugs work better in some than others (especially so in cancer) and that targeting therapies to individuals is a possibility – that no one alive is </a:t>
            </a:r>
            <a:r>
              <a:rPr lang="en-GB" sz="1200" b="0" i="0" kern="1200" baseline="0" dirty="0" err="1">
                <a:solidFill>
                  <a:schemeClr val="tx1"/>
                </a:solidFill>
                <a:effectLst/>
                <a:latin typeface="+mn-lt"/>
                <a:ea typeface="+mn-ea"/>
                <a:cs typeface="+mn-cs"/>
              </a:rPr>
              <a:t>youer</a:t>
            </a:r>
            <a:r>
              <a:rPr lang="en-GB" sz="1200" b="0" i="0" kern="1200" baseline="0" dirty="0">
                <a:solidFill>
                  <a:schemeClr val="tx1"/>
                </a:solidFill>
                <a:effectLst/>
                <a:latin typeface="+mn-lt"/>
                <a:ea typeface="+mn-ea"/>
                <a:cs typeface="+mn-cs"/>
              </a:rPr>
              <a:t> that you.</a:t>
            </a:r>
          </a:p>
        </p:txBody>
      </p:sp>
      <p:sp>
        <p:nvSpPr>
          <p:cNvPr id="4" name="Slide Number Placeholder 3"/>
          <p:cNvSpPr>
            <a:spLocks noGrp="1"/>
          </p:cNvSpPr>
          <p:nvPr>
            <p:ph type="sldNum" sz="quarter" idx="10"/>
          </p:nvPr>
        </p:nvSpPr>
        <p:spPr/>
        <p:txBody>
          <a:bodyPr/>
          <a:lstStyle/>
          <a:p>
            <a:fld id="{C73A4D96-40B8-4531-87DB-4CBCED8B8B48}" type="slidenum">
              <a:rPr lang="en-GB" smtClean="0"/>
              <a:t>5</a:t>
            </a:fld>
            <a:endParaRPr lang="en-GB"/>
          </a:p>
        </p:txBody>
      </p:sp>
    </p:spTree>
    <p:extLst>
      <p:ext uri="{BB962C8B-B14F-4D97-AF65-F5344CB8AC3E}">
        <p14:creationId xmlns:p14="http://schemas.microsoft.com/office/powerpoint/2010/main" val="216449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200" b="1" dirty="0">
                <a:solidFill>
                  <a:srgbClr val="0070C0"/>
                </a:solidFill>
                <a:latin typeface="Arial" panose="020B0604020202020204" pitchFamily="34" charset="0"/>
                <a:cs typeface="Arial" panose="020B0604020202020204" pitchFamily="34" charset="0"/>
              </a:rPr>
              <a:t>Programme legacy will see: </a:t>
            </a:r>
            <a:endParaRPr lang="en-GB" sz="1200" dirty="0">
              <a:solidFill>
                <a:srgbClr val="0070C0"/>
              </a:solidFill>
              <a:latin typeface="Arial" panose="020B0604020202020204" pitchFamily="34" charset="0"/>
              <a:cs typeface="Arial" panose="020B0604020202020204" pitchFamily="34" charset="0"/>
            </a:endParaRP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Improving outcomes for patients and reducing variation in clinical care</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High quality sample preparation and use of high throughput and novel genomic technologies </a:t>
            </a:r>
          </a:p>
          <a:p>
            <a:pPr marL="285750" indent="-285750">
              <a:lnSpc>
                <a:spcPct val="120000"/>
              </a:lnSpc>
              <a:buClr>
                <a:srgbClr val="0070C0"/>
              </a:buClr>
              <a:buFont typeface="Arial" panose="020B0604020202020204" pitchFamily="34" charset="0"/>
              <a:buChar char="•"/>
            </a:pPr>
            <a:r>
              <a:rPr lang="en-GB" sz="1200" dirty="0">
                <a:latin typeface="Arial" panose="020B0604020202020204" pitchFamily="34" charset="0"/>
                <a:cs typeface="Arial" panose="020B0604020202020204" pitchFamily="34" charset="0"/>
              </a:rPr>
              <a:t>Reduction in variation of quality in laboratory processes and access to genomic testing</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Richer phenotypic data linked to genetic abnormalities and markers</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A robust informatics infrastructure and interoperability </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Stronger link between clinical practice and applied genomics</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New </a:t>
            </a:r>
            <a:r>
              <a:rPr lang="en-GB" sz="1200" dirty="0">
                <a:latin typeface="Arial" panose="020B0604020202020204" pitchFamily="34" charset="0"/>
                <a:cs typeface="Arial" panose="020B0604020202020204" pitchFamily="34" charset="0"/>
              </a:rPr>
              <a:t>genomic</a:t>
            </a:r>
            <a:r>
              <a:rPr lang="en-GB" sz="1200" dirty="0">
                <a:solidFill>
                  <a:srgbClr val="FF0000"/>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multidisciplinary teams – </a:t>
            </a:r>
            <a:r>
              <a:rPr lang="en-GB" sz="1200" dirty="0">
                <a:latin typeface="Arial" panose="020B0604020202020204" pitchFamily="34" charset="0"/>
                <a:cs typeface="Arial" panose="020B0604020202020204" pitchFamily="34" charset="0"/>
              </a:rPr>
              <a:t>bringing together many more clinical scientists and clinicians </a:t>
            </a:r>
            <a:r>
              <a:rPr lang="en-GB" sz="1200" dirty="0">
                <a:solidFill>
                  <a:prstClr val="black"/>
                </a:solidFill>
                <a:latin typeface="Arial" panose="020B0604020202020204" pitchFamily="34" charset="0"/>
                <a:cs typeface="Arial" panose="020B0604020202020204" pitchFamily="34" charset="0"/>
              </a:rPr>
              <a:t>Improved clinical leadership and delivery of the clinical change model</a:t>
            </a:r>
          </a:p>
          <a:p>
            <a:endParaRPr lang="en-GB" dirty="0"/>
          </a:p>
        </p:txBody>
      </p:sp>
      <p:sp>
        <p:nvSpPr>
          <p:cNvPr id="4" name="Slide Number Placeholder 3"/>
          <p:cNvSpPr>
            <a:spLocks noGrp="1"/>
          </p:cNvSpPr>
          <p:nvPr>
            <p:ph type="sldNum" sz="quarter" idx="10"/>
          </p:nvPr>
        </p:nvSpPr>
        <p:spPr/>
        <p:txBody>
          <a:bodyPr/>
          <a:lstStyle/>
          <a:p>
            <a:fld id="{B7D7506E-B444-434B-8D5A-A22CE2A1ED75}" type="slidenum">
              <a:rPr lang="en-US" smtClean="0"/>
              <a:t>6</a:t>
            </a:fld>
            <a:endParaRPr lang="en-US"/>
          </a:p>
        </p:txBody>
      </p:sp>
    </p:spTree>
    <p:extLst>
      <p:ext uri="{BB962C8B-B14F-4D97-AF65-F5344CB8AC3E}">
        <p14:creationId xmlns:p14="http://schemas.microsoft.com/office/powerpoint/2010/main" val="115590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7538B1-1CED-5D4C-A543-0130DF371BA6}" type="slidenum">
              <a:rPr lang="en-US" sz="1200">
                <a:latin typeface="Calibri" charset="0"/>
              </a:rPr>
              <a:pPr/>
              <a:t>9</a:t>
            </a:fld>
            <a:endParaRPr lang="en-US" sz="1200">
              <a:latin typeface="Calibri" charset="0"/>
            </a:endParaRPr>
          </a:p>
        </p:txBody>
      </p:sp>
    </p:spTree>
    <p:extLst>
      <p:ext uri="{BB962C8B-B14F-4D97-AF65-F5344CB8AC3E}">
        <p14:creationId xmlns:p14="http://schemas.microsoft.com/office/powerpoint/2010/main" val="326352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9862F6-9401-1C49-B2F0-F51A5FAB9BAE}" type="slidenum">
              <a:rPr lang="en-US" sz="1200">
                <a:latin typeface="Calibri" charset="0"/>
              </a:rPr>
              <a:pPr/>
              <a:t>12</a:t>
            </a:fld>
            <a:endParaRPr lang="en-US" sz="1200">
              <a:latin typeface="Calibri" charset="0"/>
            </a:endParaRPr>
          </a:p>
        </p:txBody>
      </p:sp>
    </p:spTree>
    <p:extLst>
      <p:ext uri="{BB962C8B-B14F-4D97-AF65-F5344CB8AC3E}">
        <p14:creationId xmlns:p14="http://schemas.microsoft.com/office/powerpoint/2010/main" val="229308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a:t>
            </a:r>
            <a:r>
              <a:rPr lang="en-GB" baseline="0" dirty="0"/>
              <a:t> to cover this – we would like to keep the pilot numbers in there as we’ve reported the total programme numbers all along </a:t>
            </a:r>
            <a:endParaRPr lang="en-GB" dirty="0"/>
          </a:p>
        </p:txBody>
      </p:sp>
      <p:sp>
        <p:nvSpPr>
          <p:cNvPr id="4" name="Slide Number Placeholder 3"/>
          <p:cNvSpPr>
            <a:spLocks noGrp="1"/>
          </p:cNvSpPr>
          <p:nvPr>
            <p:ph type="sldNum" sz="quarter" idx="10"/>
          </p:nvPr>
        </p:nvSpPr>
        <p:spPr/>
        <p:txBody>
          <a:bodyPr/>
          <a:lstStyle/>
          <a:p>
            <a:fld id="{97FE00C8-96D9-4EDF-B33D-B5D15EC7C8E6}"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59863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dirty="0"/>
              <a:t>Early analysis shows 65% of reports identify</a:t>
            </a:r>
            <a:br>
              <a:rPr lang="en-GB" dirty="0"/>
            </a:br>
            <a:r>
              <a:rPr lang="en-GB" dirty="0"/>
              <a:t>actionable genes</a:t>
            </a:r>
          </a:p>
          <a:p>
            <a:r>
              <a:rPr lang="en-GB" dirty="0"/>
              <a:t>Tumour disposition genes also found in germline analysis </a:t>
            </a:r>
          </a:p>
          <a:p>
            <a:r>
              <a:rPr lang="en-GB" dirty="0"/>
              <a:t>Findings have opened up eligibility for patients to enter further clinical trials</a:t>
            </a:r>
          </a:p>
          <a:p>
            <a:endParaRPr dirty="0"/>
          </a:p>
        </p:txBody>
      </p:sp>
    </p:spTree>
    <p:extLst>
      <p:ext uri="{BB962C8B-B14F-4D97-AF65-F5344CB8AC3E}">
        <p14:creationId xmlns:p14="http://schemas.microsoft.com/office/powerpoint/2010/main" val="145968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a:t>
            </a:r>
            <a:r>
              <a:rPr lang="en-GB" baseline="0" dirty="0"/>
              <a:t> drugs are developed for a particular condition and there is the assumption that everyone will respond in the same manner. All patients with the same condition are given the same first line treatment however it is thought this is only effective for between 30 and 60% of patients. </a:t>
            </a:r>
          </a:p>
          <a:p>
            <a:r>
              <a:rPr lang="en-GB" baseline="0" dirty="0"/>
              <a:t>Looking and the genomic and diagnostic characterisation different subtypes of patients within a condition can be identified, and a treatment can be tailored to the underlying cause. </a:t>
            </a:r>
          </a:p>
          <a:p>
            <a:endParaRPr lang="en-GB" dirty="0"/>
          </a:p>
          <a:p>
            <a:endParaRPr lang="en-GB" dirty="0"/>
          </a:p>
          <a:p>
            <a:r>
              <a:rPr lang="en-GB" dirty="0"/>
              <a:t>For cancer this is an approach</a:t>
            </a:r>
            <a:r>
              <a:rPr lang="en-GB" baseline="0" dirty="0"/>
              <a:t> which is more commonly in place. Offering a genomic or molecular diagnosis  - we can better understand the genetic basis and select the most appropriate treatment – improving survival chances. </a:t>
            </a:r>
          </a:p>
          <a:p>
            <a:r>
              <a:rPr lang="en-GB" baseline="0" dirty="0"/>
              <a:t>It means that cancer patients can be stratified according to what is the most effective for their condition. May also mean that patients with different types of cancer may on the genomic diagnosis receive similar treatments. </a:t>
            </a:r>
            <a:endParaRPr lang="en-GB" dirty="0"/>
          </a:p>
        </p:txBody>
      </p:sp>
      <p:sp>
        <p:nvSpPr>
          <p:cNvPr id="4" name="Slide Number Placeholder 3"/>
          <p:cNvSpPr>
            <a:spLocks noGrp="1"/>
          </p:cNvSpPr>
          <p:nvPr>
            <p:ph type="sldNum" sz="quarter" idx="10"/>
          </p:nvPr>
        </p:nvSpPr>
        <p:spPr/>
        <p:txBody>
          <a:bodyPr/>
          <a:lstStyle/>
          <a:p>
            <a:fld id="{AD02BEE4-A6A5-4208-9983-C5C36C9F3E15}" type="slidenum">
              <a:rPr lang="en-GB" smtClean="0"/>
              <a:t>17</a:t>
            </a:fld>
            <a:endParaRPr lang="en-GB"/>
          </a:p>
        </p:txBody>
      </p:sp>
    </p:spTree>
    <p:extLst>
      <p:ext uri="{BB962C8B-B14F-4D97-AF65-F5344CB8AC3E}">
        <p14:creationId xmlns:p14="http://schemas.microsoft.com/office/powerpoint/2010/main" val="132612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64190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92790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34590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C370B4-6A7F-7B42-9141-7CC94DCAF494}" type="datetimeFigureOut">
              <a:rPr lang="en-US" smtClean="0"/>
              <a:t>5/23/2018</a:t>
            </a:fld>
            <a:endParaRPr lang="en-US"/>
          </a:p>
        </p:txBody>
      </p:sp>
      <p:sp>
        <p:nvSpPr>
          <p:cNvPr id="4" name="Footer Placeholder 3"/>
          <p:cNvSpPr>
            <a:spLocks noGrp="1"/>
          </p:cNvSpPr>
          <p:nvPr>
            <p:ph type="ftr" sz="quarter" idx="11"/>
          </p:nvPr>
        </p:nvSpPr>
        <p:spPr>
          <a:xfrm>
            <a:off x="3124200" y="6504512"/>
            <a:ext cx="2895600" cy="365125"/>
          </a:xfrm>
        </p:spPr>
        <p:txBody>
          <a:bodyPr/>
          <a:lstStyle/>
          <a:p>
            <a:endParaRPr lang="en-US" dirty="0"/>
          </a:p>
        </p:txBody>
      </p:sp>
      <p:sp>
        <p:nvSpPr>
          <p:cNvPr id="5" name="Slide Number Placeholder 4"/>
          <p:cNvSpPr>
            <a:spLocks noGrp="1"/>
          </p:cNvSpPr>
          <p:nvPr>
            <p:ph type="sldNum" sz="quarter" idx="12"/>
          </p:nvPr>
        </p:nvSpPr>
        <p:spPr>
          <a:xfrm>
            <a:off x="6553200" y="6515095"/>
            <a:ext cx="2133600" cy="365125"/>
          </a:xfrm>
        </p:spPr>
        <p:txBody>
          <a:bodyPr/>
          <a:lstStyle/>
          <a:p>
            <a:fld id="{7BA822E9-1B73-AF45-9565-CA9B24DE4831}" type="slidenum">
              <a:rPr lang="en-US" smtClean="0"/>
              <a:t>‹#›</a:t>
            </a:fld>
            <a:endParaRPr lang="en-US" dirty="0"/>
          </a:p>
        </p:txBody>
      </p:sp>
      <p:sp>
        <p:nvSpPr>
          <p:cNvPr id="7" name="Title 1"/>
          <p:cNvSpPr>
            <a:spLocks noGrp="1"/>
          </p:cNvSpPr>
          <p:nvPr>
            <p:ph type="title"/>
          </p:nvPr>
        </p:nvSpPr>
        <p:spPr>
          <a:xfrm>
            <a:off x="457200" y="920749"/>
            <a:ext cx="8229600" cy="836083"/>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82352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38128"/>
            <a:ext cx="6953250" cy="620549"/>
          </a:xfrm>
        </p:spPr>
        <p:txBody>
          <a:bodyPr anchor="t">
            <a:noAutofit/>
          </a:bodyPr>
          <a:lstStyle>
            <a:lvl1pPr>
              <a:defRPr sz="3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57175" y="1373224"/>
            <a:ext cx="8569326" cy="4856127"/>
          </a:xfrm>
        </p:spPr>
        <p:txBody>
          <a:bodyPr/>
          <a:lstStyle>
            <a:lvl1pPr>
              <a:buClr>
                <a:srgbClr val="33CCCC"/>
              </a:buClr>
              <a:defRPr/>
            </a:lvl1pPr>
            <a:lvl2pPr>
              <a:buClr>
                <a:srgbClr val="33CCCC"/>
              </a:buClr>
              <a:defRPr/>
            </a:lvl2pPr>
            <a:lvl3pPr>
              <a:buClr>
                <a:srgbClr val="33CCCC"/>
              </a:buClr>
              <a:defRPr/>
            </a:lvl3pPr>
            <a:lvl4pPr>
              <a:buClr>
                <a:srgbClr val="33CCCC"/>
              </a:buClr>
              <a:defRPr/>
            </a:lvl4pPr>
            <a:lvl5pPr>
              <a:buClr>
                <a:srgbClr val="33CCC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11" name="Text Placeholder 10"/>
          <p:cNvSpPr>
            <a:spLocks noGrp="1"/>
          </p:cNvSpPr>
          <p:nvPr>
            <p:ph type="body" sz="quarter" idx="13" hasCustomPrompt="1"/>
          </p:nvPr>
        </p:nvSpPr>
        <p:spPr>
          <a:xfrm>
            <a:off x="257176" y="816879"/>
            <a:ext cx="6959813" cy="556347"/>
          </a:xfrm>
        </p:spPr>
        <p:txBody>
          <a:bodyPr/>
          <a:lstStyle>
            <a:lvl1pPr marL="0" indent="0">
              <a:buNone/>
              <a:defRPr baseline="0">
                <a:solidFill>
                  <a:schemeClr val="accent4"/>
                </a:solidFill>
              </a:defRPr>
            </a:lvl1pPr>
          </a:lstStyle>
          <a:p>
            <a:pPr lvl="0"/>
            <a:r>
              <a:rPr lang="en-GB" dirty="0"/>
              <a:t>Click to add subtitle</a:t>
            </a:r>
          </a:p>
        </p:txBody>
      </p:sp>
      <p:sp>
        <p:nvSpPr>
          <p:cNvPr id="10" name="Date Placeholder 3"/>
          <p:cNvSpPr>
            <a:spLocks noGrp="1"/>
          </p:cNvSpPr>
          <p:nvPr>
            <p:ph type="dt" sz="half" idx="2"/>
          </p:nvPr>
        </p:nvSpPr>
        <p:spPr>
          <a:xfrm>
            <a:off x="257175" y="6493077"/>
            <a:ext cx="2057400" cy="365125"/>
          </a:xfrm>
          <a:prstGeom prst="rect">
            <a:avLst/>
          </a:prstGeom>
        </p:spPr>
        <p:txBody>
          <a:bodyPr vert="horz" lIns="91440" tIns="45720" rIns="91440" bIns="45720" rtlCol="0" anchor="ctr"/>
          <a:lstStyle>
            <a:lvl1pPr algn="l">
              <a:defRPr sz="900">
                <a:solidFill>
                  <a:schemeClr val="bg1"/>
                </a:solidFill>
              </a:defRPr>
            </a:lvl1pPr>
          </a:lstStyle>
          <a:p>
            <a:fld id="{D496C1E9-2609-4E37-A6E2-96BDF5BD2BC5}" type="datetime4">
              <a:rPr lang="en-GB" smtClean="0">
                <a:solidFill>
                  <a:prstClr val="white"/>
                </a:solidFill>
              </a:rPr>
              <a:pPr/>
              <a:t>23 May 2018</a:t>
            </a:fld>
            <a:endParaRPr lang="en-GB" dirty="0">
              <a:solidFill>
                <a:prstClr val="white"/>
              </a:solidFill>
            </a:endParaRPr>
          </a:p>
        </p:txBody>
      </p:sp>
    </p:spTree>
    <p:extLst>
      <p:ext uri="{BB962C8B-B14F-4D97-AF65-F5344CB8AC3E}">
        <p14:creationId xmlns:p14="http://schemas.microsoft.com/office/powerpoint/2010/main" val="124870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ading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3434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FDBBFA6-CBD3-ED46-B8EF-742E0436037F}"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pPr/>
              <a:t>‹#›</a:t>
            </a:fld>
            <a:endParaRPr lang="en-GB"/>
          </a:p>
        </p:txBody>
      </p:sp>
    </p:spTree>
    <p:extLst>
      <p:ext uri="{BB962C8B-B14F-4D97-AF65-F5344CB8AC3E}">
        <p14:creationId xmlns:p14="http://schemas.microsoft.com/office/powerpoint/2010/main" val="253170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59684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383341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06728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380491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407583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94049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68305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BBFA6-CBD3-ED46-B8EF-742E0436037F}" type="datetimeFigureOut">
              <a:rPr lang="en-US" smtClean="0"/>
              <a:t>5/23/2018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WE GMC Quarterly Review – 09/11/2016</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C2706-BFBC-4E0A-A7D5-AC2D039DA3DC}" type="slidenum">
              <a:rPr lang="en-GB" smtClean="0"/>
              <a:t>‹#›</a:t>
            </a:fld>
            <a:endParaRPr lang="en-GB"/>
          </a:p>
        </p:txBody>
      </p:sp>
    </p:spTree>
    <p:extLst>
      <p:ext uri="{BB962C8B-B14F-4D97-AF65-F5344CB8AC3E}">
        <p14:creationId xmlns:p14="http://schemas.microsoft.com/office/powerpoint/2010/main" val="5150202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6" r:id="rId13"/>
    <p:sldLayoutId id="2147483749" r:id="rId1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Catherine.Carpenter-Clawson@nbt.nhs.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74999"/>
            <a:ext cx="8352928" cy="1470025"/>
          </a:xfrm>
        </p:spPr>
        <p:txBody>
          <a:bodyPr>
            <a:noAutofit/>
          </a:bodyPr>
          <a:lstStyle/>
          <a:p>
            <a:r>
              <a:rPr lang="en-GB" b="1" dirty="0">
                <a:solidFill>
                  <a:schemeClr val="tx2">
                    <a:lumMod val="60000"/>
                    <a:lumOff val="40000"/>
                  </a:schemeClr>
                </a:solidFill>
              </a:rPr>
              <a:t>100,000 Genomes Project &amp; mainstreaming genomic medicine</a:t>
            </a:r>
          </a:p>
        </p:txBody>
      </p:sp>
      <p:sp>
        <p:nvSpPr>
          <p:cNvPr id="3" name="Subtitle 2"/>
          <p:cNvSpPr>
            <a:spLocks noGrp="1"/>
          </p:cNvSpPr>
          <p:nvPr>
            <p:ph type="subTitle" idx="1"/>
          </p:nvPr>
        </p:nvSpPr>
        <p:spPr>
          <a:xfrm>
            <a:off x="539552" y="3933056"/>
            <a:ext cx="7920880" cy="2016224"/>
          </a:xfrm>
        </p:spPr>
        <p:txBody>
          <a:bodyPr>
            <a:normAutofit fontScale="85000" lnSpcReduction="20000"/>
          </a:bodyPr>
          <a:lstStyle/>
          <a:p>
            <a:r>
              <a:rPr lang="en-GB" sz="3400" b="1" dirty="0">
                <a:solidFill>
                  <a:schemeClr val="tx1"/>
                </a:solidFill>
              </a:rPr>
              <a:t>Skin SSG </a:t>
            </a:r>
          </a:p>
          <a:p>
            <a:r>
              <a:rPr lang="en-GB" sz="3400" b="1" dirty="0">
                <a:solidFill>
                  <a:schemeClr val="tx1"/>
                </a:solidFill>
              </a:rPr>
              <a:t>May 2018</a:t>
            </a:r>
          </a:p>
          <a:p>
            <a:endParaRPr lang="en-GB" sz="3000" b="1" dirty="0">
              <a:solidFill>
                <a:schemeClr val="bg2">
                  <a:lumMod val="50000"/>
                </a:schemeClr>
              </a:solidFill>
            </a:endParaRPr>
          </a:p>
          <a:p>
            <a:r>
              <a:rPr lang="en-GB" sz="2800" b="1" dirty="0">
                <a:solidFill>
                  <a:schemeClr val="bg2">
                    <a:lumMod val="50000"/>
                  </a:schemeClr>
                </a:solidFill>
              </a:rPr>
              <a:t>Catherine Carpenter-Clawson, Programme Manager, WE GMC</a:t>
            </a:r>
          </a:p>
        </p:txBody>
      </p:sp>
      <p:pic>
        <p:nvPicPr>
          <p:cNvPr id="1026" name="Picture 2" descr="Z:\Communications\WEGMC logos\WEGMC update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9428" y="286517"/>
            <a:ext cx="3274531" cy="91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00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100,000 Genomes Project: </a:t>
            </a:r>
            <a:br>
              <a:rPr lang="en-GB" b="1" dirty="0"/>
            </a:br>
            <a:r>
              <a:rPr lang="en-GB" b="1" dirty="0"/>
              <a:t>Summary of clinical pathway</a:t>
            </a:r>
          </a:p>
        </p:txBody>
      </p:sp>
      <p:sp>
        <p:nvSpPr>
          <p:cNvPr id="5" name="Rounded Rectangle 4"/>
          <p:cNvSpPr/>
          <p:nvPr/>
        </p:nvSpPr>
        <p:spPr>
          <a:xfrm>
            <a:off x="1331640" y="1859632"/>
            <a:ext cx="1224136" cy="648072"/>
          </a:xfrm>
          <a:prstGeom prst="round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Clinician identifies eligible patient</a:t>
            </a:r>
          </a:p>
        </p:txBody>
      </p:sp>
      <p:sp>
        <p:nvSpPr>
          <p:cNvPr id="6" name="Rounded Rectangle 5"/>
          <p:cNvSpPr/>
          <p:nvPr/>
        </p:nvSpPr>
        <p:spPr>
          <a:xfrm>
            <a:off x="2513338" y="2579712"/>
            <a:ext cx="1258189" cy="648072"/>
          </a:xfrm>
          <a:prstGeom prst="round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Patient approached regarding project</a:t>
            </a:r>
            <a:endParaRPr lang="en-GB" sz="900" dirty="0">
              <a:solidFill>
                <a:schemeClr val="tx1"/>
              </a:solidFill>
            </a:endParaRPr>
          </a:p>
        </p:txBody>
      </p:sp>
      <p:sp>
        <p:nvSpPr>
          <p:cNvPr id="7" name="Rounded Rectangle 6"/>
          <p:cNvSpPr/>
          <p:nvPr/>
        </p:nvSpPr>
        <p:spPr>
          <a:xfrm>
            <a:off x="3771527" y="3299792"/>
            <a:ext cx="1245713" cy="648072"/>
          </a:xfrm>
          <a:prstGeom prst="round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Separate consent appointment</a:t>
            </a:r>
          </a:p>
        </p:txBody>
      </p:sp>
      <p:sp>
        <p:nvSpPr>
          <p:cNvPr id="9" name="Bent-Up Arrow 8"/>
          <p:cNvSpPr/>
          <p:nvPr/>
        </p:nvSpPr>
        <p:spPr>
          <a:xfrm rot="5400000">
            <a:off x="1980425" y="2358489"/>
            <a:ext cx="360040" cy="692460"/>
          </a:xfrm>
          <a:prstGeom prst="bentUpArrow">
            <a:avLst>
              <a:gd name="adj1" fmla="val 2697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5017241" y="3947864"/>
            <a:ext cx="1045349" cy="648072"/>
          </a:xfrm>
          <a:prstGeom prst="round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Samples obtained</a:t>
            </a:r>
          </a:p>
        </p:txBody>
      </p:sp>
      <p:sp>
        <p:nvSpPr>
          <p:cNvPr id="11" name="Rounded Rectangle 10"/>
          <p:cNvSpPr/>
          <p:nvPr/>
        </p:nvSpPr>
        <p:spPr>
          <a:xfrm>
            <a:off x="6147792" y="4595936"/>
            <a:ext cx="1160512" cy="648072"/>
          </a:xfrm>
          <a:prstGeom prst="round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DNA extraction at genetics lab</a:t>
            </a:r>
          </a:p>
        </p:txBody>
      </p:sp>
      <p:sp>
        <p:nvSpPr>
          <p:cNvPr id="12" name="Bent-Up Arrow 11"/>
          <p:cNvSpPr/>
          <p:nvPr/>
        </p:nvSpPr>
        <p:spPr>
          <a:xfrm rot="5400000">
            <a:off x="3217658" y="3097578"/>
            <a:ext cx="360040" cy="692460"/>
          </a:xfrm>
          <a:prstGeom prst="bentUpArrow">
            <a:avLst>
              <a:gd name="adj1" fmla="val 2697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Bent-Up Arrow 12"/>
          <p:cNvSpPr/>
          <p:nvPr/>
        </p:nvSpPr>
        <p:spPr>
          <a:xfrm rot="5400000">
            <a:off x="4444198" y="3756323"/>
            <a:ext cx="360040" cy="786044"/>
          </a:xfrm>
          <a:prstGeom prst="bentUpArrow">
            <a:avLst>
              <a:gd name="adj1" fmla="val 2697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Bent-Up Arrow 13"/>
          <p:cNvSpPr/>
          <p:nvPr/>
        </p:nvSpPr>
        <p:spPr>
          <a:xfrm rot="5400000">
            <a:off x="5629926" y="4461966"/>
            <a:ext cx="360040" cy="692460"/>
          </a:xfrm>
          <a:prstGeom prst="bentUpArrow">
            <a:avLst>
              <a:gd name="adj1" fmla="val 2697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8520" y="2147664"/>
            <a:ext cx="1440160" cy="369332"/>
          </a:xfrm>
          <a:prstGeom prst="rect">
            <a:avLst/>
          </a:prstGeom>
          <a:noFill/>
        </p:spPr>
        <p:txBody>
          <a:bodyPr wrap="square" rtlCol="0">
            <a:spAutoFit/>
          </a:bodyPr>
          <a:lstStyle/>
          <a:p>
            <a:pPr algn="r"/>
            <a:r>
              <a:rPr lang="en-GB" sz="900" i="1" dirty="0"/>
              <a:t>Typically through clinical referral or via MDT</a:t>
            </a:r>
          </a:p>
        </p:txBody>
      </p:sp>
      <p:sp>
        <p:nvSpPr>
          <p:cNvPr id="19" name="TextBox 18"/>
          <p:cNvSpPr txBox="1"/>
          <p:nvPr/>
        </p:nvSpPr>
        <p:spPr>
          <a:xfrm>
            <a:off x="907976" y="2867744"/>
            <a:ext cx="1647800" cy="369332"/>
          </a:xfrm>
          <a:prstGeom prst="rect">
            <a:avLst/>
          </a:prstGeom>
          <a:noFill/>
        </p:spPr>
        <p:txBody>
          <a:bodyPr wrap="square" rtlCol="0">
            <a:spAutoFit/>
          </a:bodyPr>
          <a:lstStyle/>
          <a:p>
            <a:pPr algn="r"/>
            <a:r>
              <a:rPr lang="en-GB" sz="900" i="1" dirty="0"/>
              <a:t>First approach through existing clinical contacts</a:t>
            </a:r>
          </a:p>
        </p:txBody>
      </p:sp>
      <p:sp>
        <p:nvSpPr>
          <p:cNvPr id="20" name="TextBox 19"/>
          <p:cNvSpPr txBox="1"/>
          <p:nvPr/>
        </p:nvSpPr>
        <p:spPr>
          <a:xfrm>
            <a:off x="2132112" y="3587824"/>
            <a:ext cx="1647800" cy="369332"/>
          </a:xfrm>
          <a:prstGeom prst="rect">
            <a:avLst/>
          </a:prstGeom>
          <a:noFill/>
        </p:spPr>
        <p:txBody>
          <a:bodyPr wrap="square" rtlCol="0">
            <a:spAutoFit/>
          </a:bodyPr>
          <a:lstStyle/>
          <a:p>
            <a:pPr algn="r"/>
            <a:r>
              <a:rPr lang="en-GB" sz="900" i="1" dirty="0"/>
              <a:t>Dedicated clinicians trained in consent process</a:t>
            </a:r>
          </a:p>
        </p:txBody>
      </p:sp>
      <p:sp>
        <p:nvSpPr>
          <p:cNvPr id="21" name="TextBox 20"/>
          <p:cNvSpPr txBox="1"/>
          <p:nvPr/>
        </p:nvSpPr>
        <p:spPr>
          <a:xfrm>
            <a:off x="3051448" y="4329365"/>
            <a:ext cx="1880592" cy="369332"/>
          </a:xfrm>
          <a:prstGeom prst="rect">
            <a:avLst/>
          </a:prstGeom>
          <a:noFill/>
        </p:spPr>
        <p:txBody>
          <a:bodyPr wrap="square" rtlCol="0">
            <a:spAutoFit/>
          </a:bodyPr>
          <a:lstStyle/>
          <a:p>
            <a:pPr algn="r"/>
            <a:r>
              <a:rPr lang="en-GB" sz="900" i="1" dirty="0"/>
              <a:t>During consent or at appropriate time point in pathway</a:t>
            </a:r>
          </a:p>
        </p:txBody>
      </p:sp>
      <p:sp>
        <p:nvSpPr>
          <p:cNvPr id="22" name="TextBox 21"/>
          <p:cNvSpPr txBox="1"/>
          <p:nvPr/>
        </p:nvSpPr>
        <p:spPr>
          <a:xfrm>
            <a:off x="3878306" y="4955976"/>
            <a:ext cx="2277870" cy="369332"/>
          </a:xfrm>
          <a:prstGeom prst="rect">
            <a:avLst/>
          </a:prstGeom>
          <a:noFill/>
        </p:spPr>
        <p:txBody>
          <a:bodyPr wrap="square" rtlCol="0">
            <a:spAutoFit/>
          </a:bodyPr>
          <a:lstStyle/>
          <a:p>
            <a:pPr algn="r"/>
            <a:r>
              <a:rPr lang="en-GB" sz="900" i="1" dirty="0"/>
              <a:t>Samples follow standard transport flows to regional genetics laboratory</a:t>
            </a:r>
          </a:p>
        </p:txBody>
      </p:sp>
      <p:sp>
        <p:nvSpPr>
          <p:cNvPr id="23" name="Slide Number Placeholder 22"/>
          <p:cNvSpPr>
            <a:spLocks noGrp="1"/>
          </p:cNvSpPr>
          <p:nvPr>
            <p:ph type="sldNum" sz="quarter" idx="12"/>
          </p:nvPr>
        </p:nvSpPr>
        <p:spPr>
          <a:xfrm>
            <a:off x="6637548" y="6376243"/>
            <a:ext cx="2133600" cy="365125"/>
          </a:xfrm>
        </p:spPr>
        <p:txBody>
          <a:bodyPr/>
          <a:lstStyle/>
          <a:p>
            <a:fld id="{DFB66C17-E2A8-455D-9B6E-707A8710AC0D}" type="slidenum">
              <a:rPr lang="en-GB" smtClean="0"/>
              <a:t>10</a:t>
            </a:fld>
            <a:endParaRPr lang="en-GB"/>
          </a:p>
        </p:txBody>
      </p:sp>
      <p:sp>
        <p:nvSpPr>
          <p:cNvPr id="27" name="TextBox 26"/>
          <p:cNvSpPr txBox="1"/>
          <p:nvPr/>
        </p:nvSpPr>
        <p:spPr>
          <a:xfrm>
            <a:off x="4923656" y="5648610"/>
            <a:ext cx="2277870" cy="369332"/>
          </a:xfrm>
          <a:prstGeom prst="rect">
            <a:avLst/>
          </a:prstGeom>
          <a:noFill/>
        </p:spPr>
        <p:txBody>
          <a:bodyPr wrap="square" rtlCol="0">
            <a:spAutoFit/>
          </a:bodyPr>
          <a:lstStyle/>
          <a:p>
            <a:pPr algn="r"/>
            <a:r>
              <a:rPr lang="en-GB" sz="900" i="1" dirty="0"/>
              <a:t>Samples sent to Sanger Institute, Cambridge for whole genome sequencing</a:t>
            </a:r>
          </a:p>
        </p:txBody>
      </p:sp>
      <p:grpSp>
        <p:nvGrpSpPr>
          <p:cNvPr id="30" name="Group 29"/>
          <p:cNvGrpSpPr/>
          <p:nvPr/>
        </p:nvGrpSpPr>
        <p:grpSpPr>
          <a:xfrm>
            <a:off x="2511388" y="1931640"/>
            <a:ext cx="6404411" cy="3478578"/>
            <a:chOff x="2511388" y="1931640"/>
            <a:chExt cx="6404411" cy="3478578"/>
          </a:xfrm>
        </p:grpSpPr>
        <p:sp>
          <p:nvSpPr>
            <p:cNvPr id="24" name="Bent-Up Arrow 23"/>
            <p:cNvSpPr/>
            <p:nvPr/>
          </p:nvSpPr>
          <p:spPr>
            <a:xfrm rot="16200000">
              <a:off x="4138387" y="304641"/>
              <a:ext cx="2118984" cy="5372982"/>
            </a:xfrm>
            <a:prstGeom prst="bentUpArrow">
              <a:avLst>
                <a:gd name="adj1" fmla="val 3277"/>
                <a:gd name="adj2" fmla="val 3678"/>
                <a:gd name="adj3" fmla="val 69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6850704" y="4050625"/>
              <a:ext cx="1393703" cy="648072"/>
            </a:xfrm>
            <a:prstGeom prst="round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Validation of findings at regional at genetics lab</a:t>
              </a:r>
            </a:p>
          </p:txBody>
        </p:sp>
        <p:sp>
          <p:nvSpPr>
            <p:cNvPr id="26" name="Bent-Up Arrow 25"/>
            <p:cNvSpPr/>
            <p:nvPr/>
          </p:nvSpPr>
          <p:spPr>
            <a:xfrm>
              <a:off x="7524328" y="4717758"/>
              <a:ext cx="360040" cy="692460"/>
            </a:xfrm>
            <a:prstGeom prst="bentUpArrow">
              <a:avLst>
                <a:gd name="adj1" fmla="val 2697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7884368" y="4874676"/>
              <a:ext cx="1031431" cy="369332"/>
            </a:xfrm>
            <a:prstGeom prst="rect">
              <a:avLst/>
            </a:prstGeom>
            <a:noFill/>
          </p:spPr>
          <p:txBody>
            <a:bodyPr wrap="square" rtlCol="0">
              <a:spAutoFit/>
            </a:bodyPr>
            <a:lstStyle/>
            <a:p>
              <a:r>
                <a:rPr lang="en-GB" sz="900" i="1" dirty="0"/>
                <a:t>Findings returned to GMCs </a:t>
              </a:r>
            </a:p>
          </p:txBody>
        </p:sp>
        <p:sp>
          <p:nvSpPr>
            <p:cNvPr id="29" name="TextBox 28"/>
            <p:cNvSpPr txBox="1"/>
            <p:nvPr/>
          </p:nvSpPr>
          <p:spPr>
            <a:xfrm>
              <a:off x="5976156" y="2046471"/>
              <a:ext cx="1836204" cy="369332"/>
            </a:xfrm>
            <a:prstGeom prst="rect">
              <a:avLst/>
            </a:prstGeom>
            <a:noFill/>
          </p:spPr>
          <p:txBody>
            <a:bodyPr wrap="square" rtlCol="0">
              <a:spAutoFit/>
            </a:bodyPr>
            <a:lstStyle/>
            <a:p>
              <a:pPr algn="r"/>
              <a:r>
                <a:rPr lang="en-GB" sz="900" i="1" dirty="0"/>
                <a:t>Findings &amp; recommendations reported back to referring clinician</a:t>
              </a:r>
            </a:p>
          </p:txBody>
        </p:sp>
      </p:grpSp>
      <p:sp>
        <p:nvSpPr>
          <p:cNvPr id="15" name="Rounded Rectangle 14"/>
          <p:cNvSpPr/>
          <p:nvPr/>
        </p:nvSpPr>
        <p:spPr>
          <a:xfrm>
            <a:off x="7308304" y="5244008"/>
            <a:ext cx="1368151" cy="648072"/>
          </a:xfrm>
          <a:prstGeom prst="roundRect">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DNA sequenced in Genomics England national centre</a:t>
            </a:r>
          </a:p>
        </p:txBody>
      </p:sp>
      <p:sp>
        <p:nvSpPr>
          <p:cNvPr id="16" name="Bent-Up Arrow 15"/>
          <p:cNvSpPr/>
          <p:nvPr/>
        </p:nvSpPr>
        <p:spPr>
          <a:xfrm rot="5400000">
            <a:off x="6782054" y="5110038"/>
            <a:ext cx="360040" cy="692460"/>
          </a:xfrm>
          <a:prstGeom prst="bentUpArrow">
            <a:avLst>
              <a:gd name="adj1" fmla="val 2697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681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0709"/>
          <a:stretch/>
        </p:blipFill>
        <p:spPr bwMode="auto">
          <a:xfrm>
            <a:off x="289547" y="788893"/>
            <a:ext cx="8664649" cy="607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GB"/>
              <a:t>Introduction to the 100,000 Genomes Project</a:t>
            </a:r>
            <a:endParaRPr lang="en-US"/>
          </a:p>
        </p:txBody>
      </p:sp>
      <p:sp>
        <p:nvSpPr>
          <p:cNvPr id="2" name="TextBox 1"/>
          <p:cNvSpPr txBox="1"/>
          <p:nvPr/>
        </p:nvSpPr>
        <p:spPr>
          <a:xfrm>
            <a:off x="971600" y="5559623"/>
            <a:ext cx="3672408" cy="1015663"/>
          </a:xfrm>
          <a:prstGeom prst="rect">
            <a:avLst/>
          </a:prstGeom>
          <a:solidFill>
            <a:schemeClr val="bg1"/>
          </a:solidFill>
        </p:spPr>
        <p:txBody>
          <a:bodyPr wrap="square" rtlCol="0">
            <a:spAutoFit/>
          </a:bodyPr>
          <a:lstStyle/>
          <a:p>
            <a:r>
              <a:rPr lang="en-GB" sz="2000" b="1" dirty="0"/>
              <a:t>How do you develop a pathway? – the key is engagement at every step of the pathway…..</a:t>
            </a:r>
          </a:p>
        </p:txBody>
      </p:sp>
      <p:sp>
        <p:nvSpPr>
          <p:cNvPr id="3" name="Rectangle 2"/>
          <p:cNvSpPr/>
          <p:nvPr/>
        </p:nvSpPr>
        <p:spPr>
          <a:xfrm>
            <a:off x="1757104" y="238488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Nursing staff</a:t>
            </a:r>
          </a:p>
        </p:txBody>
      </p:sp>
      <p:sp>
        <p:nvSpPr>
          <p:cNvPr id="8" name="Rectangle 7"/>
          <p:cNvSpPr/>
          <p:nvPr/>
        </p:nvSpPr>
        <p:spPr>
          <a:xfrm>
            <a:off x="3635896" y="198884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Consultants</a:t>
            </a:r>
          </a:p>
        </p:txBody>
      </p:sp>
      <p:sp>
        <p:nvSpPr>
          <p:cNvPr id="9" name="Rectangle 8"/>
          <p:cNvSpPr/>
          <p:nvPr/>
        </p:nvSpPr>
        <p:spPr>
          <a:xfrm>
            <a:off x="4326714" y="3486150"/>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Research team</a:t>
            </a:r>
          </a:p>
        </p:txBody>
      </p:sp>
      <p:sp>
        <p:nvSpPr>
          <p:cNvPr id="10" name="Rectangle 9"/>
          <p:cNvSpPr/>
          <p:nvPr/>
        </p:nvSpPr>
        <p:spPr>
          <a:xfrm>
            <a:off x="7769613" y="3693588"/>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Theatre team</a:t>
            </a:r>
          </a:p>
        </p:txBody>
      </p:sp>
      <p:sp>
        <p:nvSpPr>
          <p:cNvPr id="11" name="Rectangle 10"/>
          <p:cNvSpPr/>
          <p:nvPr/>
        </p:nvSpPr>
        <p:spPr>
          <a:xfrm>
            <a:off x="5724128" y="3940087"/>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Clinic management</a:t>
            </a:r>
          </a:p>
        </p:txBody>
      </p:sp>
      <p:sp>
        <p:nvSpPr>
          <p:cNvPr id="12" name="Rectangle 11"/>
          <p:cNvSpPr/>
          <p:nvPr/>
        </p:nvSpPr>
        <p:spPr>
          <a:xfrm>
            <a:off x="1262114" y="5157192"/>
            <a:ext cx="86161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IT experts</a:t>
            </a:r>
          </a:p>
        </p:txBody>
      </p:sp>
      <p:sp>
        <p:nvSpPr>
          <p:cNvPr id="13" name="Rectangle 12"/>
          <p:cNvSpPr/>
          <p:nvPr/>
        </p:nvSpPr>
        <p:spPr>
          <a:xfrm>
            <a:off x="5004048" y="6067454"/>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Blood laboratory</a:t>
            </a:r>
          </a:p>
        </p:txBody>
      </p:sp>
      <p:sp>
        <p:nvSpPr>
          <p:cNvPr id="14" name="Rectangle 13"/>
          <p:cNvSpPr/>
          <p:nvPr/>
        </p:nvSpPr>
        <p:spPr>
          <a:xfrm>
            <a:off x="7020272" y="6003830"/>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Tumour laboratory</a:t>
            </a:r>
          </a:p>
        </p:txBody>
      </p:sp>
      <p:sp>
        <p:nvSpPr>
          <p:cNvPr id="15" name="Rectangle 14"/>
          <p:cNvSpPr/>
          <p:nvPr/>
        </p:nvSpPr>
        <p:spPr>
          <a:xfrm>
            <a:off x="6300191" y="4293096"/>
            <a:ext cx="206011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Specimen transport team</a:t>
            </a:r>
          </a:p>
        </p:txBody>
      </p:sp>
      <p:sp>
        <p:nvSpPr>
          <p:cNvPr id="16" name="Rectangle 15"/>
          <p:cNvSpPr/>
          <p:nvPr/>
        </p:nvSpPr>
        <p:spPr>
          <a:xfrm>
            <a:off x="6948264" y="1340768"/>
            <a:ext cx="53438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GPs </a:t>
            </a:r>
          </a:p>
        </p:txBody>
      </p:sp>
      <p:sp>
        <p:nvSpPr>
          <p:cNvPr id="17" name="Rectangle 16"/>
          <p:cNvSpPr/>
          <p:nvPr/>
        </p:nvSpPr>
        <p:spPr>
          <a:xfrm>
            <a:off x="4150860" y="1681502"/>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Imaging</a:t>
            </a:r>
          </a:p>
        </p:txBody>
      </p:sp>
      <p:sp>
        <p:nvSpPr>
          <p:cNvPr id="18" name="Rectangle 17"/>
          <p:cNvSpPr/>
          <p:nvPr/>
        </p:nvSpPr>
        <p:spPr>
          <a:xfrm>
            <a:off x="4150860" y="139347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Pathology</a:t>
            </a:r>
          </a:p>
        </p:txBody>
      </p:sp>
      <p:sp>
        <p:nvSpPr>
          <p:cNvPr id="19" name="Rectangle 18"/>
          <p:cNvSpPr/>
          <p:nvPr/>
        </p:nvSpPr>
        <p:spPr>
          <a:xfrm>
            <a:off x="3629333" y="633618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Managers</a:t>
            </a:r>
          </a:p>
        </p:txBody>
      </p:sp>
      <p:sp>
        <p:nvSpPr>
          <p:cNvPr id="20" name="Rectangle 19"/>
          <p:cNvSpPr/>
          <p:nvPr/>
        </p:nvSpPr>
        <p:spPr>
          <a:xfrm>
            <a:off x="1152860" y="4156111"/>
            <a:ext cx="154693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MDT co-ordinators</a:t>
            </a:r>
          </a:p>
        </p:txBody>
      </p:sp>
      <p:sp>
        <p:nvSpPr>
          <p:cNvPr id="21" name="Rectangle 20"/>
          <p:cNvSpPr/>
          <p:nvPr/>
        </p:nvSpPr>
        <p:spPr>
          <a:xfrm>
            <a:off x="2121600" y="279993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Specialists</a:t>
            </a:r>
          </a:p>
        </p:txBody>
      </p:sp>
      <p:sp>
        <p:nvSpPr>
          <p:cNvPr id="22" name="Rectangle 21"/>
          <p:cNvSpPr/>
          <p:nvPr/>
        </p:nvSpPr>
        <p:spPr>
          <a:xfrm>
            <a:off x="2339752" y="3015958"/>
            <a:ext cx="1514296" cy="23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Breast Care Nurses</a:t>
            </a:r>
          </a:p>
        </p:txBody>
      </p:sp>
      <p:sp>
        <p:nvSpPr>
          <p:cNvPr id="24" name="Rectangle 23"/>
          <p:cNvSpPr/>
          <p:nvPr/>
        </p:nvSpPr>
        <p:spPr>
          <a:xfrm>
            <a:off x="5230980"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Reception</a:t>
            </a:r>
          </a:p>
        </p:txBody>
      </p:sp>
      <p:sp>
        <p:nvSpPr>
          <p:cNvPr id="25" name="Rectangle 24"/>
          <p:cNvSpPr/>
          <p:nvPr/>
        </p:nvSpPr>
        <p:spPr>
          <a:xfrm>
            <a:off x="6452591"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Processing</a:t>
            </a:r>
          </a:p>
        </p:txBody>
      </p:sp>
      <p:sp>
        <p:nvSpPr>
          <p:cNvPr id="26" name="Rectangle 25"/>
          <p:cNvSpPr/>
          <p:nvPr/>
        </p:nvSpPr>
        <p:spPr>
          <a:xfrm>
            <a:off x="7482648" y="216886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Surgeons</a:t>
            </a:r>
          </a:p>
        </p:txBody>
      </p:sp>
      <p:sp>
        <p:nvSpPr>
          <p:cNvPr id="28" name="Rectangle 27"/>
          <p:cNvSpPr/>
          <p:nvPr/>
        </p:nvSpPr>
        <p:spPr>
          <a:xfrm>
            <a:off x="1152861" y="117892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Patient</a:t>
            </a:r>
          </a:p>
        </p:txBody>
      </p:sp>
      <p:sp>
        <p:nvSpPr>
          <p:cNvPr id="6" name="Slide Number Placeholder 5"/>
          <p:cNvSpPr>
            <a:spLocks noGrp="1"/>
          </p:cNvSpPr>
          <p:nvPr>
            <p:ph type="sldNum" sz="quarter" idx="12"/>
          </p:nvPr>
        </p:nvSpPr>
        <p:spPr/>
        <p:txBody>
          <a:bodyPr/>
          <a:lstStyle/>
          <a:p>
            <a:fld id="{3AC6BFF4-9173-45A6-8C43-4CD98F012073}" type="slidenum">
              <a:rPr lang="en-GB" smtClean="0"/>
              <a:pPr/>
              <a:t>11</a:t>
            </a:fld>
            <a:endParaRPr lang="en-GB"/>
          </a:p>
        </p:txBody>
      </p:sp>
      <p:sp>
        <p:nvSpPr>
          <p:cNvPr id="27" name="Title 1"/>
          <p:cNvSpPr txBox="1">
            <a:spLocks/>
          </p:cNvSpPr>
          <p:nvPr/>
        </p:nvSpPr>
        <p:spPr>
          <a:xfrm>
            <a:off x="609600" y="34972"/>
            <a:ext cx="8229600" cy="8614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rPr>
              <a:t>How do you develop a pathway?</a:t>
            </a:r>
          </a:p>
        </p:txBody>
      </p:sp>
    </p:spTree>
    <p:extLst>
      <p:ext uri="{BB962C8B-B14F-4D97-AF65-F5344CB8AC3E}">
        <p14:creationId xmlns:p14="http://schemas.microsoft.com/office/powerpoint/2010/main" val="32412456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p:cNvPicPr>
          <p:nvPr/>
        </p:nvPicPr>
        <p:blipFill>
          <a:blip r:embed="rId3">
            <a:extLst>
              <a:ext uri="{28A0092B-C50C-407E-A947-70E740481C1C}">
                <a14:useLocalDpi xmlns:a14="http://schemas.microsoft.com/office/drawing/2010/main" val="0"/>
              </a:ext>
            </a:extLst>
          </a:blip>
          <a:srcRect t="7355" r="870"/>
          <a:stretch>
            <a:fillRect/>
          </a:stretch>
        </p:blipFill>
        <p:spPr bwMode="auto">
          <a:xfrm>
            <a:off x="395288" y="1484313"/>
            <a:ext cx="842486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597725" y="101060"/>
            <a:ext cx="822960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100,000 Genomes Project: </a:t>
            </a:r>
            <a:br>
              <a:rPr lang="en-US" sz="4000" b="1" dirty="0"/>
            </a:br>
            <a:r>
              <a:rPr lang="en-US" sz="4000" b="1" dirty="0"/>
              <a:t>what samples are taken?</a:t>
            </a:r>
          </a:p>
        </p:txBody>
      </p:sp>
      <p:sp>
        <p:nvSpPr>
          <p:cNvPr id="5" name="Date Placeholder 1"/>
          <p:cNvSpPr>
            <a:spLocks noGrp="1"/>
          </p:cNvSpPr>
          <p:nvPr>
            <p:ph type="dt" sz="half" idx="10"/>
          </p:nvPr>
        </p:nvSpPr>
        <p:spPr>
          <a:xfrm>
            <a:off x="7285621" y="6381328"/>
            <a:ext cx="1835876" cy="365125"/>
          </a:xfrm>
        </p:spPr>
        <p:txBody>
          <a:bodyPr/>
          <a:lstStyle/>
          <a:p>
            <a:pPr>
              <a:defRPr/>
            </a:pPr>
            <a:r>
              <a:rPr lang="en-GB" sz="1050" i="1" dirty="0">
                <a:solidFill>
                  <a:schemeClr val="tx1"/>
                </a:solidFill>
              </a:rPr>
              <a:t>Courtesy of Genomics England</a:t>
            </a:r>
            <a:endParaRPr lang="en-US" sz="1050" i="1" dirty="0">
              <a:solidFill>
                <a:schemeClr val="tx1"/>
              </a:solidFill>
            </a:endParaRPr>
          </a:p>
        </p:txBody>
      </p:sp>
    </p:spTree>
    <p:extLst>
      <p:ext uri="{BB962C8B-B14F-4D97-AF65-F5344CB8AC3E}">
        <p14:creationId xmlns:p14="http://schemas.microsoft.com/office/powerpoint/2010/main" val="243667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defRPr sz="1100" b="0" i="0" u="none" strike="noStrike" kern="1200" baseline="0">
                <a:solidFill>
                  <a:prstClr val="black"/>
                </a:solidFill>
                <a:latin typeface="+mn-lt"/>
                <a:ea typeface="+mn-ea"/>
                <a:cs typeface="+mn-cs"/>
              </a:defRPr>
            </a:pPr>
            <a:r>
              <a:rPr lang="en-GB" sz="3200" b="1" dirty="0">
                <a:solidFill>
                  <a:prstClr val="black"/>
                </a:solidFill>
                <a:latin typeface="+mn-lt"/>
                <a:ea typeface="+mn-ea"/>
                <a:cs typeface="+mn-cs"/>
              </a:rPr>
              <a:t>Cancer: pathway status summary</a:t>
            </a:r>
          </a:p>
        </p:txBody>
      </p:sp>
      <p:sp>
        <p:nvSpPr>
          <p:cNvPr id="4" name="Slide Number Placeholder 3"/>
          <p:cNvSpPr>
            <a:spLocks noGrp="1"/>
          </p:cNvSpPr>
          <p:nvPr>
            <p:ph type="sldNum" sz="quarter" idx="10"/>
          </p:nvPr>
        </p:nvSpPr>
        <p:spPr/>
        <p:txBody>
          <a:bodyPr/>
          <a:lstStyle/>
          <a:p>
            <a:fld id="{E43404FB-3CE2-4016-8942-914DCCAC1594}" type="slidenum">
              <a:rPr lang="en-GB" smtClean="0"/>
              <a:pPr/>
              <a:t>13</a:t>
            </a:fld>
            <a:endParaRPr lang="en-GB" dirty="0"/>
          </a:p>
        </p:txBody>
      </p:sp>
      <p:sp>
        <p:nvSpPr>
          <p:cNvPr id="7" name="TextBox 6"/>
          <p:cNvSpPr txBox="1"/>
          <p:nvPr/>
        </p:nvSpPr>
        <p:spPr>
          <a:xfrm>
            <a:off x="323528" y="4365104"/>
            <a:ext cx="8640960" cy="1200329"/>
          </a:xfrm>
          <a:prstGeom prst="rect">
            <a:avLst/>
          </a:prstGeom>
          <a:noFill/>
        </p:spPr>
        <p:txBody>
          <a:bodyPr wrap="square" rtlCol="0">
            <a:spAutoFit/>
          </a:bodyPr>
          <a:lstStyle/>
          <a:p>
            <a:r>
              <a:rPr lang="en-GB" sz="1600" b="1" dirty="0"/>
              <a:t>Summary:</a:t>
            </a:r>
          </a:p>
          <a:p>
            <a:pPr marL="285750" indent="-285750">
              <a:buFont typeface="Arial" panose="020B0604020202020204" pitchFamily="34" charset="0"/>
              <a:buChar char="•"/>
            </a:pPr>
            <a:r>
              <a:rPr lang="en-GB" sz="1400" dirty="0"/>
              <a:t>&gt;300 patients consented across the region</a:t>
            </a:r>
          </a:p>
          <a:p>
            <a:pPr marL="285750" indent="-285750">
              <a:buFont typeface="Arial" panose="020B0604020202020204" pitchFamily="34" charset="0"/>
              <a:buChar char="•"/>
            </a:pPr>
            <a:r>
              <a:rPr lang="en-GB" sz="1400" dirty="0"/>
              <a:t>Consented across 18 pathways</a:t>
            </a:r>
          </a:p>
          <a:p>
            <a:pPr marL="285750" indent="-285750">
              <a:buFont typeface="Arial" panose="020B0604020202020204" pitchFamily="34" charset="0"/>
              <a:buChar char="•"/>
            </a:pPr>
            <a:r>
              <a:rPr lang="en-GB" sz="1400" dirty="0"/>
              <a:t>Final pathway to open Paediatric Oncology at </a:t>
            </a:r>
            <a:r>
              <a:rPr lang="en-GB" sz="1400" dirty="0" err="1"/>
              <a:t>UHBristol</a:t>
            </a:r>
            <a:r>
              <a:rPr lang="en-GB" sz="1400" dirty="0"/>
              <a:t> (plan to go live by April 2018)</a:t>
            </a:r>
          </a:p>
          <a:p>
            <a:pPr marL="285750" indent="-285750">
              <a:buFont typeface="Arial" panose="020B0604020202020204" pitchFamily="34" charset="0"/>
              <a:buChar char="•"/>
            </a:pPr>
            <a:r>
              <a:rPr lang="en-GB" sz="1400" dirty="0"/>
              <a:t>Focus to shift to return of results and biopsy piloting</a:t>
            </a:r>
          </a:p>
        </p:txBody>
      </p:sp>
      <p:pic>
        <p:nvPicPr>
          <p:cNvPr id="5" name="Picture 4">
            <a:extLst>
              <a:ext uri="{FF2B5EF4-FFF2-40B4-BE49-F238E27FC236}">
                <a16:creationId xmlns:a16="http://schemas.microsoft.com/office/drawing/2014/main" xmlns="" id="{022CAA07-A670-4A2E-AF63-A4F46AE6353D}"/>
              </a:ext>
            </a:extLst>
          </p:cNvPr>
          <p:cNvPicPr>
            <a:picLocks noChangeAspect="1"/>
          </p:cNvPicPr>
          <p:nvPr/>
        </p:nvPicPr>
        <p:blipFill>
          <a:blip r:embed="rId2"/>
          <a:stretch>
            <a:fillRect/>
          </a:stretch>
        </p:blipFill>
        <p:spPr>
          <a:xfrm>
            <a:off x="0" y="1340768"/>
            <a:ext cx="9144000" cy="3035353"/>
          </a:xfrm>
          <a:prstGeom prst="rect">
            <a:avLst/>
          </a:prstGeom>
        </p:spPr>
      </p:pic>
      <p:sp>
        <p:nvSpPr>
          <p:cNvPr id="8" name="TextBox 7">
            <a:extLst>
              <a:ext uri="{FF2B5EF4-FFF2-40B4-BE49-F238E27FC236}">
                <a16:creationId xmlns:a16="http://schemas.microsoft.com/office/drawing/2014/main" xmlns="" id="{7459F856-2E3F-4FE9-A2C2-915C8BD867DE}"/>
              </a:ext>
            </a:extLst>
          </p:cNvPr>
          <p:cNvSpPr txBox="1"/>
          <p:nvPr/>
        </p:nvSpPr>
        <p:spPr>
          <a:xfrm>
            <a:off x="755576" y="5877272"/>
            <a:ext cx="7920880" cy="646331"/>
          </a:xfrm>
          <a:prstGeom prst="rect">
            <a:avLst/>
          </a:prstGeom>
          <a:solidFill>
            <a:schemeClr val="bg1"/>
          </a:solidFill>
          <a:ln>
            <a:solidFill>
              <a:schemeClr val="tx1"/>
            </a:solidFill>
          </a:ln>
        </p:spPr>
        <p:txBody>
          <a:bodyPr wrap="square" rtlCol="0">
            <a:spAutoFit/>
          </a:bodyPr>
          <a:lstStyle/>
          <a:p>
            <a:pPr algn="ctr"/>
            <a:r>
              <a:rPr lang="en-GB" dirty="0"/>
              <a:t>Conclusion:  At continued levels WE GMC will consent approximately 500 patients by September 2018 (just below agreed target)</a:t>
            </a:r>
          </a:p>
        </p:txBody>
      </p:sp>
    </p:spTree>
    <p:extLst>
      <p:ext uri="{BB962C8B-B14F-4D97-AF65-F5344CB8AC3E}">
        <p14:creationId xmlns:p14="http://schemas.microsoft.com/office/powerpoint/2010/main" val="257683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953" y="3385778"/>
            <a:ext cx="1828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26"/>
          <p:cNvGrpSpPr>
            <a:grpSpLocks/>
          </p:cNvGrpSpPr>
          <p:nvPr/>
        </p:nvGrpSpPr>
        <p:grpSpPr bwMode="auto">
          <a:xfrm>
            <a:off x="429703" y="1439503"/>
            <a:ext cx="8388350" cy="4398962"/>
            <a:chOff x="395249" y="1169554"/>
            <a:chExt cx="11185684" cy="4956014"/>
          </a:xfrm>
        </p:grpSpPr>
        <p:sp>
          <p:nvSpPr>
            <p:cNvPr id="59" name="Rectangle 58"/>
            <p:cNvSpPr/>
            <p:nvPr/>
          </p:nvSpPr>
          <p:spPr>
            <a:xfrm>
              <a:off x="477809" y="1169554"/>
              <a:ext cx="3334112" cy="588426"/>
            </a:xfrm>
            <a:prstGeom prst="rect">
              <a:avLst/>
            </a:prstGeom>
            <a:solidFill>
              <a:srgbClr val="33B8C8">
                <a:lumMod val="60000"/>
                <a:lumOff val="40000"/>
              </a:srgbClr>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60" name="Picture 48"/>
            <p:cNvPicPr>
              <a:picLocks noChangeAspect="1"/>
            </p:cNvPicPr>
            <p:nvPr/>
          </p:nvPicPr>
          <p:blipFill>
            <a:blip r:embed="rId4">
              <a:extLst>
                <a:ext uri="{28A0092B-C50C-407E-A947-70E740481C1C}">
                  <a14:useLocalDpi xmlns:a14="http://schemas.microsoft.com/office/drawing/2010/main" val="0"/>
                </a:ext>
              </a:extLst>
            </a:blip>
            <a:srcRect l="5740" t="5334" r="85764" b="82774"/>
            <a:stretch>
              <a:fillRect/>
            </a:stretch>
          </p:blipFill>
          <p:spPr bwMode="auto">
            <a:xfrm>
              <a:off x="395249" y="1960157"/>
              <a:ext cx="1016493" cy="140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1394424" y="1230364"/>
              <a:ext cx="1668583" cy="416101"/>
            </a:xfrm>
            <a:prstGeom prst="rect">
              <a:avLst/>
            </a:prstGeom>
            <a:noFill/>
          </p:spPr>
          <p:txBody>
            <a:bodyPr wrap="square">
              <a:spAutoFit/>
            </a:bodyPr>
            <a:lstStyle/>
            <a:p>
              <a:pPr defTabSz="685800">
                <a:defRPr/>
              </a:pPr>
              <a:r>
                <a:rPr lang="en-GB" b="1" kern="0" dirty="0">
                  <a:solidFill>
                    <a:prstClr val="white"/>
                  </a:solidFill>
                  <a:latin typeface="Calibri" panose="020F0502020204030204"/>
                </a:rPr>
                <a:t>Samples</a:t>
              </a:r>
            </a:p>
          </p:txBody>
        </p:sp>
        <p:sp>
          <p:nvSpPr>
            <p:cNvPr id="62" name="Rectangle 61"/>
            <p:cNvSpPr/>
            <p:nvPr/>
          </p:nvSpPr>
          <p:spPr>
            <a:xfrm>
              <a:off x="477809" y="1169554"/>
              <a:ext cx="3334112" cy="4956014"/>
            </a:xfrm>
            <a:prstGeom prst="rect">
              <a:avLst/>
            </a:prstGeom>
            <a:noFill/>
            <a:ln w="28575" cap="flat" cmpd="sng" algn="ctr">
              <a:solidFill>
                <a:srgbClr val="33B8C8"/>
              </a:solidFill>
              <a:prstDash val="solid"/>
              <a:miter lim="800000"/>
            </a:ln>
            <a:effectLst/>
          </p:spPr>
          <p:txBody>
            <a:bodyPr anchor="ctr"/>
            <a:lstStyle/>
            <a:p>
              <a:pPr algn="ctr" defTabSz="685800">
                <a:defRPr/>
              </a:pPr>
              <a:endParaRPr lang="en-GB" sz="1350" kern="0" dirty="0">
                <a:solidFill>
                  <a:prstClr val="white"/>
                </a:solidFill>
                <a:latin typeface="Calibri" panose="020F0502020204030204"/>
              </a:endParaRPr>
            </a:p>
          </p:txBody>
        </p:sp>
        <p:sp>
          <p:nvSpPr>
            <p:cNvPr id="63" name="Isosceles Triangle 62"/>
            <p:cNvSpPr/>
            <p:nvPr/>
          </p:nvSpPr>
          <p:spPr>
            <a:xfrm rot="5400000">
              <a:off x="3752713" y="3635523"/>
              <a:ext cx="842397" cy="224391"/>
            </a:xfrm>
            <a:prstGeom prst="triangle">
              <a:avLst/>
            </a:prstGeom>
            <a:solidFill>
              <a:srgbClr val="44546B"/>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64" name="TextBox 63"/>
            <p:cNvSpPr txBox="1"/>
            <p:nvPr/>
          </p:nvSpPr>
          <p:spPr>
            <a:xfrm>
              <a:off x="1417711" y="1951141"/>
              <a:ext cx="2059740" cy="572139"/>
            </a:xfrm>
            <a:prstGeom prst="rect">
              <a:avLst/>
            </a:prstGeom>
            <a:noFill/>
          </p:spPr>
          <p:txBody>
            <a:bodyPr>
              <a:spAutoFit/>
            </a:bodyPr>
            <a:lstStyle/>
            <a:p>
              <a:pPr defTabSz="685800">
                <a:defRPr/>
              </a:pPr>
              <a:r>
                <a:rPr lang="en-GB" sz="2700" b="1" kern="0" dirty="0">
                  <a:solidFill>
                    <a:srgbClr val="44546A"/>
                  </a:solidFill>
                  <a:latin typeface="Calibri" panose="020F0502020204030204"/>
                </a:rPr>
                <a:t>79,742 </a:t>
              </a:r>
            </a:p>
          </p:txBody>
        </p:sp>
        <p:sp>
          <p:nvSpPr>
            <p:cNvPr id="65" name="TextBox 64"/>
            <p:cNvSpPr txBox="1"/>
            <p:nvPr/>
          </p:nvSpPr>
          <p:spPr>
            <a:xfrm>
              <a:off x="1457931" y="2471603"/>
              <a:ext cx="2201573" cy="676064"/>
            </a:xfrm>
            <a:prstGeom prst="rect">
              <a:avLst/>
            </a:prstGeom>
            <a:noFill/>
          </p:spPr>
          <p:txBody>
            <a:bodyPr>
              <a:spAutoFit/>
            </a:bodyPr>
            <a:lstStyle/>
            <a:p>
              <a:pPr defTabSz="685800">
                <a:defRPr/>
              </a:pPr>
              <a:r>
                <a:rPr lang="en-GB" sz="1350" kern="0" dirty="0">
                  <a:solidFill>
                    <a:srgbClr val="354072"/>
                  </a:solidFill>
                  <a:latin typeface="Calibri" panose="020F0502020204030204"/>
                </a:rPr>
                <a:t>Samples collected from NHS GMCs </a:t>
              </a:r>
            </a:p>
          </p:txBody>
        </p:sp>
        <p:sp>
          <p:nvSpPr>
            <p:cNvPr id="66" name="Rectangle 65"/>
            <p:cNvSpPr/>
            <p:nvPr/>
          </p:nvSpPr>
          <p:spPr>
            <a:xfrm>
              <a:off x="4472393" y="1183862"/>
              <a:ext cx="3116072" cy="595580"/>
            </a:xfrm>
            <a:prstGeom prst="rect">
              <a:avLst/>
            </a:prstGeom>
            <a:solidFill>
              <a:srgbClr val="0EAD84"/>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67" name="Picture 11"/>
            <p:cNvPicPr>
              <a:picLocks noChangeAspect="1"/>
            </p:cNvPicPr>
            <p:nvPr/>
          </p:nvPicPr>
          <p:blipFill>
            <a:blip r:embed="rId5" cstate="print">
              <a:extLst>
                <a:ext uri="{28A0092B-C50C-407E-A947-70E740481C1C}">
                  <a14:useLocalDpi xmlns:a14="http://schemas.microsoft.com/office/drawing/2010/main" val="0"/>
                </a:ext>
              </a:extLst>
            </a:blip>
            <a:srcRect l="5737" t="32666" r="84975" b="47557"/>
            <a:stretch>
              <a:fillRect/>
            </a:stretch>
          </p:blipFill>
          <p:spPr bwMode="auto">
            <a:xfrm>
              <a:off x="4371214" y="1792399"/>
              <a:ext cx="7334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p:nvPr/>
          </p:nvSpPr>
          <p:spPr>
            <a:xfrm>
              <a:off x="5283165" y="1221421"/>
              <a:ext cx="1526750" cy="416101"/>
            </a:xfrm>
            <a:prstGeom prst="rect">
              <a:avLst/>
            </a:prstGeom>
            <a:noFill/>
          </p:spPr>
          <p:txBody>
            <a:bodyPr wrap="square">
              <a:spAutoFit/>
            </a:bodyPr>
            <a:lstStyle/>
            <a:p>
              <a:pPr defTabSz="685800">
                <a:defRPr/>
              </a:pPr>
              <a:r>
                <a:rPr lang="en-GB" b="1" kern="0" dirty="0">
                  <a:solidFill>
                    <a:prstClr val="white"/>
                  </a:solidFill>
                  <a:latin typeface="Calibri" panose="020F0502020204030204"/>
                </a:rPr>
                <a:t>Genomes</a:t>
              </a:r>
            </a:p>
          </p:txBody>
        </p:sp>
        <p:sp>
          <p:nvSpPr>
            <p:cNvPr id="69" name="Rectangle 68"/>
            <p:cNvSpPr/>
            <p:nvPr/>
          </p:nvSpPr>
          <p:spPr>
            <a:xfrm>
              <a:off x="4466043" y="1171342"/>
              <a:ext cx="3122422" cy="4954226"/>
            </a:xfrm>
            <a:prstGeom prst="rect">
              <a:avLst/>
            </a:prstGeom>
            <a:noFill/>
            <a:ln w="28575" cap="flat" cmpd="sng" algn="ctr">
              <a:solidFill>
                <a:srgbClr val="33B8C8">
                  <a:lumMod val="75000"/>
                </a:srgbClr>
              </a:solid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70" name="Right Bracket 69"/>
            <p:cNvSpPr/>
            <p:nvPr/>
          </p:nvSpPr>
          <p:spPr>
            <a:xfrm rot="5400000">
              <a:off x="5859922" y="2043942"/>
              <a:ext cx="194949" cy="2216392"/>
            </a:xfrm>
            <a:prstGeom prst="rightBracket">
              <a:avLst/>
            </a:prstGeom>
            <a:noFill/>
            <a:ln w="19050" cap="flat" cmpd="sng" algn="ctr">
              <a:solidFill>
                <a:srgbClr val="44546B"/>
              </a:solidFill>
              <a:prstDash val="solid"/>
              <a:miter lim="800000"/>
            </a:ln>
            <a:effectLst/>
          </p:spPr>
          <p:txBody>
            <a:bodyPr anchor="ctr"/>
            <a:lstStyle/>
            <a:p>
              <a:pPr algn="ctr" defTabSz="685800">
                <a:defRPr/>
              </a:pPr>
              <a:endParaRPr lang="en-GB" sz="1350" kern="0">
                <a:solidFill>
                  <a:prstClr val="black"/>
                </a:solidFill>
                <a:latin typeface="Calibri" panose="020F0502020204030204"/>
              </a:endParaRPr>
            </a:p>
          </p:txBody>
        </p:sp>
        <p:sp>
          <p:nvSpPr>
            <p:cNvPr id="71" name="TextBox 70"/>
            <p:cNvSpPr txBox="1"/>
            <p:nvPr/>
          </p:nvSpPr>
          <p:spPr>
            <a:xfrm>
              <a:off x="5672674" y="5199110"/>
              <a:ext cx="2102078" cy="624152"/>
            </a:xfrm>
            <a:prstGeom prst="rect">
              <a:avLst/>
            </a:prstGeom>
            <a:noFill/>
          </p:spPr>
          <p:txBody>
            <a:bodyPr>
              <a:spAutoFit/>
            </a:bodyPr>
            <a:lstStyle/>
            <a:p>
              <a:pPr defTabSz="685800">
                <a:defRPr/>
              </a:pPr>
              <a:r>
                <a:rPr lang="en-GB" sz="1350" b="1" kern="0" dirty="0">
                  <a:solidFill>
                    <a:srgbClr val="44546A"/>
                  </a:solidFill>
                  <a:latin typeface="Calibri" panose="020F0502020204030204"/>
                </a:rPr>
                <a:t>+12,151</a:t>
              </a:r>
              <a:r>
                <a:rPr lang="en-GB" sz="1500" kern="0" dirty="0">
                  <a:solidFill>
                    <a:prstClr val="black"/>
                  </a:solidFill>
                  <a:latin typeface="Calibri" panose="020F0502020204030204"/>
                </a:rPr>
                <a:t> </a:t>
              </a:r>
              <a:r>
                <a:rPr lang="en-GB" sz="1500" kern="0" dirty="0">
                  <a:solidFill>
                    <a:srgbClr val="354072"/>
                  </a:solidFill>
                  <a:latin typeface="Calibri" panose="020F0502020204030204"/>
                </a:rPr>
                <a:t>genomes</a:t>
              </a:r>
            </a:p>
            <a:p>
              <a:pPr defTabSz="685800">
                <a:defRPr/>
              </a:pPr>
              <a:r>
                <a:rPr lang="en-GB" sz="1500" kern="0" dirty="0">
                  <a:solidFill>
                    <a:srgbClr val="354072"/>
                  </a:solidFill>
                  <a:latin typeface="Calibri" panose="020F0502020204030204"/>
                </a:rPr>
                <a:t>since meeting</a:t>
              </a:r>
            </a:p>
          </p:txBody>
        </p:sp>
        <p:grpSp>
          <p:nvGrpSpPr>
            <p:cNvPr id="72" name="Group 2"/>
            <p:cNvGrpSpPr>
              <a:grpSpLocks/>
            </p:cNvGrpSpPr>
            <p:nvPr/>
          </p:nvGrpSpPr>
          <p:grpSpPr bwMode="auto">
            <a:xfrm>
              <a:off x="4768032" y="5219806"/>
              <a:ext cx="812700" cy="708025"/>
              <a:chOff x="4768032" y="5219806"/>
              <a:chExt cx="812700" cy="708025"/>
            </a:xfrm>
          </p:grpSpPr>
          <p:sp>
            <p:nvSpPr>
              <p:cNvPr id="89" name="Right Arrow 88"/>
              <p:cNvSpPr/>
              <p:nvPr/>
            </p:nvSpPr>
            <p:spPr>
              <a:xfrm rot="18978748">
                <a:off x="4842851" y="5454870"/>
                <a:ext cx="738796" cy="182430"/>
              </a:xfrm>
              <a:prstGeom prst="rightArrow">
                <a:avLst>
                  <a:gd name="adj1" fmla="val 35480"/>
                  <a:gd name="adj2" fmla="val 107370"/>
                </a:avLst>
              </a:prstGeom>
              <a:solidFill>
                <a:srgbClr val="0EAD84"/>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grpSp>
            <p:nvGrpSpPr>
              <p:cNvPr id="90" name="Group 41"/>
              <p:cNvGrpSpPr>
                <a:grpSpLocks/>
              </p:cNvGrpSpPr>
              <p:nvPr/>
            </p:nvGrpSpPr>
            <p:grpSpPr bwMode="auto">
              <a:xfrm>
                <a:off x="4768032" y="5219806"/>
                <a:ext cx="798512" cy="708025"/>
                <a:chOff x="3110612" y="4792079"/>
                <a:chExt cx="799396" cy="708339"/>
              </a:xfrm>
            </p:grpSpPr>
            <p:cxnSp>
              <p:nvCxnSpPr>
                <p:cNvPr id="91" name="Straight Connector 90"/>
                <p:cNvCxnSpPr/>
                <p:nvPr/>
              </p:nvCxnSpPr>
              <p:spPr>
                <a:xfrm>
                  <a:off x="3113459" y="4792845"/>
                  <a:ext cx="8477" cy="701414"/>
                </a:xfrm>
                <a:prstGeom prst="line">
                  <a:avLst/>
                </a:prstGeom>
                <a:noFill/>
                <a:ln w="38100" cap="flat" cmpd="sng" algn="ctr">
                  <a:solidFill>
                    <a:srgbClr val="44546B"/>
                  </a:solidFill>
                  <a:prstDash val="solid"/>
                  <a:miter lim="800000"/>
                </a:ln>
                <a:effectLst/>
              </p:spPr>
            </p:cxnSp>
            <p:cxnSp>
              <p:nvCxnSpPr>
                <p:cNvPr id="92" name="Straight Connector 91"/>
                <p:cNvCxnSpPr/>
                <p:nvPr/>
              </p:nvCxnSpPr>
              <p:spPr>
                <a:xfrm flipH="1">
                  <a:off x="3111340" y="5487102"/>
                  <a:ext cx="798954" cy="12526"/>
                </a:xfrm>
                <a:prstGeom prst="line">
                  <a:avLst/>
                </a:prstGeom>
                <a:noFill/>
                <a:ln w="38100" cap="flat" cmpd="sng" algn="ctr">
                  <a:solidFill>
                    <a:srgbClr val="44546B"/>
                  </a:solidFill>
                  <a:prstDash val="solid"/>
                  <a:miter lim="800000"/>
                </a:ln>
                <a:effectLst/>
              </p:spPr>
            </p:cxnSp>
          </p:grpSp>
        </p:grpSp>
        <p:sp>
          <p:nvSpPr>
            <p:cNvPr id="73" name="Rectangle 72"/>
            <p:cNvSpPr/>
            <p:nvPr/>
          </p:nvSpPr>
          <p:spPr>
            <a:xfrm>
              <a:off x="4633277" y="4828885"/>
              <a:ext cx="1244735" cy="400631"/>
            </a:xfrm>
            <a:prstGeom prst="rect">
              <a:avLst/>
            </a:prstGeom>
          </p:spPr>
          <p:txBody>
            <a:bodyPr wrap="none">
              <a:spAutoFit/>
            </a:bodyPr>
            <a:lstStyle/>
            <a:p>
              <a:pPr defTabSz="685800">
                <a:defRPr/>
              </a:pPr>
              <a:r>
                <a:rPr lang="en-GB" sz="1350" kern="0" dirty="0">
                  <a:solidFill>
                    <a:srgbClr val="354072"/>
                  </a:solidFill>
                  <a:latin typeface="Calibri" panose="020F0502020204030204"/>
                  <a:ea typeface="Calibri" panose="020F0502020204030204" pitchFamily="34" charset="0"/>
                  <a:cs typeface="Times New Roman" panose="02020603050405020304" pitchFamily="18" charset="0"/>
                </a:rPr>
                <a:t>Scaling up </a:t>
              </a:r>
              <a:endParaRPr lang="en-GB" sz="1350" kern="0" dirty="0">
                <a:solidFill>
                  <a:srgbClr val="354072"/>
                </a:solidFill>
                <a:latin typeface="Calibri" panose="020F0502020204030204"/>
              </a:endParaRPr>
            </a:p>
          </p:txBody>
        </p:sp>
        <p:sp>
          <p:nvSpPr>
            <p:cNvPr id="74" name="Isosceles Triangle 73"/>
            <p:cNvSpPr/>
            <p:nvPr/>
          </p:nvSpPr>
          <p:spPr>
            <a:xfrm rot="5400000">
              <a:off x="7425951" y="3665582"/>
              <a:ext cx="754759" cy="251911"/>
            </a:xfrm>
            <a:prstGeom prst="triangle">
              <a:avLst/>
            </a:prstGeom>
            <a:solidFill>
              <a:srgbClr val="44546B"/>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sp>
          <p:nvSpPr>
            <p:cNvPr id="75" name="Rectangle 74"/>
            <p:cNvSpPr/>
            <p:nvPr/>
          </p:nvSpPr>
          <p:spPr>
            <a:xfrm>
              <a:off x="8007611" y="1174919"/>
              <a:ext cx="3514049" cy="597369"/>
            </a:xfrm>
            <a:prstGeom prst="rect">
              <a:avLst/>
            </a:prstGeom>
            <a:solidFill>
              <a:srgbClr val="44546A"/>
            </a:solidFill>
            <a:ln w="12700" cap="flat" cmpd="sng" algn="ctr">
              <a:noFill/>
              <a:prstDash val="solid"/>
              <a:miter lim="800000"/>
            </a:ln>
            <a:effectLst/>
          </p:spPr>
          <p:txBody>
            <a:bodyPr anchor="ctr"/>
            <a:lstStyle/>
            <a:p>
              <a:pPr algn="ctr" defTabSz="685800">
                <a:defRPr/>
              </a:pPr>
              <a:endParaRPr lang="en-GB" sz="1350" kern="0">
                <a:solidFill>
                  <a:prstClr val="white"/>
                </a:solidFill>
                <a:latin typeface="Calibri" panose="020F0502020204030204"/>
              </a:endParaRPr>
            </a:p>
          </p:txBody>
        </p:sp>
        <p:pic>
          <p:nvPicPr>
            <p:cNvPr id="76" name="Picture 14"/>
            <p:cNvPicPr>
              <a:picLocks noChangeAspect="1"/>
            </p:cNvPicPr>
            <p:nvPr/>
          </p:nvPicPr>
          <p:blipFill>
            <a:blip r:embed="rId6" cstate="print">
              <a:extLst>
                <a:ext uri="{28A0092B-C50C-407E-A947-70E740481C1C}">
                  <a14:useLocalDpi xmlns:a14="http://schemas.microsoft.com/office/drawing/2010/main" val="0"/>
                </a:ext>
              </a:extLst>
            </a:blip>
            <a:srcRect l="5737" t="62154" r="82791" b="21529"/>
            <a:stretch>
              <a:fillRect/>
            </a:stretch>
          </p:blipFill>
          <p:spPr bwMode="auto">
            <a:xfrm>
              <a:off x="8116663" y="1706087"/>
              <a:ext cx="865189"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8272224" y="1260768"/>
              <a:ext cx="3075851" cy="491846"/>
            </a:xfrm>
            <a:prstGeom prst="rect">
              <a:avLst/>
            </a:prstGeom>
            <a:noFill/>
          </p:spPr>
          <p:txBody>
            <a:bodyPr>
              <a:spAutoFit/>
            </a:bodyPr>
            <a:lstStyle/>
            <a:p>
              <a:pPr algn="ctr" defTabSz="685800">
                <a:defRPr/>
              </a:pPr>
              <a:r>
                <a:rPr lang="en-GB" b="1" kern="0" dirty="0">
                  <a:solidFill>
                    <a:prstClr val="white"/>
                  </a:solidFill>
                  <a:latin typeface="Calibri" panose="020F0502020204030204"/>
                </a:rPr>
                <a:t>Analysis and Reports</a:t>
              </a:r>
            </a:p>
          </p:txBody>
        </p:sp>
        <p:sp>
          <p:nvSpPr>
            <p:cNvPr id="78" name="Rectangle 77"/>
            <p:cNvSpPr/>
            <p:nvPr/>
          </p:nvSpPr>
          <p:spPr>
            <a:xfrm>
              <a:off x="8005495" y="1182073"/>
              <a:ext cx="3516165" cy="4909513"/>
            </a:xfrm>
            <a:prstGeom prst="rect">
              <a:avLst/>
            </a:prstGeom>
            <a:noFill/>
            <a:ln w="28575" cap="flat" cmpd="sng" algn="ctr">
              <a:solidFill>
                <a:srgbClr val="44546A">
                  <a:lumMod val="75000"/>
                </a:srgbClr>
              </a:solidFill>
              <a:prstDash val="solid"/>
              <a:miter lim="800000"/>
            </a:ln>
            <a:effectLst/>
          </p:spPr>
          <p:txBody>
            <a:bodyPr anchor="ctr"/>
            <a:lstStyle/>
            <a:p>
              <a:pPr algn="ctr" defTabSz="685800">
                <a:defRPr/>
              </a:pPr>
              <a:endParaRPr lang="en-GB" sz="1350" kern="0" dirty="0">
                <a:solidFill>
                  <a:prstClr val="white"/>
                </a:solidFill>
                <a:latin typeface="Calibri" panose="020F0502020204030204"/>
              </a:endParaRPr>
            </a:p>
          </p:txBody>
        </p:sp>
        <p:pic>
          <p:nvPicPr>
            <p:cNvPr id="79" name="Picture 22"/>
            <p:cNvPicPr>
              <a:picLocks noChangeAspect="1"/>
            </p:cNvPicPr>
            <p:nvPr/>
          </p:nvPicPr>
          <p:blipFill>
            <a:blip r:embed="rId7" cstate="print">
              <a:extLst>
                <a:ext uri="{28A0092B-C50C-407E-A947-70E740481C1C}">
                  <a14:useLocalDpi xmlns:a14="http://schemas.microsoft.com/office/drawing/2010/main" val="0"/>
                </a:ext>
              </a:extLst>
            </a:blip>
            <a:srcRect l="41644" t="62154" r="43642" b="21529"/>
            <a:stretch>
              <a:fillRect/>
            </a:stretch>
          </p:blipFill>
          <p:spPr bwMode="auto">
            <a:xfrm>
              <a:off x="8300773" y="2746270"/>
              <a:ext cx="98344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p:cNvSpPr txBox="1"/>
            <p:nvPr/>
          </p:nvSpPr>
          <p:spPr>
            <a:xfrm>
              <a:off x="10177431" y="1874235"/>
              <a:ext cx="1085968" cy="491845"/>
            </a:xfrm>
            <a:prstGeom prst="rect">
              <a:avLst/>
            </a:prstGeom>
            <a:noFill/>
          </p:spPr>
          <p:txBody>
            <a:bodyPr>
              <a:spAutoFit/>
            </a:bodyPr>
            <a:lstStyle/>
            <a:p>
              <a:pPr defTabSz="685800">
                <a:defRPr/>
              </a:pPr>
              <a:r>
                <a:rPr lang="en-GB" b="1" kern="0" dirty="0">
                  <a:solidFill>
                    <a:srgbClr val="44546A"/>
                  </a:solidFill>
                  <a:latin typeface="Calibri" panose="020F0502020204030204"/>
                </a:rPr>
                <a:t>8,918</a:t>
              </a:r>
            </a:p>
          </p:txBody>
        </p:sp>
        <p:sp>
          <p:nvSpPr>
            <p:cNvPr id="81" name="TextBox 80"/>
            <p:cNvSpPr txBox="1"/>
            <p:nvPr/>
          </p:nvSpPr>
          <p:spPr>
            <a:xfrm>
              <a:off x="8748525" y="2240882"/>
              <a:ext cx="2832408" cy="397053"/>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families sent to GMCs</a:t>
              </a:r>
            </a:p>
          </p:txBody>
        </p:sp>
        <p:sp>
          <p:nvSpPr>
            <p:cNvPr id="82" name="TextBox 81"/>
            <p:cNvSpPr txBox="1"/>
            <p:nvPr/>
          </p:nvSpPr>
          <p:spPr>
            <a:xfrm>
              <a:off x="9138034" y="3181649"/>
              <a:ext cx="1109254" cy="416101"/>
            </a:xfrm>
            <a:prstGeom prst="rect">
              <a:avLst/>
            </a:prstGeom>
            <a:solidFill>
              <a:sysClr val="window" lastClr="FFFFFF"/>
            </a:solidFill>
          </p:spPr>
          <p:txBody>
            <a:bodyPr>
              <a:spAutoFit/>
            </a:bodyPr>
            <a:lstStyle/>
            <a:p>
              <a:pPr defTabSz="685800">
                <a:defRPr/>
              </a:pPr>
              <a:r>
                <a:rPr lang="en-GB" b="1" kern="0" dirty="0">
                  <a:solidFill>
                    <a:srgbClr val="44546A"/>
                  </a:solidFill>
                  <a:latin typeface="Calibri" panose="020F0502020204030204"/>
                </a:rPr>
                <a:t>18,346</a:t>
              </a:r>
            </a:p>
          </p:txBody>
        </p:sp>
        <p:sp>
          <p:nvSpPr>
            <p:cNvPr id="83" name="TextBox 82"/>
            <p:cNvSpPr txBox="1"/>
            <p:nvPr/>
          </p:nvSpPr>
          <p:spPr>
            <a:xfrm>
              <a:off x="8212950" y="4574914"/>
              <a:ext cx="3217684" cy="1491633"/>
            </a:xfrm>
            <a:prstGeom prst="rect">
              <a:avLst/>
            </a:prstGeom>
            <a:noFill/>
          </p:spPr>
          <p:txBody>
            <a:bodyPr>
              <a:spAutoFit/>
            </a:bodyPr>
            <a:lstStyle/>
            <a:p>
              <a:pPr defTabSz="685800">
                <a:defRPr/>
              </a:pPr>
              <a:r>
                <a:rPr lang="en-GB" sz="2000" b="1" kern="0" dirty="0">
                  <a:solidFill>
                    <a:srgbClr val="44546A"/>
                  </a:solidFill>
                  <a:latin typeface="Calibri" panose="020F0502020204030204"/>
                </a:rPr>
                <a:t>Research</a:t>
              </a:r>
            </a:p>
            <a:p>
              <a:pPr defTabSz="685800">
                <a:defRPr/>
              </a:pPr>
              <a:r>
                <a:rPr lang="en-GB" sz="2000" b="1" kern="0" dirty="0">
                  <a:solidFill>
                    <a:srgbClr val="44546A"/>
                  </a:solidFill>
                  <a:latin typeface="Calibri" panose="020F0502020204030204"/>
                </a:rPr>
                <a:t>Clinical data on 53,150 People</a:t>
              </a:r>
            </a:p>
            <a:p>
              <a:pPr defTabSz="685800">
                <a:defRPr/>
              </a:pPr>
              <a:r>
                <a:rPr lang="en-GB" sz="2000" b="1" kern="0" dirty="0">
                  <a:solidFill>
                    <a:srgbClr val="44546A"/>
                  </a:solidFill>
                  <a:latin typeface="Calibri" panose="020F0502020204030204"/>
                </a:rPr>
                <a:t>33,025 Genomes</a:t>
              </a:r>
            </a:p>
          </p:txBody>
        </p:sp>
        <p:sp>
          <p:nvSpPr>
            <p:cNvPr id="84" name="TextBox 83"/>
            <p:cNvSpPr txBox="1"/>
            <p:nvPr/>
          </p:nvSpPr>
          <p:spPr>
            <a:xfrm>
              <a:off x="8339964" y="3684226"/>
              <a:ext cx="2817589" cy="398841"/>
            </a:xfrm>
            <a:prstGeom prst="rect">
              <a:avLst/>
            </a:prstGeom>
            <a:solidFill>
              <a:srgbClr val="D4922D"/>
            </a:solidFill>
          </p:spPr>
          <p:txBody>
            <a:bodyPr>
              <a:spAutoFit/>
            </a:bodyPr>
            <a:lstStyle/>
            <a:p>
              <a:pPr defTabSz="685800">
                <a:defRPr/>
              </a:pPr>
              <a:r>
                <a:rPr lang="en-GB" sz="1350" kern="0" dirty="0">
                  <a:solidFill>
                    <a:prstClr val="white"/>
                  </a:solidFill>
                  <a:latin typeface="Calibri" panose="020F0502020204030204"/>
                </a:rPr>
                <a:t>20-25% actionable findings</a:t>
              </a:r>
            </a:p>
          </p:txBody>
        </p:sp>
        <p:pic>
          <p:nvPicPr>
            <p:cNvPr id="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2319" y="3364665"/>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p:cNvSpPr txBox="1"/>
            <p:nvPr/>
          </p:nvSpPr>
          <p:spPr>
            <a:xfrm>
              <a:off x="9000436" y="1933255"/>
              <a:ext cx="1301891" cy="400631"/>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Reports for</a:t>
              </a:r>
            </a:p>
          </p:txBody>
        </p:sp>
        <p:sp>
          <p:nvSpPr>
            <p:cNvPr id="87" name="TextBox 86"/>
            <p:cNvSpPr txBox="1"/>
            <p:nvPr/>
          </p:nvSpPr>
          <p:spPr>
            <a:xfrm>
              <a:off x="9165554" y="2848982"/>
              <a:ext cx="1500879" cy="400631"/>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Equivalent to </a:t>
              </a:r>
            </a:p>
          </p:txBody>
        </p:sp>
        <p:sp>
          <p:nvSpPr>
            <p:cNvPr id="88" name="TextBox 87"/>
            <p:cNvSpPr txBox="1"/>
            <p:nvPr/>
          </p:nvSpPr>
          <p:spPr>
            <a:xfrm>
              <a:off x="10054651" y="3163764"/>
              <a:ext cx="1223566" cy="400631"/>
            </a:xfrm>
            <a:prstGeom prst="rect">
              <a:avLst/>
            </a:prstGeom>
            <a:noFill/>
          </p:spPr>
          <p:txBody>
            <a:bodyPr>
              <a:spAutoFit/>
            </a:bodyPr>
            <a:lstStyle/>
            <a:p>
              <a:pPr algn="ctr" defTabSz="685800">
                <a:defRPr/>
              </a:pPr>
              <a:r>
                <a:rPr lang="en-GB" sz="1350" kern="0" dirty="0">
                  <a:solidFill>
                    <a:srgbClr val="354072"/>
                  </a:solidFill>
                  <a:latin typeface="Calibri" panose="020F0502020204030204"/>
                </a:rPr>
                <a:t>genomes</a:t>
              </a:r>
            </a:p>
          </p:txBody>
        </p:sp>
      </p:grpSp>
      <p:sp>
        <p:nvSpPr>
          <p:cNvPr id="93" name="TextBox 92"/>
          <p:cNvSpPr txBox="1"/>
          <p:nvPr/>
        </p:nvSpPr>
        <p:spPr>
          <a:xfrm>
            <a:off x="4042059" y="2173158"/>
            <a:ext cx="1374005" cy="584775"/>
          </a:xfrm>
          <a:prstGeom prst="rect">
            <a:avLst/>
          </a:prstGeom>
          <a:noFill/>
        </p:spPr>
        <p:txBody>
          <a:bodyPr wrap="square">
            <a:spAutoFit/>
          </a:bodyPr>
          <a:lstStyle/>
          <a:p>
            <a:pPr defTabSz="685800">
              <a:defRPr/>
            </a:pPr>
            <a:r>
              <a:rPr lang="en-GB" sz="3200" b="1" dirty="0">
                <a:solidFill>
                  <a:srgbClr val="354072"/>
                </a:solidFill>
                <a:latin typeface="Calibri" panose="020F0502020204030204"/>
              </a:rPr>
              <a:t>52,881</a:t>
            </a:r>
          </a:p>
        </p:txBody>
      </p:sp>
      <p:sp>
        <p:nvSpPr>
          <p:cNvPr id="94" name="TextBox 93"/>
          <p:cNvSpPr txBox="1"/>
          <p:nvPr/>
        </p:nvSpPr>
        <p:spPr>
          <a:xfrm>
            <a:off x="4375593" y="2633314"/>
            <a:ext cx="1238250" cy="261610"/>
          </a:xfrm>
          <a:prstGeom prst="rect">
            <a:avLst/>
          </a:prstGeom>
          <a:noFill/>
        </p:spPr>
        <p:txBody>
          <a:bodyPr>
            <a:spAutoFit/>
          </a:bodyPr>
          <a:lstStyle/>
          <a:p>
            <a:pPr defTabSz="685800">
              <a:defRPr/>
            </a:pPr>
            <a:r>
              <a:rPr lang="en-GB" sz="1100" dirty="0">
                <a:solidFill>
                  <a:srgbClr val="354072"/>
                </a:solidFill>
                <a:latin typeface="Calibri" panose="020F0502020204030204"/>
              </a:rPr>
              <a:t>genomes</a:t>
            </a:r>
          </a:p>
        </p:txBody>
      </p:sp>
      <p:sp>
        <p:nvSpPr>
          <p:cNvPr id="95" name="TextBox 94"/>
          <p:cNvSpPr txBox="1"/>
          <p:nvPr/>
        </p:nvSpPr>
        <p:spPr>
          <a:xfrm>
            <a:off x="4561172" y="3848534"/>
            <a:ext cx="828675" cy="369332"/>
          </a:xfrm>
          <a:prstGeom prst="rect">
            <a:avLst/>
          </a:prstGeom>
          <a:noFill/>
        </p:spPr>
        <p:txBody>
          <a:bodyPr>
            <a:spAutoFit/>
          </a:bodyPr>
          <a:lstStyle/>
          <a:p>
            <a:pPr defTabSz="685800">
              <a:defRPr/>
            </a:pPr>
            <a:r>
              <a:rPr lang="en-GB" b="1" dirty="0">
                <a:solidFill>
                  <a:srgbClr val="44546A"/>
                </a:solidFill>
                <a:latin typeface="Calibri" panose="020F0502020204030204"/>
              </a:rPr>
              <a:t>48,870</a:t>
            </a:r>
          </a:p>
        </p:txBody>
      </p:sp>
      <p:sp>
        <p:nvSpPr>
          <p:cNvPr id="96" name="TextBox 95"/>
          <p:cNvSpPr txBox="1"/>
          <p:nvPr/>
        </p:nvSpPr>
        <p:spPr>
          <a:xfrm>
            <a:off x="3535165" y="3409394"/>
            <a:ext cx="741363" cy="369332"/>
          </a:xfrm>
          <a:prstGeom prst="rect">
            <a:avLst/>
          </a:prstGeom>
          <a:noFill/>
        </p:spPr>
        <p:txBody>
          <a:bodyPr>
            <a:spAutoFit/>
          </a:bodyPr>
          <a:lstStyle/>
          <a:p>
            <a:pPr defTabSz="685800">
              <a:defRPr/>
            </a:pPr>
            <a:r>
              <a:rPr lang="en-GB" b="1" dirty="0">
                <a:solidFill>
                  <a:srgbClr val="44546A"/>
                </a:solidFill>
                <a:latin typeface="Calibri" panose="020F0502020204030204"/>
              </a:rPr>
              <a:t>8,705 </a:t>
            </a:r>
          </a:p>
        </p:txBody>
      </p:sp>
      <p:sp>
        <p:nvSpPr>
          <p:cNvPr id="97" name="TextBox 96"/>
          <p:cNvSpPr txBox="1"/>
          <p:nvPr/>
        </p:nvSpPr>
        <p:spPr>
          <a:xfrm>
            <a:off x="464628" y="3341328"/>
            <a:ext cx="1098550" cy="784830"/>
          </a:xfrm>
          <a:prstGeom prst="rect">
            <a:avLst/>
          </a:prstGeom>
          <a:noFill/>
        </p:spPr>
        <p:txBody>
          <a:bodyPr>
            <a:spAutoFit/>
          </a:bodyPr>
          <a:lstStyle/>
          <a:p>
            <a:pPr defTabSz="685800">
              <a:defRPr/>
            </a:pPr>
            <a:r>
              <a:rPr lang="en-GB" b="1" dirty="0">
                <a:solidFill>
                  <a:srgbClr val="44546A"/>
                </a:solidFill>
                <a:latin typeface="Calibri" panose="020F0502020204030204"/>
              </a:rPr>
              <a:t>17,083</a:t>
            </a:r>
          </a:p>
          <a:p>
            <a:pPr defTabSz="685800">
              <a:defRPr/>
            </a:pPr>
            <a:endParaRPr lang="en-GB" sz="1350" b="1" dirty="0">
              <a:solidFill>
                <a:srgbClr val="44546A"/>
              </a:solidFill>
              <a:latin typeface="Calibri" panose="020F0502020204030204"/>
            </a:endParaRPr>
          </a:p>
          <a:p>
            <a:pPr defTabSz="685800">
              <a:defRPr/>
            </a:pPr>
            <a:endParaRPr lang="en-GB" sz="1350" b="1" dirty="0">
              <a:solidFill>
                <a:srgbClr val="44546A"/>
              </a:solidFill>
              <a:latin typeface="Calibri" panose="020F0502020204030204"/>
            </a:endParaRPr>
          </a:p>
        </p:txBody>
      </p:sp>
      <p:sp>
        <p:nvSpPr>
          <p:cNvPr id="98" name="TextBox 97"/>
          <p:cNvSpPr txBox="1"/>
          <p:nvPr/>
        </p:nvSpPr>
        <p:spPr>
          <a:xfrm>
            <a:off x="1698210" y="3771322"/>
            <a:ext cx="901700" cy="646331"/>
          </a:xfrm>
          <a:prstGeom prst="rect">
            <a:avLst/>
          </a:prstGeom>
          <a:noFill/>
        </p:spPr>
        <p:txBody>
          <a:bodyPr>
            <a:spAutoFit/>
          </a:bodyPr>
          <a:lstStyle/>
          <a:p>
            <a:pPr defTabSz="685800">
              <a:defRPr/>
            </a:pPr>
            <a:r>
              <a:rPr lang="en-GB" b="1" dirty="0">
                <a:solidFill>
                  <a:srgbClr val="44546A"/>
                </a:solidFill>
                <a:latin typeface="Calibri" panose="020F0502020204030204"/>
              </a:rPr>
              <a:t>62,659</a:t>
            </a:r>
          </a:p>
          <a:p>
            <a:pPr defTabSz="685800">
              <a:defRPr/>
            </a:pPr>
            <a:endParaRPr lang="en-GB" b="1" dirty="0">
              <a:solidFill>
                <a:srgbClr val="44546A"/>
              </a:solidFill>
              <a:latin typeface="Calibri" panose="020F0502020204030204"/>
            </a:endParaRPr>
          </a:p>
        </p:txBody>
      </p:sp>
      <p:sp>
        <p:nvSpPr>
          <p:cNvPr id="99" name="TextBox 53"/>
          <p:cNvSpPr txBox="1">
            <a:spLocks noChangeArrowheads="1"/>
          </p:cNvSpPr>
          <p:nvPr/>
        </p:nvSpPr>
        <p:spPr bwMode="auto">
          <a:xfrm>
            <a:off x="6387591" y="4030303"/>
            <a:ext cx="2139950" cy="339725"/>
          </a:xfrm>
          <a:prstGeom prst="rect">
            <a:avLst/>
          </a:prstGeom>
          <a:solidFill>
            <a:srgbClr val="E6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kern="0">
                <a:solidFill>
                  <a:prstClr val="black"/>
                </a:solidFill>
              </a:rPr>
              <a:t>Over 1000 cancers</a:t>
            </a:r>
          </a:p>
        </p:txBody>
      </p:sp>
      <p:grpSp>
        <p:nvGrpSpPr>
          <p:cNvPr id="100" name="Group 99"/>
          <p:cNvGrpSpPr/>
          <p:nvPr/>
        </p:nvGrpSpPr>
        <p:grpSpPr>
          <a:xfrm>
            <a:off x="778953" y="5001333"/>
            <a:ext cx="962819" cy="894962"/>
            <a:chOff x="199630" y="2337250"/>
            <a:chExt cx="1282977" cy="735663"/>
          </a:xfrm>
          <a:noFill/>
        </p:grpSpPr>
        <p:sp>
          <p:nvSpPr>
            <p:cNvPr id="101" name="Rounded Rectangle 100"/>
            <p:cNvSpPr/>
            <p:nvPr/>
          </p:nvSpPr>
          <p:spPr>
            <a:xfrm>
              <a:off x="485374" y="2337250"/>
              <a:ext cx="815826" cy="735663"/>
            </a:xfrm>
            <a:prstGeom prst="roundRect">
              <a:avLst/>
            </a:prstGeom>
            <a:grpFill/>
            <a:ln w="6350" cap="flat" cmpd="sng" algn="ctr">
              <a:noFill/>
              <a:prstDash val="solid"/>
              <a:miter lim="800000"/>
            </a:ln>
            <a:effectLst/>
          </p:spPr>
          <p:txBody>
            <a:bodyPr anchor="ctr"/>
            <a:lstStyle/>
            <a:p>
              <a:pPr algn="ctr">
                <a:defRPr/>
              </a:pPr>
              <a:endParaRPr lang="en-GB" kern="0">
                <a:solidFill>
                  <a:prstClr val="black"/>
                </a:solidFill>
                <a:latin typeface="Calibri" panose="020F0502020204030204"/>
              </a:endParaRPr>
            </a:p>
          </p:txBody>
        </p:sp>
        <p:sp>
          <p:nvSpPr>
            <p:cNvPr id="102" name="Rectangle 101"/>
            <p:cNvSpPr/>
            <p:nvPr/>
          </p:nvSpPr>
          <p:spPr>
            <a:xfrm>
              <a:off x="199630" y="2340002"/>
              <a:ext cx="667581" cy="366892"/>
            </a:xfrm>
            <a:prstGeom prst="rect">
              <a:avLst/>
            </a:prstGeom>
            <a:grpFill/>
            <a:ln>
              <a:noFill/>
            </a:ln>
          </p:spPr>
          <p:txBody>
            <a:bodyPr wrap="none">
              <a:spAutoFit/>
            </a:bodyPr>
            <a:lstStyle/>
            <a:p>
              <a:pPr>
                <a:defRPr/>
              </a:pPr>
              <a:r>
                <a:rPr lang="en-GB" sz="2400" kern="0" dirty="0">
                  <a:solidFill>
                    <a:prstClr val="black"/>
                  </a:solidFill>
                  <a:latin typeface="Calibri" panose="020F0502020204030204"/>
                </a:rPr>
                <a:t>759</a:t>
              </a:r>
              <a:endParaRPr lang="en-GB" kern="0" dirty="0">
                <a:solidFill>
                  <a:prstClr val="black"/>
                </a:solidFill>
                <a:latin typeface="Calibri" panose="020F0502020204030204"/>
              </a:endParaRPr>
            </a:p>
          </p:txBody>
        </p:sp>
        <p:sp>
          <p:nvSpPr>
            <p:cNvPr id="103" name="Rectangle 102"/>
            <p:cNvSpPr/>
            <p:nvPr/>
          </p:nvSpPr>
          <p:spPr>
            <a:xfrm>
              <a:off x="815026" y="2630244"/>
              <a:ext cx="667581" cy="366892"/>
            </a:xfrm>
            <a:prstGeom prst="rect">
              <a:avLst/>
            </a:prstGeom>
            <a:grpFill/>
            <a:ln>
              <a:noFill/>
            </a:ln>
          </p:spPr>
          <p:txBody>
            <a:bodyPr wrap="none">
              <a:spAutoFit/>
            </a:bodyPr>
            <a:lstStyle/>
            <a:p>
              <a:pPr>
                <a:defRPr/>
              </a:pPr>
              <a:r>
                <a:rPr lang="en-GB" sz="2400" kern="0" dirty="0">
                  <a:solidFill>
                    <a:prstClr val="black"/>
                  </a:solidFill>
                  <a:latin typeface="Calibri" panose="020F0502020204030204"/>
                </a:rPr>
                <a:t>847</a:t>
              </a:r>
              <a:endParaRPr lang="en-GB" kern="0" dirty="0">
                <a:solidFill>
                  <a:prstClr val="black"/>
                </a:solidFill>
                <a:latin typeface="Calibri" panose="020F0502020204030204"/>
              </a:endParaRPr>
            </a:p>
          </p:txBody>
        </p:sp>
        <p:cxnSp>
          <p:nvCxnSpPr>
            <p:cNvPr id="104" name="Straight Connector 103"/>
            <p:cNvCxnSpPr>
              <a:endCxn id="103" idx="0"/>
            </p:cNvCxnSpPr>
            <p:nvPr/>
          </p:nvCxnSpPr>
          <p:spPr>
            <a:xfrm flipV="1">
              <a:off x="696377" y="2630244"/>
              <a:ext cx="452440" cy="97182"/>
            </a:xfrm>
            <a:prstGeom prst="line">
              <a:avLst/>
            </a:prstGeom>
            <a:grpFill/>
            <a:ln w="19050" cap="flat" cmpd="sng" algn="ctr">
              <a:solidFill>
                <a:srgbClr val="33B8C8"/>
              </a:solidFill>
              <a:prstDash val="solid"/>
              <a:miter lim="800000"/>
            </a:ln>
            <a:effectLst/>
          </p:spPr>
        </p:cxnSp>
      </p:grpSp>
      <p:sp>
        <p:nvSpPr>
          <p:cNvPr id="105" name="TextBox 4"/>
          <p:cNvSpPr txBox="1">
            <a:spLocks noChangeArrowheads="1"/>
          </p:cNvSpPr>
          <p:nvPr/>
        </p:nvSpPr>
        <p:spPr bwMode="auto">
          <a:xfrm>
            <a:off x="604328" y="4420828"/>
            <a:ext cx="2273300" cy="338137"/>
          </a:xfrm>
          <a:prstGeom prst="rect">
            <a:avLst/>
          </a:prstGeom>
          <a:solidFill>
            <a:srgbClr val="E6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kern="0">
                <a:solidFill>
                  <a:prstClr val="black"/>
                </a:solidFill>
              </a:rPr>
              <a:t>Fast Turnaround Time</a:t>
            </a:r>
          </a:p>
        </p:txBody>
      </p:sp>
      <p:pic>
        <p:nvPicPr>
          <p:cNvPr id="106" name="Picture 105"/>
          <p:cNvPicPr>
            <a:picLocks noChangeAspect="1"/>
          </p:cNvPicPr>
          <p:nvPr/>
        </p:nvPicPr>
        <p:blipFill rotWithShape="1">
          <a:blip r:embed="rId8">
            <a:duotone>
              <a:srgbClr val="44546B">
                <a:shade val="45000"/>
                <a:satMod val="135000"/>
              </a:srgbClr>
              <a:prstClr val="white"/>
            </a:duotone>
          </a:blip>
          <a:srcRect r="9081" b="9543"/>
          <a:stretch/>
        </p:blipFill>
        <p:spPr>
          <a:xfrm>
            <a:off x="1949869" y="4842621"/>
            <a:ext cx="943209" cy="943804"/>
          </a:xfrm>
          <a:prstGeom prst="rect">
            <a:avLst/>
          </a:prstGeom>
        </p:spPr>
      </p:pic>
      <p:sp>
        <p:nvSpPr>
          <p:cNvPr id="107" name="Rectangle 64"/>
          <p:cNvSpPr>
            <a:spLocks noChangeArrowheads="1"/>
          </p:cNvSpPr>
          <p:nvPr/>
        </p:nvSpPr>
        <p:spPr bwMode="auto">
          <a:xfrm>
            <a:off x="2077528" y="5077036"/>
            <a:ext cx="7810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defRPr/>
            </a:pPr>
            <a:r>
              <a:rPr lang="en-GB" altLang="en-US" sz="2100" b="1" kern="0" dirty="0">
                <a:solidFill>
                  <a:srgbClr val="44546B"/>
                </a:solidFill>
              </a:rPr>
              <a:t>12.9 </a:t>
            </a:r>
          </a:p>
        </p:txBody>
      </p:sp>
      <p:sp>
        <p:nvSpPr>
          <p:cNvPr id="108" name="Rectangle 107"/>
          <p:cNvSpPr/>
          <p:nvPr/>
        </p:nvSpPr>
        <p:spPr>
          <a:xfrm>
            <a:off x="7016388" y="5920217"/>
            <a:ext cx="1821332" cy="369332"/>
          </a:xfrm>
          <a:prstGeom prst="rect">
            <a:avLst/>
          </a:prstGeom>
        </p:spPr>
        <p:txBody>
          <a:bodyPr wrap="none">
            <a:spAutoFit/>
          </a:bodyPr>
          <a:lstStyle/>
          <a:p>
            <a:r>
              <a:rPr lang="en-GB" dirty="0">
                <a:solidFill>
                  <a:prstClr val="black"/>
                </a:solidFill>
                <a:latin typeface="Calibri" panose="020F0502020204030204"/>
              </a:rPr>
              <a:t>As of 09/03/2018</a:t>
            </a:r>
          </a:p>
        </p:txBody>
      </p:sp>
      <p:sp>
        <p:nvSpPr>
          <p:cNvPr id="3" name="Title 2"/>
          <p:cNvSpPr>
            <a:spLocks noGrp="1"/>
          </p:cNvSpPr>
          <p:nvPr>
            <p:ph type="title"/>
          </p:nvPr>
        </p:nvSpPr>
        <p:spPr>
          <a:xfrm>
            <a:off x="446372" y="116632"/>
            <a:ext cx="8229600" cy="1143000"/>
          </a:xfrm>
        </p:spPr>
        <p:txBody>
          <a:bodyPr>
            <a:noAutofit/>
          </a:bodyPr>
          <a:lstStyle/>
          <a:p>
            <a:r>
              <a:rPr lang="en-GB" altLang="en-US" sz="3200" b="1" dirty="0">
                <a:solidFill>
                  <a:schemeClr val="tx1"/>
                </a:solidFill>
              </a:rPr>
              <a:t>100,000 Genomes Project: National Update </a:t>
            </a:r>
            <a:br>
              <a:rPr lang="en-GB" altLang="en-US" sz="3200" b="1" dirty="0">
                <a:solidFill>
                  <a:schemeClr val="tx1"/>
                </a:solidFill>
              </a:rPr>
            </a:br>
            <a:r>
              <a:rPr lang="en-GB" altLang="en-US" sz="3200" b="1">
                <a:solidFill>
                  <a:schemeClr val="tx1"/>
                </a:solidFill>
              </a:rPr>
              <a:t>– March 2018 </a:t>
            </a:r>
            <a:endParaRPr lang="en-GB" sz="3200" b="1" dirty="0"/>
          </a:p>
        </p:txBody>
      </p:sp>
      <p:sp>
        <p:nvSpPr>
          <p:cNvPr id="110" name="Date Placeholder 1"/>
          <p:cNvSpPr txBox="1">
            <a:spLocks/>
          </p:cNvSpPr>
          <p:nvPr/>
        </p:nvSpPr>
        <p:spPr>
          <a:xfrm>
            <a:off x="7164288" y="6237312"/>
            <a:ext cx="18358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50" i="1" dirty="0"/>
              <a:t>Courtesy of NHS England</a:t>
            </a:r>
            <a:endParaRPr lang="en-US" sz="1050" i="1" dirty="0"/>
          </a:p>
        </p:txBody>
      </p:sp>
    </p:spTree>
    <p:extLst>
      <p:ext uri="{BB962C8B-B14F-4D97-AF65-F5344CB8AC3E}">
        <p14:creationId xmlns:p14="http://schemas.microsoft.com/office/powerpoint/2010/main" val="196108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5BB34B-797B-41A4-B96D-9045F9989801}"/>
              </a:ext>
            </a:extLst>
          </p:cNvPr>
          <p:cNvSpPr>
            <a:spLocks noGrp="1"/>
          </p:cNvSpPr>
          <p:nvPr>
            <p:ph type="title"/>
          </p:nvPr>
        </p:nvSpPr>
        <p:spPr>
          <a:xfrm>
            <a:off x="457200" y="274638"/>
            <a:ext cx="8363272" cy="1143000"/>
          </a:xfrm>
        </p:spPr>
        <p:txBody>
          <a:bodyPr>
            <a:normAutofit fontScale="90000"/>
          </a:bodyPr>
          <a:lstStyle/>
          <a:p>
            <a:r>
              <a:rPr lang="en-GB" b="1" dirty="0"/>
              <a:t>Future of genomic medicine: Infrastructure beyond September 2018</a:t>
            </a:r>
          </a:p>
        </p:txBody>
      </p:sp>
      <p:graphicFrame>
        <p:nvGraphicFramePr>
          <p:cNvPr id="6" name="Content Placeholder 5">
            <a:extLst>
              <a:ext uri="{FF2B5EF4-FFF2-40B4-BE49-F238E27FC236}">
                <a16:creationId xmlns:a16="http://schemas.microsoft.com/office/drawing/2014/main" xmlns="" id="{1BE648AF-E68F-4D7D-AE26-6D04F2CB678E}"/>
              </a:ext>
            </a:extLst>
          </p:cNvPr>
          <p:cNvGraphicFramePr>
            <a:graphicFrameLocks noGrp="1"/>
          </p:cNvGraphicFramePr>
          <p:nvPr>
            <p:ph idx="1"/>
            <p:extLst>
              <p:ext uri="{D42A27DB-BD31-4B8C-83A1-F6EECF244321}">
                <p14:modId xmlns:p14="http://schemas.microsoft.com/office/powerpoint/2010/main" val="3466263472"/>
              </p:ext>
            </p:extLst>
          </p:nvPr>
        </p:nvGraphicFramePr>
        <p:xfrm>
          <a:off x="-972616" y="2708920"/>
          <a:ext cx="6995120" cy="3417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xmlns="" id="{F2BA4D70-B108-401E-9336-754A30671B09}"/>
              </a:ext>
            </a:extLst>
          </p:cNvPr>
          <p:cNvSpPr>
            <a:spLocks noGrp="1"/>
          </p:cNvSpPr>
          <p:nvPr>
            <p:ph type="ftr" sz="quarter" idx="11"/>
          </p:nvPr>
        </p:nvSpPr>
        <p:spPr>
          <a:xfrm>
            <a:off x="1694384" y="6356350"/>
            <a:ext cx="2895600" cy="365125"/>
          </a:xfrm>
        </p:spPr>
        <p:txBody>
          <a:bodyPr/>
          <a:lstStyle/>
          <a:p>
            <a:endParaRPr lang="en-GB" dirty="0"/>
          </a:p>
        </p:txBody>
      </p:sp>
      <p:sp>
        <p:nvSpPr>
          <p:cNvPr id="5" name="Slide Number Placeholder 4">
            <a:extLst>
              <a:ext uri="{FF2B5EF4-FFF2-40B4-BE49-F238E27FC236}">
                <a16:creationId xmlns:a16="http://schemas.microsoft.com/office/drawing/2014/main" xmlns="" id="{10890E9A-8483-46B9-A0CD-550740D9B2B0}"/>
              </a:ext>
            </a:extLst>
          </p:cNvPr>
          <p:cNvSpPr>
            <a:spLocks noGrp="1"/>
          </p:cNvSpPr>
          <p:nvPr>
            <p:ph type="sldNum" sz="quarter" idx="12"/>
          </p:nvPr>
        </p:nvSpPr>
        <p:spPr/>
        <p:txBody>
          <a:bodyPr/>
          <a:lstStyle/>
          <a:p>
            <a:fld id="{C21C2706-BFBC-4E0A-A7D5-AC2D039DA3DC}" type="slidenum">
              <a:rPr lang="en-GB" smtClean="0"/>
              <a:pPr/>
              <a:t>15</a:t>
            </a:fld>
            <a:endParaRPr lang="en-GB"/>
          </a:p>
        </p:txBody>
      </p:sp>
      <p:sp>
        <p:nvSpPr>
          <p:cNvPr id="7" name="Oval 6">
            <a:extLst>
              <a:ext uri="{FF2B5EF4-FFF2-40B4-BE49-F238E27FC236}">
                <a16:creationId xmlns:a16="http://schemas.microsoft.com/office/drawing/2014/main" xmlns="" id="{DDE84708-0B1A-49F0-B735-59B7935E89EE}"/>
              </a:ext>
            </a:extLst>
          </p:cNvPr>
          <p:cNvSpPr/>
          <p:nvPr/>
        </p:nvSpPr>
        <p:spPr>
          <a:xfrm>
            <a:off x="261864" y="2339000"/>
            <a:ext cx="4464496" cy="4300587"/>
          </a:xfrm>
          <a:prstGeom prst="ellipse">
            <a:avLst/>
          </a:prstGeom>
          <a:noFill/>
          <a:ln w="762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xmlns="" id="{5A3057D2-FE14-4A13-B5BB-301183EF65CC}"/>
              </a:ext>
            </a:extLst>
          </p:cNvPr>
          <p:cNvSpPr txBox="1"/>
          <p:nvPr/>
        </p:nvSpPr>
        <p:spPr>
          <a:xfrm>
            <a:off x="-530224" y="1772816"/>
            <a:ext cx="6264696" cy="523220"/>
          </a:xfrm>
          <a:prstGeom prst="rect">
            <a:avLst/>
          </a:prstGeom>
          <a:noFill/>
        </p:spPr>
        <p:txBody>
          <a:bodyPr wrap="square" rtlCol="0">
            <a:spAutoFit/>
          </a:bodyPr>
          <a:lstStyle/>
          <a:p>
            <a:pPr algn="ctr"/>
            <a:r>
              <a:rPr lang="en-GB" sz="2800" b="1" dirty="0">
                <a:solidFill>
                  <a:schemeClr val="tx2"/>
                </a:solidFill>
              </a:rPr>
              <a:t>Genomic Medicine Service</a:t>
            </a:r>
          </a:p>
        </p:txBody>
      </p:sp>
      <p:sp>
        <p:nvSpPr>
          <p:cNvPr id="9" name="TextBox 8">
            <a:extLst>
              <a:ext uri="{FF2B5EF4-FFF2-40B4-BE49-F238E27FC236}">
                <a16:creationId xmlns:a16="http://schemas.microsoft.com/office/drawing/2014/main" xmlns="" id="{22148911-87F5-4ABB-A9DE-53DE7678C934}"/>
              </a:ext>
            </a:extLst>
          </p:cNvPr>
          <p:cNvSpPr txBox="1"/>
          <p:nvPr/>
        </p:nvSpPr>
        <p:spPr>
          <a:xfrm>
            <a:off x="4860032" y="2204864"/>
            <a:ext cx="4283968" cy="1631216"/>
          </a:xfrm>
          <a:prstGeom prst="rect">
            <a:avLst/>
          </a:prstGeom>
          <a:noFill/>
        </p:spPr>
        <p:txBody>
          <a:bodyPr wrap="square" rtlCol="0">
            <a:spAutoFit/>
          </a:bodyPr>
          <a:lstStyle/>
          <a:p>
            <a:r>
              <a:rPr lang="en-GB" sz="2000" dirty="0"/>
              <a:t>Genetics Laboratory Hubs:</a:t>
            </a:r>
          </a:p>
          <a:p>
            <a:pPr marL="285750" indent="-285750">
              <a:buFontTx/>
              <a:buChar char="-"/>
            </a:pPr>
            <a:r>
              <a:rPr lang="en-GB" sz="2000" dirty="0"/>
              <a:t>7 nationally commissioned laboratory hubs by October 2018</a:t>
            </a:r>
          </a:p>
          <a:p>
            <a:pPr marL="285750" indent="-285750">
              <a:buFontTx/>
              <a:buChar char="-"/>
            </a:pPr>
            <a:r>
              <a:rPr lang="en-GB" sz="2000" dirty="0"/>
              <a:t>National Directory for all genetic &amp; genomic testing</a:t>
            </a:r>
          </a:p>
        </p:txBody>
      </p:sp>
      <p:sp>
        <p:nvSpPr>
          <p:cNvPr id="10" name="TextBox 9">
            <a:extLst>
              <a:ext uri="{FF2B5EF4-FFF2-40B4-BE49-F238E27FC236}">
                <a16:creationId xmlns:a16="http://schemas.microsoft.com/office/drawing/2014/main" xmlns="" id="{4D292F12-677B-433C-B09C-73447231940E}"/>
              </a:ext>
            </a:extLst>
          </p:cNvPr>
          <p:cNvSpPr txBox="1"/>
          <p:nvPr/>
        </p:nvSpPr>
        <p:spPr>
          <a:xfrm>
            <a:off x="4993060" y="3905761"/>
            <a:ext cx="4022104" cy="1323439"/>
          </a:xfrm>
          <a:prstGeom prst="rect">
            <a:avLst/>
          </a:prstGeom>
          <a:noFill/>
        </p:spPr>
        <p:txBody>
          <a:bodyPr wrap="square" rtlCol="0">
            <a:spAutoFit/>
          </a:bodyPr>
          <a:lstStyle/>
          <a:p>
            <a:r>
              <a:rPr lang="en-GB" sz="2000" dirty="0"/>
              <a:t>Genomic Medicine Centres:</a:t>
            </a:r>
          </a:p>
          <a:p>
            <a:pPr marL="285750" indent="-285750">
              <a:buFontTx/>
              <a:buChar char="-"/>
            </a:pPr>
            <a:r>
              <a:rPr lang="en-GB" sz="2000" dirty="0"/>
              <a:t>Support results return &amp; transition from project to clinical practice</a:t>
            </a:r>
          </a:p>
        </p:txBody>
      </p:sp>
      <p:sp>
        <p:nvSpPr>
          <p:cNvPr id="11" name="TextBox 10">
            <a:extLst>
              <a:ext uri="{FF2B5EF4-FFF2-40B4-BE49-F238E27FC236}">
                <a16:creationId xmlns:a16="http://schemas.microsoft.com/office/drawing/2014/main" xmlns="" id="{1ABBC88F-FF9B-4952-890E-6AA76F76DA1E}"/>
              </a:ext>
            </a:extLst>
          </p:cNvPr>
          <p:cNvSpPr txBox="1"/>
          <p:nvPr/>
        </p:nvSpPr>
        <p:spPr>
          <a:xfrm>
            <a:off x="5076056" y="5445224"/>
            <a:ext cx="4022104" cy="1261884"/>
          </a:xfrm>
          <a:prstGeom prst="rect">
            <a:avLst/>
          </a:prstGeom>
          <a:noFill/>
        </p:spPr>
        <p:txBody>
          <a:bodyPr wrap="square" rtlCol="0">
            <a:spAutoFit/>
          </a:bodyPr>
          <a:lstStyle/>
          <a:p>
            <a:r>
              <a:rPr lang="en-GB" sz="2000" dirty="0"/>
              <a:t>Clinical Genetics Services &amp; Cancer Services:</a:t>
            </a:r>
          </a:p>
          <a:p>
            <a:r>
              <a:rPr lang="en-GB" dirty="0"/>
              <a:t>- Review of services to ensure support and equity</a:t>
            </a:r>
          </a:p>
        </p:txBody>
      </p:sp>
    </p:spTree>
    <p:extLst>
      <p:ext uri="{BB962C8B-B14F-4D97-AF65-F5344CB8AC3E}">
        <p14:creationId xmlns:p14="http://schemas.microsoft.com/office/powerpoint/2010/main" val="851755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260350" y="238128"/>
            <a:ext cx="8531226" cy="620549"/>
          </a:xfrm>
        </p:spPr>
        <p:txBody>
          <a:bodyPr>
            <a:noAutofit/>
          </a:bodyPr>
          <a:lstStyle/>
          <a:p>
            <a:r>
              <a:rPr lang="en-GB" sz="4000" spc="-5" dirty="0">
                <a:solidFill>
                  <a:schemeClr val="tx1"/>
                </a:solidFill>
                <a:latin typeface="+mn-lt"/>
                <a:cs typeface="Arial" panose="020B0604020202020204" pitchFamily="34" charset="0"/>
              </a:rPr>
              <a:t>Future of genomic medicine: Providing actionable information</a:t>
            </a:r>
            <a:endParaRPr lang="en-GB" sz="4000" dirty="0">
              <a:solidFill>
                <a:schemeClr val="tx1"/>
              </a:solidFill>
              <a:latin typeface="+mn-lt"/>
              <a:cs typeface="Arial" panose="020B0604020202020204" pitchFamily="34" charset="0"/>
            </a:endParaRPr>
          </a:p>
        </p:txBody>
      </p:sp>
      <p:grpSp>
        <p:nvGrpSpPr>
          <p:cNvPr id="30" name="Group 29"/>
          <p:cNvGrpSpPr/>
          <p:nvPr/>
        </p:nvGrpSpPr>
        <p:grpSpPr>
          <a:xfrm>
            <a:off x="347268" y="4541971"/>
            <a:ext cx="2489126" cy="1812736"/>
            <a:chOff x="489256" y="4286219"/>
            <a:chExt cx="2489126" cy="1812736"/>
          </a:xfrm>
        </p:grpSpPr>
        <p:sp>
          <p:nvSpPr>
            <p:cNvPr id="2" name="object 2"/>
            <p:cNvSpPr/>
            <p:nvPr/>
          </p:nvSpPr>
          <p:spPr>
            <a:xfrm>
              <a:off x="507328" y="4304209"/>
              <a:ext cx="2452982" cy="1776758"/>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3" name="object 3"/>
            <p:cNvSpPr/>
            <p:nvPr/>
          </p:nvSpPr>
          <p:spPr>
            <a:xfrm>
              <a:off x="489256" y="4286219"/>
              <a:ext cx="2489126" cy="1812736"/>
            </a:xfrm>
            <a:custGeom>
              <a:avLst/>
              <a:gdLst/>
              <a:ahLst/>
              <a:cxnLst/>
              <a:rect l="l" t="t" r="r" b="b"/>
              <a:pathLst>
                <a:path w="2623820" h="1919604">
                  <a:moveTo>
                    <a:pt x="0" y="1919605"/>
                  </a:moveTo>
                  <a:lnTo>
                    <a:pt x="2623820" y="1919605"/>
                  </a:lnTo>
                  <a:lnTo>
                    <a:pt x="2623820" y="0"/>
                  </a:lnTo>
                  <a:lnTo>
                    <a:pt x="0" y="0"/>
                  </a:lnTo>
                  <a:lnTo>
                    <a:pt x="0" y="1919605"/>
                  </a:lnTo>
                  <a:close/>
                </a:path>
              </a:pathLst>
            </a:custGeom>
            <a:ln w="38100">
              <a:solidFill>
                <a:srgbClr val="1F487C"/>
              </a:solidFill>
            </a:ln>
          </p:spPr>
          <p:txBody>
            <a:bodyPr wrap="square" lIns="0" tIns="0" rIns="0" bIns="0" rtlCol="0"/>
            <a:lstStyle/>
            <a:p>
              <a:endParaRPr/>
            </a:p>
          </p:txBody>
        </p:sp>
      </p:grpSp>
      <p:sp>
        <p:nvSpPr>
          <p:cNvPr id="4" name="object 4"/>
          <p:cNvSpPr txBox="1"/>
          <p:nvPr/>
        </p:nvSpPr>
        <p:spPr>
          <a:xfrm>
            <a:off x="528743" y="3283515"/>
            <a:ext cx="1139745"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Diagnosis</a:t>
            </a:r>
            <a:endParaRPr sz="2000" b="1" dirty="0">
              <a:latin typeface="Arial Narrow" panose="020B0606020202030204" pitchFamily="34" charset="0"/>
              <a:cs typeface="Calibri"/>
            </a:endParaRPr>
          </a:p>
        </p:txBody>
      </p:sp>
      <p:sp>
        <p:nvSpPr>
          <p:cNvPr id="5" name="object 5"/>
          <p:cNvSpPr txBox="1"/>
          <p:nvPr/>
        </p:nvSpPr>
        <p:spPr>
          <a:xfrm>
            <a:off x="3908057" y="3134947"/>
            <a:ext cx="1155408" cy="307777"/>
          </a:xfrm>
          <a:prstGeom prst="rect">
            <a:avLst/>
          </a:prstGeom>
        </p:spPr>
        <p:txBody>
          <a:bodyPr vert="horz" wrap="square" lIns="0" tIns="0" rIns="0" bIns="0" rtlCol="0">
            <a:spAutoFit/>
          </a:bodyPr>
          <a:lstStyle/>
          <a:p>
            <a:pPr marL="12700">
              <a:lnSpc>
                <a:spcPct val="100000"/>
              </a:lnSpc>
            </a:pPr>
            <a:r>
              <a:rPr sz="2000" b="1" spc="-15" dirty="0">
                <a:latin typeface="Arial Narrow" panose="020B0606020202030204" pitchFamily="34" charset="0"/>
                <a:cs typeface="Calibri"/>
              </a:rPr>
              <a:t>P</a:t>
            </a:r>
            <a:r>
              <a:rPr sz="2000" b="1" spc="-50" dirty="0">
                <a:latin typeface="Arial Narrow" panose="020B0606020202030204" pitchFamily="34" charset="0"/>
                <a:cs typeface="Calibri"/>
              </a:rPr>
              <a:t>r</a:t>
            </a:r>
            <a:r>
              <a:rPr sz="2000" b="1" spc="-5" dirty="0">
                <a:latin typeface="Arial Narrow" panose="020B0606020202030204" pitchFamily="34" charset="0"/>
                <a:cs typeface="Calibri"/>
              </a:rPr>
              <a:t>ognosis</a:t>
            </a:r>
            <a:endParaRPr sz="2000" b="1" dirty="0">
              <a:latin typeface="Arial Narrow" panose="020B0606020202030204" pitchFamily="34" charset="0"/>
              <a:cs typeface="Calibri"/>
            </a:endParaRPr>
          </a:p>
        </p:txBody>
      </p:sp>
      <p:grpSp>
        <p:nvGrpSpPr>
          <p:cNvPr id="32" name="Group 31"/>
          <p:cNvGrpSpPr/>
          <p:nvPr/>
        </p:nvGrpSpPr>
        <p:grpSpPr>
          <a:xfrm>
            <a:off x="2961474" y="4427438"/>
            <a:ext cx="404814" cy="347796"/>
            <a:chOff x="3290439" y="4371118"/>
            <a:chExt cx="404814" cy="347796"/>
          </a:xfrm>
        </p:grpSpPr>
        <p:sp>
          <p:nvSpPr>
            <p:cNvPr id="6" name="object 6"/>
            <p:cNvSpPr/>
            <p:nvPr/>
          </p:nvSpPr>
          <p:spPr>
            <a:xfrm>
              <a:off x="3290439" y="4371118"/>
              <a:ext cx="404814" cy="347796"/>
            </a:xfrm>
            <a:custGeom>
              <a:avLst/>
              <a:gdLst/>
              <a:ahLst/>
              <a:cxnLst/>
              <a:rect l="l" t="t" r="r" b="b"/>
              <a:pathLst>
                <a:path w="426720" h="368300">
                  <a:moveTo>
                    <a:pt x="56387" y="68706"/>
                  </a:moveTo>
                  <a:lnTo>
                    <a:pt x="0" y="311531"/>
                  </a:lnTo>
                  <a:lnTo>
                    <a:pt x="242697" y="367919"/>
                  </a:lnTo>
                  <a:lnTo>
                    <a:pt x="196214" y="293116"/>
                  </a:lnTo>
                  <a:lnTo>
                    <a:pt x="426593" y="149606"/>
                  </a:lnTo>
                  <a:lnTo>
                    <a:pt x="422794" y="143510"/>
                  </a:lnTo>
                  <a:lnTo>
                    <a:pt x="102997" y="143510"/>
                  </a:lnTo>
                  <a:lnTo>
                    <a:pt x="56387" y="68706"/>
                  </a:lnTo>
                  <a:close/>
                </a:path>
                <a:path w="426720" h="368300">
                  <a:moveTo>
                    <a:pt x="333375" y="0"/>
                  </a:moveTo>
                  <a:lnTo>
                    <a:pt x="102997" y="143510"/>
                  </a:lnTo>
                  <a:lnTo>
                    <a:pt x="422794" y="143510"/>
                  </a:lnTo>
                  <a:lnTo>
                    <a:pt x="333375" y="0"/>
                  </a:lnTo>
                  <a:close/>
                </a:path>
              </a:pathLst>
            </a:custGeom>
            <a:solidFill>
              <a:srgbClr val="4F81BC"/>
            </a:solidFill>
          </p:spPr>
          <p:txBody>
            <a:bodyPr wrap="square" lIns="0" tIns="0" rIns="0" bIns="0" rtlCol="0"/>
            <a:lstStyle/>
            <a:p>
              <a:endParaRPr/>
            </a:p>
          </p:txBody>
        </p:sp>
        <p:sp>
          <p:nvSpPr>
            <p:cNvPr id="7" name="object 7"/>
            <p:cNvSpPr/>
            <p:nvPr/>
          </p:nvSpPr>
          <p:spPr>
            <a:xfrm>
              <a:off x="3290439" y="4371118"/>
              <a:ext cx="404814" cy="347796"/>
            </a:xfrm>
            <a:custGeom>
              <a:avLst/>
              <a:gdLst/>
              <a:ahLst/>
              <a:cxnLst/>
              <a:rect l="l" t="t" r="r" b="b"/>
              <a:pathLst>
                <a:path w="426720" h="368300">
                  <a:moveTo>
                    <a:pt x="426593" y="149606"/>
                  </a:moveTo>
                  <a:lnTo>
                    <a:pt x="196214" y="293116"/>
                  </a:lnTo>
                  <a:lnTo>
                    <a:pt x="242697" y="367919"/>
                  </a:lnTo>
                  <a:lnTo>
                    <a:pt x="0" y="311531"/>
                  </a:lnTo>
                  <a:lnTo>
                    <a:pt x="56387" y="68706"/>
                  </a:lnTo>
                  <a:lnTo>
                    <a:pt x="102997" y="143510"/>
                  </a:lnTo>
                  <a:lnTo>
                    <a:pt x="333375" y="0"/>
                  </a:lnTo>
                  <a:lnTo>
                    <a:pt x="426593" y="149606"/>
                  </a:lnTo>
                  <a:close/>
                </a:path>
              </a:pathLst>
            </a:custGeom>
            <a:ln w="25400">
              <a:solidFill>
                <a:srgbClr val="385D89"/>
              </a:solidFill>
            </a:ln>
          </p:spPr>
          <p:txBody>
            <a:bodyPr wrap="square" lIns="0" tIns="0" rIns="0" bIns="0" rtlCol="0"/>
            <a:lstStyle/>
            <a:p>
              <a:endParaRPr/>
            </a:p>
          </p:txBody>
        </p:sp>
      </p:grpSp>
      <p:grpSp>
        <p:nvGrpSpPr>
          <p:cNvPr id="33" name="Group 32"/>
          <p:cNvGrpSpPr/>
          <p:nvPr/>
        </p:nvGrpSpPr>
        <p:grpSpPr>
          <a:xfrm>
            <a:off x="5869578" y="4454326"/>
            <a:ext cx="439151" cy="357390"/>
            <a:chOff x="5736794" y="4250949"/>
            <a:chExt cx="439151" cy="357390"/>
          </a:xfrm>
        </p:grpSpPr>
        <p:sp>
          <p:nvSpPr>
            <p:cNvPr id="8" name="object 8"/>
            <p:cNvSpPr/>
            <p:nvPr/>
          </p:nvSpPr>
          <p:spPr>
            <a:xfrm>
              <a:off x="5736794" y="4250949"/>
              <a:ext cx="439151" cy="357390"/>
            </a:xfrm>
            <a:custGeom>
              <a:avLst/>
              <a:gdLst/>
              <a:ahLst/>
              <a:cxnLst/>
              <a:rect l="l" t="t" r="r" b="b"/>
              <a:pathLst>
                <a:path w="462914" h="378460">
                  <a:moveTo>
                    <a:pt x="85089" y="0"/>
                  </a:moveTo>
                  <a:lnTo>
                    <a:pt x="0" y="154305"/>
                  </a:lnTo>
                  <a:lnTo>
                    <a:pt x="265684" y="300863"/>
                  </a:lnTo>
                  <a:lnTo>
                    <a:pt x="223138" y="377952"/>
                  </a:lnTo>
                  <a:lnTo>
                    <a:pt x="462534" y="308737"/>
                  </a:lnTo>
                  <a:lnTo>
                    <a:pt x="415607" y="146431"/>
                  </a:lnTo>
                  <a:lnTo>
                    <a:pt x="350774" y="146431"/>
                  </a:lnTo>
                  <a:lnTo>
                    <a:pt x="85089" y="0"/>
                  </a:lnTo>
                  <a:close/>
                </a:path>
                <a:path w="462914" h="378460">
                  <a:moveTo>
                    <a:pt x="393318" y="69342"/>
                  </a:moveTo>
                  <a:lnTo>
                    <a:pt x="350774" y="146431"/>
                  </a:lnTo>
                  <a:lnTo>
                    <a:pt x="415607" y="146431"/>
                  </a:lnTo>
                  <a:lnTo>
                    <a:pt x="393318" y="69342"/>
                  </a:lnTo>
                  <a:close/>
                </a:path>
              </a:pathLst>
            </a:custGeom>
            <a:solidFill>
              <a:srgbClr val="4F81BC"/>
            </a:solidFill>
          </p:spPr>
          <p:txBody>
            <a:bodyPr wrap="square" lIns="0" tIns="0" rIns="0" bIns="0" rtlCol="0"/>
            <a:lstStyle/>
            <a:p>
              <a:endParaRPr/>
            </a:p>
          </p:txBody>
        </p:sp>
        <p:sp>
          <p:nvSpPr>
            <p:cNvPr id="9" name="object 9"/>
            <p:cNvSpPr/>
            <p:nvPr/>
          </p:nvSpPr>
          <p:spPr>
            <a:xfrm>
              <a:off x="5736794" y="4250949"/>
              <a:ext cx="439151" cy="357390"/>
            </a:xfrm>
            <a:custGeom>
              <a:avLst/>
              <a:gdLst/>
              <a:ahLst/>
              <a:cxnLst/>
              <a:rect l="l" t="t" r="r" b="b"/>
              <a:pathLst>
                <a:path w="462914" h="378460">
                  <a:moveTo>
                    <a:pt x="85089" y="0"/>
                  </a:moveTo>
                  <a:lnTo>
                    <a:pt x="350774" y="146431"/>
                  </a:lnTo>
                  <a:lnTo>
                    <a:pt x="393318" y="69342"/>
                  </a:lnTo>
                  <a:lnTo>
                    <a:pt x="462534" y="308737"/>
                  </a:lnTo>
                  <a:lnTo>
                    <a:pt x="223138" y="377952"/>
                  </a:lnTo>
                  <a:lnTo>
                    <a:pt x="265684" y="300863"/>
                  </a:lnTo>
                  <a:lnTo>
                    <a:pt x="0" y="154305"/>
                  </a:lnTo>
                  <a:lnTo>
                    <a:pt x="85089" y="0"/>
                  </a:lnTo>
                  <a:close/>
                </a:path>
              </a:pathLst>
            </a:custGeom>
            <a:ln w="25400">
              <a:solidFill>
                <a:srgbClr val="385D89"/>
              </a:solidFill>
            </a:ln>
          </p:spPr>
          <p:txBody>
            <a:bodyPr wrap="square" lIns="0" tIns="0" rIns="0" bIns="0" rtlCol="0"/>
            <a:lstStyle/>
            <a:p>
              <a:endParaRPr/>
            </a:p>
          </p:txBody>
        </p:sp>
      </p:grpSp>
      <p:sp>
        <p:nvSpPr>
          <p:cNvPr id="10" name="object 10"/>
          <p:cNvSpPr txBox="1"/>
          <p:nvPr/>
        </p:nvSpPr>
        <p:spPr>
          <a:xfrm>
            <a:off x="2636470" y="3880299"/>
            <a:ext cx="3977662" cy="369332"/>
          </a:xfrm>
          <a:prstGeom prst="rect">
            <a:avLst/>
          </a:prstGeom>
          <a:solidFill>
            <a:srgbClr val="375F92"/>
          </a:solidFill>
          <a:ln w="25400">
            <a:solidFill>
              <a:srgbClr val="4F81BC"/>
            </a:solidFill>
          </a:ln>
        </p:spPr>
        <p:txBody>
          <a:bodyPr vert="horz" wrap="square" lIns="0" tIns="0" rIns="0" bIns="0" rtlCol="0">
            <a:spAutoFit/>
          </a:bodyPr>
          <a:lstStyle/>
          <a:p>
            <a:pPr marL="506095" algn="ctr">
              <a:lnSpc>
                <a:spcPct val="100000"/>
              </a:lnSpc>
            </a:pPr>
            <a:r>
              <a:rPr sz="2400" dirty="0">
                <a:solidFill>
                  <a:srgbClr val="FFFFFF"/>
                </a:solidFill>
                <a:latin typeface="Calibri"/>
                <a:cs typeface="Calibri"/>
              </a:rPr>
              <a:t>M</a:t>
            </a:r>
            <a:r>
              <a:rPr sz="2400" spc="-10" dirty="0">
                <a:solidFill>
                  <a:srgbClr val="FFFFFF"/>
                </a:solidFill>
                <a:latin typeface="Calibri"/>
                <a:cs typeface="Calibri"/>
              </a:rPr>
              <a:t>o</a:t>
            </a:r>
            <a:r>
              <a:rPr sz="2400" dirty="0">
                <a:solidFill>
                  <a:srgbClr val="FFFFFF"/>
                </a:solidFill>
                <a:latin typeface="Calibri"/>
                <a:cs typeface="Calibri"/>
              </a:rPr>
              <a:t>lecular</a:t>
            </a:r>
            <a:r>
              <a:rPr lang="en-GB" sz="2400" dirty="0">
                <a:solidFill>
                  <a:srgbClr val="FFFFFF"/>
                </a:solidFill>
                <a:latin typeface="Calibri"/>
                <a:cs typeface="Calibri"/>
              </a:rPr>
              <a:t> Markers</a:t>
            </a:r>
            <a:endParaRPr sz="2400" dirty="0">
              <a:latin typeface="Calibri"/>
              <a:cs typeface="Calibri"/>
            </a:endParaRPr>
          </a:p>
        </p:txBody>
      </p:sp>
      <p:grpSp>
        <p:nvGrpSpPr>
          <p:cNvPr id="34" name="Group 33"/>
          <p:cNvGrpSpPr/>
          <p:nvPr/>
        </p:nvGrpSpPr>
        <p:grpSpPr>
          <a:xfrm>
            <a:off x="5776547" y="3378534"/>
            <a:ext cx="416259" cy="371182"/>
            <a:chOff x="5727035" y="3180026"/>
            <a:chExt cx="416259" cy="371182"/>
          </a:xfrm>
        </p:grpSpPr>
        <p:sp>
          <p:nvSpPr>
            <p:cNvPr id="11" name="object 11"/>
            <p:cNvSpPr/>
            <p:nvPr/>
          </p:nvSpPr>
          <p:spPr>
            <a:xfrm>
              <a:off x="5727035" y="3180026"/>
              <a:ext cx="416259" cy="371182"/>
            </a:xfrm>
            <a:custGeom>
              <a:avLst/>
              <a:gdLst/>
              <a:ahLst/>
              <a:cxnLst/>
              <a:rect l="l" t="t" r="r" b="b"/>
              <a:pathLst>
                <a:path w="438785" h="393064">
                  <a:moveTo>
                    <a:pt x="192150" y="0"/>
                  </a:moveTo>
                  <a:lnTo>
                    <a:pt x="244347" y="70993"/>
                  </a:lnTo>
                  <a:lnTo>
                    <a:pt x="0" y="250825"/>
                  </a:lnTo>
                  <a:lnTo>
                    <a:pt x="104520" y="392811"/>
                  </a:lnTo>
                  <a:lnTo>
                    <a:pt x="348868" y="212978"/>
                  </a:lnTo>
                  <a:lnTo>
                    <a:pt x="411861" y="212978"/>
                  </a:lnTo>
                  <a:lnTo>
                    <a:pt x="438530" y="37592"/>
                  </a:lnTo>
                  <a:lnTo>
                    <a:pt x="192150" y="0"/>
                  </a:lnTo>
                  <a:close/>
                </a:path>
                <a:path w="438785" h="393064">
                  <a:moveTo>
                    <a:pt x="411861" y="212978"/>
                  </a:moveTo>
                  <a:lnTo>
                    <a:pt x="348868" y="212978"/>
                  </a:lnTo>
                  <a:lnTo>
                    <a:pt x="401065" y="283972"/>
                  </a:lnTo>
                  <a:lnTo>
                    <a:pt x="411861" y="212978"/>
                  </a:lnTo>
                  <a:close/>
                </a:path>
              </a:pathLst>
            </a:custGeom>
            <a:solidFill>
              <a:srgbClr val="4F81BC"/>
            </a:solidFill>
          </p:spPr>
          <p:txBody>
            <a:bodyPr wrap="square" lIns="0" tIns="0" rIns="0" bIns="0" rtlCol="0"/>
            <a:lstStyle/>
            <a:p>
              <a:endParaRPr/>
            </a:p>
          </p:txBody>
        </p:sp>
        <p:sp>
          <p:nvSpPr>
            <p:cNvPr id="12" name="object 12"/>
            <p:cNvSpPr/>
            <p:nvPr/>
          </p:nvSpPr>
          <p:spPr>
            <a:xfrm>
              <a:off x="5727035" y="3180026"/>
              <a:ext cx="416259" cy="371182"/>
            </a:xfrm>
            <a:custGeom>
              <a:avLst/>
              <a:gdLst/>
              <a:ahLst/>
              <a:cxnLst/>
              <a:rect l="l" t="t" r="r" b="b"/>
              <a:pathLst>
                <a:path w="438785" h="393064">
                  <a:moveTo>
                    <a:pt x="0" y="250825"/>
                  </a:moveTo>
                  <a:lnTo>
                    <a:pt x="244347" y="70993"/>
                  </a:lnTo>
                  <a:lnTo>
                    <a:pt x="192150" y="0"/>
                  </a:lnTo>
                  <a:lnTo>
                    <a:pt x="438530" y="37592"/>
                  </a:lnTo>
                  <a:lnTo>
                    <a:pt x="401065" y="283972"/>
                  </a:lnTo>
                  <a:lnTo>
                    <a:pt x="348868" y="212978"/>
                  </a:lnTo>
                  <a:lnTo>
                    <a:pt x="104520" y="392811"/>
                  </a:lnTo>
                  <a:lnTo>
                    <a:pt x="0" y="250825"/>
                  </a:lnTo>
                </a:path>
              </a:pathLst>
            </a:custGeom>
            <a:ln w="25400">
              <a:solidFill>
                <a:srgbClr val="385D89"/>
              </a:solidFill>
            </a:ln>
          </p:spPr>
          <p:txBody>
            <a:bodyPr wrap="square" lIns="0" tIns="0" rIns="0" bIns="0" rtlCol="0"/>
            <a:lstStyle/>
            <a:p>
              <a:endParaRPr/>
            </a:p>
          </p:txBody>
        </p:sp>
      </p:grpSp>
      <p:grpSp>
        <p:nvGrpSpPr>
          <p:cNvPr id="39" name="Group 38"/>
          <p:cNvGrpSpPr/>
          <p:nvPr/>
        </p:nvGrpSpPr>
        <p:grpSpPr>
          <a:xfrm>
            <a:off x="330480" y="1848316"/>
            <a:ext cx="1883110" cy="1414570"/>
            <a:chOff x="347268" y="1523918"/>
            <a:chExt cx="1883110" cy="1414570"/>
          </a:xfrm>
        </p:grpSpPr>
        <p:sp>
          <p:nvSpPr>
            <p:cNvPr id="13" name="object 13"/>
            <p:cNvSpPr/>
            <p:nvPr/>
          </p:nvSpPr>
          <p:spPr>
            <a:xfrm>
              <a:off x="365340" y="1541907"/>
              <a:ext cx="1846603" cy="137859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4" name="object 14"/>
            <p:cNvSpPr/>
            <p:nvPr/>
          </p:nvSpPr>
          <p:spPr>
            <a:xfrm>
              <a:off x="347268" y="1523918"/>
              <a:ext cx="1883110" cy="1414570"/>
            </a:xfrm>
            <a:custGeom>
              <a:avLst/>
              <a:gdLst/>
              <a:ahLst/>
              <a:cxnLst/>
              <a:rect l="l" t="t" r="r" b="b"/>
              <a:pathLst>
                <a:path w="1985010" h="1497964">
                  <a:moveTo>
                    <a:pt x="0" y="1497964"/>
                  </a:moveTo>
                  <a:lnTo>
                    <a:pt x="1984628" y="1497964"/>
                  </a:lnTo>
                  <a:lnTo>
                    <a:pt x="1984628" y="0"/>
                  </a:lnTo>
                  <a:lnTo>
                    <a:pt x="0" y="0"/>
                  </a:lnTo>
                  <a:lnTo>
                    <a:pt x="0" y="1497964"/>
                  </a:lnTo>
                  <a:close/>
                </a:path>
              </a:pathLst>
            </a:custGeom>
            <a:ln w="38100">
              <a:solidFill>
                <a:srgbClr val="1F487C"/>
              </a:solidFill>
            </a:ln>
          </p:spPr>
          <p:txBody>
            <a:bodyPr wrap="square" lIns="0" tIns="0" rIns="0" bIns="0" rtlCol="0"/>
            <a:lstStyle/>
            <a:p>
              <a:endParaRPr/>
            </a:p>
          </p:txBody>
        </p:sp>
      </p:grpSp>
      <p:grpSp>
        <p:nvGrpSpPr>
          <p:cNvPr id="38" name="Group 37"/>
          <p:cNvGrpSpPr/>
          <p:nvPr/>
        </p:nvGrpSpPr>
        <p:grpSpPr>
          <a:xfrm>
            <a:off x="3433450" y="1791709"/>
            <a:ext cx="1880700" cy="1285046"/>
            <a:chOff x="3383328" y="1485901"/>
            <a:chExt cx="1880700" cy="1285046"/>
          </a:xfrm>
        </p:grpSpPr>
        <p:sp>
          <p:nvSpPr>
            <p:cNvPr id="15" name="object 15"/>
            <p:cNvSpPr/>
            <p:nvPr/>
          </p:nvSpPr>
          <p:spPr>
            <a:xfrm>
              <a:off x="3401400" y="1503890"/>
              <a:ext cx="1844556" cy="1249067"/>
            </a:xfrm>
            <a:custGeom>
              <a:avLst/>
              <a:gdLst/>
              <a:ahLst/>
              <a:cxnLst/>
              <a:rect l="l" t="t" r="r" b="b"/>
              <a:pathLst>
                <a:path w="1944370" h="1322705">
                  <a:moveTo>
                    <a:pt x="0" y="1322451"/>
                  </a:moveTo>
                  <a:lnTo>
                    <a:pt x="1943989" y="1322451"/>
                  </a:lnTo>
                  <a:lnTo>
                    <a:pt x="1943989" y="0"/>
                  </a:lnTo>
                  <a:lnTo>
                    <a:pt x="0" y="0"/>
                  </a:lnTo>
                  <a:lnTo>
                    <a:pt x="0" y="1322451"/>
                  </a:lnTo>
                  <a:close/>
                </a:path>
              </a:pathLst>
            </a:custGeom>
            <a:solidFill>
              <a:srgbClr val="1F487C"/>
            </a:solidFill>
          </p:spPr>
          <p:txBody>
            <a:bodyPr wrap="square" lIns="0" tIns="0" rIns="0" bIns="0" rtlCol="0"/>
            <a:lstStyle/>
            <a:p>
              <a:endParaRPr/>
            </a:p>
          </p:txBody>
        </p:sp>
        <p:sp>
          <p:nvSpPr>
            <p:cNvPr id="16" name="object 16"/>
            <p:cNvSpPr/>
            <p:nvPr/>
          </p:nvSpPr>
          <p:spPr>
            <a:xfrm>
              <a:off x="3401400" y="1503890"/>
              <a:ext cx="1844195" cy="1248827"/>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7" name="object 17"/>
            <p:cNvSpPr/>
            <p:nvPr/>
          </p:nvSpPr>
          <p:spPr>
            <a:xfrm>
              <a:off x="3383328" y="1485901"/>
              <a:ext cx="1880700" cy="1285046"/>
            </a:xfrm>
            <a:custGeom>
              <a:avLst/>
              <a:gdLst/>
              <a:ahLst/>
              <a:cxnLst/>
              <a:rect l="l" t="t" r="r" b="b"/>
              <a:pathLst>
                <a:path w="1982470" h="1360805">
                  <a:moveTo>
                    <a:pt x="0" y="1360551"/>
                  </a:moveTo>
                  <a:lnTo>
                    <a:pt x="1982089" y="1360551"/>
                  </a:lnTo>
                  <a:lnTo>
                    <a:pt x="1982089" y="0"/>
                  </a:lnTo>
                  <a:lnTo>
                    <a:pt x="0" y="0"/>
                  </a:lnTo>
                  <a:lnTo>
                    <a:pt x="0" y="1360551"/>
                  </a:lnTo>
                  <a:close/>
                </a:path>
              </a:pathLst>
            </a:custGeom>
            <a:ln w="38100">
              <a:solidFill>
                <a:srgbClr val="1F487C"/>
              </a:solidFill>
            </a:ln>
          </p:spPr>
          <p:txBody>
            <a:bodyPr wrap="square" lIns="0" tIns="0" rIns="0" bIns="0" rtlCol="0"/>
            <a:lstStyle/>
            <a:p>
              <a:endParaRPr/>
            </a:p>
          </p:txBody>
        </p:sp>
      </p:grpSp>
      <p:grpSp>
        <p:nvGrpSpPr>
          <p:cNvPr id="36" name="Group 35"/>
          <p:cNvGrpSpPr/>
          <p:nvPr/>
        </p:nvGrpSpPr>
        <p:grpSpPr>
          <a:xfrm>
            <a:off x="1750451" y="3487191"/>
            <a:ext cx="424694" cy="362187"/>
            <a:chOff x="1700939" y="3288683"/>
            <a:chExt cx="424694" cy="362187"/>
          </a:xfrm>
        </p:grpSpPr>
        <p:sp>
          <p:nvSpPr>
            <p:cNvPr id="18" name="object 18"/>
            <p:cNvSpPr/>
            <p:nvPr/>
          </p:nvSpPr>
          <p:spPr>
            <a:xfrm>
              <a:off x="1700939" y="3288683"/>
              <a:ext cx="424694" cy="362187"/>
            </a:xfrm>
            <a:custGeom>
              <a:avLst/>
              <a:gdLst/>
              <a:ahLst/>
              <a:cxnLst/>
              <a:rect l="l" t="t" r="r" b="b"/>
              <a:pathLst>
                <a:path w="447675" h="383539">
                  <a:moveTo>
                    <a:pt x="429283" y="223012"/>
                  </a:moveTo>
                  <a:lnTo>
                    <a:pt x="101345" y="223012"/>
                  </a:lnTo>
                  <a:lnTo>
                    <a:pt x="352806" y="383159"/>
                  </a:lnTo>
                  <a:lnTo>
                    <a:pt x="447420" y="234569"/>
                  </a:lnTo>
                  <a:lnTo>
                    <a:pt x="429283" y="223012"/>
                  </a:lnTo>
                  <a:close/>
                </a:path>
                <a:path w="447675" h="383539">
                  <a:moveTo>
                    <a:pt x="243458" y="0"/>
                  </a:moveTo>
                  <a:lnTo>
                    <a:pt x="0" y="53975"/>
                  </a:lnTo>
                  <a:lnTo>
                    <a:pt x="53975" y="297307"/>
                  </a:lnTo>
                  <a:lnTo>
                    <a:pt x="101345" y="223012"/>
                  </a:lnTo>
                  <a:lnTo>
                    <a:pt x="429283" y="223012"/>
                  </a:lnTo>
                  <a:lnTo>
                    <a:pt x="196087" y="74422"/>
                  </a:lnTo>
                  <a:lnTo>
                    <a:pt x="243458" y="0"/>
                  </a:lnTo>
                  <a:close/>
                </a:path>
              </a:pathLst>
            </a:custGeom>
            <a:solidFill>
              <a:srgbClr val="4F81BC"/>
            </a:solidFill>
          </p:spPr>
          <p:txBody>
            <a:bodyPr wrap="square" lIns="0" tIns="0" rIns="0" bIns="0" rtlCol="0"/>
            <a:lstStyle/>
            <a:p>
              <a:endParaRPr/>
            </a:p>
          </p:txBody>
        </p:sp>
        <p:sp>
          <p:nvSpPr>
            <p:cNvPr id="19" name="object 19"/>
            <p:cNvSpPr/>
            <p:nvPr/>
          </p:nvSpPr>
          <p:spPr>
            <a:xfrm>
              <a:off x="1700939" y="3288683"/>
              <a:ext cx="424694" cy="362187"/>
            </a:xfrm>
            <a:custGeom>
              <a:avLst/>
              <a:gdLst/>
              <a:ahLst/>
              <a:cxnLst/>
              <a:rect l="l" t="t" r="r" b="b"/>
              <a:pathLst>
                <a:path w="447675" h="383539">
                  <a:moveTo>
                    <a:pt x="352806" y="383159"/>
                  </a:moveTo>
                  <a:lnTo>
                    <a:pt x="101345" y="223012"/>
                  </a:lnTo>
                  <a:lnTo>
                    <a:pt x="53975" y="297307"/>
                  </a:lnTo>
                  <a:lnTo>
                    <a:pt x="0" y="53975"/>
                  </a:lnTo>
                  <a:lnTo>
                    <a:pt x="243458" y="0"/>
                  </a:lnTo>
                  <a:lnTo>
                    <a:pt x="196087" y="74422"/>
                  </a:lnTo>
                  <a:lnTo>
                    <a:pt x="447420" y="234569"/>
                  </a:lnTo>
                  <a:lnTo>
                    <a:pt x="352806" y="383159"/>
                  </a:lnTo>
                  <a:close/>
                </a:path>
              </a:pathLst>
            </a:custGeom>
            <a:ln w="25400">
              <a:solidFill>
                <a:srgbClr val="385D89"/>
              </a:solidFill>
            </a:ln>
          </p:spPr>
          <p:txBody>
            <a:bodyPr wrap="square" lIns="0" tIns="0" rIns="0" bIns="0" rtlCol="0"/>
            <a:lstStyle/>
            <a:p>
              <a:endParaRPr/>
            </a:p>
          </p:txBody>
        </p:sp>
      </p:grpSp>
      <p:sp>
        <p:nvSpPr>
          <p:cNvPr id="20" name="object 20"/>
          <p:cNvSpPr txBox="1"/>
          <p:nvPr/>
        </p:nvSpPr>
        <p:spPr>
          <a:xfrm>
            <a:off x="6725534" y="3487516"/>
            <a:ext cx="1981885" cy="615553"/>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Clini</a:t>
            </a:r>
            <a:r>
              <a:rPr sz="2000" b="1" spc="-10" dirty="0">
                <a:latin typeface="Arial Narrow" panose="020B0606020202030204" pitchFamily="34" charset="0"/>
                <a:cs typeface="Calibri"/>
              </a:rPr>
              <a:t>c</a:t>
            </a:r>
            <a:r>
              <a:rPr sz="2000" b="1" dirty="0">
                <a:latin typeface="Arial Narrow" panose="020B0606020202030204" pitchFamily="34" charset="0"/>
                <a:cs typeface="Calibri"/>
              </a:rPr>
              <a:t>al</a:t>
            </a:r>
            <a:r>
              <a:rPr sz="2000" b="1" spc="-25" dirty="0">
                <a:latin typeface="Arial Narrow" panose="020B0606020202030204" pitchFamily="34" charset="0"/>
                <a:cs typeface="Calibri"/>
              </a:rPr>
              <a:t> </a:t>
            </a:r>
            <a:r>
              <a:rPr sz="2000" b="1" spc="-150" dirty="0">
                <a:latin typeface="Arial Narrow" panose="020B0606020202030204" pitchFamily="34" charset="0"/>
                <a:cs typeface="Calibri"/>
              </a:rPr>
              <a:t>T</a:t>
            </a:r>
            <a:r>
              <a:rPr sz="2000" b="1" dirty="0">
                <a:latin typeface="Arial Narrow" panose="020B0606020202030204" pitchFamily="34" charset="0"/>
                <a:cs typeface="Calibri"/>
              </a:rPr>
              <a:t>rials</a:t>
            </a:r>
            <a:r>
              <a:rPr lang="en-GB" sz="2000" b="1" dirty="0">
                <a:latin typeface="Arial Narrow" panose="020B0606020202030204" pitchFamily="34" charset="0"/>
                <a:cs typeface="Calibri"/>
              </a:rPr>
              <a:t/>
            </a:r>
            <a:br>
              <a:rPr lang="en-GB" sz="2000" b="1" dirty="0">
                <a:latin typeface="Arial Narrow" panose="020B0606020202030204" pitchFamily="34" charset="0"/>
                <a:cs typeface="Calibri"/>
              </a:rPr>
            </a:br>
            <a:r>
              <a:rPr lang="en-GB" sz="2000" i="1" dirty="0">
                <a:latin typeface="Arial Narrow" panose="020B0606020202030204" pitchFamily="34" charset="0"/>
                <a:cs typeface="Calibri"/>
              </a:rPr>
              <a:t>opening up eligibility</a:t>
            </a:r>
            <a:endParaRPr sz="2000" b="1" dirty="0">
              <a:latin typeface="Arial Narrow" panose="020B0606020202030204" pitchFamily="34" charset="0"/>
              <a:cs typeface="Calibri"/>
            </a:endParaRPr>
          </a:p>
        </p:txBody>
      </p:sp>
      <p:sp>
        <p:nvSpPr>
          <p:cNvPr id="21" name="object 21"/>
          <p:cNvSpPr txBox="1"/>
          <p:nvPr/>
        </p:nvSpPr>
        <p:spPr>
          <a:xfrm>
            <a:off x="6354256" y="6433591"/>
            <a:ext cx="2437320"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C</a:t>
            </a:r>
            <a:r>
              <a:rPr sz="2000" b="1" dirty="0">
                <a:latin typeface="Arial Narrow" panose="020B0606020202030204" pitchFamily="34" charset="0"/>
                <a:cs typeface="Calibri"/>
              </a:rPr>
              <a:t>a</a:t>
            </a:r>
            <a:r>
              <a:rPr sz="2000" b="1" spc="-20" dirty="0">
                <a:latin typeface="Arial Narrow" panose="020B0606020202030204" pitchFamily="34" charset="0"/>
                <a:cs typeface="Calibri"/>
              </a:rPr>
              <a:t>nc</a:t>
            </a:r>
            <a:r>
              <a:rPr sz="2000" b="1" spc="-10" dirty="0">
                <a:latin typeface="Arial Narrow" panose="020B0606020202030204" pitchFamily="34" charset="0"/>
                <a:cs typeface="Calibri"/>
              </a:rPr>
              <a:t>er</a:t>
            </a:r>
            <a:r>
              <a:rPr sz="2000" b="1" spc="-25" dirty="0">
                <a:latin typeface="Arial Narrow" panose="020B0606020202030204" pitchFamily="34" charset="0"/>
                <a:cs typeface="Calibri"/>
              </a:rPr>
              <a:t> </a:t>
            </a:r>
            <a:r>
              <a:rPr sz="2000" b="1" spc="-5" dirty="0">
                <a:latin typeface="Arial Narrow" panose="020B0606020202030204" pitchFamily="34" charset="0"/>
                <a:cs typeface="Calibri"/>
              </a:rPr>
              <a:t>susceptibility</a:t>
            </a:r>
            <a:endParaRPr sz="2000" b="1" dirty="0">
              <a:latin typeface="Arial Narrow" panose="020B0606020202030204" pitchFamily="34" charset="0"/>
              <a:cs typeface="Calibri"/>
            </a:endParaRPr>
          </a:p>
        </p:txBody>
      </p:sp>
      <p:grpSp>
        <p:nvGrpSpPr>
          <p:cNvPr id="37" name="Group 36"/>
          <p:cNvGrpSpPr/>
          <p:nvPr/>
        </p:nvGrpSpPr>
        <p:grpSpPr>
          <a:xfrm>
            <a:off x="6308729" y="1942024"/>
            <a:ext cx="2633703" cy="1398979"/>
            <a:chOff x="6157873" y="1660877"/>
            <a:chExt cx="2633703" cy="1398979"/>
          </a:xfrm>
        </p:grpSpPr>
        <p:sp>
          <p:nvSpPr>
            <p:cNvPr id="22" name="object 22"/>
            <p:cNvSpPr/>
            <p:nvPr/>
          </p:nvSpPr>
          <p:spPr>
            <a:xfrm>
              <a:off x="6175945" y="1678867"/>
              <a:ext cx="2597558" cy="1362879"/>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3" name="object 23"/>
            <p:cNvSpPr/>
            <p:nvPr/>
          </p:nvSpPr>
          <p:spPr>
            <a:xfrm>
              <a:off x="6157873" y="1660877"/>
              <a:ext cx="2633703" cy="1398979"/>
            </a:xfrm>
            <a:custGeom>
              <a:avLst/>
              <a:gdLst/>
              <a:ahLst/>
              <a:cxnLst/>
              <a:rect l="l" t="t" r="r" b="b"/>
              <a:pathLst>
                <a:path w="2776220" h="1481455">
                  <a:moveTo>
                    <a:pt x="0" y="1481327"/>
                  </a:moveTo>
                  <a:lnTo>
                    <a:pt x="2776219" y="1481327"/>
                  </a:lnTo>
                  <a:lnTo>
                    <a:pt x="2776219" y="0"/>
                  </a:lnTo>
                  <a:lnTo>
                    <a:pt x="0" y="0"/>
                  </a:lnTo>
                  <a:lnTo>
                    <a:pt x="0" y="1481327"/>
                  </a:lnTo>
                  <a:close/>
                </a:path>
              </a:pathLst>
            </a:custGeom>
            <a:ln w="38100">
              <a:solidFill>
                <a:srgbClr val="375F92"/>
              </a:solidFill>
            </a:ln>
          </p:spPr>
          <p:txBody>
            <a:bodyPr wrap="square" lIns="0" tIns="0" rIns="0" bIns="0" rtlCol="0"/>
            <a:lstStyle/>
            <a:p>
              <a:endParaRPr/>
            </a:p>
          </p:txBody>
        </p:sp>
      </p:grpSp>
      <p:sp>
        <p:nvSpPr>
          <p:cNvPr id="24" name="object 24"/>
          <p:cNvSpPr/>
          <p:nvPr/>
        </p:nvSpPr>
        <p:spPr>
          <a:xfrm>
            <a:off x="6438411" y="4601336"/>
            <a:ext cx="2269009" cy="1694006"/>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6" name="object 26"/>
          <p:cNvSpPr txBox="1"/>
          <p:nvPr/>
        </p:nvSpPr>
        <p:spPr>
          <a:xfrm>
            <a:off x="505648" y="6452876"/>
            <a:ext cx="2100577" cy="307777"/>
          </a:xfrm>
          <a:prstGeom prst="rect">
            <a:avLst/>
          </a:prstGeom>
        </p:spPr>
        <p:txBody>
          <a:bodyPr vert="horz" wrap="square" lIns="0" tIns="0" rIns="0" bIns="0" rtlCol="0">
            <a:spAutoFit/>
          </a:bodyPr>
          <a:lstStyle/>
          <a:p>
            <a:pPr marL="12700">
              <a:lnSpc>
                <a:spcPct val="100000"/>
              </a:lnSpc>
            </a:pPr>
            <a:r>
              <a:rPr sz="2000" b="1" spc="-20" dirty="0">
                <a:latin typeface="Arial Narrow" panose="020B0606020202030204" pitchFamily="34" charset="0"/>
                <a:cs typeface="Calibri"/>
              </a:rPr>
              <a:t>The</a:t>
            </a:r>
            <a:r>
              <a:rPr sz="2000" b="1" spc="-55" dirty="0">
                <a:latin typeface="Arial Narrow" panose="020B0606020202030204" pitchFamily="34" charset="0"/>
                <a:cs typeface="Calibri"/>
              </a:rPr>
              <a:t>r</a:t>
            </a:r>
            <a:r>
              <a:rPr sz="2000" b="1" dirty="0">
                <a:latin typeface="Arial Narrow" panose="020B0606020202030204" pitchFamily="34" charset="0"/>
                <a:cs typeface="Calibri"/>
              </a:rPr>
              <a:t>a</a:t>
            </a:r>
            <a:r>
              <a:rPr sz="2000" b="1" spc="-15" dirty="0">
                <a:latin typeface="Arial Narrow" panose="020B0606020202030204" pitchFamily="34" charset="0"/>
                <a:cs typeface="Calibri"/>
              </a:rPr>
              <a:t>py</a:t>
            </a:r>
            <a:r>
              <a:rPr sz="2000" b="1" dirty="0">
                <a:latin typeface="Arial Narrow" panose="020B0606020202030204" pitchFamily="34" charset="0"/>
                <a:cs typeface="Calibri"/>
              </a:rPr>
              <a:t> </a:t>
            </a:r>
            <a:r>
              <a:rPr sz="2000" b="1" spc="-15" dirty="0">
                <a:latin typeface="Arial Narrow" panose="020B0606020202030204" pitchFamily="34" charset="0"/>
                <a:cs typeface="Calibri"/>
              </a:rPr>
              <a:t>sel</a:t>
            </a:r>
            <a:r>
              <a:rPr sz="2000" b="1" spc="-5" dirty="0">
                <a:latin typeface="Arial Narrow" panose="020B0606020202030204" pitchFamily="34" charset="0"/>
                <a:cs typeface="Calibri"/>
              </a:rPr>
              <a:t>e</a:t>
            </a:r>
            <a:r>
              <a:rPr sz="2000" b="1" dirty="0">
                <a:latin typeface="Arial Narrow" panose="020B0606020202030204" pitchFamily="34" charset="0"/>
                <a:cs typeface="Calibri"/>
              </a:rPr>
              <a:t>ction</a:t>
            </a:r>
          </a:p>
        </p:txBody>
      </p:sp>
      <p:grpSp>
        <p:nvGrpSpPr>
          <p:cNvPr id="35" name="Group 34"/>
          <p:cNvGrpSpPr/>
          <p:nvPr/>
        </p:nvGrpSpPr>
        <p:grpSpPr>
          <a:xfrm>
            <a:off x="3555049" y="3345192"/>
            <a:ext cx="334936" cy="453333"/>
            <a:chOff x="4046694" y="3147166"/>
            <a:chExt cx="334936" cy="453333"/>
          </a:xfrm>
        </p:grpSpPr>
        <p:sp>
          <p:nvSpPr>
            <p:cNvPr id="27" name="object 27"/>
            <p:cNvSpPr/>
            <p:nvPr/>
          </p:nvSpPr>
          <p:spPr>
            <a:xfrm>
              <a:off x="4046694" y="3147166"/>
              <a:ext cx="334936" cy="453333"/>
            </a:xfrm>
            <a:custGeom>
              <a:avLst/>
              <a:gdLst/>
              <a:ahLst/>
              <a:cxnLst/>
              <a:rect l="l" t="t" r="r" b="b"/>
              <a:pathLst>
                <a:path w="353060" h="480060">
                  <a:moveTo>
                    <a:pt x="264413" y="176275"/>
                  </a:moveTo>
                  <a:lnTo>
                    <a:pt x="88137" y="176275"/>
                  </a:lnTo>
                  <a:lnTo>
                    <a:pt x="88137" y="479679"/>
                  </a:lnTo>
                  <a:lnTo>
                    <a:pt x="264413" y="479679"/>
                  </a:lnTo>
                  <a:lnTo>
                    <a:pt x="264413" y="176275"/>
                  </a:lnTo>
                  <a:close/>
                </a:path>
                <a:path w="353060" h="480060">
                  <a:moveTo>
                    <a:pt x="176275" y="0"/>
                  </a:moveTo>
                  <a:lnTo>
                    <a:pt x="0" y="176275"/>
                  </a:lnTo>
                  <a:lnTo>
                    <a:pt x="352551" y="176275"/>
                  </a:lnTo>
                  <a:lnTo>
                    <a:pt x="176275" y="0"/>
                  </a:lnTo>
                  <a:close/>
                </a:path>
              </a:pathLst>
            </a:custGeom>
            <a:solidFill>
              <a:srgbClr val="4F81BC"/>
            </a:solidFill>
          </p:spPr>
          <p:txBody>
            <a:bodyPr wrap="square" lIns="0" tIns="0" rIns="0" bIns="0" rtlCol="0"/>
            <a:lstStyle/>
            <a:p>
              <a:endParaRPr/>
            </a:p>
          </p:txBody>
        </p:sp>
        <p:sp>
          <p:nvSpPr>
            <p:cNvPr id="28" name="object 28"/>
            <p:cNvSpPr/>
            <p:nvPr/>
          </p:nvSpPr>
          <p:spPr>
            <a:xfrm>
              <a:off x="4046694" y="3147166"/>
              <a:ext cx="334936" cy="453333"/>
            </a:xfrm>
            <a:custGeom>
              <a:avLst/>
              <a:gdLst/>
              <a:ahLst/>
              <a:cxnLst/>
              <a:rect l="l" t="t" r="r" b="b"/>
              <a:pathLst>
                <a:path w="353060" h="480060">
                  <a:moveTo>
                    <a:pt x="88137" y="479679"/>
                  </a:moveTo>
                  <a:lnTo>
                    <a:pt x="88137" y="176275"/>
                  </a:lnTo>
                  <a:lnTo>
                    <a:pt x="0" y="176275"/>
                  </a:lnTo>
                  <a:lnTo>
                    <a:pt x="176275" y="0"/>
                  </a:lnTo>
                  <a:lnTo>
                    <a:pt x="352551" y="176275"/>
                  </a:lnTo>
                  <a:lnTo>
                    <a:pt x="264413" y="176275"/>
                  </a:lnTo>
                  <a:lnTo>
                    <a:pt x="264413" y="479679"/>
                  </a:lnTo>
                  <a:lnTo>
                    <a:pt x="88137" y="479679"/>
                  </a:lnTo>
                  <a:close/>
                </a:path>
              </a:pathLst>
            </a:custGeom>
            <a:ln w="25399">
              <a:solidFill>
                <a:srgbClr val="385D89"/>
              </a:solidFill>
            </a:ln>
          </p:spPr>
          <p:txBody>
            <a:bodyPr wrap="square" lIns="0" tIns="0" rIns="0" bIns="0" rtlCol="0"/>
            <a:lstStyle/>
            <a:p>
              <a:endParaRPr/>
            </a:p>
          </p:txBody>
        </p:sp>
      </p:grpSp>
      <p:sp>
        <p:nvSpPr>
          <p:cNvPr id="31" name="Rectangle 30"/>
          <p:cNvSpPr/>
          <p:nvPr/>
        </p:nvSpPr>
        <p:spPr>
          <a:xfrm>
            <a:off x="2854466" y="4869988"/>
            <a:ext cx="3374262" cy="1659942"/>
          </a:xfrm>
          <a:prstGeom prst="rect">
            <a:avLst/>
          </a:prstGeom>
        </p:spPr>
        <p:txBody>
          <a:bodyPr wrap="square">
            <a:spAutoFit/>
          </a:bodyPr>
          <a:lstStyle/>
          <a:p>
            <a:pPr marL="177800" indent="-177800">
              <a:lnSpc>
                <a:spcPct val="85000"/>
              </a:lnSpc>
              <a:spcBef>
                <a:spcPts val="400"/>
              </a:spcBef>
              <a:buFont typeface="Arial" panose="020B0604020202020204" pitchFamily="34" charset="0"/>
              <a:buChar char="•"/>
            </a:pPr>
            <a:r>
              <a:rPr lang="en-GB" sz="1600" b="1" dirty="0">
                <a:solidFill>
                  <a:schemeClr val="accent1"/>
                </a:solidFill>
                <a:latin typeface="Arial Narrow" panose="020B0606020202030204" pitchFamily="34" charset="0"/>
              </a:rPr>
              <a:t>WGS provides extra diagnostic reach </a:t>
            </a:r>
            <a:r>
              <a:rPr lang="en-GB" sz="1600" i="1" dirty="0">
                <a:solidFill>
                  <a:schemeClr val="accent1"/>
                </a:solidFill>
                <a:latin typeface="Arial Narrow" panose="020B0606020202030204" pitchFamily="34" charset="0"/>
              </a:rPr>
              <a:t>(structural variants, </a:t>
            </a:r>
            <a:br>
              <a:rPr lang="en-GB" sz="1600" i="1" dirty="0">
                <a:solidFill>
                  <a:schemeClr val="accent1"/>
                </a:solidFill>
                <a:latin typeface="Arial Narrow" panose="020B0606020202030204" pitchFamily="34" charset="0"/>
              </a:rPr>
            </a:br>
            <a:r>
              <a:rPr lang="en-GB" sz="1600" i="1" dirty="0">
                <a:solidFill>
                  <a:schemeClr val="accent1"/>
                </a:solidFill>
                <a:latin typeface="Arial Narrow" panose="020B0606020202030204" pitchFamily="34" charset="0"/>
              </a:rPr>
              <a:t>copy no. variants </a:t>
            </a:r>
            <a:r>
              <a:rPr lang="en-GB" sz="1600" i="1" dirty="0" err="1">
                <a:solidFill>
                  <a:schemeClr val="accent1"/>
                </a:solidFill>
                <a:latin typeface="Arial Narrow" panose="020B0606020202030204" pitchFamily="34" charset="0"/>
              </a:rPr>
              <a:t>etc</a:t>
            </a:r>
            <a:r>
              <a:rPr lang="en-GB" sz="1600" i="1" dirty="0">
                <a:solidFill>
                  <a:schemeClr val="accent1"/>
                </a:solidFill>
                <a:latin typeface="Arial Narrow" panose="020B0606020202030204" pitchFamily="34" charset="0"/>
              </a:rPr>
              <a:t>)</a:t>
            </a:r>
          </a:p>
          <a:p>
            <a:pPr marL="177800" indent="-177800">
              <a:lnSpc>
                <a:spcPct val="85000"/>
              </a:lnSpc>
              <a:spcBef>
                <a:spcPts val="400"/>
              </a:spcBef>
              <a:buFont typeface="Arial" panose="020B0604020202020204" pitchFamily="34" charset="0"/>
              <a:buChar char="•"/>
            </a:pPr>
            <a:r>
              <a:rPr lang="en-GB" sz="1600" b="1" dirty="0">
                <a:solidFill>
                  <a:schemeClr val="accent1"/>
                </a:solidFill>
                <a:latin typeface="Arial Narrow" panose="020B0606020202030204" pitchFamily="34" charset="0"/>
              </a:rPr>
              <a:t>Global patterns of mutation </a:t>
            </a:r>
            <a:r>
              <a:rPr lang="en-GB" sz="1600" i="1" dirty="0">
                <a:solidFill>
                  <a:schemeClr val="accent1"/>
                </a:solidFill>
                <a:latin typeface="Arial Narrow" panose="020B0606020202030204" pitchFamily="34" charset="0"/>
              </a:rPr>
              <a:t>(‘signatures’)</a:t>
            </a:r>
            <a:r>
              <a:rPr lang="en-GB" sz="1600" b="1" dirty="0">
                <a:solidFill>
                  <a:schemeClr val="accent1"/>
                </a:solidFill>
                <a:latin typeface="Arial Narrow" panose="020B0606020202030204" pitchFamily="34" charset="0"/>
              </a:rPr>
              <a:t> proving informative</a:t>
            </a:r>
          </a:p>
          <a:p>
            <a:pPr marL="177800" indent="-177800">
              <a:lnSpc>
                <a:spcPct val="85000"/>
              </a:lnSpc>
              <a:spcBef>
                <a:spcPts val="400"/>
              </a:spcBef>
              <a:buFont typeface="Arial" panose="020B0604020202020204" pitchFamily="34" charset="0"/>
              <a:buChar char="•"/>
            </a:pPr>
            <a:r>
              <a:rPr lang="en-GB" sz="1600" b="1" dirty="0">
                <a:solidFill>
                  <a:schemeClr val="accent1"/>
                </a:solidFill>
                <a:latin typeface="Arial Narrow" panose="020B0606020202030204" pitchFamily="34" charset="0"/>
              </a:rPr>
              <a:t>Defining causal drivers from benign ‘passengers’ is critical</a:t>
            </a:r>
          </a:p>
        </p:txBody>
      </p:sp>
      <p:sp>
        <p:nvSpPr>
          <p:cNvPr id="41" name="Date Placeholder 1"/>
          <p:cNvSpPr txBox="1">
            <a:spLocks/>
          </p:cNvSpPr>
          <p:nvPr/>
        </p:nvSpPr>
        <p:spPr>
          <a:xfrm>
            <a:off x="6798538" y="0"/>
            <a:ext cx="18358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50" i="1" dirty="0"/>
              <a:t>Courtesy of Genomics England</a:t>
            </a:r>
            <a:endParaRPr lang="en-US" sz="1050" i="1" dirty="0"/>
          </a:p>
        </p:txBody>
      </p:sp>
    </p:spTree>
    <p:extLst>
      <p:ext uri="{BB962C8B-B14F-4D97-AF65-F5344CB8AC3E}">
        <p14:creationId xmlns:p14="http://schemas.microsoft.com/office/powerpoint/2010/main" val="360813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85703"/>
            <a:ext cx="7795647" cy="565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2400" y="6464369"/>
            <a:ext cx="5048250" cy="276999"/>
          </a:xfrm>
          <a:prstGeom prst="rect">
            <a:avLst/>
          </a:prstGeom>
          <a:noFill/>
        </p:spPr>
        <p:txBody>
          <a:bodyPr wrap="square" rtlCol="0">
            <a:spAutoFit/>
          </a:bodyPr>
          <a:lstStyle/>
          <a:p>
            <a:r>
              <a:rPr lang="en-GB" sz="1200" i="1" dirty="0"/>
              <a:t>NHSE: Improving Outcomes through Personalised Medicine, September 2016</a:t>
            </a:r>
          </a:p>
        </p:txBody>
      </p:sp>
      <p:sp>
        <p:nvSpPr>
          <p:cNvPr id="4" name="Title 28"/>
          <p:cNvSpPr>
            <a:spLocks noGrp="1"/>
          </p:cNvSpPr>
          <p:nvPr>
            <p:ph type="title"/>
          </p:nvPr>
        </p:nvSpPr>
        <p:spPr>
          <a:xfrm>
            <a:off x="260350" y="360179"/>
            <a:ext cx="7840042" cy="620549"/>
          </a:xfrm>
        </p:spPr>
        <p:txBody>
          <a:bodyPr>
            <a:noAutofit/>
          </a:bodyPr>
          <a:lstStyle/>
          <a:p>
            <a:r>
              <a:rPr lang="en-GB" sz="4000" b="1" spc="-5" dirty="0">
                <a:latin typeface="+mn-lt"/>
                <a:cs typeface="Arial" panose="020B0604020202020204" pitchFamily="34" charset="0"/>
              </a:rPr>
              <a:t>Future of genomic medicine: Providing </a:t>
            </a:r>
            <a:r>
              <a:rPr lang="en-GB" sz="4000" b="1" spc="-5" dirty="0">
                <a:solidFill>
                  <a:schemeClr val="tx1"/>
                </a:solidFill>
                <a:latin typeface="+mn-lt"/>
                <a:cs typeface="Arial" panose="020B0604020202020204" pitchFamily="34" charset="0"/>
              </a:rPr>
              <a:t>personalised medicine</a:t>
            </a:r>
            <a:endParaRPr lang="en-GB" sz="4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59300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2895600" cy="365125"/>
          </a:xfr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p:spPr>
        <p:txBody>
          <a:bodyPr/>
          <a:lstStyle/>
          <a:p>
            <a:fld id="{C21C2706-BFBC-4E0A-A7D5-AC2D039DA3DC}" type="slidenum">
              <a:rPr lang="en-GB" smtClean="0"/>
              <a:pPr/>
              <a:t>18</a:t>
            </a:fld>
            <a:endParaRPr lang="en-GB"/>
          </a:p>
        </p:txBody>
      </p:sp>
      <p:pic>
        <p:nvPicPr>
          <p:cNvPr id="7" name="Picture 6">
            <a:extLst>
              <a:ext uri="{FF2B5EF4-FFF2-40B4-BE49-F238E27FC236}">
                <a16:creationId xmlns:a16="http://schemas.microsoft.com/office/drawing/2014/main" xmlns="" id="{E79F218C-3DE0-4F26-9FC6-DA5F4BDC397F}"/>
              </a:ext>
            </a:extLst>
          </p:cNvPr>
          <p:cNvPicPr>
            <a:picLocks noChangeAspect="1"/>
          </p:cNvPicPr>
          <p:nvPr/>
        </p:nvPicPr>
        <p:blipFill>
          <a:blip r:embed="rId2"/>
          <a:stretch>
            <a:fillRect/>
          </a:stretch>
        </p:blipFill>
        <p:spPr>
          <a:xfrm>
            <a:off x="251520" y="1399499"/>
            <a:ext cx="8460432" cy="5413877"/>
          </a:xfrm>
          <a:prstGeom prst="rect">
            <a:avLst/>
          </a:prstGeom>
        </p:spPr>
      </p:pic>
      <p:sp>
        <p:nvSpPr>
          <p:cNvPr id="6" name="Title 28"/>
          <p:cNvSpPr>
            <a:spLocks noGrp="1"/>
          </p:cNvSpPr>
          <p:nvPr>
            <p:ph type="title"/>
          </p:nvPr>
        </p:nvSpPr>
        <p:spPr>
          <a:xfrm>
            <a:off x="260350" y="432187"/>
            <a:ext cx="8056066" cy="620549"/>
          </a:xfrm>
        </p:spPr>
        <p:txBody>
          <a:bodyPr>
            <a:noAutofit/>
          </a:bodyPr>
          <a:lstStyle/>
          <a:p>
            <a:r>
              <a:rPr lang="en-GB" sz="3600" b="1" spc="-5" dirty="0">
                <a:cs typeface="Arial" panose="020B0604020202020204" pitchFamily="34" charset="0"/>
              </a:rPr>
              <a:t>Future of genomic medicine: Providing access to target clinical trials</a:t>
            </a:r>
            <a:endParaRPr lang="en-GB"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69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437112"/>
            <a:ext cx="8229600" cy="2016224"/>
          </a:xfrm>
        </p:spPr>
        <p:txBody>
          <a:bodyPr>
            <a:normAutofit fontScale="70000" lnSpcReduction="20000"/>
          </a:bodyPr>
          <a:lstStyle/>
          <a:p>
            <a:r>
              <a:rPr lang="en-GB" b="1" dirty="0"/>
              <a:t>The NHS workforce needs to understand, discuss and convey this complex area to colleagues and patients</a:t>
            </a:r>
          </a:p>
          <a:p>
            <a:endParaRPr lang="en-GB" b="1" dirty="0"/>
          </a:p>
          <a:p>
            <a:r>
              <a:rPr lang="en-GB" b="1" dirty="0"/>
              <a:t>How do we support clinical teams to deliver genomic medicine in the future, training, support, piloting and education </a:t>
            </a:r>
          </a:p>
        </p:txBody>
      </p:sp>
      <p:sp>
        <p:nvSpPr>
          <p:cNvPr id="5" name="Rounded Rectangle 4"/>
          <p:cNvSpPr/>
          <p:nvPr/>
        </p:nvSpPr>
        <p:spPr>
          <a:xfrm>
            <a:off x="971598" y="2297799"/>
            <a:ext cx="1698385" cy="1414054"/>
          </a:xfrm>
          <a:prstGeom prst="roundRect">
            <a:avLst>
              <a:gd name="adj" fmla="val 1147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Genomics</a:t>
            </a:r>
            <a:endParaRPr lang="en-GB" sz="1600" b="1" dirty="0">
              <a:solidFill>
                <a:schemeClr val="tx1"/>
              </a:solidFill>
            </a:endParaRPr>
          </a:p>
        </p:txBody>
      </p:sp>
      <p:grpSp>
        <p:nvGrpSpPr>
          <p:cNvPr id="6" name="Group 5"/>
          <p:cNvGrpSpPr/>
          <p:nvPr/>
        </p:nvGrpSpPr>
        <p:grpSpPr>
          <a:xfrm>
            <a:off x="3635896" y="1912955"/>
            <a:ext cx="1366070" cy="592726"/>
            <a:chOff x="1556" y="1019625"/>
            <a:chExt cx="1366070" cy="592726"/>
          </a:xfrm>
        </p:grpSpPr>
        <p:sp>
          <p:nvSpPr>
            <p:cNvPr id="7" name="Rounded Rectangle 6"/>
            <p:cNvSpPr/>
            <p:nvPr/>
          </p:nvSpPr>
          <p:spPr>
            <a:xfrm>
              <a:off x="1556" y="1019625"/>
              <a:ext cx="1366070" cy="592726"/>
            </a:xfrm>
            <a:prstGeom prst="roundRect">
              <a:avLst>
                <a:gd name="adj" fmla="val 1000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7462" y="1036985"/>
              <a:ext cx="1331350" cy="558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rPr>
                <a:t>Diagnoses</a:t>
              </a:r>
            </a:p>
          </p:txBody>
        </p:sp>
      </p:grpSp>
      <p:grpSp>
        <p:nvGrpSpPr>
          <p:cNvPr id="9" name="Group 8"/>
          <p:cNvGrpSpPr/>
          <p:nvPr/>
        </p:nvGrpSpPr>
        <p:grpSpPr>
          <a:xfrm>
            <a:off x="3644442" y="2708463"/>
            <a:ext cx="1366070" cy="592726"/>
            <a:chOff x="1482376" y="1019625"/>
            <a:chExt cx="1366070" cy="592726"/>
          </a:xfrm>
        </p:grpSpPr>
        <p:sp>
          <p:nvSpPr>
            <p:cNvPr id="10" name="Rounded Rectangle 9"/>
            <p:cNvSpPr/>
            <p:nvPr/>
          </p:nvSpPr>
          <p:spPr>
            <a:xfrm>
              <a:off x="1482376" y="1019625"/>
              <a:ext cx="1366070" cy="592726"/>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1499736" y="1036985"/>
              <a:ext cx="1331350" cy="558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rPr>
                <a:t>Prognoses</a:t>
              </a:r>
            </a:p>
          </p:txBody>
        </p:sp>
      </p:grpSp>
      <p:grpSp>
        <p:nvGrpSpPr>
          <p:cNvPr id="12" name="Group 11"/>
          <p:cNvGrpSpPr/>
          <p:nvPr/>
        </p:nvGrpSpPr>
        <p:grpSpPr>
          <a:xfrm>
            <a:off x="3635896" y="3501008"/>
            <a:ext cx="1366070" cy="592726"/>
            <a:chOff x="2963197" y="1019625"/>
            <a:chExt cx="1366070" cy="592726"/>
          </a:xfrm>
        </p:grpSpPr>
        <p:sp>
          <p:nvSpPr>
            <p:cNvPr id="13" name="Rounded Rectangle 12"/>
            <p:cNvSpPr/>
            <p:nvPr/>
          </p:nvSpPr>
          <p:spPr>
            <a:xfrm>
              <a:off x="2963197" y="1019625"/>
              <a:ext cx="1366070" cy="592726"/>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2980557" y="1036985"/>
              <a:ext cx="1331350" cy="558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rPr>
                <a:t>Treatments</a:t>
              </a:r>
            </a:p>
          </p:txBody>
        </p:sp>
      </p:grpSp>
      <p:grpSp>
        <p:nvGrpSpPr>
          <p:cNvPr id="15" name="Group 14"/>
          <p:cNvGrpSpPr/>
          <p:nvPr/>
        </p:nvGrpSpPr>
        <p:grpSpPr>
          <a:xfrm>
            <a:off x="5948715" y="2301215"/>
            <a:ext cx="1717411" cy="1437113"/>
            <a:chOff x="0" y="-97185"/>
            <a:chExt cx="4327711" cy="787096"/>
          </a:xfrm>
        </p:grpSpPr>
        <p:sp>
          <p:nvSpPr>
            <p:cNvPr id="16" name="Rounded Rectangle 15"/>
            <p:cNvSpPr/>
            <p:nvPr/>
          </p:nvSpPr>
          <p:spPr>
            <a:xfrm>
              <a:off x="0" y="-97185"/>
              <a:ext cx="4327711" cy="787096"/>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23053" y="-68985"/>
              <a:ext cx="4281605" cy="740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000" b="1" kern="1200" dirty="0">
                  <a:solidFill>
                    <a:schemeClr val="tx1"/>
                  </a:solidFill>
                </a:rPr>
                <a:t>Personalised Medicine</a:t>
              </a:r>
            </a:p>
          </p:txBody>
        </p:sp>
      </p:grpSp>
      <p:sp>
        <p:nvSpPr>
          <p:cNvPr id="18" name="Title 17"/>
          <p:cNvSpPr>
            <a:spLocks noGrp="1"/>
          </p:cNvSpPr>
          <p:nvPr>
            <p:ph type="title"/>
          </p:nvPr>
        </p:nvSpPr>
        <p:spPr/>
        <p:txBody>
          <a:bodyPr>
            <a:normAutofit fontScale="90000"/>
          </a:bodyPr>
          <a:lstStyle/>
          <a:p>
            <a:r>
              <a:rPr lang="en-GB" b="1" dirty="0"/>
              <a:t>Future of genomic medicine: Genomics in Mainstream Healthcare</a:t>
            </a:r>
          </a:p>
        </p:txBody>
      </p:sp>
      <p:cxnSp>
        <p:nvCxnSpPr>
          <p:cNvPr id="20" name="Straight Arrow Connector 19"/>
          <p:cNvCxnSpPr>
            <a:stCxn id="5" idx="3"/>
            <a:endCxn id="7" idx="1"/>
          </p:cNvCxnSpPr>
          <p:nvPr/>
        </p:nvCxnSpPr>
        <p:spPr>
          <a:xfrm flipV="1">
            <a:off x="2669983" y="2209318"/>
            <a:ext cx="965913" cy="7955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6" idx="1"/>
          </p:cNvCxnSpPr>
          <p:nvPr/>
        </p:nvCxnSpPr>
        <p:spPr>
          <a:xfrm>
            <a:off x="5010512" y="3004826"/>
            <a:ext cx="938203" cy="149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13" idx="1"/>
          </p:cNvCxnSpPr>
          <p:nvPr/>
        </p:nvCxnSpPr>
        <p:spPr>
          <a:xfrm>
            <a:off x="2669983" y="3004826"/>
            <a:ext cx="965913" cy="7925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3"/>
            <a:endCxn id="16" idx="1"/>
          </p:cNvCxnSpPr>
          <p:nvPr/>
        </p:nvCxnSpPr>
        <p:spPr>
          <a:xfrm flipV="1">
            <a:off x="5001966" y="3019772"/>
            <a:ext cx="946749" cy="7775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3"/>
            <a:endCxn id="16" idx="1"/>
          </p:cNvCxnSpPr>
          <p:nvPr/>
        </p:nvCxnSpPr>
        <p:spPr>
          <a:xfrm>
            <a:off x="5001966" y="2209318"/>
            <a:ext cx="946749" cy="8104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3"/>
            <a:endCxn id="10" idx="1"/>
          </p:cNvCxnSpPr>
          <p:nvPr/>
        </p:nvCxnSpPr>
        <p:spPr>
          <a:xfrm>
            <a:off x="2669983" y="3004826"/>
            <a:ext cx="97445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0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85621" y="6381328"/>
            <a:ext cx="1835876" cy="365125"/>
          </a:xfrm>
        </p:spPr>
        <p:txBody>
          <a:bodyPr/>
          <a:lstStyle/>
          <a:p>
            <a:pPr>
              <a:defRPr/>
            </a:pPr>
            <a:r>
              <a:rPr lang="en-GB" sz="1050" i="1" dirty="0">
                <a:solidFill>
                  <a:schemeClr val="tx1"/>
                </a:solidFill>
              </a:rPr>
              <a:t>Courtesy of Genomics England</a:t>
            </a:r>
            <a:endParaRPr lang="en-US" sz="1050" i="1" dirty="0">
              <a:solidFill>
                <a:schemeClr val="tx1"/>
              </a:solidFill>
            </a:endParaRPr>
          </a:p>
        </p:txBody>
      </p:sp>
      <p:pic>
        <p:nvPicPr>
          <p:cNvPr id="3" name="Picture 2" descr="46-17_Genome-infographic_AW_A401-01.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l="50000" t="6325"/>
          <a:stretch/>
        </p:blipFill>
        <p:spPr>
          <a:xfrm>
            <a:off x="3166870" y="-27383"/>
            <a:ext cx="3293698" cy="6855512"/>
          </a:xfrm>
          <a:prstGeom prst="rect">
            <a:avLst/>
          </a:prstGeom>
        </p:spPr>
      </p:pic>
      <p:pic>
        <p:nvPicPr>
          <p:cNvPr id="6" name="Picture 5" descr="46-17_Genome-infographic_AW_A401-01.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t="5541" r="50000"/>
          <a:stretch/>
        </p:blipFill>
        <p:spPr>
          <a:xfrm>
            <a:off x="-58415" y="-27384"/>
            <a:ext cx="3243094" cy="6855512"/>
          </a:xfrm>
          <a:prstGeom prst="rect">
            <a:avLst/>
          </a:prstGeom>
        </p:spPr>
      </p:pic>
    </p:spTree>
    <p:extLst>
      <p:ext uri="{BB962C8B-B14F-4D97-AF65-F5344CB8AC3E}">
        <p14:creationId xmlns:p14="http://schemas.microsoft.com/office/powerpoint/2010/main" val="1205236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92639-6FC9-4046-B295-9522EC7BED0E}"/>
              </a:ext>
            </a:extLst>
          </p:cNvPr>
          <p:cNvSpPr>
            <a:spLocks noGrp="1"/>
          </p:cNvSpPr>
          <p:nvPr>
            <p:ph type="title"/>
          </p:nvPr>
        </p:nvSpPr>
        <p:spPr>
          <a:xfrm>
            <a:off x="457200" y="629816"/>
            <a:ext cx="8229600" cy="1143000"/>
          </a:xfrm>
        </p:spPr>
        <p:txBody>
          <a:bodyPr/>
          <a:lstStyle/>
          <a:p>
            <a:r>
              <a:rPr lang="en-GB" b="1" dirty="0"/>
              <a:t>Thanks and any questions</a:t>
            </a:r>
          </a:p>
        </p:txBody>
      </p:sp>
      <p:sp>
        <p:nvSpPr>
          <p:cNvPr id="3" name="Content Placeholder 2">
            <a:extLst>
              <a:ext uri="{FF2B5EF4-FFF2-40B4-BE49-F238E27FC236}">
                <a16:creationId xmlns:a16="http://schemas.microsoft.com/office/drawing/2014/main" xmlns="" id="{E51899FB-044E-4D1D-B039-069676564007}"/>
              </a:ext>
            </a:extLst>
          </p:cNvPr>
          <p:cNvSpPr>
            <a:spLocks noGrp="1"/>
          </p:cNvSpPr>
          <p:nvPr>
            <p:ph idx="1"/>
          </p:nvPr>
        </p:nvSpPr>
        <p:spPr>
          <a:xfrm>
            <a:off x="1043608" y="2564904"/>
            <a:ext cx="7355160" cy="2985195"/>
          </a:xfrm>
        </p:spPr>
        <p:txBody>
          <a:bodyPr>
            <a:normAutofit/>
          </a:bodyPr>
          <a:lstStyle/>
          <a:p>
            <a:pPr marL="0" indent="0" algn="ctr">
              <a:buNone/>
            </a:pPr>
            <a:r>
              <a:rPr lang="en-GB" dirty="0"/>
              <a:t>Catherine Carpenter-Clawson</a:t>
            </a:r>
          </a:p>
          <a:p>
            <a:pPr marL="0" indent="0" algn="ctr">
              <a:buNone/>
            </a:pPr>
            <a:r>
              <a:rPr lang="en-GB" dirty="0"/>
              <a:t>Programme Manager, West of England GMC</a:t>
            </a:r>
          </a:p>
          <a:p>
            <a:pPr marL="0" indent="0" algn="ctr">
              <a:buNone/>
            </a:pPr>
            <a:r>
              <a:rPr lang="en-GB" dirty="0">
                <a:hlinkClick r:id="rId2"/>
              </a:rPr>
              <a:t>Catherine.Carpenter-Clawson@nbt.nhs.uk</a:t>
            </a:r>
            <a:endParaRPr lang="en-GB" dirty="0"/>
          </a:p>
          <a:p>
            <a:pPr marL="0" indent="0" algn="ctr">
              <a:buNone/>
            </a:pPr>
            <a:endParaRPr lang="en-GB" dirty="0"/>
          </a:p>
          <a:p>
            <a:pPr marL="0" indent="0" algn="ctr">
              <a:buNone/>
            </a:pPr>
            <a:endParaRPr lang="en-GB" dirty="0"/>
          </a:p>
        </p:txBody>
      </p:sp>
      <p:sp>
        <p:nvSpPr>
          <p:cNvPr id="4" name="Footer Placeholder 3">
            <a:extLst>
              <a:ext uri="{FF2B5EF4-FFF2-40B4-BE49-F238E27FC236}">
                <a16:creationId xmlns:a16="http://schemas.microsoft.com/office/drawing/2014/main" xmlns="" id="{2E3E7216-356E-42FF-BAB3-009BB82B009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8BFC1B3A-9985-40F1-8EB8-F07473287A2D}"/>
              </a:ext>
            </a:extLst>
          </p:cNvPr>
          <p:cNvSpPr>
            <a:spLocks noGrp="1"/>
          </p:cNvSpPr>
          <p:nvPr>
            <p:ph type="sldNum" sz="quarter" idx="12"/>
          </p:nvPr>
        </p:nvSpPr>
        <p:spPr/>
        <p:txBody>
          <a:bodyPr/>
          <a:lstStyle/>
          <a:p>
            <a:fld id="{C21C2706-BFBC-4E0A-A7D5-AC2D039DA3DC}" type="slidenum">
              <a:rPr lang="en-GB" smtClean="0"/>
              <a:pPr/>
              <a:t>20</a:t>
            </a:fld>
            <a:endParaRPr lang="en-GB"/>
          </a:p>
        </p:txBody>
      </p:sp>
    </p:spTree>
    <p:extLst>
      <p:ext uri="{BB962C8B-B14F-4D97-AF65-F5344CB8AC3E}">
        <p14:creationId xmlns:p14="http://schemas.microsoft.com/office/powerpoint/2010/main" val="85308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prstGeom prst="rect">
            <a:avLst/>
          </a:prstGeom>
        </p:spPr>
        <p:txBody>
          <a:bodyPr/>
          <a:lstStyle/>
          <a:p>
            <a:r>
              <a:rPr lang="en-GB" b="1" dirty="0"/>
              <a:t>From </a:t>
            </a:r>
            <a:r>
              <a:rPr b="1" dirty="0"/>
              <a:t>Genetics </a:t>
            </a:r>
            <a:r>
              <a:rPr lang="en-GB" b="1" dirty="0"/>
              <a:t>to </a:t>
            </a:r>
            <a:r>
              <a:rPr b="1" dirty="0"/>
              <a:t>Genomics</a:t>
            </a:r>
          </a:p>
        </p:txBody>
      </p:sp>
      <p:sp>
        <p:nvSpPr>
          <p:cNvPr id="341" name="Shape 341"/>
          <p:cNvSpPr>
            <a:spLocks noGrp="1"/>
          </p:cNvSpPr>
          <p:nvPr>
            <p:ph idx="1"/>
          </p:nvPr>
        </p:nvSpPr>
        <p:spPr>
          <a:xfrm>
            <a:off x="467544" y="1855365"/>
            <a:ext cx="4690864" cy="4525963"/>
          </a:xfrm>
          <a:prstGeom prst="rect">
            <a:avLst/>
          </a:prstGeom>
        </p:spPr>
        <p:txBody>
          <a:bodyPr>
            <a:noAutofit/>
          </a:bodyPr>
          <a:lstStyle/>
          <a:p>
            <a:pPr marL="287338" indent="-287338" defTabSz="766762">
              <a:spcBef>
                <a:spcPts val="500"/>
              </a:spcBef>
              <a:spcAft>
                <a:spcPts val="600"/>
              </a:spcAft>
              <a:defRPr sz="2600"/>
            </a:pPr>
            <a:r>
              <a:rPr sz="2600" dirty="0"/>
              <a:t>Genetic testing = single gene</a:t>
            </a:r>
            <a:r>
              <a:rPr lang="en-GB" sz="2600" dirty="0"/>
              <a:t>(</a:t>
            </a:r>
            <a:r>
              <a:rPr sz="2600" dirty="0"/>
              <a:t>s</a:t>
            </a:r>
            <a:r>
              <a:rPr lang="en-GB" sz="2600" dirty="0"/>
              <a:t>)</a:t>
            </a:r>
            <a:r>
              <a:rPr sz="2600" dirty="0"/>
              <a:t> or panels</a:t>
            </a:r>
            <a:r>
              <a:rPr lang="en-GB" sz="2600" dirty="0"/>
              <a:t> </a:t>
            </a:r>
          </a:p>
          <a:p>
            <a:pPr marL="287338" indent="-287338" defTabSz="766762">
              <a:spcBef>
                <a:spcPts val="500"/>
              </a:spcBef>
              <a:spcAft>
                <a:spcPts val="600"/>
              </a:spcAft>
              <a:defRPr sz="2600"/>
            </a:pPr>
            <a:r>
              <a:rPr lang="en-GB" sz="2600" dirty="0"/>
              <a:t>Exome sequencing = coding DNA </a:t>
            </a:r>
          </a:p>
          <a:p>
            <a:pPr marL="287338" indent="-287338" defTabSz="766762">
              <a:spcBef>
                <a:spcPts val="500"/>
              </a:spcBef>
              <a:spcAft>
                <a:spcPts val="600"/>
              </a:spcAft>
              <a:defRPr sz="2600"/>
            </a:pPr>
            <a:r>
              <a:rPr sz="2600" dirty="0"/>
              <a:t>Genomic</a:t>
            </a:r>
            <a:r>
              <a:rPr lang="en-GB" sz="2600" dirty="0"/>
              <a:t> sequencing</a:t>
            </a:r>
            <a:r>
              <a:rPr sz="2600" dirty="0"/>
              <a:t> = </a:t>
            </a:r>
            <a:r>
              <a:rPr sz="2600" b="1" dirty="0"/>
              <a:t>all</a:t>
            </a:r>
            <a:r>
              <a:rPr sz="2600" dirty="0"/>
              <a:t> coding and non-coding</a:t>
            </a:r>
            <a:r>
              <a:rPr lang="en-GB" sz="2600" dirty="0"/>
              <a:t> DNA</a:t>
            </a:r>
            <a:endParaRPr sz="2600" dirty="0"/>
          </a:p>
        </p:txBody>
      </p:sp>
      <p:grpSp>
        <p:nvGrpSpPr>
          <p:cNvPr id="4" name="Diagram 3"/>
          <p:cNvGrpSpPr/>
          <p:nvPr/>
        </p:nvGrpSpPr>
        <p:grpSpPr>
          <a:xfrm>
            <a:off x="4211960" y="1813271"/>
            <a:ext cx="4571132" cy="4064001"/>
            <a:chOff x="447077" y="0"/>
            <a:chExt cx="6296341" cy="5779910"/>
          </a:xfrm>
        </p:grpSpPr>
        <p:sp>
          <p:nvSpPr>
            <p:cNvPr id="5" name="Triangle"/>
            <p:cNvSpPr/>
            <p:nvPr/>
          </p:nvSpPr>
          <p:spPr>
            <a:xfrm>
              <a:off x="447077" y="0"/>
              <a:ext cx="5779911" cy="5779910"/>
            </a:xfrm>
            <a:prstGeom prst="triangle">
              <a:avLst/>
            </a:prstGeom>
            <a:solidFill>
              <a:srgbClr val="4F81BD"/>
            </a:solidFill>
            <a:ln w="25400" cap="flat">
              <a:solidFill>
                <a:srgbClr val="FFFFFF"/>
              </a:solidFill>
              <a:prstDash val="solid"/>
              <a:round/>
            </a:ln>
            <a:effectLst/>
          </p:spPr>
          <p:txBody>
            <a:bodyPr wrap="square" lIns="65023" tIns="65023" rIns="65023" bIns="65023" numCol="1" anchor="t">
              <a:noAutofit/>
            </a:bodyPr>
            <a:lstStyle/>
            <a:p>
              <a:pPr defTabSz="914367">
                <a:defRPr sz="2400">
                  <a:latin typeface="Calibri"/>
                  <a:ea typeface="Calibri"/>
                  <a:cs typeface="Calibri"/>
                  <a:sym typeface="Calibri"/>
                </a:defRPr>
              </a:pPr>
              <a:endParaRPr/>
            </a:p>
          </p:txBody>
        </p:sp>
        <p:grpSp>
          <p:nvGrpSpPr>
            <p:cNvPr id="6" name="Group"/>
            <p:cNvGrpSpPr/>
            <p:nvPr/>
          </p:nvGrpSpPr>
          <p:grpSpPr>
            <a:xfrm>
              <a:off x="2944471" y="828176"/>
              <a:ext cx="3756944" cy="705225"/>
              <a:chOff x="0" y="-10559"/>
              <a:chExt cx="3756943" cy="705224"/>
            </a:xfrm>
          </p:grpSpPr>
          <p:sp>
            <p:nvSpPr>
              <p:cNvPr id="22"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sz="2000"/>
              </a:p>
            </p:txBody>
          </p:sp>
          <p:sp>
            <p:nvSpPr>
              <p:cNvPr id="23" name="Single gene"/>
              <p:cNvSpPr/>
              <p:nvPr/>
            </p:nvSpPr>
            <p:spPr>
              <a:xfrm>
                <a:off x="33395" y="-10559"/>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dirty="0"/>
                  <a:t>Single gene</a:t>
                </a:r>
              </a:p>
            </p:txBody>
          </p:sp>
        </p:grpSp>
        <p:grpSp>
          <p:nvGrpSpPr>
            <p:cNvPr id="7" name="Group"/>
            <p:cNvGrpSpPr/>
            <p:nvPr/>
          </p:nvGrpSpPr>
          <p:grpSpPr>
            <a:xfrm>
              <a:off x="2944471" y="1597794"/>
              <a:ext cx="3756944" cy="705225"/>
              <a:chOff x="0" y="-10560"/>
              <a:chExt cx="3756943" cy="705224"/>
            </a:xfrm>
          </p:grpSpPr>
          <p:sp>
            <p:nvSpPr>
              <p:cNvPr id="20"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21" name="Small panel (5-10)"/>
              <p:cNvSpPr/>
              <p:nvPr/>
            </p:nvSpPr>
            <p:spPr>
              <a:xfrm>
                <a:off x="33395" y="-10560"/>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a:t>Small panel (5-10)</a:t>
                </a:r>
              </a:p>
            </p:txBody>
          </p:sp>
        </p:grpSp>
        <p:grpSp>
          <p:nvGrpSpPr>
            <p:cNvPr id="8" name="Group"/>
            <p:cNvGrpSpPr/>
            <p:nvPr/>
          </p:nvGrpSpPr>
          <p:grpSpPr>
            <a:xfrm>
              <a:off x="2944471" y="2367418"/>
              <a:ext cx="3756944" cy="705225"/>
              <a:chOff x="0" y="150422"/>
              <a:chExt cx="3756943" cy="705224"/>
            </a:xfrm>
          </p:grpSpPr>
          <p:sp>
            <p:nvSpPr>
              <p:cNvPr id="18" name="Rounded Rectangle"/>
              <p:cNvSpPr/>
              <p:nvPr/>
            </p:nvSpPr>
            <p:spPr>
              <a:xfrm>
                <a:off x="0" y="16098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19" name="Larger panel (50-100)"/>
              <p:cNvSpPr/>
              <p:nvPr/>
            </p:nvSpPr>
            <p:spPr>
              <a:xfrm>
                <a:off x="33395" y="150422"/>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dirty="0"/>
                  <a:t>Larger panel (50-100)</a:t>
                </a:r>
              </a:p>
            </p:txBody>
          </p:sp>
        </p:grpSp>
        <p:grpSp>
          <p:nvGrpSpPr>
            <p:cNvPr id="9" name="Group"/>
            <p:cNvGrpSpPr/>
            <p:nvPr/>
          </p:nvGrpSpPr>
          <p:grpSpPr>
            <a:xfrm>
              <a:off x="2944471" y="3137038"/>
              <a:ext cx="3756944" cy="705225"/>
              <a:chOff x="0" y="-10559"/>
              <a:chExt cx="3756943" cy="705224"/>
            </a:xfrm>
          </p:grpSpPr>
          <p:sp>
            <p:nvSpPr>
              <p:cNvPr id="16"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17" name="Clinical exome"/>
              <p:cNvSpPr/>
              <p:nvPr/>
            </p:nvSpPr>
            <p:spPr>
              <a:xfrm>
                <a:off x="33395" y="-10559"/>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a:t>Clinical exome</a:t>
                </a:r>
              </a:p>
            </p:txBody>
          </p:sp>
        </p:grpSp>
        <p:grpSp>
          <p:nvGrpSpPr>
            <p:cNvPr id="10" name="Group"/>
            <p:cNvGrpSpPr/>
            <p:nvPr/>
          </p:nvGrpSpPr>
          <p:grpSpPr>
            <a:xfrm>
              <a:off x="2986473" y="3894391"/>
              <a:ext cx="3756945" cy="705225"/>
              <a:chOff x="0" y="-10559"/>
              <a:chExt cx="3756943" cy="705224"/>
            </a:xfrm>
          </p:grpSpPr>
          <p:sp>
            <p:nvSpPr>
              <p:cNvPr id="14"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15" name="Whole exome"/>
              <p:cNvSpPr/>
              <p:nvPr/>
            </p:nvSpPr>
            <p:spPr>
              <a:xfrm>
                <a:off x="33395" y="-10559"/>
                <a:ext cx="3690154"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a:t>Whole exome</a:t>
                </a:r>
              </a:p>
            </p:txBody>
          </p:sp>
        </p:grpSp>
        <p:grpSp>
          <p:nvGrpSpPr>
            <p:cNvPr id="11" name="Group"/>
            <p:cNvGrpSpPr/>
            <p:nvPr/>
          </p:nvGrpSpPr>
          <p:grpSpPr>
            <a:xfrm>
              <a:off x="2944471" y="4676276"/>
              <a:ext cx="3756944" cy="705225"/>
              <a:chOff x="0" y="-10561"/>
              <a:chExt cx="3756943" cy="705224"/>
            </a:xfrm>
          </p:grpSpPr>
          <p:sp>
            <p:nvSpPr>
              <p:cNvPr id="12"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sz="2000"/>
              </a:p>
            </p:txBody>
          </p:sp>
          <p:sp>
            <p:nvSpPr>
              <p:cNvPr id="13" name="Whole genome"/>
              <p:cNvSpPr/>
              <p:nvPr/>
            </p:nvSpPr>
            <p:spPr>
              <a:xfrm>
                <a:off x="33395" y="-10561"/>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dirty="0"/>
                  <a:t>Whole genome</a:t>
                </a:r>
              </a:p>
            </p:txBody>
          </p:sp>
        </p:grpSp>
      </p:grpSp>
      <p:sp>
        <p:nvSpPr>
          <p:cNvPr id="24" name="TextBox 23"/>
          <p:cNvSpPr txBox="1"/>
          <p:nvPr/>
        </p:nvSpPr>
        <p:spPr>
          <a:xfrm>
            <a:off x="7336865" y="6505599"/>
            <a:ext cx="1771639" cy="261610"/>
          </a:xfrm>
          <a:prstGeom prst="rect">
            <a:avLst/>
          </a:prstGeom>
          <a:noFill/>
        </p:spPr>
        <p:txBody>
          <a:bodyPr wrap="none" rtlCol="0">
            <a:spAutoFit/>
          </a:bodyPr>
          <a:lstStyle/>
          <a:p>
            <a:r>
              <a:rPr lang="en-GB" sz="1100" i="1" dirty="0"/>
              <a:t>Courtesy of HEE E&amp;T Group </a:t>
            </a:r>
          </a:p>
        </p:txBody>
      </p:sp>
    </p:spTree>
    <p:extLst>
      <p:ext uri="{BB962C8B-B14F-4D97-AF65-F5344CB8AC3E}">
        <p14:creationId xmlns:p14="http://schemas.microsoft.com/office/powerpoint/2010/main" val="385360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
          <p:cNvSpPr>
            <a:spLocks noGrp="1"/>
          </p:cNvSpPr>
          <p:nvPr>
            <p:ph type="title"/>
          </p:nvPr>
        </p:nvSpPr>
        <p:spPr>
          <a:xfrm>
            <a:off x="899592" y="197768"/>
            <a:ext cx="7147219" cy="1143000"/>
          </a:xfrm>
        </p:spPr>
        <p:txBody>
          <a:bodyPr/>
          <a:lstStyle/>
          <a:p>
            <a:r>
              <a:rPr lang="en-GB" b="1" dirty="0"/>
              <a:t>The Human Genome Project</a:t>
            </a:r>
          </a:p>
        </p:txBody>
      </p:sp>
      <p:sp>
        <p:nvSpPr>
          <p:cNvPr id="17" name="Content Placeholder 2"/>
          <p:cNvSpPr>
            <a:spLocks noGrp="1"/>
          </p:cNvSpPr>
          <p:nvPr>
            <p:ph idx="1"/>
          </p:nvPr>
        </p:nvSpPr>
        <p:spPr>
          <a:xfrm>
            <a:off x="362620" y="1359053"/>
            <a:ext cx="6297612" cy="2574003"/>
          </a:xfrm>
        </p:spPr>
        <p:txBody>
          <a:bodyPr>
            <a:normAutofit/>
          </a:bodyPr>
          <a:lstStyle/>
          <a:p>
            <a:r>
              <a:rPr lang="en-GB" sz="2800" dirty="0"/>
              <a:t>Commenced in 1990 - completed in April 2001/2003</a:t>
            </a:r>
          </a:p>
          <a:p>
            <a:r>
              <a:rPr lang="en-GB" sz="2800" dirty="0"/>
              <a:t>First genome cost $2.7 billion in total</a:t>
            </a:r>
          </a:p>
          <a:p>
            <a:r>
              <a:rPr lang="en-GB" sz="2800" dirty="0"/>
              <a:t>First time the human genetic blueprint had been completely ‘read’</a:t>
            </a:r>
          </a:p>
        </p:txBody>
      </p:sp>
      <p:pic>
        <p:nvPicPr>
          <p:cNvPr id="18" name="Picture 4" descr="Image result for human genome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196752"/>
            <a:ext cx="1982292" cy="2600106"/>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a:xfrm>
            <a:off x="2665909" y="3970809"/>
            <a:ext cx="6728388"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t>Enabled the discovery of genes which cause disease</a:t>
            </a:r>
          </a:p>
          <a:p>
            <a:r>
              <a:rPr lang="en-GB" sz="2800" dirty="0"/>
              <a:t>Allowed genetic diagnostics to progress</a:t>
            </a:r>
          </a:p>
          <a:p>
            <a:r>
              <a:rPr lang="en-GB" sz="2800" dirty="0"/>
              <a:t>Paved the way for large-scale diagnostic sequencing programmes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933056"/>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336865" y="6505599"/>
            <a:ext cx="1771639" cy="261610"/>
          </a:xfrm>
          <a:prstGeom prst="rect">
            <a:avLst/>
          </a:prstGeom>
          <a:noFill/>
        </p:spPr>
        <p:txBody>
          <a:bodyPr wrap="none" rtlCol="0">
            <a:spAutoFit/>
          </a:bodyPr>
          <a:lstStyle/>
          <a:p>
            <a:r>
              <a:rPr lang="en-GB" sz="1100" i="1" dirty="0"/>
              <a:t>Courtesy of HEE E&amp;T Group </a:t>
            </a:r>
          </a:p>
        </p:txBody>
      </p:sp>
    </p:spTree>
    <p:extLst>
      <p:ext uri="{BB962C8B-B14F-4D97-AF65-F5344CB8AC3E}">
        <p14:creationId xmlns:p14="http://schemas.microsoft.com/office/powerpoint/2010/main" val="196949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539552" y="260648"/>
            <a:ext cx="8352928" cy="1323439"/>
          </a:xfrm>
          <a:prstGeom prst="rect">
            <a:avLst/>
          </a:prstGeom>
          <a:noFill/>
        </p:spPr>
        <p:txBody>
          <a:bodyPr wrap="square" rtlCol="0">
            <a:spAutoFit/>
          </a:bodyPr>
          <a:lstStyle/>
          <a:p>
            <a:pPr algn="ctr"/>
            <a:r>
              <a:rPr lang="en-GB" sz="4000" b="1" dirty="0"/>
              <a:t>100,000 Genomes Project: </a:t>
            </a:r>
            <a:br>
              <a:rPr lang="en-GB" sz="4000" b="1" dirty="0"/>
            </a:br>
            <a:r>
              <a:rPr lang="en-GB" sz="4000" b="1" dirty="0"/>
              <a:t>How did we get here?</a:t>
            </a:r>
          </a:p>
        </p:txBody>
      </p:sp>
      <p:sp>
        <p:nvSpPr>
          <p:cNvPr id="3" name="TextBox 2"/>
          <p:cNvSpPr txBox="1"/>
          <p:nvPr/>
        </p:nvSpPr>
        <p:spPr>
          <a:xfrm>
            <a:off x="144649" y="1888956"/>
            <a:ext cx="4752975" cy="1107996"/>
          </a:xfrm>
          <a:prstGeom prst="rect">
            <a:avLst/>
          </a:prstGeom>
          <a:noFill/>
        </p:spPr>
        <p:txBody>
          <a:bodyPr wrap="square" rtlCol="0">
            <a:spAutoFit/>
          </a:bodyPr>
          <a:lstStyle/>
          <a:p>
            <a:r>
              <a:rPr lang="en-GB" sz="2200" dirty="0"/>
              <a:t>1. Human Genome Project generates  reference sequence at an estimated cost of $2.7 billion</a:t>
            </a:r>
          </a:p>
        </p:txBody>
      </p:sp>
      <p:sp>
        <p:nvSpPr>
          <p:cNvPr id="10" name="TextBox 9"/>
          <p:cNvSpPr txBox="1"/>
          <p:nvPr/>
        </p:nvSpPr>
        <p:spPr>
          <a:xfrm>
            <a:off x="108323" y="3566626"/>
            <a:ext cx="4655951" cy="1446550"/>
          </a:xfrm>
          <a:prstGeom prst="rect">
            <a:avLst/>
          </a:prstGeom>
          <a:noFill/>
        </p:spPr>
        <p:txBody>
          <a:bodyPr wrap="square" rtlCol="0">
            <a:spAutoFit/>
          </a:bodyPr>
          <a:lstStyle/>
          <a:p>
            <a:r>
              <a:rPr lang="en-GB" sz="2200" dirty="0"/>
              <a:t>2. Development of new technologies drives down the cost of Whole Genome Sequencing – the $1000 genome is now a reality</a:t>
            </a:r>
          </a:p>
        </p:txBody>
      </p:sp>
      <p:pic>
        <p:nvPicPr>
          <p:cNvPr id="15" name="Picture 2" descr="https://www.genome.gov/images/content/costpergenome2015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015843"/>
            <a:ext cx="4284476" cy="32133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1372" y="5487516"/>
            <a:ext cx="8522468" cy="1107996"/>
          </a:xfrm>
          <a:prstGeom prst="rect">
            <a:avLst/>
          </a:prstGeom>
          <a:noFill/>
        </p:spPr>
        <p:txBody>
          <a:bodyPr wrap="square" rtlCol="0">
            <a:spAutoFit/>
          </a:bodyPr>
          <a:lstStyle/>
          <a:p>
            <a:r>
              <a:rPr lang="en-GB" sz="2200" dirty="0"/>
              <a:t>3. Potential to bring real benefits to patients, drive research and drug development, and develop personalised medicine for the NHS, in the NHS, by the NHS</a:t>
            </a:r>
          </a:p>
        </p:txBody>
      </p:sp>
      <p:sp>
        <p:nvSpPr>
          <p:cNvPr id="2" name="TextBox 1"/>
          <p:cNvSpPr txBox="1"/>
          <p:nvPr/>
        </p:nvSpPr>
        <p:spPr>
          <a:xfrm>
            <a:off x="5162550" y="5249023"/>
            <a:ext cx="1263487" cy="261610"/>
          </a:xfrm>
          <a:prstGeom prst="rect">
            <a:avLst/>
          </a:prstGeom>
          <a:noFill/>
        </p:spPr>
        <p:txBody>
          <a:bodyPr wrap="none" rtlCol="0">
            <a:spAutoFit/>
          </a:bodyPr>
          <a:lstStyle/>
          <a:p>
            <a:r>
              <a:rPr lang="en-GB" sz="1100" dirty="0">
                <a:solidFill>
                  <a:schemeClr val="bg1"/>
                </a:solidFill>
              </a:rPr>
              <a:t>Graph from NHGRI</a:t>
            </a:r>
          </a:p>
        </p:txBody>
      </p:sp>
      <p:sp>
        <p:nvSpPr>
          <p:cNvPr id="8" name="TextBox 7"/>
          <p:cNvSpPr txBox="1"/>
          <p:nvPr/>
        </p:nvSpPr>
        <p:spPr>
          <a:xfrm>
            <a:off x="7336865" y="6505599"/>
            <a:ext cx="1771639" cy="261610"/>
          </a:xfrm>
          <a:prstGeom prst="rect">
            <a:avLst/>
          </a:prstGeom>
          <a:noFill/>
        </p:spPr>
        <p:txBody>
          <a:bodyPr wrap="none" rtlCol="0">
            <a:spAutoFit/>
          </a:bodyPr>
          <a:lstStyle/>
          <a:p>
            <a:r>
              <a:rPr lang="en-GB" sz="1100" i="1" dirty="0"/>
              <a:t>Courtesy of HEE E&amp;T Group </a:t>
            </a:r>
          </a:p>
        </p:txBody>
      </p:sp>
    </p:spTree>
    <p:extLst>
      <p:ext uri="{BB962C8B-B14F-4D97-AF65-F5344CB8AC3E}">
        <p14:creationId xmlns:p14="http://schemas.microsoft.com/office/powerpoint/2010/main" val="67712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96201" y="3764210"/>
            <a:ext cx="8353350" cy="2699344"/>
            <a:chOff x="935087" y="2960726"/>
            <a:chExt cx="7751711" cy="3060562"/>
          </a:xfrm>
        </p:grpSpPr>
        <p:sp>
          <p:nvSpPr>
            <p:cNvPr id="2" name="TextBox 1"/>
            <p:cNvSpPr txBox="1"/>
            <p:nvPr/>
          </p:nvSpPr>
          <p:spPr>
            <a:xfrm>
              <a:off x="935087" y="2960726"/>
              <a:ext cx="2433306" cy="3060561"/>
            </a:xfrm>
            <a:prstGeom prst="rect">
              <a:avLst/>
            </a:prstGeom>
            <a:solidFill>
              <a:schemeClr val="accent1"/>
            </a:solidFill>
          </p:spPr>
          <p:txBody>
            <a:bodyPr wrap="square" rtlCol="0" anchor="ctr">
              <a:noAutofit/>
            </a:bodyPr>
            <a:lstStyle/>
            <a:p>
              <a:pPr algn="ctr"/>
              <a:r>
                <a:rPr lang="en-GB" sz="2000" b="1" dirty="0">
                  <a:solidFill>
                    <a:schemeClr val="bg1"/>
                  </a:solidFill>
                </a:rPr>
                <a:t>100,000 Whole Genome Sequences with linked data set by end 2018</a:t>
              </a:r>
            </a:p>
          </p:txBody>
        </p:sp>
        <p:sp>
          <p:nvSpPr>
            <p:cNvPr id="3" name="Content Placeholder 2"/>
            <p:cNvSpPr txBox="1">
              <a:spLocks/>
            </p:cNvSpPr>
            <p:nvPr/>
          </p:nvSpPr>
          <p:spPr>
            <a:xfrm>
              <a:off x="3591201" y="2960727"/>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dirty="0">
                  <a:solidFill>
                    <a:schemeClr val="bg1"/>
                  </a:solidFill>
                </a:rPr>
                <a:t>Increased discovery of pathogenic variants leading to </a:t>
              </a:r>
              <a:r>
                <a:rPr lang="en-GB" b="1" dirty="0">
                  <a:solidFill>
                    <a:schemeClr val="bg1"/>
                  </a:solidFill>
                </a:rPr>
                <a:t>new treatments, devices and diagnostics</a:t>
              </a:r>
            </a:p>
          </p:txBody>
        </p:sp>
        <p:sp>
          <p:nvSpPr>
            <p:cNvPr id="4" name="Content Placeholder 2"/>
            <p:cNvSpPr txBox="1">
              <a:spLocks/>
            </p:cNvSpPr>
            <p:nvPr/>
          </p:nvSpPr>
          <p:spPr>
            <a:xfrm>
              <a:off x="3591201" y="5336991"/>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b="1" dirty="0">
                  <a:solidFill>
                    <a:schemeClr val="bg1"/>
                  </a:solidFill>
                </a:rPr>
                <a:t>Stimulate and advance UK life sciences </a:t>
              </a:r>
              <a:r>
                <a:rPr lang="en-GB" dirty="0">
                  <a:solidFill>
                    <a:schemeClr val="bg1"/>
                  </a:solidFill>
                </a:rPr>
                <a:t>industry and commercial activity in genomics</a:t>
              </a:r>
            </a:p>
          </p:txBody>
        </p:sp>
        <p:sp>
          <p:nvSpPr>
            <p:cNvPr id="5" name="Content Placeholder 2"/>
            <p:cNvSpPr txBox="1">
              <a:spLocks/>
            </p:cNvSpPr>
            <p:nvPr/>
          </p:nvSpPr>
          <p:spPr>
            <a:xfrm>
              <a:off x="3591201" y="3752815"/>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dirty="0">
                  <a:solidFill>
                    <a:schemeClr val="bg1"/>
                  </a:solidFill>
                </a:rPr>
                <a:t>Accelerate uptake with advanced genomic medicine practice </a:t>
              </a:r>
              <a:r>
                <a:rPr lang="en-GB" b="1" dirty="0">
                  <a:solidFill>
                    <a:schemeClr val="bg1"/>
                  </a:solidFill>
                </a:rPr>
                <a:t>integrated into the NHS</a:t>
              </a:r>
            </a:p>
          </p:txBody>
        </p:sp>
        <p:sp>
          <p:nvSpPr>
            <p:cNvPr id="6" name="Content Placeholder 2"/>
            <p:cNvSpPr txBox="1">
              <a:spLocks/>
            </p:cNvSpPr>
            <p:nvPr/>
          </p:nvSpPr>
          <p:spPr>
            <a:xfrm>
              <a:off x="3591201" y="4544903"/>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b="1" dirty="0">
                  <a:solidFill>
                    <a:schemeClr val="bg1"/>
                  </a:solidFill>
                </a:rPr>
                <a:t>Increase public understanding and support </a:t>
              </a:r>
              <a:r>
                <a:rPr lang="en-GB" dirty="0">
                  <a:solidFill>
                    <a:schemeClr val="bg1"/>
                  </a:solidFill>
                </a:rPr>
                <a:t>for genomic medicine</a:t>
              </a:r>
            </a:p>
          </p:txBody>
        </p:sp>
      </p:grpSp>
      <p:sp>
        <p:nvSpPr>
          <p:cNvPr id="7" name="TextBox 6"/>
          <p:cNvSpPr txBox="1"/>
          <p:nvPr/>
        </p:nvSpPr>
        <p:spPr>
          <a:xfrm>
            <a:off x="6660776" y="4809835"/>
            <a:ext cx="1631577" cy="307777"/>
          </a:xfrm>
          <a:prstGeom prst="rect">
            <a:avLst/>
          </a:prstGeom>
          <a:solidFill>
            <a:srgbClr val="FFFF00"/>
          </a:solidFill>
        </p:spPr>
        <p:txBody>
          <a:bodyPr wrap="square" rtlCol="0">
            <a:spAutoFit/>
          </a:bodyPr>
          <a:lstStyle/>
          <a:p>
            <a:pPr algn="ctr"/>
            <a:r>
              <a:rPr lang="en-CA" sz="1400" b="1" dirty="0"/>
              <a:t>*Mainstreaming*</a:t>
            </a:r>
          </a:p>
        </p:txBody>
      </p:sp>
      <p:sp>
        <p:nvSpPr>
          <p:cNvPr id="14" name="Title 1"/>
          <p:cNvSpPr txBox="1">
            <a:spLocks/>
          </p:cNvSpPr>
          <p:nvPr/>
        </p:nvSpPr>
        <p:spPr>
          <a:xfrm>
            <a:off x="251520" y="126318"/>
            <a:ext cx="858768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100,000 Genomes Project: Objectives</a:t>
            </a:r>
          </a:p>
        </p:txBody>
      </p:sp>
      <p:grpSp>
        <p:nvGrpSpPr>
          <p:cNvPr id="11" name="Group 10"/>
          <p:cNvGrpSpPr/>
          <p:nvPr/>
        </p:nvGrpSpPr>
        <p:grpSpPr>
          <a:xfrm>
            <a:off x="2314442" y="1047350"/>
            <a:ext cx="4423508" cy="2654105"/>
            <a:chOff x="2192441" y="4190967"/>
            <a:chExt cx="4423508" cy="2654105"/>
          </a:xfrm>
        </p:grpSpPr>
        <p:pic>
          <p:nvPicPr>
            <p:cNvPr id="1026" name="Picture 2" descr="Image result for venn diagram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441" y="4190967"/>
              <a:ext cx="4423508" cy="26541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25307" y="5313533"/>
              <a:ext cx="1057835" cy="369332"/>
            </a:xfrm>
            <a:prstGeom prst="rect">
              <a:avLst/>
            </a:prstGeom>
            <a:noFill/>
          </p:spPr>
          <p:txBody>
            <a:bodyPr wrap="square" rtlCol="0">
              <a:spAutoFit/>
            </a:bodyPr>
            <a:lstStyle/>
            <a:p>
              <a:pPr algn="ctr"/>
              <a:r>
                <a:rPr lang="en-GB" dirty="0"/>
                <a:t>Clinical</a:t>
              </a:r>
            </a:p>
          </p:txBody>
        </p:sp>
        <p:sp>
          <p:nvSpPr>
            <p:cNvPr id="12" name="TextBox 11"/>
            <p:cNvSpPr txBox="1"/>
            <p:nvPr/>
          </p:nvSpPr>
          <p:spPr>
            <a:xfrm>
              <a:off x="5297994" y="5245553"/>
              <a:ext cx="1057835" cy="369332"/>
            </a:xfrm>
            <a:prstGeom prst="rect">
              <a:avLst/>
            </a:prstGeom>
            <a:noFill/>
          </p:spPr>
          <p:txBody>
            <a:bodyPr wrap="square" rtlCol="0">
              <a:spAutoFit/>
            </a:bodyPr>
            <a:lstStyle/>
            <a:p>
              <a:r>
                <a:rPr lang="en-GB" dirty="0"/>
                <a:t>Research</a:t>
              </a:r>
            </a:p>
          </p:txBody>
        </p:sp>
        <p:sp>
          <p:nvSpPr>
            <p:cNvPr id="10" name="TextBox 9"/>
            <p:cNvSpPr txBox="1"/>
            <p:nvPr/>
          </p:nvSpPr>
          <p:spPr>
            <a:xfrm>
              <a:off x="3713281" y="5168609"/>
              <a:ext cx="1324593" cy="523220"/>
            </a:xfrm>
            <a:prstGeom prst="rect">
              <a:avLst/>
            </a:prstGeom>
            <a:noFill/>
          </p:spPr>
          <p:txBody>
            <a:bodyPr wrap="none" rtlCol="0">
              <a:spAutoFit/>
            </a:bodyPr>
            <a:lstStyle/>
            <a:p>
              <a:pPr algn="ctr"/>
              <a:r>
                <a:rPr lang="en-GB" sz="1400" b="1" dirty="0">
                  <a:solidFill>
                    <a:srgbClr val="FF0000"/>
                  </a:solidFill>
                </a:rPr>
                <a:t>NHS</a:t>
              </a:r>
            </a:p>
            <a:p>
              <a:pPr algn="ctr"/>
              <a:r>
                <a:rPr lang="en-GB" sz="1400" b="1" dirty="0">
                  <a:solidFill>
                    <a:srgbClr val="FF0000"/>
                  </a:solidFill>
                </a:rPr>
                <a:t>Transformation</a:t>
              </a:r>
            </a:p>
          </p:txBody>
        </p:sp>
      </p:grpSp>
      <p:sp>
        <p:nvSpPr>
          <p:cNvPr id="15" name="TextBox 14"/>
          <p:cNvSpPr txBox="1"/>
          <p:nvPr/>
        </p:nvSpPr>
        <p:spPr>
          <a:xfrm>
            <a:off x="7336865" y="6505599"/>
            <a:ext cx="1771639" cy="261610"/>
          </a:xfrm>
          <a:prstGeom prst="rect">
            <a:avLst/>
          </a:prstGeom>
          <a:noFill/>
        </p:spPr>
        <p:txBody>
          <a:bodyPr wrap="none" rtlCol="0">
            <a:spAutoFit/>
          </a:bodyPr>
          <a:lstStyle/>
          <a:p>
            <a:r>
              <a:rPr lang="en-GB" sz="1100" i="1" dirty="0"/>
              <a:t>Courtesy of HEE E&amp;T Group </a:t>
            </a:r>
          </a:p>
        </p:txBody>
      </p:sp>
    </p:spTree>
    <p:extLst>
      <p:ext uri="{BB962C8B-B14F-4D97-AF65-F5344CB8AC3E}">
        <p14:creationId xmlns:p14="http://schemas.microsoft.com/office/powerpoint/2010/main" val="421359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60648"/>
            <a:ext cx="8136904" cy="950896"/>
          </a:xfrm>
        </p:spPr>
        <p:txBody>
          <a:bodyPr>
            <a:normAutofit fontScale="90000"/>
          </a:bodyPr>
          <a:lstStyle/>
          <a:p>
            <a:r>
              <a:rPr lang="en-GB" b="1" dirty="0">
                <a:solidFill>
                  <a:schemeClr val="tx1"/>
                </a:solidFill>
              </a:rPr>
              <a:t>100,000 Genomes Project: NHS Genomic Medicine Centres </a:t>
            </a:r>
          </a:p>
        </p:txBody>
      </p:sp>
      <p:pic>
        <p:nvPicPr>
          <p:cNvPr id="6" name="Picture 5"/>
          <p:cNvPicPr/>
          <p:nvPr/>
        </p:nvPicPr>
        <p:blipFill rotWithShape="1">
          <a:blip r:embed="rId2"/>
          <a:srcRect l="67539" t="28484" r="17768" b="20809"/>
          <a:stretch/>
        </p:blipFill>
        <p:spPr bwMode="auto">
          <a:xfrm>
            <a:off x="2238233" y="1500337"/>
            <a:ext cx="4667534" cy="516645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39552" y="2500119"/>
            <a:ext cx="1986713" cy="830997"/>
          </a:xfrm>
          <a:prstGeom prst="rect">
            <a:avLst/>
          </a:prstGeom>
          <a:noFill/>
        </p:spPr>
        <p:txBody>
          <a:bodyPr wrap="square" rtlCol="0">
            <a:spAutoFit/>
          </a:bodyPr>
          <a:lstStyle/>
          <a:p>
            <a:r>
              <a:rPr lang="en-GB" sz="1600" i="1" dirty="0"/>
              <a:t>NHS Genomic Medicine Centres (NHS GMCs) :</a:t>
            </a:r>
          </a:p>
        </p:txBody>
      </p:sp>
      <p:sp>
        <p:nvSpPr>
          <p:cNvPr id="8" name="Rectangle 7"/>
          <p:cNvSpPr/>
          <p:nvPr/>
        </p:nvSpPr>
        <p:spPr>
          <a:xfrm>
            <a:off x="6588224" y="3760003"/>
            <a:ext cx="2304256" cy="1600438"/>
          </a:xfrm>
          <a:prstGeom prst="rect">
            <a:avLst/>
          </a:prstGeom>
          <a:solidFill>
            <a:schemeClr val="bg1"/>
          </a:solidFill>
        </p:spPr>
        <p:txBody>
          <a:bodyPr wrap="square">
            <a:spAutoFit/>
          </a:bodyPr>
          <a:lstStyle/>
          <a:p>
            <a:pPr>
              <a:spcBef>
                <a:spcPts val="600"/>
              </a:spcBef>
            </a:pPr>
            <a:r>
              <a:rPr lang="en-GB" sz="1600" b="1" i="1" dirty="0">
                <a:solidFill>
                  <a:srgbClr val="0070C0"/>
                </a:solidFill>
              </a:rPr>
              <a:t>NHS GMCs work in partnership with academia, patients and industry in collaboration with Academic Health Science Networks </a:t>
            </a:r>
            <a:r>
              <a:rPr lang="en-GB" b="1" dirty="0">
                <a:solidFill>
                  <a:srgbClr val="0070C0"/>
                </a:solidFill>
              </a:rPr>
              <a:t> </a:t>
            </a:r>
          </a:p>
        </p:txBody>
      </p:sp>
      <p:sp>
        <p:nvSpPr>
          <p:cNvPr id="7" name="Date Placeholder 1"/>
          <p:cNvSpPr>
            <a:spLocks noGrp="1"/>
          </p:cNvSpPr>
          <p:nvPr>
            <p:ph type="dt" sz="half" idx="10"/>
          </p:nvPr>
        </p:nvSpPr>
        <p:spPr>
          <a:xfrm>
            <a:off x="7285621" y="6453336"/>
            <a:ext cx="1835876" cy="365125"/>
          </a:xfrm>
        </p:spPr>
        <p:txBody>
          <a:bodyPr/>
          <a:lstStyle/>
          <a:p>
            <a:pPr>
              <a:defRPr/>
            </a:pPr>
            <a:r>
              <a:rPr lang="en-GB" sz="1050" i="1" dirty="0">
                <a:solidFill>
                  <a:schemeClr val="tx1"/>
                </a:solidFill>
              </a:rPr>
              <a:t>Courtesy of Genomics England</a:t>
            </a:r>
            <a:endParaRPr lang="en-US" sz="1050" i="1" dirty="0">
              <a:solidFill>
                <a:schemeClr val="tx1"/>
              </a:solidFill>
            </a:endParaRPr>
          </a:p>
        </p:txBody>
      </p:sp>
    </p:spTree>
    <p:extLst>
      <p:ext uri="{BB962C8B-B14F-4D97-AF65-F5344CB8AC3E}">
        <p14:creationId xmlns:p14="http://schemas.microsoft.com/office/powerpoint/2010/main" val="364571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827981"/>
            <a:ext cx="7416824" cy="1384995"/>
          </a:xfrm>
          <a:prstGeom prst="rect">
            <a:avLst/>
          </a:prstGeom>
          <a:solidFill>
            <a:schemeClr val="accent5">
              <a:lumMod val="60000"/>
              <a:lumOff val="40000"/>
            </a:schemeClr>
          </a:solidFill>
          <a:ln>
            <a:solidFill>
              <a:srgbClr val="002060"/>
            </a:solidFill>
          </a:ln>
        </p:spPr>
        <p:txBody>
          <a:bodyPr wrap="square" rtlCol="0">
            <a:spAutoFit/>
          </a:bodyPr>
          <a:lstStyle/>
          <a:p>
            <a:pPr algn="ctr"/>
            <a:r>
              <a:rPr lang="en-GB" sz="2800" dirty="0"/>
              <a:t>A group of NHS providers (and other key local organisations) who have come together to support delivery of the 100,000 Genomes Project</a:t>
            </a:r>
          </a:p>
        </p:txBody>
      </p:sp>
      <p:sp>
        <p:nvSpPr>
          <p:cNvPr id="7" name="TextBox 6"/>
          <p:cNvSpPr txBox="1"/>
          <p:nvPr/>
        </p:nvSpPr>
        <p:spPr>
          <a:xfrm>
            <a:off x="971600" y="3861048"/>
            <a:ext cx="3168352" cy="1938992"/>
          </a:xfrm>
          <a:prstGeom prst="rect">
            <a:avLst/>
          </a:prstGeom>
          <a:solidFill>
            <a:schemeClr val="accent3">
              <a:lumMod val="60000"/>
              <a:lumOff val="40000"/>
            </a:schemeClr>
          </a:solidFill>
          <a:ln>
            <a:solidFill>
              <a:srgbClr val="00B050"/>
            </a:solidFill>
          </a:ln>
        </p:spPr>
        <p:txBody>
          <a:bodyPr wrap="square" rtlCol="0">
            <a:spAutoFit/>
          </a:bodyPr>
          <a:lstStyle/>
          <a:p>
            <a:pPr algn="ctr"/>
            <a:r>
              <a:rPr lang="en-GB" sz="2400" dirty="0"/>
              <a:t>We are ordinary NHS staff seconded to work on the project and set it up alongside existing clinical practice</a:t>
            </a:r>
          </a:p>
        </p:txBody>
      </p:sp>
      <p:sp>
        <p:nvSpPr>
          <p:cNvPr id="8" name="TextBox 7"/>
          <p:cNvSpPr txBox="1"/>
          <p:nvPr/>
        </p:nvSpPr>
        <p:spPr>
          <a:xfrm>
            <a:off x="5220072" y="3861048"/>
            <a:ext cx="3024336" cy="1938992"/>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GB" sz="2400" dirty="0"/>
              <a:t>We are </a:t>
            </a:r>
            <a:r>
              <a:rPr lang="en-GB" sz="2400" b="1" dirty="0"/>
              <a:t>not</a:t>
            </a:r>
            <a:r>
              <a:rPr lang="en-GB" sz="2400" dirty="0"/>
              <a:t> building a big new centre or working outside of existing NHS structures </a:t>
            </a:r>
          </a:p>
        </p:txBody>
      </p:sp>
      <p:sp>
        <p:nvSpPr>
          <p:cNvPr id="9" name="Title 1"/>
          <p:cNvSpPr txBox="1">
            <a:spLocks/>
          </p:cNvSpPr>
          <p:nvPr/>
        </p:nvSpPr>
        <p:spPr>
          <a:xfrm>
            <a:off x="609600" y="26078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100,000 Genomes Project: what is a Genomic Medicine Centre?</a:t>
            </a:r>
          </a:p>
        </p:txBody>
      </p:sp>
    </p:spTree>
    <p:extLst>
      <p:ext uri="{BB962C8B-B14F-4D97-AF65-F5344CB8AC3E}">
        <p14:creationId xmlns:p14="http://schemas.microsoft.com/office/powerpoint/2010/main" val="94889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410" y="1749383"/>
            <a:ext cx="87090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0307" y="5540532"/>
            <a:ext cx="8497887" cy="1200329"/>
          </a:xfrm>
          <a:prstGeom prst="rect">
            <a:avLst/>
          </a:prstGeom>
          <a:noFill/>
        </p:spPr>
        <p:txBody>
          <a:bodyPr>
            <a:spAutoFit/>
          </a:bodyPr>
          <a:lstStyle/>
          <a:p>
            <a:pPr>
              <a:defRPr/>
            </a:pPr>
            <a:r>
              <a:rPr lang="en-US" sz="2400" b="1" dirty="0">
                <a:solidFill>
                  <a:schemeClr val="accent1">
                    <a:lumMod val="50000"/>
                  </a:schemeClr>
                </a:solidFill>
              </a:rPr>
              <a:t>Rare diseases:  </a:t>
            </a:r>
            <a:r>
              <a:rPr lang="en-US" sz="2400" dirty="0"/>
              <a:t>&gt;250 different conditions</a:t>
            </a:r>
          </a:p>
          <a:p>
            <a:pPr>
              <a:defRPr/>
            </a:pPr>
            <a:r>
              <a:rPr lang="en-US" sz="2400" dirty="0"/>
              <a:t>     	Minimal diagnostic criteria and prior genetic testing</a:t>
            </a:r>
          </a:p>
          <a:p>
            <a:pPr>
              <a:defRPr/>
            </a:pPr>
            <a:r>
              <a:rPr lang="en-US" sz="2400" dirty="0"/>
              <a:t>	No causal variant identified   </a:t>
            </a:r>
            <a:endParaRPr lang="en-US" dirty="0"/>
          </a:p>
        </p:txBody>
      </p:sp>
      <p:sp>
        <p:nvSpPr>
          <p:cNvPr id="2" name="Rectangle 1"/>
          <p:cNvSpPr/>
          <p:nvPr/>
        </p:nvSpPr>
        <p:spPr>
          <a:xfrm>
            <a:off x="287338" y="967474"/>
            <a:ext cx="8539987" cy="769441"/>
          </a:xfrm>
          <a:prstGeom prst="rect">
            <a:avLst/>
          </a:prstGeom>
        </p:spPr>
        <p:txBody>
          <a:bodyPr wrap="square">
            <a:spAutoFit/>
          </a:bodyPr>
          <a:lstStyle/>
          <a:p>
            <a:pPr>
              <a:defRPr/>
            </a:pPr>
            <a:endParaRPr lang="en-US" sz="2000" dirty="0"/>
          </a:p>
          <a:p>
            <a:pPr>
              <a:defRPr/>
            </a:pPr>
            <a:r>
              <a:rPr lang="en-US" sz="2400" b="1" dirty="0">
                <a:solidFill>
                  <a:schemeClr val="accent1">
                    <a:lumMod val="50000"/>
                  </a:schemeClr>
                </a:solidFill>
              </a:rPr>
              <a:t>Cancer: </a:t>
            </a:r>
            <a:r>
              <a:rPr lang="en-US" sz="2400" dirty="0"/>
              <a:t>17 cancer groups with </a:t>
            </a:r>
            <a:r>
              <a:rPr lang="en-US" sz="2400" dirty="0" err="1"/>
              <a:t>tumour</a:t>
            </a:r>
            <a:r>
              <a:rPr lang="en-US" sz="2400" dirty="0"/>
              <a:t> size and type requirements</a:t>
            </a:r>
          </a:p>
        </p:txBody>
      </p:sp>
      <p:sp>
        <p:nvSpPr>
          <p:cNvPr id="7" name="Title 1"/>
          <p:cNvSpPr txBox="1">
            <a:spLocks/>
          </p:cNvSpPr>
          <p:nvPr/>
        </p:nvSpPr>
        <p:spPr>
          <a:xfrm>
            <a:off x="209171" y="125760"/>
            <a:ext cx="8827325"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100,000 Genomes Project: who is eligible?</a:t>
            </a:r>
          </a:p>
        </p:txBody>
      </p:sp>
      <p:sp>
        <p:nvSpPr>
          <p:cNvPr id="8" name="Date Placeholder 1"/>
          <p:cNvSpPr>
            <a:spLocks noGrp="1"/>
          </p:cNvSpPr>
          <p:nvPr>
            <p:ph type="dt" sz="half" idx="10"/>
          </p:nvPr>
        </p:nvSpPr>
        <p:spPr>
          <a:xfrm>
            <a:off x="7285621" y="6381328"/>
            <a:ext cx="1835876" cy="365125"/>
          </a:xfrm>
        </p:spPr>
        <p:txBody>
          <a:bodyPr/>
          <a:lstStyle/>
          <a:p>
            <a:pPr>
              <a:defRPr/>
            </a:pPr>
            <a:r>
              <a:rPr lang="en-GB" sz="1050" i="1" dirty="0">
                <a:solidFill>
                  <a:schemeClr val="tx1"/>
                </a:solidFill>
              </a:rPr>
              <a:t>Courtesy of Genomics England</a:t>
            </a:r>
            <a:endParaRPr lang="en-US" sz="1050" i="1" dirty="0">
              <a:solidFill>
                <a:schemeClr val="tx1"/>
              </a:solidFill>
            </a:endParaRPr>
          </a:p>
        </p:txBody>
      </p:sp>
    </p:spTree>
    <p:extLst>
      <p:ext uri="{BB962C8B-B14F-4D97-AF65-F5344CB8AC3E}">
        <p14:creationId xmlns:p14="http://schemas.microsoft.com/office/powerpoint/2010/main" val="3375795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5693</TotalTime>
  <Words>1394</Words>
  <Application>Microsoft Office PowerPoint</Application>
  <PresentationFormat>On-screen Show (4:3)</PresentationFormat>
  <Paragraphs>216</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100,000 Genomes Project &amp; mainstreaming genomic medicine</vt:lpstr>
      <vt:lpstr>PowerPoint Presentation</vt:lpstr>
      <vt:lpstr>From Genetics to Genomics</vt:lpstr>
      <vt:lpstr>The Human Genome Project</vt:lpstr>
      <vt:lpstr>PowerPoint Presentation</vt:lpstr>
      <vt:lpstr>PowerPoint Presentation</vt:lpstr>
      <vt:lpstr>100,000 Genomes Project: NHS Genomic Medicine Centres </vt:lpstr>
      <vt:lpstr>PowerPoint Presentation</vt:lpstr>
      <vt:lpstr>PowerPoint Presentation</vt:lpstr>
      <vt:lpstr>100,000 Genomes Project:  Summary of clinical pathway</vt:lpstr>
      <vt:lpstr>PowerPoint Presentation</vt:lpstr>
      <vt:lpstr>PowerPoint Presentation</vt:lpstr>
      <vt:lpstr>Cancer: pathway status summary</vt:lpstr>
      <vt:lpstr>100,000 Genomes Project: National Update  – March 2018 </vt:lpstr>
      <vt:lpstr>Future of genomic medicine: Infrastructure beyond September 2018</vt:lpstr>
      <vt:lpstr>Future of genomic medicine: Providing actionable information</vt:lpstr>
      <vt:lpstr>Future of genomic medicine: Providing personalised medicine</vt:lpstr>
      <vt:lpstr>Future of genomic medicine: Providing access to target clinical trials</vt:lpstr>
      <vt:lpstr>Future of genomic medicine: Genomics in Mainstream Healthcare</vt:lpstr>
      <vt:lpstr>Thanks and any questions</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Dunderdale, Helen</cp:lastModifiedBy>
  <cp:revision>382</cp:revision>
  <cp:lastPrinted>2017-11-02T11:59:46Z</cp:lastPrinted>
  <dcterms:created xsi:type="dcterms:W3CDTF">2016-07-12T10:01:41Z</dcterms:created>
  <dcterms:modified xsi:type="dcterms:W3CDTF">2018-05-23T06:04:54Z</dcterms:modified>
</cp:coreProperties>
</file>