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322" r:id="rId3"/>
    <p:sldId id="323" r:id="rId4"/>
    <p:sldId id="324" r:id="rId5"/>
    <p:sldId id="325" r:id="rId6"/>
    <p:sldId id="326" r:id="rId7"/>
    <p:sldId id="327" r:id="rId8"/>
    <p:sldId id="290" r:id="rId9"/>
    <p:sldId id="329" r:id="rId10"/>
    <p:sldId id="330" r:id="rId11"/>
    <p:sldId id="338" r:id="rId12"/>
    <p:sldId id="335" r:id="rId13"/>
    <p:sldId id="336" r:id="rId14"/>
    <p:sldId id="337" r:id="rId15"/>
    <p:sldId id="31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1170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C2DAD8-B3A9-4490-A70C-20CEA0EEA48A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854DD-EC35-40B9-AF2D-5386FAFD86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171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15" name="Google Shape;515;p1:notes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:notes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E73A1-8AD4-442C-9A6C-3598231BE5B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477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E73A1-8AD4-442C-9A6C-3598231BE5B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029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E73A1-8AD4-442C-9A6C-3598231BE5B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094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ACC4B-F8D1-4CBB-8304-EF7372B8F1B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961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>
              <a:latin typeface="Arial" charset="0"/>
            </a:endParaRPr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fld id="{ABEF237F-E8D2-479A-92B5-87163BF1DC59}" type="slidenum">
              <a:rPr lang="en-GB" altLang="en-US">
                <a:solidFill>
                  <a:srgbClr val="000000"/>
                </a:solidFill>
              </a:rPr>
              <a:pPr eaLnBrk="1" hangingPunct="1">
                <a:defRPr/>
              </a:pPr>
              <a:t>15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DCE3-5D82-4561-A5FF-DAA2F332E05F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EDD2-ABFC-48DD-8934-D711F6937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494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DCE3-5D82-4561-A5FF-DAA2F332E05F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EDD2-ABFC-48DD-8934-D711F6937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38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DCE3-5D82-4561-A5FF-DAA2F332E05F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EDD2-ABFC-48DD-8934-D711F6937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824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908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81F41EFE-96C0-4FA9-AE71-64B19E5ABB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703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DCE3-5D82-4561-A5FF-DAA2F332E05F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EDD2-ABFC-48DD-8934-D711F6937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336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DCE3-5D82-4561-A5FF-DAA2F332E05F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EDD2-ABFC-48DD-8934-D711F6937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413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DCE3-5D82-4561-A5FF-DAA2F332E05F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EDD2-ABFC-48DD-8934-D711F6937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322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DCE3-5D82-4561-A5FF-DAA2F332E05F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EDD2-ABFC-48DD-8934-D711F6937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833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DCE3-5D82-4561-A5FF-DAA2F332E05F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EDD2-ABFC-48DD-8934-D711F6937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996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DCE3-5D82-4561-A5FF-DAA2F332E05F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EDD2-ABFC-48DD-8934-D711F6937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189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DCE3-5D82-4561-A5FF-DAA2F332E05F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EDD2-ABFC-48DD-8934-D711F6937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20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5DCE3-5D82-4561-A5FF-DAA2F332E05F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EDD2-ABFC-48DD-8934-D711F6937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80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5DCE3-5D82-4561-A5FF-DAA2F332E05F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8EDD2-ABFC-48DD-8934-D711F6937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05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england.nhs.uk/publication/national-genomic-test-directorie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hyperlink" Target="https://www.genomicseducation.hee.nhs.uk/education/videos/how-is-genomics-used-in-cancer-care/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genomics/100000-genomes-projec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genomics/nhs-genomic-med-servic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england.nhs.uk/publication/national-genomic-test-directories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86"/>
          <p:cNvPicPr preferRelativeResize="0"/>
          <p:nvPr/>
        </p:nvPicPr>
        <p:blipFill rotWithShape="1">
          <a:blip r:embed="rId3">
            <a:alphaModFix/>
          </a:blip>
          <a:srcRect t="-76" r="-15247"/>
          <a:stretch/>
        </p:blipFill>
        <p:spPr>
          <a:xfrm>
            <a:off x="0" y="0"/>
            <a:ext cx="105382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86"/>
          <p:cNvSpPr txBox="1"/>
          <p:nvPr/>
        </p:nvSpPr>
        <p:spPr>
          <a:xfrm>
            <a:off x="4805" y="2060848"/>
            <a:ext cx="9036496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South West Genomic Laboratory Hub (SWGLH) Update</a:t>
            </a:r>
            <a:endParaRPr sz="4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86"/>
          <p:cNvSpPr txBox="1"/>
          <p:nvPr/>
        </p:nvSpPr>
        <p:spPr>
          <a:xfrm>
            <a:off x="523004" y="4752041"/>
            <a:ext cx="820549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Laura Yarram-Smith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SWGLH Solid Tumour Laboratory Lead</a:t>
            </a:r>
            <a:endParaRPr lang="en-GB"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20/09/2019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2" descr="C:\Users\nba0820\AppData\Local\Microsoft\Windows\Temporary Internet Files\Content.Outlook\LCNFJS0W\SWGLH_RGB_Right Align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0111"/>
            <a:ext cx="1980180" cy="7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61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A7194FD-D3FE-43CA-94CE-5A22614C7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204864"/>
            <a:ext cx="8272211" cy="419552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hlinkClick r:id="rId2"/>
              </a:rPr>
              <a:t>https://www.england.nhs.uk/publication/national-genomic-test-directories/</a:t>
            </a:r>
            <a:endParaRPr lang="en-GB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Genomic Test Directory for inherited </a:t>
            </a:r>
            <a:r>
              <a:rPr lang="en-GB" dirty="0" smtClean="0"/>
              <a:t>rare diseases</a:t>
            </a:r>
            <a:endParaRPr lang="en-GB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Germline </a:t>
            </a:r>
            <a:r>
              <a:rPr lang="en-GB" i="1" dirty="0"/>
              <a:t>BRCA1</a:t>
            </a:r>
            <a:r>
              <a:rPr lang="en-GB" dirty="0"/>
              <a:t> &amp; </a:t>
            </a:r>
            <a:r>
              <a:rPr lang="en-GB" i="1" dirty="0"/>
              <a:t>BRCA2</a:t>
            </a:r>
            <a:r>
              <a:rPr lang="en-GB" dirty="0"/>
              <a:t> indications for breast and ovarian cancers (R208)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Triple Negative Breast Cancer &lt; 60 years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Multiple or bilateral breast cancers, first diagnosed &lt; 50 years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Any breast cancer &lt; 30 years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Any male breast cancer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Others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Consent by ‘non-genetics’ staff, impact on patient </a:t>
            </a:r>
            <a:r>
              <a:rPr lang="en-GB" dirty="0" smtClean="0"/>
              <a:t>care</a:t>
            </a:r>
            <a:endParaRPr lang="en-GB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xmlns="" id="{3F33FE13-FCDD-4BBD-A26F-4EED70A2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980728"/>
            <a:ext cx="6172200" cy="526662"/>
          </a:xfrm>
        </p:spPr>
        <p:txBody>
          <a:bodyPr>
            <a:noAutofit/>
          </a:bodyPr>
          <a:lstStyle/>
          <a:p>
            <a:pPr algn="l"/>
            <a:r>
              <a:rPr lang="en-GB" sz="3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Genomic Test Directory </a:t>
            </a:r>
            <a:r>
              <a:rPr lang="en-GB" sz="33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–Inherited</a:t>
            </a:r>
            <a:endParaRPr lang="en-GB" sz="33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4" name="Picture 2" descr="C:\Users\nba0820\AppData\Local\Microsoft\Windows\Temporary Internet Files\Content.Outlook\LCNFJS0W\SWGLH_RGB_Right Align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40"/>
            <a:ext cx="1980180" cy="7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12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4BC44C-18AC-464D-9FFF-77029F65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Possible Somatic genetic </a:t>
            </a:r>
            <a:r>
              <a:rPr lang="en-GB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biomarkers 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1150646"/>
              </p:ext>
            </p:extLst>
          </p:nvPr>
        </p:nvGraphicFramePr>
        <p:xfrm>
          <a:off x="467544" y="1988840"/>
          <a:ext cx="8229600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Gene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Treatment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Status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PIK3CA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37%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Alpelisib</a:t>
                      </a:r>
                      <a:r>
                        <a:rPr lang="en-GB" dirty="0" smtClean="0"/>
                        <a:t> &amp; </a:t>
                      </a:r>
                      <a:r>
                        <a:rPr lang="en-GB" dirty="0" err="1" smtClean="0"/>
                        <a:t>Fulvestrant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FDA approved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AKT1 (E17K)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Capivasertib</a:t>
                      </a:r>
                      <a:r>
                        <a:rPr lang="en-GB" dirty="0" smtClean="0"/>
                        <a:t> &amp; </a:t>
                      </a:r>
                      <a:r>
                        <a:rPr lang="en-GB" dirty="0" err="1" smtClean="0"/>
                        <a:t>Fulvestrant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Clinical trial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ESR1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Fulvestrant</a:t>
                      </a:r>
                      <a:r>
                        <a:rPr lang="en-GB" dirty="0" smtClean="0"/>
                        <a:t> &amp; </a:t>
                      </a:r>
                      <a:r>
                        <a:rPr lang="en-GB" dirty="0" err="1" smtClean="0"/>
                        <a:t>Lasofexifene</a:t>
                      </a:r>
                      <a:r>
                        <a:rPr lang="en-GB" dirty="0" smtClean="0"/>
                        <a:t> (SERM) &amp; LSZ102 (oral SERD)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Clinical trial</a:t>
                      </a:r>
                    </a:p>
                    <a:p>
                      <a:endParaRPr lang="en-GB" dirty="0"/>
                    </a:p>
                  </a:txBody>
                  <a:tcPr/>
                </a:tc>
              </a:tr>
              <a:tr h="320040">
                <a:tc rowSpan="2">
                  <a:txBody>
                    <a:bodyPr/>
                    <a:lstStyle/>
                    <a:p>
                      <a:r>
                        <a:rPr lang="en-GB" dirty="0" smtClean="0"/>
                        <a:t>BRCA1, BRCA2 (somatic)</a:t>
                      </a:r>
                      <a:endParaRPr lang="en-GB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dirty="0" smtClean="0"/>
                        <a:t>3%, 4.5%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Olaparib</a:t>
                      </a:r>
                      <a:r>
                        <a:rPr lang="en-GB" dirty="0" smtClean="0"/>
                        <a:t> &amp; </a:t>
                      </a:r>
                      <a:r>
                        <a:rPr lang="en-GB" dirty="0" err="1" smtClean="0"/>
                        <a:t>talazoparib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Approved</a:t>
                      </a:r>
                      <a:endParaRPr lang="en-GB" dirty="0"/>
                    </a:p>
                  </a:txBody>
                  <a:tcPr/>
                </a:tc>
              </a:tr>
              <a:tr h="3200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Olaparib</a:t>
                      </a:r>
                      <a:r>
                        <a:rPr lang="en-GB" dirty="0" smtClean="0"/>
                        <a:t>, </a:t>
                      </a:r>
                      <a:r>
                        <a:rPr lang="en-GB" dirty="0" err="1" smtClean="0"/>
                        <a:t>talazoparib</a:t>
                      </a:r>
                      <a:r>
                        <a:rPr lang="en-GB" dirty="0" smtClean="0"/>
                        <a:t> and carboplatin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Clinical trial</a:t>
                      </a:r>
                    </a:p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9552" y="1412776"/>
            <a:ext cx="442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Laboratory developments – 500+ gene panel </a:t>
            </a:r>
            <a:endParaRPr lang="en-GB" dirty="0"/>
          </a:p>
        </p:txBody>
      </p:sp>
      <p:pic>
        <p:nvPicPr>
          <p:cNvPr id="5" name="Picture 2" descr="C:\Users\nba0820\AppData\Local\Microsoft\Windows\Temporary Internet Files\Content.Outlook\LCNFJS0W\SWGLH_RGB_Right Align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0640"/>
            <a:ext cx="1980180" cy="7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70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2D7C6C-947C-484D-BC97-626E6E1A9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Somatic Gene Panel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FA1666-B221-42A5-B01A-445C10F59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BRCA1/2</a:t>
            </a:r>
          </a:p>
          <a:p>
            <a:r>
              <a:rPr lang="en-GB" dirty="0"/>
              <a:t>AKT1 (E17K)</a:t>
            </a:r>
          </a:p>
          <a:p>
            <a:r>
              <a:rPr lang="en-GB" dirty="0"/>
              <a:t>ESR1</a:t>
            </a:r>
          </a:p>
          <a:p>
            <a:r>
              <a:rPr lang="en-GB" dirty="0"/>
              <a:t>PIK3CA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Is this what you expect from candidate somatic genes in breast cancer?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Are there any other genes you think should be included</a:t>
            </a:r>
            <a:r>
              <a:rPr lang="en-GB" dirty="0" smtClean="0"/>
              <a:t>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GB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smtClean="0"/>
              <a:t>Nb. Only tests included on the test directory will be commissioned</a:t>
            </a:r>
          </a:p>
        </p:txBody>
      </p:sp>
      <p:pic>
        <p:nvPicPr>
          <p:cNvPr id="4" name="Picture 2" descr="C:\Users\nba0820\AppData\Local\Microsoft\Windows\Temporary Internet Files\Content.Outlook\LCNFJS0W\SWGLH_RGB_Right Align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0111"/>
            <a:ext cx="1980180" cy="7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13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35B8C1-01E1-4E8B-ADF7-2C3803CA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94" y="702156"/>
            <a:ext cx="8272212" cy="574194"/>
          </a:xfrm>
        </p:spPr>
        <p:txBody>
          <a:bodyPr>
            <a:noAutofit/>
          </a:bodyPr>
          <a:lstStyle/>
          <a:p>
            <a:pPr algn="l"/>
            <a:r>
              <a:rPr lang="en-GB" sz="4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ctDNA</a:t>
            </a:r>
            <a:r>
              <a:rPr lang="en-GB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in breast </a:t>
            </a:r>
            <a:r>
              <a:rPr lang="en-GB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cancer</a:t>
            </a:r>
            <a:endParaRPr lang="en-GB" sz="40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6A9F55-1510-4BA2-A8AB-9352285AD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895" y="1531239"/>
            <a:ext cx="8272211" cy="4130009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err="1" smtClean="0"/>
              <a:t>ctDNA</a:t>
            </a:r>
            <a:r>
              <a:rPr lang="en-GB" dirty="0" smtClean="0"/>
              <a:t> = circulating tumour DNA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smtClean="0"/>
              <a:t>Largely </a:t>
            </a:r>
            <a:r>
              <a:rPr lang="en-GB" dirty="0"/>
              <a:t>relies on detecting a somatic mutation in the tumour DNA, to subsequently look for that mutation in </a:t>
            </a:r>
            <a:r>
              <a:rPr lang="en-GB" dirty="0" err="1"/>
              <a:t>ctDNA</a:t>
            </a:r>
            <a:endParaRPr lang="en-GB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Where no tumour DNA not available, or no mutations discovered (</a:t>
            </a:r>
            <a:r>
              <a:rPr lang="en-GB" dirty="0" err="1"/>
              <a:t>eg</a:t>
            </a:r>
            <a:r>
              <a:rPr lang="en-GB" dirty="0"/>
              <a:t> tumour </a:t>
            </a:r>
            <a:r>
              <a:rPr lang="en-GB" dirty="0" err="1"/>
              <a:t>hetereogeneity</a:t>
            </a:r>
            <a:r>
              <a:rPr lang="en-GB" dirty="0"/>
              <a:t>) NGS can ‘screen’ for various somatic mutations in </a:t>
            </a:r>
            <a:r>
              <a:rPr lang="en-GB" dirty="0" err="1"/>
              <a:t>ctDNA</a:t>
            </a:r>
            <a:endParaRPr lang="en-GB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err="1"/>
              <a:t>PlasmaMATCH</a:t>
            </a:r>
            <a:r>
              <a:rPr lang="en-GB" dirty="0"/>
              <a:t> – umbrella trial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 smtClean="0"/>
              <a:t>Detection </a:t>
            </a:r>
            <a:r>
              <a:rPr lang="en-GB" dirty="0"/>
              <a:t>of </a:t>
            </a:r>
            <a:r>
              <a:rPr lang="en-GB" dirty="0" err="1"/>
              <a:t>ctDNA</a:t>
            </a:r>
            <a:r>
              <a:rPr lang="en-GB" dirty="0"/>
              <a:t> during follow-up associated with significantly higher risk of relapse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Detection of </a:t>
            </a:r>
            <a:r>
              <a:rPr lang="en-GB" dirty="0" err="1"/>
              <a:t>ctDNA</a:t>
            </a:r>
            <a:r>
              <a:rPr lang="en-GB" dirty="0"/>
              <a:t> occurred a median of 10.7 months before identification of clinical relapse. </a:t>
            </a:r>
          </a:p>
        </p:txBody>
      </p:sp>
      <p:pic>
        <p:nvPicPr>
          <p:cNvPr id="4" name="Picture 2" descr="C:\Users\nba0820\AppData\Local\Microsoft\Windows\Temporary Internet Files\Content.Outlook\LCNFJS0W\SWGLH_RGB_Right Align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0111"/>
            <a:ext cx="1980180" cy="7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78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1291A-FF44-411A-9CCD-CA5A23255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4CD86D-89EB-4FA4-97BF-91342BEF1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Genomic Lab Hub</a:t>
            </a:r>
          </a:p>
          <a:p>
            <a:r>
              <a:rPr lang="en-GB" dirty="0"/>
              <a:t>Genomic Test Directory</a:t>
            </a:r>
          </a:p>
          <a:p>
            <a:r>
              <a:rPr lang="en-GB" dirty="0"/>
              <a:t>Potential Gene Panel Testing for Breast Cancer</a:t>
            </a:r>
          </a:p>
          <a:p>
            <a:r>
              <a:rPr lang="en-GB" dirty="0"/>
              <a:t>Future developments in clinical practice </a:t>
            </a:r>
            <a:r>
              <a:rPr lang="en-GB" dirty="0" smtClean="0"/>
              <a:t>e.g. </a:t>
            </a:r>
            <a:r>
              <a:rPr lang="en-GB" dirty="0" err="1"/>
              <a:t>ctDNA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2" descr="C:\Users\nba0820\AppData\Local\Microsoft\Windows\Temporary Internet Files\Content.Outlook\LCNFJS0W\SWGLH_RGB_Right Align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0111"/>
            <a:ext cx="1980180" cy="7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65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-76" r="-14006"/>
          <a:stretch/>
        </p:blipFill>
        <p:spPr bwMode="auto">
          <a:xfrm>
            <a:off x="0" y="12"/>
            <a:ext cx="1053825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496" y="5229200"/>
            <a:ext cx="6418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prstClr val="white"/>
                </a:solidFill>
                <a:ea typeface="Calibri" pitchFamily="34" charset="0"/>
                <a:cs typeface="Calibri" pitchFamily="34" charset="0"/>
              </a:rPr>
              <a:t>Thank you!</a:t>
            </a:r>
          </a:p>
        </p:txBody>
      </p:sp>
      <p:pic>
        <p:nvPicPr>
          <p:cNvPr id="4" name="Picture 2" descr="C:\Users\nba0820\AppData\Local\Microsoft\Windows\Temporary Internet Files\Content.Outlook\LCNFJS0W\SWGLH_RGB_Right Align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0111"/>
            <a:ext cx="1980180" cy="7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37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04F042-BF4F-4881-8A8F-2B3B7805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59981"/>
            <a:ext cx="8272212" cy="574194"/>
          </a:xfrm>
        </p:spPr>
        <p:txBody>
          <a:bodyPr>
            <a:noAutofit/>
          </a:bodyPr>
          <a:lstStyle/>
          <a:p>
            <a:pPr algn="l"/>
            <a:r>
              <a:rPr lang="en-GB" sz="4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Breast Cancer Genomics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839B96-D06F-4732-B5F3-EE150B5E1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492896"/>
            <a:ext cx="8272211" cy="226923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Genomics in England and Genomic Lab Hub</a:t>
            </a:r>
          </a:p>
          <a:p>
            <a:r>
              <a:rPr lang="en-GB" dirty="0"/>
              <a:t>Genomic Test Directory</a:t>
            </a:r>
          </a:p>
          <a:p>
            <a:r>
              <a:rPr lang="en-GB" dirty="0"/>
              <a:t>Genomic Biomarkers in Breast Cancer</a:t>
            </a:r>
          </a:p>
          <a:p>
            <a:r>
              <a:rPr lang="en-GB" dirty="0"/>
              <a:t>Future technologies </a:t>
            </a:r>
            <a:r>
              <a:rPr lang="en-GB" dirty="0" err="1"/>
              <a:t>eg</a:t>
            </a:r>
            <a:r>
              <a:rPr lang="en-GB" dirty="0"/>
              <a:t> </a:t>
            </a:r>
            <a:r>
              <a:rPr lang="en-GB" dirty="0" err="1"/>
              <a:t>ctDNA</a:t>
            </a:r>
            <a:endParaRPr lang="en-GB" dirty="0"/>
          </a:p>
          <a:p>
            <a:endParaRPr lang="en-GB" dirty="0"/>
          </a:p>
        </p:txBody>
      </p:sp>
      <p:pic>
        <p:nvPicPr>
          <p:cNvPr id="2050" name="Picture 2" descr="C:\Users\nba0820\AppData\Local\Microsoft\Windows\Temporary Internet Files\Content.Outlook\LCNFJS0W\SWGLH_RGB_Right Align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0111"/>
            <a:ext cx="1980180" cy="7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51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3B0CE35A-6436-D740-B8D6-15BE9DC33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52" y="587075"/>
            <a:ext cx="8272212" cy="523220"/>
          </a:xfrm>
        </p:spPr>
        <p:txBody>
          <a:bodyPr>
            <a:noAutofit/>
          </a:bodyPr>
          <a:lstStyle/>
          <a:p>
            <a:pPr algn="l"/>
            <a:r>
              <a:rPr lang="en-US" sz="3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Genomics – What is it?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2F69043-1BFD-474C-B59D-B414AE75389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15616" y="4151383"/>
            <a:ext cx="6912768" cy="16538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20827D8-D399-F749-B56E-DDEA8C546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2118724"/>
            <a:ext cx="6912768" cy="1670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BB4C17-79DD-664E-8E5E-CFA05287CABE}"/>
              </a:ext>
            </a:extLst>
          </p:cNvPr>
          <p:cNvSpPr txBox="1"/>
          <p:nvPr/>
        </p:nvSpPr>
        <p:spPr>
          <a:xfrm>
            <a:off x="1115616" y="1446438"/>
            <a:ext cx="6912768" cy="523220"/>
          </a:xfrm>
          <a:prstGeom prst="rect">
            <a:avLst/>
          </a:prstGeom>
          <a:solidFill>
            <a:srgbClr val="C3784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3 Billion base pairs in the human genome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CED4-6852-4610-8128-A7EFE3DDD141}" type="slidenum">
              <a:rPr lang="en-GB" smtClean="0"/>
              <a:t>3</a:t>
            </a:fld>
            <a:endParaRPr lang="en-GB"/>
          </a:p>
        </p:txBody>
      </p:sp>
      <p:pic>
        <p:nvPicPr>
          <p:cNvPr id="9" name="Picture 2" descr="C:\Users\nba0820\AppData\Local\Microsoft\Windows\Temporary Internet Files\Content.Outlook\LCNFJS0W\SWGLH_RGB_Right Align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0111"/>
            <a:ext cx="1980180" cy="7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9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" y="588296"/>
            <a:ext cx="6172200" cy="511045"/>
          </a:xfrm>
        </p:spPr>
        <p:txBody>
          <a:bodyPr>
            <a:noAutofit/>
          </a:bodyPr>
          <a:lstStyle/>
          <a:p>
            <a:pPr algn="l"/>
            <a:r>
              <a:rPr lang="en-GB" sz="3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Germline/Somatic Variants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1" y="1296308"/>
            <a:ext cx="6321665" cy="407690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0126" y="5729961"/>
            <a:ext cx="532618" cy="71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68722" y="5900373"/>
            <a:ext cx="6415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46535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Professor Clare Turnbull of Genomics England - somatic and germline genomes in Cancer</a:t>
            </a:r>
            <a:endParaRPr lang="en-GB" dirty="0">
              <a:solidFill>
                <a:srgbClr val="46535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CED4-6852-4610-8128-A7EFE3DDD141}" type="slidenum">
              <a:rPr lang="en-GB" smtClean="0"/>
              <a:t>4</a:t>
            </a:fld>
            <a:endParaRPr lang="en-GB"/>
          </a:p>
        </p:txBody>
      </p:sp>
      <p:pic>
        <p:nvPicPr>
          <p:cNvPr id="7" name="Picture 2" descr="C:\Users\nba0820\AppData\Local\Microsoft\Windows\Temporary Internet Files\Content.Outlook\LCNFJS0W\SWGLH_RGB_Right Align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0111"/>
            <a:ext cx="1980180" cy="7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45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B094B8-F36E-40F6-BDA4-011F752D5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The last 10-20 years has seen advances of ‘genomic technologies’</a:t>
            </a:r>
          </a:p>
          <a:p>
            <a:r>
              <a:rPr lang="en-GB" dirty="0" smtClean="0"/>
              <a:t>Next </a:t>
            </a:r>
            <a:r>
              <a:rPr lang="en-GB" dirty="0"/>
              <a:t>Generation </a:t>
            </a:r>
            <a:r>
              <a:rPr lang="en-GB" dirty="0" smtClean="0"/>
              <a:t>Sequencing (NGS)</a:t>
            </a:r>
            <a:endParaRPr lang="en-GB" dirty="0"/>
          </a:p>
          <a:p>
            <a:pPr lvl="1"/>
            <a:r>
              <a:rPr lang="en-GB" dirty="0"/>
              <a:t>Whole Genomes</a:t>
            </a:r>
          </a:p>
          <a:p>
            <a:pPr lvl="1"/>
            <a:r>
              <a:rPr lang="en-GB" dirty="0"/>
              <a:t>Whole </a:t>
            </a:r>
            <a:r>
              <a:rPr lang="en-GB" dirty="0" smtClean="0"/>
              <a:t>Exomes (WES)</a:t>
            </a:r>
            <a:endParaRPr lang="en-GB" dirty="0"/>
          </a:p>
          <a:p>
            <a:pPr lvl="1"/>
            <a:r>
              <a:rPr lang="en-GB" dirty="0"/>
              <a:t>Targeted Gene panel</a:t>
            </a:r>
          </a:p>
          <a:p>
            <a:r>
              <a:rPr lang="en-GB" dirty="0"/>
              <a:t>Whole Genome </a:t>
            </a:r>
            <a:r>
              <a:rPr lang="en-GB" dirty="0" smtClean="0"/>
              <a:t>Sequencing (WGS)</a:t>
            </a:r>
            <a:endParaRPr lang="en-GB" dirty="0"/>
          </a:p>
          <a:p>
            <a:pPr lvl="1"/>
            <a:r>
              <a:rPr lang="en-GB" dirty="0"/>
              <a:t>Decrease in size of technology</a:t>
            </a:r>
          </a:p>
          <a:p>
            <a:pPr lvl="1"/>
            <a:r>
              <a:rPr lang="en-GB" dirty="0"/>
              <a:t>Improvement in IT and bioinformatics</a:t>
            </a:r>
          </a:p>
          <a:p>
            <a:pPr lvl="1"/>
            <a:r>
              <a:rPr lang="en-GB" dirty="0"/>
              <a:t>Decrease in genomic technology costs</a:t>
            </a:r>
          </a:p>
          <a:p>
            <a:r>
              <a:rPr lang="en-GB" dirty="0" smtClean="0"/>
              <a:t>Clinically </a:t>
            </a:r>
            <a:r>
              <a:rPr lang="en-GB" dirty="0"/>
              <a:t>Applicable within NHS</a:t>
            </a:r>
          </a:p>
        </p:txBody>
      </p:sp>
      <p:pic>
        <p:nvPicPr>
          <p:cNvPr id="4" name="Picture 2" descr="C:\Users\nba0820\AppData\Local\Microsoft\Windows\Temporary Internet Files\Content.Outlook\LCNFJS0W\SWGLH_RGB_Right Align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308" y="188640"/>
            <a:ext cx="1980180" cy="7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40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764704"/>
            <a:ext cx="6120680" cy="5040561"/>
          </a:xfrm>
        </p:spPr>
        <p:txBody>
          <a:bodyPr>
            <a:normAutofit fontScale="47500" lnSpcReduction="20000"/>
          </a:bodyPr>
          <a:lstStyle/>
          <a:p>
            <a:pPr marL="0" indent="0" fontAlgn="base">
              <a:buNone/>
            </a:pPr>
            <a:r>
              <a:rPr lang="en-GB" dirty="0"/>
              <a:t>The UK is recognised worldwide as a leader in genomics and the unique structure of the NHS is allowing us to deliver these advances at scale and pace for patient benefit.</a:t>
            </a:r>
          </a:p>
          <a:p>
            <a:pPr marL="0" indent="0" fontAlgn="base">
              <a:buNone/>
            </a:pPr>
            <a:r>
              <a:rPr lang="en-GB" dirty="0"/>
              <a:t>In March 2017, the NHS England Board set out its strategic approach to build a commissioned National Genomic Medicine Service, building on the NHS contribution to the </a:t>
            </a:r>
            <a:r>
              <a:rPr lang="en-GB" u="sng" dirty="0">
                <a:hlinkClick r:id="rId3"/>
              </a:rPr>
              <a:t>100,000 Genomes Project</a:t>
            </a:r>
            <a:r>
              <a:rPr lang="en-GB" dirty="0"/>
              <a:t>. This comprises five key elements:</a:t>
            </a:r>
          </a:p>
          <a:p>
            <a:pPr marL="0" indent="0" fontAlgn="base">
              <a:buNone/>
            </a:pPr>
            <a:endParaRPr lang="en-GB" dirty="0"/>
          </a:p>
          <a:p>
            <a:pPr fontAlgn="base"/>
            <a:r>
              <a:rPr lang="en-GB" dirty="0"/>
              <a:t>A </a:t>
            </a:r>
            <a:r>
              <a:rPr lang="en-GB" b="1" dirty="0"/>
              <a:t>national genomic laboratory service </a:t>
            </a:r>
            <a:r>
              <a:rPr lang="en-GB" dirty="0"/>
              <a:t>through a </a:t>
            </a:r>
            <a:r>
              <a:rPr lang="en-GB" b="1" dirty="0"/>
              <a:t>network of Genomic Laboratory </a:t>
            </a:r>
            <a:r>
              <a:rPr lang="en-GB" b="1" dirty="0" smtClean="0"/>
              <a:t>Hubs</a:t>
            </a:r>
          </a:p>
          <a:p>
            <a:pPr fontAlgn="base"/>
            <a:endParaRPr lang="en-GB" b="1" dirty="0"/>
          </a:p>
          <a:p>
            <a:pPr fontAlgn="base"/>
            <a:r>
              <a:rPr lang="en-GB" dirty="0"/>
              <a:t>A </a:t>
            </a:r>
            <a:r>
              <a:rPr lang="en-GB" b="1" dirty="0"/>
              <a:t>new National Genomic Test Directory </a:t>
            </a:r>
            <a:r>
              <a:rPr lang="en-GB" dirty="0"/>
              <a:t>to underpin the genomic laboratory </a:t>
            </a:r>
            <a:r>
              <a:rPr lang="en-GB" dirty="0" smtClean="0"/>
              <a:t>network</a:t>
            </a:r>
          </a:p>
          <a:p>
            <a:pPr fontAlgn="base"/>
            <a:endParaRPr lang="en-GB" dirty="0"/>
          </a:p>
          <a:p>
            <a:pPr fontAlgn="base"/>
            <a:r>
              <a:rPr lang="en-GB" dirty="0"/>
              <a:t>A </a:t>
            </a:r>
            <a:r>
              <a:rPr lang="en-GB" b="1" dirty="0"/>
              <a:t>national Whole Genomic Sequencing provision </a:t>
            </a:r>
            <a:r>
              <a:rPr lang="en-GB" dirty="0"/>
              <a:t>and supporting informatics infrastructure developed in partnership with Genomics </a:t>
            </a:r>
            <a:r>
              <a:rPr lang="en-GB" dirty="0" smtClean="0"/>
              <a:t>England</a:t>
            </a:r>
          </a:p>
          <a:p>
            <a:pPr fontAlgn="base"/>
            <a:endParaRPr lang="en-GB" dirty="0"/>
          </a:p>
          <a:p>
            <a:pPr fontAlgn="base"/>
            <a:r>
              <a:rPr lang="en-GB" dirty="0"/>
              <a:t>A clinical genomics medicine services and an evolved Genomic Medicine Centre </a:t>
            </a:r>
            <a:r>
              <a:rPr lang="en-GB" dirty="0" smtClean="0"/>
              <a:t>service</a:t>
            </a:r>
          </a:p>
          <a:p>
            <a:pPr fontAlgn="base"/>
            <a:endParaRPr lang="en-GB" dirty="0"/>
          </a:p>
          <a:p>
            <a:pPr fontAlgn="base"/>
            <a:r>
              <a:rPr lang="en-GB" dirty="0"/>
              <a:t>A national co-ordinating and oversight function within NHS England (Genomics Unit)</a:t>
            </a:r>
          </a:p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CED4-6852-4610-8128-A7EFE3DDD141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668975"/>
            <a:ext cx="1759395" cy="1394618"/>
          </a:xfrm>
          <a:prstGeom prst="rect">
            <a:avLst/>
          </a:prstGeom>
        </p:spPr>
      </p:pic>
      <p:pic>
        <p:nvPicPr>
          <p:cNvPr id="5" name="Picture 2" descr="C:\Users\nba0820\AppData\Local\Microsoft\Windows\Temporary Internet Files\Content.Outlook\LCNFJS0W\SWGLH_RGB_Right Align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0111"/>
            <a:ext cx="1980180" cy="7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48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897" y="1312164"/>
            <a:ext cx="8272211" cy="3634486"/>
          </a:xfrm>
        </p:spPr>
        <p:txBody>
          <a:bodyPr>
            <a:normAutofit fontScale="62500" lnSpcReduction="20000"/>
          </a:bodyPr>
          <a:lstStyle/>
          <a:p>
            <a:pPr marL="0" indent="0" fontAlgn="base">
              <a:buNone/>
            </a:pPr>
            <a:r>
              <a:rPr lang="en-GB" dirty="0"/>
              <a:t>The systematic application of genomic technologies </a:t>
            </a:r>
            <a:r>
              <a:rPr lang="en-GB" b="1" dirty="0"/>
              <a:t>has the potential </a:t>
            </a:r>
            <a:r>
              <a:rPr lang="en-GB" dirty="0"/>
              <a:t>to transform patient’s lives by</a:t>
            </a:r>
            <a:r>
              <a:rPr lang="en-GB" sz="2100" dirty="0"/>
              <a:t>:</a:t>
            </a:r>
          </a:p>
          <a:p>
            <a:pPr marL="0" indent="0" fontAlgn="base">
              <a:buNone/>
            </a:pPr>
            <a:endParaRPr lang="en-GB" sz="2600" dirty="0"/>
          </a:p>
          <a:p>
            <a:pPr fontAlgn="base"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enabling a quicker diagnosis for patients with a rare disease, rather than years of uncertainty, often referred to in rare disease as the ‘diagnostic odyssey’</a:t>
            </a:r>
          </a:p>
          <a:p>
            <a:pPr fontAlgn="base"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matching people to the most effective medications and interventions, reducing the likelihood of an adverse drug reaction</a:t>
            </a:r>
          </a:p>
          <a:p>
            <a:pPr fontAlgn="base"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increasing the number of people surviving cancer each year because of more accurate and early diagnosis and more effective use of therapies</a:t>
            </a:r>
          </a:p>
          <a:p>
            <a:pPr fontAlgn="base"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There are also significant benefits for research and development that can be leveraged on behalf of the NHS, taxpayers and the wider economy.</a:t>
            </a: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755576" y="5360769"/>
            <a:ext cx="4612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465359"/>
                </a:solidFill>
                <a:hlinkClick r:id="rId3"/>
              </a:rPr>
              <a:t>https://www.england.nhs.uk/genomics/nhs-genomic-med-service/</a:t>
            </a:r>
            <a:endParaRPr lang="en-GB" dirty="0">
              <a:solidFill>
                <a:srgbClr val="46535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1CED4-6852-4610-8128-A7EFE3DDD141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2" descr="C:\Users\nba0820\AppData\Local\Microsoft\Windows\Temporary Internet Files\Content.Outlook\LCNFJS0W\SWGLH_RGB_Right Align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0111"/>
            <a:ext cx="1980180" cy="7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16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524CAAE7-2201-4E2F-A32D-5FE170C45EDD}"/>
              </a:ext>
            </a:extLst>
          </p:cNvPr>
          <p:cNvSpPr/>
          <p:nvPr/>
        </p:nvSpPr>
        <p:spPr>
          <a:xfrm>
            <a:off x="1551626" y="2527766"/>
            <a:ext cx="4376827" cy="42808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FA682D01-A265-4143-B2DF-21A949DCDAF5}"/>
              </a:ext>
            </a:extLst>
          </p:cNvPr>
          <p:cNvSpPr txBox="1"/>
          <p:nvPr/>
        </p:nvSpPr>
        <p:spPr>
          <a:xfrm>
            <a:off x="3876225" y="5838461"/>
            <a:ext cx="19418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Population:  &gt;5,000,000</a:t>
            </a:r>
          </a:p>
          <a:p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Span:             &gt;200 miles</a:t>
            </a:r>
          </a:p>
          <a:p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GMCs:           2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51626" y="2527766"/>
            <a:ext cx="4376827" cy="4280890"/>
            <a:chOff x="1551626" y="2527766"/>
            <a:chExt cx="4376827" cy="428089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D9E2E815-EC46-498D-8A40-54292C639515}"/>
                </a:ext>
              </a:extLst>
            </p:cNvPr>
            <p:cNvGrpSpPr/>
            <p:nvPr/>
          </p:nvGrpSpPr>
          <p:grpSpPr>
            <a:xfrm>
              <a:off x="1551626" y="2527766"/>
              <a:ext cx="4376827" cy="4280890"/>
              <a:chOff x="512259" y="1617112"/>
              <a:chExt cx="5835769" cy="4764216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CFB625EB-37F7-4605-830E-954B6BC344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730" t="3803" b="7530"/>
              <a:stretch/>
            </p:blipFill>
            <p:spPr>
              <a:xfrm>
                <a:off x="512259" y="1617112"/>
                <a:ext cx="5835769" cy="4764216"/>
              </a:xfrm>
              <a:prstGeom prst="rect">
                <a:avLst/>
              </a:prstGeom>
            </p:spPr>
          </p:pic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xmlns="" id="{93A9CB77-723E-49FD-B9DC-EF02FFB5AF4A}"/>
                  </a:ext>
                </a:extLst>
              </p:cNvPr>
              <p:cNvGrpSpPr/>
              <p:nvPr/>
            </p:nvGrpSpPr>
            <p:grpSpPr>
              <a:xfrm>
                <a:off x="839416" y="1787182"/>
                <a:ext cx="5142035" cy="4274174"/>
                <a:chOff x="839416" y="1787182"/>
                <a:chExt cx="5142035" cy="4274174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xmlns="" id="{80D6DFB1-9431-4A55-A476-D2D37E6323C6}"/>
                    </a:ext>
                  </a:extLst>
                </p:cNvPr>
                <p:cNvSpPr txBox="1"/>
                <p:nvPr/>
              </p:nvSpPr>
              <p:spPr>
                <a:xfrm>
                  <a:off x="839416" y="5661247"/>
                  <a:ext cx="360040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b="1" dirty="0"/>
                    <a:t>H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xmlns="" id="{BAD28D35-39BC-4495-9812-49EB4F865090}"/>
                    </a:ext>
                  </a:extLst>
                </p:cNvPr>
                <p:cNvSpPr txBox="1"/>
                <p:nvPr/>
              </p:nvSpPr>
              <p:spPr>
                <a:xfrm>
                  <a:off x="2351584" y="3789040"/>
                  <a:ext cx="360040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b="1" dirty="0"/>
                    <a:t>H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xmlns="" id="{CF82100A-5406-430C-8890-C7F7C6104FDA}"/>
                    </a:ext>
                  </a:extLst>
                </p:cNvPr>
                <p:cNvSpPr txBox="1"/>
                <p:nvPr/>
              </p:nvSpPr>
              <p:spPr>
                <a:xfrm>
                  <a:off x="4007768" y="3789040"/>
                  <a:ext cx="360040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b="1" dirty="0"/>
                    <a:t>H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xmlns="" id="{F9A784D4-86CE-44B4-B56C-754280EE790A}"/>
                    </a:ext>
                  </a:extLst>
                </p:cNvPr>
                <p:cNvSpPr txBox="1"/>
                <p:nvPr/>
              </p:nvSpPr>
              <p:spPr>
                <a:xfrm>
                  <a:off x="5016580" y="3227931"/>
                  <a:ext cx="360040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b="1" dirty="0"/>
                    <a:t>H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xmlns="" id="{720764FC-1D2E-4338-8F59-EEF0F1684717}"/>
                    </a:ext>
                  </a:extLst>
                </p:cNvPr>
                <p:cNvSpPr txBox="1"/>
                <p:nvPr/>
              </p:nvSpPr>
              <p:spPr>
                <a:xfrm>
                  <a:off x="4721725" y="2943307"/>
                  <a:ext cx="500144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b="1" dirty="0"/>
                    <a:t>H*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xmlns="" id="{574A49DB-D032-4AFF-83CA-7C69657E3C67}"/>
                    </a:ext>
                  </a:extLst>
                </p:cNvPr>
                <p:cNvSpPr txBox="1"/>
                <p:nvPr/>
              </p:nvSpPr>
              <p:spPr>
                <a:xfrm>
                  <a:off x="4501679" y="2787315"/>
                  <a:ext cx="360040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b="1" dirty="0"/>
                    <a:t>H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xmlns="" id="{999B0DE9-9173-4ADE-915F-EF06E0A28287}"/>
                    </a:ext>
                  </a:extLst>
                </p:cNvPr>
                <p:cNvSpPr txBox="1"/>
                <p:nvPr/>
              </p:nvSpPr>
              <p:spPr>
                <a:xfrm>
                  <a:off x="5196600" y="2218947"/>
                  <a:ext cx="360040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b="1" dirty="0"/>
                    <a:t>H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xmlns="" id="{12D6A40A-4979-4381-A297-8867A3C3318D}"/>
                    </a:ext>
                  </a:extLst>
                </p:cNvPr>
                <p:cNvSpPr txBox="1"/>
                <p:nvPr/>
              </p:nvSpPr>
              <p:spPr>
                <a:xfrm>
                  <a:off x="5621411" y="1787182"/>
                  <a:ext cx="360040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b="1" dirty="0"/>
                    <a:t>H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xmlns="" id="{6644B832-825B-459C-B60B-33DD10F3F6D8}"/>
                    </a:ext>
                  </a:extLst>
                </p:cNvPr>
                <p:cNvSpPr txBox="1"/>
                <p:nvPr/>
              </p:nvSpPr>
              <p:spPr>
                <a:xfrm>
                  <a:off x="3251684" y="4967972"/>
                  <a:ext cx="360040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b="1" dirty="0"/>
                    <a:t>H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xmlns="" id="{CAA5CD64-D3E1-41EF-919C-6ADC5FE29D1A}"/>
                    </a:ext>
                  </a:extLst>
                </p:cNvPr>
                <p:cNvSpPr txBox="1"/>
                <p:nvPr/>
              </p:nvSpPr>
              <p:spPr>
                <a:xfrm>
                  <a:off x="2423592" y="4900519"/>
                  <a:ext cx="360040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b="1" dirty="0"/>
                    <a:t>H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xmlns="" id="{74BDD3F0-B840-44E9-AAAA-05773DB34710}"/>
                    </a:ext>
                  </a:extLst>
                </p:cNvPr>
                <p:cNvSpPr txBox="1"/>
                <p:nvPr/>
              </p:nvSpPr>
              <p:spPr>
                <a:xfrm>
                  <a:off x="3431701" y="4437112"/>
                  <a:ext cx="648073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b="1" dirty="0"/>
                    <a:t>H*</a:t>
                  </a: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xmlns="" id="{16111578-879C-485D-B565-D0CBF597B96A}"/>
                    </a:ext>
                  </a:extLst>
                </p:cNvPr>
                <p:cNvSpPr txBox="1"/>
                <p:nvPr/>
              </p:nvSpPr>
              <p:spPr>
                <a:xfrm>
                  <a:off x="4583832" y="3789040"/>
                  <a:ext cx="360040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b="1" dirty="0"/>
                    <a:t>H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xmlns="" id="{316C6F82-4414-45A5-8792-5EE2809AC7F0}"/>
                    </a:ext>
                  </a:extLst>
                </p:cNvPr>
                <p:cNvSpPr txBox="1"/>
                <p:nvPr/>
              </p:nvSpPr>
              <p:spPr>
                <a:xfrm>
                  <a:off x="4580863" y="3043264"/>
                  <a:ext cx="360040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b="1" dirty="0"/>
                    <a:t>H</a:t>
                  </a:r>
                </a:p>
              </p:txBody>
            </p:sp>
          </p:grp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FB51BC90-8A64-4580-8209-16A7CBDE5203}"/>
                </a:ext>
              </a:extLst>
            </p:cNvPr>
            <p:cNvGrpSpPr/>
            <p:nvPr/>
          </p:nvGrpSpPr>
          <p:grpSpPr>
            <a:xfrm>
              <a:off x="4427984" y="3699030"/>
              <a:ext cx="411989" cy="378042"/>
              <a:chOff x="8688288" y="2420888"/>
              <a:chExt cx="554968" cy="504056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xmlns="" id="{1D7FAF62-C1E4-4495-924B-701354B9CC61}"/>
                  </a:ext>
                </a:extLst>
              </p:cNvPr>
              <p:cNvSpPr/>
              <p:nvPr/>
            </p:nvSpPr>
            <p:spPr>
              <a:xfrm>
                <a:off x="8688288" y="2420888"/>
                <a:ext cx="504056" cy="50405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>
                  <a:solidFill>
                    <a:srgbClr val="FF0000"/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="" id="{0FA4DE60-D0D9-450E-9625-5B281EEF29BA}"/>
                  </a:ext>
                </a:extLst>
              </p:cNvPr>
              <p:cNvSpPr txBox="1"/>
              <p:nvPr/>
            </p:nvSpPr>
            <p:spPr>
              <a:xfrm>
                <a:off x="8739200" y="2464293"/>
                <a:ext cx="504056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rgbClr val="FF0000"/>
                    </a:solidFill>
                    <a:latin typeface="+mj-lt"/>
                    <a:cs typeface="New Peninim MT" pitchFamily="2" charset="-79"/>
                  </a:rPr>
                  <a:t>L</a:t>
                </a:r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95732982-828D-4875-9BA9-DAD92AB7997D}"/>
                </a:ext>
              </a:extLst>
            </p:cNvPr>
            <p:cNvGrpSpPr/>
            <p:nvPr/>
          </p:nvGrpSpPr>
          <p:grpSpPr>
            <a:xfrm>
              <a:off x="3583952" y="4941168"/>
              <a:ext cx="374194" cy="378042"/>
              <a:chOff x="8688288" y="2420888"/>
              <a:chExt cx="504056" cy="504056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xmlns="" id="{0F59C45B-AD97-42AC-9250-BD8A2BA5CB60}"/>
                  </a:ext>
                </a:extLst>
              </p:cNvPr>
              <p:cNvSpPr/>
              <p:nvPr/>
            </p:nvSpPr>
            <p:spPr>
              <a:xfrm>
                <a:off x="8688288" y="2420888"/>
                <a:ext cx="504056" cy="504056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xmlns="" id="{24DBCB8A-4A95-4382-BCE5-958E67508856}"/>
                  </a:ext>
                </a:extLst>
              </p:cNvPr>
              <p:cNvSpPr txBox="1"/>
              <p:nvPr/>
            </p:nvSpPr>
            <p:spPr>
              <a:xfrm>
                <a:off x="8688288" y="2459481"/>
                <a:ext cx="504056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rgbClr val="FF0000"/>
                    </a:solidFill>
                    <a:latin typeface="+mj-lt"/>
                    <a:cs typeface="New Peninim MT" pitchFamily="2" charset="-79"/>
                  </a:rPr>
                  <a:t>L</a:t>
                </a:r>
              </a:p>
            </p:txBody>
          </p:sp>
        </p:grpSp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" y="1281735"/>
            <a:ext cx="2843927" cy="3137593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6223709-5058-DE48-976F-DF8C53DA1E76}"/>
              </a:ext>
            </a:extLst>
          </p:cNvPr>
          <p:cNvSpPr txBox="1"/>
          <p:nvPr/>
        </p:nvSpPr>
        <p:spPr>
          <a:xfrm>
            <a:off x="2440517" y="1519399"/>
            <a:ext cx="44763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sz="21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Regional Genomic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Laboratory Hubs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9FBC96F8-40A4-4203-B57B-96414E1C6B1E}"/>
              </a:ext>
            </a:extLst>
          </p:cNvPr>
          <p:cNvSpPr txBox="1"/>
          <p:nvPr/>
        </p:nvSpPr>
        <p:spPr>
          <a:xfrm>
            <a:off x="5993718" y="1934897"/>
            <a:ext cx="2888964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</a:rPr>
              <a:t>South West Genomic Laboratory Hub region:</a:t>
            </a:r>
          </a:p>
          <a:p>
            <a:endParaRPr lang="en-US" sz="135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AAA9AF24-7E0B-4D72-BCDD-89699387E50D}"/>
              </a:ext>
            </a:extLst>
          </p:cNvPr>
          <p:cNvCxnSpPr/>
          <p:nvPr/>
        </p:nvCxnSpPr>
        <p:spPr>
          <a:xfrm>
            <a:off x="1385646" y="4078938"/>
            <a:ext cx="1599480" cy="4741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oogle Shape;735;p97"/>
          <p:cNvSpPr txBox="1"/>
          <p:nvPr/>
        </p:nvSpPr>
        <p:spPr>
          <a:xfrm>
            <a:off x="376904" y="314356"/>
            <a:ext cx="635533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GB" sz="3300" b="1" dirty="0">
                <a:solidFill>
                  <a:schemeClr val="tx2">
                    <a:lumMod val="60000"/>
                    <a:lumOff val="40000"/>
                  </a:schemeClr>
                </a:solidFill>
                <a:ea typeface="+mj-ea"/>
                <a:cs typeface="+mj-cs"/>
                <a:sym typeface="Calibri"/>
              </a:rPr>
              <a:t>Mainstreaming genomic medicine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993717" y="2878173"/>
            <a:ext cx="3618403" cy="3302206"/>
            <a:chOff x="5993717" y="2878173"/>
            <a:chExt cx="3618403" cy="330220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6223709-5058-DE48-976F-DF8C53DA1E76}"/>
                </a:ext>
              </a:extLst>
            </p:cNvPr>
            <p:cNvSpPr txBox="1"/>
            <p:nvPr/>
          </p:nvSpPr>
          <p:spPr>
            <a:xfrm>
              <a:off x="5993718" y="2878173"/>
              <a:ext cx="361840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 dirty="0">
                  <a:latin typeface="Calibri" panose="020F0502020204030204" pitchFamily="34" charset="0"/>
                  <a:cs typeface="Calibri" panose="020F0502020204030204" pitchFamily="34" charset="0"/>
                </a:rPr>
                <a:t>13 Hospital Sites [H]</a:t>
              </a:r>
              <a:r>
                <a:rPr lang="en-US" sz="135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endParaRPr lang="en-US" sz="135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EB80CC93-64D7-2C48-9E27-28CA447D18DA}"/>
                </a:ext>
              </a:extLst>
            </p:cNvPr>
            <p:cNvSpPr txBox="1"/>
            <p:nvPr/>
          </p:nvSpPr>
          <p:spPr>
            <a:xfrm>
              <a:off x="5993718" y="3445894"/>
              <a:ext cx="342682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 Central laboratories [</a:t>
              </a:r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]</a:t>
              </a:r>
            </a:p>
            <a:p>
              <a:r>
                <a:rPr lang="en-US" sz="1350" b="1" dirty="0">
                  <a:latin typeface="Calibri" panose="020F0502020204030204" pitchFamily="34" charset="0"/>
                  <a:cs typeface="Calibri" panose="020F0502020204030204" pitchFamily="34" charset="0"/>
                </a:rPr>
                <a:t>Bristol Genetics Laboratory </a:t>
              </a:r>
            </a:p>
            <a:p>
              <a:r>
                <a:rPr lang="en-US" sz="1350" b="1" dirty="0">
                  <a:latin typeface="Calibri" panose="020F0502020204030204" pitchFamily="34" charset="0"/>
                  <a:cs typeface="Calibri" panose="020F0502020204030204" pitchFamily="34" charset="0"/>
                </a:rPr>
                <a:t>Exeter Genetics Laboratory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FA5A8937-6DEB-473D-B316-2D1120ECFC54}"/>
                </a:ext>
              </a:extLst>
            </p:cNvPr>
            <p:cNvSpPr txBox="1"/>
            <p:nvPr/>
          </p:nvSpPr>
          <p:spPr>
            <a:xfrm>
              <a:off x="5993718" y="4446457"/>
              <a:ext cx="329615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 Clinical genetics </a:t>
              </a:r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services*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350" b="1" dirty="0">
                  <a:latin typeface="Calibri" panose="020F0502020204030204" pitchFamily="34" charset="0"/>
                  <a:cs typeface="Calibri" panose="020F0502020204030204" pitchFamily="34" charset="0"/>
                </a:rPr>
                <a:t>Bristol Genetics Service</a:t>
              </a:r>
            </a:p>
            <a:p>
              <a:r>
                <a:rPr lang="en-US" sz="1350" b="1" dirty="0">
                  <a:latin typeface="Calibri" panose="020F0502020204030204" pitchFamily="34" charset="0"/>
                  <a:cs typeface="Calibri" panose="020F0502020204030204" pitchFamily="34" charset="0"/>
                </a:rPr>
                <a:t>SWP Genetics Service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A5A8937-6DEB-473D-B316-2D1120ECFC54}"/>
                </a:ext>
              </a:extLst>
            </p:cNvPr>
            <p:cNvSpPr txBox="1"/>
            <p:nvPr/>
          </p:nvSpPr>
          <p:spPr>
            <a:xfrm>
              <a:off x="5993717" y="5395549"/>
              <a:ext cx="329615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Genomic Medicine Centers</a:t>
              </a:r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35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West of England </a:t>
              </a:r>
              <a:endParaRPr lang="en-US" sz="135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350" b="1" dirty="0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1350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outh West Peninsula</a:t>
              </a:r>
              <a:endParaRPr lang="en-US" sz="135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1" name="Picture 2" descr="C:\Users\nba0820\AppData\Local\Microsoft\Windows\Temporary Internet Files\Content.Outlook\LCNFJS0W\SWGLH_RGB_Right Align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30111"/>
            <a:ext cx="1980180" cy="7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54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3F33FE13-FCDD-4BBD-A26F-4EED70A2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20688"/>
            <a:ext cx="8424936" cy="792088"/>
          </a:xfrm>
        </p:spPr>
        <p:txBody>
          <a:bodyPr>
            <a:noAutofit/>
          </a:bodyPr>
          <a:lstStyle/>
          <a:p>
            <a:pPr algn="l"/>
            <a:r>
              <a:rPr lang="en-GB" sz="3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Genomic Test Directory – </a:t>
            </a:r>
            <a:r>
              <a:rPr lang="en-GB" sz="33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Somatic</a:t>
            </a:r>
            <a:endParaRPr lang="en-GB" sz="33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A7194FD-D3FE-43CA-94CE-5A22614C7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772816"/>
            <a:ext cx="8272211" cy="419552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>
                <a:hlinkClick r:id="rId2"/>
              </a:rPr>
              <a:t>https://www.england.nhs.uk/publication/national-genomic-test-directories/</a:t>
            </a:r>
            <a:endParaRPr lang="en-GB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3 somatic indications for genomic testing in breast cancer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Latest version March 2019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Breast Cancer (M3</a:t>
            </a:r>
            <a:r>
              <a:rPr lang="en-GB" dirty="0" smtClean="0"/>
              <a:t>) – testing continued by existing providers</a:t>
            </a:r>
            <a:endParaRPr lang="en-GB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Oncotype Dx (M3.2)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dirty="0" err="1"/>
              <a:t>Endopredict</a:t>
            </a:r>
            <a:r>
              <a:rPr lang="en-GB" dirty="0"/>
              <a:t> (M3.3)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dirty="0" err="1"/>
              <a:t>Prosignia</a:t>
            </a:r>
            <a:r>
              <a:rPr lang="en-GB" dirty="0"/>
              <a:t> (M3.4)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dirty="0"/>
              <a:t> As per NICE recommendations in ER positive, Her2 negative, lymph node negative early breast cancer</a:t>
            </a:r>
          </a:p>
        </p:txBody>
      </p:sp>
      <p:pic>
        <p:nvPicPr>
          <p:cNvPr id="4" name="Picture 2" descr="C:\Users\nba0820\AppData\Local\Microsoft\Windows\Temporary Internet Files\Content.Outlook\LCNFJS0W\SWGLH_RGB_Right Align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40"/>
            <a:ext cx="1980180" cy="7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94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381</TotalTime>
  <Words>751</Words>
  <Application>Microsoft Office PowerPoint</Application>
  <PresentationFormat>On-screen Show (4:3)</PresentationFormat>
  <Paragraphs>150</Paragraphs>
  <Slides>15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Breast Cancer Genomics</vt:lpstr>
      <vt:lpstr>Genomics – What is it?</vt:lpstr>
      <vt:lpstr>Germline/Somatic Variants</vt:lpstr>
      <vt:lpstr>PowerPoint Presentation</vt:lpstr>
      <vt:lpstr>PowerPoint Presentation</vt:lpstr>
      <vt:lpstr>PowerPoint Presentation</vt:lpstr>
      <vt:lpstr>PowerPoint Presentation</vt:lpstr>
      <vt:lpstr>Genomic Test Directory – Somatic</vt:lpstr>
      <vt:lpstr>Genomic Test Directory –Inherited</vt:lpstr>
      <vt:lpstr>Possible Somatic genetic biomarkers </vt:lpstr>
      <vt:lpstr>Somatic Gene Panel Testing</vt:lpstr>
      <vt:lpstr>ctDNA in breast cancer</vt:lpstr>
      <vt:lpstr>Summary</vt:lpstr>
      <vt:lpstr>PowerPoint Presentation</vt:lpstr>
    </vt:vector>
  </TitlesOfParts>
  <Company>Royal Devon and Exeter NHS Foundation Trust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Juett Ana (Royal Devon and Exeter Foundation Trust)</dc:creator>
  <cp:lastModifiedBy>Dunderdale, Helen</cp:lastModifiedBy>
  <cp:revision>36</cp:revision>
  <dcterms:created xsi:type="dcterms:W3CDTF">2019-06-10T16:47:42Z</dcterms:created>
  <dcterms:modified xsi:type="dcterms:W3CDTF">2019-09-20T07:41:28Z</dcterms:modified>
</cp:coreProperties>
</file>