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94" r:id="rId3"/>
    <p:sldId id="395" r:id="rId4"/>
    <p:sldId id="396" r:id="rId5"/>
    <p:sldId id="397" r:id="rId6"/>
    <p:sldId id="398" r:id="rId7"/>
    <p:sldId id="399" r:id="rId8"/>
    <p:sldId id="40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33" autoAdjust="0"/>
    <p:restoredTop sz="69982" autoAdjust="0"/>
  </p:normalViewPr>
  <p:slideViewPr>
    <p:cSldViewPr snapToGrid="0">
      <p:cViewPr>
        <p:scale>
          <a:sx n="86" d="100"/>
          <a:sy n="86" d="100"/>
        </p:scale>
        <p:origin x="-154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bowen" userId="a4c3d1bc4da563d3" providerId="LiveId" clId="{34306675-194B-48FE-9C3E-8E07DC08BAFC}"/>
    <pc:docChg chg="custSel addSld delSld modSld">
      <pc:chgData name="rebecca bowen" userId="a4c3d1bc4da563d3" providerId="LiveId" clId="{34306675-194B-48FE-9C3E-8E07DC08BAFC}" dt="2019-02-24T19:09:18.191" v="637" actId="14100"/>
      <pc:docMkLst>
        <pc:docMk/>
      </pc:docMkLst>
      <pc:sldChg chg="addSp modSp">
        <pc:chgData name="rebecca bowen" userId="a4c3d1bc4da563d3" providerId="LiveId" clId="{34306675-194B-48FE-9C3E-8E07DC08BAFC}" dt="2019-02-24T19:09:18.191" v="637" actId="14100"/>
        <pc:sldMkLst>
          <pc:docMk/>
          <pc:sldMk cId="782417612" sldId="256"/>
        </pc:sldMkLst>
        <pc:spChg chg="mod">
          <ac:chgData name="rebecca bowen" userId="a4c3d1bc4da563d3" providerId="LiveId" clId="{34306675-194B-48FE-9C3E-8E07DC08BAFC}" dt="2019-02-24T19:08:35.806" v="554" actId="207"/>
          <ac:spMkLst>
            <pc:docMk/>
            <pc:sldMk cId="782417612" sldId="256"/>
            <ac:spMk id="2" creationId="{4AF3554F-179D-441E-B49C-3CEA065A59FA}"/>
          </ac:spMkLst>
        </pc:spChg>
        <pc:spChg chg="add mod">
          <ac:chgData name="rebecca bowen" userId="a4c3d1bc4da563d3" providerId="LiveId" clId="{34306675-194B-48FE-9C3E-8E07DC08BAFC}" dt="2019-02-24T19:09:18.191" v="637" actId="14100"/>
          <ac:spMkLst>
            <pc:docMk/>
            <pc:sldMk cId="782417612" sldId="256"/>
            <ac:spMk id="4" creationId="{5E357736-8974-4D86-8FAC-B1DE52CFF971}"/>
          </ac:spMkLst>
        </pc:spChg>
      </pc:sldChg>
      <pc:sldChg chg="addSp modSp del">
        <pc:chgData name="rebecca bowen" userId="a4c3d1bc4da563d3" providerId="LiveId" clId="{34306675-194B-48FE-9C3E-8E07DC08BAFC}" dt="2019-02-24T19:08:25.142" v="553" actId="2696"/>
        <pc:sldMkLst>
          <pc:docMk/>
          <pc:sldMk cId="2796763925" sldId="391"/>
        </pc:sldMkLst>
        <pc:spChg chg="add mod">
          <ac:chgData name="rebecca bowen" userId="a4c3d1bc4da563d3" providerId="LiveId" clId="{34306675-194B-48FE-9C3E-8E07DC08BAFC}" dt="2019-02-24T19:00:47.042" v="368" actId="6549"/>
          <ac:spMkLst>
            <pc:docMk/>
            <pc:sldMk cId="2796763925" sldId="391"/>
            <ac:spMk id="2" creationId="{1805DB3A-9105-4CCE-AB11-ED9C574F7BB5}"/>
          </ac:spMkLst>
        </pc:spChg>
      </pc:sldChg>
      <pc:sldChg chg="delSp modSp">
        <pc:chgData name="rebecca bowen" userId="a4c3d1bc4da563d3" providerId="LiveId" clId="{34306675-194B-48FE-9C3E-8E07DC08BAFC}" dt="2019-02-24T19:00:24.404" v="308" actId="478"/>
        <pc:sldMkLst>
          <pc:docMk/>
          <pc:sldMk cId="4205848196" sldId="394"/>
        </pc:sldMkLst>
        <pc:spChg chg="mod">
          <ac:chgData name="rebecca bowen" userId="a4c3d1bc4da563d3" providerId="LiveId" clId="{34306675-194B-48FE-9C3E-8E07DC08BAFC}" dt="2019-02-24T18:49:21.081" v="11" actId="20577"/>
          <ac:spMkLst>
            <pc:docMk/>
            <pc:sldMk cId="4205848196" sldId="394"/>
            <ac:spMk id="2" creationId="{2773BA07-1AE5-4192-8B20-5F15DBB39944}"/>
          </ac:spMkLst>
        </pc:spChg>
        <pc:spChg chg="mod">
          <ac:chgData name="rebecca bowen" userId="a4c3d1bc4da563d3" providerId="LiveId" clId="{34306675-194B-48FE-9C3E-8E07DC08BAFC}" dt="2019-02-24T18:54:34.590" v="131" actId="20577"/>
          <ac:spMkLst>
            <pc:docMk/>
            <pc:sldMk cId="4205848196" sldId="394"/>
            <ac:spMk id="3" creationId="{E19378A4-9924-484E-A06D-5E21FA05490C}"/>
          </ac:spMkLst>
        </pc:spChg>
        <pc:spChg chg="del">
          <ac:chgData name="rebecca bowen" userId="a4c3d1bc4da563d3" providerId="LiveId" clId="{34306675-194B-48FE-9C3E-8E07DC08BAFC}" dt="2019-02-24T19:00:24.404" v="308" actId="478"/>
          <ac:spMkLst>
            <pc:docMk/>
            <pc:sldMk cId="4205848196" sldId="394"/>
            <ac:spMk id="5" creationId="{F7B4EFCC-9A77-44D7-B98C-35CB5B699E3D}"/>
          </ac:spMkLst>
        </pc:spChg>
      </pc:sldChg>
      <pc:sldChg chg="delSp modSp add">
        <pc:chgData name="rebecca bowen" userId="a4c3d1bc4da563d3" providerId="LiveId" clId="{34306675-194B-48FE-9C3E-8E07DC08BAFC}" dt="2019-02-24T19:00:17.522" v="307" actId="478"/>
        <pc:sldMkLst>
          <pc:docMk/>
          <pc:sldMk cId="222176429" sldId="395"/>
        </pc:sldMkLst>
        <pc:spChg chg="mod">
          <ac:chgData name="rebecca bowen" userId="a4c3d1bc4da563d3" providerId="LiveId" clId="{34306675-194B-48FE-9C3E-8E07DC08BAFC}" dt="2019-02-24T18:57:25.935" v="209" actId="6549"/>
          <ac:spMkLst>
            <pc:docMk/>
            <pc:sldMk cId="222176429" sldId="395"/>
            <ac:spMk id="3" creationId="{E19378A4-9924-484E-A06D-5E21FA05490C}"/>
          </ac:spMkLst>
        </pc:spChg>
        <pc:spChg chg="del">
          <ac:chgData name="rebecca bowen" userId="a4c3d1bc4da563d3" providerId="LiveId" clId="{34306675-194B-48FE-9C3E-8E07DC08BAFC}" dt="2019-02-24T19:00:17.522" v="307" actId="478"/>
          <ac:spMkLst>
            <pc:docMk/>
            <pc:sldMk cId="222176429" sldId="395"/>
            <ac:spMk id="5" creationId="{F7B4EFCC-9A77-44D7-B98C-35CB5B699E3D}"/>
          </ac:spMkLst>
        </pc:spChg>
      </pc:sldChg>
      <pc:sldChg chg="delSp modSp add">
        <pc:chgData name="rebecca bowen" userId="a4c3d1bc4da563d3" providerId="LiveId" clId="{34306675-194B-48FE-9C3E-8E07DC08BAFC}" dt="2019-02-24T19:00:11.206" v="306" actId="478"/>
        <pc:sldMkLst>
          <pc:docMk/>
          <pc:sldMk cId="1822848907" sldId="396"/>
        </pc:sldMkLst>
        <pc:spChg chg="mod">
          <ac:chgData name="rebecca bowen" userId="a4c3d1bc4da563d3" providerId="LiveId" clId="{34306675-194B-48FE-9C3E-8E07DC08BAFC}" dt="2019-02-24T18:57:42.561" v="215" actId="20577"/>
          <ac:spMkLst>
            <pc:docMk/>
            <pc:sldMk cId="1822848907" sldId="396"/>
            <ac:spMk id="2" creationId="{2773BA07-1AE5-4192-8B20-5F15DBB39944}"/>
          </ac:spMkLst>
        </pc:spChg>
        <pc:spChg chg="mod">
          <ac:chgData name="rebecca bowen" userId="a4c3d1bc4da563d3" providerId="LiveId" clId="{34306675-194B-48FE-9C3E-8E07DC08BAFC}" dt="2019-02-24T18:58:23.073" v="270" actId="255"/>
          <ac:spMkLst>
            <pc:docMk/>
            <pc:sldMk cId="1822848907" sldId="396"/>
            <ac:spMk id="3" creationId="{E19378A4-9924-484E-A06D-5E21FA05490C}"/>
          </ac:spMkLst>
        </pc:spChg>
        <pc:spChg chg="del">
          <ac:chgData name="rebecca bowen" userId="a4c3d1bc4da563d3" providerId="LiveId" clId="{34306675-194B-48FE-9C3E-8E07DC08BAFC}" dt="2019-02-24T19:00:11.206" v="306" actId="478"/>
          <ac:spMkLst>
            <pc:docMk/>
            <pc:sldMk cId="1822848907" sldId="396"/>
            <ac:spMk id="5" creationId="{F7B4EFCC-9A77-44D7-B98C-35CB5B699E3D}"/>
          </ac:spMkLst>
        </pc:spChg>
      </pc:sldChg>
      <pc:sldChg chg="delSp modSp add">
        <pc:chgData name="rebecca bowen" userId="a4c3d1bc4da563d3" providerId="LiveId" clId="{34306675-194B-48FE-9C3E-8E07DC08BAFC}" dt="2019-02-24T19:00:06.382" v="305" actId="478"/>
        <pc:sldMkLst>
          <pc:docMk/>
          <pc:sldMk cId="4063669091" sldId="397"/>
        </pc:sldMkLst>
        <pc:spChg chg="mod">
          <ac:chgData name="rebecca bowen" userId="a4c3d1bc4da563d3" providerId="LiveId" clId="{34306675-194B-48FE-9C3E-8E07DC08BAFC}" dt="2019-02-24T18:58:43.710" v="278" actId="20577"/>
          <ac:spMkLst>
            <pc:docMk/>
            <pc:sldMk cId="4063669091" sldId="397"/>
            <ac:spMk id="2" creationId="{2773BA07-1AE5-4192-8B20-5F15DBB39944}"/>
          </ac:spMkLst>
        </pc:spChg>
        <pc:spChg chg="mod">
          <ac:chgData name="rebecca bowen" userId="a4c3d1bc4da563d3" providerId="LiveId" clId="{34306675-194B-48FE-9C3E-8E07DC08BAFC}" dt="2019-02-24T19:00:02.629" v="304" actId="20577"/>
          <ac:spMkLst>
            <pc:docMk/>
            <pc:sldMk cId="4063669091" sldId="397"/>
            <ac:spMk id="3" creationId="{E19378A4-9924-484E-A06D-5E21FA05490C}"/>
          </ac:spMkLst>
        </pc:spChg>
        <pc:spChg chg="del">
          <ac:chgData name="rebecca bowen" userId="a4c3d1bc4da563d3" providerId="LiveId" clId="{34306675-194B-48FE-9C3E-8E07DC08BAFC}" dt="2019-02-24T19:00:06.382" v="305" actId="478"/>
          <ac:spMkLst>
            <pc:docMk/>
            <pc:sldMk cId="4063669091" sldId="397"/>
            <ac:spMk id="5" creationId="{F7B4EFCC-9A77-44D7-B98C-35CB5B699E3D}"/>
          </ac:spMkLst>
        </pc:spChg>
      </pc:sldChg>
      <pc:sldChg chg="modSp add">
        <pc:chgData name="rebecca bowen" userId="a4c3d1bc4da563d3" providerId="LiveId" clId="{34306675-194B-48FE-9C3E-8E07DC08BAFC}" dt="2019-02-24T19:03:16.108" v="417" actId="27636"/>
        <pc:sldMkLst>
          <pc:docMk/>
          <pc:sldMk cId="3344751595" sldId="398"/>
        </pc:sldMkLst>
        <pc:spChg chg="mod">
          <ac:chgData name="rebecca bowen" userId="a4c3d1bc4da563d3" providerId="LiveId" clId="{34306675-194B-48FE-9C3E-8E07DC08BAFC}" dt="2019-02-24T19:01:33.767" v="386" actId="20577"/>
          <ac:spMkLst>
            <pc:docMk/>
            <pc:sldMk cId="3344751595" sldId="398"/>
            <ac:spMk id="2" creationId="{2773BA07-1AE5-4192-8B20-5F15DBB39944}"/>
          </ac:spMkLst>
        </pc:spChg>
        <pc:spChg chg="mod">
          <ac:chgData name="rebecca bowen" userId="a4c3d1bc4da563d3" providerId="LiveId" clId="{34306675-194B-48FE-9C3E-8E07DC08BAFC}" dt="2019-02-24T19:03:16.108" v="417" actId="27636"/>
          <ac:spMkLst>
            <pc:docMk/>
            <pc:sldMk cId="3344751595" sldId="398"/>
            <ac:spMk id="3" creationId="{E19378A4-9924-484E-A06D-5E21FA05490C}"/>
          </ac:spMkLst>
        </pc:spChg>
      </pc:sldChg>
      <pc:sldChg chg="modSp add">
        <pc:chgData name="rebecca bowen" userId="a4c3d1bc4da563d3" providerId="LiveId" clId="{34306675-194B-48FE-9C3E-8E07DC08BAFC}" dt="2019-02-24T19:05:37.107" v="438" actId="207"/>
        <pc:sldMkLst>
          <pc:docMk/>
          <pc:sldMk cId="3942133508" sldId="399"/>
        </pc:sldMkLst>
        <pc:spChg chg="mod">
          <ac:chgData name="rebecca bowen" userId="a4c3d1bc4da563d3" providerId="LiveId" clId="{34306675-194B-48FE-9C3E-8E07DC08BAFC}" dt="2019-02-24T19:05:37.107" v="438" actId="207"/>
          <ac:spMkLst>
            <pc:docMk/>
            <pc:sldMk cId="3942133508" sldId="399"/>
            <ac:spMk id="3" creationId="{E19378A4-9924-484E-A06D-5E21FA05490C}"/>
          </ac:spMkLst>
        </pc:spChg>
      </pc:sldChg>
      <pc:sldChg chg="modSp add">
        <pc:chgData name="rebecca bowen" userId="a4c3d1bc4da563d3" providerId="LiveId" clId="{34306675-194B-48FE-9C3E-8E07DC08BAFC}" dt="2019-02-24T19:08:15.242" v="552" actId="20577"/>
        <pc:sldMkLst>
          <pc:docMk/>
          <pc:sldMk cId="4188733924" sldId="400"/>
        </pc:sldMkLst>
        <pc:spChg chg="mod">
          <ac:chgData name="rebecca bowen" userId="a4c3d1bc4da563d3" providerId="LiveId" clId="{34306675-194B-48FE-9C3E-8E07DC08BAFC}" dt="2019-02-24T19:06:28.856" v="453" actId="20577"/>
          <ac:spMkLst>
            <pc:docMk/>
            <pc:sldMk cId="4188733924" sldId="400"/>
            <ac:spMk id="2" creationId="{2773BA07-1AE5-4192-8B20-5F15DBB39944}"/>
          </ac:spMkLst>
        </pc:spChg>
        <pc:spChg chg="mod">
          <ac:chgData name="rebecca bowen" userId="a4c3d1bc4da563d3" providerId="LiveId" clId="{34306675-194B-48FE-9C3E-8E07DC08BAFC}" dt="2019-02-24T19:08:15.242" v="552" actId="20577"/>
          <ac:spMkLst>
            <pc:docMk/>
            <pc:sldMk cId="4188733924" sldId="400"/>
            <ac:spMk id="3" creationId="{E19378A4-9924-484E-A06D-5E21FA05490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A582F-E2FF-47F2-BDB4-B27F93EBEC87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5D803-3812-4571-91AE-A414FECC8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524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Overall about 80% of patients with ovarian cancer relapse and may benefit from subsequent treatments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A5D803-3812-4571-91AE-A414FECC8D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992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Overall about 80% of patients with ovarian cancer relapse and may benefit from subsequent treatments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A5D803-3812-4571-91AE-A414FECC8D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474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Overall about 80% of patients with ovarian cancer relapse and may benefit from subsequent treatments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A5D803-3812-4571-91AE-A414FECC8D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84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Overall about 80% of patients with ovarian cancer relapse and may benefit from subsequent treatments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A5D803-3812-4571-91AE-A414FECC8D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92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Overall about 80% of patients with ovarian cancer relapse and may benefit from subsequent treatments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A5D803-3812-4571-91AE-A414FECC8D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388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Overall about 80% of patients with ovarian cancer relapse and may benefit from subsequent treatments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A5D803-3812-4571-91AE-A414FECC8DF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03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Overall about 80% of patients with ovarian cancer relapse and may benefit from subsequent treatments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A5D803-3812-4571-91AE-A414FECC8D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721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7AD308-2D5D-4CC8-AFA3-683C0C8A3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06EBDAA-FD54-48EA-99CF-3C4A296B0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5FA64E-6772-4898-9E57-0E1621F60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97DB-794D-475F-B905-E11D64812C88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548F7E-4CC9-4D9A-A37C-0A52E1EA2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AFBFC2-1EA8-4A61-BBC5-2398A57A1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D560-E7E6-43C7-A85C-D8981D210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983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38F71A-9FBD-40B2-8FC8-4C70BE820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723D71B-8CE2-4032-8CD3-22B47D821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3B4BE6-307B-4434-8B74-2B446E51B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97DB-794D-475F-B905-E11D64812C88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528583-53A1-41FB-8ED0-AA93AB999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987FAD-0A69-44E3-BB7D-EC6F796B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D560-E7E6-43C7-A85C-D8981D210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618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0EC8786-F8B0-4FB4-B0E1-A620592134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04AF50B-7993-4ECD-8004-B4924C6A22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E38E8B-A245-4BC2-95C4-0DAC3FF85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97DB-794D-475F-B905-E11D64812C88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8DCC32-19A8-41D8-85E6-B2445C7E0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ADC067-E9E6-4198-BE31-4BFB0C615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D560-E7E6-43C7-A85C-D8981D210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57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4ABB4E-6084-4F76-8B22-6CFA1F44C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561DB7-B14D-4F37-9A9D-24F5BB3A2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8889AE-4708-4C01-9C22-CAB2C72CE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97DB-794D-475F-B905-E11D64812C88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57B206-F160-46EE-B48B-58202C2F0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E5E4459-73ED-4BC5-9348-36216B9CC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D560-E7E6-43C7-A85C-D8981D210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59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8A3D3A-AEFC-49BA-852C-1C18338CF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39CE41F-F1B6-41A0-BDC6-BFA6A30CD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602CDE5-C38D-462B-8CCF-5D035E8B2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97DB-794D-475F-B905-E11D64812C88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01CAF6F-D2B9-42E6-87BE-77174F09C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0ED39A-CBB8-4BC3-BD5A-7A7AB0522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D560-E7E6-43C7-A85C-D8981D210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54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517F27-6BE8-4C4C-86D4-6B09AE4B5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4B70B3-6AFD-4858-A65C-F6F61FC685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6E37F4B-EECE-4914-B35D-10AFE3399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96FB86F-CB73-4CC4-BC90-9B6EFAF33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97DB-794D-475F-B905-E11D64812C88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866F72-2BEF-4E0F-8683-84A1C1BB4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296D2BD-EB9F-4CB1-B383-32799565D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D560-E7E6-43C7-A85C-D8981D210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82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5D4847-AD06-41C8-902D-8AA0D4A3E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93E2D9-5A3B-42F2-B745-075479AB3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77AADD2-33A8-4E77-B50C-EFC0913FE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BFCE716-557A-4AF4-ABF2-CB62E4E665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8E2701F-C21C-47F0-BA4B-0F59E09414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6B21E22-0363-4B35-A724-CBD702484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97DB-794D-475F-B905-E11D64812C88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166E03B-8B9E-44CC-8B12-0E3093FA8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26517B4-197C-48B7-A4A9-E95F3FBE9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D560-E7E6-43C7-A85C-D8981D210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98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7BD1F3-ECF4-4281-835C-28CAAC4B6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AA8A242-C1D4-4701-B551-FB77A1948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97DB-794D-475F-B905-E11D64812C88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1129BB7-A8EF-4557-B5D4-75730DAC8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C26A88A-0703-424B-8629-BF98CDDCD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D560-E7E6-43C7-A85C-D8981D210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76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D767D6B-5D4A-4C85-A4F2-B83452DE8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97DB-794D-475F-B905-E11D64812C88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AAC2CA6-E528-4314-A679-869D4E23B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60DDE68-5480-42F6-925E-B4843E5AF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D560-E7E6-43C7-A85C-D8981D210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8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3263A3-EB58-41DF-8AF1-265957B1E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86313E-E96A-405E-8EAC-8BC37385B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81B9178-3A13-4552-AE87-48F2874E5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5A73432-4620-444F-926C-0B74C1B31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97DB-794D-475F-B905-E11D64812C88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F5A0C5-8052-4682-AF03-7973D4B99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4E79BDB-ADFA-4207-AC6B-F951043D2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D560-E7E6-43C7-A85C-D8981D210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96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AC3642-69CE-401B-B825-63EEEDAA9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30EEAF1-29A5-445E-968F-C5793DDB3C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20EAFF5-EB1C-4ABD-BF35-BF876B6E1F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C43C055-210B-48C8-9C54-FE9DCB619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697DB-794D-475F-B905-E11D64812C88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BCA556E-B215-4377-8A5B-F910AB5F0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18B6C00-1DF7-4343-8291-556E7F603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ED560-E7E6-43C7-A85C-D8981D210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443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685D0A8-42AC-4FD6-A89E-724713A72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315F78E-1B11-40F0-BCCB-0749E738C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6F22D2-8C5E-417A-A9EA-8BD357ED34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697DB-794D-475F-B905-E11D64812C88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F414EC-8E26-471D-A791-5F2F34EB2F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C3533C-854A-4FE2-A98D-E3C3F67B20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ED560-E7E6-43C7-A85C-D8981D210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255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F3554F-179D-441E-B49C-3CEA065A59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400" b="1" dirty="0">
                <a:solidFill>
                  <a:srgbClr val="FF0000"/>
                </a:solidFill>
              </a:rPr>
              <a:t>A single centre experience of febrile neutropenia rates in long acting compared with short acting GCSF preparations in breast cancer patients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3C56123-C427-42CA-9376-A48D623866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Dr Rebecca Bowen</a:t>
            </a:r>
          </a:p>
          <a:p>
            <a:r>
              <a:rPr lang="en-GB" dirty="0"/>
              <a:t>Medical Oncologist Breast and Gynae Cancers</a:t>
            </a:r>
          </a:p>
          <a:p>
            <a:r>
              <a:rPr lang="en-GB" dirty="0"/>
              <a:t>Royal United Hospitals Bath NHS Foundation Trust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F40F81D-16B9-4C27-BD84-F45B05A37F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0052" y="324148"/>
            <a:ext cx="2895600" cy="37185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357736-8974-4D86-8FAC-B1DE52CFF971}"/>
              </a:ext>
            </a:extLst>
          </p:cNvPr>
          <p:cNvSpPr txBox="1"/>
          <p:nvPr/>
        </p:nvSpPr>
        <p:spPr>
          <a:xfrm>
            <a:off x="4972050" y="588645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Audit performed by Dr Georgina Casswell and Dr Georgina </a:t>
            </a:r>
            <a:r>
              <a:rPr lang="en-GB" dirty="0" err="1"/>
              <a:t>Gullick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417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73BA07-1AE5-4192-8B20-5F15DBB3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549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9378A4-9924-484E-A06D-5E21FA054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84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cap="all" dirty="0"/>
              <a:t>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rimary GCSF is used in breast cancer chemotherapy regimens to reduce rates of febrile neutropenia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Febrile neutropenia results in dose reductions, delays, hospital admissions and death. </a:t>
            </a:r>
          </a:p>
          <a:p>
            <a:r>
              <a:rPr lang="en-GB" dirty="0"/>
              <a:t>GCSF stimulates the function of mature neutrophils and helps prevent neutropenia</a:t>
            </a:r>
          </a:p>
          <a:p>
            <a:r>
              <a:rPr lang="en-GB" dirty="0"/>
              <a:t>Short acting GCSF (SA-GCSF) (short elimination half-life) requires daily </a:t>
            </a:r>
            <a:r>
              <a:rPr lang="en-GB" dirty="0" err="1"/>
              <a:t>sc</a:t>
            </a:r>
            <a:r>
              <a:rPr lang="en-GB" dirty="0"/>
              <a:t> injections on day 5 to 9 following each cycle (cheaper drug)</a:t>
            </a:r>
          </a:p>
          <a:p>
            <a:r>
              <a:rPr lang="en-GB" dirty="0"/>
              <a:t>Long acting GCSF (LA-GCSF) requires only a single </a:t>
            </a:r>
            <a:r>
              <a:rPr lang="en-GB" dirty="0" err="1"/>
              <a:t>sc</a:t>
            </a:r>
            <a:r>
              <a:rPr lang="en-GB" dirty="0"/>
              <a:t> administration on day 2 of each cycle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2609375-0851-47E9-8D56-8722172975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6252" y="222548"/>
            <a:ext cx="2895600" cy="371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848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73BA07-1AE5-4192-8B20-5F15DBB3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549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9378A4-9924-484E-A06D-5E21FA054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8488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Recent recommendations made by NHS England not to routinely commission LA-GCSF brands aimed to make pharmaceutical cost-saving as SA-GCSF is thought to be non-inferior in efficacy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RUH switched from LA to SA-GCSF March 2017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retrospective single-centered cohort study reports the rate of FN and resulting hospital admission with LA-GCSF and SA-GCSF prophylaxis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2609375-0851-47E9-8D56-8722172975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6252" y="222548"/>
            <a:ext cx="2895600" cy="371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76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73BA07-1AE5-4192-8B20-5F15DBB3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549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9378A4-9924-484E-A06D-5E21FA054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84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retrospective single-centered cohort study to report the rate of FN and resulting hospital admission with LA-GCSF and SA-GCSF prophylaxis and ensure non-inferiority for safety</a:t>
            </a:r>
            <a:endParaRPr lang="en-GB" sz="4000" dirty="0"/>
          </a:p>
          <a:p>
            <a:endParaRPr lang="en-GB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2609375-0851-47E9-8D56-8722172975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6252" y="222548"/>
            <a:ext cx="2895600" cy="371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848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73BA07-1AE5-4192-8B20-5F15DBB3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549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9378A4-9924-484E-A06D-5E21FA054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8488"/>
            <a:ext cx="10515600" cy="4351338"/>
          </a:xfrm>
        </p:spPr>
        <p:txBody>
          <a:bodyPr>
            <a:normAutofit/>
          </a:bodyPr>
          <a:lstStyle/>
          <a:p>
            <a:r>
              <a:rPr lang="en-US" sz="4000" dirty="0"/>
              <a:t>All breast cancer patients who commenced neoadjuvant or adjuvant chemotherapy with primary prophylactic GCSF between April 2014 and March 2018 were included</a:t>
            </a:r>
          </a:p>
          <a:p>
            <a:r>
              <a:rPr lang="en-US" sz="4000" dirty="0"/>
              <a:t>All episodes of grade 3 or 4 neutropenia (neutrophils &lt;1.0 x10</a:t>
            </a:r>
            <a:r>
              <a:rPr lang="en-US" sz="4000" baseline="30000" dirty="0"/>
              <a:t>9</a:t>
            </a:r>
            <a:r>
              <a:rPr lang="en-US" sz="4000" dirty="0"/>
              <a:t>/L) were identified</a:t>
            </a:r>
          </a:p>
          <a:p>
            <a:r>
              <a:rPr lang="en-US" sz="4000" dirty="0"/>
              <a:t>Information about management was collected</a:t>
            </a:r>
            <a:endParaRPr lang="en-GB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2609375-0851-47E9-8D56-8722172975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6252" y="222548"/>
            <a:ext cx="2895600" cy="371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669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73BA07-1AE5-4192-8B20-5F15DBB3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549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9378A4-9924-484E-A06D-5E21FA054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8488"/>
            <a:ext cx="10515600" cy="4351338"/>
          </a:xfrm>
        </p:spPr>
        <p:txBody>
          <a:bodyPr>
            <a:normAutofit/>
          </a:bodyPr>
          <a:lstStyle/>
          <a:p>
            <a:r>
              <a:rPr lang="en-US" sz="4000" dirty="0"/>
              <a:t>343 breast patients were included</a:t>
            </a:r>
          </a:p>
          <a:p>
            <a:pPr lvl="1"/>
            <a:r>
              <a:rPr lang="en-US" sz="3600" dirty="0"/>
              <a:t>260 received LA-GCSF</a:t>
            </a:r>
          </a:p>
          <a:p>
            <a:pPr lvl="1"/>
            <a:r>
              <a:rPr lang="en-US" sz="3600" dirty="0"/>
              <a:t>83 received SA-GCSF</a:t>
            </a:r>
          </a:p>
          <a:p>
            <a:r>
              <a:rPr lang="en-US" sz="4000" dirty="0"/>
              <a:t>A significantly greater proportion of patients required hospital admission for FN with SA-GCSF compared to LA-GCSF; </a:t>
            </a:r>
            <a:r>
              <a:rPr lang="en-US" sz="4000" dirty="0">
                <a:solidFill>
                  <a:srgbClr val="FF0000"/>
                </a:solidFill>
              </a:rPr>
              <a:t>22.9</a:t>
            </a:r>
            <a:r>
              <a:rPr lang="en-US" sz="4000" dirty="0"/>
              <a:t>% </a:t>
            </a:r>
            <a:r>
              <a:rPr lang="en-US" dirty="0"/>
              <a:t>(19/83) </a:t>
            </a:r>
            <a:r>
              <a:rPr lang="en-US" sz="4000" dirty="0"/>
              <a:t>vs. </a:t>
            </a:r>
            <a:r>
              <a:rPr lang="en-US" sz="4000" dirty="0">
                <a:solidFill>
                  <a:srgbClr val="FF0000"/>
                </a:solidFill>
              </a:rPr>
              <a:t>10.8</a:t>
            </a:r>
            <a:r>
              <a:rPr lang="en-US" sz="4000" dirty="0"/>
              <a:t>% </a:t>
            </a:r>
            <a:r>
              <a:rPr lang="en-US" dirty="0"/>
              <a:t>(28/260) </a:t>
            </a:r>
            <a:r>
              <a:rPr lang="en-US" sz="3200" dirty="0"/>
              <a:t>(HR 2.13, 95% CI 0.2816 – 0.8001; p=0.0052)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2609375-0851-47E9-8D56-8722172975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6252" y="222548"/>
            <a:ext cx="2895600" cy="371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751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73BA07-1AE5-4192-8B20-5F15DBB3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549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9378A4-9924-484E-A06D-5E21FA054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84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Average </a:t>
            </a:r>
            <a:r>
              <a:rPr lang="en-US" sz="4000" dirty="0">
                <a:solidFill>
                  <a:srgbClr val="FF0000"/>
                </a:solidFill>
              </a:rPr>
              <a:t>length of stay </a:t>
            </a:r>
            <a:r>
              <a:rPr lang="en-US" sz="4000" dirty="0"/>
              <a:t>was significantly higher with SA-GCSF compared with LA-GCSF; </a:t>
            </a:r>
            <a:r>
              <a:rPr lang="en-US" sz="4000" dirty="0">
                <a:solidFill>
                  <a:srgbClr val="FF0000"/>
                </a:solidFill>
              </a:rPr>
              <a:t>5.4</a:t>
            </a:r>
            <a:r>
              <a:rPr lang="en-US" sz="4000" dirty="0"/>
              <a:t> days </a:t>
            </a:r>
            <a:r>
              <a:rPr lang="en-US" sz="3000" dirty="0"/>
              <a:t>[100 days; 19 patients, ranging 1-15 days]</a:t>
            </a:r>
            <a:r>
              <a:rPr lang="en-US" sz="4000" dirty="0"/>
              <a:t> vs. </a:t>
            </a:r>
            <a:r>
              <a:rPr lang="en-US" sz="4000" dirty="0">
                <a:solidFill>
                  <a:srgbClr val="FF0000"/>
                </a:solidFill>
              </a:rPr>
              <a:t>3.3</a:t>
            </a:r>
            <a:r>
              <a:rPr lang="en-US" sz="4000" dirty="0"/>
              <a:t> days </a:t>
            </a:r>
            <a:r>
              <a:rPr lang="en-US" sz="3000" dirty="0"/>
              <a:t>[93 days; 28 patients, ranging 1-10 days] (95% CI 0.1176 - 3.766; p= 0.0375)</a:t>
            </a:r>
          </a:p>
          <a:p>
            <a:r>
              <a:rPr lang="en-US" sz="4000" dirty="0"/>
              <a:t>Subsequent </a:t>
            </a:r>
            <a:r>
              <a:rPr lang="en-US" sz="4000" dirty="0">
                <a:solidFill>
                  <a:srgbClr val="FF0000"/>
                </a:solidFill>
              </a:rPr>
              <a:t>reduction in chemotherapy dose density</a:t>
            </a:r>
            <a:r>
              <a:rPr lang="en-US" sz="4000" dirty="0"/>
              <a:t> was significantly greater with SA-GCSF compared with LA-GCSF; </a:t>
            </a:r>
            <a:r>
              <a:rPr lang="en-US" sz="4000" dirty="0">
                <a:solidFill>
                  <a:srgbClr val="FF0000"/>
                </a:solidFill>
              </a:rPr>
              <a:t>18.1</a:t>
            </a:r>
            <a:r>
              <a:rPr lang="en-US" sz="4000" dirty="0"/>
              <a:t>% </a:t>
            </a:r>
            <a:r>
              <a:rPr lang="en-US" sz="3000" dirty="0"/>
              <a:t>(16/83) </a:t>
            </a:r>
            <a:r>
              <a:rPr lang="en-US" sz="4000" dirty="0"/>
              <a:t>vs. </a:t>
            </a:r>
            <a:r>
              <a:rPr lang="en-US" sz="4000" dirty="0">
                <a:solidFill>
                  <a:srgbClr val="FF0000"/>
                </a:solidFill>
              </a:rPr>
              <a:t>9.6</a:t>
            </a:r>
            <a:r>
              <a:rPr lang="en-US" sz="4000" dirty="0"/>
              <a:t>% </a:t>
            </a:r>
            <a:r>
              <a:rPr lang="en-US" sz="3000" dirty="0"/>
              <a:t>(25/260) (HR 1.88, 95% CI 1.039 – 3.332; p = 0.0366)</a:t>
            </a:r>
            <a:endParaRPr lang="en-GB" sz="30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2609375-0851-47E9-8D56-8722172975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6252" y="222548"/>
            <a:ext cx="2895600" cy="371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133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73BA07-1AE5-4192-8B20-5F15DBB3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549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9378A4-9924-484E-A06D-5E21FA054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6588"/>
            <a:ext cx="10515600" cy="4351338"/>
          </a:xfrm>
        </p:spPr>
        <p:txBody>
          <a:bodyPr>
            <a:normAutofit/>
          </a:bodyPr>
          <a:lstStyle/>
          <a:p>
            <a:r>
              <a:rPr lang="en-US" sz="4000" dirty="0"/>
              <a:t>This single-center experience of SA-GCSF demonstrates a significant increase in FN admissions, inpatient stay and risk to dose density when compared to LA-GCSF</a:t>
            </a:r>
          </a:p>
          <a:p>
            <a:endParaRPr lang="en-US" sz="4000" dirty="0"/>
          </a:p>
          <a:p>
            <a:r>
              <a:rPr lang="en-US" sz="4000" b="1" dirty="0"/>
              <a:t>Local agreement to consider switch to LA-GCSF in those patients “failing” SA-GCSF</a:t>
            </a:r>
            <a:endParaRPr lang="en-GB" sz="30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2609375-0851-47E9-8D56-8722172975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6252" y="222548"/>
            <a:ext cx="2895600" cy="371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733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565</Words>
  <Application>Microsoft Office PowerPoint</Application>
  <PresentationFormat>Custom</PresentationFormat>
  <Paragraphs>47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 single centre experience of febrile neutropenia rates in long acting compared with short acting GCSF preparations in breast cancer patients</vt:lpstr>
      <vt:lpstr>Background</vt:lpstr>
      <vt:lpstr>Background</vt:lpstr>
      <vt:lpstr>Aim</vt:lpstr>
      <vt:lpstr>Methods</vt:lpstr>
      <vt:lpstr>Results</vt:lpstr>
      <vt:lpstr>Results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PARP Inhibitors in Ovarian Cancer</dc:title>
  <dc:creator>rebecca bowen</dc:creator>
  <cp:lastModifiedBy>Dunderdale, Helen</cp:lastModifiedBy>
  <cp:revision>28</cp:revision>
  <dcterms:created xsi:type="dcterms:W3CDTF">2018-06-12T15:13:22Z</dcterms:created>
  <dcterms:modified xsi:type="dcterms:W3CDTF">2019-02-28T14:42:36Z</dcterms:modified>
</cp:coreProperties>
</file>