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1226" r:id="rId2"/>
    <p:sldId id="1210" r:id="rId3"/>
    <p:sldId id="1232" r:id="rId4"/>
    <p:sldId id="1242" r:id="rId5"/>
    <p:sldId id="1233" r:id="rId6"/>
    <p:sldId id="1237" r:id="rId7"/>
    <p:sldId id="1236" r:id="rId8"/>
    <p:sldId id="1238" r:id="rId9"/>
    <p:sldId id="1239" r:id="rId10"/>
    <p:sldId id="1240" r:id="rId11"/>
    <p:sldId id="124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0" autoAdjust="0"/>
    <p:restoredTop sz="95268" autoAdjust="0"/>
  </p:normalViewPr>
  <p:slideViewPr>
    <p:cSldViewPr snapToGrid="0">
      <p:cViewPr>
        <p:scale>
          <a:sx n="63" d="100"/>
          <a:sy n="63" d="100"/>
        </p:scale>
        <p:origin x="-2430" y="-12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77B633-1D0C-43D3-974D-F34C660A979A}" type="datetimeFigureOut">
              <a:rPr lang="en-GB" smtClean="0"/>
              <a:t>13/08/2019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A0938E-4026-4EDD-932F-446569B5E513}" type="slidenum">
              <a:rPr lang="en-GB" smtClean="0"/>
              <a:t>‹#›</a:t>
            </a:fld>
            <a:endParaRPr lang="en-GB"/>
          </a:p>
        </p:txBody>
      </p:sp>
    </p:spTree>
    <p:extLst>
      <p:ext uri="{BB962C8B-B14F-4D97-AF65-F5344CB8AC3E}">
        <p14:creationId xmlns:p14="http://schemas.microsoft.com/office/powerpoint/2010/main" val="2494357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cant have the image of the ‘shaking hands’. Not NHE E format </a:t>
            </a:r>
          </a:p>
        </p:txBody>
      </p:sp>
      <p:sp>
        <p:nvSpPr>
          <p:cNvPr id="4" name="Slide Number Placeholder 3"/>
          <p:cNvSpPr>
            <a:spLocks noGrp="1"/>
          </p:cNvSpPr>
          <p:nvPr>
            <p:ph type="sldNum" sz="quarter" idx="5"/>
          </p:nvPr>
        </p:nvSpPr>
        <p:spPr/>
        <p:txBody>
          <a:bodyPr/>
          <a:lstStyle/>
          <a:p>
            <a:fld id="{1BD025E0-FBD1-4B5C-8A23-A9757822064B}" type="slidenum">
              <a:rPr lang="en-GB" smtClean="0"/>
              <a:t>1</a:t>
            </a:fld>
            <a:endParaRPr lang="en-GB"/>
          </a:p>
        </p:txBody>
      </p:sp>
    </p:spTree>
    <p:extLst>
      <p:ext uri="{BB962C8B-B14F-4D97-AF65-F5344CB8AC3E}">
        <p14:creationId xmlns:p14="http://schemas.microsoft.com/office/powerpoint/2010/main" val="1196749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Text </a:t>
            </a:r>
          </a:p>
        </p:txBody>
      </p:sp>
      <p:sp>
        <p:nvSpPr>
          <p:cNvPr id="4" name="Slide Number Placeholder 3"/>
          <p:cNvSpPr>
            <a:spLocks noGrp="1"/>
          </p:cNvSpPr>
          <p:nvPr>
            <p:ph type="sldNum" sz="quarter" idx="5"/>
          </p:nvPr>
        </p:nvSpPr>
        <p:spPr/>
        <p:txBody>
          <a:bodyPr/>
          <a:lstStyle/>
          <a:p>
            <a:fld id="{1BD025E0-FBD1-4B5C-8A23-A9757822064B}" type="slidenum">
              <a:rPr lang="en-GB" smtClean="0"/>
              <a:t>2</a:t>
            </a:fld>
            <a:endParaRPr lang="en-GB"/>
          </a:p>
        </p:txBody>
      </p:sp>
    </p:spTree>
    <p:extLst>
      <p:ext uri="{BB962C8B-B14F-4D97-AF65-F5344CB8AC3E}">
        <p14:creationId xmlns:p14="http://schemas.microsoft.com/office/powerpoint/2010/main" val="4198942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D9F498-B5AA-447B-80BC-4DE98E6C13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68E9BFAF-CBFD-4B40-8084-8E11B3AD0F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8AB17C95-2AD1-4985-857F-1A45C9F3C35C}"/>
              </a:ext>
            </a:extLst>
          </p:cNvPr>
          <p:cNvSpPr>
            <a:spLocks noGrp="1"/>
          </p:cNvSpPr>
          <p:nvPr>
            <p:ph type="dt" sz="half" idx="10"/>
          </p:nvPr>
        </p:nvSpPr>
        <p:spPr/>
        <p:txBody>
          <a:bodyPr/>
          <a:lstStyle/>
          <a:p>
            <a:fld id="{D5362216-3530-4C9D-AC46-41E1F93C83D9}" type="datetimeFigureOut">
              <a:rPr lang="en-GB" smtClean="0"/>
              <a:t>13/08/2019</a:t>
            </a:fld>
            <a:endParaRPr lang="en-GB"/>
          </a:p>
        </p:txBody>
      </p:sp>
      <p:sp>
        <p:nvSpPr>
          <p:cNvPr id="5" name="Footer Placeholder 4">
            <a:extLst>
              <a:ext uri="{FF2B5EF4-FFF2-40B4-BE49-F238E27FC236}">
                <a16:creationId xmlns="" xmlns:a16="http://schemas.microsoft.com/office/drawing/2014/main" id="{6E3FF78F-1E17-47FC-B4CB-FCF51977BC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8AEF0B22-FB4F-4D32-BF70-CC72E00EFB42}"/>
              </a:ext>
            </a:extLst>
          </p:cNvPr>
          <p:cNvSpPr>
            <a:spLocks noGrp="1"/>
          </p:cNvSpPr>
          <p:nvPr>
            <p:ph type="sldNum" sz="quarter" idx="12"/>
          </p:nvPr>
        </p:nvSpPr>
        <p:spPr/>
        <p:txBody>
          <a:bodyPr/>
          <a:lstStyle/>
          <a:p>
            <a:fld id="{5C1DB2F4-9907-442D-807A-A20321688A31}" type="slidenum">
              <a:rPr lang="en-GB" smtClean="0"/>
              <a:t>‹#›</a:t>
            </a:fld>
            <a:endParaRPr lang="en-GB"/>
          </a:p>
        </p:txBody>
      </p:sp>
    </p:spTree>
    <p:extLst>
      <p:ext uri="{BB962C8B-B14F-4D97-AF65-F5344CB8AC3E}">
        <p14:creationId xmlns:p14="http://schemas.microsoft.com/office/powerpoint/2010/main" val="142305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A051D3-9C84-4A56-A92D-C9EAD3D444F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9A4553BB-7E25-430E-941E-DC0C50F7BD6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47CE7497-9D22-4736-8FBF-3FF6782CE26B}"/>
              </a:ext>
            </a:extLst>
          </p:cNvPr>
          <p:cNvSpPr>
            <a:spLocks noGrp="1"/>
          </p:cNvSpPr>
          <p:nvPr>
            <p:ph type="dt" sz="half" idx="10"/>
          </p:nvPr>
        </p:nvSpPr>
        <p:spPr/>
        <p:txBody>
          <a:bodyPr/>
          <a:lstStyle/>
          <a:p>
            <a:fld id="{D5362216-3530-4C9D-AC46-41E1F93C83D9}" type="datetimeFigureOut">
              <a:rPr lang="en-GB" smtClean="0"/>
              <a:t>13/08/2019</a:t>
            </a:fld>
            <a:endParaRPr lang="en-GB"/>
          </a:p>
        </p:txBody>
      </p:sp>
      <p:sp>
        <p:nvSpPr>
          <p:cNvPr id="5" name="Footer Placeholder 4">
            <a:extLst>
              <a:ext uri="{FF2B5EF4-FFF2-40B4-BE49-F238E27FC236}">
                <a16:creationId xmlns="" xmlns:a16="http://schemas.microsoft.com/office/drawing/2014/main" id="{914E7FB0-EC5D-4DEF-B537-2398637B3A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755FF859-2222-485A-AA23-3C25BFB1339E}"/>
              </a:ext>
            </a:extLst>
          </p:cNvPr>
          <p:cNvSpPr>
            <a:spLocks noGrp="1"/>
          </p:cNvSpPr>
          <p:nvPr>
            <p:ph type="sldNum" sz="quarter" idx="12"/>
          </p:nvPr>
        </p:nvSpPr>
        <p:spPr/>
        <p:txBody>
          <a:bodyPr/>
          <a:lstStyle/>
          <a:p>
            <a:fld id="{5C1DB2F4-9907-442D-807A-A20321688A31}" type="slidenum">
              <a:rPr lang="en-GB" smtClean="0"/>
              <a:t>‹#›</a:t>
            </a:fld>
            <a:endParaRPr lang="en-GB"/>
          </a:p>
        </p:txBody>
      </p:sp>
    </p:spTree>
    <p:extLst>
      <p:ext uri="{BB962C8B-B14F-4D97-AF65-F5344CB8AC3E}">
        <p14:creationId xmlns:p14="http://schemas.microsoft.com/office/powerpoint/2010/main" val="3654446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4ADEE3E2-33FD-4F7D-93AE-9D8A746F79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31E421B1-59C4-4B07-87E9-F1B66E414E4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CD705436-BCB7-4166-AD18-E71A7AC14EB6}"/>
              </a:ext>
            </a:extLst>
          </p:cNvPr>
          <p:cNvSpPr>
            <a:spLocks noGrp="1"/>
          </p:cNvSpPr>
          <p:nvPr>
            <p:ph type="dt" sz="half" idx="10"/>
          </p:nvPr>
        </p:nvSpPr>
        <p:spPr/>
        <p:txBody>
          <a:bodyPr/>
          <a:lstStyle/>
          <a:p>
            <a:fld id="{D5362216-3530-4C9D-AC46-41E1F93C83D9}" type="datetimeFigureOut">
              <a:rPr lang="en-GB" smtClean="0"/>
              <a:t>13/08/2019</a:t>
            </a:fld>
            <a:endParaRPr lang="en-GB"/>
          </a:p>
        </p:txBody>
      </p:sp>
      <p:sp>
        <p:nvSpPr>
          <p:cNvPr id="5" name="Footer Placeholder 4">
            <a:extLst>
              <a:ext uri="{FF2B5EF4-FFF2-40B4-BE49-F238E27FC236}">
                <a16:creationId xmlns="" xmlns:a16="http://schemas.microsoft.com/office/drawing/2014/main" id="{B3676041-242A-4968-9670-0B0AAB80CE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158B46F9-E049-410E-B4B7-22D8A3265546}"/>
              </a:ext>
            </a:extLst>
          </p:cNvPr>
          <p:cNvSpPr>
            <a:spLocks noGrp="1"/>
          </p:cNvSpPr>
          <p:nvPr>
            <p:ph type="sldNum" sz="quarter" idx="12"/>
          </p:nvPr>
        </p:nvSpPr>
        <p:spPr/>
        <p:txBody>
          <a:bodyPr/>
          <a:lstStyle/>
          <a:p>
            <a:fld id="{5C1DB2F4-9907-442D-807A-A20321688A31}" type="slidenum">
              <a:rPr lang="en-GB" smtClean="0"/>
              <a:t>‹#›</a:t>
            </a:fld>
            <a:endParaRPr lang="en-GB"/>
          </a:p>
        </p:txBody>
      </p:sp>
    </p:spTree>
    <p:extLst>
      <p:ext uri="{BB962C8B-B14F-4D97-AF65-F5344CB8AC3E}">
        <p14:creationId xmlns:p14="http://schemas.microsoft.com/office/powerpoint/2010/main" val="3275461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A96E72-2848-4AA6-B041-80BA3CE8BC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7428FC0A-D71B-40A6-8C06-B0C54F91F72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A7D3D7F3-F772-41E7-B343-F5F20CBA9BD5}"/>
              </a:ext>
            </a:extLst>
          </p:cNvPr>
          <p:cNvSpPr>
            <a:spLocks noGrp="1"/>
          </p:cNvSpPr>
          <p:nvPr>
            <p:ph type="dt" sz="half" idx="10"/>
          </p:nvPr>
        </p:nvSpPr>
        <p:spPr/>
        <p:txBody>
          <a:bodyPr/>
          <a:lstStyle/>
          <a:p>
            <a:fld id="{D5362216-3530-4C9D-AC46-41E1F93C83D9}" type="datetimeFigureOut">
              <a:rPr lang="en-GB" smtClean="0"/>
              <a:t>13/08/2019</a:t>
            </a:fld>
            <a:endParaRPr lang="en-GB"/>
          </a:p>
        </p:txBody>
      </p:sp>
      <p:sp>
        <p:nvSpPr>
          <p:cNvPr id="5" name="Footer Placeholder 4">
            <a:extLst>
              <a:ext uri="{FF2B5EF4-FFF2-40B4-BE49-F238E27FC236}">
                <a16:creationId xmlns="" xmlns:a16="http://schemas.microsoft.com/office/drawing/2014/main" id="{562E64C5-E8F6-4BA3-A6B0-9C4F291D1F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D233AD4C-117E-4F92-84AB-3E4787E6D8D2}"/>
              </a:ext>
            </a:extLst>
          </p:cNvPr>
          <p:cNvSpPr>
            <a:spLocks noGrp="1"/>
          </p:cNvSpPr>
          <p:nvPr>
            <p:ph type="sldNum" sz="quarter" idx="12"/>
          </p:nvPr>
        </p:nvSpPr>
        <p:spPr/>
        <p:txBody>
          <a:bodyPr/>
          <a:lstStyle/>
          <a:p>
            <a:fld id="{5C1DB2F4-9907-442D-807A-A20321688A31}" type="slidenum">
              <a:rPr lang="en-GB" smtClean="0"/>
              <a:t>‹#›</a:t>
            </a:fld>
            <a:endParaRPr lang="en-GB"/>
          </a:p>
        </p:txBody>
      </p:sp>
    </p:spTree>
    <p:extLst>
      <p:ext uri="{BB962C8B-B14F-4D97-AF65-F5344CB8AC3E}">
        <p14:creationId xmlns:p14="http://schemas.microsoft.com/office/powerpoint/2010/main" val="1665764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8D629F-A87F-4C02-B56B-CBE84CC258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720A3EE1-C378-4659-858B-1EB1D64987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C85A75E-172D-4324-A7DF-3DA73F2FD240}"/>
              </a:ext>
            </a:extLst>
          </p:cNvPr>
          <p:cNvSpPr>
            <a:spLocks noGrp="1"/>
          </p:cNvSpPr>
          <p:nvPr>
            <p:ph type="dt" sz="half" idx="10"/>
          </p:nvPr>
        </p:nvSpPr>
        <p:spPr/>
        <p:txBody>
          <a:bodyPr/>
          <a:lstStyle/>
          <a:p>
            <a:fld id="{D5362216-3530-4C9D-AC46-41E1F93C83D9}" type="datetimeFigureOut">
              <a:rPr lang="en-GB" smtClean="0"/>
              <a:t>13/08/2019</a:t>
            </a:fld>
            <a:endParaRPr lang="en-GB"/>
          </a:p>
        </p:txBody>
      </p:sp>
      <p:sp>
        <p:nvSpPr>
          <p:cNvPr id="5" name="Footer Placeholder 4">
            <a:extLst>
              <a:ext uri="{FF2B5EF4-FFF2-40B4-BE49-F238E27FC236}">
                <a16:creationId xmlns="" xmlns:a16="http://schemas.microsoft.com/office/drawing/2014/main" id="{3B0CC7AD-9F73-4EA7-9739-D44584A785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3BE43A99-FE3B-4B15-B13C-D2249B77BD7A}"/>
              </a:ext>
            </a:extLst>
          </p:cNvPr>
          <p:cNvSpPr>
            <a:spLocks noGrp="1"/>
          </p:cNvSpPr>
          <p:nvPr>
            <p:ph type="sldNum" sz="quarter" idx="12"/>
          </p:nvPr>
        </p:nvSpPr>
        <p:spPr/>
        <p:txBody>
          <a:bodyPr/>
          <a:lstStyle/>
          <a:p>
            <a:fld id="{5C1DB2F4-9907-442D-807A-A20321688A31}" type="slidenum">
              <a:rPr lang="en-GB" smtClean="0"/>
              <a:t>‹#›</a:t>
            </a:fld>
            <a:endParaRPr lang="en-GB"/>
          </a:p>
        </p:txBody>
      </p:sp>
    </p:spTree>
    <p:extLst>
      <p:ext uri="{BB962C8B-B14F-4D97-AF65-F5344CB8AC3E}">
        <p14:creationId xmlns:p14="http://schemas.microsoft.com/office/powerpoint/2010/main" val="41877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EB9C05-95A9-4CD0-A9A0-F55C78E78F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078B0672-2A52-4563-A137-BA4E4D60563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1841E373-28DC-4162-B11D-052F9C39719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C28F6ED1-F97F-4017-B59F-59045B1DC69E}"/>
              </a:ext>
            </a:extLst>
          </p:cNvPr>
          <p:cNvSpPr>
            <a:spLocks noGrp="1"/>
          </p:cNvSpPr>
          <p:nvPr>
            <p:ph type="dt" sz="half" idx="10"/>
          </p:nvPr>
        </p:nvSpPr>
        <p:spPr/>
        <p:txBody>
          <a:bodyPr/>
          <a:lstStyle/>
          <a:p>
            <a:fld id="{D5362216-3530-4C9D-AC46-41E1F93C83D9}" type="datetimeFigureOut">
              <a:rPr lang="en-GB" smtClean="0"/>
              <a:t>13/08/2019</a:t>
            </a:fld>
            <a:endParaRPr lang="en-GB"/>
          </a:p>
        </p:txBody>
      </p:sp>
      <p:sp>
        <p:nvSpPr>
          <p:cNvPr id="6" name="Footer Placeholder 5">
            <a:extLst>
              <a:ext uri="{FF2B5EF4-FFF2-40B4-BE49-F238E27FC236}">
                <a16:creationId xmlns="" xmlns:a16="http://schemas.microsoft.com/office/drawing/2014/main" id="{4D969235-5CE6-4A4F-8B73-CE55C0691B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77A953DA-4D4C-433C-89EE-0589AFA9CA09}"/>
              </a:ext>
            </a:extLst>
          </p:cNvPr>
          <p:cNvSpPr>
            <a:spLocks noGrp="1"/>
          </p:cNvSpPr>
          <p:nvPr>
            <p:ph type="sldNum" sz="quarter" idx="12"/>
          </p:nvPr>
        </p:nvSpPr>
        <p:spPr/>
        <p:txBody>
          <a:bodyPr/>
          <a:lstStyle/>
          <a:p>
            <a:fld id="{5C1DB2F4-9907-442D-807A-A20321688A31}" type="slidenum">
              <a:rPr lang="en-GB" smtClean="0"/>
              <a:t>‹#›</a:t>
            </a:fld>
            <a:endParaRPr lang="en-GB"/>
          </a:p>
        </p:txBody>
      </p:sp>
    </p:spTree>
    <p:extLst>
      <p:ext uri="{BB962C8B-B14F-4D97-AF65-F5344CB8AC3E}">
        <p14:creationId xmlns:p14="http://schemas.microsoft.com/office/powerpoint/2010/main" val="2931182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50F84B-C5E4-4BE1-B4F8-C924C62B922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1B539810-70B4-4F4A-938B-F62DB64AEE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8D23D621-0B6B-4354-87D8-B61004E580F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F21F9AB4-3482-4915-86B2-701E32DF99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354D171E-3F49-44D7-83D5-2A3382830F7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DBFF698A-40DC-4123-896C-CADC3182B01B}"/>
              </a:ext>
            </a:extLst>
          </p:cNvPr>
          <p:cNvSpPr>
            <a:spLocks noGrp="1"/>
          </p:cNvSpPr>
          <p:nvPr>
            <p:ph type="dt" sz="half" idx="10"/>
          </p:nvPr>
        </p:nvSpPr>
        <p:spPr/>
        <p:txBody>
          <a:bodyPr/>
          <a:lstStyle/>
          <a:p>
            <a:fld id="{D5362216-3530-4C9D-AC46-41E1F93C83D9}" type="datetimeFigureOut">
              <a:rPr lang="en-GB" smtClean="0"/>
              <a:t>13/08/2019</a:t>
            </a:fld>
            <a:endParaRPr lang="en-GB"/>
          </a:p>
        </p:txBody>
      </p:sp>
      <p:sp>
        <p:nvSpPr>
          <p:cNvPr id="8" name="Footer Placeholder 7">
            <a:extLst>
              <a:ext uri="{FF2B5EF4-FFF2-40B4-BE49-F238E27FC236}">
                <a16:creationId xmlns="" xmlns:a16="http://schemas.microsoft.com/office/drawing/2014/main" id="{DE984551-5D39-4B51-908B-B3062691047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D4EF0D12-5FA6-48F0-A902-85A5E2A10AB1}"/>
              </a:ext>
            </a:extLst>
          </p:cNvPr>
          <p:cNvSpPr>
            <a:spLocks noGrp="1"/>
          </p:cNvSpPr>
          <p:nvPr>
            <p:ph type="sldNum" sz="quarter" idx="12"/>
          </p:nvPr>
        </p:nvSpPr>
        <p:spPr/>
        <p:txBody>
          <a:bodyPr/>
          <a:lstStyle/>
          <a:p>
            <a:fld id="{5C1DB2F4-9907-442D-807A-A20321688A31}" type="slidenum">
              <a:rPr lang="en-GB" smtClean="0"/>
              <a:t>‹#›</a:t>
            </a:fld>
            <a:endParaRPr lang="en-GB"/>
          </a:p>
        </p:txBody>
      </p:sp>
    </p:spTree>
    <p:extLst>
      <p:ext uri="{BB962C8B-B14F-4D97-AF65-F5344CB8AC3E}">
        <p14:creationId xmlns:p14="http://schemas.microsoft.com/office/powerpoint/2010/main" val="1053043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BB401F-FADA-493B-BD44-7A2A843BA1B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3AC8A185-9397-4C41-996A-67F8F08F8174}"/>
              </a:ext>
            </a:extLst>
          </p:cNvPr>
          <p:cNvSpPr>
            <a:spLocks noGrp="1"/>
          </p:cNvSpPr>
          <p:nvPr>
            <p:ph type="dt" sz="half" idx="10"/>
          </p:nvPr>
        </p:nvSpPr>
        <p:spPr/>
        <p:txBody>
          <a:bodyPr/>
          <a:lstStyle/>
          <a:p>
            <a:fld id="{D5362216-3530-4C9D-AC46-41E1F93C83D9}" type="datetimeFigureOut">
              <a:rPr lang="en-GB" smtClean="0"/>
              <a:t>13/08/2019</a:t>
            </a:fld>
            <a:endParaRPr lang="en-GB"/>
          </a:p>
        </p:txBody>
      </p:sp>
      <p:sp>
        <p:nvSpPr>
          <p:cNvPr id="4" name="Footer Placeholder 3">
            <a:extLst>
              <a:ext uri="{FF2B5EF4-FFF2-40B4-BE49-F238E27FC236}">
                <a16:creationId xmlns="" xmlns:a16="http://schemas.microsoft.com/office/drawing/2014/main" id="{8C0EBB20-61F4-4A94-91D2-2740F119C76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F62652E0-7BBA-40DC-A18D-7567B05817D2}"/>
              </a:ext>
            </a:extLst>
          </p:cNvPr>
          <p:cNvSpPr>
            <a:spLocks noGrp="1"/>
          </p:cNvSpPr>
          <p:nvPr>
            <p:ph type="sldNum" sz="quarter" idx="12"/>
          </p:nvPr>
        </p:nvSpPr>
        <p:spPr/>
        <p:txBody>
          <a:bodyPr/>
          <a:lstStyle/>
          <a:p>
            <a:fld id="{5C1DB2F4-9907-442D-807A-A20321688A31}" type="slidenum">
              <a:rPr lang="en-GB" smtClean="0"/>
              <a:t>‹#›</a:t>
            </a:fld>
            <a:endParaRPr lang="en-GB"/>
          </a:p>
        </p:txBody>
      </p:sp>
    </p:spTree>
    <p:extLst>
      <p:ext uri="{BB962C8B-B14F-4D97-AF65-F5344CB8AC3E}">
        <p14:creationId xmlns:p14="http://schemas.microsoft.com/office/powerpoint/2010/main" val="2697696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5D42729B-8238-464A-98AA-0CD1514313D3}"/>
              </a:ext>
            </a:extLst>
          </p:cNvPr>
          <p:cNvSpPr>
            <a:spLocks noGrp="1"/>
          </p:cNvSpPr>
          <p:nvPr>
            <p:ph type="dt" sz="half" idx="10"/>
          </p:nvPr>
        </p:nvSpPr>
        <p:spPr/>
        <p:txBody>
          <a:bodyPr/>
          <a:lstStyle/>
          <a:p>
            <a:fld id="{D5362216-3530-4C9D-AC46-41E1F93C83D9}" type="datetimeFigureOut">
              <a:rPr lang="en-GB" smtClean="0"/>
              <a:t>13/08/2019</a:t>
            </a:fld>
            <a:endParaRPr lang="en-GB"/>
          </a:p>
        </p:txBody>
      </p:sp>
      <p:sp>
        <p:nvSpPr>
          <p:cNvPr id="3" name="Footer Placeholder 2">
            <a:extLst>
              <a:ext uri="{FF2B5EF4-FFF2-40B4-BE49-F238E27FC236}">
                <a16:creationId xmlns="" xmlns:a16="http://schemas.microsoft.com/office/drawing/2014/main" id="{5E52D6D1-231A-40D1-991A-B197B8512D1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E0D99C0D-8090-45A4-8B3D-C0BBD435674F}"/>
              </a:ext>
            </a:extLst>
          </p:cNvPr>
          <p:cNvSpPr>
            <a:spLocks noGrp="1"/>
          </p:cNvSpPr>
          <p:nvPr>
            <p:ph type="sldNum" sz="quarter" idx="12"/>
          </p:nvPr>
        </p:nvSpPr>
        <p:spPr/>
        <p:txBody>
          <a:bodyPr/>
          <a:lstStyle/>
          <a:p>
            <a:fld id="{5C1DB2F4-9907-442D-807A-A20321688A31}" type="slidenum">
              <a:rPr lang="en-GB" smtClean="0"/>
              <a:t>‹#›</a:t>
            </a:fld>
            <a:endParaRPr lang="en-GB"/>
          </a:p>
        </p:txBody>
      </p:sp>
    </p:spTree>
    <p:extLst>
      <p:ext uri="{BB962C8B-B14F-4D97-AF65-F5344CB8AC3E}">
        <p14:creationId xmlns:p14="http://schemas.microsoft.com/office/powerpoint/2010/main" val="635920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9653ED-2047-44FE-B4A9-28C32BDFF7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1D7D714C-9EFA-4332-A7E1-49604D0B10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CD408D2D-2A7C-4785-8A76-4D9ED28553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EE9C99B-DC83-4904-825C-A495E8B613F2}"/>
              </a:ext>
            </a:extLst>
          </p:cNvPr>
          <p:cNvSpPr>
            <a:spLocks noGrp="1"/>
          </p:cNvSpPr>
          <p:nvPr>
            <p:ph type="dt" sz="half" idx="10"/>
          </p:nvPr>
        </p:nvSpPr>
        <p:spPr/>
        <p:txBody>
          <a:bodyPr/>
          <a:lstStyle/>
          <a:p>
            <a:fld id="{D5362216-3530-4C9D-AC46-41E1F93C83D9}" type="datetimeFigureOut">
              <a:rPr lang="en-GB" smtClean="0"/>
              <a:t>13/08/2019</a:t>
            </a:fld>
            <a:endParaRPr lang="en-GB"/>
          </a:p>
        </p:txBody>
      </p:sp>
      <p:sp>
        <p:nvSpPr>
          <p:cNvPr id="6" name="Footer Placeholder 5">
            <a:extLst>
              <a:ext uri="{FF2B5EF4-FFF2-40B4-BE49-F238E27FC236}">
                <a16:creationId xmlns="" xmlns:a16="http://schemas.microsoft.com/office/drawing/2014/main" id="{602427BB-8024-4A3F-9631-2F131F6188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BCEB8159-E84F-4363-9966-4D328AF79FB0}"/>
              </a:ext>
            </a:extLst>
          </p:cNvPr>
          <p:cNvSpPr>
            <a:spLocks noGrp="1"/>
          </p:cNvSpPr>
          <p:nvPr>
            <p:ph type="sldNum" sz="quarter" idx="12"/>
          </p:nvPr>
        </p:nvSpPr>
        <p:spPr/>
        <p:txBody>
          <a:bodyPr/>
          <a:lstStyle/>
          <a:p>
            <a:fld id="{5C1DB2F4-9907-442D-807A-A20321688A31}" type="slidenum">
              <a:rPr lang="en-GB" smtClean="0"/>
              <a:t>‹#›</a:t>
            </a:fld>
            <a:endParaRPr lang="en-GB"/>
          </a:p>
        </p:txBody>
      </p:sp>
    </p:spTree>
    <p:extLst>
      <p:ext uri="{BB962C8B-B14F-4D97-AF65-F5344CB8AC3E}">
        <p14:creationId xmlns:p14="http://schemas.microsoft.com/office/powerpoint/2010/main" val="4214157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96ABCC-B902-43AB-9196-148ECDB455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D3F8533D-AB9C-4497-9789-613269E9CC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1C8C08AC-5DB0-4E8C-833B-BA06EF70E8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97469766-9EEA-4AEC-874D-7D248E8F1B87}"/>
              </a:ext>
            </a:extLst>
          </p:cNvPr>
          <p:cNvSpPr>
            <a:spLocks noGrp="1"/>
          </p:cNvSpPr>
          <p:nvPr>
            <p:ph type="dt" sz="half" idx="10"/>
          </p:nvPr>
        </p:nvSpPr>
        <p:spPr/>
        <p:txBody>
          <a:bodyPr/>
          <a:lstStyle/>
          <a:p>
            <a:fld id="{D5362216-3530-4C9D-AC46-41E1F93C83D9}" type="datetimeFigureOut">
              <a:rPr lang="en-GB" smtClean="0"/>
              <a:t>13/08/2019</a:t>
            </a:fld>
            <a:endParaRPr lang="en-GB"/>
          </a:p>
        </p:txBody>
      </p:sp>
      <p:sp>
        <p:nvSpPr>
          <p:cNvPr id="6" name="Footer Placeholder 5">
            <a:extLst>
              <a:ext uri="{FF2B5EF4-FFF2-40B4-BE49-F238E27FC236}">
                <a16:creationId xmlns="" xmlns:a16="http://schemas.microsoft.com/office/drawing/2014/main" id="{1F71BC3D-B72B-4374-93A6-EACC7AC94F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636EF3AB-FC05-4630-852B-77DF4827BC27}"/>
              </a:ext>
            </a:extLst>
          </p:cNvPr>
          <p:cNvSpPr>
            <a:spLocks noGrp="1"/>
          </p:cNvSpPr>
          <p:nvPr>
            <p:ph type="sldNum" sz="quarter" idx="12"/>
          </p:nvPr>
        </p:nvSpPr>
        <p:spPr/>
        <p:txBody>
          <a:bodyPr/>
          <a:lstStyle/>
          <a:p>
            <a:fld id="{5C1DB2F4-9907-442D-807A-A20321688A31}" type="slidenum">
              <a:rPr lang="en-GB" smtClean="0"/>
              <a:t>‹#›</a:t>
            </a:fld>
            <a:endParaRPr lang="en-GB"/>
          </a:p>
        </p:txBody>
      </p:sp>
    </p:spTree>
    <p:extLst>
      <p:ext uri="{BB962C8B-B14F-4D97-AF65-F5344CB8AC3E}">
        <p14:creationId xmlns:p14="http://schemas.microsoft.com/office/powerpoint/2010/main" val="45574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B80964A-433A-4E5F-A53F-5C3E913D39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3F18DF37-1057-420D-A1DB-A7238B7CEC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076F01C7-08DF-4CF9-BCA3-5EA56371B0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62216-3530-4C9D-AC46-41E1F93C83D9}" type="datetimeFigureOut">
              <a:rPr lang="en-GB" smtClean="0"/>
              <a:t>13/08/2019</a:t>
            </a:fld>
            <a:endParaRPr lang="en-GB"/>
          </a:p>
        </p:txBody>
      </p:sp>
      <p:sp>
        <p:nvSpPr>
          <p:cNvPr id="5" name="Footer Placeholder 4">
            <a:extLst>
              <a:ext uri="{FF2B5EF4-FFF2-40B4-BE49-F238E27FC236}">
                <a16:creationId xmlns="" xmlns:a16="http://schemas.microsoft.com/office/drawing/2014/main" id="{CC48C3E4-CF86-4EAD-A5A7-F87F79C880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4B4C6081-46C3-4193-8704-05055C2E68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1DB2F4-9907-442D-807A-A20321688A31}" type="slidenum">
              <a:rPr lang="en-GB" smtClean="0"/>
              <a:t>‹#›</a:t>
            </a:fld>
            <a:endParaRPr lang="en-GB"/>
          </a:p>
        </p:txBody>
      </p:sp>
    </p:spTree>
    <p:extLst>
      <p:ext uri="{BB962C8B-B14F-4D97-AF65-F5344CB8AC3E}">
        <p14:creationId xmlns:p14="http://schemas.microsoft.com/office/powerpoint/2010/main" val="3613129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zb1o8ykvS6U" TargetMode="External"/><Relationship Id="rId2" Type="http://schemas.openxmlformats.org/officeDocument/2006/relationships/hyperlink" Target="https://www.nbt.nhs.uk/severn-pathology/pathology-services/clinical-biochemistry/fit-testing"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BC4DEFEA-35B5-4419-975F-2CF55436C807}"/>
              </a:ext>
            </a:extLst>
          </p:cNvPr>
          <p:cNvSpPr>
            <a:spLocks noGrp="1"/>
          </p:cNvSpPr>
          <p:nvPr>
            <p:ph type="ctrTitle"/>
          </p:nvPr>
        </p:nvSpPr>
        <p:spPr>
          <a:xfrm>
            <a:off x="603504" y="770467"/>
            <a:ext cx="6608963" cy="3352800"/>
          </a:xfrm>
        </p:spPr>
        <p:txBody>
          <a:bodyPr>
            <a:normAutofit/>
          </a:bodyPr>
          <a:lstStyle/>
          <a:p>
            <a:r>
              <a:rPr lang="en-GB" sz="6200" dirty="0"/>
              <a:t>FIT Testing update</a:t>
            </a:r>
          </a:p>
        </p:txBody>
      </p:sp>
      <p:sp>
        <p:nvSpPr>
          <p:cNvPr id="5" name="Subtitle 4">
            <a:extLst>
              <a:ext uri="{FF2B5EF4-FFF2-40B4-BE49-F238E27FC236}">
                <a16:creationId xmlns="" xmlns:a16="http://schemas.microsoft.com/office/drawing/2014/main" id="{AC303823-5DEA-4EA1-AF0F-554025C6FA7C}"/>
              </a:ext>
            </a:extLst>
          </p:cNvPr>
          <p:cNvSpPr>
            <a:spLocks noGrp="1"/>
          </p:cNvSpPr>
          <p:nvPr>
            <p:ph type="subTitle" idx="1"/>
          </p:nvPr>
        </p:nvSpPr>
        <p:spPr>
          <a:xfrm>
            <a:off x="667513" y="4206876"/>
            <a:ext cx="6544954" cy="1645920"/>
          </a:xfrm>
        </p:spPr>
        <p:txBody>
          <a:bodyPr>
            <a:normAutofit/>
          </a:bodyPr>
          <a:lstStyle/>
          <a:p>
            <a:r>
              <a:rPr lang="en-GB" dirty="0" smtClean="0"/>
              <a:t>Patricia McLarnon</a:t>
            </a:r>
            <a:endParaRPr lang="en-GB" dirty="0"/>
          </a:p>
        </p:txBody>
      </p:sp>
      <p:pic>
        <p:nvPicPr>
          <p:cNvPr id="10" name="Picture 9">
            <a:extLst>
              <a:ext uri="{FF2B5EF4-FFF2-40B4-BE49-F238E27FC236}">
                <a16:creationId xmlns="" xmlns:a16="http://schemas.microsoft.com/office/drawing/2014/main" id="{A23080BA-235E-4105-AF64-FF073971CD92}"/>
              </a:ext>
            </a:extLst>
          </p:cNvPr>
          <p:cNvPicPr>
            <a:picLocks noChangeAspect="1"/>
          </p:cNvPicPr>
          <p:nvPr/>
        </p:nvPicPr>
        <p:blipFill>
          <a:blip r:embed="rId3"/>
          <a:stretch>
            <a:fillRect/>
          </a:stretch>
        </p:blipFill>
        <p:spPr>
          <a:xfrm>
            <a:off x="8236368" y="2792096"/>
            <a:ext cx="3352128" cy="1273808"/>
          </a:xfrm>
          <a:prstGeom prst="rect">
            <a:avLst/>
          </a:prstGeom>
        </p:spPr>
      </p:pic>
    </p:spTree>
    <p:extLst>
      <p:ext uri="{BB962C8B-B14F-4D97-AF65-F5344CB8AC3E}">
        <p14:creationId xmlns:p14="http://schemas.microsoft.com/office/powerpoint/2010/main" val="247018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AA90A1-9626-4972-9D02-3D7A16047E6B}"/>
              </a:ext>
            </a:extLst>
          </p:cNvPr>
          <p:cNvSpPr>
            <a:spLocks noGrp="1"/>
          </p:cNvSpPr>
          <p:nvPr>
            <p:ph type="title"/>
          </p:nvPr>
        </p:nvSpPr>
        <p:spPr/>
        <p:txBody>
          <a:bodyPr/>
          <a:lstStyle/>
          <a:p>
            <a:r>
              <a:rPr lang="en-GB" dirty="0"/>
              <a:t>Future commissioning of the test</a:t>
            </a:r>
            <a:r>
              <a:rPr lang="en-GB" b="1" dirty="0"/>
              <a:t/>
            </a:r>
            <a:br>
              <a:rPr lang="en-GB" b="1" dirty="0"/>
            </a:br>
            <a:endParaRPr lang="en-GB" dirty="0"/>
          </a:p>
        </p:txBody>
      </p:sp>
      <p:sp>
        <p:nvSpPr>
          <p:cNvPr id="3" name="Content Placeholder 2">
            <a:extLst>
              <a:ext uri="{FF2B5EF4-FFF2-40B4-BE49-F238E27FC236}">
                <a16:creationId xmlns="" xmlns:a16="http://schemas.microsoft.com/office/drawing/2014/main" id="{6FF708E4-1395-47DC-AA68-E4E4464DDCFB}"/>
              </a:ext>
            </a:extLst>
          </p:cNvPr>
          <p:cNvSpPr>
            <a:spLocks noGrp="1"/>
          </p:cNvSpPr>
          <p:nvPr>
            <p:ph idx="1"/>
          </p:nvPr>
        </p:nvSpPr>
        <p:spPr/>
        <p:txBody>
          <a:bodyPr>
            <a:normAutofit fontScale="85000" lnSpcReduction="20000"/>
          </a:bodyPr>
          <a:lstStyle/>
          <a:p>
            <a:pPr algn="just"/>
            <a:r>
              <a:rPr lang="en-GB" dirty="0"/>
              <a:t/>
            </a:r>
            <a:br>
              <a:rPr lang="en-GB" dirty="0"/>
            </a:br>
            <a:r>
              <a:rPr lang="en-GB" dirty="0"/>
              <a:t>Cancer Alliance funding of this test will conclude in March 2020, thereafter it will need to be commissioned by CCG’s.</a:t>
            </a:r>
          </a:p>
          <a:p>
            <a:pPr algn="just"/>
            <a:r>
              <a:rPr lang="en-GB" dirty="0"/>
              <a:t>As this is a new test, the project team are embarking on a robust programme of monitoring and evaluation to support commission decision making. This will conclude in January 2021 but an early insights paper will be available in time for the commissioning service planning rounds commencing in September 2019. </a:t>
            </a:r>
          </a:p>
          <a:p>
            <a:pPr algn="just"/>
            <a:r>
              <a:rPr lang="en-GB" dirty="0"/>
              <a:t>The evaluation is being commissioned from the DISCOVERY Team, at Exeter University who are assessing the diagnostic performance of the test and health economics.</a:t>
            </a:r>
          </a:p>
          <a:p>
            <a:pPr algn="just"/>
            <a:r>
              <a:rPr lang="en-GB" dirty="0"/>
              <a:t>To be robust, the evaluation must include 3500 patients (this is the volume of patients that received a FIT test between July &amp; December 2018). To measure false negatives we need to assess whether any of those 3500 patients went on to develop Cancer within 12 months of their test.  This is why the final (publishable) evaluation will not be available until January 2020.</a:t>
            </a:r>
          </a:p>
          <a:p>
            <a:pPr algn="just"/>
            <a:endParaRPr lang="en-GB" dirty="0"/>
          </a:p>
        </p:txBody>
      </p:sp>
      <p:pic>
        <p:nvPicPr>
          <p:cNvPr id="4" name="Picture 3">
            <a:extLst>
              <a:ext uri="{FF2B5EF4-FFF2-40B4-BE49-F238E27FC236}">
                <a16:creationId xmlns="" xmlns:a16="http://schemas.microsoft.com/office/drawing/2014/main" id="{E7109C77-6E32-4A74-9D01-482D66BAA3B2}"/>
              </a:ext>
            </a:extLst>
          </p:cNvPr>
          <p:cNvPicPr>
            <a:picLocks noChangeAspect="1"/>
          </p:cNvPicPr>
          <p:nvPr/>
        </p:nvPicPr>
        <p:blipFill>
          <a:blip r:embed="rId2"/>
          <a:stretch>
            <a:fillRect/>
          </a:stretch>
        </p:blipFill>
        <p:spPr>
          <a:xfrm>
            <a:off x="10533312" y="96475"/>
            <a:ext cx="1462088" cy="555593"/>
          </a:xfrm>
          <a:prstGeom prst="rect">
            <a:avLst/>
          </a:prstGeom>
        </p:spPr>
      </p:pic>
    </p:spTree>
    <p:extLst>
      <p:ext uri="{BB962C8B-B14F-4D97-AF65-F5344CB8AC3E}">
        <p14:creationId xmlns:p14="http://schemas.microsoft.com/office/powerpoint/2010/main" val="283485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879F2D-A658-4692-AF0D-847D7F8528FE}"/>
              </a:ext>
            </a:extLst>
          </p:cNvPr>
          <p:cNvSpPr>
            <a:spLocks noGrp="1"/>
          </p:cNvSpPr>
          <p:nvPr>
            <p:ph type="title"/>
          </p:nvPr>
        </p:nvSpPr>
        <p:spPr/>
        <p:txBody>
          <a:bodyPr/>
          <a:lstStyle/>
          <a:p>
            <a:r>
              <a:rPr lang="en-GB" dirty="0"/>
              <a:t>Future commissioning of the test</a:t>
            </a:r>
          </a:p>
        </p:txBody>
      </p:sp>
      <p:sp>
        <p:nvSpPr>
          <p:cNvPr id="3" name="Content Placeholder 2">
            <a:extLst>
              <a:ext uri="{FF2B5EF4-FFF2-40B4-BE49-F238E27FC236}">
                <a16:creationId xmlns="" xmlns:a16="http://schemas.microsoft.com/office/drawing/2014/main" id="{644C7426-D37E-40B8-BCC7-1C1687F70010}"/>
              </a:ext>
            </a:extLst>
          </p:cNvPr>
          <p:cNvSpPr>
            <a:spLocks noGrp="1"/>
          </p:cNvSpPr>
          <p:nvPr>
            <p:ph idx="1"/>
          </p:nvPr>
        </p:nvSpPr>
        <p:spPr/>
        <p:txBody>
          <a:bodyPr/>
          <a:lstStyle/>
          <a:p>
            <a:pPr algn="just"/>
            <a:r>
              <a:rPr lang="en-GB" dirty="0"/>
              <a:t>NICE published further guidance in July 2017 (DG30) which encourages the use of the test for any patient with abdominal symptoms who doesn’t fit the NG12 2WW criteria. However, at the moment the Peninsula and SWAG Cancer Alliances are only offering the test to the cohort previously referred to in NG12. The Cancer Alliances will make recommendations on this in its commissioning support paper available for September 2019. </a:t>
            </a:r>
          </a:p>
          <a:p>
            <a:pPr algn="just"/>
            <a:r>
              <a:rPr lang="en-GB" dirty="0"/>
              <a:t>Estimated running costs are anticipated to be less than £10 per test total revenue can be estimated from the figures per CCG above.</a:t>
            </a:r>
          </a:p>
          <a:p>
            <a:pPr algn="just"/>
            <a:endParaRPr lang="en-GB" dirty="0"/>
          </a:p>
        </p:txBody>
      </p:sp>
      <p:pic>
        <p:nvPicPr>
          <p:cNvPr id="4" name="Picture 3">
            <a:extLst>
              <a:ext uri="{FF2B5EF4-FFF2-40B4-BE49-F238E27FC236}">
                <a16:creationId xmlns="" xmlns:a16="http://schemas.microsoft.com/office/drawing/2014/main" id="{ADA50A6E-FCCB-4673-BEEF-CA4DAAAE6085}"/>
              </a:ext>
            </a:extLst>
          </p:cNvPr>
          <p:cNvPicPr>
            <a:picLocks noChangeAspect="1"/>
          </p:cNvPicPr>
          <p:nvPr/>
        </p:nvPicPr>
        <p:blipFill>
          <a:blip r:embed="rId2"/>
          <a:stretch>
            <a:fillRect/>
          </a:stretch>
        </p:blipFill>
        <p:spPr>
          <a:xfrm>
            <a:off x="10533312" y="96475"/>
            <a:ext cx="1462088" cy="555593"/>
          </a:xfrm>
          <a:prstGeom prst="rect">
            <a:avLst/>
          </a:prstGeom>
        </p:spPr>
      </p:pic>
    </p:spTree>
    <p:extLst>
      <p:ext uri="{BB962C8B-B14F-4D97-AF65-F5344CB8AC3E}">
        <p14:creationId xmlns:p14="http://schemas.microsoft.com/office/powerpoint/2010/main" val="2874986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A6CB97-B6BA-4466-AB88-4A2BC1F9B43E}"/>
              </a:ext>
            </a:extLst>
          </p:cNvPr>
          <p:cNvSpPr>
            <a:spLocks noGrp="1"/>
          </p:cNvSpPr>
          <p:nvPr>
            <p:ph type="title"/>
          </p:nvPr>
        </p:nvSpPr>
        <p:spPr>
          <a:xfrm>
            <a:off x="657224" y="499533"/>
            <a:ext cx="10772775" cy="823240"/>
          </a:xfrm>
        </p:spPr>
        <p:txBody>
          <a:bodyPr>
            <a:normAutofit/>
          </a:bodyPr>
          <a:lstStyle/>
          <a:p>
            <a:r>
              <a:rPr lang="en-GB" sz="4400" b="1" dirty="0" err="1">
                <a:solidFill>
                  <a:srgbClr val="FFFFFF"/>
                </a:solidFill>
              </a:rPr>
              <a:t>oduction</a:t>
            </a:r>
            <a:endParaRPr lang="en-GB" sz="4400" b="1" dirty="0">
              <a:solidFill>
                <a:srgbClr val="FFFFFF"/>
              </a:solidFill>
            </a:endParaRPr>
          </a:p>
        </p:txBody>
      </p:sp>
      <p:sp>
        <p:nvSpPr>
          <p:cNvPr id="3" name="Content Placeholder 2">
            <a:extLst>
              <a:ext uri="{FF2B5EF4-FFF2-40B4-BE49-F238E27FC236}">
                <a16:creationId xmlns="" xmlns:a16="http://schemas.microsoft.com/office/drawing/2014/main" id="{420F884B-5DB3-4DBC-BAFB-7F2CA38EC9D3}"/>
              </a:ext>
            </a:extLst>
          </p:cNvPr>
          <p:cNvSpPr>
            <a:spLocks noGrp="1"/>
          </p:cNvSpPr>
          <p:nvPr>
            <p:ph idx="1"/>
          </p:nvPr>
        </p:nvSpPr>
        <p:spPr>
          <a:xfrm>
            <a:off x="676656" y="2011680"/>
            <a:ext cx="10753725" cy="4619939"/>
          </a:xfrm>
        </p:spPr>
        <p:txBody>
          <a:bodyPr anchor="ctr">
            <a:normAutofit/>
          </a:bodyPr>
          <a:lstStyle/>
          <a:p>
            <a:pPr algn="just"/>
            <a:r>
              <a:rPr lang="en-GB" dirty="0"/>
              <a:t>FIT testing was implemented in primary care across the South West region 2018 - 600 practices </a:t>
            </a:r>
          </a:p>
          <a:p>
            <a:pPr algn="just"/>
            <a:r>
              <a:rPr lang="en-GB" dirty="0"/>
              <a:t>FIT was introduced for symptomatic patients who were classed as “low risk, but not no risk” of having colorectal cancer.  These are patients who have unexplained symptoms, but did not previously meet the criteria for a suspected cancer referral pathway (amounting to a risk of cancer less than 3%).</a:t>
            </a:r>
          </a:p>
          <a:p>
            <a:r>
              <a:rPr lang="en-GB" dirty="0"/>
              <a:t>The first South West evaluation of the data showed, the test has a positive predictive value PPV of 6.2%. This suggests that the risk of cancer in the +</a:t>
            </a:r>
            <a:r>
              <a:rPr lang="en-GB" dirty="0" err="1"/>
              <a:t>ve</a:t>
            </a:r>
            <a:r>
              <a:rPr lang="en-GB" dirty="0"/>
              <a:t> FIT group is 6.2% -which is more than double the NICE threshold of 3% for a 2ww referral (in NICE NG12). </a:t>
            </a:r>
          </a:p>
          <a:p>
            <a:endParaRPr lang="en-GB" dirty="0"/>
          </a:p>
        </p:txBody>
      </p:sp>
      <p:pic>
        <p:nvPicPr>
          <p:cNvPr id="7" name="Picture 6">
            <a:extLst>
              <a:ext uri="{FF2B5EF4-FFF2-40B4-BE49-F238E27FC236}">
                <a16:creationId xmlns="" xmlns:a16="http://schemas.microsoft.com/office/drawing/2014/main" id="{E79BB87F-A2C6-472A-9DC5-512288F1D236}"/>
              </a:ext>
            </a:extLst>
          </p:cNvPr>
          <p:cNvPicPr>
            <a:picLocks noChangeAspect="1"/>
          </p:cNvPicPr>
          <p:nvPr/>
        </p:nvPicPr>
        <p:blipFill>
          <a:blip r:embed="rId3"/>
          <a:stretch>
            <a:fillRect/>
          </a:stretch>
        </p:blipFill>
        <p:spPr>
          <a:xfrm>
            <a:off x="10470683" y="87875"/>
            <a:ext cx="1462088" cy="555593"/>
          </a:xfrm>
          <a:prstGeom prst="rect">
            <a:avLst/>
          </a:prstGeom>
        </p:spPr>
      </p:pic>
      <p:sp>
        <p:nvSpPr>
          <p:cNvPr id="8" name="Title 1">
            <a:extLst>
              <a:ext uri="{FF2B5EF4-FFF2-40B4-BE49-F238E27FC236}">
                <a16:creationId xmlns="" xmlns:a16="http://schemas.microsoft.com/office/drawing/2014/main" id="{1579A3B4-6426-4E74-B79B-2258EBE20F0C}"/>
              </a:ext>
            </a:extLst>
          </p:cNvPr>
          <p:cNvSpPr txBox="1">
            <a:spLocks/>
          </p:cNvSpPr>
          <p:nvPr/>
        </p:nvSpPr>
        <p:spPr>
          <a:xfrm>
            <a:off x="809624" y="651933"/>
            <a:ext cx="10772775" cy="82324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en-GB" b="1" dirty="0"/>
              <a:t>Introduction</a:t>
            </a:r>
            <a:endParaRPr lang="en-GB" dirty="0"/>
          </a:p>
        </p:txBody>
      </p:sp>
    </p:spTree>
    <p:extLst>
      <p:ext uri="{BB962C8B-B14F-4D97-AF65-F5344CB8AC3E}">
        <p14:creationId xmlns:p14="http://schemas.microsoft.com/office/powerpoint/2010/main" val="2243776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3319AF-6C0D-4830-AB2B-A62606820C28}"/>
              </a:ext>
            </a:extLst>
          </p:cNvPr>
          <p:cNvSpPr>
            <a:spLocks noGrp="1"/>
          </p:cNvSpPr>
          <p:nvPr>
            <p:ph type="title"/>
          </p:nvPr>
        </p:nvSpPr>
        <p:spPr/>
        <p:txBody>
          <a:bodyPr/>
          <a:lstStyle/>
          <a:p>
            <a:r>
              <a:rPr lang="en-GB" b="1" dirty="0"/>
              <a:t>FIT- Results in SWAG</a:t>
            </a:r>
            <a:r>
              <a:rPr lang="en-GB" dirty="0"/>
              <a:t> </a:t>
            </a:r>
          </a:p>
        </p:txBody>
      </p:sp>
      <p:graphicFrame>
        <p:nvGraphicFramePr>
          <p:cNvPr id="5" name="Content Placeholder 4">
            <a:extLst>
              <a:ext uri="{FF2B5EF4-FFF2-40B4-BE49-F238E27FC236}">
                <a16:creationId xmlns="" xmlns:a16="http://schemas.microsoft.com/office/drawing/2014/main" id="{597A7C0C-F870-4242-AAFD-F52B56531CE0}"/>
              </a:ext>
            </a:extLst>
          </p:cNvPr>
          <p:cNvGraphicFramePr>
            <a:graphicFrameLocks noGrp="1"/>
          </p:cNvGraphicFramePr>
          <p:nvPr>
            <p:ph idx="1"/>
            <p:extLst>
              <p:ext uri="{D42A27DB-BD31-4B8C-83A1-F6EECF244321}">
                <p14:modId xmlns:p14="http://schemas.microsoft.com/office/powerpoint/2010/main" val="3410531228"/>
              </p:ext>
            </p:extLst>
          </p:nvPr>
        </p:nvGraphicFramePr>
        <p:xfrm>
          <a:off x="762002" y="1954061"/>
          <a:ext cx="11095611" cy="2523744"/>
        </p:xfrm>
        <a:graphic>
          <a:graphicData uri="http://schemas.openxmlformats.org/drawingml/2006/table">
            <a:tbl>
              <a:tblPr firstRow="1" firstCol="1" bandRow="1">
                <a:tableStyleId>{69CF1AB2-1976-4502-BF36-3FF5EA218861}</a:tableStyleId>
              </a:tblPr>
              <a:tblGrid>
                <a:gridCol w="1912399">
                  <a:extLst>
                    <a:ext uri="{9D8B030D-6E8A-4147-A177-3AD203B41FA5}">
                      <a16:colId xmlns="" xmlns:a16="http://schemas.microsoft.com/office/drawing/2014/main" val="859221546"/>
                    </a:ext>
                  </a:extLst>
                </a:gridCol>
                <a:gridCol w="1975323">
                  <a:extLst>
                    <a:ext uri="{9D8B030D-6E8A-4147-A177-3AD203B41FA5}">
                      <a16:colId xmlns="" xmlns:a16="http://schemas.microsoft.com/office/drawing/2014/main" val="600399058"/>
                    </a:ext>
                  </a:extLst>
                </a:gridCol>
                <a:gridCol w="1944477">
                  <a:extLst>
                    <a:ext uri="{9D8B030D-6E8A-4147-A177-3AD203B41FA5}">
                      <a16:colId xmlns="" xmlns:a16="http://schemas.microsoft.com/office/drawing/2014/main" val="3343208322"/>
                    </a:ext>
                  </a:extLst>
                </a:gridCol>
                <a:gridCol w="1652065">
                  <a:extLst>
                    <a:ext uri="{9D8B030D-6E8A-4147-A177-3AD203B41FA5}">
                      <a16:colId xmlns="" xmlns:a16="http://schemas.microsoft.com/office/drawing/2014/main" val="1081500614"/>
                    </a:ext>
                  </a:extLst>
                </a:gridCol>
                <a:gridCol w="1652065">
                  <a:extLst>
                    <a:ext uri="{9D8B030D-6E8A-4147-A177-3AD203B41FA5}">
                      <a16:colId xmlns="" xmlns:a16="http://schemas.microsoft.com/office/drawing/2014/main" val="1504872088"/>
                    </a:ext>
                  </a:extLst>
                </a:gridCol>
                <a:gridCol w="1959282">
                  <a:extLst>
                    <a:ext uri="{9D8B030D-6E8A-4147-A177-3AD203B41FA5}">
                      <a16:colId xmlns="" xmlns:a16="http://schemas.microsoft.com/office/drawing/2014/main" val="189464453"/>
                    </a:ext>
                  </a:extLst>
                </a:gridCol>
              </a:tblGrid>
              <a:tr h="1147339">
                <a:tc>
                  <a:txBody>
                    <a:bodyPr/>
                    <a:lstStyle/>
                    <a:p>
                      <a:pPr>
                        <a:lnSpc>
                          <a:spcPct val="115000"/>
                        </a:lnSpc>
                        <a:spcAft>
                          <a:spcPts val="0"/>
                        </a:spcAft>
                      </a:pPr>
                      <a:r>
                        <a:rPr lang="en-GB" sz="2000">
                          <a:effectLst/>
                        </a:rPr>
                        <a:t>Locality</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GB" sz="2000">
                          <a:effectLst/>
                        </a:rPr>
                        <a:t>Positive Rate (average)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GB" sz="2000" dirty="0">
                          <a:effectLst/>
                        </a:rPr>
                        <a:t>Tests received (June 2018 to March 2019)</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GB" sz="2000">
                          <a:effectLst/>
                        </a:rPr>
                        <a:t>Number of Positive tests (June 2018 to March 2019)</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GB" sz="2000">
                          <a:effectLst/>
                        </a:rPr>
                        <a:t>Number of cancers detected to date (June 2018 to March 2019)</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GB" sz="2000" dirty="0">
                          <a:effectLst/>
                        </a:rPr>
                        <a:t>No of cancers detected that are stage 1 or 2</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621986362"/>
                  </a:ext>
                </a:extLst>
              </a:tr>
              <a:tr h="317102">
                <a:tc>
                  <a:txBody>
                    <a:bodyPr/>
                    <a:lstStyle/>
                    <a:p>
                      <a:pPr>
                        <a:lnSpc>
                          <a:spcPct val="115000"/>
                        </a:lnSpc>
                        <a:spcAft>
                          <a:spcPts val="0"/>
                        </a:spcAft>
                      </a:pPr>
                      <a:r>
                        <a:rPr lang="en-GB" sz="2400">
                          <a:effectLst/>
                        </a:rPr>
                        <a:t>SWAG</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400" dirty="0">
                          <a:effectLst/>
                        </a:rPr>
                        <a:t>17%</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400">
                          <a:effectLst/>
                        </a:rPr>
                        <a:t>3761</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400">
                          <a:effectLst/>
                        </a:rPr>
                        <a:t>620</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400">
                          <a:effectLst/>
                        </a:rPr>
                        <a:t>43</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400" dirty="0">
                          <a:effectLst/>
                        </a:rPr>
                        <a:t>24**</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225870599"/>
                  </a:ext>
                </a:extLst>
              </a:tr>
            </a:tbl>
          </a:graphicData>
        </a:graphic>
      </p:graphicFrame>
      <p:pic>
        <p:nvPicPr>
          <p:cNvPr id="4" name="Picture 3">
            <a:extLst>
              <a:ext uri="{FF2B5EF4-FFF2-40B4-BE49-F238E27FC236}">
                <a16:creationId xmlns="" xmlns:a16="http://schemas.microsoft.com/office/drawing/2014/main" id="{874EFCCE-1F75-4000-8020-C6CC744B2ACA}"/>
              </a:ext>
            </a:extLst>
          </p:cNvPr>
          <p:cNvPicPr>
            <a:picLocks noChangeAspect="1"/>
          </p:cNvPicPr>
          <p:nvPr/>
        </p:nvPicPr>
        <p:blipFill>
          <a:blip r:embed="rId2"/>
          <a:stretch>
            <a:fillRect/>
          </a:stretch>
        </p:blipFill>
        <p:spPr>
          <a:xfrm>
            <a:off x="10395526" y="221736"/>
            <a:ext cx="1462088" cy="555593"/>
          </a:xfrm>
          <a:prstGeom prst="rect">
            <a:avLst/>
          </a:prstGeom>
        </p:spPr>
      </p:pic>
      <p:sp>
        <p:nvSpPr>
          <p:cNvPr id="6" name="Rectangle 5">
            <a:extLst>
              <a:ext uri="{FF2B5EF4-FFF2-40B4-BE49-F238E27FC236}">
                <a16:creationId xmlns="" xmlns:a16="http://schemas.microsoft.com/office/drawing/2014/main" id="{84859523-84CF-4C1C-987C-F6E92B2EC3FB}"/>
              </a:ext>
            </a:extLst>
          </p:cNvPr>
          <p:cNvSpPr/>
          <p:nvPr/>
        </p:nvSpPr>
        <p:spPr>
          <a:xfrm>
            <a:off x="213065" y="5269651"/>
            <a:ext cx="11644548" cy="2511200"/>
          </a:xfrm>
          <a:prstGeom prst="rect">
            <a:avLst/>
          </a:prstGeom>
        </p:spPr>
        <p:txBody>
          <a:bodyPr wrap="square">
            <a:spAutoFit/>
          </a:bodyPr>
          <a:lstStyle/>
          <a:p>
            <a:pPr>
              <a:lnSpc>
                <a:spcPct val="115000"/>
              </a:lnSpc>
              <a:spcAft>
                <a:spcPts val="1000"/>
              </a:spcAft>
            </a:pPr>
            <a:r>
              <a:rPr lang="en-GB" sz="1600" dirty="0">
                <a:latin typeface="Calibri" panose="020F0502020204030204" pitchFamily="34" charset="0"/>
                <a:ea typeface="Calibri" panose="020F0502020204030204" pitchFamily="34" charset="0"/>
                <a:cs typeface="Times New Roman" panose="02020603050405020304" pitchFamily="18" charset="0"/>
              </a:rPr>
              <a:t>*Due to waiting times, not all data is available. Incomplete data set from Swindon and no results from North Bristol however, even with incomplete data PPV is still 7% </a:t>
            </a:r>
            <a:br>
              <a:rPr lang="en-GB" sz="1600" dirty="0">
                <a:latin typeface="Calibri" panose="020F0502020204030204" pitchFamily="34" charset="0"/>
                <a:ea typeface="Calibri" panose="020F0502020204030204" pitchFamily="34" charset="0"/>
                <a:cs typeface="Times New Roman" panose="02020603050405020304" pitchFamily="18" charset="0"/>
              </a:rPr>
            </a:br>
            <a:r>
              <a:rPr lang="en-GB" sz="1600" dirty="0">
                <a:latin typeface="Calibri" panose="020F0502020204030204" pitchFamily="34" charset="0"/>
                <a:ea typeface="Calibri" panose="020F0502020204030204" pitchFamily="34" charset="0"/>
                <a:cs typeface="Times New Roman" panose="02020603050405020304" pitchFamily="18" charset="0"/>
              </a:rPr>
              <a:t>**Not all have staging yet (</a:t>
            </a:r>
            <a:r>
              <a:rPr lang="en-GB" sz="1600" dirty="0" err="1">
                <a:latin typeface="Calibri" panose="020F0502020204030204" pitchFamily="34" charset="0"/>
                <a:ea typeface="Calibri" panose="020F0502020204030204" pitchFamily="34" charset="0"/>
                <a:cs typeface="Times New Roman" panose="02020603050405020304" pitchFamily="18" charset="0"/>
              </a:rPr>
              <a:t>Glos</a:t>
            </a:r>
            <a:r>
              <a:rPr lang="en-GB" sz="1600" dirty="0">
                <a:latin typeface="Calibri" panose="020F0502020204030204" pitchFamily="34" charset="0"/>
                <a:ea typeface="Calibri" panose="020F0502020204030204" pitchFamily="34" charset="0"/>
                <a:cs typeface="Times New Roman" panose="02020603050405020304" pitchFamily="18" charset="0"/>
              </a:rPr>
              <a:t> 7 and Bath may have a few more)</a:t>
            </a:r>
          </a:p>
          <a:p>
            <a:pPr>
              <a:lnSpc>
                <a:spcPct val="115000"/>
              </a:lnSpc>
              <a:spcAft>
                <a:spcPts val="1000"/>
              </a:spcAft>
            </a:pPr>
            <a:r>
              <a:rPr lang="en-GB" sz="1600" dirty="0"/>
              <a:t>Interestingly Gloucester (and North Devon for Peninsula) are identifying a high number of stage 1 – more so that other trusts. We might need to explore this further.</a:t>
            </a:r>
          </a:p>
          <a:p>
            <a:pPr>
              <a:lnSpc>
                <a:spcPct val="115000"/>
              </a:lnSpc>
              <a:spcAft>
                <a:spcPts val="10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6730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43B32A-9386-49AC-8D47-F785A4B2D5BE}"/>
              </a:ext>
            </a:extLst>
          </p:cNvPr>
          <p:cNvSpPr>
            <a:spLocks noGrp="1"/>
          </p:cNvSpPr>
          <p:nvPr>
            <p:ph type="title"/>
          </p:nvPr>
        </p:nvSpPr>
        <p:spPr>
          <a:xfrm>
            <a:off x="657225" y="656814"/>
            <a:ext cx="10515600" cy="1325563"/>
          </a:xfrm>
        </p:spPr>
        <p:txBody>
          <a:bodyPr>
            <a:normAutofit fontScale="90000"/>
          </a:bodyPr>
          <a:lstStyle/>
          <a:p>
            <a:r>
              <a:rPr kumimoji="0" lang="en-GB"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in positivity rates between SWAG and Peninsula</a:t>
            </a:r>
            <a:r>
              <a:rPr kumimoji="0" lang="en-GB" altLang="en-US" sz="4000" b="0" i="0" u="none" strike="noStrike" cap="none" normalizeH="0" baseline="0" dirty="0">
                <a:ln>
                  <a:noFill/>
                </a:ln>
                <a:solidFill>
                  <a:schemeClr val="tx1"/>
                </a:solidFill>
                <a:effectLst/>
                <a:latin typeface="Arial" panose="020B0604020202020204" pitchFamily="34" charset="0"/>
              </a:rPr>
              <a:t/>
            </a:r>
            <a:br>
              <a:rPr kumimoji="0" lang="en-GB" altLang="en-US" sz="4000" b="0" i="0" u="none" strike="noStrike" cap="none" normalizeH="0" baseline="0" dirty="0">
                <a:ln>
                  <a:noFill/>
                </a:ln>
                <a:solidFill>
                  <a:schemeClr val="tx1"/>
                </a:solidFill>
                <a:effectLst/>
                <a:latin typeface="Arial" panose="020B0604020202020204" pitchFamily="34" charset="0"/>
              </a:rPr>
            </a:br>
            <a:r>
              <a:rPr lang="en-GB" sz="2400" dirty="0"/>
              <a:t>The positivity rate in SWAG is consistently higher than in the Peninsula. The reasons for this are not yet known.</a:t>
            </a:r>
            <a:br>
              <a:rPr lang="en-GB" sz="2400" dirty="0"/>
            </a:br>
            <a:endParaRPr lang="en-GB" sz="2400" dirty="0"/>
          </a:p>
        </p:txBody>
      </p:sp>
      <p:graphicFrame>
        <p:nvGraphicFramePr>
          <p:cNvPr id="4" name="Content Placeholder 3">
            <a:extLst>
              <a:ext uri="{FF2B5EF4-FFF2-40B4-BE49-F238E27FC236}">
                <a16:creationId xmlns="" xmlns:a16="http://schemas.microsoft.com/office/drawing/2014/main" id="{D088BF02-9AB3-4367-88B9-4DCE9A74F649}"/>
              </a:ext>
            </a:extLst>
          </p:cNvPr>
          <p:cNvGraphicFramePr>
            <a:graphicFrameLocks noGrp="1"/>
          </p:cNvGraphicFramePr>
          <p:nvPr>
            <p:ph idx="1"/>
            <p:extLst>
              <p:ext uri="{D42A27DB-BD31-4B8C-83A1-F6EECF244321}">
                <p14:modId xmlns:p14="http://schemas.microsoft.com/office/powerpoint/2010/main" val="2317033377"/>
              </p:ext>
            </p:extLst>
          </p:nvPr>
        </p:nvGraphicFramePr>
        <p:xfrm>
          <a:off x="657225" y="1775535"/>
          <a:ext cx="10772777" cy="4734992"/>
        </p:xfrm>
        <a:graphic>
          <a:graphicData uri="http://schemas.openxmlformats.org/drawingml/2006/table">
            <a:tbl>
              <a:tblPr firstRow="1" firstCol="1" bandRow="1">
                <a:tableStyleId>{5C22544A-7EE6-4342-B048-85BDC9FD1C3A}</a:tableStyleId>
              </a:tblPr>
              <a:tblGrid>
                <a:gridCol w="1493091">
                  <a:extLst>
                    <a:ext uri="{9D8B030D-6E8A-4147-A177-3AD203B41FA5}">
                      <a16:colId xmlns="" xmlns:a16="http://schemas.microsoft.com/office/drawing/2014/main" val="626888007"/>
                    </a:ext>
                  </a:extLst>
                </a:gridCol>
                <a:gridCol w="979051">
                  <a:extLst>
                    <a:ext uri="{9D8B030D-6E8A-4147-A177-3AD203B41FA5}">
                      <a16:colId xmlns="" xmlns:a16="http://schemas.microsoft.com/office/drawing/2014/main" val="1777937428"/>
                    </a:ext>
                  </a:extLst>
                </a:gridCol>
                <a:gridCol w="651168">
                  <a:extLst>
                    <a:ext uri="{9D8B030D-6E8A-4147-A177-3AD203B41FA5}">
                      <a16:colId xmlns="" xmlns:a16="http://schemas.microsoft.com/office/drawing/2014/main" val="3100019448"/>
                    </a:ext>
                  </a:extLst>
                </a:gridCol>
                <a:gridCol w="749227">
                  <a:extLst>
                    <a:ext uri="{9D8B030D-6E8A-4147-A177-3AD203B41FA5}">
                      <a16:colId xmlns="" xmlns:a16="http://schemas.microsoft.com/office/drawing/2014/main" val="3352399290"/>
                    </a:ext>
                  </a:extLst>
                </a:gridCol>
                <a:gridCol w="749227">
                  <a:extLst>
                    <a:ext uri="{9D8B030D-6E8A-4147-A177-3AD203B41FA5}">
                      <a16:colId xmlns="" xmlns:a16="http://schemas.microsoft.com/office/drawing/2014/main" val="1228387989"/>
                    </a:ext>
                  </a:extLst>
                </a:gridCol>
                <a:gridCol w="749227">
                  <a:extLst>
                    <a:ext uri="{9D8B030D-6E8A-4147-A177-3AD203B41FA5}">
                      <a16:colId xmlns="" xmlns:a16="http://schemas.microsoft.com/office/drawing/2014/main" val="3761350654"/>
                    </a:ext>
                  </a:extLst>
                </a:gridCol>
                <a:gridCol w="749227">
                  <a:extLst>
                    <a:ext uri="{9D8B030D-6E8A-4147-A177-3AD203B41FA5}">
                      <a16:colId xmlns="" xmlns:a16="http://schemas.microsoft.com/office/drawing/2014/main" val="2329718444"/>
                    </a:ext>
                  </a:extLst>
                </a:gridCol>
                <a:gridCol w="144940">
                  <a:extLst>
                    <a:ext uri="{9D8B030D-6E8A-4147-A177-3AD203B41FA5}">
                      <a16:colId xmlns="" xmlns:a16="http://schemas.microsoft.com/office/drawing/2014/main" val="3668260350"/>
                    </a:ext>
                  </a:extLst>
                </a:gridCol>
                <a:gridCol w="749227">
                  <a:extLst>
                    <a:ext uri="{9D8B030D-6E8A-4147-A177-3AD203B41FA5}">
                      <a16:colId xmlns="" xmlns:a16="http://schemas.microsoft.com/office/drawing/2014/main" val="2955260338"/>
                    </a:ext>
                  </a:extLst>
                </a:gridCol>
                <a:gridCol w="749227">
                  <a:extLst>
                    <a:ext uri="{9D8B030D-6E8A-4147-A177-3AD203B41FA5}">
                      <a16:colId xmlns="" xmlns:a16="http://schemas.microsoft.com/office/drawing/2014/main" val="508703837"/>
                    </a:ext>
                  </a:extLst>
                </a:gridCol>
                <a:gridCol w="749227">
                  <a:extLst>
                    <a:ext uri="{9D8B030D-6E8A-4147-A177-3AD203B41FA5}">
                      <a16:colId xmlns="" xmlns:a16="http://schemas.microsoft.com/office/drawing/2014/main" val="2010654179"/>
                    </a:ext>
                  </a:extLst>
                </a:gridCol>
                <a:gridCol w="749993">
                  <a:extLst>
                    <a:ext uri="{9D8B030D-6E8A-4147-A177-3AD203B41FA5}">
                      <a16:colId xmlns="" xmlns:a16="http://schemas.microsoft.com/office/drawing/2014/main" val="3690445695"/>
                    </a:ext>
                  </a:extLst>
                </a:gridCol>
                <a:gridCol w="749993">
                  <a:extLst>
                    <a:ext uri="{9D8B030D-6E8A-4147-A177-3AD203B41FA5}">
                      <a16:colId xmlns="" xmlns:a16="http://schemas.microsoft.com/office/drawing/2014/main" val="3599460805"/>
                    </a:ext>
                  </a:extLst>
                </a:gridCol>
                <a:gridCol w="759952">
                  <a:extLst>
                    <a:ext uri="{9D8B030D-6E8A-4147-A177-3AD203B41FA5}">
                      <a16:colId xmlns="" xmlns:a16="http://schemas.microsoft.com/office/drawing/2014/main" val="3601533333"/>
                    </a:ext>
                  </a:extLst>
                </a:gridCol>
              </a:tblGrid>
              <a:tr h="522498">
                <a:tc rowSpan="2">
                  <a:txBody>
                    <a:bodyPr/>
                    <a:lstStyle/>
                    <a:p>
                      <a:pPr algn="r">
                        <a:lnSpc>
                          <a:spcPct val="115000"/>
                        </a:lnSpc>
                        <a:spcAft>
                          <a:spcPts val="0"/>
                        </a:spcAft>
                      </a:pPr>
                      <a:r>
                        <a:rPr lang="en-GB" sz="12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nSpc>
                          <a:spcPct val="115000"/>
                        </a:lnSpc>
                        <a:spcAft>
                          <a:spcPts val="0"/>
                        </a:spcAft>
                      </a:pPr>
                      <a:r>
                        <a:rPr lang="en-GB" sz="1200">
                          <a:effectLst/>
                        </a:rPr>
                        <a:t>Region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5">
                  <a:txBody>
                    <a:bodyPr/>
                    <a:lstStyle/>
                    <a:p>
                      <a:pPr algn="ctr">
                        <a:lnSpc>
                          <a:spcPct val="115000"/>
                        </a:lnSpc>
                        <a:spcAft>
                          <a:spcPts val="0"/>
                        </a:spcAft>
                      </a:pPr>
                      <a:r>
                        <a:rPr lang="en-GB" sz="1200" dirty="0">
                          <a:effectLst/>
                        </a:rPr>
                        <a:t>2018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algn="ctr">
                        <a:lnSpc>
                          <a:spcPct val="115000"/>
                        </a:lnSpc>
                        <a:spcAft>
                          <a:spcPts val="0"/>
                        </a:spcAft>
                      </a:pPr>
                      <a:r>
                        <a:rPr lang="en-GB" sz="1200">
                          <a:effectLst/>
                        </a:rPr>
                        <a:t>2019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a:effectLst/>
                        </a:rPr>
                        <a:t>Total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337701756"/>
                  </a:ext>
                </a:extLst>
              </a:tr>
              <a:tr h="1077506">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1200">
                          <a:effectLst/>
                        </a:rPr>
                        <a:t>July–Aug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Aug–Sept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Sept–Oct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Oct-Nov</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15000"/>
                        </a:lnSpc>
                        <a:spcAft>
                          <a:spcPts val="0"/>
                        </a:spcAft>
                      </a:pPr>
                      <a:r>
                        <a:rPr lang="en-GB" sz="1200">
                          <a:effectLst/>
                        </a:rPr>
                        <a:t>Nov-Dec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gn="ctr">
                        <a:lnSpc>
                          <a:spcPct val="115000"/>
                        </a:lnSpc>
                        <a:spcAft>
                          <a:spcPts val="0"/>
                        </a:spcAft>
                      </a:pPr>
                      <a:r>
                        <a:rPr lang="en-GB" sz="1200">
                          <a:effectLst/>
                        </a:rPr>
                        <a:t>Dec-Jan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Jan-Feb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Feb-Mar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Mar-April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April-May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GB"/>
                    </a:p>
                  </a:txBody>
                  <a:tcPr/>
                </a:tc>
                <a:extLst>
                  <a:ext uri="{0D108BD9-81ED-4DB2-BD59-A6C34878D82A}">
                    <a16:rowId xmlns="" xmlns:a16="http://schemas.microsoft.com/office/drawing/2014/main" val="3355465297"/>
                  </a:ext>
                </a:extLst>
              </a:tr>
              <a:tr h="522498">
                <a:tc>
                  <a:txBody>
                    <a:bodyPr/>
                    <a:lstStyle/>
                    <a:p>
                      <a:pPr algn="r">
                        <a:lnSpc>
                          <a:spcPct val="115000"/>
                        </a:lnSpc>
                        <a:spcAft>
                          <a:spcPts val="0"/>
                        </a:spcAft>
                      </a:pPr>
                      <a:r>
                        <a:rPr lang="en-GB" sz="1200">
                          <a:effectLst/>
                        </a:rPr>
                        <a:t>Samples received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a:lnSpc>
                          <a:spcPct val="115000"/>
                        </a:lnSpc>
                        <a:spcAft>
                          <a:spcPts val="0"/>
                        </a:spcAft>
                      </a:pPr>
                      <a:r>
                        <a:rPr lang="en-GB" sz="1200">
                          <a:effectLst/>
                        </a:rPr>
                        <a:t>SWAG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357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375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454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470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15000"/>
                        </a:lnSpc>
                        <a:spcAft>
                          <a:spcPts val="0"/>
                        </a:spcAft>
                      </a:pPr>
                      <a:r>
                        <a:rPr lang="en-GB" sz="1200">
                          <a:effectLst/>
                        </a:rPr>
                        <a:t>509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gn="ctr">
                        <a:lnSpc>
                          <a:spcPct val="115000"/>
                        </a:lnSpc>
                        <a:spcAft>
                          <a:spcPts val="0"/>
                        </a:spcAft>
                      </a:pPr>
                      <a:r>
                        <a:rPr lang="en-GB" sz="1200">
                          <a:effectLst/>
                        </a:rPr>
                        <a:t>484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200">
                          <a:effectLst/>
                        </a:rPr>
                        <a:t>595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517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766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572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GB" sz="1100">
                          <a:effectLst/>
                        </a:rPr>
                        <a:t>5099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75903693"/>
                  </a:ext>
                </a:extLst>
              </a:tr>
              <a:tr h="522498">
                <a:tc>
                  <a:txBody>
                    <a:bodyPr/>
                    <a:lstStyle/>
                    <a:p>
                      <a:pPr algn="r">
                        <a:lnSpc>
                          <a:spcPct val="115000"/>
                        </a:lnSpc>
                        <a:spcAft>
                          <a:spcPts val="0"/>
                        </a:spcAft>
                      </a:pPr>
                      <a:r>
                        <a:rPr lang="en-GB" sz="1200">
                          <a:effectLst/>
                        </a:rPr>
                        <a:t>Positive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GB"/>
                    </a:p>
                  </a:txBody>
                  <a:tcPr/>
                </a:tc>
                <a:tc>
                  <a:txBody>
                    <a:bodyPr/>
                    <a:lstStyle/>
                    <a:p>
                      <a:pPr algn="ctr">
                        <a:lnSpc>
                          <a:spcPct val="115000"/>
                        </a:lnSpc>
                        <a:spcAft>
                          <a:spcPts val="0"/>
                        </a:spcAft>
                      </a:pPr>
                      <a:r>
                        <a:rPr lang="en-GB" sz="1200">
                          <a:effectLst/>
                        </a:rPr>
                        <a:t>51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58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85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15000"/>
                        </a:lnSpc>
                        <a:spcAft>
                          <a:spcPts val="0"/>
                        </a:spcAft>
                      </a:pPr>
                      <a:r>
                        <a:rPr lang="en-GB" sz="1200">
                          <a:effectLst/>
                        </a:rPr>
                        <a:t>91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gn="ctr">
                        <a:lnSpc>
                          <a:spcPct val="115000"/>
                        </a:lnSpc>
                        <a:spcAft>
                          <a:spcPts val="0"/>
                        </a:spcAft>
                      </a:pPr>
                      <a:r>
                        <a:rPr lang="en-GB" sz="1200">
                          <a:effectLst/>
                        </a:rPr>
                        <a:t>84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200">
                          <a:effectLst/>
                        </a:rPr>
                        <a:t>87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89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141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89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GB" sz="1100">
                          <a:effectLst/>
                        </a:rPr>
                        <a:t>850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2685599965"/>
                  </a:ext>
                </a:extLst>
              </a:tr>
              <a:tr h="522498">
                <a:tc>
                  <a:txBody>
                    <a:bodyPr/>
                    <a:lstStyle/>
                    <a:p>
                      <a:pPr algn="r">
                        <a:lnSpc>
                          <a:spcPct val="115000"/>
                        </a:lnSpc>
                        <a:spcAft>
                          <a:spcPts val="0"/>
                        </a:spcAft>
                      </a:pPr>
                      <a:r>
                        <a:rPr lang="en-GB" sz="1200">
                          <a:effectLst/>
                        </a:rPr>
                        <a:t>% positive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GB"/>
                    </a:p>
                  </a:txBody>
                  <a:tcPr/>
                </a:tc>
                <a:tc>
                  <a:txBody>
                    <a:bodyPr/>
                    <a:lstStyle/>
                    <a:p>
                      <a:pPr algn="ctr">
                        <a:lnSpc>
                          <a:spcPct val="115000"/>
                        </a:lnSpc>
                        <a:spcAft>
                          <a:spcPts val="0"/>
                        </a:spcAft>
                      </a:pPr>
                      <a:r>
                        <a:rPr lang="en-GB" sz="1200">
                          <a:effectLst/>
                        </a:rPr>
                        <a:t>16%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16%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15000"/>
                        </a:lnSpc>
                        <a:spcAft>
                          <a:spcPts val="0"/>
                        </a:spcAft>
                      </a:pPr>
                      <a:r>
                        <a:rPr lang="en-GB" sz="1200">
                          <a:effectLst/>
                        </a:rPr>
                        <a:t>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gn="ctr">
                        <a:lnSpc>
                          <a:spcPct val="115000"/>
                        </a:lnSpc>
                        <a:spcAft>
                          <a:spcPts val="0"/>
                        </a:spcAft>
                      </a:pPr>
                      <a:r>
                        <a:rPr lang="en-GB" sz="1200">
                          <a:effectLst/>
                        </a:rPr>
                        <a:t>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GB" sz="1100" dirty="0">
                          <a:effectLst/>
                          <a:highlight>
                            <a:srgbClr val="FFFF00"/>
                          </a:highlight>
                        </a:rPr>
                        <a:t>17%</a:t>
                      </a:r>
                      <a:endParaRPr lang="en-GB"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548536918"/>
                  </a:ext>
                </a:extLst>
              </a:tr>
              <a:tr h="522498">
                <a:tc>
                  <a:txBody>
                    <a:bodyPr/>
                    <a:lstStyle/>
                    <a:p>
                      <a:pPr algn="r">
                        <a:lnSpc>
                          <a:spcPct val="115000"/>
                        </a:lnSpc>
                        <a:spcAft>
                          <a:spcPts val="0"/>
                        </a:spcAft>
                      </a:pPr>
                      <a:r>
                        <a:rPr lang="en-GB" sz="1200">
                          <a:effectLst/>
                        </a:rPr>
                        <a:t>Samples received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a:lnSpc>
                          <a:spcPct val="115000"/>
                        </a:lnSpc>
                        <a:spcAft>
                          <a:spcPts val="0"/>
                        </a:spcAft>
                      </a:pPr>
                      <a:r>
                        <a:rPr lang="en-GB" sz="1200">
                          <a:effectLst/>
                        </a:rPr>
                        <a:t>Peninsula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375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325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378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366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15000"/>
                        </a:lnSpc>
                        <a:spcAft>
                          <a:spcPts val="0"/>
                        </a:spcAft>
                      </a:pPr>
                      <a:r>
                        <a:rPr lang="en-GB" sz="1200">
                          <a:effectLst/>
                        </a:rPr>
                        <a:t>374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gn="ctr">
                        <a:lnSpc>
                          <a:spcPct val="115000"/>
                        </a:lnSpc>
                        <a:spcAft>
                          <a:spcPts val="0"/>
                        </a:spcAft>
                      </a:pPr>
                      <a:r>
                        <a:rPr lang="en-GB" sz="1200">
                          <a:effectLst/>
                        </a:rPr>
                        <a:t>318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200">
                          <a:effectLst/>
                        </a:rPr>
                        <a:t>373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508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596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508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GB" sz="1100">
                          <a:effectLst/>
                        </a:rPr>
                        <a:t>4121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3470985297"/>
                  </a:ext>
                </a:extLst>
              </a:tr>
              <a:tr h="522498">
                <a:tc>
                  <a:txBody>
                    <a:bodyPr/>
                    <a:lstStyle/>
                    <a:p>
                      <a:pPr algn="r">
                        <a:lnSpc>
                          <a:spcPct val="115000"/>
                        </a:lnSpc>
                        <a:spcAft>
                          <a:spcPts val="0"/>
                        </a:spcAft>
                      </a:pPr>
                      <a:r>
                        <a:rPr lang="en-GB" sz="1200">
                          <a:effectLst/>
                        </a:rPr>
                        <a:t>Positive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GB"/>
                    </a:p>
                  </a:txBody>
                  <a:tcPr/>
                </a:tc>
                <a:tc>
                  <a:txBody>
                    <a:bodyPr/>
                    <a:lstStyle/>
                    <a:p>
                      <a:pPr algn="ctr">
                        <a:lnSpc>
                          <a:spcPct val="115000"/>
                        </a:lnSpc>
                        <a:spcAft>
                          <a:spcPts val="0"/>
                        </a:spcAft>
                      </a:pPr>
                      <a:r>
                        <a:rPr lang="en-GB" sz="1200">
                          <a:effectLst/>
                        </a:rPr>
                        <a:t>36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38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42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51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15000"/>
                        </a:lnSpc>
                        <a:spcAft>
                          <a:spcPts val="0"/>
                        </a:spcAft>
                      </a:pPr>
                      <a:r>
                        <a:rPr lang="en-GB" sz="1200">
                          <a:effectLst/>
                        </a:rPr>
                        <a:t>56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gn="ctr">
                        <a:lnSpc>
                          <a:spcPct val="115000"/>
                        </a:lnSpc>
                        <a:spcAft>
                          <a:spcPts val="0"/>
                        </a:spcAft>
                      </a:pPr>
                      <a:r>
                        <a:rPr lang="en-GB" sz="1200">
                          <a:effectLst/>
                        </a:rPr>
                        <a:t>48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200">
                          <a:effectLst/>
                        </a:rPr>
                        <a:t>58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67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88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67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GB" sz="1100">
                          <a:effectLst/>
                        </a:rPr>
                        <a:t>551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2318943303"/>
                  </a:ext>
                </a:extLst>
              </a:tr>
              <a:tr h="522498">
                <a:tc>
                  <a:txBody>
                    <a:bodyPr/>
                    <a:lstStyle/>
                    <a:p>
                      <a:pPr algn="r">
                        <a:lnSpc>
                          <a:spcPct val="115000"/>
                        </a:lnSpc>
                        <a:spcAft>
                          <a:spcPts val="0"/>
                        </a:spcAft>
                      </a:pPr>
                      <a:r>
                        <a:rPr lang="en-GB" sz="1200">
                          <a:effectLst/>
                        </a:rPr>
                        <a:t>% positive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GB"/>
                    </a:p>
                  </a:txBody>
                  <a:tcPr/>
                </a:tc>
                <a:tc>
                  <a:txBody>
                    <a:bodyPr/>
                    <a:lstStyle/>
                    <a:p>
                      <a:pPr algn="ctr">
                        <a:lnSpc>
                          <a:spcPct val="115000"/>
                        </a:lnSpc>
                        <a:spcAft>
                          <a:spcPts val="0"/>
                        </a:spcAft>
                      </a:pPr>
                      <a:r>
                        <a:rPr lang="en-GB" sz="12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12%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11%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14%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15000"/>
                        </a:lnSpc>
                        <a:spcAft>
                          <a:spcPts val="0"/>
                        </a:spcAft>
                      </a:pPr>
                      <a:r>
                        <a:rPr lang="en-GB" sz="1200">
                          <a:effectLst/>
                        </a:rPr>
                        <a:t>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gn="ctr">
                        <a:lnSpc>
                          <a:spcPct val="115000"/>
                        </a:lnSpc>
                        <a:spcAft>
                          <a:spcPts val="0"/>
                        </a:spcAft>
                      </a:pPr>
                      <a:r>
                        <a:rPr lang="en-GB" sz="1200">
                          <a:effectLst/>
                        </a:rPr>
                        <a:t>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13%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200">
                          <a:effectLst/>
                        </a:rPr>
                        <a:t>13%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GB" sz="1100" dirty="0">
                          <a:effectLst/>
                          <a:highlight>
                            <a:srgbClr val="FFFF00"/>
                          </a:highlight>
                        </a:rPr>
                        <a:t>13%</a:t>
                      </a:r>
                      <a:endParaRPr lang="en-GB"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898536138"/>
                  </a:ext>
                </a:extLst>
              </a:tr>
            </a:tbl>
          </a:graphicData>
        </a:graphic>
      </p:graphicFrame>
    </p:spTree>
    <p:extLst>
      <p:ext uri="{BB962C8B-B14F-4D97-AF65-F5344CB8AC3E}">
        <p14:creationId xmlns:p14="http://schemas.microsoft.com/office/powerpoint/2010/main" val="2101599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E42984-2F4B-48E5-A93C-DCD00E80A659}"/>
              </a:ext>
            </a:extLst>
          </p:cNvPr>
          <p:cNvSpPr>
            <a:spLocks noGrp="1"/>
          </p:cNvSpPr>
          <p:nvPr>
            <p:ph type="title"/>
          </p:nvPr>
        </p:nvSpPr>
        <p:spPr>
          <a:xfrm>
            <a:off x="106532" y="365125"/>
            <a:ext cx="11247268" cy="1898681"/>
          </a:xfrm>
        </p:spPr>
        <p:txBody>
          <a:bodyPr>
            <a:normAutofit fontScale="90000"/>
          </a:bodyPr>
          <a:lstStyle/>
          <a:p>
            <a:r>
              <a:rPr lang="en-GB" dirty="0"/>
              <a:t>FIT uptake in SWAG- Uptake of the test is variable across the region</a:t>
            </a:r>
            <a:br>
              <a:rPr lang="en-GB" dirty="0"/>
            </a:br>
            <a:r>
              <a:rPr lang="en-GB" dirty="0"/>
              <a:t>CRUK Facilitators </a:t>
            </a:r>
          </a:p>
        </p:txBody>
      </p:sp>
      <p:graphicFrame>
        <p:nvGraphicFramePr>
          <p:cNvPr id="5" name="Content Placeholder 4">
            <a:extLst>
              <a:ext uri="{FF2B5EF4-FFF2-40B4-BE49-F238E27FC236}">
                <a16:creationId xmlns="" xmlns:a16="http://schemas.microsoft.com/office/drawing/2014/main" id="{96507622-C661-4119-96D9-4DC17B926FB0}"/>
              </a:ext>
            </a:extLst>
          </p:cNvPr>
          <p:cNvGraphicFramePr>
            <a:graphicFrameLocks noGrp="1"/>
          </p:cNvGraphicFramePr>
          <p:nvPr>
            <p:ph idx="1"/>
            <p:extLst>
              <p:ext uri="{D42A27DB-BD31-4B8C-83A1-F6EECF244321}">
                <p14:modId xmlns:p14="http://schemas.microsoft.com/office/powerpoint/2010/main" val="2027455084"/>
              </p:ext>
            </p:extLst>
          </p:nvPr>
        </p:nvGraphicFramePr>
        <p:xfrm>
          <a:off x="762001" y="2342367"/>
          <a:ext cx="11095613" cy="3018773"/>
        </p:xfrm>
        <a:graphic>
          <a:graphicData uri="http://schemas.openxmlformats.org/drawingml/2006/table">
            <a:tbl>
              <a:tblPr firstRow="1" firstCol="1" bandRow="1">
                <a:tableStyleId>{69CF1AB2-1976-4502-BF36-3FF5EA218861}</a:tableStyleId>
              </a:tblPr>
              <a:tblGrid>
                <a:gridCol w="2667960">
                  <a:extLst>
                    <a:ext uri="{9D8B030D-6E8A-4147-A177-3AD203B41FA5}">
                      <a16:colId xmlns="" xmlns:a16="http://schemas.microsoft.com/office/drawing/2014/main" val="2686639114"/>
                    </a:ext>
                  </a:extLst>
                </a:gridCol>
                <a:gridCol w="2788712">
                  <a:extLst>
                    <a:ext uri="{9D8B030D-6E8A-4147-A177-3AD203B41FA5}">
                      <a16:colId xmlns="" xmlns:a16="http://schemas.microsoft.com/office/drawing/2014/main" val="3795359176"/>
                    </a:ext>
                  </a:extLst>
                </a:gridCol>
                <a:gridCol w="2902631">
                  <a:extLst>
                    <a:ext uri="{9D8B030D-6E8A-4147-A177-3AD203B41FA5}">
                      <a16:colId xmlns="" xmlns:a16="http://schemas.microsoft.com/office/drawing/2014/main" val="863371362"/>
                    </a:ext>
                  </a:extLst>
                </a:gridCol>
                <a:gridCol w="2736310">
                  <a:extLst>
                    <a:ext uri="{9D8B030D-6E8A-4147-A177-3AD203B41FA5}">
                      <a16:colId xmlns="" xmlns:a16="http://schemas.microsoft.com/office/drawing/2014/main" val="1512458273"/>
                    </a:ext>
                  </a:extLst>
                </a:gridCol>
              </a:tblGrid>
              <a:tr h="1130413">
                <a:tc>
                  <a:txBody>
                    <a:bodyPr/>
                    <a:lstStyle/>
                    <a:p>
                      <a:pPr algn="ctr">
                        <a:lnSpc>
                          <a:spcPct val="115000"/>
                        </a:lnSpc>
                        <a:spcAft>
                          <a:spcPts val="1000"/>
                        </a:spcAft>
                      </a:pPr>
                      <a:r>
                        <a:rPr lang="en-GB" sz="1600" dirty="0">
                          <a:effectLst/>
                        </a:rPr>
                        <a:t>CCG</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600" dirty="0">
                          <a:effectLst/>
                        </a:rPr>
                        <a:t>% of practices NOT using FIT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600">
                          <a:effectLst/>
                        </a:rPr>
                        <a:t>% of practices who have sent &lt;10 FIT referrals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600">
                          <a:effectLst/>
                        </a:rPr>
                        <a:t>% of practices who have sent &gt;10 FIT referrals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2674195005"/>
                  </a:ext>
                </a:extLst>
              </a:tr>
              <a:tr h="377672">
                <a:tc>
                  <a:txBody>
                    <a:bodyPr/>
                    <a:lstStyle/>
                    <a:p>
                      <a:pPr algn="ctr">
                        <a:lnSpc>
                          <a:spcPct val="115000"/>
                        </a:lnSpc>
                        <a:spcAft>
                          <a:spcPts val="1000"/>
                        </a:spcAft>
                      </a:pPr>
                      <a:r>
                        <a:rPr lang="en-GB" sz="1600">
                          <a:effectLst/>
                        </a:rPr>
                        <a:t>BNSSG</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1000"/>
                        </a:spcAft>
                      </a:pPr>
                      <a:r>
                        <a:rPr lang="en-GB" sz="1600">
                          <a:effectLst/>
                        </a:rPr>
                        <a:t>2% (2)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1000"/>
                        </a:spcAft>
                      </a:pPr>
                      <a:r>
                        <a:rPr lang="en-GB" sz="1600">
                          <a:effectLst/>
                        </a:rPr>
                        <a:t>29% (24)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1000"/>
                        </a:spcAft>
                      </a:pPr>
                      <a:r>
                        <a:rPr lang="en-GB" sz="1600">
                          <a:effectLst/>
                        </a:rPr>
                        <a:t>69% (58)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716078245"/>
                  </a:ext>
                </a:extLst>
              </a:tr>
              <a:tr h="377672">
                <a:tc>
                  <a:txBody>
                    <a:bodyPr/>
                    <a:lstStyle/>
                    <a:p>
                      <a:pPr algn="ctr">
                        <a:lnSpc>
                          <a:spcPct val="115000"/>
                        </a:lnSpc>
                        <a:spcAft>
                          <a:spcPts val="1000"/>
                        </a:spcAft>
                      </a:pPr>
                      <a:r>
                        <a:rPr lang="en-GB" sz="1600" dirty="0" err="1">
                          <a:effectLst/>
                        </a:rPr>
                        <a:t>BaNES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1000"/>
                        </a:spcAft>
                      </a:pPr>
                      <a:r>
                        <a:rPr lang="en-GB" sz="1600" dirty="0">
                          <a:effectLst/>
                        </a:rPr>
                        <a:t>0% (0)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1000"/>
                        </a:spcAft>
                      </a:pPr>
                      <a:r>
                        <a:rPr lang="en-GB" sz="1600">
                          <a:effectLst/>
                        </a:rPr>
                        <a:t>57% (13)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1000"/>
                        </a:spcAft>
                      </a:pPr>
                      <a:r>
                        <a:rPr lang="en-GB" sz="1600">
                          <a:effectLst/>
                        </a:rPr>
                        <a:t>43% (10)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893419763"/>
                  </a:ext>
                </a:extLst>
              </a:tr>
              <a:tr h="377672">
                <a:tc>
                  <a:txBody>
                    <a:bodyPr/>
                    <a:lstStyle/>
                    <a:p>
                      <a:pPr algn="ctr">
                        <a:lnSpc>
                          <a:spcPct val="115000"/>
                        </a:lnSpc>
                        <a:spcAft>
                          <a:spcPts val="1000"/>
                        </a:spcAft>
                      </a:pPr>
                      <a:r>
                        <a:rPr lang="en-GB" sz="1600">
                          <a:effectLst/>
                        </a:rPr>
                        <a:t>Gloucestershire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1000"/>
                        </a:spcAft>
                      </a:pPr>
                      <a:r>
                        <a:rPr lang="en-GB" sz="1600">
                          <a:effectLst/>
                        </a:rPr>
                        <a:t>6% (5)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1000"/>
                        </a:spcAft>
                      </a:pPr>
                      <a:r>
                        <a:rPr lang="en-GB" sz="1600">
                          <a:effectLst/>
                        </a:rPr>
                        <a:t>30% (24)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1000"/>
                        </a:spcAft>
                      </a:pPr>
                      <a:r>
                        <a:rPr lang="en-GB" sz="1600">
                          <a:effectLst/>
                        </a:rPr>
                        <a:t>64% (51)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1922197452"/>
                  </a:ext>
                </a:extLst>
              </a:tr>
              <a:tr h="377672">
                <a:tc>
                  <a:txBody>
                    <a:bodyPr/>
                    <a:lstStyle/>
                    <a:p>
                      <a:pPr algn="ctr">
                        <a:lnSpc>
                          <a:spcPct val="115000"/>
                        </a:lnSpc>
                        <a:spcAft>
                          <a:spcPts val="1000"/>
                        </a:spcAft>
                      </a:pPr>
                      <a:r>
                        <a:rPr lang="en-GB" sz="1600" dirty="0">
                          <a:effectLst/>
                          <a:highlight>
                            <a:srgbClr val="FFFF00"/>
                          </a:highlight>
                        </a:rPr>
                        <a:t>Somerset</a:t>
                      </a:r>
                      <a:endParaRPr lang="en-GB"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1000"/>
                        </a:spcAft>
                      </a:pPr>
                      <a:r>
                        <a:rPr lang="en-GB" sz="1600">
                          <a:effectLst/>
                        </a:rPr>
                        <a:t>22% (15)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1000"/>
                        </a:spcAft>
                      </a:pPr>
                      <a:r>
                        <a:rPr lang="en-GB" sz="1600">
                          <a:effectLst/>
                        </a:rPr>
                        <a:t>57% (38)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1000"/>
                        </a:spcAft>
                      </a:pPr>
                      <a:r>
                        <a:rPr lang="en-GB" sz="1600">
                          <a:effectLst/>
                        </a:rPr>
                        <a:t>21% (14)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3174537232"/>
                  </a:ext>
                </a:extLst>
              </a:tr>
              <a:tr h="377672">
                <a:tc>
                  <a:txBody>
                    <a:bodyPr/>
                    <a:lstStyle/>
                    <a:p>
                      <a:pPr algn="ctr">
                        <a:lnSpc>
                          <a:spcPct val="115000"/>
                        </a:lnSpc>
                        <a:spcAft>
                          <a:spcPts val="1000"/>
                        </a:spcAft>
                      </a:pPr>
                      <a:r>
                        <a:rPr lang="en-GB" sz="1600">
                          <a:effectLst/>
                        </a:rPr>
                        <a:t>Wiltshire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1000"/>
                        </a:spcAft>
                      </a:pPr>
                      <a:r>
                        <a:rPr lang="en-GB" sz="1600">
                          <a:effectLst/>
                        </a:rPr>
                        <a:t>6% (3)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1000"/>
                        </a:spcAft>
                      </a:pPr>
                      <a:r>
                        <a:rPr lang="en-GB" sz="1600">
                          <a:effectLst/>
                        </a:rPr>
                        <a:t>31% (15)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1000"/>
                        </a:spcAft>
                      </a:pPr>
                      <a:r>
                        <a:rPr lang="en-GB" sz="1600" dirty="0">
                          <a:effectLst/>
                        </a:rPr>
                        <a:t>63% (30)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2150870134"/>
                  </a:ext>
                </a:extLst>
              </a:tr>
            </a:tbl>
          </a:graphicData>
        </a:graphic>
      </p:graphicFrame>
      <p:pic>
        <p:nvPicPr>
          <p:cNvPr id="4" name="Picture 3">
            <a:extLst>
              <a:ext uri="{FF2B5EF4-FFF2-40B4-BE49-F238E27FC236}">
                <a16:creationId xmlns="" xmlns:a16="http://schemas.microsoft.com/office/drawing/2014/main" id="{18A6E2BD-675F-4D27-ABF2-B64ACEA001BB}"/>
              </a:ext>
            </a:extLst>
          </p:cNvPr>
          <p:cNvPicPr>
            <a:picLocks noChangeAspect="1"/>
          </p:cNvPicPr>
          <p:nvPr/>
        </p:nvPicPr>
        <p:blipFill>
          <a:blip r:embed="rId2"/>
          <a:stretch>
            <a:fillRect/>
          </a:stretch>
        </p:blipFill>
        <p:spPr>
          <a:xfrm>
            <a:off x="10395526" y="221736"/>
            <a:ext cx="1462088" cy="555593"/>
          </a:xfrm>
          <a:prstGeom prst="rect">
            <a:avLst/>
          </a:prstGeom>
        </p:spPr>
      </p:pic>
    </p:spTree>
    <p:extLst>
      <p:ext uri="{BB962C8B-B14F-4D97-AF65-F5344CB8AC3E}">
        <p14:creationId xmlns:p14="http://schemas.microsoft.com/office/powerpoint/2010/main" val="3194506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C495304-D446-4F1F-9EF6-0E6D4398AB4F}"/>
              </a:ext>
            </a:extLst>
          </p:cNvPr>
          <p:cNvSpPr>
            <a:spLocks noGrp="1"/>
          </p:cNvSpPr>
          <p:nvPr>
            <p:ph type="title"/>
          </p:nvPr>
        </p:nvSpPr>
        <p:spPr/>
        <p:txBody>
          <a:bodyPr>
            <a:normAutofit/>
          </a:bodyPr>
          <a:lstStyle/>
          <a:p>
            <a:r>
              <a:rPr lang="en-GB" dirty="0"/>
              <a:t>Use of FIT testing and Electronic reporting</a:t>
            </a:r>
          </a:p>
        </p:txBody>
      </p:sp>
      <p:graphicFrame>
        <p:nvGraphicFramePr>
          <p:cNvPr id="7" name="Content Placeholder 6">
            <a:extLst>
              <a:ext uri="{FF2B5EF4-FFF2-40B4-BE49-F238E27FC236}">
                <a16:creationId xmlns="" xmlns:a16="http://schemas.microsoft.com/office/drawing/2014/main" id="{F6CA9934-C6CE-4D72-BEB7-72A884233000}"/>
              </a:ext>
            </a:extLst>
          </p:cNvPr>
          <p:cNvGraphicFramePr>
            <a:graphicFrameLocks noGrp="1"/>
          </p:cNvGraphicFramePr>
          <p:nvPr>
            <p:ph idx="1"/>
            <p:extLst>
              <p:ext uri="{D42A27DB-BD31-4B8C-83A1-F6EECF244321}">
                <p14:modId xmlns:p14="http://schemas.microsoft.com/office/powerpoint/2010/main" val="3679352353"/>
              </p:ext>
            </p:extLst>
          </p:nvPr>
        </p:nvGraphicFramePr>
        <p:xfrm>
          <a:off x="676275" y="2435528"/>
          <a:ext cx="11323661" cy="4206240"/>
        </p:xfrm>
        <a:graphic>
          <a:graphicData uri="http://schemas.openxmlformats.org/drawingml/2006/table">
            <a:tbl>
              <a:tblPr firstRow="1" bandRow="1">
                <a:tableStyleId>{69CF1AB2-1976-4502-BF36-3FF5EA218861}</a:tableStyleId>
              </a:tblPr>
              <a:tblGrid>
                <a:gridCol w="2098524">
                  <a:extLst>
                    <a:ext uri="{9D8B030D-6E8A-4147-A177-3AD203B41FA5}">
                      <a16:colId xmlns="" xmlns:a16="http://schemas.microsoft.com/office/drawing/2014/main" val="3963929223"/>
                    </a:ext>
                  </a:extLst>
                </a:gridCol>
                <a:gridCol w="1440850">
                  <a:extLst>
                    <a:ext uri="{9D8B030D-6E8A-4147-A177-3AD203B41FA5}">
                      <a16:colId xmlns="" xmlns:a16="http://schemas.microsoft.com/office/drawing/2014/main" val="146256785"/>
                    </a:ext>
                  </a:extLst>
                </a:gridCol>
                <a:gridCol w="1543014">
                  <a:extLst>
                    <a:ext uri="{9D8B030D-6E8A-4147-A177-3AD203B41FA5}">
                      <a16:colId xmlns="" xmlns:a16="http://schemas.microsoft.com/office/drawing/2014/main" val="2141760958"/>
                    </a:ext>
                  </a:extLst>
                </a:gridCol>
                <a:gridCol w="1543014">
                  <a:extLst>
                    <a:ext uri="{9D8B030D-6E8A-4147-A177-3AD203B41FA5}">
                      <a16:colId xmlns="" xmlns:a16="http://schemas.microsoft.com/office/drawing/2014/main" val="1756861213"/>
                    </a:ext>
                  </a:extLst>
                </a:gridCol>
                <a:gridCol w="1543014">
                  <a:extLst>
                    <a:ext uri="{9D8B030D-6E8A-4147-A177-3AD203B41FA5}">
                      <a16:colId xmlns="" xmlns:a16="http://schemas.microsoft.com/office/drawing/2014/main" val="3827376648"/>
                    </a:ext>
                  </a:extLst>
                </a:gridCol>
                <a:gridCol w="1543014">
                  <a:extLst>
                    <a:ext uri="{9D8B030D-6E8A-4147-A177-3AD203B41FA5}">
                      <a16:colId xmlns="" xmlns:a16="http://schemas.microsoft.com/office/drawing/2014/main" val="3969317554"/>
                    </a:ext>
                  </a:extLst>
                </a:gridCol>
                <a:gridCol w="1612231">
                  <a:extLst>
                    <a:ext uri="{9D8B030D-6E8A-4147-A177-3AD203B41FA5}">
                      <a16:colId xmlns="" xmlns:a16="http://schemas.microsoft.com/office/drawing/2014/main" val="1077691476"/>
                    </a:ext>
                  </a:extLst>
                </a:gridCol>
              </a:tblGrid>
              <a:tr h="554913">
                <a:tc>
                  <a:txBody>
                    <a:bodyPr/>
                    <a:lstStyle/>
                    <a:p>
                      <a:pPr algn="ctr">
                        <a:lnSpc>
                          <a:spcPct val="115000"/>
                        </a:lnSpc>
                        <a:spcAft>
                          <a:spcPts val="0"/>
                        </a:spcAft>
                      </a:pPr>
                      <a:r>
                        <a:rPr lang="en-GB" sz="1600" b="1">
                          <a:effectLst/>
                        </a:rPr>
                        <a:t>Locality</a:t>
                      </a:r>
                      <a:endParaRPr lang="en-GB" sz="1600" b="1">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Number of GP practices</a:t>
                      </a:r>
                      <a:endParaRPr lang="en-GB" sz="1600" b="1">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dirty="0">
                          <a:effectLst/>
                        </a:rPr>
                        <a:t> No samples </a:t>
                      </a:r>
                    </a:p>
                    <a:p>
                      <a:pPr>
                        <a:lnSpc>
                          <a:spcPct val="115000"/>
                        </a:lnSpc>
                        <a:spcAft>
                          <a:spcPts val="0"/>
                        </a:spcAft>
                      </a:pPr>
                      <a:r>
                        <a:rPr lang="en-GB" sz="1600" dirty="0">
                          <a:effectLst/>
                        </a:rPr>
                        <a:t>sent</a:t>
                      </a:r>
                      <a:endParaRPr lang="en-GB" sz="1600" b="1" dirty="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 no samples </a:t>
                      </a:r>
                    </a:p>
                    <a:p>
                      <a:pPr>
                        <a:lnSpc>
                          <a:spcPct val="115000"/>
                        </a:lnSpc>
                        <a:spcAft>
                          <a:spcPts val="0"/>
                        </a:spcAft>
                      </a:pPr>
                      <a:r>
                        <a:rPr lang="en-GB" sz="1600">
                          <a:effectLst/>
                        </a:rPr>
                        <a:t>sent</a:t>
                      </a:r>
                      <a:endParaRPr lang="en-GB" sz="1600" b="1">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Electronic reporting </a:t>
                      </a:r>
                      <a:endParaRPr lang="en-GB" sz="1600" b="1">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 electronic reporting </a:t>
                      </a:r>
                      <a:endParaRPr lang="en-GB" sz="1600" b="1">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 of those using service </a:t>
                      </a:r>
                      <a:endParaRPr lang="en-GB" sz="1600" b="1">
                        <a:effectLst/>
                        <a:latin typeface="Calibri" panose="020F0502020204030204" pitchFamily="34" charset="0"/>
                        <a:ea typeface="+mn-ea"/>
                        <a:cs typeface="Times New Roman" panose="02020603050405020304" pitchFamily="18" charset="0"/>
                      </a:endParaRPr>
                    </a:p>
                  </a:txBody>
                  <a:tcPr marL="45349" marR="45349" marT="0" marB="0"/>
                </a:tc>
                <a:extLst>
                  <a:ext uri="{0D108BD9-81ED-4DB2-BD59-A6C34878D82A}">
                    <a16:rowId xmlns="" xmlns:a16="http://schemas.microsoft.com/office/drawing/2014/main" val="3621526701"/>
                  </a:ext>
                </a:extLst>
              </a:tr>
              <a:tr h="554913">
                <a:tc>
                  <a:txBody>
                    <a:bodyPr/>
                    <a:lstStyle/>
                    <a:p>
                      <a:pPr algn="ctr">
                        <a:lnSpc>
                          <a:spcPct val="115000"/>
                        </a:lnSpc>
                        <a:spcAft>
                          <a:spcPts val="0"/>
                        </a:spcAft>
                      </a:pPr>
                      <a:r>
                        <a:rPr lang="en-GB" sz="1600" b="1">
                          <a:effectLst/>
                        </a:rPr>
                        <a:t>BANES </a:t>
                      </a:r>
                    </a:p>
                    <a:p>
                      <a:pPr algn="ctr">
                        <a:lnSpc>
                          <a:spcPct val="115000"/>
                        </a:lnSpc>
                        <a:spcAft>
                          <a:spcPts val="0"/>
                        </a:spcAft>
                      </a:pPr>
                      <a:r>
                        <a:rPr lang="en-GB" sz="1600" b="1">
                          <a:effectLst/>
                        </a:rPr>
                        <a:t> </a:t>
                      </a:r>
                      <a:endParaRPr lang="en-GB" sz="1600" b="1">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23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0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0%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16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70%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70%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extLst>
                  <a:ext uri="{0D108BD9-81ED-4DB2-BD59-A6C34878D82A}">
                    <a16:rowId xmlns="" xmlns:a16="http://schemas.microsoft.com/office/drawing/2014/main" val="1214025847"/>
                  </a:ext>
                </a:extLst>
              </a:tr>
              <a:tr h="554913">
                <a:tc>
                  <a:txBody>
                    <a:bodyPr/>
                    <a:lstStyle/>
                    <a:p>
                      <a:pPr algn="ctr">
                        <a:lnSpc>
                          <a:spcPct val="115000"/>
                        </a:lnSpc>
                        <a:spcAft>
                          <a:spcPts val="0"/>
                        </a:spcAft>
                      </a:pPr>
                      <a:r>
                        <a:rPr lang="en-GB" sz="1600" b="1">
                          <a:effectLst/>
                        </a:rPr>
                        <a:t>Bristol </a:t>
                      </a:r>
                    </a:p>
                    <a:p>
                      <a:pPr algn="ctr">
                        <a:lnSpc>
                          <a:spcPct val="115000"/>
                        </a:lnSpc>
                        <a:spcAft>
                          <a:spcPts val="0"/>
                        </a:spcAft>
                      </a:pPr>
                      <a:r>
                        <a:rPr lang="en-GB" sz="1600" b="1">
                          <a:effectLst/>
                        </a:rPr>
                        <a:t> </a:t>
                      </a:r>
                      <a:endParaRPr lang="en-GB" sz="1600" b="1">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42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1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2%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42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100%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100%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extLst>
                  <a:ext uri="{0D108BD9-81ED-4DB2-BD59-A6C34878D82A}">
                    <a16:rowId xmlns="" xmlns:a16="http://schemas.microsoft.com/office/drawing/2014/main" val="78436553"/>
                  </a:ext>
                </a:extLst>
              </a:tr>
              <a:tr h="554913">
                <a:tc>
                  <a:txBody>
                    <a:bodyPr/>
                    <a:lstStyle/>
                    <a:p>
                      <a:pPr algn="ctr">
                        <a:lnSpc>
                          <a:spcPct val="115000"/>
                        </a:lnSpc>
                        <a:spcAft>
                          <a:spcPts val="0"/>
                        </a:spcAft>
                      </a:pPr>
                      <a:r>
                        <a:rPr lang="en-GB" sz="1600" b="1" dirty="0">
                          <a:effectLst/>
                          <a:highlight>
                            <a:srgbClr val="FFFF00"/>
                          </a:highlight>
                        </a:rPr>
                        <a:t>Gloucestershire</a:t>
                      </a:r>
                    </a:p>
                    <a:p>
                      <a:pPr algn="ctr">
                        <a:lnSpc>
                          <a:spcPct val="115000"/>
                        </a:lnSpc>
                        <a:spcAft>
                          <a:spcPts val="0"/>
                        </a:spcAft>
                      </a:pPr>
                      <a:r>
                        <a:rPr lang="en-GB" sz="1600" b="1" dirty="0">
                          <a:effectLst/>
                        </a:rPr>
                        <a:t> </a:t>
                      </a:r>
                      <a:endParaRPr lang="en-GB" sz="1600" b="1" dirty="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80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5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6%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5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6%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7%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extLst>
                  <a:ext uri="{0D108BD9-81ED-4DB2-BD59-A6C34878D82A}">
                    <a16:rowId xmlns="" xmlns:a16="http://schemas.microsoft.com/office/drawing/2014/main" val="1986628"/>
                  </a:ext>
                </a:extLst>
              </a:tr>
              <a:tr h="554913">
                <a:tc>
                  <a:txBody>
                    <a:bodyPr/>
                    <a:lstStyle/>
                    <a:p>
                      <a:pPr algn="ctr">
                        <a:lnSpc>
                          <a:spcPct val="115000"/>
                        </a:lnSpc>
                        <a:spcAft>
                          <a:spcPts val="0"/>
                        </a:spcAft>
                      </a:pPr>
                      <a:r>
                        <a:rPr lang="en-GB" sz="1600" b="1">
                          <a:effectLst/>
                        </a:rPr>
                        <a:t>North Somerset </a:t>
                      </a:r>
                    </a:p>
                    <a:p>
                      <a:pPr algn="ctr">
                        <a:lnSpc>
                          <a:spcPct val="115000"/>
                        </a:lnSpc>
                        <a:spcAft>
                          <a:spcPts val="0"/>
                        </a:spcAft>
                      </a:pPr>
                      <a:r>
                        <a:rPr lang="en-GB" sz="1600" b="1">
                          <a:effectLst/>
                        </a:rPr>
                        <a:t> </a:t>
                      </a:r>
                      <a:endParaRPr lang="en-GB" sz="1600" b="1">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17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1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6%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15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88%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94%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extLst>
                  <a:ext uri="{0D108BD9-81ED-4DB2-BD59-A6C34878D82A}">
                    <a16:rowId xmlns="" xmlns:a16="http://schemas.microsoft.com/office/drawing/2014/main" val="3232638911"/>
                  </a:ext>
                </a:extLst>
              </a:tr>
              <a:tr h="554913">
                <a:tc>
                  <a:txBody>
                    <a:bodyPr/>
                    <a:lstStyle/>
                    <a:p>
                      <a:pPr algn="ctr">
                        <a:lnSpc>
                          <a:spcPct val="115000"/>
                        </a:lnSpc>
                        <a:spcAft>
                          <a:spcPts val="0"/>
                        </a:spcAft>
                      </a:pPr>
                      <a:r>
                        <a:rPr lang="en-GB" sz="1600" b="1">
                          <a:effectLst/>
                        </a:rPr>
                        <a:t>Somerset </a:t>
                      </a:r>
                    </a:p>
                    <a:p>
                      <a:pPr algn="ctr">
                        <a:lnSpc>
                          <a:spcPct val="115000"/>
                        </a:lnSpc>
                        <a:spcAft>
                          <a:spcPts val="0"/>
                        </a:spcAft>
                      </a:pPr>
                      <a:r>
                        <a:rPr lang="en-GB" sz="1600" b="1">
                          <a:effectLst/>
                        </a:rPr>
                        <a:t> </a:t>
                      </a:r>
                      <a:endParaRPr lang="en-GB" sz="1600" b="1">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67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14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21%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29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43%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55%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extLst>
                  <a:ext uri="{0D108BD9-81ED-4DB2-BD59-A6C34878D82A}">
                    <a16:rowId xmlns="" xmlns:a16="http://schemas.microsoft.com/office/drawing/2014/main" val="3390995218"/>
                  </a:ext>
                </a:extLst>
              </a:tr>
              <a:tr h="269041">
                <a:tc>
                  <a:txBody>
                    <a:bodyPr/>
                    <a:lstStyle/>
                    <a:p>
                      <a:pPr algn="ctr">
                        <a:lnSpc>
                          <a:spcPct val="115000"/>
                        </a:lnSpc>
                        <a:spcAft>
                          <a:spcPts val="0"/>
                        </a:spcAft>
                      </a:pPr>
                      <a:r>
                        <a:rPr lang="en-GB" sz="1600" b="1">
                          <a:effectLst/>
                        </a:rPr>
                        <a:t>South Gloucestershire </a:t>
                      </a:r>
                      <a:endParaRPr lang="en-GB" sz="1600" b="1">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25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0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0%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25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100%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100%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extLst>
                  <a:ext uri="{0D108BD9-81ED-4DB2-BD59-A6C34878D82A}">
                    <a16:rowId xmlns="" xmlns:a16="http://schemas.microsoft.com/office/drawing/2014/main" val="3713658913"/>
                  </a:ext>
                </a:extLst>
              </a:tr>
              <a:tr h="554913">
                <a:tc>
                  <a:txBody>
                    <a:bodyPr/>
                    <a:lstStyle/>
                    <a:p>
                      <a:pPr algn="ctr">
                        <a:lnSpc>
                          <a:spcPct val="115000"/>
                        </a:lnSpc>
                        <a:spcAft>
                          <a:spcPts val="0"/>
                        </a:spcAft>
                      </a:pPr>
                      <a:r>
                        <a:rPr lang="en-GB" sz="1600" b="1" dirty="0">
                          <a:effectLst/>
                        </a:rPr>
                        <a:t>Wiltshire </a:t>
                      </a:r>
                    </a:p>
                    <a:p>
                      <a:pPr algn="ctr">
                        <a:lnSpc>
                          <a:spcPct val="115000"/>
                        </a:lnSpc>
                        <a:spcAft>
                          <a:spcPts val="0"/>
                        </a:spcAft>
                      </a:pPr>
                      <a:r>
                        <a:rPr lang="en-GB" sz="1600" b="1" dirty="0">
                          <a:effectLst/>
                        </a:rPr>
                        <a:t> </a:t>
                      </a:r>
                      <a:endParaRPr lang="en-GB" sz="1600" b="1" dirty="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48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3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6%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36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a:effectLst/>
                        </a:rPr>
                        <a:t>75% </a:t>
                      </a:r>
                      <a:endParaRPr lang="en-GB" sz="1600">
                        <a:effectLst/>
                        <a:latin typeface="Calibri" panose="020F0502020204030204" pitchFamily="34" charset="0"/>
                        <a:ea typeface="+mn-ea"/>
                        <a:cs typeface="Times New Roman" panose="02020603050405020304" pitchFamily="18" charset="0"/>
                      </a:endParaRPr>
                    </a:p>
                  </a:txBody>
                  <a:tcPr marL="45349" marR="45349" marT="0" marB="0"/>
                </a:tc>
                <a:tc>
                  <a:txBody>
                    <a:bodyPr/>
                    <a:lstStyle/>
                    <a:p>
                      <a:pPr>
                        <a:lnSpc>
                          <a:spcPct val="115000"/>
                        </a:lnSpc>
                        <a:spcAft>
                          <a:spcPts val="0"/>
                        </a:spcAft>
                      </a:pPr>
                      <a:r>
                        <a:rPr lang="en-GB" sz="1600" dirty="0">
                          <a:effectLst/>
                        </a:rPr>
                        <a:t>80% </a:t>
                      </a:r>
                      <a:endParaRPr lang="en-GB" sz="1600" dirty="0">
                        <a:effectLst/>
                        <a:latin typeface="Calibri" panose="020F0502020204030204" pitchFamily="34" charset="0"/>
                        <a:ea typeface="+mn-ea"/>
                        <a:cs typeface="Times New Roman" panose="02020603050405020304" pitchFamily="18" charset="0"/>
                      </a:endParaRPr>
                    </a:p>
                  </a:txBody>
                  <a:tcPr marL="45349" marR="45349" marT="0" marB="0"/>
                </a:tc>
                <a:extLst>
                  <a:ext uri="{0D108BD9-81ED-4DB2-BD59-A6C34878D82A}">
                    <a16:rowId xmlns="" xmlns:a16="http://schemas.microsoft.com/office/drawing/2014/main" val="932945808"/>
                  </a:ext>
                </a:extLst>
              </a:tr>
            </a:tbl>
          </a:graphicData>
        </a:graphic>
      </p:graphicFrame>
      <p:pic>
        <p:nvPicPr>
          <p:cNvPr id="8" name="Picture 7">
            <a:extLst>
              <a:ext uri="{FF2B5EF4-FFF2-40B4-BE49-F238E27FC236}">
                <a16:creationId xmlns="" xmlns:a16="http://schemas.microsoft.com/office/drawing/2014/main" id="{1E4B6536-A6AD-4DB7-9E1C-45991B4D5B5F}"/>
              </a:ext>
            </a:extLst>
          </p:cNvPr>
          <p:cNvPicPr>
            <a:picLocks noChangeAspect="1"/>
          </p:cNvPicPr>
          <p:nvPr/>
        </p:nvPicPr>
        <p:blipFill>
          <a:blip r:embed="rId2"/>
          <a:stretch>
            <a:fillRect/>
          </a:stretch>
        </p:blipFill>
        <p:spPr>
          <a:xfrm>
            <a:off x="10395526" y="221736"/>
            <a:ext cx="1462088" cy="555593"/>
          </a:xfrm>
          <a:prstGeom prst="rect">
            <a:avLst/>
          </a:prstGeom>
        </p:spPr>
      </p:pic>
    </p:spTree>
    <p:extLst>
      <p:ext uri="{BB962C8B-B14F-4D97-AF65-F5344CB8AC3E}">
        <p14:creationId xmlns:p14="http://schemas.microsoft.com/office/powerpoint/2010/main" val="3238043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C495304-D446-4F1F-9EF6-0E6D4398AB4F}"/>
              </a:ext>
            </a:extLst>
          </p:cNvPr>
          <p:cNvSpPr>
            <a:spLocks noGrp="1"/>
          </p:cNvSpPr>
          <p:nvPr>
            <p:ph type="title"/>
          </p:nvPr>
        </p:nvSpPr>
        <p:spPr>
          <a:xfrm>
            <a:off x="71021" y="88778"/>
            <a:ext cx="11282779" cy="923156"/>
          </a:xfrm>
        </p:spPr>
        <p:txBody>
          <a:bodyPr>
            <a:normAutofit/>
          </a:bodyPr>
          <a:lstStyle/>
          <a:p>
            <a:r>
              <a:rPr lang="en-GB" b="1" dirty="0"/>
              <a:t>GP Education &amp; Experience of FIT</a:t>
            </a:r>
          </a:p>
        </p:txBody>
      </p:sp>
      <p:sp>
        <p:nvSpPr>
          <p:cNvPr id="4" name="Content Placeholder 3">
            <a:extLst>
              <a:ext uri="{FF2B5EF4-FFF2-40B4-BE49-F238E27FC236}">
                <a16:creationId xmlns="" xmlns:a16="http://schemas.microsoft.com/office/drawing/2014/main" id="{7DF765CD-B090-4F76-8630-58A808142910}"/>
              </a:ext>
            </a:extLst>
          </p:cNvPr>
          <p:cNvSpPr>
            <a:spLocks noGrp="1"/>
          </p:cNvSpPr>
          <p:nvPr>
            <p:ph idx="1"/>
          </p:nvPr>
        </p:nvSpPr>
        <p:spPr>
          <a:xfrm>
            <a:off x="195309" y="665824"/>
            <a:ext cx="11158491" cy="6103397"/>
          </a:xfrm>
        </p:spPr>
        <p:txBody>
          <a:bodyPr/>
          <a:lstStyle/>
          <a:p>
            <a:endParaRPr lang="en-GB" sz="1800" dirty="0"/>
          </a:p>
          <a:p>
            <a:r>
              <a:rPr lang="en-GB" sz="1800" dirty="0"/>
              <a:t>To implement the test in primary care an education toolkit was produced including GP guidance (issued May 2018), a website: </a:t>
            </a:r>
            <a:r>
              <a:rPr lang="en-GB" sz="1800" u="sng" dirty="0">
                <a:hlinkClick r:id="rId2"/>
              </a:rPr>
              <a:t>https://www.nbt.nhs.uk/severn-pathology/pathology-services/clinical-biochemistry/fit-testing</a:t>
            </a:r>
            <a:r>
              <a:rPr lang="en-GB" sz="1800" dirty="0"/>
              <a:t>  and an online video: </a:t>
            </a:r>
            <a:r>
              <a:rPr lang="en-GB" sz="1800" u="sng" dirty="0">
                <a:hlinkClick r:id="rId3"/>
              </a:rPr>
              <a:t>https://youtu.be/zb1o8ykvS6U</a:t>
            </a:r>
            <a:endParaRPr lang="en-GB" sz="1800" dirty="0"/>
          </a:p>
          <a:p>
            <a:r>
              <a:rPr lang="en-GB" sz="1800" dirty="0"/>
              <a:t>This has been distributed to all GPs and practice staff through GP engagement events, via CCGS and additionally, with the kits. </a:t>
            </a:r>
          </a:p>
          <a:p>
            <a:pPr algn="just"/>
            <a:r>
              <a:rPr lang="en-GB" sz="1800" dirty="0"/>
              <a:t>To gather detailed feedback from GPs, CR-UK conducted visits to GP Practices across the two alliances and an online survey was conducted the results of which are shown below </a:t>
            </a:r>
            <a:r>
              <a:rPr lang="en-GB" sz="1800" b="1" dirty="0"/>
              <a:t>– 19 responses</a:t>
            </a:r>
          </a:p>
          <a:p>
            <a:r>
              <a:rPr lang="en-GB" sz="1800" dirty="0"/>
              <a:t>Emergent trends are being fed back into the programme as targeted improvements. For example safety netting is being improved by supporting the use of read codes for test requests. </a:t>
            </a:r>
          </a:p>
          <a:p>
            <a:endParaRPr lang="en-GB" dirty="0"/>
          </a:p>
        </p:txBody>
      </p:sp>
      <p:pic>
        <p:nvPicPr>
          <p:cNvPr id="8" name="Picture 7">
            <a:extLst>
              <a:ext uri="{FF2B5EF4-FFF2-40B4-BE49-F238E27FC236}">
                <a16:creationId xmlns="" xmlns:a16="http://schemas.microsoft.com/office/drawing/2014/main" id="{1E4B6536-A6AD-4DB7-9E1C-45991B4D5B5F}"/>
              </a:ext>
            </a:extLst>
          </p:cNvPr>
          <p:cNvPicPr>
            <a:picLocks noChangeAspect="1"/>
          </p:cNvPicPr>
          <p:nvPr/>
        </p:nvPicPr>
        <p:blipFill>
          <a:blip r:embed="rId4"/>
          <a:stretch>
            <a:fillRect/>
          </a:stretch>
        </p:blipFill>
        <p:spPr>
          <a:xfrm>
            <a:off x="10395526" y="221736"/>
            <a:ext cx="1462088" cy="555593"/>
          </a:xfrm>
          <a:prstGeom prst="rect">
            <a:avLst/>
          </a:prstGeom>
        </p:spPr>
      </p:pic>
      <p:graphicFrame>
        <p:nvGraphicFramePr>
          <p:cNvPr id="5" name="Table 4">
            <a:extLst>
              <a:ext uri="{FF2B5EF4-FFF2-40B4-BE49-F238E27FC236}">
                <a16:creationId xmlns="" xmlns:a16="http://schemas.microsoft.com/office/drawing/2014/main" id="{AD2760D1-EB5C-4716-9317-B554C163DB59}"/>
              </a:ext>
            </a:extLst>
          </p:cNvPr>
          <p:cNvGraphicFramePr>
            <a:graphicFrameLocks noGrp="1"/>
          </p:cNvGraphicFramePr>
          <p:nvPr>
            <p:extLst>
              <p:ext uri="{D42A27DB-BD31-4B8C-83A1-F6EECF244321}">
                <p14:modId xmlns:p14="http://schemas.microsoft.com/office/powerpoint/2010/main" val="4294538293"/>
              </p:ext>
            </p:extLst>
          </p:nvPr>
        </p:nvGraphicFramePr>
        <p:xfrm>
          <a:off x="284085" y="3719744"/>
          <a:ext cx="11358856" cy="2865316"/>
        </p:xfrm>
        <a:graphic>
          <a:graphicData uri="http://schemas.openxmlformats.org/drawingml/2006/table">
            <a:tbl>
              <a:tblPr firstRow="1" firstCol="1" bandRow="1">
                <a:tableStyleId>{69CF1AB2-1976-4502-BF36-3FF5EA218861}</a:tableStyleId>
              </a:tblPr>
              <a:tblGrid>
                <a:gridCol w="7479982">
                  <a:extLst>
                    <a:ext uri="{9D8B030D-6E8A-4147-A177-3AD203B41FA5}">
                      <a16:colId xmlns="" xmlns:a16="http://schemas.microsoft.com/office/drawing/2014/main" val="3376662969"/>
                    </a:ext>
                  </a:extLst>
                </a:gridCol>
                <a:gridCol w="1939437">
                  <a:extLst>
                    <a:ext uri="{9D8B030D-6E8A-4147-A177-3AD203B41FA5}">
                      <a16:colId xmlns="" xmlns:a16="http://schemas.microsoft.com/office/drawing/2014/main" val="188988402"/>
                    </a:ext>
                  </a:extLst>
                </a:gridCol>
                <a:gridCol w="1939437">
                  <a:extLst>
                    <a:ext uri="{9D8B030D-6E8A-4147-A177-3AD203B41FA5}">
                      <a16:colId xmlns="" xmlns:a16="http://schemas.microsoft.com/office/drawing/2014/main" val="942293999"/>
                    </a:ext>
                  </a:extLst>
                </a:gridCol>
              </a:tblGrid>
              <a:tr h="270694">
                <a:tc>
                  <a:txBody>
                    <a:bodyPr/>
                    <a:lstStyle/>
                    <a:p>
                      <a:pPr algn="ctr">
                        <a:lnSpc>
                          <a:spcPct val="115000"/>
                        </a:lnSpc>
                        <a:spcAft>
                          <a:spcPts val="0"/>
                        </a:spcAft>
                      </a:pPr>
                      <a:r>
                        <a:rPr lang="en-GB" sz="1600">
                          <a:effectLst/>
                        </a:rPr>
                        <a:t>Questions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a:effectLst/>
                        </a:rPr>
                        <a:t>Yes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a:effectLst/>
                        </a:rPr>
                        <a:t>No</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866795116"/>
                  </a:ext>
                </a:extLst>
              </a:tr>
              <a:tr h="295705">
                <a:tc>
                  <a:txBody>
                    <a:bodyPr/>
                    <a:lstStyle/>
                    <a:p>
                      <a:pPr>
                        <a:lnSpc>
                          <a:spcPct val="115000"/>
                        </a:lnSpc>
                        <a:spcAft>
                          <a:spcPts val="0"/>
                        </a:spcAft>
                      </a:pPr>
                      <a:r>
                        <a:rPr lang="en-GB" sz="1600">
                          <a:effectLst/>
                        </a:rPr>
                        <a:t>I have issued a Faecal Immunochemical Test (FIT) to a patient?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a:effectLst/>
                        </a:rPr>
                        <a:t>74%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a:effectLst/>
                        </a:rPr>
                        <a:t>26%</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2750600702"/>
                  </a:ext>
                </a:extLst>
              </a:tr>
              <a:tr h="270694">
                <a:tc>
                  <a:txBody>
                    <a:bodyPr/>
                    <a:lstStyle/>
                    <a:p>
                      <a:pPr>
                        <a:lnSpc>
                          <a:spcPct val="115000"/>
                        </a:lnSpc>
                        <a:spcAft>
                          <a:spcPts val="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a:effectLst/>
                        </a:rPr>
                        <a:t>Agree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a:effectLst/>
                        </a:rPr>
                        <a:t>Disagree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82704478"/>
                  </a:ext>
                </a:extLst>
              </a:tr>
              <a:tr h="295705">
                <a:tc>
                  <a:txBody>
                    <a:bodyPr/>
                    <a:lstStyle/>
                    <a:p>
                      <a:pPr>
                        <a:lnSpc>
                          <a:spcPct val="115000"/>
                        </a:lnSpc>
                        <a:spcAft>
                          <a:spcPts val="0"/>
                        </a:spcAft>
                      </a:pPr>
                      <a:r>
                        <a:rPr lang="en-GB" sz="1600">
                          <a:effectLst/>
                        </a:rPr>
                        <a:t>The guidance I received about the test was sufficient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a:effectLst/>
                        </a:rPr>
                        <a:t>84%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a:effectLst/>
                        </a:rPr>
                        <a:t>16%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3919309680"/>
                  </a:ext>
                </a:extLst>
              </a:tr>
              <a:tr h="295705">
                <a:tc>
                  <a:txBody>
                    <a:bodyPr/>
                    <a:lstStyle/>
                    <a:p>
                      <a:pPr>
                        <a:lnSpc>
                          <a:spcPct val="115000"/>
                        </a:lnSpc>
                        <a:spcAft>
                          <a:spcPts val="0"/>
                        </a:spcAft>
                      </a:pPr>
                      <a:r>
                        <a:rPr lang="en-GB" sz="1600">
                          <a:effectLst/>
                        </a:rPr>
                        <a:t>The referral criteria for this test are clear to me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a:effectLst/>
                        </a:rPr>
                        <a:t>17%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a:effectLst/>
                        </a:rPr>
                        <a:t>5%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1848613354"/>
                  </a:ext>
                </a:extLst>
              </a:tr>
              <a:tr h="558322">
                <a:tc>
                  <a:txBody>
                    <a:bodyPr/>
                    <a:lstStyle/>
                    <a:p>
                      <a:pPr>
                        <a:lnSpc>
                          <a:spcPct val="115000"/>
                        </a:lnSpc>
                        <a:spcAft>
                          <a:spcPts val="0"/>
                        </a:spcAft>
                      </a:pPr>
                      <a:r>
                        <a:rPr lang="en-GB" sz="1600">
                          <a:effectLst/>
                        </a:rPr>
                        <a:t> </a:t>
                      </a:r>
                    </a:p>
                    <a:p>
                      <a:pPr>
                        <a:lnSpc>
                          <a:spcPct val="115000"/>
                        </a:lnSpc>
                        <a:spcAft>
                          <a:spcPts val="0"/>
                        </a:spcAft>
                      </a:pPr>
                      <a:r>
                        <a:rPr lang="en-GB" sz="1600">
                          <a:effectLst/>
                        </a:rPr>
                        <a:t>I feel confident explaining and issuing this test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a:effectLst/>
                        </a:rPr>
                        <a:t> </a:t>
                      </a:r>
                    </a:p>
                    <a:p>
                      <a:pPr algn="ctr">
                        <a:lnSpc>
                          <a:spcPct val="115000"/>
                        </a:lnSpc>
                        <a:spcAft>
                          <a:spcPts val="0"/>
                        </a:spcAft>
                      </a:pPr>
                      <a:r>
                        <a:rPr lang="en-GB" sz="1600">
                          <a:effectLst/>
                        </a:rPr>
                        <a:t>84%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a:effectLst/>
                        </a:rPr>
                        <a:t> </a:t>
                      </a:r>
                    </a:p>
                    <a:p>
                      <a:pPr algn="ctr">
                        <a:lnSpc>
                          <a:spcPct val="115000"/>
                        </a:lnSpc>
                        <a:spcAft>
                          <a:spcPts val="0"/>
                        </a:spcAft>
                      </a:pPr>
                      <a:r>
                        <a:rPr lang="en-GB" sz="1600">
                          <a:effectLst/>
                        </a:rPr>
                        <a:t>16%</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905324885"/>
                  </a:ext>
                </a:extLst>
              </a:tr>
              <a:tr h="295705">
                <a:tc>
                  <a:txBody>
                    <a:bodyPr/>
                    <a:lstStyle/>
                    <a:p>
                      <a:pPr>
                        <a:lnSpc>
                          <a:spcPct val="115000"/>
                        </a:lnSpc>
                        <a:spcAft>
                          <a:spcPts val="0"/>
                        </a:spcAft>
                      </a:pPr>
                      <a:r>
                        <a:rPr lang="en-GB" sz="1600" dirty="0">
                          <a:effectLst/>
                        </a:rPr>
                        <a:t>I am satisfied that I have appropriate safety netting measures in place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a:effectLst/>
                        </a:rPr>
                        <a:t>63%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a:effectLst/>
                        </a:rPr>
                        <a:t>37%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555343874"/>
                  </a:ext>
                </a:extLst>
              </a:tr>
              <a:tr h="558322">
                <a:tc>
                  <a:txBody>
                    <a:bodyPr/>
                    <a:lstStyle/>
                    <a:p>
                      <a:pPr>
                        <a:lnSpc>
                          <a:spcPct val="115000"/>
                        </a:lnSpc>
                        <a:spcAft>
                          <a:spcPts val="0"/>
                        </a:spcAft>
                      </a:pPr>
                      <a:r>
                        <a:rPr lang="en-GB" sz="1600" dirty="0">
                          <a:effectLst/>
                        </a:rPr>
                        <a:t>A negative FIT result will enable me to reassure patients when in the past a referral was needed.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a:effectLst/>
                        </a:rPr>
                        <a:t>84%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dirty="0">
                          <a:effectLst/>
                        </a:rPr>
                        <a:t>16%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1267683897"/>
                  </a:ext>
                </a:extLst>
              </a:tr>
            </a:tbl>
          </a:graphicData>
        </a:graphic>
      </p:graphicFrame>
    </p:spTree>
    <p:extLst>
      <p:ext uri="{BB962C8B-B14F-4D97-AF65-F5344CB8AC3E}">
        <p14:creationId xmlns:p14="http://schemas.microsoft.com/office/powerpoint/2010/main" val="3347624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D54DFD-BD41-4022-952F-CEE9C17BEBBA}"/>
              </a:ext>
            </a:extLst>
          </p:cNvPr>
          <p:cNvSpPr>
            <a:spLocks noGrp="1"/>
          </p:cNvSpPr>
          <p:nvPr>
            <p:ph type="title"/>
          </p:nvPr>
        </p:nvSpPr>
        <p:spPr>
          <a:xfrm>
            <a:off x="115410" y="365125"/>
            <a:ext cx="9747681" cy="599879"/>
          </a:xfrm>
        </p:spPr>
        <p:txBody>
          <a:bodyPr>
            <a:normAutofit fontScale="90000"/>
          </a:bodyPr>
          <a:lstStyle/>
          <a:p>
            <a:r>
              <a:rPr lang="en-GB" dirty="0"/>
              <a:t/>
            </a:r>
            <a:br>
              <a:rPr lang="en-GB" dirty="0"/>
            </a:br>
            <a:r>
              <a:rPr lang="en-GB" dirty="0"/>
              <a:t>Patient Information and Experience of FIT</a:t>
            </a:r>
            <a:br>
              <a:rPr lang="en-GB" dirty="0"/>
            </a:br>
            <a:endParaRPr lang="en-GB" dirty="0"/>
          </a:p>
        </p:txBody>
      </p:sp>
      <p:graphicFrame>
        <p:nvGraphicFramePr>
          <p:cNvPr id="6" name="Content Placeholder 5">
            <a:extLst>
              <a:ext uri="{FF2B5EF4-FFF2-40B4-BE49-F238E27FC236}">
                <a16:creationId xmlns="" xmlns:a16="http://schemas.microsoft.com/office/drawing/2014/main" id="{04718F81-B25D-4A1A-811D-AD4BDF8DBDDC}"/>
              </a:ext>
            </a:extLst>
          </p:cNvPr>
          <p:cNvGraphicFramePr>
            <a:graphicFrameLocks noGrp="1"/>
          </p:cNvGraphicFramePr>
          <p:nvPr>
            <p:ph idx="1"/>
            <p:extLst>
              <p:ext uri="{D42A27DB-BD31-4B8C-83A1-F6EECF244321}">
                <p14:modId xmlns:p14="http://schemas.microsoft.com/office/powerpoint/2010/main" val="4286732590"/>
              </p:ext>
            </p:extLst>
          </p:nvPr>
        </p:nvGraphicFramePr>
        <p:xfrm>
          <a:off x="762001" y="2704448"/>
          <a:ext cx="10334546" cy="2851404"/>
        </p:xfrm>
        <a:graphic>
          <a:graphicData uri="http://schemas.openxmlformats.org/drawingml/2006/table">
            <a:tbl>
              <a:tblPr firstRow="1" firstCol="1" bandRow="1">
                <a:tableStyleId>{69CF1AB2-1976-4502-BF36-3FF5EA218861}</a:tableStyleId>
              </a:tblPr>
              <a:tblGrid>
                <a:gridCol w="7215084">
                  <a:extLst>
                    <a:ext uri="{9D8B030D-6E8A-4147-A177-3AD203B41FA5}">
                      <a16:colId xmlns="" xmlns:a16="http://schemas.microsoft.com/office/drawing/2014/main" val="4192152574"/>
                    </a:ext>
                  </a:extLst>
                </a:gridCol>
                <a:gridCol w="1559338">
                  <a:extLst>
                    <a:ext uri="{9D8B030D-6E8A-4147-A177-3AD203B41FA5}">
                      <a16:colId xmlns="" xmlns:a16="http://schemas.microsoft.com/office/drawing/2014/main" val="4028816545"/>
                    </a:ext>
                  </a:extLst>
                </a:gridCol>
                <a:gridCol w="1560124">
                  <a:extLst>
                    <a:ext uri="{9D8B030D-6E8A-4147-A177-3AD203B41FA5}">
                      <a16:colId xmlns="" xmlns:a16="http://schemas.microsoft.com/office/drawing/2014/main" val="1506122410"/>
                    </a:ext>
                  </a:extLst>
                </a:gridCol>
              </a:tblGrid>
              <a:tr h="0">
                <a:tc gridSpan="3">
                  <a:txBody>
                    <a:bodyPr/>
                    <a:lstStyle/>
                    <a:p>
                      <a:pPr algn="ctr">
                        <a:lnSpc>
                          <a:spcPct val="115000"/>
                        </a:lnSpc>
                        <a:spcAft>
                          <a:spcPts val="0"/>
                        </a:spcAft>
                      </a:pPr>
                      <a:r>
                        <a:rPr lang="en-GB" sz="1600">
                          <a:effectLst/>
                        </a:rPr>
                        <a:t>About the consultation with your GP</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 xmlns:a16="http://schemas.microsoft.com/office/drawing/2014/main" val="1048734373"/>
                  </a:ext>
                </a:extLst>
              </a:tr>
              <a:tr h="0">
                <a:tc>
                  <a:txBody>
                    <a:bodyPr/>
                    <a:lstStyle/>
                    <a:p>
                      <a:pPr algn="ctr">
                        <a:lnSpc>
                          <a:spcPct val="115000"/>
                        </a:lnSpc>
                        <a:spcAft>
                          <a:spcPts val="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a:effectLst/>
                        </a:rPr>
                        <a:t>Disagree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a:effectLst/>
                        </a:rPr>
                        <a:t>Agree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048508984"/>
                  </a:ext>
                </a:extLst>
              </a:tr>
              <a:tr h="288290">
                <a:tc>
                  <a:txBody>
                    <a:bodyPr/>
                    <a:lstStyle/>
                    <a:p>
                      <a:pPr>
                        <a:lnSpc>
                          <a:spcPct val="115000"/>
                        </a:lnSpc>
                        <a:spcAft>
                          <a:spcPts val="0"/>
                        </a:spcAft>
                      </a:pPr>
                      <a:r>
                        <a:rPr lang="en-GB" sz="1600">
                          <a:effectLst/>
                        </a:rPr>
                        <a:t>The GP explained the purpose of the test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a:effectLst/>
                        </a:rPr>
                        <a:t>10% (15)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a:effectLst/>
                        </a:rPr>
                        <a:t>90% (134)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1938765541"/>
                  </a:ext>
                </a:extLst>
              </a:tr>
              <a:tr h="288290">
                <a:tc>
                  <a:txBody>
                    <a:bodyPr/>
                    <a:lstStyle/>
                    <a:p>
                      <a:pPr>
                        <a:lnSpc>
                          <a:spcPct val="115000"/>
                        </a:lnSpc>
                        <a:spcAft>
                          <a:spcPts val="0"/>
                        </a:spcAft>
                      </a:pPr>
                      <a:r>
                        <a:rPr lang="en-GB" sz="1600">
                          <a:effectLst/>
                        </a:rPr>
                        <a:t>The GP clearly explained how to use the test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a:effectLst/>
                        </a:rPr>
                        <a:t>15% (24)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a:effectLst/>
                        </a:rPr>
                        <a:t>85% (143)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1443761507"/>
                  </a:ext>
                </a:extLst>
              </a:tr>
              <a:tr h="288290">
                <a:tc>
                  <a:txBody>
                    <a:bodyPr/>
                    <a:lstStyle/>
                    <a:p>
                      <a:pPr>
                        <a:lnSpc>
                          <a:spcPct val="115000"/>
                        </a:lnSpc>
                        <a:spcAft>
                          <a:spcPts val="0"/>
                        </a:spcAft>
                      </a:pPr>
                      <a:r>
                        <a:rPr lang="en-GB" sz="1600">
                          <a:effectLst/>
                        </a:rPr>
                        <a:t>The GP clearly explained what would happen when the results come back</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a:effectLst/>
                        </a:rPr>
                        <a:t>16% (28)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a:effectLst/>
                        </a:rPr>
                        <a:t>84% (137)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813416397"/>
                  </a:ext>
                </a:extLst>
              </a:tr>
              <a:tr h="0">
                <a:tc gridSpan="3">
                  <a:txBody>
                    <a:bodyPr/>
                    <a:lstStyle/>
                    <a:p>
                      <a:pPr>
                        <a:lnSpc>
                          <a:spcPct val="115000"/>
                        </a:lnSpc>
                        <a:spcAft>
                          <a:spcPts val="0"/>
                        </a:spcAft>
                      </a:pPr>
                      <a:r>
                        <a:rPr lang="en-GB" sz="1600">
                          <a:effectLst/>
                        </a:rPr>
                        <a:t>Using the FIT KIT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 xmlns:a16="http://schemas.microsoft.com/office/drawing/2014/main" val="2481547144"/>
                  </a:ext>
                </a:extLst>
              </a:tr>
              <a:tr h="0">
                <a:tc>
                  <a:txBody>
                    <a:bodyPr/>
                    <a:lstStyle/>
                    <a:p>
                      <a:pPr>
                        <a:lnSpc>
                          <a:spcPct val="115000"/>
                        </a:lnSpc>
                        <a:spcAft>
                          <a:spcPts val="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a:effectLst/>
                        </a:rPr>
                        <a:t>Disagree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a:effectLst/>
                        </a:rPr>
                        <a:t>Agree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25257846"/>
                  </a:ext>
                </a:extLst>
              </a:tr>
              <a:tr h="288290">
                <a:tc>
                  <a:txBody>
                    <a:bodyPr/>
                    <a:lstStyle/>
                    <a:p>
                      <a:pPr>
                        <a:lnSpc>
                          <a:spcPct val="115000"/>
                        </a:lnSpc>
                        <a:spcAft>
                          <a:spcPts val="0"/>
                        </a:spcAft>
                      </a:pPr>
                      <a:r>
                        <a:rPr lang="en-GB" sz="1600">
                          <a:effectLst/>
                        </a:rPr>
                        <a:t>I understood the test instructions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dirty="0">
                          <a:effectLst/>
                        </a:rPr>
                        <a:t>4% (7)</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a:effectLst/>
                        </a:rPr>
                        <a:t>96% (162)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3309465368"/>
                  </a:ext>
                </a:extLst>
              </a:tr>
              <a:tr h="288290">
                <a:tc>
                  <a:txBody>
                    <a:bodyPr/>
                    <a:lstStyle/>
                    <a:p>
                      <a:pPr>
                        <a:lnSpc>
                          <a:spcPct val="115000"/>
                        </a:lnSpc>
                        <a:spcAft>
                          <a:spcPts val="0"/>
                        </a:spcAft>
                      </a:pPr>
                      <a:r>
                        <a:rPr lang="en-GB" sz="1600">
                          <a:effectLst/>
                        </a:rPr>
                        <a:t>I found it easy to collect my sample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a:effectLst/>
                        </a:rPr>
                        <a:t>16% (19)</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a:effectLst/>
                        </a:rPr>
                        <a:t>84% (151)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3121663118"/>
                  </a:ext>
                </a:extLst>
              </a:tr>
              <a:tr h="288290">
                <a:tc>
                  <a:txBody>
                    <a:bodyPr/>
                    <a:lstStyle/>
                    <a:p>
                      <a:pPr>
                        <a:lnSpc>
                          <a:spcPct val="115000"/>
                        </a:lnSpc>
                        <a:spcAft>
                          <a:spcPts val="0"/>
                        </a:spcAft>
                      </a:pPr>
                      <a:r>
                        <a:rPr lang="en-GB" sz="1600">
                          <a:effectLst/>
                        </a:rPr>
                        <a:t>I knew what to do with my sample afterwards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a:effectLst/>
                        </a:rPr>
                        <a:t>3% (5)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15000"/>
                        </a:lnSpc>
                        <a:spcAft>
                          <a:spcPts val="0"/>
                        </a:spcAft>
                      </a:pPr>
                      <a:r>
                        <a:rPr lang="en-GB" sz="1600" dirty="0">
                          <a:effectLst/>
                        </a:rPr>
                        <a:t>97% (162)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 xmlns:a16="http://schemas.microsoft.com/office/drawing/2014/main" val="279430617"/>
                  </a:ext>
                </a:extLst>
              </a:tr>
            </a:tbl>
          </a:graphicData>
        </a:graphic>
      </p:graphicFrame>
      <p:pic>
        <p:nvPicPr>
          <p:cNvPr id="4" name="Picture 3">
            <a:extLst>
              <a:ext uri="{FF2B5EF4-FFF2-40B4-BE49-F238E27FC236}">
                <a16:creationId xmlns="" xmlns:a16="http://schemas.microsoft.com/office/drawing/2014/main" id="{68670CE1-EF18-4EF2-8EFB-959EB0B43150}"/>
              </a:ext>
            </a:extLst>
          </p:cNvPr>
          <p:cNvPicPr>
            <a:picLocks noChangeAspect="1"/>
          </p:cNvPicPr>
          <p:nvPr/>
        </p:nvPicPr>
        <p:blipFill>
          <a:blip r:embed="rId2"/>
          <a:stretch>
            <a:fillRect/>
          </a:stretch>
        </p:blipFill>
        <p:spPr>
          <a:xfrm>
            <a:off x="10533312" y="96475"/>
            <a:ext cx="1462088" cy="555593"/>
          </a:xfrm>
          <a:prstGeom prst="rect">
            <a:avLst/>
          </a:prstGeom>
        </p:spPr>
      </p:pic>
      <p:sp>
        <p:nvSpPr>
          <p:cNvPr id="7" name="Rectangle 6">
            <a:extLst>
              <a:ext uri="{FF2B5EF4-FFF2-40B4-BE49-F238E27FC236}">
                <a16:creationId xmlns="" xmlns:a16="http://schemas.microsoft.com/office/drawing/2014/main" id="{A363BD2C-126A-4151-A396-61DE0348D0CC}"/>
              </a:ext>
            </a:extLst>
          </p:cNvPr>
          <p:cNvSpPr/>
          <p:nvPr/>
        </p:nvSpPr>
        <p:spPr>
          <a:xfrm>
            <a:off x="6654696" y="2391512"/>
            <a:ext cx="4609660" cy="338554"/>
          </a:xfrm>
          <a:prstGeom prst="rect">
            <a:avLst/>
          </a:prstGeom>
        </p:spPr>
        <p:txBody>
          <a:bodyPr wrap="none">
            <a:spAutoFit/>
          </a:bodyPr>
          <a:lstStyle/>
          <a:p>
            <a:r>
              <a:rPr lang="en-GB" sz="1600" b="1" i="1" dirty="0">
                <a:latin typeface="Calibri" panose="020F0502020204030204" pitchFamily="34" charset="0"/>
                <a:ea typeface="Calibri" panose="020F0502020204030204" pitchFamily="34" charset="0"/>
                <a:cs typeface="Times New Roman" panose="02020603050405020304" pitchFamily="18" charset="0"/>
              </a:rPr>
              <a:t>Patient Survey Results (SWAG only) – 178 Responses</a:t>
            </a:r>
            <a:endParaRPr lang="en-GB" sz="1600" b="1" i="1" dirty="0"/>
          </a:p>
        </p:txBody>
      </p:sp>
      <p:sp>
        <p:nvSpPr>
          <p:cNvPr id="8" name="Rectangle 7">
            <a:extLst>
              <a:ext uri="{FF2B5EF4-FFF2-40B4-BE49-F238E27FC236}">
                <a16:creationId xmlns="" xmlns:a16="http://schemas.microsoft.com/office/drawing/2014/main" id="{A1EE76C7-9183-4BD9-A8C2-AFC366622667}"/>
              </a:ext>
            </a:extLst>
          </p:cNvPr>
          <p:cNvSpPr/>
          <p:nvPr/>
        </p:nvSpPr>
        <p:spPr>
          <a:xfrm>
            <a:off x="657224" y="1406898"/>
            <a:ext cx="10334545" cy="1133387"/>
          </a:xfrm>
          <a:prstGeom prst="rect">
            <a:avLst/>
          </a:prstGeom>
        </p:spPr>
        <p:txBody>
          <a:bodyPr wrap="square">
            <a:spAutoFit/>
          </a:bodyPr>
          <a:lstStyle/>
          <a:p>
            <a:pPr>
              <a:lnSpc>
                <a:spcPct val="115000"/>
              </a:lnSpc>
              <a:spcAft>
                <a:spcPts val="1000"/>
              </a:spcAft>
            </a:pPr>
            <a:r>
              <a:rPr lang="en-GB" sz="2000" dirty="0">
                <a:latin typeface="Calibri" panose="020F0502020204030204" pitchFamily="34" charset="0"/>
                <a:ea typeface="Calibri" panose="020F0502020204030204" pitchFamily="34" charset="0"/>
                <a:cs typeface="Times New Roman" panose="02020603050405020304" pitchFamily="18" charset="0"/>
              </a:rPr>
              <a:t>Patients are provided with information on how to use FIT in the pack they receive from their GP. A survey was included in the pack to ascertain user experience, the results are tabled below. Feedback has been very positive.</a:t>
            </a:r>
          </a:p>
        </p:txBody>
      </p:sp>
      <p:sp>
        <p:nvSpPr>
          <p:cNvPr id="9" name="Rectangle 8">
            <a:extLst>
              <a:ext uri="{FF2B5EF4-FFF2-40B4-BE49-F238E27FC236}">
                <a16:creationId xmlns="" xmlns:a16="http://schemas.microsoft.com/office/drawing/2014/main" id="{EDF082C3-7B54-441B-B671-8FBF4A48D6A8}"/>
              </a:ext>
            </a:extLst>
          </p:cNvPr>
          <p:cNvSpPr/>
          <p:nvPr/>
        </p:nvSpPr>
        <p:spPr>
          <a:xfrm>
            <a:off x="762001" y="5652663"/>
            <a:ext cx="10334546" cy="779444"/>
          </a:xfrm>
          <a:prstGeom prst="rect">
            <a:avLst/>
          </a:prstGeom>
        </p:spPr>
        <p:txBody>
          <a:bodyPr wrap="square">
            <a:spAutoFit/>
          </a:bodyPr>
          <a:lstStyle/>
          <a:p>
            <a:pPr>
              <a:lnSpc>
                <a:spcPct val="115000"/>
              </a:lnSpc>
              <a:spcAft>
                <a:spcPts val="1000"/>
              </a:spcAft>
            </a:pPr>
            <a:r>
              <a:rPr lang="en-GB" sz="2000" dirty="0">
                <a:latin typeface="Calibri" panose="020F0502020204030204" pitchFamily="34" charset="0"/>
                <a:ea typeface="Calibri" panose="020F0502020204030204" pitchFamily="34" charset="0"/>
                <a:cs typeface="Times New Roman" panose="02020603050405020304" pitchFamily="18" charset="0"/>
              </a:rPr>
              <a:t>Further patient information is under development including a video, and leaflet to support GP’s advising patients.</a:t>
            </a:r>
          </a:p>
        </p:txBody>
      </p:sp>
    </p:spTree>
    <p:extLst>
      <p:ext uri="{BB962C8B-B14F-4D97-AF65-F5344CB8AC3E}">
        <p14:creationId xmlns:p14="http://schemas.microsoft.com/office/powerpoint/2010/main" val="2860973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DB5A92-3225-4D83-B285-F2D951CAD5EC}"/>
              </a:ext>
            </a:extLst>
          </p:cNvPr>
          <p:cNvSpPr>
            <a:spLocks noGrp="1"/>
          </p:cNvSpPr>
          <p:nvPr>
            <p:ph type="title"/>
          </p:nvPr>
        </p:nvSpPr>
        <p:spPr/>
        <p:txBody>
          <a:bodyPr/>
          <a:lstStyle/>
          <a:p>
            <a:r>
              <a:rPr lang="en-GB" b="1"/>
              <a:t>FIT and Secondary Care</a:t>
            </a:r>
            <a:br>
              <a:rPr lang="en-GB" b="1"/>
            </a:br>
            <a:endParaRPr lang="en-GB" dirty="0"/>
          </a:p>
        </p:txBody>
      </p:sp>
      <p:sp>
        <p:nvSpPr>
          <p:cNvPr id="3" name="Content Placeholder 2">
            <a:extLst>
              <a:ext uri="{FF2B5EF4-FFF2-40B4-BE49-F238E27FC236}">
                <a16:creationId xmlns="" xmlns:a16="http://schemas.microsoft.com/office/drawing/2014/main" id="{EFE467DA-5D47-45E0-A73C-B34AA6A76A1D}"/>
              </a:ext>
            </a:extLst>
          </p:cNvPr>
          <p:cNvSpPr>
            <a:spLocks noGrp="1"/>
          </p:cNvSpPr>
          <p:nvPr>
            <p:ph idx="1"/>
          </p:nvPr>
        </p:nvSpPr>
        <p:spPr>
          <a:xfrm>
            <a:off x="62144" y="1029810"/>
            <a:ext cx="11933256" cy="5722837"/>
          </a:xfrm>
        </p:spPr>
        <p:txBody>
          <a:bodyPr>
            <a:normAutofit lnSpcReduction="10000"/>
          </a:bodyPr>
          <a:lstStyle/>
          <a:p>
            <a:pPr marL="0" indent="0" algn="just">
              <a:buNone/>
            </a:pPr>
            <a:r>
              <a:rPr lang="en-GB" sz="2400" dirty="0"/>
              <a:t>One of the challenges in launching this test was that there was little supporting data to suggest how it might impact on secondary care. </a:t>
            </a:r>
          </a:p>
          <a:p>
            <a:pPr algn="just"/>
            <a:r>
              <a:rPr lang="en-GB" sz="2400" dirty="0"/>
              <a:t>There was concern that it might increase demand on an already constrained service. However, the results of a local audit (Devon) suggested that patients in this cohort were being referred for routine investigations and that the new test should therefore reduce the number of patients undergoing an invasive test unnecessarily. </a:t>
            </a:r>
          </a:p>
          <a:p>
            <a:pPr algn="just"/>
            <a:r>
              <a:rPr lang="en-GB" sz="2400" dirty="0"/>
              <a:t>Referral rates into secondary care have been carefully monitored and no notable impact has been seen in the data submissions from providers or raised by clinicians. An in depth audit is being carried out as part of the evaluation programme to understand what happens to FIT negative patients, and when FIT positive patients aren’t referred as well as understand the diagnostic tests this cohort receive.</a:t>
            </a:r>
          </a:p>
          <a:p>
            <a:r>
              <a:rPr lang="en-GB" sz="2400" dirty="0"/>
              <a:t>We are now doing a follow up audit to understand what happened to the negative fit patients – did they get referred anyway? How are they managed? Results from this will be available by September. Crucially  through – following feedback through SSG’s, - none of the clinicians have experienced a hike in referral rates due to FIT - that they’ve raised with us.</a:t>
            </a:r>
          </a:p>
          <a:p>
            <a:r>
              <a:rPr lang="en-GB" dirty="0"/>
              <a:t> </a:t>
            </a:r>
          </a:p>
          <a:p>
            <a:pPr algn="just"/>
            <a:endParaRPr lang="en-GB" sz="1800" dirty="0"/>
          </a:p>
          <a:p>
            <a:pPr algn="just"/>
            <a:endParaRPr lang="en-GB" dirty="0"/>
          </a:p>
        </p:txBody>
      </p:sp>
      <p:pic>
        <p:nvPicPr>
          <p:cNvPr id="4" name="Picture 3">
            <a:extLst>
              <a:ext uri="{FF2B5EF4-FFF2-40B4-BE49-F238E27FC236}">
                <a16:creationId xmlns="" xmlns:a16="http://schemas.microsoft.com/office/drawing/2014/main" id="{A9B172D5-26AD-456E-91B6-0189547AAA40}"/>
              </a:ext>
            </a:extLst>
          </p:cNvPr>
          <p:cNvPicPr>
            <a:picLocks noChangeAspect="1"/>
          </p:cNvPicPr>
          <p:nvPr/>
        </p:nvPicPr>
        <p:blipFill>
          <a:blip r:embed="rId2"/>
          <a:stretch>
            <a:fillRect/>
          </a:stretch>
        </p:blipFill>
        <p:spPr>
          <a:xfrm>
            <a:off x="10533312" y="96475"/>
            <a:ext cx="1462088" cy="555593"/>
          </a:xfrm>
          <a:prstGeom prst="rect">
            <a:avLst/>
          </a:prstGeom>
        </p:spPr>
      </p:pic>
    </p:spTree>
    <p:extLst>
      <p:ext uri="{BB962C8B-B14F-4D97-AF65-F5344CB8AC3E}">
        <p14:creationId xmlns:p14="http://schemas.microsoft.com/office/powerpoint/2010/main" val="34286721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TotalTime>
  <Words>1254</Words>
  <Application>Microsoft Office PowerPoint</Application>
  <PresentationFormat>Custom</PresentationFormat>
  <Paragraphs>283</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FIT Testing update</vt:lpstr>
      <vt:lpstr>oduction</vt:lpstr>
      <vt:lpstr>FIT- Results in SWAG </vt:lpstr>
      <vt:lpstr>Difference in positivity rates between SWAG and Peninsula The positivity rate in SWAG is consistently higher than in the Peninsula. The reasons for this are not yet known. </vt:lpstr>
      <vt:lpstr>FIT uptake in SWAG- Uptake of the test is variable across the region CRUK Facilitators </vt:lpstr>
      <vt:lpstr>Use of FIT testing and Electronic reporting</vt:lpstr>
      <vt:lpstr>GP Education &amp; Experience of FIT</vt:lpstr>
      <vt:lpstr> Patient Information and Experience of FIT </vt:lpstr>
      <vt:lpstr>FIT and Secondary Care </vt:lpstr>
      <vt:lpstr>Future commissioning of the test </vt:lpstr>
      <vt:lpstr>Future commissioning of the test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qFIT update</dc:title>
  <dc:creator>Ousaima Alhamouieh</dc:creator>
  <cp:lastModifiedBy>Dunderdale, Helen</cp:lastModifiedBy>
  <cp:revision>10</cp:revision>
  <dcterms:created xsi:type="dcterms:W3CDTF">2019-06-04T14:45:26Z</dcterms:created>
  <dcterms:modified xsi:type="dcterms:W3CDTF">2019-08-13T15:31:35Z</dcterms:modified>
</cp:coreProperties>
</file>