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6" autoAdjust="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86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3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7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2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0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7D79-0088-454F-9505-AD668C1399A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6B01-D674-4489-8F62-DC0B97D5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1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CADEAS Early Diagnosis Data 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Breast Cancer Clinical Advisory Group </a:t>
            </a:r>
          </a:p>
          <a:p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12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Deprivation 2017</a:t>
            </a:r>
            <a:endParaRPr lang="en-GB" dirty="0"/>
          </a:p>
        </p:txBody>
      </p:sp>
      <p:pic>
        <p:nvPicPr>
          <p:cNvPr id="10242" name="Picture 2" descr="C:\Users\dunderdalh\Downloads\Snapshot of Deprivation 09-12-2019 at 12.20.26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6640"/>
            <a:ext cx="8855968" cy="34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5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Table 2017</a:t>
            </a:r>
            <a:endParaRPr lang="en-GB" dirty="0"/>
          </a:p>
        </p:txBody>
      </p:sp>
      <p:pic>
        <p:nvPicPr>
          <p:cNvPr id="11266" name="Picture 2" descr="C:\Users\dunderdalh\Downloads\Snapshot of Crosstab - Year of Diagnosis 1 09-12-2019 at 12.22.55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6640"/>
            <a:ext cx="8784976" cy="43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4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SWAG Data 2017: lowest early diagnosis rate in the country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59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Further detail from CADEAS</a:t>
            </a:r>
            <a:endParaRPr lang="en-GB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4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 of potential reasons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Data completeness? Not significant: &lt;4% incomplete </a:t>
            </a:r>
            <a:r>
              <a:rPr lang="en-GB" dirty="0" smtClean="0"/>
              <a:t>data (majority of incomplete data is Performance Status)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Screening uptake? 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SWAG uptake: 72.6%</a:t>
            </a:r>
          </a:p>
          <a:p>
            <a:pPr lvl="1"/>
            <a:r>
              <a:rPr lang="en-GB" dirty="0" smtClean="0"/>
              <a:t>England uptake: 70.5%</a:t>
            </a:r>
          </a:p>
          <a:p>
            <a:pPr marL="457200" lvl="1" indent="0">
              <a:buNone/>
            </a:pPr>
            <a:endParaRPr lang="en-GB" dirty="0"/>
          </a:p>
          <a:p>
            <a:pPr marL="514350" indent="-457200"/>
            <a:r>
              <a:rPr lang="en-GB" dirty="0" smtClean="0"/>
              <a:t>Diagnostic pathway? Cancer Waiting Times for Breast Cancer are consistently above the national standard over this time period.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04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Other considerations: Incidence 2017</a:t>
            </a:r>
            <a:br>
              <a:rPr lang="en-GB" dirty="0" smtClean="0"/>
            </a:br>
            <a:r>
              <a:rPr lang="en-GB" sz="3100" dirty="0" smtClean="0">
                <a:solidFill>
                  <a:srgbClr val="FF0000"/>
                </a:solidFill>
              </a:rPr>
              <a:t>Summer holidays?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dunderdalh\Downloads\Snapshot of Line - Month of Diag 1 09-12-2019 at 12.04.33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640"/>
            <a:ext cx="9144000" cy="34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0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2017</a:t>
            </a:r>
            <a:endParaRPr lang="en-GB" dirty="0"/>
          </a:p>
        </p:txBody>
      </p:sp>
      <p:pic>
        <p:nvPicPr>
          <p:cNvPr id="6146" name="Picture 2" descr="C:\Users\dunderdalh\Downloads\Snapshot of Stage Bar 09-12-2019 at 12.07.45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Morphology</a:t>
            </a:r>
            <a:endParaRPr lang="en-GB" dirty="0"/>
          </a:p>
        </p:txBody>
      </p:sp>
      <p:pic>
        <p:nvPicPr>
          <p:cNvPr id="7170" name="Picture 2" descr="C:\Users\dunderdalh\Downloads\Snapshot of Morphology 09-12-2019 at 12.09.4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640"/>
            <a:ext cx="9144000" cy="42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6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</a:t>
            </a:r>
            <a:endParaRPr lang="en-GB" dirty="0"/>
          </a:p>
        </p:txBody>
      </p:sp>
      <p:pic>
        <p:nvPicPr>
          <p:cNvPr id="8194" name="Picture 2" descr="C:\Users\dunderdalh\Downloads\Snapshot of Age at Diagnosis 09-12-2019 at 12.13.31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dirty="0" smtClean="0"/>
              <a:t>Surgery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Radiotherapy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Chemotherapy</a:t>
            </a:r>
            <a:endParaRPr lang="en-GB" dirty="0"/>
          </a:p>
        </p:txBody>
      </p:sp>
      <p:pic>
        <p:nvPicPr>
          <p:cNvPr id="9218" name="Picture 2" descr="C:\Users\dunderdalh\Downloads\Snapshot of Surgery Given 09-12-2019 at 12.15.25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56984" cy="11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underdalh\Downloads\Snapshot of Bar - Trust Name 1 09-12-2019 at 12.18.20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9001000" cy="11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dunderdalh\Downloads\Snapshot of Chemotherapy Given 09-12-2019 at 12.18.42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1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74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CADEAS Early Diagnosis Data 2017</vt:lpstr>
      <vt:lpstr>SWAG Data 2017: lowest early diagnosis rate in the country</vt:lpstr>
      <vt:lpstr>Further detail from CADEAS</vt:lpstr>
      <vt:lpstr>Investigation of potential reasons</vt:lpstr>
      <vt:lpstr>Other considerations: Incidence 2017 Summer holidays? </vt:lpstr>
      <vt:lpstr>Stage 2017</vt:lpstr>
      <vt:lpstr>Morphology</vt:lpstr>
      <vt:lpstr>Age</vt:lpstr>
      <vt:lpstr>Treatment 2017</vt:lpstr>
      <vt:lpstr>Deprivation 2017</vt:lpstr>
      <vt:lpstr>Data Table 2017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Dunderdale, Helen</dc:creator>
  <cp:lastModifiedBy>Dunderdale, Helen</cp:lastModifiedBy>
  <cp:revision>8</cp:revision>
  <dcterms:created xsi:type="dcterms:W3CDTF">2019-09-10T14:59:12Z</dcterms:created>
  <dcterms:modified xsi:type="dcterms:W3CDTF">2019-09-12T13:39:54Z</dcterms:modified>
</cp:coreProperties>
</file>