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73" r:id="rId8"/>
    <p:sldId id="263" r:id="rId9"/>
    <p:sldId id="264" r:id="rId10"/>
    <p:sldId id="261" r:id="rId11"/>
    <p:sldId id="266" r:id="rId12"/>
    <p:sldId id="267" r:id="rId13"/>
    <p:sldId id="274" r:id="rId14"/>
    <p:sldId id="265" r:id="rId15"/>
    <p:sldId id="270" r:id="rId16"/>
    <p:sldId id="272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6" autoAdjust="0"/>
  </p:normalViewPr>
  <p:slideViewPr>
    <p:cSldViewPr>
      <p:cViewPr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S\spantonr\Desktop\MaxFax+ENT\Compliance%20data%202014-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GB" sz="1400">
                <a:solidFill>
                  <a:sysClr val="windowText" lastClr="000000"/>
                </a:solidFill>
              </a:rPr>
              <a:t>Overall % Compliance with Enhanced Recovery Components</a:t>
            </a: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GB" sz="1400">
                <a:solidFill>
                  <a:sysClr val="windowText" lastClr="000000"/>
                </a:solidFill>
              </a:rPr>
              <a:t>Max Fax Surgery - January 2019</a:t>
            </a:r>
          </a:p>
        </c:rich>
      </c:tx>
      <c:layout>
        <c:manualLayout>
          <c:xMode val="edge"/>
          <c:yMode val="edge"/>
          <c:x val="0.18186825487256983"/>
          <c:y val="1.258777578296956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'Compliance Tables'!$C$27:$P$27</c:f>
              <c:strCache>
                <c:ptCount val="14"/>
                <c:pt idx="0">
                  <c:v> Pre-operative visit</c:v>
                </c:pt>
                <c:pt idx="1">
                  <c:v>Patient assessed as fit for surgery</c:v>
                </c:pt>
                <c:pt idx="2">
                  <c:v>Pt given written and verbal explantion of ERP</c:v>
                </c:pt>
                <c:pt idx="3">
                  <c:v>Patient admitted on the day of surgery</c:v>
                </c:pt>
                <c:pt idx="4">
                  <c:v>Carbohydrate drinks given pre operatively Y,N, N/A</c:v>
                </c:pt>
                <c:pt idx="5">
                  <c:v>Avoidance of long acting sedative premedication</c:v>
                </c:pt>
                <c:pt idx="6">
                  <c:v>The admin of approp antibiotics prior to skin incision</c:v>
                </c:pt>
                <c:pt idx="7">
                  <c:v>Individualised goal directed fluid therapy</c:v>
                </c:pt>
                <c:pt idx="8">
                  <c:v>Hypothermia preven-tion (intraop warming)</c:v>
                </c:pt>
                <c:pt idx="9">
                  <c:v>Avoiding postoperative crystalloid overload</c:v>
                </c:pt>
                <c:pt idx="10">
                  <c:v>Avoidance of systemic opiates post op</c:v>
                </c:pt>
                <c:pt idx="11">
                  <c:v>Early post op nutrition / solid food intake</c:v>
                </c:pt>
                <c:pt idx="12">
                  <c:v>Targeted individualised nausea and vomiting control</c:v>
                </c:pt>
                <c:pt idx="13">
                  <c:v>Mobilisation within 24 hours</c:v>
                </c:pt>
              </c:strCache>
            </c:strRef>
          </c:cat>
          <c:val>
            <c:numRef>
              <c:f>'Compliance Tables'!$C$34:$P$34</c:f>
              <c:numCache>
                <c:formatCode>0.00%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0.13636363636363635</c:v>
                </c:pt>
                <c:pt idx="3">
                  <c:v>1</c:v>
                </c:pt>
                <c:pt idx="4">
                  <c:v>0.14285714285714285</c:v>
                </c:pt>
                <c:pt idx="5">
                  <c:v>1</c:v>
                </c:pt>
                <c:pt idx="6">
                  <c:v>1</c:v>
                </c:pt>
                <c:pt idx="7">
                  <c:v>0.18181818181818182</c:v>
                </c:pt>
                <c:pt idx="8">
                  <c:v>0.90909090909090906</c:v>
                </c:pt>
                <c:pt idx="9">
                  <c:v>1</c:v>
                </c:pt>
                <c:pt idx="10">
                  <c:v>0.18181818181818182</c:v>
                </c:pt>
                <c:pt idx="11">
                  <c:v>0.36363636363636365</c:v>
                </c:pt>
                <c:pt idx="12">
                  <c:v>0.95454545454545459</c:v>
                </c:pt>
                <c:pt idx="13">
                  <c:v>9.0909090909090912E-2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BE-441A-8327-45F5C8AF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28864"/>
        <c:axId val="162727424"/>
      </c:barChart>
      <c:catAx>
        <c:axId val="15502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ERP Components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727424"/>
        <c:crosses val="autoZero"/>
        <c:auto val="1"/>
        <c:lblAlgn val="ctr"/>
        <c:lblOffset val="100"/>
        <c:noMultiLvlLbl val="0"/>
      </c:catAx>
      <c:valAx>
        <c:axId val="16272742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Compliant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5502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US" sz="1400" dirty="0">
                <a:solidFill>
                  <a:sysClr val="windowText" lastClr="000000"/>
                </a:solidFill>
              </a:rPr>
              <a:t>Max Fax Surgery % Compliance with Enhanced Recovery Components</a:t>
            </a:r>
            <a:endParaRPr lang="en-GB" sz="1400" dirty="0">
              <a:solidFill>
                <a:sysClr val="windowText" lastClr="000000"/>
              </a:solidFill>
            </a:endParaRP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US" sz="1400" dirty="0">
                <a:solidFill>
                  <a:sysClr val="windowText" lastClr="000000"/>
                </a:solidFill>
              </a:rPr>
              <a:t>Overall Feb 2017 - January 2019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49999844162885E-2"/>
          <c:y val="0.12126224004260681"/>
          <c:w val="0.90148590152362484"/>
          <c:h val="0.7446579594059098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'Compliance Tables'!$A$82:$A$107</c:f>
              <c:numCache>
                <c:formatCode>mmm\-yy</c:formatCode>
                <c:ptCount val="26"/>
                <c:pt idx="0">
                  <c:v>42705</c:v>
                </c:pt>
                <c:pt idx="1">
                  <c:v>42736</c:v>
                </c:pt>
                <c:pt idx="2">
                  <c:v>42767</c:v>
                </c:pt>
                <c:pt idx="3">
                  <c:v>42795</c:v>
                </c:pt>
                <c:pt idx="4">
                  <c:v>42826</c:v>
                </c:pt>
                <c:pt idx="5">
                  <c:v>42856</c:v>
                </c:pt>
                <c:pt idx="6">
                  <c:v>42887</c:v>
                </c:pt>
                <c:pt idx="7">
                  <c:v>42917</c:v>
                </c:pt>
                <c:pt idx="8">
                  <c:v>42948</c:v>
                </c:pt>
                <c:pt idx="9">
                  <c:v>42979</c:v>
                </c:pt>
                <c:pt idx="10">
                  <c:v>43009</c:v>
                </c:pt>
                <c:pt idx="11">
                  <c:v>43040</c:v>
                </c:pt>
                <c:pt idx="12">
                  <c:v>43070</c:v>
                </c:pt>
                <c:pt idx="13">
                  <c:v>43101</c:v>
                </c:pt>
                <c:pt idx="14">
                  <c:v>43132</c:v>
                </c:pt>
                <c:pt idx="15">
                  <c:v>43160</c:v>
                </c:pt>
                <c:pt idx="16">
                  <c:v>43191</c:v>
                </c:pt>
                <c:pt idx="17">
                  <c:v>43221</c:v>
                </c:pt>
                <c:pt idx="18">
                  <c:v>43252</c:v>
                </c:pt>
                <c:pt idx="19">
                  <c:v>43282</c:v>
                </c:pt>
                <c:pt idx="20">
                  <c:v>43313</c:v>
                </c:pt>
                <c:pt idx="21">
                  <c:v>43344</c:v>
                </c:pt>
                <c:pt idx="22">
                  <c:v>43374</c:v>
                </c:pt>
                <c:pt idx="23">
                  <c:v>43405</c:v>
                </c:pt>
                <c:pt idx="24">
                  <c:v>43435</c:v>
                </c:pt>
                <c:pt idx="25">
                  <c:v>43466</c:v>
                </c:pt>
              </c:numCache>
            </c:numRef>
          </c:cat>
          <c:val>
            <c:numRef>
              <c:f>'Compliance Tables'!$B$82:$B$107</c:f>
              <c:numCache>
                <c:formatCode>0.00%</c:formatCode>
                <c:ptCount val="26"/>
                <c:pt idx="0">
                  <c:v>0.61133603238866396</c:v>
                </c:pt>
                <c:pt idx="1">
                  <c:v>0.62028985507246381</c:v>
                </c:pt>
                <c:pt idx="2">
                  <c:v>0.62361623616236161</c:v>
                </c:pt>
                <c:pt idx="3">
                  <c:v>0.62427745664739887</c:v>
                </c:pt>
                <c:pt idx="4">
                  <c:v>0.66390041493775931</c:v>
                </c:pt>
                <c:pt idx="5">
                  <c:v>0.64438502673796794</c:v>
                </c:pt>
                <c:pt idx="6">
                  <c:v>0.62058823529411766</c:v>
                </c:pt>
                <c:pt idx="7">
                  <c:v>0.63157894736842102</c:v>
                </c:pt>
                <c:pt idx="8">
                  <c:v>0.65495207667731625</c:v>
                </c:pt>
                <c:pt idx="9">
                  <c:v>0.65134099616858232</c:v>
                </c:pt>
                <c:pt idx="10">
                  <c:v>0.65083135391923985</c:v>
                </c:pt>
                <c:pt idx="11">
                  <c:v>0.62884160756501184</c:v>
                </c:pt>
                <c:pt idx="12">
                  <c:v>0.64848484848484844</c:v>
                </c:pt>
                <c:pt idx="13">
                  <c:v>0.70945945945945943</c:v>
                </c:pt>
                <c:pt idx="14">
                  <c:v>0.62463343108504399</c:v>
                </c:pt>
                <c:pt idx="15">
                  <c:v>0.63</c:v>
                </c:pt>
                <c:pt idx="16">
                  <c:v>0.63239875389408096</c:v>
                </c:pt>
                <c:pt idx="17">
                  <c:v>0.63576158940397354</c:v>
                </c:pt>
                <c:pt idx="18">
                  <c:v>0.64119601328903653</c:v>
                </c:pt>
                <c:pt idx="19">
                  <c:v>0.61154855643044614</c:v>
                </c:pt>
                <c:pt idx="20">
                  <c:v>0.60997732426303852</c:v>
                </c:pt>
                <c:pt idx="21">
                  <c:v>0.63066202090592338</c:v>
                </c:pt>
                <c:pt idx="22">
                  <c:v>0.62004662004662003</c:v>
                </c:pt>
                <c:pt idx="23">
                  <c:v>0.58666666666666667</c:v>
                </c:pt>
                <c:pt idx="24">
                  <c:v>0.59677419354838712</c:v>
                </c:pt>
                <c:pt idx="25">
                  <c:v>0.63576158940397354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2A-42B1-AC13-62B7169B8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57696"/>
        <c:axId val="163665408"/>
      </c:lineChart>
      <c:dateAx>
        <c:axId val="156957696"/>
        <c:scaling>
          <c:orientation val="minMax"/>
          <c:max val="43496"/>
          <c:min val="4276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layout/>
          <c:overlay val="0"/>
        </c:title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665408"/>
        <c:crosses val="autoZero"/>
        <c:auto val="1"/>
        <c:lblOffset val="100"/>
        <c:baseTimeUnit val="months"/>
      </c:dateAx>
      <c:valAx>
        <c:axId val="16366540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Compliant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695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GB" sz="1400" b="1" i="0" baseline="0">
                <a:solidFill>
                  <a:sysClr val="windowText" lastClr="000000"/>
                </a:solidFill>
                <a:effectLst/>
              </a:rPr>
              <a:t>Max Fax Surgery Median Length of Stay by Month</a:t>
            </a:r>
            <a:endParaRPr lang="en-GB" sz="1400">
              <a:solidFill>
                <a:sysClr val="windowText" lastClr="000000"/>
              </a:solidFill>
              <a:effectLst/>
            </a:endParaRP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GB" sz="1400" b="1" i="0" baseline="0">
                <a:solidFill>
                  <a:sysClr val="windowText" lastClr="000000"/>
                </a:solidFill>
                <a:effectLst/>
              </a:rPr>
              <a:t>(By Operation Group)</a:t>
            </a:r>
            <a:endParaRPr lang="en-GB" sz="1400">
              <a:solidFill>
                <a:sysClr val="windowText" lastClr="000000"/>
              </a:solidFill>
              <a:effectLst/>
            </a:endParaRP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US" sz="1400" b="1" i="0" baseline="0">
                <a:effectLst/>
              </a:rPr>
              <a:t>Overall Feb 2017 - January 2019</a:t>
            </a:r>
            <a:endParaRPr lang="en-GB" sz="1400">
              <a:effectLst/>
            </a:endParaRPr>
          </a:p>
        </c:rich>
      </c:tx>
      <c:layout>
        <c:manualLayout>
          <c:xMode val="edge"/>
          <c:yMode val="edge"/>
          <c:x val="0.24288009774103891"/>
          <c:y val="1.25877757829695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16127088714412E-2"/>
          <c:y val="0.18024820815908763"/>
          <c:w val="0.76944962737196176"/>
          <c:h val="0.68429845163563841"/>
        </c:manualLayout>
      </c:layout>
      <c:lineChart>
        <c:grouping val="standard"/>
        <c:varyColors val="0"/>
        <c:ser>
          <c:idx val="0"/>
          <c:order val="0"/>
          <c:tx>
            <c:strRef>
              <c:f>'LOS Tables'!$Y$33</c:f>
              <c:strCache>
                <c:ptCount val="1"/>
                <c:pt idx="0">
                  <c:v>Excision sub-mandibular gland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Tables'!$Y$77:$Y$100</c:f>
              <c:numCache>
                <c:formatCode>General</c:formatCode>
                <c:ptCount val="24"/>
                <c:pt idx="2" formatCode="0.0">
                  <c:v>1</c:v>
                </c:pt>
                <c:pt idx="5" formatCode="0.0">
                  <c:v>1</c:v>
                </c:pt>
                <c:pt idx="6" formatCode="0.0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 formatCode="0.0">
                  <c:v>1</c:v>
                </c:pt>
                <c:pt idx="13" formatCode="0.0">
                  <c:v>1</c:v>
                </c:pt>
                <c:pt idx="17" formatCode="0.0">
                  <c:v>1</c:v>
                </c:pt>
                <c:pt idx="18" formatCode="0.0">
                  <c:v>1</c:v>
                </c:pt>
                <c:pt idx="20" formatCode="0.0">
                  <c:v>1</c:v>
                </c:pt>
                <c:pt idx="21" formatCode="0.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87-4679-8D0C-2855ACC52C6F}"/>
            </c:ext>
          </c:extLst>
        </c:ser>
        <c:ser>
          <c:idx val="1"/>
          <c:order val="1"/>
          <c:tx>
            <c:strRef>
              <c:f>'LOS Tables'!$Z$33</c:f>
              <c:strCache>
                <c:ptCount val="1"/>
                <c:pt idx="0">
                  <c:v>Major - Flap/ Reconstruction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Tables'!$Z$77:$Z$100</c:f>
              <c:numCache>
                <c:formatCode>General</c:formatCode>
                <c:ptCount val="24"/>
                <c:pt idx="4" formatCode="0.0">
                  <c:v>15</c:v>
                </c:pt>
                <c:pt idx="5" formatCode="0.0">
                  <c:v>17</c:v>
                </c:pt>
                <c:pt idx="18" formatCode="0.0">
                  <c:v>25</c:v>
                </c:pt>
                <c:pt idx="21" formatCode="0.0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87-4679-8D0C-2855ACC52C6F}"/>
            </c:ext>
          </c:extLst>
        </c:ser>
        <c:ser>
          <c:idx val="2"/>
          <c:order val="2"/>
          <c:tx>
            <c:strRef>
              <c:f>'LOS Tables'!$AA$33</c:f>
              <c:strCache>
                <c:ptCount val="1"/>
                <c:pt idx="0">
                  <c:v>Major - Free Flap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Tables'!$AA$77:$AA$100</c:f>
              <c:numCache>
                <c:formatCode>0.0</c:formatCode>
                <c:ptCount val="24"/>
                <c:pt idx="0">
                  <c:v>19</c:v>
                </c:pt>
                <c:pt idx="1">
                  <c:v>11</c:v>
                </c:pt>
                <c:pt idx="3">
                  <c:v>17</c:v>
                </c:pt>
                <c:pt idx="4">
                  <c:v>11</c:v>
                </c:pt>
                <c:pt idx="5">
                  <c:v>19</c:v>
                </c:pt>
                <c:pt idx="6">
                  <c:v>16.5</c:v>
                </c:pt>
                <c:pt idx="7">
                  <c:v>69</c:v>
                </c:pt>
                <c:pt idx="8">
                  <c:v>25.5</c:v>
                </c:pt>
                <c:pt idx="9">
                  <c:v>14</c:v>
                </c:pt>
                <c:pt idx="10">
                  <c:v>11</c:v>
                </c:pt>
                <c:pt idx="11">
                  <c:v>10.5</c:v>
                </c:pt>
                <c:pt idx="12">
                  <c:v>8</c:v>
                </c:pt>
                <c:pt idx="13">
                  <c:v>36</c:v>
                </c:pt>
                <c:pt idx="15">
                  <c:v>12</c:v>
                </c:pt>
                <c:pt idx="16">
                  <c:v>17</c:v>
                </c:pt>
                <c:pt idx="17">
                  <c:v>16</c:v>
                </c:pt>
                <c:pt idx="18">
                  <c:v>16.5</c:v>
                </c:pt>
                <c:pt idx="19">
                  <c:v>20</c:v>
                </c:pt>
                <c:pt idx="20">
                  <c:v>21</c:v>
                </c:pt>
                <c:pt idx="21">
                  <c:v>5</c:v>
                </c:pt>
                <c:pt idx="23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387-4679-8D0C-2855ACC52C6F}"/>
            </c:ext>
          </c:extLst>
        </c:ser>
        <c:ser>
          <c:idx val="3"/>
          <c:order val="3"/>
          <c:tx>
            <c:strRef>
              <c:f>'LOS Tables'!$AB$33</c:f>
              <c:strCache>
                <c:ptCount val="1"/>
                <c:pt idx="0">
                  <c:v>Maxillectomy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Tables'!$AB$77:$AB$100</c:f>
              <c:numCache>
                <c:formatCode>0.0</c:formatCode>
                <c:ptCount val="24"/>
                <c:pt idx="0">
                  <c:v>1</c:v>
                </c:pt>
                <c:pt idx="1">
                  <c:v>1</c:v>
                </c:pt>
                <c:pt idx="3">
                  <c:v>6</c:v>
                </c:pt>
                <c:pt idx="6">
                  <c:v>16</c:v>
                </c:pt>
                <c:pt idx="7">
                  <c:v>1</c:v>
                </c:pt>
                <c:pt idx="8">
                  <c:v>1</c:v>
                </c:pt>
                <c:pt idx="11">
                  <c:v>4</c:v>
                </c:pt>
                <c:pt idx="15">
                  <c:v>3</c:v>
                </c:pt>
                <c:pt idx="16">
                  <c:v>1.5</c:v>
                </c:pt>
                <c:pt idx="19">
                  <c:v>1</c:v>
                </c:pt>
                <c:pt idx="20">
                  <c:v>3</c:v>
                </c:pt>
                <c:pt idx="21">
                  <c:v>3</c:v>
                </c:pt>
                <c:pt idx="22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87-4679-8D0C-2855ACC52C6F}"/>
            </c:ext>
          </c:extLst>
        </c:ser>
        <c:ser>
          <c:idx val="4"/>
          <c:order val="4"/>
          <c:tx>
            <c:strRef>
              <c:f>'LOS Tables'!$AC$33</c:f>
              <c:strCache>
                <c:ptCount val="1"/>
                <c:pt idx="0">
                  <c:v>Neck dissection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Tables'!$AC$77:$AC$100</c:f>
              <c:numCache>
                <c:formatCode>0.0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6.5</c:v>
                </c:pt>
                <c:pt idx="3">
                  <c:v>8</c:v>
                </c:pt>
                <c:pt idx="4">
                  <c:v>9</c:v>
                </c:pt>
                <c:pt idx="5">
                  <c:v>3</c:v>
                </c:pt>
                <c:pt idx="6">
                  <c:v>8</c:v>
                </c:pt>
                <c:pt idx="7">
                  <c:v>9</c:v>
                </c:pt>
                <c:pt idx="9">
                  <c:v>5</c:v>
                </c:pt>
                <c:pt idx="10">
                  <c:v>8</c:v>
                </c:pt>
                <c:pt idx="11">
                  <c:v>15</c:v>
                </c:pt>
                <c:pt idx="12">
                  <c:v>8</c:v>
                </c:pt>
                <c:pt idx="14">
                  <c:v>4.5</c:v>
                </c:pt>
                <c:pt idx="15">
                  <c:v>5</c:v>
                </c:pt>
                <c:pt idx="16">
                  <c:v>2</c:v>
                </c:pt>
                <c:pt idx="18">
                  <c:v>7</c:v>
                </c:pt>
                <c:pt idx="20">
                  <c:v>5</c:v>
                </c:pt>
                <c:pt idx="21">
                  <c:v>1</c:v>
                </c:pt>
                <c:pt idx="22">
                  <c:v>9</c:v>
                </c:pt>
                <c:pt idx="23">
                  <c:v>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387-4679-8D0C-2855ACC52C6F}"/>
            </c:ext>
          </c:extLst>
        </c:ser>
        <c:ser>
          <c:idx val="5"/>
          <c:order val="5"/>
          <c:tx>
            <c:strRef>
              <c:f>'LOS Tables'!$AD$33</c:f>
              <c:strCache>
                <c:ptCount val="1"/>
                <c:pt idx="0">
                  <c:v>Osteotomy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Tables'!$AD$77:$AD$100</c:f>
              <c:numCache>
                <c:formatCode>0.0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1.5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387-4679-8D0C-2855ACC52C6F}"/>
            </c:ext>
          </c:extLst>
        </c:ser>
        <c:ser>
          <c:idx val="6"/>
          <c:order val="6"/>
          <c:tx>
            <c:strRef>
              <c:f>'LOS Tables'!$AE$33</c:f>
              <c:strCache>
                <c:ptCount val="1"/>
                <c:pt idx="0">
                  <c:v>Other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Tables'!$AE$77:$AE$100</c:f>
              <c:numCache>
                <c:formatCode>0.0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387-4679-8D0C-2855ACC52C6F}"/>
            </c:ext>
          </c:extLst>
        </c:ser>
        <c:ser>
          <c:idx val="7"/>
          <c:order val="7"/>
          <c:tx>
            <c:strRef>
              <c:f>'LOS Tables'!$AF$33</c:f>
              <c:strCache>
                <c:ptCount val="1"/>
                <c:pt idx="0">
                  <c:v>Parotidectomy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Tables'!$AF$77:$AF$100</c:f>
              <c:numCache>
                <c:formatCode>General</c:formatCode>
                <c:ptCount val="24"/>
                <c:pt idx="0" formatCode="0.0">
                  <c:v>1</c:v>
                </c:pt>
                <c:pt idx="3" formatCode="0.0">
                  <c:v>3</c:v>
                </c:pt>
                <c:pt idx="4" formatCode="0.0">
                  <c:v>1</c:v>
                </c:pt>
                <c:pt idx="5" formatCode="0.0">
                  <c:v>1</c:v>
                </c:pt>
                <c:pt idx="7" formatCode="0.0">
                  <c:v>1</c:v>
                </c:pt>
                <c:pt idx="9" formatCode="0.0">
                  <c:v>1</c:v>
                </c:pt>
                <c:pt idx="11" formatCode="0.0">
                  <c:v>1</c:v>
                </c:pt>
                <c:pt idx="14" formatCode="0.0">
                  <c:v>1</c:v>
                </c:pt>
                <c:pt idx="17" formatCode="0.0">
                  <c:v>1</c:v>
                </c:pt>
                <c:pt idx="18" formatCode="0.0">
                  <c:v>1</c:v>
                </c:pt>
                <c:pt idx="20" formatCode="0.0">
                  <c:v>1</c:v>
                </c:pt>
                <c:pt idx="21" formatCode="0.0">
                  <c:v>1</c:v>
                </c:pt>
                <c:pt idx="22" formatCode="0.0">
                  <c:v>1.5</c:v>
                </c:pt>
                <c:pt idx="23" formatCode="0.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387-4679-8D0C-2855ACC52C6F}"/>
            </c:ext>
          </c:extLst>
        </c:ser>
        <c:ser>
          <c:idx val="8"/>
          <c:order val="8"/>
          <c:tx>
            <c:strRef>
              <c:f>'LOS Tables'!$AG$33</c:f>
              <c:strCache>
                <c:ptCount val="1"/>
                <c:pt idx="0">
                  <c:v>Thyroidectomy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Tables'!$AG$77:$AG$100</c:f>
              <c:numCache>
                <c:formatCode>0.0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1.5</c:v>
                </c:pt>
                <c:pt idx="11">
                  <c:v>1</c:v>
                </c:pt>
                <c:pt idx="12">
                  <c:v>1</c:v>
                </c:pt>
                <c:pt idx="13">
                  <c:v>1.5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387-4679-8D0C-2855ACC52C6F}"/>
            </c:ext>
          </c:extLst>
        </c:ser>
        <c:ser>
          <c:idx val="9"/>
          <c:order val="9"/>
          <c:tx>
            <c:strRef>
              <c:f>'LOS Tables'!$AH$33</c:f>
              <c:strCache>
                <c:ptCount val="1"/>
                <c:pt idx="0">
                  <c:v>Comb maxill &amp; neck diss'n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Tables'!$AH$77:$AH$100</c:f>
              <c:numCache>
                <c:formatCode>General</c:formatCode>
                <c:ptCount val="24"/>
                <c:pt idx="2" formatCode="0.0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387-4679-8D0C-2855ACC52C6F}"/>
            </c:ext>
          </c:extLst>
        </c:ser>
        <c:ser>
          <c:idx val="10"/>
          <c:order val="10"/>
          <c:tx>
            <c:strRef>
              <c:f>'LOS Tables'!$AI$33</c:f>
              <c:strCache>
                <c:ptCount val="1"/>
                <c:pt idx="0">
                  <c:v>Comb neck diss'n &amp; parotid 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Tables'!$AI$77:$AI$100</c:f>
              <c:numCache>
                <c:formatCode>General</c:formatCode>
                <c:ptCount val="2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387-4679-8D0C-2855ACC52C6F}"/>
            </c:ext>
          </c:extLst>
        </c:ser>
        <c:ser>
          <c:idx val="11"/>
          <c:order val="11"/>
          <c:tx>
            <c:strRef>
              <c:f>'LOS Tables'!$AJ$33</c:f>
              <c:strCache>
                <c:ptCount val="1"/>
                <c:pt idx="0">
                  <c:v>Comb thyroid &amp; neck diss'n</c:v>
                </c:pt>
              </c:strCache>
            </c:strRef>
          </c:tx>
          <c:cat>
            <c:numRef>
              <c:f>'LOS Tables'!$K$77:$K$100</c:f>
              <c:numCache>
                <c:formatCode>mmm\-yy</c:formatCode>
                <c:ptCount val="24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  <c:pt idx="17">
                  <c:v>43282</c:v>
                </c:pt>
                <c:pt idx="18">
                  <c:v>43313</c:v>
                </c:pt>
                <c:pt idx="19">
                  <c:v>43344</c:v>
                </c:pt>
                <c:pt idx="20">
                  <c:v>43374</c:v>
                </c:pt>
                <c:pt idx="21">
                  <c:v>43405</c:v>
                </c:pt>
                <c:pt idx="22">
                  <c:v>43435</c:v>
                </c:pt>
                <c:pt idx="23">
                  <c:v>43466</c:v>
                </c:pt>
              </c:numCache>
            </c:numRef>
          </c:cat>
          <c:val>
            <c:numRef>
              <c:f>'LOS Tables'!$AJ$77:$AJ$100</c:f>
              <c:numCache>
                <c:formatCode>General</c:formatCode>
                <c:ptCount val="24"/>
                <c:pt idx="13" formatCode="0.0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387-4679-8D0C-2855ACC52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34816"/>
        <c:axId val="163586432"/>
      </c:lineChart>
      <c:dateAx>
        <c:axId val="164034816"/>
        <c:scaling>
          <c:orientation val="minMax"/>
          <c:max val="43496"/>
          <c:min val="4276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3586432"/>
        <c:crosses val="autoZero"/>
        <c:auto val="1"/>
        <c:lblOffset val="100"/>
        <c:baseTimeUnit val="months"/>
      </c:dateAx>
      <c:valAx>
        <c:axId val="163586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Days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403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80395207224134"/>
          <c:y val="0.11919202998864127"/>
          <c:w val="0.16519604792775863"/>
          <c:h val="0.75986620615010314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Feb 2014 - Jan 2015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Pre-op visit compliance</c:v>
                </c:pt>
                <c:pt idx="1">
                  <c:v>Assessed as fit</c:v>
                </c:pt>
                <c:pt idx="2">
                  <c:v>Carb drink consumption</c:v>
                </c:pt>
                <c:pt idx="3">
                  <c:v>Written and verbal ERAS information</c:v>
                </c:pt>
                <c:pt idx="4">
                  <c:v>Admitted on day of surgery</c:v>
                </c:pt>
                <c:pt idx="5">
                  <c:v>Avoid sedative</c:v>
                </c:pt>
                <c:pt idx="6">
                  <c:v>Goal directed fluid therapy</c:v>
                </c:pt>
                <c:pt idx="7">
                  <c:v>Antibiotics prior to KTS</c:v>
                </c:pt>
                <c:pt idx="8">
                  <c:v>Hypothermia prevention</c:v>
                </c:pt>
                <c:pt idx="9">
                  <c:v>Avoid crystalloid overload</c:v>
                </c:pt>
                <c:pt idx="10">
                  <c:v>Target nausea control</c:v>
                </c:pt>
                <c:pt idx="11">
                  <c:v>Mobilising within 24 hours</c:v>
                </c:pt>
                <c:pt idx="12">
                  <c:v>Nutrition within 24 hours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74</c:v>
                </c:pt>
                <c:pt idx="3">
                  <c:v>55</c:v>
                </c:pt>
                <c:pt idx="4">
                  <c:v>97</c:v>
                </c:pt>
                <c:pt idx="5">
                  <c:v>97</c:v>
                </c:pt>
                <c:pt idx="6">
                  <c:v>10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97</c:v>
                </c:pt>
                <c:pt idx="11">
                  <c:v>7</c:v>
                </c:pt>
                <c:pt idx="12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Feb 2018 - Jan 2019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Pre-op visit compliance</c:v>
                </c:pt>
                <c:pt idx="1">
                  <c:v>Assessed as fit</c:v>
                </c:pt>
                <c:pt idx="2">
                  <c:v>Carb drink consumption</c:v>
                </c:pt>
                <c:pt idx="3">
                  <c:v>Written and verbal ERAS information</c:v>
                </c:pt>
                <c:pt idx="4">
                  <c:v>Admitted on day of surgery</c:v>
                </c:pt>
                <c:pt idx="5">
                  <c:v>Avoid sedative</c:v>
                </c:pt>
                <c:pt idx="6">
                  <c:v>Goal directed fluid therapy</c:v>
                </c:pt>
                <c:pt idx="7">
                  <c:v>Antibiotics prior to KTS</c:v>
                </c:pt>
                <c:pt idx="8">
                  <c:v>Hypothermia prevention</c:v>
                </c:pt>
                <c:pt idx="9">
                  <c:v>Avoid crystalloid overload</c:v>
                </c:pt>
                <c:pt idx="10">
                  <c:v>Target nausea control</c:v>
                </c:pt>
                <c:pt idx="11">
                  <c:v>Mobilising within 24 hours</c:v>
                </c:pt>
                <c:pt idx="12">
                  <c:v>Nutrition within 24 hours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47</c:v>
                </c:pt>
                <c:pt idx="3">
                  <c:v>52</c:v>
                </c:pt>
                <c:pt idx="4">
                  <c:v>95</c:v>
                </c:pt>
                <c:pt idx="5">
                  <c:v>95</c:v>
                </c:pt>
                <c:pt idx="6">
                  <c:v>52</c:v>
                </c:pt>
                <c:pt idx="7">
                  <c:v>90</c:v>
                </c:pt>
                <c:pt idx="8">
                  <c:v>100</c:v>
                </c:pt>
                <c:pt idx="9">
                  <c:v>100</c:v>
                </c:pt>
                <c:pt idx="10">
                  <c:v>95</c:v>
                </c:pt>
                <c:pt idx="11">
                  <c:v>38</c:v>
                </c:pt>
                <c:pt idx="12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600640"/>
        <c:axId val="163679232"/>
      </c:barChart>
      <c:catAx>
        <c:axId val="16360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679232"/>
        <c:crosses val="autoZero"/>
        <c:auto val="1"/>
        <c:lblAlgn val="ctr"/>
        <c:lblOffset val="100"/>
        <c:noMultiLvlLbl val="0"/>
      </c:catAx>
      <c:valAx>
        <c:axId val="1636792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00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GB" sz="1400">
                <a:solidFill>
                  <a:sysClr val="windowText" lastClr="000000"/>
                </a:solidFill>
              </a:rPr>
              <a:t>Overall % Compliance with Enhanced Recovery Components</a:t>
            </a:r>
          </a:p>
          <a:p>
            <a:pPr>
              <a:defRPr sz="1400">
                <a:solidFill>
                  <a:sysClr val="windowText" lastClr="000000"/>
                </a:solidFill>
              </a:defRPr>
            </a:pPr>
            <a:r>
              <a:rPr lang="en-GB" sz="1400">
                <a:solidFill>
                  <a:sysClr val="windowText" lastClr="000000"/>
                </a:solidFill>
              </a:rPr>
              <a:t>Max Fax Surgery - January 2019</a:t>
            </a:r>
          </a:p>
        </c:rich>
      </c:tx>
      <c:layout>
        <c:manualLayout>
          <c:xMode val="edge"/>
          <c:yMode val="edge"/>
          <c:x val="0.18186825487256983"/>
          <c:y val="1.258777578296956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'Compliance Tables'!$C$27:$P$27</c:f>
              <c:strCache>
                <c:ptCount val="14"/>
                <c:pt idx="0">
                  <c:v> Pre-operative visit</c:v>
                </c:pt>
                <c:pt idx="1">
                  <c:v>Patient assessed as fit for surgery</c:v>
                </c:pt>
                <c:pt idx="2">
                  <c:v>Pt given written and verbal explantion of ERP</c:v>
                </c:pt>
                <c:pt idx="3">
                  <c:v>Patient admitted on the day of surgery</c:v>
                </c:pt>
                <c:pt idx="4">
                  <c:v>Carbohydrate drinks given pre operatively Y,N, N/A</c:v>
                </c:pt>
                <c:pt idx="5">
                  <c:v>Avoidance of long acting sedative premedication</c:v>
                </c:pt>
                <c:pt idx="6">
                  <c:v>The admin of approp antibiotics prior to skin incision</c:v>
                </c:pt>
                <c:pt idx="7">
                  <c:v>Individualised goal directed fluid therapy</c:v>
                </c:pt>
                <c:pt idx="8">
                  <c:v>Hypothermia preven-tion (intraop warming)</c:v>
                </c:pt>
                <c:pt idx="9">
                  <c:v>Avoiding postoperative crystalloid overload</c:v>
                </c:pt>
                <c:pt idx="10">
                  <c:v>Avoidance of systemic opiates post op</c:v>
                </c:pt>
                <c:pt idx="11">
                  <c:v>Early post op nutrition / solid food intake</c:v>
                </c:pt>
                <c:pt idx="12">
                  <c:v>Targeted individualised nausea and vomiting control</c:v>
                </c:pt>
                <c:pt idx="13">
                  <c:v>Mobilisation within 24 hours</c:v>
                </c:pt>
              </c:strCache>
            </c:strRef>
          </c:cat>
          <c:val>
            <c:numRef>
              <c:f>'Compliance Tables'!$C$34:$P$34</c:f>
              <c:numCache>
                <c:formatCode>0.00%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0.13636363636363635</c:v>
                </c:pt>
                <c:pt idx="3">
                  <c:v>1</c:v>
                </c:pt>
                <c:pt idx="4">
                  <c:v>0.14285714285714285</c:v>
                </c:pt>
                <c:pt idx="5">
                  <c:v>1</c:v>
                </c:pt>
                <c:pt idx="6">
                  <c:v>1</c:v>
                </c:pt>
                <c:pt idx="7">
                  <c:v>0.18181818181818182</c:v>
                </c:pt>
                <c:pt idx="8">
                  <c:v>0.90909090909090906</c:v>
                </c:pt>
                <c:pt idx="9">
                  <c:v>1</c:v>
                </c:pt>
                <c:pt idx="10">
                  <c:v>0.18181818181818182</c:v>
                </c:pt>
                <c:pt idx="11">
                  <c:v>0.36363636363636365</c:v>
                </c:pt>
                <c:pt idx="12">
                  <c:v>0.95454545454545459</c:v>
                </c:pt>
                <c:pt idx="13">
                  <c:v>9.0909090909090912E-2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BE-441A-8327-45F5C8AF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55680"/>
        <c:axId val="164090624"/>
      </c:barChart>
      <c:catAx>
        <c:axId val="16405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ERP Components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4090624"/>
        <c:crosses val="autoZero"/>
        <c:auto val="1"/>
        <c:lblAlgn val="ctr"/>
        <c:lblOffset val="100"/>
        <c:noMultiLvlLbl val="0"/>
      </c:catAx>
      <c:valAx>
        <c:axId val="16409062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Compliant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640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28C59-2361-4078-8613-51968FB43AC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3D712C-A665-44C3-B0F3-F6212EDA165E}">
      <dgm:prSet phldrT="[Text]" custT="1"/>
      <dgm:spPr/>
      <dgm:t>
        <a:bodyPr/>
        <a:lstStyle/>
        <a:p>
          <a:r>
            <a:rPr lang="en-GB" sz="1100" dirty="0">
              <a:solidFill>
                <a:schemeClr val="tx1"/>
              </a:solidFill>
            </a:rPr>
            <a:t>Patient and family</a:t>
          </a:r>
        </a:p>
      </dgm:t>
    </dgm:pt>
    <dgm:pt modelId="{873183A6-7BC8-40DC-A022-4844F163CA68}" type="parTrans" cxnId="{EA477EE4-4C8D-44B8-AE80-7B62085D985C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8D8336C5-5081-423F-89DE-CF05010272EC}" type="sibTrans" cxnId="{EA477EE4-4C8D-44B8-AE80-7B62085D985C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E6CB0510-0887-4E57-91AF-981750A3CE22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FF0000"/>
              </a:solidFill>
            </a:rPr>
            <a:t>Pain Specialist Nurse</a:t>
          </a:r>
        </a:p>
      </dgm:t>
    </dgm:pt>
    <dgm:pt modelId="{E189711D-82F9-4541-BD8D-1067ED974BFF}" type="parTrans" cxnId="{23E79738-00CB-4117-9128-2A699BB8F627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1E7E3E43-254C-463C-9C66-D1E64EC4C279}" type="sibTrans" cxnId="{23E79738-00CB-4117-9128-2A699BB8F627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4810AEBD-1FD1-48EA-920B-5672352A4404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0070C0"/>
              </a:solidFill>
            </a:rPr>
            <a:t>Ward </a:t>
          </a:r>
          <a:r>
            <a:rPr lang="en-GB" dirty="0">
              <a:solidFill>
                <a:srgbClr val="0070C0"/>
              </a:solidFill>
            </a:rPr>
            <a:t>Nurse</a:t>
          </a:r>
        </a:p>
      </dgm:t>
    </dgm:pt>
    <dgm:pt modelId="{8109549A-82EA-49AE-AE90-9445DB5689A8}" type="parTrans" cxnId="{020CEEB3-4B4E-48DB-BA82-746E55CE0DA8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0B56C784-0A68-4FEE-B7E1-24DD1EB6FF80}" type="sibTrans" cxnId="{020CEEB3-4B4E-48DB-BA82-746E55CE0DA8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0426F83C-D930-4F57-ABF2-883F91F4C2AB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2000" dirty="0">
              <a:solidFill>
                <a:schemeClr val="accent5"/>
              </a:solidFill>
            </a:rPr>
            <a:t>ICU</a:t>
          </a:r>
        </a:p>
      </dgm:t>
    </dgm:pt>
    <dgm:pt modelId="{9E551C69-828C-4663-813A-AD340C9FB5F2}" type="parTrans" cxnId="{C1B653DB-B438-417C-AC88-FD4A9424A555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F76FFDC8-F547-46D0-96F6-2CB73160824B}" type="sibTrans" cxnId="{C1B653DB-B438-417C-AC88-FD4A9424A555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511C3C03-7B90-45EB-B071-A8D04FBDBC61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chemeClr val="bg1">
                  <a:lumMod val="50000"/>
                </a:schemeClr>
              </a:solidFill>
            </a:rPr>
            <a:t>Anaesthetist</a:t>
          </a:r>
        </a:p>
      </dgm:t>
    </dgm:pt>
    <dgm:pt modelId="{64C5A8AE-D25E-48B1-B915-9BF0F2494124}" type="parTrans" cxnId="{1BB98FC4-25D6-45BF-9621-A8E7D970267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61009852-79FE-4B43-98B8-FBB65CCC8EBC}" type="sibTrans" cxnId="{1BB98FC4-25D6-45BF-9621-A8E7D970267B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961ED05A-9B4C-4FD3-B45C-3244A8E1518E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accent6">
                  <a:lumMod val="75000"/>
                </a:schemeClr>
              </a:solidFill>
            </a:rPr>
            <a:t>Physio</a:t>
          </a:r>
          <a:endParaRPr lang="en-GB" sz="1400" dirty="0">
            <a:solidFill>
              <a:schemeClr val="accent6">
                <a:lumMod val="75000"/>
              </a:schemeClr>
            </a:solidFill>
          </a:endParaRPr>
        </a:p>
      </dgm:t>
    </dgm:pt>
    <dgm:pt modelId="{2D60E9A6-7E32-4E4E-AB32-7B4C9C9FE8A5}" type="parTrans" cxnId="{6E78FC0F-DD7E-4AEF-AF65-3DEA44DE93F1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8157A794-45E8-4C53-863C-31ACD100D593}" type="sibTrans" cxnId="{6E78FC0F-DD7E-4AEF-AF65-3DEA44DE93F1}">
      <dgm:prSet/>
      <dgm:spPr/>
      <dgm:t>
        <a:bodyPr/>
        <a:lstStyle/>
        <a:p>
          <a:endParaRPr lang="en-GB">
            <a:solidFill>
              <a:srgbClr val="FFC000"/>
            </a:solidFill>
          </a:endParaRPr>
        </a:p>
      </dgm:t>
    </dgm:pt>
    <dgm:pt modelId="{90F89901-BB77-4A95-A8FA-02ED270390B4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rgbClr val="FF0000"/>
              </a:solidFill>
            </a:rPr>
            <a:t>Surgeon</a:t>
          </a:r>
          <a:endParaRPr lang="en-GB" dirty="0">
            <a:solidFill>
              <a:srgbClr val="FF0000"/>
            </a:solidFill>
          </a:endParaRPr>
        </a:p>
      </dgm:t>
    </dgm:pt>
    <dgm:pt modelId="{E4291834-844D-4241-BA7A-5EAE09162C7C}" type="parTrans" cxnId="{4B4758F4-234E-490F-9BC8-C5E7CEA5EBB0}">
      <dgm:prSet/>
      <dgm:spPr/>
      <dgm:t>
        <a:bodyPr/>
        <a:lstStyle/>
        <a:p>
          <a:endParaRPr lang="en-GB"/>
        </a:p>
      </dgm:t>
    </dgm:pt>
    <dgm:pt modelId="{A906A5B5-1500-40A7-B46D-7C221E3AEA24}" type="sibTrans" cxnId="{4B4758F4-234E-490F-9BC8-C5E7CEA5EBB0}">
      <dgm:prSet/>
      <dgm:spPr/>
      <dgm:t>
        <a:bodyPr/>
        <a:lstStyle/>
        <a:p>
          <a:endParaRPr lang="en-GB"/>
        </a:p>
      </dgm:t>
    </dgm:pt>
    <dgm:pt modelId="{DCCC468D-BA3F-4CA8-8556-1428F5F68A87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bg1">
                  <a:lumMod val="50000"/>
                </a:schemeClr>
              </a:solidFill>
            </a:rPr>
            <a:t>Dietician</a:t>
          </a:r>
          <a:endParaRPr lang="en-GB" dirty="0">
            <a:solidFill>
              <a:schemeClr val="bg1">
                <a:lumMod val="50000"/>
              </a:schemeClr>
            </a:solidFill>
          </a:endParaRPr>
        </a:p>
      </dgm:t>
    </dgm:pt>
    <dgm:pt modelId="{A425CB5C-4FC8-4450-A08C-02E59D09168E}" type="parTrans" cxnId="{FA9E9D36-680D-43BB-A692-AC60F9B05746}">
      <dgm:prSet/>
      <dgm:spPr/>
      <dgm:t>
        <a:bodyPr/>
        <a:lstStyle/>
        <a:p>
          <a:endParaRPr lang="en-GB"/>
        </a:p>
      </dgm:t>
    </dgm:pt>
    <dgm:pt modelId="{04151C4B-2401-4EDD-BE9C-2961D505F162}" type="sibTrans" cxnId="{FA9E9D36-680D-43BB-A692-AC60F9B05746}">
      <dgm:prSet/>
      <dgm:spPr/>
      <dgm:t>
        <a:bodyPr/>
        <a:lstStyle/>
        <a:p>
          <a:endParaRPr lang="en-GB"/>
        </a:p>
      </dgm:t>
    </dgm:pt>
    <dgm:pt modelId="{5528968E-7C80-45AB-BF9B-C844D742A1F0}" type="pres">
      <dgm:prSet presAssocID="{F5E28C59-2361-4078-8613-51968FB43A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C21083-8485-4CC0-B4B3-44C5DEF5EB08}" type="pres">
      <dgm:prSet presAssocID="{5B3D712C-A665-44C3-B0F3-F6212EDA165E}" presName="centerShape" presStyleLbl="node0" presStyleIdx="0" presStyleCnt="1" custScaleX="65571" custScaleY="58472"/>
      <dgm:spPr/>
      <dgm:t>
        <a:bodyPr/>
        <a:lstStyle/>
        <a:p>
          <a:endParaRPr lang="en-GB"/>
        </a:p>
      </dgm:t>
    </dgm:pt>
    <dgm:pt modelId="{E76212CB-2BF4-46D1-9413-725E3A157F5F}" type="pres">
      <dgm:prSet presAssocID="{E6CB0510-0887-4E57-91AF-981750A3CE2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DC5411-1ABD-45C4-9637-52B0F85C00F4}" type="pres">
      <dgm:prSet presAssocID="{E6CB0510-0887-4E57-91AF-981750A3CE22}" presName="dummy" presStyleCnt="0"/>
      <dgm:spPr/>
    </dgm:pt>
    <dgm:pt modelId="{4F5E637E-0AD3-456E-978C-3B79684B0188}" type="pres">
      <dgm:prSet presAssocID="{1E7E3E43-254C-463C-9C66-D1E64EC4C279}" presName="sibTrans" presStyleLbl="sibTrans2D1" presStyleIdx="0" presStyleCnt="7"/>
      <dgm:spPr/>
      <dgm:t>
        <a:bodyPr/>
        <a:lstStyle/>
        <a:p>
          <a:endParaRPr lang="en-GB"/>
        </a:p>
      </dgm:t>
    </dgm:pt>
    <dgm:pt modelId="{E9555B8A-2926-4044-B66A-A2F75EE21738}" type="pres">
      <dgm:prSet presAssocID="{4810AEBD-1FD1-48EA-920B-5672352A440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0B995-40C0-4273-B571-FC279D229A34}" type="pres">
      <dgm:prSet presAssocID="{4810AEBD-1FD1-48EA-920B-5672352A4404}" presName="dummy" presStyleCnt="0"/>
      <dgm:spPr/>
    </dgm:pt>
    <dgm:pt modelId="{A6F5B70C-E0F4-41FC-BB2A-2CA47387FBE8}" type="pres">
      <dgm:prSet presAssocID="{0B56C784-0A68-4FEE-B7E1-24DD1EB6FF80}" presName="sibTrans" presStyleLbl="sibTrans2D1" presStyleIdx="1" presStyleCnt="7"/>
      <dgm:spPr/>
      <dgm:t>
        <a:bodyPr/>
        <a:lstStyle/>
        <a:p>
          <a:endParaRPr lang="en-GB"/>
        </a:p>
      </dgm:t>
    </dgm:pt>
    <dgm:pt modelId="{7B19BE3C-C876-41C4-8B3D-4E306325C781}" type="pres">
      <dgm:prSet presAssocID="{961ED05A-9B4C-4FD3-B45C-3244A8E1518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504EF7-B857-4186-9B00-026AC63D27E9}" type="pres">
      <dgm:prSet presAssocID="{961ED05A-9B4C-4FD3-B45C-3244A8E1518E}" presName="dummy" presStyleCnt="0"/>
      <dgm:spPr/>
    </dgm:pt>
    <dgm:pt modelId="{52D156DA-6118-4DE3-906E-C2D939CFF6D8}" type="pres">
      <dgm:prSet presAssocID="{8157A794-45E8-4C53-863C-31ACD100D593}" presName="sibTrans" presStyleLbl="sibTrans2D1" presStyleIdx="2" presStyleCnt="7"/>
      <dgm:spPr/>
      <dgm:t>
        <a:bodyPr/>
        <a:lstStyle/>
        <a:p>
          <a:endParaRPr lang="en-GB"/>
        </a:p>
      </dgm:t>
    </dgm:pt>
    <dgm:pt modelId="{00341302-E7A5-4DB1-BD30-9EBC18EB693E}" type="pres">
      <dgm:prSet presAssocID="{0426F83C-D930-4F57-ABF2-883F91F4C2A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16AD4C-DD82-46C8-AF84-D9A94AC0B26B}" type="pres">
      <dgm:prSet presAssocID="{0426F83C-D930-4F57-ABF2-883F91F4C2AB}" presName="dummy" presStyleCnt="0"/>
      <dgm:spPr/>
    </dgm:pt>
    <dgm:pt modelId="{994389B0-75CD-49D3-9F86-D8501F76AF5B}" type="pres">
      <dgm:prSet presAssocID="{F76FFDC8-F547-46D0-96F6-2CB73160824B}" presName="sibTrans" presStyleLbl="sibTrans2D1" presStyleIdx="3" presStyleCnt="7"/>
      <dgm:spPr/>
      <dgm:t>
        <a:bodyPr/>
        <a:lstStyle/>
        <a:p>
          <a:endParaRPr lang="en-GB"/>
        </a:p>
      </dgm:t>
    </dgm:pt>
    <dgm:pt modelId="{1DAA77AC-C7AE-40AA-850B-6DE205380775}" type="pres">
      <dgm:prSet presAssocID="{511C3C03-7B90-45EB-B071-A8D04FBDBC6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FDA38-60DD-49B7-AA40-58F00BCD3448}" type="pres">
      <dgm:prSet presAssocID="{511C3C03-7B90-45EB-B071-A8D04FBDBC61}" presName="dummy" presStyleCnt="0"/>
      <dgm:spPr/>
    </dgm:pt>
    <dgm:pt modelId="{A040CE37-9144-4CB2-8BD3-12822F9FEA31}" type="pres">
      <dgm:prSet presAssocID="{61009852-79FE-4B43-98B8-FBB65CCC8EBC}" presName="sibTrans" presStyleLbl="sibTrans2D1" presStyleIdx="4" presStyleCnt="7"/>
      <dgm:spPr/>
      <dgm:t>
        <a:bodyPr/>
        <a:lstStyle/>
        <a:p>
          <a:endParaRPr lang="en-GB"/>
        </a:p>
      </dgm:t>
    </dgm:pt>
    <dgm:pt modelId="{F01BF016-8933-4BC9-A630-71DFA27C2FEE}" type="pres">
      <dgm:prSet presAssocID="{90F89901-BB77-4A95-A8FA-02ED270390B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4CF0DC-A420-424F-890E-0691EDF65564}" type="pres">
      <dgm:prSet presAssocID="{90F89901-BB77-4A95-A8FA-02ED270390B4}" presName="dummy" presStyleCnt="0"/>
      <dgm:spPr/>
    </dgm:pt>
    <dgm:pt modelId="{E4E4CD2B-EBBD-43DD-BF06-978BF862441C}" type="pres">
      <dgm:prSet presAssocID="{A906A5B5-1500-40A7-B46D-7C221E3AEA24}" presName="sibTrans" presStyleLbl="sibTrans2D1" presStyleIdx="5" presStyleCnt="7"/>
      <dgm:spPr/>
      <dgm:t>
        <a:bodyPr/>
        <a:lstStyle/>
        <a:p>
          <a:endParaRPr lang="en-GB"/>
        </a:p>
      </dgm:t>
    </dgm:pt>
    <dgm:pt modelId="{875D4A1C-3308-4947-BB70-1335FDA05993}" type="pres">
      <dgm:prSet presAssocID="{DCCC468D-BA3F-4CA8-8556-1428F5F68A8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727B2C-5E76-40E4-B062-D2B6EB026CF6}" type="pres">
      <dgm:prSet presAssocID="{DCCC468D-BA3F-4CA8-8556-1428F5F68A87}" presName="dummy" presStyleCnt="0"/>
      <dgm:spPr/>
    </dgm:pt>
    <dgm:pt modelId="{740C5327-C296-4742-A500-353CFA03F4EA}" type="pres">
      <dgm:prSet presAssocID="{04151C4B-2401-4EDD-BE9C-2961D505F162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4B4758F4-234E-490F-9BC8-C5E7CEA5EBB0}" srcId="{5B3D712C-A665-44C3-B0F3-F6212EDA165E}" destId="{90F89901-BB77-4A95-A8FA-02ED270390B4}" srcOrd="5" destOrd="0" parTransId="{E4291834-844D-4241-BA7A-5EAE09162C7C}" sibTransId="{A906A5B5-1500-40A7-B46D-7C221E3AEA24}"/>
    <dgm:cxn modelId="{B0770F97-352A-4944-A4BE-11FA4DB28DAD}" type="presOf" srcId="{61009852-79FE-4B43-98B8-FBB65CCC8EBC}" destId="{A040CE37-9144-4CB2-8BD3-12822F9FEA31}" srcOrd="0" destOrd="0" presId="urn:microsoft.com/office/officeart/2005/8/layout/radial6"/>
    <dgm:cxn modelId="{9E3EFE6B-2E1A-4311-B027-B88F824199BB}" type="presOf" srcId="{A906A5B5-1500-40A7-B46D-7C221E3AEA24}" destId="{E4E4CD2B-EBBD-43DD-BF06-978BF862441C}" srcOrd="0" destOrd="0" presId="urn:microsoft.com/office/officeart/2005/8/layout/radial6"/>
    <dgm:cxn modelId="{E5C648D4-87FB-44BC-BB7B-8B58AD037DA4}" type="presOf" srcId="{E6CB0510-0887-4E57-91AF-981750A3CE22}" destId="{E76212CB-2BF4-46D1-9413-725E3A157F5F}" srcOrd="0" destOrd="0" presId="urn:microsoft.com/office/officeart/2005/8/layout/radial6"/>
    <dgm:cxn modelId="{9AA3966C-E065-4746-9507-08BF182D249D}" type="presOf" srcId="{04151C4B-2401-4EDD-BE9C-2961D505F162}" destId="{740C5327-C296-4742-A500-353CFA03F4EA}" srcOrd="0" destOrd="0" presId="urn:microsoft.com/office/officeart/2005/8/layout/radial6"/>
    <dgm:cxn modelId="{11C9675F-9949-4413-A1F2-6413C3FBB045}" type="presOf" srcId="{5B3D712C-A665-44C3-B0F3-F6212EDA165E}" destId="{7AC21083-8485-4CC0-B4B3-44C5DEF5EB08}" srcOrd="0" destOrd="0" presId="urn:microsoft.com/office/officeart/2005/8/layout/radial6"/>
    <dgm:cxn modelId="{A9A09DA0-9731-4A63-9DD1-26EA270510AD}" type="presOf" srcId="{DCCC468D-BA3F-4CA8-8556-1428F5F68A87}" destId="{875D4A1C-3308-4947-BB70-1335FDA05993}" srcOrd="0" destOrd="0" presId="urn:microsoft.com/office/officeart/2005/8/layout/radial6"/>
    <dgm:cxn modelId="{1BB98FC4-25D6-45BF-9621-A8E7D970267B}" srcId="{5B3D712C-A665-44C3-B0F3-F6212EDA165E}" destId="{511C3C03-7B90-45EB-B071-A8D04FBDBC61}" srcOrd="4" destOrd="0" parTransId="{64C5A8AE-D25E-48B1-B915-9BF0F2494124}" sibTransId="{61009852-79FE-4B43-98B8-FBB65CCC8EBC}"/>
    <dgm:cxn modelId="{55F12176-F788-43AC-B13E-46DA4BA5BB6C}" type="presOf" srcId="{8157A794-45E8-4C53-863C-31ACD100D593}" destId="{52D156DA-6118-4DE3-906E-C2D939CFF6D8}" srcOrd="0" destOrd="0" presId="urn:microsoft.com/office/officeart/2005/8/layout/radial6"/>
    <dgm:cxn modelId="{2D16D082-77AF-4CC9-B92F-32C718607E15}" type="presOf" srcId="{90F89901-BB77-4A95-A8FA-02ED270390B4}" destId="{F01BF016-8933-4BC9-A630-71DFA27C2FEE}" srcOrd="0" destOrd="0" presId="urn:microsoft.com/office/officeart/2005/8/layout/radial6"/>
    <dgm:cxn modelId="{02F551B1-9230-4F4D-A4B4-1B15E3B60D28}" type="presOf" srcId="{0426F83C-D930-4F57-ABF2-883F91F4C2AB}" destId="{00341302-E7A5-4DB1-BD30-9EBC18EB693E}" srcOrd="0" destOrd="0" presId="urn:microsoft.com/office/officeart/2005/8/layout/radial6"/>
    <dgm:cxn modelId="{B9E88784-2126-4E99-9761-5FC24533A7FA}" type="presOf" srcId="{511C3C03-7B90-45EB-B071-A8D04FBDBC61}" destId="{1DAA77AC-C7AE-40AA-850B-6DE205380775}" srcOrd="0" destOrd="0" presId="urn:microsoft.com/office/officeart/2005/8/layout/radial6"/>
    <dgm:cxn modelId="{23E79738-00CB-4117-9128-2A699BB8F627}" srcId="{5B3D712C-A665-44C3-B0F3-F6212EDA165E}" destId="{E6CB0510-0887-4E57-91AF-981750A3CE22}" srcOrd="0" destOrd="0" parTransId="{E189711D-82F9-4541-BD8D-1067ED974BFF}" sibTransId="{1E7E3E43-254C-463C-9C66-D1E64EC4C279}"/>
    <dgm:cxn modelId="{C1D4E677-7962-48E7-9F90-AB278EF53D0A}" type="presOf" srcId="{961ED05A-9B4C-4FD3-B45C-3244A8E1518E}" destId="{7B19BE3C-C876-41C4-8B3D-4E306325C781}" srcOrd="0" destOrd="0" presId="urn:microsoft.com/office/officeart/2005/8/layout/radial6"/>
    <dgm:cxn modelId="{EA477EE4-4C8D-44B8-AE80-7B62085D985C}" srcId="{F5E28C59-2361-4078-8613-51968FB43ACD}" destId="{5B3D712C-A665-44C3-B0F3-F6212EDA165E}" srcOrd="0" destOrd="0" parTransId="{873183A6-7BC8-40DC-A022-4844F163CA68}" sibTransId="{8D8336C5-5081-423F-89DE-CF05010272EC}"/>
    <dgm:cxn modelId="{C1B653DB-B438-417C-AC88-FD4A9424A555}" srcId="{5B3D712C-A665-44C3-B0F3-F6212EDA165E}" destId="{0426F83C-D930-4F57-ABF2-883F91F4C2AB}" srcOrd="3" destOrd="0" parTransId="{9E551C69-828C-4663-813A-AD340C9FB5F2}" sibTransId="{F76FFDC8-F547-46D0-96F6-2CB73160824B}"/>
    <dgm:cxn modelId="{45932B4F-DCD0-4C6C-B6A5-3169FA13B8BB}" type="presOf" srcId="{4810AEBD-1FD1-48EA-920B-5672352A4404}" destId="{E9555B8A-2926-4044-B66A-A2F75EE21738}" srcOrd="0" destOrd="0" presId="urn:microsoft.com/office/officeart/2005/8/layout/radial6"/>
    <dgm:cxn modelId="{FA9E9D36-680D-43BB-A692-AC60F9B05746}" srcId="{5B3D712C-A665-44C3-B0F3-F6212EDA165E}" destId="{DCCC468D-BA3F-4CA8-8556-1428F5F68A87}" srcOrd="6" destOrd="0" parTransId="{A425CB5C-4FC8-4450-A08C-02E59D09168E}" sibTransId="{04151C4B-2401-4EDD-BE9C-2961D505F162}"/>
    <dgm:cxn modelId="{83B3CEF2-1D72-4D01-9084-3E05952BED12}" type="presOf" srcId="{F5E28C59-2361-4078-8613-51968FB43ACD}" destId="{5528968E-7C80-45AB-BF9B-C844D742A1F0}" srcOrd="0" destOrd="0" presId="urn:microsoft.com/office/officeart/2005/8/layout/radial6"/>
    <dgm:cxn modelId="{6E78FC0F-DD7E-4AEF-AF65-3DEA44DE93F1}" srcId="{5B3D712C-A665-44C3-B0F3-F6212EDA165E}" destId="{961ED05A-9B4C-4FD3-B45C-3244A8E1518E}" srcOrd="2" destOrd="0" parTransId="{2D60E9A6-7E32-4E4E-AB32-7B4C9C9FE8A5}" sibTransId="{8157A794-45E8-4C53-863C-31ACD100D593}"/>
    <dgm:cxn modelId="{020CEEB3-4B4E-48DB-BA82-746E55CE0DA8}" srcId="{5B3D712C-A665-44C3-B0F3-F6212EDA165E}" destId="{4810AEBD-1FD1-48EA-920B-5672352A4404}" srcOrd="1" destOrd="0" parTransId="{8109549A-82EA-49AE-AE90-9445DB5689A8}" sibTransId="{0B56C784-0A68-4FEE-B7E1-24DD1EB6FF80}"/>
    <dgm:cxn modelId="{90925028-6889-4CBC-A442-6EFAFE3DAB0A}" type="presOf" srcId="{1E7E3E43-254C-463C-9C66-D1E64EC4C279}" destId="{4F5E637E-0AD3-456E-978C-3B79684B0188}" srcOrd="0" destOrd="0" presId="urn:microsoft.com/office/officeart/2005/8/layout/radial6"/>
    <dgm:cxn modelId="{73712A81-5DC1-4E24-8C4E-B9DDCE791056}" type="presOf" srcId="{0B56C784-0A68-4FEE-B7E1-24DD1EB6FF80}" destId="{A6F5B70C-E0F4-41FC-BB2A-2CA47387FBE8}" srcOrd="0" destOrd="0" presId="urn:microsoft.com/office/officeart/2005/8/layout/radial6"/>
    <dgm:cxn modelId="{3EDA4E3F-D8CE-442C-819D-CE156C01AF8D}" type="presOf" srcId="{F76FFDC8-F547-46D0-96F6-2CB73160824B}" destId="{994389B0-75CD-49D3-9F86-D8501F76AF5B}" srcOrd="0" destOrd="0" presId="urn:microsoft.com/office/officeart/2005/8/layout/radial6"/>
    <dgm:cxn modelId="{924EF29F-DC1C-4608-A1B7-59795FB8E1EF}" type="presParOf" srcId="{5528968E-7C80-45AB-BF9B-C844D742A1F0}" destId="{7AC21083-8485-4CC0-B4B3-44C5DEF5EB08}" srcOrd="0" destOrd="0" presId="urn:microsoft.com/office/officeart/2005/8/layout/radial6"/>
    <dgm:cxn modelId="{E8936698-0D00-4292-9B07-7DC7E7CCEA47}" type="presParOf" srcId="{5528968E-7C80-45AB-BF9B-C844D742A1F0}" destId="{E76212CB-2BF4-46D1-9413-725E3A157F5F}" srcOrd="1" destOrd="0" presId="urn:microsoft.com/office/officeart/2005/8/layout/radial6"/>
    <dgm:cxn modelId="{C3136DFA-6181-475B-A2B1-4A6333F4F1A6}" type="presParOf" srcId="{5528968E-7C80-45AB-BF9B-C844D742A1F0}" destId="{7CDC5411-1ABD-45C4-9637-52B0F85C00F4}" srcOrd="2" destOrd="0" presId="urn:microsoft.com/office/officeart/2005/8/layout/radial6"/>
    <dgm:cxn modelId="{A1B780F0-044D-4450-A585-FB3C80BDF7CE}" type="presParOf" srcId="{5528968E-7C80-45AB-BF9B-C844D742A1F0}" destId="{4F5E637E-0AD3-456E-978C-3B79684B0188}" srcOrd="3" destOrd="0" presId="urn:microsoft.com/office/officeart/2005/8/layout/radial6"/>
    <dgm:cxn modelId="{B36CB860-9DED-4F97-B262-D15924862940}" type="presParOf" srcId="{5528968E-7C80-45AB-BF9B-C844D742A1F0}" destId="{E9555B8A-2926-4044-B66A-A2F75EE21738}" srcOrd="4" destOrd="0" presId="urn:microsoft.com/office/officeart/2005/8/layout/radial6"/>
    <dgm:cxn modelId="{61123458-6654-4DC0-9FE5-E0BEA8CE2840}" type="presParOf" srcId="{5528968E-7C80-45AB-BF9B-C844D742A1F0}" destId="{4FC0B995-40C0-4273-B571-FC279D229A34}" srcOrd="5" destOrd="0" presId="urn:microsoft.com/office/officeart/2005/8/layout/radial6"/>
    <dgm:cxn modelId="{3D8074A1-957E-403B-B22D-533B5EB48C99}" type="presParOf" srcId="{5528968E-7C80-45AB-BF9B-C844D742A1F0}" destId="{A6F5B70C-E0F4-41FC-BB2A-2CA47387FBE8}" srcOrd="6" destOrd="0" presId="urn:microsoft.com/office/officeart/2005/8/layout/radial6"/>
    <dgm:cxn modelId="{297CC7BF-4FFB-494E-9CB5-4BDAAE9C1F04}" type="presParOf" srcId="{5528968E-7C80-45AB-BF9B-C844D742A1F0}" destId="{7B19BE3C-C876-41C4-8B3D-4E306325C781}" srcOrd="7" destOrd="0" presId="urn:microsoft.com/office/officeart/2005/8/layout/radial6"/>
    <dgm:cxn modelId="{67A358EE-D385-45A6-9581-FD69B42216CF}" type="presParOf" srcId="{5528968E-7C80-45AB-BF9B-C844D742A1F0}" destId="{BE504EF7-B857-4186-9B00-026AC63D27E9}" srcOrd="8" destOrd="0" presId="urn:microsoft.com/office/officeart/2005/8/layout/radial6"/>
    <dgm:cxn modelId="{A885ED52-5180-48A1-91A9-0EDA95EEFA6A}" type="presParOf" srcId="{5528968E-7C80-45AB-BF9B-C844D742A1F0}" destId="{52D156DA-6118-4DE3-906E-C2D939CFF6D8}" srcOrd="9" destOrd="0" presId="urn:microsoft.com/office/officeart/2005/8/layout/radial6"/>
    <dgm:cxn modelId="{643CF58C-EE33-4C0D-A90D-CD1EA9CD99DB}" type="presParOf" srcId="{5528968E-7C80-45AB-BF9B-C844D742A1F0}" destId="{00341302-E7A5-4DB1-BD30-9EBC18EB693E}" srcOrd="10" destOrd="0" presId="urn:microsoft.com/office/officeart/2005/8/layout/radial6"/>
    <dgm:cxn modelId="{FA30818B-8D2F-4AF6-B3C6-A318BA243C94}" type="presParOf" srcId="{5528968E-7C80-45AB-BF9B-C844D742A1F0}" destId="{5A16AD4C-DD82-46C8-AF84-D9A94AC0B26B}" srcOrd="11" destOrd="0" presId="urn:microsoft.com/office/officeart/2005/8/layout/radial6"/>
    <dgm:cxn modelId="{2D8B0C64-D32A-4633-97E9-6D8FE2881248}" type="presParOf" srcId="{5528968E-7C80-45AB-BF9B-C844D742A1F0}" destId="{994389B0-75CD-49D3-9F86-D8501F76AF5B}" srcOrd="12" destOrd="0" presId="urn:microsoft.com/office/officeart/2005/8/layout/radial6"/>
    <dgm:cxn modelId="{2C9F7985-E051-4725-B434-687E68744835}" type="presParOf" srcId="{5528968E-7C80-45AB-BF9B-C844D742A1F0}" destId="{1DAA77AC-C7AE-40AA-850B-6DE205380775}" srcOrd="13" destOrd="0" presId="urn:microsoft.com/office/officeart/2005/8/layout/radial6"/>
    <dgm:cxn modelId="{FBE5959A-13A2-48D9-913A-2E22CDF50B43}" type="presParOf" srcId="{5528968E-7C80-45AB-BF9B-C844D742A1F0}" destId="{A0EFDA38-60DD-49B7-AA40-58F00BCD3448}" srcOrd="14" destOrd="0" presId="urn:microsoft.com/office/officeart/2005/8/layout/radial6"/>
    <dgm:cxn modelId="{1D5642BD-50C8-49FC-B2FE-A150C0015EE3}" type="presParOf" srcId="{5528968E-7C80-45AB-BF9B-C844D742A1F0}" destId="{A040CE37-9144-4CB2-8BD3-12822F9FEA31}" srcOrd="15" destOrd="0" presId="urn:microsoft.com/office/officeart/2005/8/layout/radial6"/>
    <dgm:cxn modelId="{3CA620DD-1509-45C5-BFD2-67F0E80C22B8}" type="presParOf" srcId="{5528968E-7C80-45AB-BF9B-C844D742A1F0}" destId="{F01BF016-8933-4BC9-A630-71DFA27C2FEE}" srcOrd="16" destOrd="0" presId="urn:microsoft.com/office/officeart/2005/8/layout/radial6"/>
    <dgm:cxn modelId="{43098D3B-BC8D-40C6-A140-A06CE45264CA}" type="presParOf" srcId="{5528968E-7C80-45AB-BF9B-C844D742A1F0}" destId="{6F4CF0DC-A420-424F-890E-0691EDF65564}" srcOrd="17" destOrd="0" presId="urn:microsoft.com/office/officeart/2005/8/layout/radial6"/>
    <dgm:cxn modelId="{73A1902B-B08B-47E2-8AAE-2E85994498EA}" type="presParOf" srcId="{5528968E-7C80-45AB-BF9B-C844D742A1F0}" destId="{E4E4CD2B-EBBD-43DD-BF06-978BF862441C}" srcOrd="18" destOrd="0" presId="urn:microsoft.com/office/officeart/2005/8/layout/radial6"/>
    <dgm:cxn modelId="{D0EC9FC0-DA92-45F7-922D-83C3EB81FFD1}" type="presParOf" srcId="{5528968E-7C80-45AB-BF9B-C844D742A1F0}" destId="{875D4A1C-3308-4947-BB70-1335FDA05993}" srcOrd="19" destOrd="0" presId="urn:microsoft.com/office/officeart/2005/8/layout/radial6"/>
    <dgm:cxn modelId="{755F5FA7-AAB7-4519-8EC0-24E3BE9873EA}" type="presParOf" srcId="{5528968E-7C80-45AB-BF9B-C844D742A1F0}" destId="{AC727B2C-5E76-40E4-B062-D2B6EB026CF6}" srcOrd="20" destOrd="0" presId="urn:microsoft.com/office/officeart/2005/8/layout/radial6"/>
    <dgm:cxn modelId="{E1E403A2-409D-4E7E-B607-671B4ABBED82}" type="presParOf" srcId="{5528968E-7C80-45AB-BF9B-C844D742A1F0}" destId="{740C5327-C296-4742-A500-353CFA03F4E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C5327-C296-4742-A500-353CFA03F4EA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13114286"/>
            <a:gd name="adj2" fmla="val 16200000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4CD2B-EBBD-43DD-BF06-978BF862441C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10028571"/>
            <a:gd name="adj2" fmla="val 13114286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0CE37-9144-4CB2-8BD3-12822F9FEA31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6942857"/>
            <a:gd name="adj2" fmla="val 10028571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389B0-75CD-49D3-9F86-D8501F76AF5B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3857143"/>
            <a:gd name="adj2" fmla="val 6942857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156DA-6118-4DE3-906E-C2D939CFF6D8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771429"/>
            <a:gd name="adj2" fmla="val 3857143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5B70C-E0F4-41FC-BB2A-2CA47387FBE8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19285714"/>
            <a:gd name="adj2" fmla="val 771429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E637E-0AD3-456E-978C-3B79684B0188}">
      <dsp:nvSpPr>
        <dsp:cNvPr id="0" name=""/>
        <dsp:cNvSpPr/>
      </dsp:nvSpPr>
      <dsp:spPr>
        <a:xfrm>
          <a:off x="1175370" y="430055"/>
          <a:ext cx="3409898" cy="3409898"/>
        </a:xfrm>
        <a:prstGeom prst="blockArc">
          <a:avLst>
            <a:gd name="adj1" fmla="val 16200000"/>
            <a:gd name="adj2" fmla="val 19285714"/>
            <a:gd name="adj3" fmla="val 389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21083-8485-4CC0-B4B3-44C5DEF5EB08}">
      <dsp:nvSpPr>
        <dsp:cNvPr id="0" name=""/>
        <dsp:cNvSpPr/>
      </dsp:nvSpPr>
      <dsp:spPr>
        <a:xfrm>
          <a:off x="2448271" y="1749732"/>
          <a:ext cx="864096" cy="770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>
              <a:solidFill>
                <a:schemeClr val="tx1"/>
              </a:solidFill>
            </a:rPr>
            <a:t>Patient and family</a:t>
          </a:r>
        </a:p>
      </dsp:txBody>
      <dsp:txXfrm>
        <a:off x="2574815" y="1862576"/>
        <a:ext cx="611008" cy="544857"/>
      </dsp:txXfrm>
    </dsp:sp>
    <dsp:sp modelId="{E76212CB-2BF4-46D1-9413-725E3A157F5F}">
      <dsp:nvSpPr>
        <dsp:cNvPr id="0" name=""/>
        <dsp:cNvSpPr/>
      </dsp:nvSpPr>
      <dsp:spPr>
        <a:xfrm>
          <a:off x="2419089" y="2033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>
              <a:solidFill>
                <a:srgbClr val="FF0000"/>
              </a:solidFill>
            </a:rPr>
            <a:t>Pain Specialist Nurse</a:t>
          </a:r>
        </a:p>
      </dsp:txBody>
      <dsp:txXfrm>
        <a:off x="2554180" y="137124"/>
        <a:ext cx="652279" cy="652279"/>
      </dsp:txXfrm>
    </dsp:sp>
    <dsp:sp modelId="{E9555B8A-2926-4044-B66A-A2F75EE21738}">
      <dsp:nvSpPr>
        <dsp:cNvPr id="0" name=""/>
        <dsp:cNvSpPr/>
      </dsp:nvSpPr>
      <dsp:spPr>
        <a:xfrm>
          <a:off x="3726108" y="631460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0070C0"/>
              </a:solidFill>
            </a:rPr>
            <a:t>Ward </a:t>
          </a:r>
          <a:r>
            <a:rPr lang="en-GB" sz="900" kern="1200" dirty="0">
              <a:solidFill>
                <a:srgbClr val="0070C0"/>
              </a:solidFill>
            </a:rPr>
            <a:t>Nurse</a:t>
          </a:r>
        </a:p>
      </dsp:txBody>
      <dsp:txXfrm>
        <a:off x="3861199" y="766551"/>
        <a:ext cx="652279" cy="652279"/>
      </dsp:txXfrm>
    </dsp:sp>
    <dsp:sp modelId="{7B19BE3C-C876-41C4-8B3D-4E306325C781}">
      <dsp:nvSpPr>
        <dsp:cNvPr id="0" name=""/>
        <dsp:cNvSpPr/>
      </dsp:nvSpPr>
      <dsp:spPr>
        <a:xfrm>
          <a:off x="4048915" y="2045771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6">
                  <a:lumMod val="75000"/>
                </a:schemeClr>
              </a:solidFill>
            </a:rPr>
            <a:t>Physio</a:t>
          </a:r>
          <a:endParaRPr lang="en-GB" sz="14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184006" y="2180862"/>
        <a:ext cx="652279" cy="652279"/>
      </dsp:txXfrm>
    </dsp:sp>
    <dsp:sp modelId="{00341302-E7A5-4DB1-BD30-9EBC18EB693E}">
      <dsp:nvSpPr>
        <dsp:cNvPr id="0" name=""/>
        <dsp:cNvSpPr/>
      </dsp:nvSpPr>
      <dsp:spPr>
        <a:xfrm>
          <a:off x="3144430" y="3179960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accent5"/>
              </a:solidFill>
            </a:rPr>
            <a:t>ICU</a:t>
          </a:r>
        </a:p>
      </dsp:txBody>
      <dsp:txXfrm>
        <a:off x="3279521" y="3315051"/>
        <a:ext cx="652279" cy="652279"/>
      </dsp:txXfrm>
    </dsp:sp>
    <dsp:sp modelId="{1DAA77AC-C7AE-40AA-850B-6DE205380775}">
      <dsp:nvSpPr>
        <dsp:cNvPr id="0" name=""/>
        <dsp:cNvSpPr/>
      </dsp:nvSpPr>
      <dsp:spPr>
        <a:xfrm>
          <a:off x="1693747" y="3179960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>
              <a:solidFill>
                <a:schemeClr val="bg1">
                  <a:lumMod val="50000"/>
                </a:schemeClr>
              </a:solidFill>
            </a:rPr>
            <a:t>Anaesthetist</a:t>
          </a:r>
        </a:p>
      </dsp:txBody>
      <dsp:txXfrm>
        <a:off x="1828838" y="3315051"/>
        <a:ext cx="652279" cy="652279"/>
      </dsp:txXfrm>
    </dsp:sp>
    <dsp:sp modelId="{F01BF016-8933-4BC9-A630-71DFA27C2FEE}">
      <dsp:nvSpPr>
        <dsp:cNvPr id="0" name=""/>
        <dsp:cNvSpPr/>
      </dsp:nvSpPr>
      <dsp:spPr>
        <a:xfrm>
          <a:off x="789262" y="2045771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FF0000"/>
              </a:solidFill>
            </a:rPr>
            <a:t>Surgeon</a:t>
          </a:r>
          <a:endParaRPr lang="en-GB" sz="900" kern="1200" dirty="0">
            <a:solidFill>
              <a:srgbClr val="FF0000"/>
            </a:solidFill>
          </a:endParaRPr>
        </a:p>
      </dsp:txBody>
      <dsp:txXfrm>
        <a:off x="924353" y="2180862"/>
        <a:ext cx="652279" cy="652279"/>
      </dsp:txXfrm>
    </dsp:sp>
    <dsp:sp modelId="{875D4A1C-3308-4947-BB70-1335FDA05993}">
      <dsp:nvSpPr>
        <dsp:cNvPr id="0" name=""/>
        <dsp:cNvSpPr/>
      </dsp:nvSpPr>
      <dsp:spPr>
        <a:xfrm>
          <a:off x="1112069" y="631460"/>
          <a:ext cx="922461" cy="92246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chemeClr val="bg1">
                  <a:lumMod val="50000"/>
                </a:schemeClr>
              </a:solidFill>
            </a:rPr>
            <a:t>Dietician</a:t>
          </a:r>
          <a:endParaRPr lang="en-GB" sz="9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47160" y="766551"/>
        <a:ext cx="652279" cy="652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6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7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6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2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0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0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2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1E566-BFD9-4D3C-8A49-0929F1F7C06A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E607-723B-40FD-BFC5-ECEF8D8082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ory.spanton@uhbristol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Recovery after </a:t>
            </a:r>
            <a:b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Maxillofacial Surgery </a:t>
            </a:r>
            <a:br>
              <a:rPr lang="en-GB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 Royal Infirmary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960" y="4869160"/>
            <a:ext cx="4240560" cy="12961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GB" sz="2000" dirty="0" smtClean="0"/>
              <a:t>Rory Spanton</a:t>
            </a:r>
          </a:p>
          <a:p>
            <a:pPr algn="r"/>
            <a:r>
              <a:rPr lang="en-GB" sz="2000" dirty="0" smtClean="0"/>
              <a:t>Enhanced Recovery Nurse Practitioner</a:t>
            </a:r>
          </a:p>
          <a:p>
            <a:pPr algn="r"/>
            <a:r>
              <a:rPr lang="en-GB" sz="2000" dirty="0" smtClean="0"/>
              <a:t>Bristol Royal Infirmary</a:t>
            </a:r>
          </a:p>
          <a:p>
            <a:pPr algn="r"/>
            <a:r>
              <a:rPr lang="en-GB" sz="2000" dirty="0" smtClean="0"/>
              <a:t>July 2019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602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46924"/>
              </p:ext>
            </p:extLst>
          </p:nvPr>
        </p:nvGraphicFramePr>
        <p:xfrm>
          <a:off x="5720" y="764704"/>
          <a:ext cx="9144000" cy="540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5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4608512" cy="3024336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Recommendations for free flap surgery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Consensus review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Core principles the same across specialties</a:t>
            </a:r>
          </a:p>
          <a:p>
            <a:endParaRPr lang="en-GB" dirty="0"/>
          </a:p>
        </p:txBody>
      </p:sp>
      <p:pic>
        <p:nvPicPr>
          <p:cNvPr id="4" name="Picture 8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76" y="1484784"/>
            <a:ext cx="3960440" cy="39604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3406321" cy="3024336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Bristol Royal Infirmary</a:t>
            </a:r>
            <a:b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4" t="16696" r="26426" b="3920"/>
          <a:stretch/>
        </p:blipFill>
        <p:spPr bwMode="auto">
          <a:xfrm>
            <a:off x="3863521" y="188640"/>
            <a:ext cx="4831509" cy="63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Free Flap ERAS compliance (%)</a:t>
            </a:r>
            <a:endParaRPr lang="en-GB" sz="24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51812"/>
              </p:ext>
            </p:extLst>
          </p:nvPr>
        </p:nvGraphicFramePr>
        <p:xfrm>
          <a:off x="0" y="764704"/>
          <a:ext cx="9144000" cy="59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34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183" y="477895"/>
            <a:ext cx="6017582" cy="3886426"/>
            <a:chOff x="539552" y="314773"/>
            <a:chExt cx="8330025" cy="64095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976" y="368486"/>
              <a:ext cx="4165601" cy="3124200"/>
            </a:xfrm>
            <a:prstGeom prst="rect">
              <a:avLst/>
            </a:prstGeom>
            <a:noFill/>
            <a:ln>
              <a:noFill/>
            </a:ln>
            <a:effectLst>
              <a:softEdge rad="1143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14773"/>
              <a:ext cx="4524472" cy="3393355"/>
            </a:xfrm>
            <a:prstGeom prst="rect">
              <a:avLst/>
            </a:prstGeom>
            <a:noFill/>
            <a:ln>
              <a:noFill/>
            </a:ln>
            <a:effectLst>
              <a:softEdge rad="1143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4908545-7A15-4023-A611-77BAB253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7" y="3284984"/>
              <a:ext cx="4211957" cy="2690628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9" name="Picture 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xmlns="" id="{FBFDB443-0DE2-4A76-83F3-002A1B5A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25" y="2348878"/>
              <a:ext cx="3437418" cy="4375494"/>
            </a:xfrm>
            <a:prstGeom prst="rect">
              <a:avLst/>
            </a:prstGeom>
            <a:effectLst>
              <a:softEdge rad="165100"/>
            </a:effectLst>
          </p:spPr>
        </p:pic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E617A8E5-755E-4A61-AF54-67F742096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4" t="25851" r="-384" b="50000"/>
            <a:stretch/>
          </p:blipFill>
          <p:spPr>
            <a:xfrm>
              <a:off x="3131840" y="2824856"/>
              <a:ext cx="2787465" cy="1335660"/>
            </a:xfrm>
            <a:prstGeom prst="rect">
              <a:avLst/>
            </a:prstGeom>
            <a:effectLst>
              <a:reflection endPos="0" dir="5400000" sy="-100000" algn="bl" rotWithShape="0"/>
              <a:softEdge rad="889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3059832" y="522920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3">
                    <a:lumMod val="50000"/>
                  </a:schemeClr>
                </a:solidFill>
              </a:rPr>
              <a:t>Prepare 4 Surgery</a:t>
            </a:r>
          </a:p>
          <a:p>
            <a:pPr algn="ctr"/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Every Monday, 2pm - POAC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274567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1. Pathway usage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20" y="702326"/>
            <a:ext cx="3131840" cy="41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952528" cy="39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-24024"/>
            <a:ext cx="4114800" cy="243428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Areas for improvement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03872"/>
              </p:ext>
            </p:extLst>
          </p:nvPr>
        </p:nvGraphicFramePr>
        <p:xfrm>
          <a:off x="323528" y="2420888"/>
          <a:ext cx="52565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369832"/>
              </p:ext>
            </p:extLst>
          </p:nvPr>
        </p:nvGraphicFramePr>
        <p:xfrm>
          <a:off x="6012160" y="468540"/>
          <a:ext cx="2880320" cy="40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834"/>
                <a:gridCol w="956380"/>
                <a:gridCol w="960106"/>
              </a:tblGrid>
              <a:tr h="286929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2014 (%)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2018 (%)</a:t>
                      </a:r>
                      <a:endParaRPr lang="en-GB" sz="600" dirty="0"/>
                    </a:p>
                  </a:txBody>
                  <a:tcPr/>
                </a:tc>
              </a:tr>
              <a:tr h="49524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Pre-op visit</a:t>
                      </a:r>
                      <a:r>
                        <a:rPr lang="en-GB" sz="600" baseline="0" dirty="0" smtClean="0"/>
                        <a:t> compliance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100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100</a:t>
                      </a:r>
                      <a:endParaRPr lang="en-GB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86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 smtClean="0"/>
                        <a:t>Assessed</a:t>
                      </a:r>
                      <a:r>
                        <a:rPr lang="en-GB" sz="600" baseline="0" dirty="0" smtClean="0"/>
                        <a:t> as fit</a:t>
                      </a:r>
                      <a:endParaRPr lang="en-GB" sz="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100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100</a:t>
                      </a:r>
                      <a:endParaRPr lang="en-GB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 smtClean="0"/>
                        <a:t>Carb drink</a:t>
                      </a:r>
                      <a:r>
                        <a:rPr lang="en-GB" sz="600" baseline="0" dirty="0" smtClean="0"/>
                        <a:t> consumption</a:t>
                      </a:r>
                      <a:endParaRPr lang="en-GB" sz="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74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47</a:t>
                      </a:r>
                      <a:endParaRPr lang="en-GB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 smtClean="0"/>
                        <a:t>Written and verbal ERAS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55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52</a:t>
                      </a:r>
                      <a:endParaRPr lang="en-GB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 smtClean="0"/>
                        <a:t>Target nausea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97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95</a:t>
                      </a:r>
                      <a:endParaRPr lang="en-GB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Goal directed fluid therapy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10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52</a:t>
                      </a:r>
                      <a:endParaRPr lang="en-GB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Mobilising within 24 hours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7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38</a:t>
                      </a:r>
                      <a:endParaRPr lang="en-GB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95246">
                <a:tc>
                  <a:txBody>
                    <a:bodyPr/>
                    <a:lstStyle/>
                    <a:p>
                      <a:r>
                        <a:rPr lang="en-GB" sz="600" dirty="0" smtClean="0"/>
                        <a:t>Nutrition within 24 hours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90</a:t>
                      </a:r>
                      <a:endParaRPr lang="en-GB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dirty="0" smtClean="0"/>
                        <a:t>86</a:t>
                      </a:r>
                      <a:endParaRPr lang="en-GB" sz="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6854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2. POAC and ward staff engagement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3. Data collection</a:t>
            </a:r>
            <a:endParaRPr lang="en-GB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04864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70C0"/>
                </a:solidFill>
              </a:rPr>
              <a:t>Current issues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Retrospective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Ambiguous categories (‘other’)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Is the data actually being used?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245474"/>
              </p:ext>
            </p:extLst>
          </p:nvPr>
        </p:nvGraphicFramePr>
        <p:xfrm>
          <a:off x="3131840" y="529928"/>
          <a:ext cx="5888610" cy="5616631"/>
        </p:xfrm>
        <a:graphic>
          <a:graphicData uri="http://schemas.openxmlformats.org/drawingml/2006/table">
            <a:tbl>
              <a:tblPr/>
              <a:tblGrid>
                <a:gridCol w="420615">
                  <a:extLst>
                    <a:ext uri="{9D8B030D-6E8A-4147-A177-3AD203B41FA5}">
                      <a16:colId xmlns="" xmlns:a16="http://schemas.microsoft.com/office/drawing/2014/main" val="2071993117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2737619052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4039080759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34337098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222348189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42171319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1752945386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3722350458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940614971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3509690108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575136271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4209700587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3768586811"/>
                    </a:ext>
                  </a:extLst>
                </a:gridCol>
                <a:gridCol w="420615">
                  <a:extLst>
                    <a:ext uri="{9D8B030D-6E8A-4147-A177-3AD203B41FA5}">
                      <a16:colId xmlns="" xmlns:a16="http://schemas.microsoft.com/office/drawing/2014/main" val="4045188489"/>
                    </a:ext>
                  </a:extLst>
                </a:gridCol>
              </a:tblGrid>
              <a:tr h="2725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LENGTH OF STAY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1130898"/>
                  </a:ext>
                </a:extLst>
              </a:tr>
              <a:tr h="10778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Excision sub-mandibular gland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- Flap/ Reconstruction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- Free Flap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Maxillectomy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Neck dissection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Osteotomy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Parotidectomy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Thyroidectomy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 maxill &amp; neck diss'n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 neck diss'n &amp; parotid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 thyroid &amp; neck diss'n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Median LOS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6031981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673612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686751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3778645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425580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640538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8479616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250088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054858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203232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8931710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8795748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Dec-17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2690404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9140961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0358060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39267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832094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0019393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473610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4644375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504060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8038843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949400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8626407"/>
                  </a:ext>
                </a:extLst>
              </a:tr>
              <a:tr h="1777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Dec-18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97" marR="7697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30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3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altLang="en-US" sz="5100" dirty="0" smtClean="0">
                <a:solidFill>
                  <a:schemeClr val="accent1">
                    <a:lumMod val="75000"/>
                  </a:schemeClr>
                </a:solidFill>
              </a:rPr>
              <a:t>Questions and discussion?</a:t>
            </a:r>
          </a:p>
          <a:p>
            <a:pPr marL="0" indent="0" algn="ctr">
              <a:buFont typeface="Arial" charset="0"/>
              <a:buNone/>
            </a:pPr>
            <a:endParaRPr lang="en-GB" altLang="en-US" sz="4000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altLang="en-US" sz="40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 smtClean="0">
                <a:hlinkClick r:id="rId2"/>
              </a:rPr>
              <a:t>rory.spanton@uhbristol.nhs.uk</a:t>
            </a:r>
            <a:endParaRPr lang="en-GB" sz="4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4000" dirty="0" smtClean="0"/>
          </a:p>
          <a:p>
            <a:pPr marL="0" indent="0">
              <a:buFont typeface="Arial" charset="0"/>
              <a:buNone/>
            </a:pPr>
            <a:endParaRPr lang="en-US" altLang="en-US" sz="2800" dirty="0" smtClean="0"/>
          </a:p>
          <a:p>
            <a:pPr marL="0" indent="0">
              <a:buFont typeface="Arial" charset="0"/>
              <a:buNone/>
            </a:pPr>
            <a:endParaRPr lang="en-US" altLang="en-US" sz="2800" dirty="0" smtClean="0"/>
          </a:p>
          <a:p>
            <a:pPr marL="0" indent="0">
              <a:buFont typeface="Arial" charset="0"/>
              <a:buNone/>
            </a:pPr>
            <a:endParaRPr lang="en-US" alt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endParaRPr lang="en-US" alt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en-US" sz="1900" dirty="0" smtClean="0">
                <a:solidFill>
                  <a:schemeClr val="bg1">
                    <a:lumMod val="50000"/>
                  </a:schemeClr>
                </a:solidFill>
              </a:rPr>
              <a:t>Reading: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</a:rPr>
              <a:t>1.Gotlib Conn L, McKenzie M, </a:t>
            </a:r>
            <a:r>
              <a:rPr lang="en-US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Persall</a:t>
            </a: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</a:rPr>
              <a:t> EA, McLeod RS. Successful implementation of an enhanced recovery after surgery </a:t>
            </a:r>
            <a:r>
              <a:rPr lang="en-US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</a:rPr>
              <a:t> for elective colorectal surgery: a process evaluation of champions’ experiences. </a:t>
            </a:r>
            <a:r>
              <a:rPr lang="en-US" altLang="en-US" sz="1300" i="1" dirty="0" smtClean="0">
                <a:solidFill>
                  <a:schemeClr val="bg1">
                    <a:lumMod val="50000"/>
                  </a:schemeClr>
                </a:solidFill>
              </a:rPr>
              <a:t>Implement  sci.</a:t>
            </a: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</a:rPr>
              <a:t> 2015;10:99.</a:t>
            </a:r>
          </a:p>
          <a:p>
            <a:pPr marL="0" indent="0">
              <a:buFont typeface="Arial" charset="0"/>
              <a:buNone/>
            </a:pP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</a:rPr>
              <a:t>2.Ljungvist O, Scott M, </a:t>
            </a:r>
            <a:r>
              <a:rPr lang="en-US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Fearon</a:t>
            </a:r>
            <a:r>
              <a:rPr lang="en-US" altLang="en-US" sz="1300" dirty="0" smtClean="0">
                <a:solidFill>
                  <a:schemeClr val="bg1">
                    <a:lumMod val="50000"/>
                  </a:schemeClr>
                </a:solidFill>
              </a:rPr>
              <a:t> KC. Enhanced Recovery After Surgery; a Review. </a:t>
            </a:r>
            <a:r>
              <a:rPr lang="en-GB" altLang="en-US" sz="1300" i="1" dirty="0" smtClean="0">
                <a:solidFill>
                  <a:schemeClr val="bg1">
                    <a:lumMod val="50000"/>
                  </a:schemeClr>
                </a:solidFill>
              </a:rPr>
              <a:t>JAMA Surg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. 2017;152(3):292-298.</a:t>
            </a:r>
          </a:p>
          <a:p>
            <a:pPr marL="0" indent="0">
              <a:buFont typeface="Arial" charset="0"/>
              <a:buNone/>
            </a:pP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3. Nicholson A, Lowe MC, Parker J, Lewis SR, Alderson  P, Smith AF. Systematic review and meta-analysis of enhanced recovery programmes in surgical patients. Br J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Surg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2014;101:172–88.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Gustafsson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UO, Scott MJ,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Hubner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M,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Nygren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J,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Demartines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N, Francis N, Rockall TA, Young-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Fadok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TM, Hill AG,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Soop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M, de Boer HD,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Urnam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RD,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Chnag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GJ,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Fichera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A, Kessler H, Grass F, Whang EE, Fawcett WJ, Carli F, Lobo DN, Rollins KE, Balfour A,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Baldini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G, Riedel B,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Ljungqvist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O. Guidelines for Perioperative Care in Elective Colorectal Surgery: Enhanced Recovery After Surgery (ERAS) Society Recommendations: 2018 et al colorectal  guidelines. </a:t>
            </a:r>
            <a:r>
              <a:rPr lang="en-GB" altLang="en-US" sz="1300" i="1" dirty="0" smtClean="0">
                <a:solidFill>
                  <a:schemeClr val="bg1">
                    <a:lumMod val="50000"/>
                  </a:schemeClr>
                </a:solidFill>
              </a:rPr>
              <a:t>World J Surg.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2018;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doi.org/10.1007/s00268-018-4844-y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300" i="1" dirty="0" smtClean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Wynter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-Blyth V, </a:t>
            </a:r>
            <a:r>
              <a:rPr lang="en-GB" altLang="en-US" sz="1300" dirty="0" err="1" smtClean="0">
                <a:solidFill>
                  <a:schemeClr val="bg1">
                    <a:lumMod val="50000"/>
                  </a:schemeClr>
                </a:solidFill>
              </a:rPr>
              <a:t>Moorthy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 K. Prehabilitation: Preparing patients for surgery. </a:t>
            </a:r>
            <a:r>
              <a:rPr lang="en-GB" altLang="en-US" sz="1300" i="1" dirty="0" smtClean="0">
                <a:solidFill>
                  <a:schemeClr val="bg1">
                    <a:lumMod val="50000"/>
                  </a:schemeClr>
                </a:solidFill>
              </a:rPr>
              <a:t>BMJ</a:t>
            </a: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2017;358:j3702.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300" dirty="0" smtClean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Weiser TG, Haynes AB, Molina G, et al.  Estimate of the global volume of surgery in 2012: an assessment supporting improved health outcomes.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Lancet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  2015; 385(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Suppl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):S11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7.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Scheede-Bergdahl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C,Minnella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EM, Carli F. Multi-modal prehabilitation: addressing the why,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when,what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, how, who and where next?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Anaesthesia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2019, 74 (Suppl. 1), 20–26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8. Neville A.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Leel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L,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Antonescu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I, Mayo NE,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Vassioiou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MC, Fried GM, Feldman LS. Systematic review of outcomes used to evaluate enhanced recovery after surgery.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BJS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. 2014;101(3):159-171.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9.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Laudicella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, M., Walsh, B.,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Munasinghe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, A. and </a:t>
            </a:r>
            <a:r>
              <a:rPr lang="en-GB" sz="1300" dirty="0" err="1" smtClean="0">
                <a:solidFill>
                  <a:schemeClr val="bg1">
                    <a:lumMod val="50000"/>
                  </a:schemeClr>
                </a:solidFill>
              </a:rPr>
              <a:t>Faiz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, O. (2016) Impact of laparoscopic versus open surgery on hospital costs for colon cancer: a population-based retrospective cohort study. </a:t>
            </a:r>
            <a:r>
              <a:rPr lang="en-GB" sz="1300" i="1" dirty="0" smtClean="0">
                <a:solidFill>
                  <a:schemeClr val="bg1">
                    <a:lumMod val="50000"/>
                  </a:schemeClr>
                </a:solidFill>
              </a:rPr>
              <a:t>BMJ Open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</a:rPr>
              <a:t> [online]. 6  (11), pp. e012977. Available from: http://bmjopen.bmj.com/lookup/doi/10.1136/bmjopen-2016-012977doi:10.1136/bmjopen-2016-012977.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90872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GB" smtClean="0">
                <a:solidFill>
                  <a:srgbClr val="0070C0"/>
                </a:solidFill>
              </a:rPr>
              <a:t>Attenuate </a:t>
            </a: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perioperative stress</a:t>
            </a:r>
          </a:p>
          <a:p>
            <a:pPr>
              <a:buFont typeface="Arial" charset="0"/>
              <a:buNone/>
              <a:defRPr/>
            </a:pPr>
            <a:endParaRPr lang="en-GB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smtClean="0">
                <a:solidFill>
                  <a:srgbClr val="0070C0"/>
                </a:solidFill>
              </a:rPr>
              <a:t>Maintain</a:t>
            </a: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 physiological function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smtClean="0">
                <a:solidFill>
                  <a:srgbClr val="0070C0"/>
                </a:solidFill>
              </a:rPr>
              <a:t>Minimise </a:t>
            </a: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post-op complications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smtClean="0">
                <a:solidFill>
                  <a:srgbClr val="0070C0"/>
                </a:solidFill>
              </a:rPr>
              <a:t>Reduce </a:t>
            </a: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length of stay</a:t>
            </a:r>
            <a:endParaRPr lang="en-GB" baseline="30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GB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smtClean="0">
                <a:solidFill>
                  <a:srgbClr val="0070C0"/>
                </a:solidFill>
              </a:rPr>
              <a:t>Improve </a:t>
            </a:r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clinical outcomes</a:t>
            </a:r>
          </a:p>
          <a:p>
            <a:pPr lvl="1">
              <a:defRPr/>
            </a:pPr>
            <a:r>
              <a:rPr lang="en-GB" smtClean="0"/>
              <a:t>				</a:t>
            </a:r>
            <a:endParaRPr lang="en-GB" dirty="0"/>
          </a:p>
        </p:txBody>
      </p:sp>
      <p:pic>
        <p:nvPicPr>
          <p:cNvPr id="5" name="Picture 2" descr="C:\Users\spantonr\AppData\Local\Microsoft\Windows\INetCache\IE\3YGLI29V\Green_check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79" y="3573016"/>
            <a:ext cx="2785492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BRI enhanced recovery timeline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2012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– Colorectal (all), thoracic (all) and oesophagectomy</a:t>
            </a:r>
          </a:p>
          <a:p>
            <a:r>
              <a:rPr lang="en-GB" sz="4800" dirty="0" smtClean="0">
                <a:solidFill>
                  <a:srgbClr val="0070C0"/>
                </a:solidFill>
              </a:rPr>
              <a:t>2013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GB" dirty="0" smtClean="0">
                <a:solidFill>
                  <a:srgbClr val="FF0000"/>
                </a:solidFill>
              </a:rPr>
              <a:t>Major free-flap</a:t>
            </a:r>
          </a:p>
          <a:p>
            <a:r>
              <a:rPr lang="en-GB" sz="4800" dirty="0" smtClean="0">
                <a:solidFill>
                  <a:srgbClr val="0070C0"/>
                </a:solidFill>
              </a:rPr>
              <a:t>2015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– Whipple’s procedure, gastrectomy (total, subtotal), ENT (over 48 hours stay), </a:t>
            </a:r>
            <a:r>
              <a:rPr lang="en-GB" dirty="0" smtClean="0">
                <a:solidFill>
                  <a:srgbClr val="FF0000"/>
                </a:solidFill>
              </a:rPr>
              <a:t>all elective inpatient max fax procedures</a:t>
            </a:r>
          </a:p>
          <a:p>
            <a:r>
              <a:rPr lang="en-GB" sz="4800" dirty="0" smtClean="0">
                <a:solidFill>
                  <a:srgbClr val="0070C0"/>
                </a:solidFill>
              </a:rPr>
              <a:t>2016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– Open liver resection</a:t>
            </a:r>
          </a:p>
          <a:p>
            <a:r>
              <a:rPr lang="en-GB" sz="4800" dirty="0" smtClean="0">
                <a:solidFill>
                  <a:srgbClr val="0070C0"/>
                </a:solidFill>
              </a:rPr>
              <a:t>2018</a:t>
            </a:r>
            <a:r>
              <a:rPr lang="en-GB" sz="4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– ERAS Lead, lap liver, bypass, distal panc, emergency laparotomy pathway,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7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179512" y="548680"/>
            <a:ext cx="6696744" cy="403244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Rory Spanton -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ERAS Nurse Practitioner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Natasha Joshi -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ERAS Clinical Lead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Lesley Wood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– Data collection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Sandy Johnson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– Data collection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Ceri Hughes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– Max Fax surgical Lead</a:t>
            </a:r>
          </a:p>
          <a:p>
            <a:pPr marL="457200" lvl="1" indent="0">
              <a:buNone/>
            </a:pPr>
            <a:endParaRPr lang="en-GB" sz="2400" dirty="0" smtClean="0">
              <a:solidFill>
                <a:srgbClr val="0070C0"/>
              </a:solidFill>
            </a:endParaRPr>
          </a:p>
          <a:p>
            <a:pPr lvl="1"/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70524"/>
              </p:ext>
            </p:extLst>
          </p:nvPr>
        </p:nvGraphicFramePr>
        <p:xfrm>
          <a:off x="4067944" y="2564904"/>
          <a:ext cx="57606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6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36473"/>
              </p:ext>
            </p:extLst>
          </p:nvPr>
        </p:nvGraphicFramePr>
        <p:xfrm>
          <a:off x="4716016" y="260648"/>
          <a:ext cx="3672408" cy="632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Pre op Visit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Patient fit for surgery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Explanation of ERP verbal and written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Admitted on day of surgery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Carbohydrate drinks given pre-op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Avoided long acting sedative pre-med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Appropriate antibiotics given prior to KTS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Individualised goal directed fluid therapy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Hypothermia Prevention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Avoid post-op crystalloid overload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Avoid systemic opiates post-op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Early post-op nutrition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4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Targeted individual nausea and vomiting control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900" dirty="0">
                          <a:solidFill>
                            <a:srgbClr val="FFC000"/>
                          </a:solidFill>
                          <a:effectLst/>
                        </a:rPr>
                        <a:t>Mobilisation within 24 hours</a:t>
                      </a:r>
                      <a:endParaRPr lang="en-GB" sz="19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9185" y="9403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Preoperative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232" y="5116832"/>
            <a:ext cx="267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Postoperative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232" y="3115125"/>
            <a:ext cx="267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Intraoperative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3995936" y="332656"/>
            <a:ext cx="432048" cy="1800200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/>
          <p:cNvSpPr/>
          <p:nvPr/>
        </p:nvSpPr>
        <p:spPr>
          <a:xfrm>
            <a:off x="3995936" y="2276872"/>
            <a:ext cx="432048" cy="2160240"/>
          </a:xfrm>
          <a:prstGeom prst="lef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/>
          <p:cNvSpPr/>
          <p:nvPr/>
        </p:nvSpPr>
        <p:spPr>
          <a:xfrm>
            <a:off x="3995936" y="4581128"/>
            <a:ext cx="432048" cy="2016224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4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91626"/>
              </p:ext>
            </p:extLst>
          </p:nvPr>
        </p:nvGraphicFramePr>
        <p:xfrm>
          <a:off x="-1" y="692696"/>
          <a:ext cx="914400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4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81123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MDT buy-in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Overall component compliance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7200" dirty="0">
                <a:solidFill>
                  <a:srgbClr val="0070C0"/>
                </a:solidFill>
              </a:rPr>
              <a:t>70-80%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“…to improve outcomes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…”</a:t>
            </a:r>
            <a:endParaRPr lang="en-GB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Gotlib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i="1" dirty="0">
                <a:solidFill>
                  <a:schemeClr val="bg1">
                    <a:lumMod val="50000"/>
                  </a:schemeClr>
                </a:solidFill>
              </a:rPr>
              <a:t>et al (2015)</a:t>
            </a:r>
            <a:endParaRPr lang="en-GB" sz="18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03631"/>
              </p:ext>
            </p:extLst>
          </p:nvPr>
        </p:nvGraphicFramePr>
        <p:xfrm>
          <a:off x="-35568" y="836712"/>
          <a:ext cx="9144000" cy="540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0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What data do we collect?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ALL elective inpatients (over 24 hour stay)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ERAS compliance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Length of stay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Readmissions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Reoperations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924</Words>
  <Application>Microsoft Office PowerPoint</Application>
  <PresentationFormat>On-screen Show (4:3)</PresentationFormat>
  <Paragraphs>498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Enhanced Recovery after  Maxillofacial Surgery    Bristol Royal Infirmary</vt:lpstr>
      <vt:lpstr>PowerPoint Presentation</vt:lpstr>
      <vt:lpstr>BRI enhanced recovery timeline</vt:lpstr>
      <vt:lpstr>PowerPoint Presentation</vt:lpstr>
      <vt:lpstr>PowerPoint Presentation</vt:lpstr>
      <vt:lpstr>PowerPoint Presentation</vt:lpstr>
      <vt:lpstr>MDT buy-in</vt:lpstr>
      <vt:lpstr>PowerPoint Presentation</vt:lpstr>
      <vt:lpstr>What data do we collect?</vt:lpstr>
      <vt:lpstr>PowerPoint Presentation</vt:lpstr>
      <vt:lpstr>PowerPoint Presentation</vt:lpstr>
      <vt:lpstr>Bristol Royal Infirmary 2016</vt:lpstr>
      <vt:lpstr>PowerPoint Presentation</vt:lpstr>
      <vt:lpstr>PowerPoint Presentation</vt:lpstr>
      <vt:lpstr>Areas for improvement</vt:lpstr>
      <vt:lpstr>PowerPoint Presentation</vt:lpstr>
      <vt:lpstr>PowerPoint Presentation</vt:lpstr>
      <vt:lpstr>PowerPoint Presentation</vt:lpstr>
    </vt:vector>
  </TitlesOfParts>
  <Company>University Hospitals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Recovery after  Maxillofacial Surgery    Bristol Royal Infirmary</dc:title>
  <dc:creator>Spanton, Rory</dc:creator>
  <cp:lastModifiedBy>Dunderdale, Helen</cp:lastModifiedBy>
  <cp:revision>31</cp:revision>
  <dcterms:created xsi:type="dcterms:W3CDTF">2019-07-19T12:27:23Z</dcterms:created>
  <dcterms:modified xsi:type="dcterms:W3CDTF">2020-03-09T15:53:30Z</dcterms:modified>
</cp:coreProperties>
</file>