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1" r:id="rId1"/>
  </p:sldMasterIdLst>
  <p:notesMasterIdLst>
    <p:notesMasterId r:id="rId9"/>
  </p:notesMasterIdLst>
  <p:handoutMasterIdLst>
    <p:handoutMasterId r:id="rId10"/>
  </p:handoutMasterIdLst>
  <p:sldIdLst>
    <p:sldId id="346" r:id="rId2"/>
    <p:sldId id="347" r:id="rId3"/>
    <p:sldId id="352" r:id="rId4"/>
    <p:sldId id="353" r:id="rId5"/>
    <p:sldId id="350" r:id="rId6"/>
    <p:sldId id="354" r:id="rId7"/>
    <p:sldId id="351" r:id="rId8"/>
  </p:sldIdLst>
  <p:sldSz cx="10693400" cy="7597775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522288" indent="-65088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1044575" indent="-130175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566863" indent="-195263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2089150" indent="-26035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4600"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0066CC"/>
    <a:srgbClr val="0066FF"/>
    <a:srgbClr val="003380"/>
    <a:srgbClr val="FFFF00"/>
    <a:srgbClr val="996633"/>
    <a:srgbClr val="000066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79" d="100"/>
          <a:sy n="79" d="100"/>
        </p:scale>
        <p:origin x="-2124" y="-594"/>
      </p:cViewPr>
      <p:guideLst>
        <p:guide orient="horz" pos="2393"/>
        <p:guide pos="3368"/>
      </p:guideLst>
    </p:cSldViewPr>
  </p:slideViewPr>
  <p:outlineViewPr>
    <p:cViewPr>
      <p:scale>
        <a:sx n="33" d="100"/>
        <a:sy n="33" d="100"/>
      </p:scale>
      <p:origin x="0" y="117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62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C314F05-1A37-4E34-AB96-CCB9E9E624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13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225" y="744538"/>
            <a:ext cx="52371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14875"/>
            <a:ext cx="4978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E676C95-4675-42C2-B338-E4EF148A0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65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22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4457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668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891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12627" algn="l" defTabSz="104505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5153" algn="l" defTabSz="104505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678" algn="l" defTabSz="104505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0204" algn="l" defTabSz="104505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760A9-18E4-419C-A9B4-8A2EBE7CE969}" type="slidenum">
              <a:rPr lang="en-GB" smtClean="0"/>
              <a:pPr/>
              <a:t>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60236"/>
            <a:ext cx="9089390" cy="16285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305406"/>
            <a:ext cx="7485380" cy="19416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Clinical Leadership to Improve Health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6F081-AE11-49AB-A500-C9E767B0E9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66180" y="1278607"/>
            <a:ext cx="9433048" cy="5616575"/>
          </a:xfrm>
        </p:spPr>
        <p:txBody>
          <a:bodyPr/>
          <a:lstStyle>
            <a:lvl1pPr>
              <a:defRPr sz="2400" b="0">
                <a:latin typeface="Arial" pitchFamily="34" charset="0"/>
                <a:cs typeface="Arial" pitchFamily="34" charset="0"/>
              </a:defRPr>
            </a:lvl1pPr>
            <a:lvl2pPr marL="892175" indent="-369888">
              <a:buFont typeface="Symbol" pitchFamily="18" charset="2"/>
              <a:buChar char=""/>
              <a:defRPr sz="2400" b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Clinical Leadership to Improve Health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AF20F-662B-40E9-9CCD-39089D37D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Clinical Leadership to Improve Health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6F081-AE11-49AB-A500-C9E767B0E9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03263" y="323850"/>
            <a:ext cx="9623425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506" tIns="52252" rIns="104506" bIns="522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1782763"/>
            <a:ext cx="962342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506" tIns="52252" rIns="104506" bIns="522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42150"/>
            <a:ext cx="2495550" cy="404813"/>
          </a:xfrm>
          <a:prstGeom prst="rect">
            <a:avLst/>
          </a:prstGeom>
        </p:spPr>
        <p:txBody>
          <a:bodyPr vert="horz" lIns="104506" tIns="52252" rIns="104506" bIns="522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42150"/>
            <a:ext cx="3387725" cy="404813"/>
          </a:xfrm>
          <a:prstGeom prst="rect">
            <a:avLst/>
          </a:prstGeom>
        </p:spPr>
        <p:txBody>
          <a:bodyPr vert="horz" lIns="104506" tIns="52252" rIns="104506" bIns="52252" rtlCol="0" anchor="ctr"/>
          <a:lstStyle>
            <a:lvl1pPr algn="ctr">
              <a:defRPr sz="1200" i="1">
                <a:solidFill>
                  <a:srgbClr val="0072C6"/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Clinical Leadership to Improve Health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42150"/>
            <a:ext cx="2495550" cy="404813"/>
          </a:xfrm>
          <a:prstGeom prst="rect">
            <a:avLst/>
          </a:prstGeom>
        </p:spPr>
        <p:txBody>
          <a:bodyPr vert="horz" lIns="104506" tIns="52252" rIns="104506" bIns="522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96F081-AE11-49AB-A500-C9E767B0E9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" name="Picture 10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4" t="12312" r="7704" b="18965"/>
          <a:stretch>
            <a:fillRect/>
          </a:stretch>
        </p:blipFill>
        <p:spPr bwMode="auto">
          <a:xfrm>
            <a:off x="7626687" y="270495"/>
            <a:ext cx="2647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2526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505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7576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9010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2603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03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891" indent="-261262" algn="l" defTabSz="104505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415" indent="-261262" algn="l" defTabSz="104505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941" indent="-261262" algn="l" defTabSz="104505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467" indent="-261262" algn="l" defTabSz="104505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26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51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76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101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627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153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78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204" algn="l" defTabSz="10450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>
          <a:xfrm>
            <a:off x="752475" y="2057400"/>
            <a:ext cx="9088438" cy="1628775"/>
          </a:xfrm>
        </p:spPr>
        <p:txBody>
          <a:bodyPr/>
          <a:lstStyle/>
          <a:p>
            <a:pPr eaLnBrk="1" hangingPunct="1"/>
            <a:r>
              <a:rPr lang="en-US" sz="3700" b="1" dirty="0" smtClean="0">
                <a:solidFill>
                  <a:srgbClr val="0072C6"/>
                </a:solidFill>
                <a:latin typeface="Ariel"/>
              </a:rPr>
              <a:t>Dermatology in Somerset</a:t>
            </a: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318196" y="3870895"/>
            <a:ext cx="8223696" cy="11874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Carmen </a:t>
            </a:r>
            <a:r>
              <a:rPr lang="en-US" sz="27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Chadwick-Cox</a:t>
            </a:r>
            <a:endParaRPr lang="en-US" sz="2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GB" sz="2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Deputy Director of Commissioning Planned Care </a:t>
            </a:r>
            <a:endParaRPr lang="en-US" sz="2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3341688" y="5540375"/>
            <a:ext cx="41767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506" tIns="52252" rIns="104506" bIns="52252">
            <a:spAutoFit/>
          </a:bodyPr>
          <a:lstStyle/>
          <a:p>
            <a:pPr algn="ctr"/>
            <a:r>
              <a:rPr lang="en-GB" sz="2700" dirty="0" smtClean="0">
                <a:solidFill>
                  <a:srgbClr val="0072C6"/>
                </a:solidFill>
                <a:cs typeface="Arial" pitchFamily="34" charset="0"/>
              </a:rPr>
              <a:t>6</a:t>
            </a:r>
            <a:r>
              <a:rPr lang="en-GB" sz="2700" baseline="30000" dirty="0" smtClean="0">
                <a:solidFill>
                  <a:srgbClr val="0072C6"/>
                </a:solidFill>
                <a:cs typeface="Arial" pitchFamily="34" charset="0"/>
              </a:rPr>
              <a:t>th</a:t>
            </a:r>
            <a:r>
              <a:rPr lang="en-GB" sz="2700" dirty="0" smtClean="0">
                <a:solidFill>
                  <a:srgbClr val="0072C6"/>
                </a:solidFill>
                <a:cs typeface="Arial" pitchFamily="34" charset="0"/>
              </a:rPr>
              <a:t> November 2019 </a:t>
            </a:r>
            <a:endParaRPr lang="en-GB" sz="2700" dirty="0">
              <a:solidFill>
                <a:srgbClr val="0072C6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53305" y="126479"/>
            <a:ext cx="6120681" cy="631825"/>
          </a:xfrm>
        </p:spPr>
        <p:txBody>
          <a:bodyPr/>
          <a:lstStyle/>
          <a:p>
            <a:pPr eaLnBrk="1" hangingPunct="1">
              <a:spcBef>
                <a:spcPts val="1375"/>
              </a:spcBef>
              <a:buFont typeface="Arial" pitchFamily="34" charset="0"/>
              <a:buNone/>
            </a:pPr>
            <a:r>
              <a:rPr lang="en-GB" sz="3200" b="1" dirty="0" smtClean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347585" y="990575"/>
            <a:ext cx="9864725" cy="564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506" tIns="52252" rIns="104506" bIns="52252">
            <a:spAutoFit/>
          </a:bodyPr>
          <a:lstStyle/>
          <a:p>
            <a:r>
              <a:rPr lang="en-GB" sz="1800" dirty="0" smtClean="0"/>
              <a:t>Secondary Care</a:t>
            </a:r>
          </a:p>
          <a:p>
            <a:endParaRPr lang="en-GB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/>
              <a:t>Historically </a:t>
            </a:r>
            <a:r>
              <a:rPr lang="en-GB" sz="1800" b="0" dirty="0"/>
              <a:t>2 acute providers in Somerset – YDH &amp; TST</a:t>
            </a:r>
          </a:p>
          <a:p>
            <a:endParaRPr lang="en-GB" sz="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2017 – TST stopped providing a service for new </a:t>
            </a:r>
            <a:r>
              <a:rPr lang="en-GB" sz="1800" b="0" dirty="0" smtClean="0"/>
              <a:t>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/>
              <a:t>Activity redistributed between Yeovil, Bristol and Exeter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b="0" dirty="0"/>
          </a:p>
          <a:p>
            <a:endParaRPr lang="en-GB" sz="8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b="0" dirty="0" smtClean="0"/>
              <a:t> 2WW  - UHB provide 40 slots per week</a:t>
            </a:r>
          </a:p>
          <a:p>
            <a:pPr marL="457200" lvl="1" indent="0"/>
            <a:endParaRPr lang="en-GB" sz="8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b="0" dirty="0" smtClean="0"/>
              <a:t> Routine – mainly to RD&amp;E, with some to YDH &amp; RUH</a:t>
            </a:r>
          </a:p>
          <a:p>
            <a:pPr marL="457200" lvl="1" indent="0"/>
            <a:endParaRPr lang="en-GB" sz="1800" b="0" dirty="0" smtClean="0"/>
          </a:p>
          <a:p>
            <a:pPr marL="457200" lvl="1" indent="0"/>
            <a:endParaRPr lang="en-GB" sz="800" b="0" dirty="0" smtClean="0"/>
          </a:p>
          <a:p>
            <a:pPr marL="0" lvl="1" indent="0"/>
            <a:endParaRPr lang="en-GB" sz="800" dirty="0"/>
          </a:p>
          <a:p>
            <a:pPr marL="0" lvl="1" indent="0">
              <a:buNone/>
            </a:pPr>
            <a:r>
              <a:rPr lang="en-GB" sz="1800" dirty="0"/>
              <a:t>Community Dermatology (</a:t>
            </a:r>
            <a:r>
              <a:rPr lang="en-GB" sz="1800" dirty="0" err="1"/>
              <a:t>GPwSI</a:t>
            </a:r>
            <a:r>
              <a:rPr lang="en-GB" sz="1800" dirty="0"/>
              <a:t>) </a:t>
            </a:r>
            <a:endParaRPr lang="en-GB" sz="1800" dirty="0" smtClean="0"/>
          </a:p>
          <a:p>
            <a:pPr marL="0" lvl="1" indent="0">
              <a:buNone/>
            </a:pPr>
            <a:endParaRPr lang="en-GB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b="0" dirty="0" smtClean="0"/>
              <a:t>Historically service available across Somerset</a:t>
            </a:r>
          </a:p>
          <a:p>
            <a:pPr marL="0" lvl="1" indent="0"/>
            <a:endParaRPr lang="en-GB" sz="1800" b="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b="0" dirty="0"/>
              <a:t>N</a:t>
            </a:r>
            <a:r>
              <a:rPr lang="en-GB" sz="1800" b="0" dirty="0" smtClean="0"/>
              <a:t>ow </a:t>
            </a:r>
            <a:r>
              <a:rPr lang="en-GB" sz="1800" b="0" dirty="0"/>
              <a:t>only provided by 4 </a:t>
            </a:r>
            <a:r>
              <a:rPr lang="en-GB" sz="1800" b="0" dirty="0" err="1"/>
              <a:t>GPwSI</a:t>
            </a:r>
            <a:r>
              <a:rPr lang="en-GB" sz="1800" b="0" dirty="0"/>
              <a:t> in 2 Practices in </a:t>
            </a:r>
            <a:r>
              <a:rPr lang="en-GB" sz="1800" b="0" dirty="0" smtClean="0"/>
              <a:t>Taunton</a:t>
            </a:r>
          </a:p>
          <a:p>
            <a:pPr marL="0" lvl="1" indent="0"/>
            <a:endParaRPr lang="en-GB" sz="1800" b="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b="0" dirty="0" smtClean="0"/>
              <a:t>Service </a:t>
            </a:r>
            <a:r>
              <a:rPr lang="en-GB" sz="1800" b="0" dirty="0"/>
              <a:t>in Tiverton that can be accessed by Somerset patients (run by RD&amp;E Consultants)</a:t>
            </a:r>
          </a:p>
          <a:p>
            <a:pPr marL="503238" indent="-503238">
              <a:buFont typeface="Arial" pitchFamily="34" charset="0"/>
              <a:buChar char="•"/>
              <a:tabLst>
                <a:tab pos="503238" algn="l"/>
              </a:tabLst>
            </a:pPr>
            <a:endParaRPr lang="en-GB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47585" y="270495"/>
            <a:ext cx="6120681" cy="631825"/>
          </a:xfrm>
        </p:spPr>
        <p:txBody>
          <a:bodyPr/>
          <a:lstStyle/>
          <a:p>
            <a:pPr eaLnBrk="1" hangingPunct="1">
              <a:spcBef>
                <a:spcPts val="1375"/>
              </a:spcBef>
              <a:buFont typeface="Arial" pitchFamily="34" charset="0"/>
              <a:buNone/>
            </a:pPr>
            <a:r>
              <a:rPr lang="en-GB" sz="3200" b="1" dirty="0" smtClean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Current Service Issues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05347" y="969953"/>
            <a:ext cx="9864725" cy="115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506" tIns="52252" rIns="104506" bIns="52252">
            <a:spAutoFit/>
          </a:bodyPr>
          <a:lstStyle/>
          <a:p>
            <a:pPr>
              <a:tabLst>
                <a:tab pos="503238" algn="l"/>
              </a:tabLst>
            </a:pPr>
            <a:r>
              <a:rPr lang="en-GB" sz="2000" dirty="0">
                <a:solidFill>
                  <a:srgbClr val="0072C6"/>
                </a:solidFill>
                <a:cs typeface="Arial" pitchFamily="34" charset="0"/>
              </a:rPr>
              <a:t>2WW Capacity</a:t>
            </a:r>
          </a:p>
          <a:p>
            <a:pPr>
              <a:tabLst>
                <a:tab pos="503238" algn="l"/>
              </a:tabLst>
            </a:pPr>
            <a:endParaRPr lang="en-GB" sz="2400" b="0" dirty="0"/>
          </a:p>
          <a:p>
            <a:pPr>
              <a:tabLst>
                <a:tab pos="503238" algn="l"/>
              </a:tabLst>
            </a:pPr>
            <a:endParaRPr lang="en-GB" sz="24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93" y="3797791"/>
            <a:ext cx="9679835" cy="2732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2466380" y="2502743"/>
            <a:ext cx="576064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7661496" y="2502743"/>
            <a:ext cx="576064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818308" y="1597335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/>
              <a:t>Extra capacity provided by UHB &amp; RD&amp;E</a:t>
            </a:r>
            <a:endParaRPr lang="en-GB" sz="16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7002884" y="1720445"/>
            <a:ext cx="218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/>
              <a:t>No extra capacity available this year</a:t>
            </a:r>
            <a:endParaRPr lang="en-GB" sz="1600" b="0" dirty="0"/>
          </a:p>
        </p:txBody>
      </p:sp>
      <p:sp>
        <p:nvSpPr>
          <p:cNvPr id="13" name="Down Arrow 12"/>
          <p:cNvSpPr/>
          <p:nvPr/>
        </p:nvSpPr>
        <p:spPr>
          <a:xfrm>
            <a:off x="9019108" y="3474851"/>
            <a:ext cx="576064" cy="1124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299028" y="2718767"/>
            <a:ext cx="218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/>
              <a:t>Created a backlog of referrals held back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35789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47585" y="270495"/>
            <a:ext cx="6120681" cy="631825"/>
          </a:xfrm>
        </p:spPr>
        <p:txBody>
          <a:bodyPr/>
          <a:lstStyle/>
          <a:p>
            <a:pPr eaLnBrk="1" hangingPunct="1">
              <a:spcBef>
                <a:spcPts val="1375"/>
              </a:spcBef>
              <a:buFont typeface="Arial" pitchFamily="34" charset="0"/>
              <a:buNone/>
            </a:pPr>
            <a:r>
              <a:rPr lang="en-GB" sz="3200" b="1" dirty="0" smtClean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Current Service Issues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29678" y="770358"/>
            <a:ext cx="9864725" cy="115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506" tIns="52252" rIns="104506" bIns="52252">
            <a:spAutoFit/>
          </a:bodyPr>
          <a:lstStyle/>
          <a:p>
            <a:pPr>
              <a:tabLst>
                <a:tab pos="503238" algn="l"/>
              </a:tabLst>
            </a:pPr>
            <a:r>
              <a:rPr lang="en-GB" sz="2000" dirty="0" smtClean="0">
                <a:solidFill>
                  <a:srgbClr val="0072C6"/>
                </a:solidFill>
                <a:cs typeface="Arial" pitchFamily="34" charset="0"/>
              </a:rPr>
              <a:t>Inequitable service provision</a:t>
            </a:r>
            <a:endParaRPr lang="en-GB" sz="2000" dirty="0">
              <a:solidFill>
                <a:srgbClr val="0072C6"/>
              </a:solidFill>
              <a:cs typeface="Arial" pitchFamily="34" charset="0"/>
            </a:endParaRPr>
          </a:p>
          <a:p>
            <a:pPr>
              <a:tabLst>
                <a:tab pos="503238" algn="l"/>
              </a:tabLst>
            </a:pPr>
            <a:endParaRPr lang="en-GB" sz="2400" b="0" dirty="0"/>
          </a:p>
          <a:p>
            <a:pPr>
              <a:tabLst>
                <a:tab pos="503238" algn="l"/>
              </a:tabLst>
            </a:pPr>
            <a:endParaRPr lang="en-GB" sz="2400" b="0" dirty="0"/>
          </a:p>
        </p:txBody>
      </p:sp>
      <p:pic>
        <p:nvPicPr>
          <p:cNvPr id="2050" name="Picture 2" descr="Image result for map of somer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316" y="1607032"/>
            <a:ext cx="5616624" cy="406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Up Arrow 9"/>
          <p:cNvSpPr/>
          <p:nvPr/>
        </p:nvSpPr>
        <p:spPr>
          <a:xfrm>
            <a:off x="4345535" y="4662983"/>
            <a:ext cx="216024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93406" y="5959127"/>
            <a:ext cx="3521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Community Dermatology Service</a:t>
            </a:r>
          </a:p>
          <a:p>
            <a:r>
              <a:rPr lang="en-GB" sz="1600" b="0" dirty="0" smtClean="0"/>
              <a:t>Only available in Taunton </a:t>
            </a:r>
          </a:p>
          <a:p>
            <a:r>
              <a:rPr lang="en-GB" sz="1600" b="0" dirty="0" smtClean="0"/>
              <a:t>(2 x Practices 4 x </a:t>
            </a:r>
            <a:r>
              <a:rPr lang="en-GB" sz="1600" b="0" dirty="0" err="1" smtClean="0"/>
              <a:t>GPwSI</a:t>
            </a:r>
            <a:r>
              <a:rPr lang="en-GB" sz="1600" b="0" dirty="0" smtClean="0"/>
              <a:t>)</a:t>
            </a:r>
            <a:endParaRPr lang="en-GB" sz="1600" b="0" dirty="0"/>
          </a:p>
        </p:txBody>
      </p:sp>
      <p:sp>
        <p:nvSpPr>
          <p:cNvPr id="19" name="Up Arrow 18"/>
          <p:cNvSpPr/>
          <p:nvPr/>
        </p:nvSpPr>
        <p:spPr>
          <a:xfrm rot="16200000">
            <a:off x="6819393" y="4158926"/>
            <a:ext cx="222966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876562" y="434765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Secondary Care </a:t>
            </a:r>
          </a:p>
          <a:p>
            <a:r>
              <a:rPr lang="en-GB" sz="1600" b="0" dirty="0" smtClean="0"/>
              <a:t>Only available in Yeovil</a:t>
            </a:r>
            <a:endParaRPr lang="en-GB" sz="1600" b="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345535" y="2214711"/>
            <a:ext cx="1937269" cy="20162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Up Arrow 22"/>
          <p:cNvSpPr/>
          <p:nvPr/>
        </p:nvSpPr>
        <p:spPr>
          <a:xfrm rot="16200000">
            <a:off x="7107425" y="1402214"/>
            <a:ext cx="222966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225889" y="1922323"/>
            <a:ext cx="2098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/>
              <a:t>Patients having to travel to Bristol, from Taunton area, for 1</a:t>
            </a:r>
            <a:r>
              <a:rPr lang="en-GB" sz="1600" b="0" baseline="30000" dirty="0" smtClean="0"/>
              <a:t>st</a:t>
            </a:r>
            <a:r>
              <a:rPr lang="en-GB" sz="1600" b="0" dirty="0" smtClean="0"/>
              <a:t> appointment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32579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48359" y="270495"/>
            <a:ext cx="6120681" cy="631825"/>
          </a:xfrm>
        </p:spPr>
        <p:txBody>
          <a:bodyPr/>
          <a:lstStyle/>
          <a:p>
            <a:pPr eaLnBrk="1" hangingPunct="1">
              <a:spcBef>
                <a:spcPts val="1375"/>
              </a:spcBef>
              <a:buFont typeface="Arial" pitchFamily="34" charset="0"/>
              <a:buNone/>
            </a:pPr>
            <a:r>
              <a:rPr lang="en-GB" sz="3200" b="1" dirty="0" smtClean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370701" y="1350615"/>
            <a:ext cx="9864725" cy="462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506" tIns="52252" rIns="104506" bIns="5225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 dirty="0"/>
              <a:t>Dermatology agreed as a </a:t>
            </a:r>
            <a:r>
              <a:rPr lang="en-GB" sz="2800" b="0" dirty="0" err="1"/>
              <a:t>workstream</a:t>
            </a:r>
            <a:r>
              <a:rPr lang="en-GB" sz="2800" b="0" dirty="0"/>
              <a:t> for the Planned Care Transformation Programme</a:t>
            </a:r>
          </a:p>
          <a:p>
            <a:endParaRPr lang="en-GB" sz="2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 dirty="0"/>
              <a:t>Identify gaps in current model and develop future model</a:t>
            </a:r>
          </a:p>
          <a:p>
            <a:pPr marL="355600">
              <a:tabLst>
                <a:tab pos="539750" algn="l"/>
              </a:tabLst>
            </a:pPr>
            <a:endParaRPr lang="en-GB" sz="2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 dirty="0"/>
              <a:t>Stakeholder </a:t>
            </a:r>
            <a:r>
              <a:rPr lang="en-GB" sz="2800" b="0" dirty="0" smtClean="0"/>
              <a:t>Workshop18</a:t>
            </a:r>
            <a:r>
              <a:rPr lang="en-GB" sz="2800" b="0" baseline="30000" dirty="0" smtClean="0"/>
              <a:t>th</a:t>
            </a:r>
            <a:r>
              <a:rPr lang="en-GB" sz="2800" b="0" dirty="0" smtClean="0"/>
              <a:t> Oct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 dirty="0"/>
              <a:t>New Dermatology Model to STPB for Agreement at the beginning of Q4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/>
          </a:p>
          <a:p>
            <a:pPr>
              <a:tabLst>
                <a:tab pos="503238" algn="l"/>
              </a:tabLst>
            </a:pP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6300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85542" y="486519"/>
            <a:ext cx="6120681" cy="631825"/>
          </a:xfrm>
        </p:spPr>
        <p:txBody>
          <a:bodyPr/>
          <a:lstStyle/>
          <a:p>
            <a:pPr eaLnBrk="1" hangingPunct="1">
              <a:spcBef>
                <a:spcPts val="1375"/>
              </a:spcBef>
              <a:buFont typeface="Arial" pitchFamily="34" charset="0"/>
              <a:buNone/>
            </a:pPr>
            <a:r>
              <a:rPr lang="en-GB" sz="3200" b="1" dirty="0" smtClean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370701" y="1350615"/>
            <a:ext cx="9864725" cy="592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506" tIns="52252" rIns="104506" bIns="5225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dirty="0"/>
              <a:t>Key deliverables</a:t>
            </a:r>
            <a:r>
              <a:rPr lang="en-GB" sz="2400" b="0" dirty="0" smtClean="0"/>
              <a:t>:</a:t>
            </a:r>
          </a:p>
          <a:p>
            <a:endParaRPr lang="en-GB" sz="2400" b="0" dirty="0"/>
          </a:p>
          <a:p>
            <a:pPr marL="641350" indent="-285750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2400" b="0" dirty="0"/>
              <a:t>	Reduction in 2WW </a:t>
            </a:r>
            <a:r>
              <a:rPr lang="en-GB" sz="2400" b="0" dirty="0" smtClean="0"/>
              <a:t>demand</a:t>
            </a:r>
          </a:p>
          <a:p>
            <a:pPr marL="355600">
              <a:tabLst>
                <a:tab pos="539750" algn="l"/>
              </a:tabLst>
            </a:pPr>
            <a:endParaRPr lang="en-GB" sz="800" b="0" dirty="0"/>
          </a:p>
          <a:p>
            <a:pPr marL="641350" indent="-285750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2400" b="0" dirty="0"/>
              <a:t>	Increase in </a:t>
            </a:r>
            <a:r>
              <a:rPr lang="en-GB" sz="2400" b="0" dirty="0" err="1"/>
              <a:t>Telederm</a:t>
            </a:r>
            <a:r>
              <a:rPr lang="en-GB" sz="2400" b="0" dirty="0"/>
              <a:t> referrals/number of GP’s using </a:t>
            </a:r>
            <a:r>
              <a:rPr lang="en-GB" sz="2400" b="0" dirty="0" err="1" smtClean="0"/>
              <a:t>Telederm</a:t>
            </a:r>
            <a:endParaRPr lang="en-GB" sz="2400" b="0" dirty="0" smtClean="0"/>
          </a:p>
          <a:p>
            <a:pPr marL="355600">
              <a:tabLst>
                <a:tab pos="539750" algn="l"/>
              </a:tabLst>
            </a:pPr>
            <a:endParaRPr lang="en-GB" sz="800" b="0" dirty="0"/>
          </a:p>
          <a:p>
            <a:pPr marL="641350" indent="-285750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2400" b="0" dirty="0"/>
              <a:t>	GP confidence to manage patients within Primary </a:t>
            </a:r>
            <a:r>
              <a:rPr lang="en-GB" sz="2400" b="0" dirty="0" smtClean="0"/>
              <a:t>Care</a:t>
            </a:r>
          </a:p>
          <a:p>
            <a:pPr marL="355600">
              <a:tabLst>
                <a:tab pos="539750" algn="l"/>
              </a:tabLst>
            </a:pPr>
            <a:endParaRPr lang="en-GB" sz="800" b="0" dirty="0"/>
          </a:p>
          <a:p>
            <a:pPr marL="641350" indent="-285750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2400" b="0" dirty="0"/>
              <a:t>	Equitable  provision of Community Dermatology across the </a:t>
            </a:r>
            <a:r>
              <a:rPr lang="en-GB" sz="2400" b="0" dirty="0" smtClean="0"/>
              <a:t>	county</a:t>
            </a:r>
          </a:p>
          <a:p>
            <a:pPr marL="355600">
              <a:tabLst>
                <a:tab pos="539750" algn="l"/>
              </a:tabLst>
            </a:pPr>
            <a:endParaRPr lang="en-GB" sz="800" b="0" dirty="0"/>
          </a:p>
          <a:p>
            <a:pPr marL="641350" indent="-285750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2400" b="0" dirty="0"/>
              <a:t>	Robust provision in place for training, accrediting and supporting </a:t>
            </a:r>
            <a:r>
              <a:rPr lang="en-GB" sz="2400" b="0" dirty="0" smtClean="0"/>
              <a:t>	</a:t>
            </a:r>
            <a:r>
              <a:rPr lang="en-GB" sz="2400" b="0" dirty="0" err="1" smtClean="0"/>
              <a:t>GPwER</a:t>
            </a:r>
            <a:endParaRPr lang="en-GB" sz="2400" b="0" dirty="0" smtClean="0"/>
          </a:p>
          <a:p>
            <a:pPr marL="355600">
              <a:tabLst>
                <a:tab pos="539750" algn="l"/>
              </a:tabLst>
            </a:pPr>
            <a:endParaRPr lang="en-GB" sz="800" b="0" dirty="0"/>
          </a:p>
          <a:p>
            <a:pPr marL="904875" indent="-544513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2400" b="0" dirty="0"/>
              <a:t>	Rolling Programme of Primary Care education on recognition of skin lesions and pathway </a:t>
            </a:r>
            <a:r>
              <a:rPr lang="en-GB" sz="2400" b="0" dirty="0" smtClean="0"/>
              <a:t>management</a:t>
            </a:r>
          </a:p>
          <a:p>
            <a:pPr marL="360362">
              <a:tabLst>
                <a:tab pos="539750" algn="l"/>
              </a:tabLst>
            </a:pPr>
            <a:endParaRPr lang="en-GB" sz="800" b="0" dirty="0"/>
          </a:p>
          <a:p>
            <a:pPr marL="641350" indent="-285750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2400" b="0" dirty="0"/>
              <a:t>	Patient feedback on confidence to self manage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/>
          </a:p>
          <a:p>
            <a:pPr>
              <a:tabLst>
                <a:tab pos="503238" algn="l"/>
              </a:tabLst>
            </a:pP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655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9289" y="414511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2C6"/>
                </a:solidFill>
                <a:latin typeface="Ariel"/>
                <a:ea typeface="+mj-ea"/>
                <a:cs typeface="+mj-cs"/>
              </a:rPr>
              <a:t>Current State </a:t>
            </a:r>
            <a:r>
              <a:rPr lang="en-GB" sz="2800" dirty="0" smtClean="0">
                <a:solidFill>
                  <a:srgbClr val="0072C6"/>
                </a:solidFill>
                <a:latin typeface="Ariel"/>
                <a:ea typeface="+mj-ea"/>
                <a:cs typeface="+mj-cs"/>
              </a:rPr>
              <a:t>v Future State</a:t>
            </a:r>
            <a:endParaRPr lang="en-GB" sz="2800" dirty="0">
              <a:solidFill>
                <a:srgbClr val="0072C6"/>
              </a:solidFill>
              <a:latin typeface="Ariel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44" y="1350615"/>
            <a:ext cx="8291279" cy="547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49685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</Template>
  <TotalTime>478</TotalTime>
  <Words>216</Words>
  <Application>Microsoft Office PowerPoint</Application>
  <PresentationFormat>Custom</PresentationFormat>
  <Paragraphs>66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PowerPoint Presentation</vt:lpstr>
      <vt:lpstr>Dermatology in Somerset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(Arial 32 pt Bold)</dc:title>
  <dc:creator>Palfrey Kathy (Somerset CCG)</dc:creator>
  <cp:lastModifiedBy>Dunderdale, Helen</cp:lastModifiedBy>
  <cp:revision>14</cp:revision>
  <dcterms:created xsi:type="dcterms:W3CDTF">2017-08-14T15:25:56Z</dcterms:created>
  <dcterms:modified xsi:type="dcterms:W3CDTF">2019-11-05T13:34:41Z</dcterms:modified>
</cp:coreProperties>
</file>