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43848B4-0A7C-4083-9415-6D8C7EB40F6A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A8C0DBD-27A4-4865-807A-7EB925EF0A02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48B4-0A7C-4083-9415-6D8C7EB40F6A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0DBD-27A4-4865-807A-7EB925EF0A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48B4-0A7C-4083-9415-6D8C7EB40F6A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0DBD-27A4-4865-807A-7EB925EF0A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48B4-0A7C-4083-9415-6D8C7EB40F6A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0DBD-27A4-4865-807A-7EB925EF0A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48B4-0A7C-4083-9415-6D8C7EB40F6A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0DBD-27A4-4865-807A-7EB925EF0A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48B4-0A7C-4083-9415-6D8C7EB40F6A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0DBD-27A4-4865-807A-7EB925EF0A0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48B4-0A7C-4083-9415-6D8C7EB40F6A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0DBD-27A4-4865-807A-7EB925EF0A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48B4-0A7C-4083-9415-6D8C7EB40F6A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0DBD-27A4-4865-807A-7EB925EF0A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48B4-0A7C-4083-9415-6D8C7EB40F6A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0DBD-27A4-4865-807A-7EB925EF0A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48B4-0A7C-4083-9415-6D8C7EB40F6A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0DBD-27A4-4865-807A-7EB925EF0A02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48B4-0A7C-4083-9415-6D8C7EB40F6A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0DBD-27A4-4865-807A-7EB925EF0A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43848B4-0A7C-4083-9415-6D8C7EB40F6A}" type="datetimeFigureOut">
              <a:rPr lang="en-GB" smtClean="0"/>
              <a:t>09/10/2020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A8C0DBD-27A4-4865-807A-7EB925EF0A0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Covidsurg</a:t>
            </a:r>
            <a:r>
              <a:rPr lang="en-GB" dirty="0" smtClean="0"/>
              <a:t> publications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Claire Newton</a:t>
            </a:r>
          </a:p>
          <a:p>
            <a:r>
              <a:rPr lang="en-GB" dirty="0" smtClean="0"/>
              <a:t>Consultant Gynaecological Oncologist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807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323652"/>
            <a:ext cx="7848872" cy="3913660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GB" sz="1800" i="1" dirty="0"/>
              <a:t>Lancet </a:t>
            </a:r>
            <a:r>
              <a:rPr lang="en-GB" sz="1800" dirty="0"/>
              <a:t>2020; 396: </a:t>
            </a:r>
            <a:r>
              <a:rPr lang="en-GB" sz="1800" dirty="0" smtClean="0"/>
              <a:t>27–38</a:t>
            </a:r>
          </a:p>
          <a:p>
            <a:pPr marL="68580" indent="0">
              <a:buNone/>
            </a:pPr>
            <a:endParaRPr lang="en-GB" sz="1800" dirty="0" smtClean="0"/>
          </a:p>
          <a:p>
            <a:r>
              <a:rPr lang="en-GB" sz="2200" dirty="0"/>
              <a:t>reports 30-day mortality and pulmonary complication rates in patients with perioperative SARS-CoV-2 </a:t>
            </a:r>
            <a:r>
              <a:rPr lang="en-GB" sz="2200" dirty="0" smtClean="0"/>
              <a:t>infection</a:t>
            </a:r>
          </a:p>
          <a:p>
            <a:r>
              <a:rPr lang="en-GB" sz="2200" dirty="0"/>
              <a:t>235 hospitals in 24 </a:t>
            </a:r>
            <a:r>
              <a:rPr lang="en-GB" sz="2200" dirty="0" smtClean="0"/>
              <a:t>countries </a:t>
            </a:r>
          </a:p>
          <a:p>
            <a:r>
              <a:rPr lang="en-GB" sz="2200" dirty="0" smtClean="0"/>
              <a:t>had </a:t>
            </a:r>
            <a:r>
              <a:rPr lang="en-GB" sz="2200" dirty="0"/>
              <a:t>SARS-CoV-2 infection confirmed within 7 days before or 30 days after </a:t>
            </a:r>
            <a:r>
              <a:rPr lang="en-GB" sz="2200" dirty="0" smtClean="0"/>
              <a:t>surgery</a:t>
            </a:r>
          </a:p>
          <a:p>
            <a:r>
              <a:rPr lang="en-GB" sz="2200" dirty="0"/>
              <a:t>1128 patients who had surgery between Jan 1 and March 31, </a:t>
            </a:r>
            <a:r>
              <a:rPr lang="en-GB" sz="2200" dirty="0" smtClean="0"/>
              <a:t>2020.</a:t>
            </a:r>
          </a:p>
          <a:p>
            <a:r>
              <a:rPr lang="en-GB" sz="2200" dirty="0" smtClean="0"/>
              <a:t>835 </a:t>
            </a:r>
            <a:r>
              <a:rPr lang="en-GB" sz="2200" dirty="0"/>
              <a:t>(74·0</a:t>
            </a:r>
            <a:r>
              <a:rPr lang="en-GB" sz="2200" dirty="0" smtClean="0"/>
              <a:t>%) had </a:t>
            </a:r>
            <a:r>
              <a:rPr lang="en-GB" sz="2200" dirty="0"/>
              <a:t>emergency surgery and 280 (24·8%) had elective surgery.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280920" cy="219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87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692696"/>
            <a:ext cx="7848872" cy="5616624"/>
          </a:xfrm>
        </p:spPr>
        <p:txBody>
          <a:bodyPr>
            <a:noAutofit/>
          </a:bodyPr>
          <a:lstStyle/>
          <a:p>
            <a:r>
              <a:rPr lang="en-GB" sz="2000" dirty="0" smtClean="0"/>
              <a:t>30-day </a:t>
            </a:r>
            <a:r>
              <a:rPr lang="en-GB" sz="2000" dirty="0"/>
              <a:t>mortality was 23·8% (268 of 1128). </a:t>
            </a:r>
            <a:endParaRPr lang="en-GB" sz="2000" dirty="0" smtClean="0"/>
          </a:p>
          <a:p>
            <a:r>
              <a:rPr lang="en-GB" sz="2000" dirty="0" smtClean="0"/>
              <a:t>Pulmonary </a:t>
            </a:r>
            <a:r>
              <a:rPr lang="en-GB" sz="2000" dirty="0"/>
              <a:t>complications occurred in 577 (51·2%) </a:t>
            </a:r>
            <a:r>
              <a:rPr lang="en-GB" sz="2000" dirty="0" smtClean="0"/>
              <a:t>of 1128 </a:t>
            </a:r>
            <a:r>
              <a:rPr lang="en-GB" sz="2000" dirty="0"/>
              <a:t>patients; </a:t>
            </a:r>
            <a:endParaRPr lang="en-GB" sz="2000" dirty="0" smtClean="0"/>
          </a:p>
          <a:p>
            <a:r>
              <a:rPr lang="en-GB" sz="2000" dirty="0" smtClean="0"/>
              <a:t>30-day </a:t>
            </a:r>
            <a:r>
              <a:rPr lang="en-GB" sz="2000" dirty="0"/>
              <a:t>mortality in these patients was 38·0% (219 of 577), accounting for 81·7% (219 of 268) of </a:t>
            </a:r>
            <a:r>
              <a:rPr lang="en-GB" sz="2000" dirty="0" smtClean="0"/>
              <a:t>all deaths</a:t>
            </a:r>
            <a:r>
              <a:rPr lang="en-GB" sz="2000" dirty="0"/>
              <a:t>. </a:t>
            </a:r>
            <a:endParaRPr lang="en-GB" sz="2000" dirty="0" smtClean="0"/>
          </a:p>
          <a:p>
            <a:r>
              <a:rPr lang="en-GB" sz="2000" b="1" dirty="0" smtClean="0"/>
              <a:t>In </a:t>
            </a:r>
            <a:r>
              <a:rPr lang="en-GB" sz="2000" b="1" dirty="0"/>
              <a:t>adjusted analyses, 30-day mortality was associated with </a:t>
            </a:r>
            <a:r>
              <a:rPr lang="en-GB" sz="2000" dirty="0"/>
              <a:t>male sex (odds ratio 1·75 [95% CI 1·28–2·40</a:t>
            </a:r>
            <a:r>
              <a:rPr lang="en-GB" sz="2000" dirty="0" smtClean="0"/>
              <a:t>],p&lt;0·0001</a:t>
            </a:r>
            <a:r>
              <a:rPr lang="en-GB" sz="2000" dirty="0"/>
              <a:t>), </a:t>
            </a:r>
            <a:endParaRPr lang="en-GB" sz="2000" dirty="0" smtClean="0"/>
          </a:p>
          <a:p>
            <a:r>
              <a:rPr lang="en-GB" sz="2000" dirty="0" smtClean="0"/>
              <a:t>age </a:t>
            </a:r>
            <a:r>
              <a:rPr lang="en-GB" sz="2000" dirty="0"/>
              <a:t>70 years or older versus younger than 70 years (2·30 [1·65–3·22], p&lt;0·0001), </a:t>
            </a:r>
            <a:endParaRPr lang="en-GB" sz="2000" dirty="0" smtClean="0"/>
          </a:p>
          <a:p>
            <a:r>
              <a:rPr lang="en-GB" sz="2000" dirty="0" smtClean="0"/>
              <a:t>American </a:t>
            </a:r>
            <a:r>
              <a:rPr lang="en-GB" sz="2000" dirty="0"/>
              <a:t>Society </a:t>
            </a:r>
            <a:r>
              <a:rPr lang="en-GB" sz="2000" dirty="0" smtClean="0"/>
              <a:t>of </a:t>
            </a:r>
            <a:r>
              <a:rPr lang="en-GB" sz="2000" dirty="0" err="1" smtClean="0"/>
              <a:t>Anesthesiologists</a:t>
            </a:r>
            <a:r>
              <a:rPr lang="en-GB" sz="2000" dirty="0" smtClean="0"/>
              <a:t> </a:t>
            </a:r>
            <a:r>
              <a:rPr lang="en-GB" sz="2000" dirty="0"/>
              <a:t>grades 3–5 versus grades 1–2 (2·35 [1·57–3·53], p&lt;0·0001), </a:t>
            </a:r>
            <a:endParaRPr lang="en-GB" sz="2000" dirty="0" smtClean="0"/>
          </a:p>
          <a:p>
            <a:r>
              <a:rPr lang="en-GB" sz="2000" dirty="0" smtClean="0"/>
              <a:t>malignant </a:t>
            </a:r>
            <a:r>
              <a:rPr lang="en-GB" sz="2000" dirty="0"/>
              <a:t>versus benign or </a:t>
            </a:r>
            <a:r>
              <a:rPr lang="en-GB" sz="2000" dirty="0" smtClean="0"/>
              <a:t>obstetric diagnosis </a:t>
            </a:r>
            <a:r>
              <a:rPr lang="en-GB" sz="2000" dirty="0"/>
              <a:t>(1·55 [1·01–2·39], p=0·046), </a:t>
            </a:r>
            <a:endParaRPr lang="en-GB" sz="2000" dirty="0" smtClean="0"/>
          </a:p>
          <a:p>
            <a:r>
              <a:rPr lang="en-GB" sz="2000" dirty="0" smtClean="0"/>
              <a:t>emergency </a:t>
            </a:r>
            <a:r>
              <a:rPr lang="en-GB" sz="2000" dirty="0"/>
              <a:t>versus elective surgery (1·67 [1·06–2·63], p=0·026</a:t>
            </a:r>
            <a:r>
              <a:rPr lang="en-GB" sz="2000" dirty="0" smtClean="0"/>
              <a:t>),</a:t>
            </a:r>
          </a:p>
          <a:p>
            <a:r>
              <a:rPr lang="en-GB" sz="2000" dirty="0" smtClean="0"/>
              <a:t>major versus </a:t>
            </a:r>
            <a:r>
              <a:rPr lang="en-GB" sz="2000" dirty="0"/>
              <a:t>minor surgery (1·52 [1·01–2·31], p=0·047).</a:t>
            </a:r>
          </a:p>
        </p:txBody>
      </p:sp>
    </p:spTree>
    <p:extLst>
      <p:ext uri="{BB962C8B-B14F-4D97-AF65-F5344CB8AC3E}">
        <p14:creationId xmlns:p14="http://schemas.microsoft.com/office/powerpoint/2010/main" val="3448255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7776864" cy="3600400"/>
          </a:xfrm>
        </p:spPr>
        <p:txBody>
          <a:bodyPr>
            <a:normAutofit fontScale="92500" lnSpcReduction="20000"/>
          </a:bodyPr>
          <a:lstStyle/>
          <a:p>
            <a:r>
              <a:rPr lang="en-GB" sz="1400" dirty="0"/>
              <a:t>J </a:t>
            </a:r>
            <a:r>
              <a:rPr lang="en-GB" sz="1400" dirty="0" err="1"/>
              <a:t>Clin</a:t>
            </a:r>
            <a:r>
              <a:rPr lang="en-GB" sz="1400" dirty="0"/>
              <a:t> </a:t>
            </a:r>
            <a:r>
              <a:rPr lang="en-GB" sz="1400" dirty="0" err="1"/>
              <a:t>Oncol</a:t>
            </a:r>
            <a:r>
              <a:rPr lang="en-GB" sz="1400" dirty="0"/>
              <a:t>. 2020 Oct 6:JCO2001933. </a:t>
            </a:r>
            <a:r>
              <a:rPr lang="en-GB" sz="1400" dirty="0" err="1"/>
              <a:t>doi</a:t>
            </a:r>
            <a:r>
              <a:rPr lang="en-GB" sz="1400" dirty="0"/>
              <a:t>: </a:t>
            </a:r>
            <a:r>
              <a:rPr lang="en-GB" sz="1400" dirty="0" smtClean="0"/>
              <a:t>10.1200/JCO.20.01933.J </a:t>
            </a:r>
            <a:r>
              <a:rPr lang="en-GB" sz="1400" dirty="0" err="1"/>
              <a:t>Clin</a:t>
            </a:r>
            <a:r>
              <a:rPr lang="en-GB" sz="1400" dirty="0"/>
              <a:t> </a:t>
            </a:r>
            <a:r>
              <a:rPr lang="en-GB" sz="1400" dirty="0" err="1"/>
              <a:t>Oncol</a:t>
            </a:r>
            <a:r>
              <a:rPr lang="en-GB" sz="1400" dirty="0"/>
              <a:t>. 2020. PMID: </a:t>
            </a:r>
            <a:r>
              <a:rPr lang="en-GB" sz="1400" dirty="0" smtClean="0"/>
              <a:t>33021869</a:t>
            </a:r>
          </a:p>
          <a:p>
            <a:endParaRPr lang="en-GB" sz="2000" dirty="0"/>
          </a:p>
          <a:p>
            <a:r>
              <a:rPr lang="en-GB" sz="2200" b="1" dirty="0" smtClean="0"/>
              <a:t>Aim: </a:t>
            </a:r>
            <a:r>
              <a:rPr lang="en-GB" sz="2200" dirty="0" smtClean="0"/>
              <a:t>determine </a:t>
            </a:r>
            <a:r>
              <a:rPr lang="en-GB" sz="2200" dirty="0"/>
              <a:t>whether COVID-19–free</a:t>
            </a:r>
          </a:p>
          <a:p>
            <a:pPr marL="68580" indent="0">
              <a:buNone/>
            </a:pPr>
            <a:r>
              <a:rPr lang="en-GB" sz="2200" dirty="0"/>
              <a:t>surgical pathways were associated with lower postoperative pulmonary complication rates compared </a:t>
            </a:r>
            <a:r>
              <a:rPr lang="en-GB" sz="2200" dirty="0" smtClean="0"/>
              <a:t>with hospitals </a:t>
            </a:r>
            <a:r>
              <a:rPr lang="en-GB" sz="2200" dirty="0"/>
              <a:t>with no defined pathway</a:t>
            </a:r>
            <a:r>
              <a:rPr lang="en-GB" sz="2200" dirty="0" smtClean="0"/>
              <a:t>.</a:t>
            </a:r>
          </a:p>
          <a:p>
            <a:pPr marL="68580" indent="0">
              <a:buNone/>
            </a:pPr>
            <a:endParaRPr lang="en-GB" sz="2200" dirty="0" smtClean="0"/>
          </a:p>
          <a:p>
            <a:r>
              <a:rPr lang="en-GB" sz="2200" dirty="0"/>
              <a:t>9,171 patients from 447 hospitals in 55 </a:t>
            </a:r>
            <a:r>
              <a:rPr lang="en-GB" sz="2200" dirty="0" smtClean="0"/>
              <a:t>countries</a:t>
            </a:r>
          </a:p>
          <a:p>
            <a:r>
              <a:rPr lang="en-GB" sz="2200" dirty="0" smtClean="0"/>
              <a:t>2481 (27.1%) COVID-free vs 6690 (72.9%) patients no defined pathway</a:t>
            </a:r>
          </a:p>
          <a:p>
            <a:r>
              <a:rPr lang="en-GB" sz="2200" dirty="0" smtClean="0"/>
              <a:t>10 solid tumour types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3525"/>
            <a:ext cx="8712968" cy="255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3782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4923909"/>
          </a:xfrm>
        </p:spPr>
        <p:txBody>
          <a:bodyPr>
            <a:normAutofit/>
          </a:bodyPr>
          <a:lstStyle/>
          <a:p>
            <a:r>
              <a:rPr lang="en-GB" sz="2000" dirty="0" smtClean="0"/>
              <a:t>Younger and less comorbidities in COVID-free pathway</a:t>
            </a:r>
          </a:p>
          <a:p>
            <a:endParaRPr lang="en-GB" sz="2000" dirty="0"/>
          </a:p>
          <a:p>
            <a:r>
              <a:rPr lang="en-GB" sz="2000" dirty="0" smtClean="0"/>
              <a:t>pulmonary </a:t>
            </a:r>
            <a:r>
              <a:rPr lang="en-GB" sz="2000" dirty="0"/>
              <a:t>complication rates were lower with COVID-19–free surgical pathways</a:t>
            </a:r>
          </a:p>
          <a:p>
            <a:pPr marL="68580" indent="0">
              <a:buNone/>
            </a:pPr>
            <a:r>
              <a:rPr lang="en-GB" sz="2000" dirty="0"/>
              <a:t>(2.2% v 4.9%; adjusted odds ratio [</a:t>
            </a:r>
            <a:r>
              <a:rPr lang="en-GB" sz="2000" dirty="0" err="1"/>
              <a:t>aOR</a:t>
            </a:r>
            <a:r>
              <a:rPr lang="en-GB" sz="2000" dirty="0"/>
              <a:t>], 0.62; 95% CI, 0.44 to 0.86</a:t>
            </a:r>
            <a:r>
              <a:rPr lang="en-GB" sz="2000" dirty="0" smtClean="0"/>
              <a:t>).</a:t>
            </a:r>
          </a:p>
          <a:p>
            <a:pPr marL="68580" indent="0">
              <a:buNone/>
            </a:pPr>
            <a:endParaRPr lang="en-GB" sz="2000" dirty="0" smtClean="0"/>
          </a:p>
          <a:p>
            <a:r>
              <a:rPr lang="en-GB" sz="2000" dirty="0"/>
              <a:t>The postoperative SARS-CoV-2 infection rate was </a:t>
            </a:r>
            <a:r>
              <a:rPr lang="en-GB" sz="2000" dirty="0" smtClean="0"/>
              <a:t>also lower </a:t>
            </a:r>
            <a:r>
              <a:rPr lang="en-GB" sz="2000" dirty="0"/>
              <a:t>in COVID-19–free surgical pathways </a:t>
            </a:r>
            <a:endParaRPr lang="en-GB" sz="2000" dirty="0" smtClean="0"/>
          </a:p>
          <a:p>
            <a:pPr marL="68580" indent="0">
              <a:buNone/>
            </a:pPr>
            <a:r>
              <a:rPr lang="en-GB" sz="2000" dirty="0" smtClean="0"/>
              <a:t>(</a:t>
            </a:r>
            <a:r>
              <a:rPr lang="en-GB" sz="2000" dirty="0"/>
              <a:t>2.1% v 3.6%; </a:t>
            </a:r>
            <a:r>
              <a:rPr lang="en-GB" sz="2000" dirty="0" err="1"/>
              <a:t>aOR</a:t>
            </a:r>
            <a:r>
              <a:rPr lang="en-GB" sz="2000" dirty="0"/>
              <a:t>, 0.53; 95% CI, 0.36 to 0.76).</a:t>
            </a:r>
          </a:p>
        </p:txBody>
      </p:sp>
    </p:spTree>
    <p:extLst>
      <p:ext uri="{BB962C8B-B14F-4D97-AF65-F5344CB8AC3E}">
        <p14:creationId xmlns:p14="http://schemas.microsoft.com/office/powerpoint/2010/main" val="2036027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200</TotalTime>
  <Words>349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Covidsurg publications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Covidsurg publications</dc:title>
  <dc:creator>Newton, Claire</dc:creator>
  <cp:lastModifiedBy>Dunderdale, Helen</cp:lastModifiedBy>
  <cp:revision>7</cp:revision>
  <dcterms:created xsi:type="dcterms:W3CDTF">2020-10-08T15:11:14Z</dcterms:created>
  <dcterms:modified xsi:type="dcterms:W3CDTF">2020-10-09T08:16:14Z</dcterms:modified>
</cp:coreProperties>
</file>