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22" autoAdjust="0"/>
  </p:normalViewPr>
  <p:slideViewPr>
    <p:cSldViewPr>
      <p:cViewPr varScale="1">
        <p:scale>
          <a:sx n="74" d="100"/>
          <a:sy n="74" d="100"/>
        </p:scale>
        <p:origin x="-12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30CAE-C9DB-4BBB-B9DD-C5D9F6ED507D}" type="datetimeFigureOut">
              <a:rPr lang="en-GB" smtClean="0"/>
              <a:t>13/03/2020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3A6C10-5011-445C-AE6E-D43D8AFAF818}" type="slidenum">
              <a:rPr lang="en-GB" smtClean="0"/>
              <a:t>‹#›</a:t>
            </a:fld>
            <a:endParaRPr lang="en-GB"/>
          </a:p>
        </p:txBody>
      </p:sp>
    </p:spTree>
    <p:extLst>
      <p:ext uri="{BB962C8B-B14F-4D97-AF65-F5344CB8AC3E}">
        <p14:creationId xmlns:p14="http://schemas.microsoft.com/office/powerpoint/2010/main" val="389831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p>
          <a:p>
            <a:r>
              <a:rPr lang="en-GB" dirty="0" smtClean="0"/>
              <a:t>Implemented service developments</a:t>
            </a:r>
          </a:p>
          <a:p>
            <a:r>
              <a:rPr lang="en-GB" dirty="0" smtClean="0"/>
              <a:t> </a:t>
            </a:r>
          </a:p>
          <a:p>
            <a:r>
              <a:rPr lang="en-GB" dirty="0" smtClean="0"/>
              <a:t>As a team of CNS’s were are always looking towards the needs of our service users, and potential development options. I myself have been a big part of The living Well and Beyond programme since it started in 2010, and have rolled out Living Well Days and Living Well Courses for breast patients since then. We now run 8 Living Well Days, and 6 Living Well Courses (all breast specific ) , with support from our team of experienced psychologists. From patient feedback though we had realised there was a potential gap for the younger patients we care for – patients under the age of 45 years, so we decided to trial a Young Women’s Living Well Day, which we successfully ran in January of this year, and off the back of that a Young Women’s Living Well Course, which in fact I have just finished today – the course took place over a 5 week programme from 1330-1600 and covered topics such as, coping with and managing fatigue, stress, values (what’s important to me), responding to worries about symptoms with thoughts and diffusion, breast self-examination, body image and improving body confidence, intimacy, mindfulness, goal setting and action planning, and shared experience. The course aims to empower these patients and gives them the skills to help manage ongoing health anxiety with tailored information and support, moving from being passive recipients of care to taking an active role in their own personal wellbeing and recovery, so taking back some control. It provides a safe space to help these patients identify personal needs and values in relation to physical, emotional, social and spiritual wellbeing following breast cancer diagnosis and treatment – and to set goals in line with these as part of healthy adjustment. The patients have provided us with very positive feedback, and said it was invaluable. They found the support and presence of being with other young women who as they say “just got it” very empowering. We will plan to write the events up and the patients have said they are willing to provide testimonials for us, as they feel it is something we should continue to offer at end of treatment – some of the patients are keen to be involved as patient volunteers, and are happy to engage in promoting the service we offer amongst SWAG and the CCGs. </a:t>
            </a:r>
          </a:p>
          <a:p>
            <a:r>
              <a:rPr lang="en-GB" dirty="0" smtClean="0"/>
              <a:t> </a:t>
            </a:r>
          </a:p>
          <a:p>
            <a:r>
              <a:rPr lang="en-GB" dirty="0" smtClean="0"/>
              <a:t>The other area we have seen a need for additional support and potentially a dedicated clinic is for patients who go through an early menopause as a direct result of their  breast cancer treatment.  As CNS’s we ran a 2 hour session for the young patients entitled early menopause which again was well evaluated and positively feedback. I myself am attending a training conference in London in May with 1 of the </a:t>
            </a:r>
            <a:r>
              <a:rPr lang="en-GB" dirty="0" err="1" smtClean="0"/>
              <a:t>gynae</a:t>
            </a:r>
            <a:r>
              <a:rPr lang="en-GB" dirty="0" smtClean="0"/>
              <a:t> CNS’s to look at setting up a joint clinic for these patients, as there is clearly a need and patients often phone with a lot of questions specific to this topic area.</a:t>
            </a:r>
          </a:p>
          <a:p>
            <a:r>
              <a:rPr lang="en-GB" dirty="0" smtClean="0"/>
              <a:t> </a:t>
            </a:r>
          </a:p>
          <a:p>
            <a:r>
              <a:rPr lang="en-GB" dirty="0" smtClean="0"/>
              <a:t>We continue to offer information sessions/events in addition to 1-1 consults  in guidance with the personalised care and support package working alongside our 2 Macmillan Support Workers. </a:t>
            </a:r>
          </a:p>
          <a:p>
            <a:r>
              <a:rPr lang="en-GB" dirty="0" smtClean="0"/>
              <a:t>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03A6C10-5011-445C-AE6E-D43D8AFAF818}" type="slidenum">
              <a:rPr lang="en-GB" smtClean="0"/>
              <a:t>3</a:t>
            </a:fld>
            <a:endParaRPr lang="en-GB"/>
          </a:p>
        </p:txBody>
      </p:sp>
    </p:spTree>
    <p:extLst>
      <p:ext uri="{BB962C8B-B14F-4D97-AF65-F5344CB8AC3E}">
        <p14:creationId xmlns:p14="http://schemas.microsoft.com/office/powerpoint/2010/main" val="2598520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3A6C10-5011-445C-AE6E-D43D8AFAF818}" type="slidenum">
              <a:rPr lang="en-GB" smtClean="0"/>
              <a:t>4</a:t>
            </a:fld>
            <a:endParaRPr lang="en-GB"/>
          </a:p>
        </p:txBody>
      </p:sp>
    </p:spTree>
    <p:extLst>
      <p:ext uri="{BB962C8B-B14F-4D97-AF65-F5344CB8AC3E}">
        <p14:creationId xmlns:p14="http://schemas.microsoft.com/office/powerpoint/2010/main" val="240323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BBB289-1DB9-43F9-99D7-573CBEAAA8B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826411-A857-4D1C-8066-339C40C9755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BB289-1DB9-43F9-99D7-573CBEAAA8B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826411-A857-4D1C-8066-339C40C975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BBB289-1DB9-43F9-99D7-573CBEAAA8B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826411-A857-4D1C-8066-339C40C97552}"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BB289-1DB9-43F9-99D7-573CBEAAA8B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826411-A857-4D1C-8066-339C40C97552}"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BB289-1DB9-43F9-99D7-573CBEAAA8B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826411-A857-4D1C-8066-339C40C9755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DBBB289-1DB9-43F9-99D7-573CBEAAA8B4}"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826411-A857-4D1C-8066-339C40C97552}"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BBB289-1DB9-43F9-99D7-573CBEAAA8B4}" type="datetimeFigureOut">
              <a:rPr lang="en-GB" smtClean="0"/>
              <a:t>13/03/2020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826411-A857-4D1C-8066-339C40C9755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BB289-1DB9-43F9-99D7-573CBEAAA8B4}" type="datetimeFigureOut">
              <a:rPr lang="en-GB" smtClean="0"/>
              <a:t>13/03/2020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826411-A857-4D1C-8066-339C40C975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DBBB289-1DB9-43F9-99D7-573CBEAAA8B4}" type="datetimeFigureOut">
              <a:rPr lang="en-GB" smtClean="0"/>
              <a:t>13/03/2020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826411-A857-4D1C-8066-339C40C975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BBB289-1DB9-43F9-99D7-573CBEAAA8B4}"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826411-A857-4D1C-8066-339C40C97552}"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BB289-1DB9-43F9-99D7-573CBEAAA8B4}"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826411-A857-4D1C-8066-339C40C97552}"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BBB289-1DB9-43F9-99D7-573CBEAAA8B4}" type="datetimeFigureOut">
              <a:rPr lang="en-GB" smtClean="0"/>
              <a:t>13/03/2020</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1826411-A857-4D1C-8066-339C40C97552}"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Clinical Nurse Specialist Perspective on Clinic Consultations</a:t>
            </a:r>
            <a:endParaRPr lang="en-GB" dirty="0"/>
          </a:p>
        </p:txBody>
      </p:sp>
      <p:sp>
        <p:nvSpPr>
          <p:cNvPr id="3" name="Subtitle 2"/>
          <p:cNvSpPr>
            <a:spLocks noGrp="1"/>
          </p:cNvSpPr>
          <p:nvPr>
            <p:ph type="subTitle" idx="1"/>
          </p:nvPr>
        </p:nvSpPr>
        <p:spPr/>
        <p:txBody>
          <a:bodyPr>
            <a:normAutofit/>
          </a:bodyPr>
          <a:lstStyle/>
          <a:p>
            <a:pPr algn="l"/>
            <a:r>
              <a:rPr lang="en-GB" dirty="0" smtClean="0"/>
              <a:t>Somerset, Wiltshire, Avon and Gloucestershire</a:t>
            </a:r>
          </a:p>
          <a:p>
            <a:pPr algn="l"/>
            <a:r>
              <a:rPr lang="en-GB" dirty="0" smtClean="0"/>
              <a:t>Breast Cancer Clinical Advisory Group</a:t>
            </a:r>
          </a:p>
          <a:p>
            <a:pPr algn="l"/>
            <a:r>
              <a:rPr lang="en-GB" dirty="0" smtClean="0"/>
              <a:t>Friday 13</a:t>
            </a:r>
            <a:r>
              <a:rPr lang="en-GB" baseline="30000" dirty="0" smtClean="0"/>
              <a:t>th</a:t>
            </a:r>
            <a:r>
              <a:rPr lang="en-GB" dirty="0" smtClean="0"/>
              <a:t> March 2020 </a:t>
            </a:r>
          </a:p>
          <a:p>
            <a:endParaRPr lang="en-GB" dirty="0"/>
          </a:p>
        </p:txBody>
      </p:sp>
    </p:spTree>
    <p:extLst>
      <p:ext uri="{BB962C8B-B14F-4D97-AF65-F5344CB8AC3E}">
        <p14:creationId xmlns:p14="http://schemas.microsoft.com/office/powerpoint/2010/main" val="378540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12776"/>
            <a:ext cx="8640959" cy="5328592"/>
          </a:xfrm>
        </p:spPr>
        <p:txBody>
          <a:bodyPr>
            <a:normAutofit fontScale="70000" lnSpcReduction="20000"/>
          </a:bodyPr>
          <a:lstStyle/>
          <a:p>
            <a:pPr lvl="0"/>
            <a:endParaRPr lang="en-GB" dirty="0" smtClean="0"/>
          </a:p>
          <a:p>
            <a:pPr lvl="0"/>
            <a:r>
              <a:rPr lang="en-GB" dirty="0" smtClean="0"/>
              <a:t>It is essential for the BCN to attend </a:t>
            </a:r>
            <a:r>
              <a:rPr lang="en-GB" dirty="0"/>
              <a:t>all </a:t>
            </a:r>
            <a:r>
              <a:rPr lang="en-GB" dirty="0" smtClean="0"/>
              <a:t>new </a:t>
            </a:r>
            <a:r>
              <a:rPr lang="en-GB" dirty="0"/>
              <a:t>p</a:t>
            </a:r>
            <a:r>
              <a:rPr lang="en-GB" dirty="0" smtClean="0"/>
              <a:t>atient </a:t>
            </a:r>
            <a:r>
              <a:rPr lang="en-GB" dirty="0"/>
              <a:t>appointments when </a:t>
            </a:r>
            <a:r>
              <a:rPr lang="en-GB" dirty="0" smtClean="0"/>
              <a:t>the patient is  seen by the Consultant/Registrar </a:t>
            </a:r>
            <a:r>
              <a:rPr lang="en-GB" dirty="0"/>
              <a:t>to discuss their diagnosis and treatment </a:t>
            </a:r>
            <a:r>
              <a:rPr lang="en-GB" dirty="0" smtClean="0"/>
              <a:t>plan. (This allows for shared  clarity of information and an  insight into the patients understanding of their diagnosis and continuity of care/support)  </a:t>
            </a:r>
          </a:p>
          <a:p>
            <a:pPr marL="0" lvl="0" indent="0">
              <a:buNone/>
            </a:pPr>
            <a:endParaRPr lang="en-GB" dirty="0" smtClean="0"/>
          </a:p>
          <a:p>
            <a:r>
              <a:rPr lang="en-GB" dirty="0"/>
              <a:t>I</a:t>
            </a:r>
            <a:r>
              <a:rPr lang="en-GB" dirty="0" smtClean="0"/>
              <a:t>f </a:t>
            </a:r>
            <a:r>
              <a:rPr lang="en-GB" dirty="0"/>
              <a:t>the patient attends their consultation </a:t>
            </a:r>
            <a:r>
              <a:rPr lang="en-GB" dirty="0" smtClean="0"/>
              <a:t>alone the BCN can be the </a:t>
            </a:r>
            <a:r>
              <a:rPr lang="en-GB" dirty="0"/>
              <a:t>patients </a:t>
            </a:r>
            <a:r>
              <a:rPr lang="en-GB" dirty="0" smtClean="0"/>
              <a:t>advocate/support. (With the patients consent)</a:t>
            </a:r>
          </a:p>
          <a:p>
            <a:endParaRPr lang="en-GB" dirty="0"/>
          </a:p>
          <a:p>
            <a:pPr lvl="0"/>
            <a:r>
              <a:rPr lang="en-GB" dirty="0" smtClean="0"/>
              <a:t>BCN </a:t>
            </a:r>
            <a:r>
              <a:rPr lang="en-GB" dirty="0"/>
              <a:t>attendance at </a:t>
            </a:r>
            <a:r>
              <a:rPr lang="en-GB" dirty="0" smtClean="0"/>
              <a:t>Consultant/Registrar patient </a:t>
            </a:r>
            <a:r>
              <a:rPr lang="en-GB" dirty="0"/>
              <a:t>appointments and the time we spend </a:t>
            </a:r>
            <a:r>
              <a:rPr lang="en-GB" dirty="0" smtClean="0"/>
              <a:t>with </a:t>
            </a:r>
            <a:r>
              <a:rPr lang="en-GB" dirty="0"/>
              <a:t>the patient and their </a:t>
            </a:r>
            <a:r>
              <a:rPr lang="en-GB" dirty="0" smtClean="0"/>
              <a:t>family afterwards providing support does not currently generate a tariff. (It used to hold a tariff but this has been removed)</a:t>
            </a:r>
          </a:p>
          <a:p>
            <a:pPr lvl="0"/>
            <a:endParaRPr lang="en-GB" dirty="0" smtClean="0"/>
          </a:p>
          <a:p>
            <a:pPr lvl="0"/>
            <a:r>
              <a:rPr lang="en-GB" dirty="0" smtClean="0"/>
              <a:t>Currently room availability is scarce for the BCN </a:t>
            </a:r>
            <a:r>
              <a:rPr lang="en-GB" dirty="0"/>
              <a:t>to spend time talking with patients </a:t>
            </a:r>
            <a:r>
              <a:rPr lang="en-GB" dirty="0" smtClean="0"/>
              <a:t>privately. ( This makes supporting patients very difficult as often our conversations are very sensitive and </a:t>
            </a:r>
            <a:r>
              <a:rPr lang="en-GB" smtClean="0"/>
              <a:t>can affect an individuals dignity) </a:t>
            </a:r>
            <a:endParaRPr lang="en-GB" dirty="0" smtClean="0"/>
          </a:p>
          <a:p>
            <a:pPr lvl="0"/>
            <a:endParaRPr lang="en-GB" dirty="0"/>
          </a:p>
          <a:p>
            <a:pPr lvl="0"/>
            <a:r>
              <a:rPr lang="en-GB" dirty="0" smtClean="0"/>
              <a:t>Clinic lists are reviewed </a:t>
            </a:r>
            <a:r>
              <a:rPr lang="en-GB" dirty="0"/>
              <a:t>prior to each </a:t>
            </a:r>
            <a:r>
              <a:rPr lang="en-GB" dirty="0" smtClean="0"/>
              <a:t>Consultant </a:t>
            </a:r>
            <a:r>
              <a:rPr lang="en-GB" dirty="0"/>
              <a:t>clinic to identify which patients </a:t>
            </a:r>
            <a:r>
              <a:rPr lang="en-GB" dirty="0" smtClean="0"/>
              <a:t>we need to see/support.</a:t>
            </a:r>
          </a:p>
          <a:p>
            <a:pPr lvl="0"/>
            <a:endParaRPr lang="en-GB" dirty="0"/>
          </a:p>
          <a:p>
            <a:pPr lvl="0"/>
            <a:r>
              <a:rPr lang="en-GB" dirty="0"/>
              <a:t>It can be difficult to see all the  patients </a:t>
            </a:r>
            <a:r>
              <a:rPr lang="en-GB" dirty="0" smtClean="0"/>
              <a:t>identified </a:t>
            </a:r>
            <a:r>
              <a:rPr lang="en-GB" dirty="0"/>
              <a:t>as they are often in clinic at the same time.</a:t>
            </a:r>
          </a:p>
          <a:p>
            <a:endParaRPr lang="en-GB" dirty="0"/>
          </a:p>
          <a:p>
            <a:endParaRPr lang="en-GB" dirty="0"/>
          </a:p>
        </p:txBody>
      </p:sp>
      <p:sp>
        <p:nvSpPr>
          <p:cNvPr id="3" name="Title 2"/>
          <p:cNvSpPr>
            <a:spLocks noGrp="1"/>
          </p:cNvSpPr>
          <p:nvPr>
            <p:ph type="title"/>
          </p:nvPr>
        </p:nvSpPr>
        <p:spPr/>
        <p:txBody>
          <a:bodyPr>
            <a:normAutofit/>
          </a:bodyPr>
          <a:lstStyle/>
          <a:p>
            <a:r>
              <a:rPr lang="en-GB" sz="2400" dirty="0" smtClean="0"/>
              <a:t>Bristol Haematology Oncology Centre Breast Care Nurses (BCN)</a:t>
            </a:r>
            <a:endParaRPr lang="en-GB" sz="2400" dirty="0"/>
          </a:p>
        </p:txBody>
      </p:sp>
    </p:spTree>
    <p:extLst>
      <p:ext uri="{BB962C8B-B14F-4D97-AF65-F5344CB8AC3E}">
        <p14:creationId xmlns:p14="http://schemas.microsoft.com/office/powerpoint/2010/main" val="28980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908720"/>
            <a:ext cx="7920880" cy="6984776"/>
          </a:xfrm>
        </p:spPr>
        <p:txBody>
          <a:bodyPr>
            <a:normAutofit/>
          </a:bodyPr>
          <a:lstStyle/>
          <a:p>
            <a:r>
              <a:rPr lang="en-GB" dirty="0"/>
              <a:t>Imperative to sit in with ALL newly diagnosed patients to ensure appropriate personalised care and support can commence for that patient from the </a:t>
            </a:r>
            <a:r>
              <a:rPr lang="en-GB" dirty="0" smtClean="0"/>
              <a:t>outset</a:t>
            </a:r>
          </a:p>
          <a:p>
            <a:endParaRPr lang="en-GB" dirty="0"/>
          </a:p>
          <a:p>
            <a:r>
              <a:rPr lang="en-GB" dirty="0" smtClean="0"/>
              <a:t>BCN spends </a:t>
            </a:r>
            <a:r>
              <a:rPr lang="en-GB" dirty="0"/>
              <a:t>time with the patient and their family afterwards or on a subsequent day going over that information again so its </a:t>
            </a:r>
            <a:r>
              <a:rPr lang="en-GB" dirty="0" smtClean="0"/>
              <a:t>clear</a:t>
            </a:r>
          </a:p>
          <a:p>
            <a:endParaRPr lang="en-GB" dirty="0"/>
          </a:p>
          <a:p>
            <a:r>
              <a:rPr lang="en-GB" dirty="0" smtClean="0"/>
              <a:t>Important </a:t>
            </a:r>
            <a:r>
              <a:rPr lang="en-GB" dirty="0"/>
              <a:t>to have a CNS presence in consults where surgical treatment options are </a:t>
            </a:r>
            <a:r>
              <a:rPr lang="en-GB" dirty="0" smtClean="0"/>
              <a:t>discussed and ideally post histology for the same reasons </a:t>
            </a:r>
          </a:p>
          <a:p>
            <a:endParaRPr lang="en-GB" dirty="0"/>
          </a:p>
          <a:p>
            <a:r>
              <a:rPr lang="en-GB" dirty="0" smtClean="0"/>
              <a:t>Time for questions and Consultant continuity are  also important.</a:t>
            </a:r>
            <a:endParaRPr lang="en-GB" dirty="0"/>
          </a:p>
        </p:txBody>
      </p:sp>
      <p:sp>
        <p:nvSpPr>
          <p:cNvPr id="3" name="Title 2"/>
          <p:cNvSpPr>
            <a:spLocks noGrp="1"/>
          </p:cNvSpPr>
          <p:nvPr>
            <p:ph type="title"/>
          </p:nvPr>
        </p:nvSpPr>
        <p:spPr>
          <a:xfrm>
            <a:off x="457200" y="338328"/>
            <a:ext cx="8229600" cy="786416"/>
          </a:xfrm>
        </p:spPr>
        <p:txBody>
          <a:bodyPr>
            <a:normAutofit/>
          </a:bodyPr>
          <a:lstStyle/>
          <a:p>
            <a:r>
              <a:rPr lang="en-GB" sz="3200" dirty="0" smtClean="0"/>
              <a:t>North Bristol Trust</a:t>
            </a:r>
            <a:endParaRPr lang="en-GB" sz="3200" dirty="0"/>
          </a:p>
        </p:txBody>
      </p:sp>
    </p:spTree>
    <p:extLst>
      <p:ext uri="{BB962C8B-B14F-4D97-AF65-F5344CB8AC3E}">
        <p14:creationId xmlns:p14="http://schemas.microsoft.com/office/powerpoint/2010/main" val="163552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8"/>
            <a:ext cx="8640959" cy="4785395"/>
          </a:xfrm>
        </p:spPr>
        <p:txBody>
          <a:bodyPr/>
          <a:lstStyle/>
          <a:p>
            <a:pPr marL="0" indent="0">
              <a:buNone/>
            </a:pPr>
            <a:r>
              <a:rPr lang="en-GB" dirty="0" smtClean="0"/>
              <a:t>Living well days and Living Well courses since 2010</a:t>
            </a:r>
          </a:p>
          <a:p>
            <a:endParaRPr lang="en-GB" dirty="0"/>
          </a:p>
          <a:p>
            <a:pPr marL="0" indent="0">
              <a:buNone/>
            </a:pPr>
            <a:r>
              <a:rPr lang="en-GB" dirty="0" smtClean="0"/>
              <a:t>Identified a gap for younger patients and trialled a Young Women’s Living Well Day (&gt;</a:t>
            </a:r>
            <a:r>
              <a:rPr lang="en-GB" dirty="0"/>
              <a:t>45</a:t>
            </a:r>
            <a:r>
              <a:rPr lang="en-GB" dirty="0" smtClean="0"/>
              <a:t>). The 5 </a:t>
            </a:r>
            <a:r>
              <a:rPr lang="en-GB" dirty="0"/>
              <a:t>week programme from 1330-1600 </a:t>
            </a:r>
            <a:r>
              <a:rPr lang="en-GB" dirty="0" smtClean="0"/>
              <a:t> </a:t>
            </a:r>
            <a:r>
              <a:rPr lang="en-GB" dirty="0"/>
              <a:t>covered topics such as, coping with and managing fatigue, stress, values </a:t>
            </a:r>
            <a:r>
              <a:rPr lang="en-GB" dirty="0" smtClean="0"/>
              <a:t>, </a:t>
            </a:r>
            <a:r>
              <a:rPr lang="en-GB" dirty="0"/>
              <a:t>responding to worries about symptoms with thoughts and diffusion, breast self-examination, body image and improving body confidence, intimacy, mindfulness, goal </a:t>
            </a:r>
            <a:r>
              <a:rPr lang="en-GB" dirty="0" smtClean="0"/>
              <a:t>setting </a:t>
            </a:r>
            <a:r>
              <a:rPr lang="en-GB" dirty="0"/>
              <a:t>and action planning, and shared experience. </a:t>
            </a:r>
            <a:endParaRPr lang="en-GB" dirty="0" smtClean="0"/>
          </a:p>
          <a:p>
            <a:pPr marL="0" indent="0">
              <a:buNone/>
            </a:pPr>
            <a:endParaRPr lang="en-GB" dirty="0"/>
          </a:p>
          <a:p>
            <a:pPr marL="0" indent="0">
              <a:buNone/>
            </a:pPr>
            <a:r>
              <a:rPr lang="en-GB" dirty="0" smtClean="0"/>
              <a:t>Additional support required for patients who go through early menopause as a result of breast cancer treatment</a:t>
            </a:r>
            <a:endParaRPr lang="en-GB" dirty="0"/>
          </a:p>
        </p:txBody>
      </p:sp>
      <p:sp>
        <p:nvSpPr>
          <p:cNvPr id="3" name="Title 2"/>
          <p:cNvSpPr>
            <a:spLocks noGrp="1"/>
          </p:cNvSpPr>
          <p:nvPr>
            <p:ph type="title"/>
          </p:nvPr>
        </p:nvSpPr>
        <p:spPr/>
        <p:txBody>
          <a:bodyPr>
            <a:normAutofit/>
          </a:bodyPr>
          <a:lstStyle/>
          <a:p>
            <a:r>
              <a:rPr lang="en-GB" sz="3200" dirty="0" smtClean="0"/>
              <a:t>NBT Service Improvements</a:t>
            </a:r>
            <a:endParaRPr lang="en-GB" sz="3200" dirty="0"/>
          </a:p>
        </p:txBody>
      </p:sp>
    </p:spTree>
    <p:extLst>
      <p:ext uri="{BB962C8B-B14F-4D97-AF65-F5344CB8AC3E}">
        <p14:creationId xmlns:p14="http://schemas.microsoft.com/office/powerpoint/2010/main" val="424275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New guidance</a:t>
            </a:r>
            <a:endParaRPr lang="en-GB" dirty="0"/>
          </a:p>
        </p:txBody>
      </p:sp>
      <p:sp>
        <p:nvSpPr>
          <p:cNvPr id="3" name="Title 2"/>
          <p:cNvSpPr>
            <a:spLocks noGrp="1"/>
          </p:cNvSpPr>
          <p:nvPr>
            <p:ph type="title"/>
          </p:nvPr>
        </p:nvSpPr>
        <p:spPr>
          <a:xfrm>
            <a:off x="457200" y="338328"/>
            <a:ext cx="8229600" cy="1866536"/>
          </a:xfrm>
        </p:spPr>
        <p:txBody>
          <a:bodyPr>
            <a:normAutofit/>
          </a:bodyPr>
          <a:lstStyle/>
          <a:p>
            <a:r>
              <a:rPr lang="en-GB" sz="3200" dirty="0" smtClean="0"/>
              <a:t>RCN Competency Framework for Nurses Providing Care to Breast Cancer Patients</a:t>
            </a:r>
            <a:endParaRPr lang="en-GB" sz="3200" dirty="0"/>
          </a:p>
        </p:txBody>
      </p:sp>
    </p:spTree>
    <p:extLst>
      <p:ext uri="{BB962C8B-B14F-4D97-AF65-F5344CB8AC3E}">
        <p14:creationId xmlns:p14="http://schemas.microsoft.com/office/powerpoint/2010/main" val="147997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40768"/>
            <a:ext cx="8784976" cy="5400600"/>
          </a:xfrm>
          <a:solidFill>
            <a:schemeClr val="accent1">
              <a:lumMod val="75000"/>
            </a:schemeClr>
          </a:solidFill>
        </p:spPr>
        <p:txBody>
          <a:bodyPr>
            <a:normAutofit/>
          </a:bodyPr>
          <a:lstStyle/>
          <a:p>
            <a:pPr algn="l"/>
            <a:r>
              <a:rPr lang="en-GB" sz="2800" dirty="0" smtClean="0"/>
              <a:t>Always </a:t>
            </a:r>
            <a:r>
              <a:rPr lang="en-GB" sz="2800" dirty="0"/>
              <a:t>have a BCN present at </a:t>
            </a:r>
            <a:r>
              <a:rPr lang="en-GB" sz="2800" dirty="0" smtClean="0"/>
              <a:t>diagnosis, </a:t>
            </a:r>
            <a:r>
              <a:rPr lang="en-GB" sz="2800" dirty="0"/>
              <a:t>in the symptomatic clinic and </a:t>
            </a:r>
            <a:r>
              <a:rPr lang="en-GB" sz="2800" dirty="0" smtClean="0"/>
              <a:t>screening results </a:t>
            </a:r>
            <a:r>
              <a:rPr lang="en-GB" sz="2800" dirty="0"/>
              <a:t>clinic. </a:t>
            </a:r>
            <a:r>
              <a:rPr lang="en-GB" sz="2800" dirty="0" smtClean="0"/>
              <a:t/>
            </a:r>
            <a:br>
              <a:rPr lang="en-GB" sz="2800" dirty="0" smtClean="0"/>
            </a:br>
            <a:r>
              <a:rPr lang="en-GB" sz="2800" dirty="0" smtClean="0"/>
              <a:t>Ensure </a:t>
            </a:r>
            <a:r>
              <a:rPr lang="en-GB" sz="2800" dirty="0"/>
              <a:t>that every patient is seen by having adequate number of BCNs on </a:t>
            </a:r>
            <a:r>
              <a:rPr lang="en-GB" sz="2800" dirty="0" smtClean="0"/>
              <a:t>duty</a:t>
            </a:r>
            <a:br>
              <a:rPr lang="en-GB" sz="2800" dirty="0" smtClean="0"/>
            </a:br>
            <a:r>
              <a:rPr lang="en-GB" sz="2800" dirty="0" smtClean="0"/>
              <a:t>Essential </a:t>
            </a:r>
            <a:r>
              <a:rPr lang="en-GB" sz="2800" dirty="0"/>
              <a:t>so the patient knows who their key worker is and to provide continuity in the future. We are a small team but make these clinics a </a:t>
            </a:r>
            <a:r>
              <a:rPr lang="en-GB" sz="2800" dirty="0" smtClean="0"/>
              <a:t>priority</a:t>
            </a:r>
            <a:r>
              <a:rPr lang="en-GB" sz="2800" dirty="0"/>
              <a:t/>
            </a:r>
            <a:br>
              <a:rPr lang="en-GB" sz="2800" dirty="0"/>
            </a:br>
            <a:r>
              <a:rPr lang="en-GB" sz="2800" dirty="0"/>
              <a:t>We have ensured we have two rooms available in clinic to spend time with patients .Time in clinic is limited though and we often have to book an appointment with us to discuss the diagnosis and treatment.</a:t>
            </a:r>
            <a:br>
              <a:rPr lang="en-GB" sz="2800" dirty="0"/>
            </a:br>
            <a:endParaRPr lang="en-GB" sz="2800" dirty="0"/>
          </a:p>
        </p:txBody>
      </p:sp>
      <p:sp>
        <p:nvSpPr>
          <p:cNvPr id="3" name="Text Placeholder 2"/>
          <p:cNvSpPr>
            <a:spLocks noGrp="1"/>
          </p:cNvSpPr>
          <p:nvPr>
            <p:ph type="body" idx="1"/>
          </p:nvPr>
        </p:nvSpPr>
        <p:spPr>
          <a:xfrm>
            <a:off x="1331640" y="332656"/>
            <a:ext cx="6417734" cy="939801"/>
          </a:xfrm>
        </p:spPr>
        <p:txBody>
          <a:bodyPr>
            <a:normAutofit/>
          </a:bodyPr>
          <a:lstStyle/>
          <a:p>
            <a:r>
              <a:rPr lang="en-GB" sz="3200" dirty="0" smtClean="0"/>
              <a:t>Musgrove Park Hospital</a:t>
            </a:r>
            <a:endParaRPr lang="en-GB" sz="3200" dirty="0"/>
          </a:p>
        </p:txBody>
      </p:sp>
    </p:spTree>
    <p:extLst>
      <p:ext uri="{BB962C8B-B14F-4D97-AF65-F5344CB8AC3E}">
        <p14:creationId xmlns:p14="http://schemas.microsoft.com/office/powerpoint/2010/main" val="2401058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235</TotalTime>
  <Words>426</Words>
  <Application>Microsoft Office PowerPoint</Application>
  <PresentationFormat>On-screen Show (4:3)</PresentationFormat>
  <Paragraphs>46</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Clinical Nurse Specialist Perspective on Clinic Consultations</vt:lpstr>
      <vt:lpstr>Bristol Haematology Oncology Centre Breast Care Nurses (BCN)</vt:lpstr>
      <vt:lpstr>North Bristol Trust</vt:lpstr>
      <vt:lpstr>NBT Service Improvements</vt:lpstr>
      <vt:lpstr>RCN Competency Framework for Nurses Providing Care to Breast Cancer Patients</vt:lpstr>
      <vt:lpstr>Always have a BCN present at diagnosis, in the symptomatic clinic and screening results clinic.  Ensure that every patient is seen by having adequate number of BCNs on duty Essential so the patient knows who their key worker is and to provide continuity in the future. We are a small team but make these clinics a priority We have ensured we have two rooms available in clinic to spend time with patients .Time in clinic is limited though and we often have to book an appointment with us to discuss the diagnosis and treatment.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Nurse Specialist Perspective on Clinic Consultations</dc:title>
  <dc:creator>Dunderdale, Helen</dc:creator>
  <cp:lastModifiedBy>Dunderdale, Helen</cp:lastModifiedBy>
  <cp:revision>12</cp:revision>
  <dcterms:created xsi:type="dcterms:W3CDTF">2020-03-11T12:55:00Z</dcterms:created>
  <dcterms:modified xsi:type="dcterms:W3CDTF">2020-03-13T09:33:36Z</dcterms:modified>
</cp:coreProperties>
</file>