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3" r:id="rId2"/>
    <p:sldId id="266" r:id="rId3"/>
    <p:sldId id="271" r:id="rId4"/>
    <p:sldId id="262" r:id="rId5"/>
    <p:sldId id="259" r:id="rId6"/>
    <p:sldId id="257" r:id="rId7"/>
    <p:sldId id="256"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77" d="100"/>
          <a:sy n="77" d="100"/>
        </p:scale>
        <p:origin x="-2592"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1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0AB08-65C0-490E-BB6E-CF36A0869C90}" type="datetimeFigureOut">
              <a:rPr lang="en-GB" smtClean="0"/>
              <a:t>13/03/2018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0CD42-6AFE-40B8-93B0-C53E31614236}" type="slidenum">
              <a:rPr lang="en-GB" smtClean="0"/>
              <a:t>‹#›</a:t>
            </a:fld>
            <a:endParaRPr lang="en-GB"/>
          </a:p>
        </p:txBody>
      </p:sp>
    </p:spTree>
    <p:extLst>
      <p:ext uri="{BB962C8B-B14F-4D97-AF65-F5344CB8AC3E}">
        <p14:creationId xmlns:p14="http://schemas.microsoft.com/office/powerpoint/2010/main" val="121016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9F4726-1C19-4D88-B47F-52F8CD97E96C}" type="datetimeFigureOut">
              <a:rPr lang="en-GB" smtClean="0"/>
              <a:t>13/03/2018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9F4726-1C19-4D88-B47F-52F8CD97E96C}" type="datetimeFigureOut">
              <a:rPr lang="en-GB" smtClean="0"/>
              <a:t>13/03/2018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9F4726-1C19-4D88-B47F-52F8CD97E96C}" type="datetimeFigureOut">
              <a:rPr lang="en-GB" smtClean="0"/>
              <a:t>13/03/2018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9F4726-1C19-4D88-B47F-52F8CD97E96C}" type="datetimeFigureOut">
              <a:rPr lang="en-GB" smtClean="0"/>
              <a:t>13/03/2018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F4726-1C19-4D88-B47F-52F8CD97E96C}" type="datetimeFigureOut">
              <a:rPr lang="en-GB" smtClean="0"/>
              <a:t>13/03/2018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F4726-1C19-4D88-B47F-52F8CD97E96C}" type="datetimeFigureOut">
              <a:rPr lang="en-GB" smtClean="0"/>
              <a:t>13/03/2018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543783A-BB10-4E85-8A54-B7B90269A55F}"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9F4726-1C19-4D88-B47F-52F8CD97E96C}" type="datetimeFigureOut">
              <a:rPr lang="en-GB" smtClean="0"/>
              <a:t>13/03/2018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43783A-BB10-4E85-8A54-B7B90269A55F}"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therine.neck@nbt.nhs.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SWAG Cancer Alliance: Cancer Transformation Programme</a:t>
            </a:r>
            <a:endParaRPr lang="en-GB" dirty="0"/>
          </a:p>
        </p:txBody>
      </p:sp>
      <p:sp>
        <p:nvSpPr>
          <p:cNvPr id="3" name="Subtitle 2"/>
          <p:cNvSpPr>
            <a:spLocks noGrp="1"/>
          </p:cNvSpPr>
          <p:nvPr>
            <p:ph type="subTitle" idx="1"/>
          </p:nvPr>
        </p:nvSpPr>
        <p:spPr/>
        <p:txBody>
          <a:bodyPr>
            <a:normAutofit lnSpcReduction="10000"/>
          </a:bodyPr>
          <a:lstStyle/>
          <a:p>
            <a:pPr algn="ctr"/>
            <a:r>
              <a:rPr lang="en-GB" dirty="0" smtClean="0"/>
              <a:t>Catherine Neck</a:t>
            </a:r>
          </a:p>
          <a:p>
            <a:pPr algn="ctr"/>
            <a:r>
              <a:rPr lang="en-GB" dirty="0" smtClean="0"/>
              <a:t>Macmillan Cancer Rehabilitation/ Recovery Package Project Lead</a:t>
            </a:r>
          </a:p>
          <a:p>
            <a:pPr algn="ctr"/>
            <a:r>
              <a:rPr lang="en-GB" dirty="0" smtClean="0">
                <a:hlinkClick r:id="rId2"/>
              </a:rPr>
              <a:t>Catherine.neck@nbt.nhs.uk</a:t>
            </a:r>
            <a:endParaRPr lang="en-GB" dirty="0" smtClean="0"/>
          </a:p>
          <a:p>
            <a:pPr algn="ctr"/>
            <a:endParaRPr lang="en-GB" dirty="0"/>
          </a:p>
        </p:txBody>
      </p:sp>
    </p:spTree>
    <p:extLst>
      <p:ext uri="{BB962C8B-B14F-4D97-AF65-F5344CB8AC3E}">
        <p14:creationId xmlns:p14="http://schemas.microsoft.com/office/powerpoint/2010/main" val="314390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en-GB" sz="2800" b="1" dirty="0" smtClean="0"/>
              <a:t>Cancer Transformation Funding </a:t>
            </a:r>
            <a:endParaRPr lang="en-GB" sz="2800" b="1" dirty="0"/>
          </a:p>
        </p:txBody>
      </p:sp>
      <p:sp>
        <p:nvSpPr>
          <p:cNvPr id="3" name="Content Placeholder 2"/>
          <p:cNvSpPr>
            <a:spLocks noGrp="1"/>
          </p:cNvSpPr>
          <p:nvPr>
            <p:ph idx="1"/>
          </p:nvPr>
        </p:nvSpPr>
        <p:spPr>
          <a:xfrm>
            <a:off x="457200" y="1124744"/>
            <a:ext cx="8229600" cy="5616624"/>
          </a:xfrm>
        </p:spPr>
        <p:txBody>
          <a:bodyPr>
            <a:normAutofit lnSpcReduction="10000"/>
          </a:bodyPr>
          <a:lstStyle/>
          <a:p>
            <a:pPr marL="0" indent="0">
              <a:buNone/>
            </a:pPr>
            <a:r>
              <a:rPr lang="en-GB" sz="2400" b="1" dirty="0" smtClean="0">
                <a:latin typeface="+mj-lt"/>
              </a:rPr>
              <a:t>SWAG Alliance CT Funding:   </a:t>
            </a:r>
          </a:p>
          <a:p>
            <a:pPr marL="0" indent="0">
              <a:buNone/>
            </a:pPr>
            <a:r>
              <a:rPr lang="en-GB" sz="2400" b="1" dirty="0" smtClean="0">
                <a:latin typeface="+mj-lt"/>
              </a:rPr>
              <a:t>Revenue     	£2.8m </a:t>
            </a:r>
            <a:r>
              <a:rPr lang="en-GB" sz="2400" b="1" dirty="0">
                <a:latin typeface="+mj-lt"/>
              </a:rPr>
              <a:t>in </a:t>
            </a:r>
            <a:r>
              <a:rPr lang="en-GB" sz="2400" b="1" dirty="0" smtClean="0">
                <a:latin typeface="+mj-lt"/>
              </a:rPr>
              <a:t>2017/18; </a:t>
            </a:r>
            <a:r>
              <a:rPr lang="en-GB" sz="2400" b="1" dirty="0">
                <a:latin typeface="+mj-lt"/>
              </a:rPr>
              <a:t>£2.7m in </a:t>
            </a:r>
            <a:r>
              <a:rPr lang="en-GB" sz="2400" b="1" dirty="0" smtClean="0">
                <a:latin typeface="+mj-lt"/>
              </a:rPr>
              <a:t>2018/19    	              Capital     	£</a:t>
            </a:r>
            <a:r>
              <a:rPr lang="en-GB" sz="2400" b="1" dirty="0">
                <a:latin typeface="+mj-lt"/>
              </a:rPr>
              <a:t>0.4m in 2017/18 </a:t>
            </a:r>
            <a:r>
              <a:rPr lang="en-GB" sz="2400" b="1" dirty="0" smtClean="0">
                <a:latin typeface="+mj-lt"/>
              </a:rPr>
              <a:t>only</a:t>
            </a:r>
          </a:p>
          <a:p>
            <a:pPr marL="0" indent="0">
              <a:buNone/>
            </a:pPr>
            <a:endParaRPr lang="en-GB" sz="2400" b="1" dirty="0" smtClean="0">
              <a:latin typeface="+mj-lt"/>
            </a:endParaRPr>
          </a:p>
          <a:p>
            <a:pPr marL="0" indent="0">
              <a:buNone/>
            </a:pPr>
            <a:r>
              <a:rPr lang="en-GB" sz="2000" b="1" dirty="0" smtClean="0">
                <a:solidFill>
                  <a:schemeClr val="bg2">
                    <a:lumMod val="25000"/>
                  </a:schemeClr>
                </a:solidFill>
                <a:latin typeface="+mj-lt"/>
              </a:rPr>
              <a:t>Principle cancer sites = Breast, colorectal &amp; prostate</a:t>
            </a:r>
          </a:p>
          <a:p>
            <a:pPr marL="0" indent="0">
              <a:buNone/>
            </a:pPr>
            <a:r>
              <a:rPr lang="en-GB" sz="2000" b="1" dirty="0" smtClean="0">
                <a:solidFill>
                  <a:schemeClr val="bg2">
                    <a:lumMod val="25000"/>
                  </a:schemeClr>
                </a:solidFill>
                <a:latin typeface="+mj-lt"/>
              </a:rPr>
              <a:t>Increase roll out of the Recovery Package:</a:t>
            </a:r>
          </a:p>
          <a:p>
            <a:r>
              <a:rPr lang="en-GB" sz="2000" dirty="0" smtClean="0">
                <a:solidFill>
                  <a:schemeClr val="bg2">
                    <a:lumMod val="25000"/>
                  </a:schemeClr>
                </a:solidFill>
                <a:latin typeface="+mj-lt"/>
              </a:rPr>
              <a:t>2 x Holistic Needs Assessment: by 31 days post diagnosis; within 6 weeks of end of treatment</a:t>
            </a:r>
          </a:p>
          <a:p>
            <a:r>
              <a:rPr lang="en-GB" sz="2000" dirty="0" smtClean="0">
                <a:solidFill>
                  <a:schemeClr val="bg2">
                    <a:lumMod val="25000"/>
                  </a:schemeClr>
                </a:solidFill>
                <a:latin typeface="+mj-lt"/>
              </a:rPr>
              <a:t>Health &amp; Wellbeing events</a:t>
            </a:r>
          </a:p>
          <a:p>
            <a:r>
              <a:rPr lang="en-GB" sz="2000" dirty="0" smtClean="0">
                <a:solidFill>
                  <a:schemeClr val="bg2">
                    <a:lumMod val="25000"/>
                  </a:schemeClr>
                </a:solidFill>
                <a:latin typeface="+mj-lt"/>
              </a:rPr>
              <a:t>Treatment summaries</a:t>
            </a:r>
          </a:p>
          <a:p>
            <a:r>
              <a:rPr lang="en-GB" sz="2000" dirty="0" smtClean="0">
                <a:solidFill>
                  <a:schemeClr val="bg2">
                    <a:lumMod val="25000"/>
                  </a:schemeClr>
                </a:solidFill>
                <a:latin typeface="+mj-lt"/>
              </a:rPr>
              <a:t>GP Cancer Care Review</a:t>
            </a:r>
          </a:p>
          <a:p>
            <a:pPr marL="0" indent="0">
              <a:buNone/>
            </a:pPr>
            <a:endParaRPr lang="en-GB" sz="2000" dirty="0">
              <a:solidFill>
                <a:schemeClr val="bg2">
                  <a:lumMod val="25000"/>
                </a:schemeClr>
              </a:solidFill>
              <a:latin typeface="+mj-lt"/>
            </a:endParaRPr>
          </a:p>
          <a:p>
            <a:pPr marL="0" indent="0">
              <a:buNone/>
            </a:pPr>
            <a:r>
              <a:rPr lang="en-GB" sz="2000" b="1" dirty="0" smtClean="0">
                <a:solidFill>
                  <a:schemeClr val="bg2">
                    <a:lumMod val="25000"/>
                  </a:schemeClr>
                </a:solidFill>
                <a:latin typeface="+mj-lt"/>
              </a:rPr>
              <a:t>Implement Risk Stratified Pathways:</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1 – Breast</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2 – Colorectal &amp; Prostate</a:t>
            </a:r>
          </a:p>
          <a:p>
            <a:pPr marL="0" indent="0">
              <a:buNone/>
            </a:pPr>
            <a:endParaRPr lang="en-GB" sz="1800" dirty="0">
              <a:solidFill>
                <a:schemeClr val="bg2">
                  <a:lumMod val="25000"/>
                </a:schemeClr>
              </a:solidFill>
              <a:latin typeface="+mj-lt"/>
            </a:endParaRPr>
          </a:p>
          <a:p>
            <a:endParaRPr lang="en-GB" dirty="0"/>
          </a:p>
          <a:p>
            <a:endParaRPr lang="en-GB" dirty="0"/>
          </a:p>
        </p:txBody>
      </p:sp>
    </p:spTree>
    <p:extLst>
      <p:ext uri="{BB962C8B-B14F-4D97-AF65-F5344CB8AC3E}">
        <p14:creationId xmlns:p14="http://schemas.microsoft.com/office/powerpoint/2010/main" val="3187401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80696"/>
          </a:xfrm>
        </p:spPr>
        <p:txBody>
          <a:bodyPr>
            <a:normAutofit/>
          </a:bodyPr>
          <a:lstStyle/>
          <a:p>
            <a:r>
              <a:rPr lang="en-GB" sz="2800" dirty="0" smtClean="0"/>
              <a:t>SWAG Cancer Alliance CT Project </a:t>
            </a:r>
            <a:endParaRPr lang="en-GB" sz="2800" dirty="0"/>
          </a:p>
        </p:txBody>
      </p:sp>
      <p:sp>
        <p:nvSpPr>
          <p:cNvPr id="3" name="Content Placeholder 2"/>
          <p:cNvSpPr>
            <a:spLocks noGrp="1"/>
          </p:cNvSpPr>
          <p:nvPr>
            <p:ph idx="1"/>
          </p:nvPr>
        </p:nvSpPr>
        <p:spPr>
          <a:xfrm>
            <a:off x="457200" y="1772816"/>
            <a:ext cx="8229600" cy="4551784"/>
          </a:xfrm>
        </p:spPr>
        <p:txBody>
          <a:bodyPr>
            <a:normAutofit/>
          </a:bodyPr>
          <a:lstStyle/>
          <a:p>
            <a:r>
              <a:rPr lang="en-GB" sz="2800" dirty="0" smtClean="0">
                <a:latin typeface="+mj-lt"/>
              </a:rPr>
              <a:t>Recruitment of Cancer Support Workers to enable increased delivery of HNA and H&amp;WB activity</a:t>
            </a:r>
          </a:p>
          <a:p>
            <a:r>
              <a:rPr lang="en-GB" sz="2800" dirty="0" smtClean="0">
                <a:latin typeface="+mj-lt"/>
              </a:rPr>
              <a:t>Development of Digital Patient Portal</a:t>
            </a:r>
          </a:p>
          <a:p>
            <a:r>
              <a:rPr lang="en-GB" sz="2800" dirty="0" smtClean="0">
                <a:latin typeface="+mj-lt"/>
              </a:rPr>
              <a:t>Development of SCR/ </a:t>
            </a:r>
            <a:r>
              <a:rPr lang="en-GB" sz="2800" dirty="0" err="1" smtClean="0">
                <a:latin typeface="+mj-lt"/>
              </a:rPr>
              <a:t>Infoflex</a:t>
            </a:r>
            <a:r>
              <a:rPr lang="en-GB" sz="2800" dirty="0" smtClean="0">
                <a:latin typeface="+mj-lt"/>
              </a:rPr>
              <a:t> to support data collection and support implementation</a:t>
            </a:r>
          </a:p>
          <a:p>
            <a:r>
              <a:rPr lang="en-GB" sz="2800" dirty="0" smtClean="0">
                <a:latin typeface="+mj-lt"/>
              </a:rPr>
              <a:t>Psychological training programme</a:t>
            </a:r>
          </a:p>
          <a:p>
            <a:r>
              <a:rPr lang="en-GB" sz="2800" dirty="0" smtClean="0">
                <a:latin typeface="+mj-lt"/>
              </a:rPr>
              <a:t>Quality improvements for primary care support</a:t>
            </a:r>
          </a:p>
          <a:p>
            <a:r>
              <a:rPr lang="en-GB" sz="2800" dirty="0" smtClean="0">
                <a:latin typeface="+mj-lt"/>
              </a:rPr>
              <a:t>Cancer Rehabilitation services </a:t>
            </a:r>
          </a:p>
          <a:p>
            <a:pPr marL="0" indent="0">
              <a:buNone/>
            </a:pPr>
            <a:endParaRPr lang="en-GB" sz="2800" dirty="0">
              <a:latin typeface="+mj-lt"/>
            </a:endParaRPr>
          </a:p>
        </p:txBody>
      </p:sp>
    </p:spTree>
    <p:extLst>
      <p:ext uri="{BB962C8B-B14F-4D97-AF65-F5344CB8AC3E}">
        <p14:creationId xmlns:p14="http://schemas.microsoft.com/office/powerpoint/2010/main" val="83077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64096"/>
          </a:xfrm>
        </p:spPr>
        <p:txBody>
          <a:bodyPr>
            <a:normAutofit fontScale="90000"/>
          </a:bodyPr>
          <a:lstStyle/>
          <a:p>
            <a:r>
              <a:rPr lang="en-GB" sz="2800" b="1" dirty="0" smtClean="0"/>
              <a:t>Alliance Programme Governance </a:t>
            </a:r>
            <a:br>
              <a:rPr lang="en-GB" sz="2800" b="1" dirty="0" smtClean="0"/>
            </a:br>
            <a:endParaRPr lang="en-GB" sz="2800" dirty="0"/>
          </a:p>
        </p:txBody>
      </p:sp>
      <p:sp>
        <p:nvSpPr>
          <p:cNvPr id="3" name="Content Placeholder 2"/>
          <p:cNvSpPr>
            <a:spLocks noGrp="1"/>
          </p:cNvSpPr>
          <p:nvPr>
            <p:ph idx="1"/>
          </p:nvPr>
        </p:nvSpPr>
        <p:spPr>
          <a:xfrm>
            <a:off x="457200" y="1196752"/>
            <a:ext cx="8229600" cy="5400600"/>
          </a:xfrm>
        </p:spPr>
        <p:txBody>
          <a:bodyPr>
            <a:normAutofit fontScale="92500"/>
          </a:bodyPr>
          <a:lstStyle/>
          <a:p>
            <a:r>
              <a:rPr lang="en-GB" sz="2400" dirty="0" smtClean="0">
                <a:solidFill>
                  <a:srgbClr val="0070C0"/>
                </a:solidFill>
                <a:latin typeface="+mj-lt"/>
              </a:rPr>
              <a:t>Clinical </a:t>
            </a:r>
            <a:r>
              <a:rPr lang="en-GB" sz="2400" dirty="0">
                <a:solidFill>
                  <a:srgbClr val="0070C0"/>
                </a:solidFill>
                <a:latin typeface="+mj-lt"/>
              </a:rPr>
              <a:t>Leadership</a:t>
            </a:r>
            <a:r>
              <a:rPr lang="en-GB" sz="2400" dirty="0">
                <a:latin typeface="+mj-lt"/>
              </a:rPr>
              <a:t> is provided by Dr Dorothy Goddard as Alliance LWBC Clinical Lead and Chair of the Alliance LWBC group. </a:t>
            </a:r>
          </a:p>
          <a:p>
            <a:r>
              <a:rPr lang="en-GB" sz="2400" dirty="0">
                <a:latin typeface="+mj-lt"/>
              </a:rPr>
              <a:t>There will be a </a:t>
            </a:r>
            <a:r>
              <a:rPr lang="en-GB" sz="2400" dirty="0">
                <a:solidFill>
                  <a:srgbClr val="0070C0"/>
                </a:solidFill>
                <a:latin typeface="+mj-lt"/>
              </a:rPr>
              <a:t>pan –Alliance programme management team </a:t>
            </a:r>
            <a:r>
              <a:rPr lang="en-GB" sz="2400" dirty="0">
                <a:latin typeface="+mj-lt"/>
              </a:rPr>
              <a:t>made up of the Alliance Programme manager, Macmillan resourced senior project managers and cancer transformation funded (CTF) STP and provider project managers. </a:t>
            </a:r>
            <a:endParaRPr lang="en-GB" sz="2400" dirty="0" smtClean="0">
              <a:latin typeface="+mj-lt"/>
            </a:endParaRPr>
          </a:p>
          <a:p>
            <a:r>
              <a:rPr lang="en-GB" sz="2400" dirty="0" smtClean="0">
                <a:solidFill>
                  <a:srgbClr val="0070C0"/>
                </a:solidFill>
                <a:latin typeface="+mj-lt"/>
              </a:rPr>
              <a:t>The </a:t>
            </a:r>
            <a:r>
              <a:rPr lang="en-GB" sz="2400" dirty="0">
                <a:solidFill>
                  <a:srgbClr val="0070C0"/>
                </a:solidFill>
                <a:latin typeface="+mj-lt"/>
              </a:rPr>
              <a:t>CTF project managers </a:t>
            </a:r>
            <a:r>
              <a:rPr lang="en-GB" sz="2400" dirty="0">
                <a:latin typeface="+mj-lt"/>
              </a:rPr>
              <a:t>will work in a consistent way and be professionally accountable to the Alliance programme manager and clinical lead in addition to their employing organisation.  This will enable the team to work across the alliance and with system wide developments across each STP including primary care and the community to ensure delivery of the Alliance agreed ambitions.  </a:t>
            </a:r>
          </a:p>
          <a:p>
            <a:r>
              <a:rPr lang="en-GB" sz="2400" dirty="0" smtClean="0">
                <a:latin typeface="+mj-lt"/>
              </a:rPr>
              <a:t>This structure crucial </a:t>
            </a:r>
            <a:r>
              <a:rPr lang="en-GB" sz="2400" dirty="0">
                <a:latin typeface="+mj-lt"/>
              </a:rPr>
              <a:t>to achieve change at pace both within Trusts but also achieve an equitable and sustainable service across SWAG.</a:t>
            </a:r>
          </a:p>
          <a:p>
            <a:endParaRPr lang="en-GB" dirty="0"/>
          </a:p>
        </p:txBody>
      </p:sp>
    </p:spTree>
    <p:extLst>
      <p:ext uri="{BB962C8B-B14F-4D97-AF65-F5344CB8AC3E}">
        <p14:creationId xmlns:p14="http://schemas.microsoft.com/office/powerpoint/2010/main" val="72830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161030" y="3264535"/>
            <a:ext cx="0" cy="23368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19390" y="2523490"/>
            <a:ext cx="0" cy="23431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07070" y="3163570"/>
            <a:ext cx="0" cy="26225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9670" y="1586230"/>
            <a:ext cx="0" cy="4197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0" name="Rounded Rectangle 2"/>
          <p:cNvSpPr>
            <a:spLocks noChangeArrowheads="1"/>
          </p:cNvSpPr>
          <p:nvPr/>
        </p:nvSpPr>
        <p:spPr bwMode="auto">
          <a:xfrm>
            <a:off x="2490788" y="757238"/>
            <a:ext cx="3600450" cy="57150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Jon Miller</a:t>
            </a:r>
            <a:b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South West Cancer Programme Lead</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1" name="Rounded Rectangle 4"/>
          <p:cNvSpPr>
            <a:spLocks noChangeArrowheads="1"/>
          </p:cNvSpPr>
          <p:nvPr/>
        </p:nvSpPr>
        <p:spPr bwMode="auto">
          <a:xfrm>
            <a:off x="107504" y="1535113"/>
            <a:ext cx="3888431" cy="514350"/>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Peninsula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2" name="Rounded Rectangle 6"/>
          <p:cNvSpPr>
            <a:spLocks noChangeArrowheads="1"/>
          </p:cNvSpPr>
          <p:nvPr/>
        </p:nvSpPr>
        <p:spPr bwMode="auto">
          <a:xfrm>
            <a:off x="4849494" y="1535113"/>
            <a:ext cx="4114993" cy="514350"/>
          </a:xfrm>
          <a:prstGeom prst="roundRect">
            <a:avLst>
              <a:gd name="adj" fmla="val 16667"/>
            </a:avLst>
          </a:prstGeom>
          <a:solidFill>
            <a:srgbClr val="D9959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SWAG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3" name="Rounded Rectangle 5"/>
          <p:cNvSpPr>
            <a:spLocks noChangeArrowheads="1"/>
          </p:cNvSpPr>
          <p:nvPr/>
        </p:nvSpPr>
        <p:spPr bwMode="auto">
          <a:xfrm>
            <a:off x="3635896" y="5373216"/>
            <a:ext cx="1820341" cy="72008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Emma Derrick</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Network Assistant</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4" name="Rounded Rectangle 7"/>
          <p:cNvSpPr>
            <a:spLocks noChangeArrowheads="1"/>
          </p:cNvSpPr>
          <p:nvPr/>
        </p:nvSpPr>
        <p:spPr bwMode="auto">
          <a:xfrm>
            <a:off x="1309369" y="2271712"/>
            <a:ext cx="1030383" cy="781049"/>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John Renninson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5" name="Rounded Rectangle 11"/>
          <p:cNvSpPr>
            <a:spLocks noChangeArrowheads="1"/>
          </p:cNvSpPr>
          <p:nvPr/>
        </p:nvSpPr>
        <p:spPr bwMode="auto">
          <a:xfrm>
            <a:off x="4830762" y="2281238"/>
            <a:ext cx="1250951" cy="77152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Patricia Mclarnon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6" name="Rounded Rectangle 10"/>
          <p:cNvSpPr>
            <a:spLocks noChangeArrowheads="1"/>
          </p:cNvSpPr>
          <p:nvPr/>
        </p:nvSpPr>
        <p:spPr bwMode="auto">
          <a:xfrm>
            <a:off x="6324601" y="2292350"/>
            <a:ext cx="1247936" cy="760410"/>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Amelia Randle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7" name="Rounded Rectangle 8"/>
          <p:cNvSpPr>
            <a:spLocks noChangeArrowheads="1"/>
          </p:cNvSpPr>
          <p:nvPr/>
        </p:nvSpPr>
        <p:spPr bwMode="auto">
          <a:xfrm>
            <a:off x="2627784" y="2262188"/>
            <a:ext cx="1368151" cy="790574"/>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Lynne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Kilner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8" name="Rounded Rectangle 16"/>
          <p:cNvSpPr>
            <a:spLocks noChangeArrowheads="1"/>
          </p:cNvSpPr>
          <p:nvPr/>
        </p:nvSpPr>
        <p:spPr bwMode="auto">
          <a:xfrm>
            <a:off x="107504" y="3294696"/>
            <a:ext cx="100811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Joe Mays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9" name="Rounded Rectangle 17"/>
          <p:cNvSpPr>
            <a:spLocks noChangeArrowheads="1"/>
          </p:cNvSpPr>
          <p:nvPr/>
        </p:nvSpPr>
        <p:spPr bwMode="auto">
          <a:xfrm>
            <a:off x="1309370" y="3294696"/>
            <a:ext cx="103038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0" name="Rounded Rectangle 18"/>
          <p:cNvSpPr>
            <a:spLocks noChangeArrowheads="1"/>
          </p:cNvSpPr>
          <p:nvPr/>
        </p:nvSpPr>
        <p:spPr bwMode="auto">
          <a:xfrm>
            <a:off x="2627785" y="3256914"/>
            <a:ext cx="1368150" cy="964173"/>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 Prostate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Nick Burns-Cox</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1" name="Rounded Rectangle 27"/>
          <p:cNvSpPr>
            <a:spLocks noChangeArrowheads="1"/>
          </p:cNvSpPr>
          <p:nvPr/>
        </p:nvSpPr>
        <p:spPr bwMode="auto">
          <a:xfrm>
            <a:off x="2843809" y="4389436"/>
            <a:ext cx="1152126"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Sarah-Jane Davies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ounded Rectangle 28"/>
          <p:cNvSpPr>
            <a:spLocks noChangeArrowheads="1"/>
          </p:cNvSpPr>
          <p:nvPr/>
        </p:nvSpPr>
        <p:spPr bwMode="auto">
          <a:xfrm>
            <a:off x="4830762" y="4389436"/>
            <a:ext cx="1260476" cy="695748"/>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Nicola Gowen</a:t>
            </a:r>
            <a:endParaRPr kumimoji="0" lang="en-US" altLang="en-US" sz="1200" b="0" i="0"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ounded Rectangle 30"/>
          <p:cNvSpPr>
            <a:spLocks noChangeArrowheads="1"/>
          </p:cNvSpPr>
          <p:nvPr/>
        </p:nvSpPr>
        <p:spPr bwMode="auto">
          <a:xfrm>
            <a:off x="1475656" y="4389436"/>
            <a:ext cx="1152128"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Patient and Public Involvement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4" name="Rounded Rectangle 31"/>
          <p:cNvSpPr>
            <a:spLocks noChangeArrowheads="1"/>
          </p:cNvSpPr>
          <p:nvPr/>
        </p:nvSpPr>
        <p:spPr bwMode="auto">
          <a:xfrm>
            <a:off x="6249670" y="4389436"/>
            <a:ext cx="1322867" cy="695747"/>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PPE – Katy Horton-Fawkes</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5" name="Rounded Rectangle 1"/>
          <p:cNvSpPr>
            <a:spLocks noChangeArrowheads="1"/>
          </p:cNvSpPr>
          <p:nvPr/>
        </p:nvSpPr>
        <p:spPr bwMode="auto">
          <a:xfrm>
            <a:off x="3995938" y="6237312"/>
            <a:ext cx="1165223" cy="504056"/>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Admin Assistant - vacant</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6" name="Rounded Rectangle 9"/>
          <p:cNvSpPr>
            <a:spLocks noChangeArrowheads="1"/>
          </p:cNvSpPr>
          <p:nvPr/>
        </p:nvSpPr>
        <p:spPr bwMode="auto">
          <a:xfrm>
            <a:off x="107503" y="4389436"/>
            <a:ext cx="1201865"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2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Nina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Kamalarajan</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ounded Rectangle 12"/>
          <p:cNvSpPr>
            <a:spLocks noChangeArrowheads="1"/>
          </p:cNvSpPr>
          <p:nvPr/>
        </p:nvSpPr>
        <p:spPr bwMode="auto">
          <a:xfrm>
            <a:off x="4830763" y="3294696"/>
            <a:ext cx="1250949" cy="926391"/>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Sadaf Haque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8" name="Rounded Rectangle 13"/>
          <p:cNvSpPr>
            <a:spLocks noChangeArrowheads="1"/>
          </p:cNvSpPr>
          <p:nvPr/>
        </p:nvSpPr>
        <p:spPr bwMode="auto">
          <a:xfrm>
            <a:off x="6249988" y="3264535"/>
            <a:ext cx="1322549" cy="95655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Dorothy Goddard</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9" name="Rounded Rectangle 14"/>
          <p:cNvSpPr>
            <a:spLocks noChangeArrowheads="1"/>
          </p:cNvSpPr>
          <p:nvPr/>
        </p:nvSpPr>
        <p:spPr bwMode="auto">
          <a:xfrm>
            <a:off x="7668344" y="3256915"/>
            <a:ext cx="1296144" cy="964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a:t>
            </a:r>
            <a:r>
              <a:rPr kumimoji="0" lang="en-US" altLang="en-US" sz="1000" b="1" i="0" u="none" strike="noStrike" cap="none" normalizeH="0" baseline="0" dirty="0" smtClean="0">
                <a:ln>
                  <a:noFill/>
                </a:ln>
                <a:effectLst/>
                <a:latin typeface="Calibri" pitchFamily="34" charset="0"/>
                <a:ea typeface="Calibri" pitchFamily="34" charset="0"/>
                <a:cs typeface="Times New Roman" pitchFamily="18" charset="0"/>
              </a:rPr>
              <a:t>– </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Prostate  Prof. Raj Persad</a:t>
            </a:r>
          </a:p>
          <a:p>
            <a:pPr lvl="0" algn="ctr" fontAlgn="base">
              <a:spcBef>
                <a:spcPct val="0"/>
              </a:spcBef>
              <a:spcAft>
                <a:spcPct val="0"/>
              </a:spcAft>
            </a:pPr>
            <a:r>
              <a:rPr lang="en-US" altLang="en-US" sz="1200" b="1" dirty="0" smtClean="0">
                <a:solidFill>
                  <a:schemeClr val="tx1"/>
                </a:solidFill>
                <a:latin typeface="Calibri" pitchFamily="34" charset="0"/>
                <a:ea typeface="Calibri" pitchFamily="34" charset="0"/>
                <a:cs typeface="Times New Roman" pitchFamily="18" charset="0"/>
              </a:rPr>
              <a:t>Lung – vacant </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ounded Rectangle 25"/>
          <p:cNvSpPr>
            <a:spLocks noChangeArrowheads="1"/>
          </p:cNvSpPr>
          <p:nvPr/>
        </p:nvSpPr>
        <p:spPr bwMode="auto">
          <a:xfrm>
            <a:off x="7668344" y="4389436"/>
            <a:ext cx="1296143" cy="695747"/>
          </a:xfrm>
          <a:prstGeom prst="roundRect">
            <a:avLst>
              <a:gd name="adj" fmla="val 16667"/>
            </a:avLst>
          </a:prstGeom>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Helen Dunderdale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1" name="Rounded Rectangle 32"/>
          <p:cNvSpPr>
            <a:spLocks noChangeArrowheads="1"/>
          </p:cNvSpPr>
          <p:nvPr/>
        </p:nvSpPr>
        <p:spPr bwMode="auto">
          <a:xfrm>
            <a:off x="7668344" y="5192714"/>
            <a:ext cx="1296144" cy="684560"/>
          </a:xfrm>
          <a:prstGeom prst="roundRect">
            <a:avLst>
              <a:gd name="adj" fmla="val 16667"/>
            </a:avLst>
          </a:pr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Asha Sahni</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Administrator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2" name="Rounded Rectangle 22"/>
          <p:cNvSpPr>
            <a:spLocks noChangeArrowheads="1"/>
          </p:cNvSpPr>
          <p:nvPr/>
        </p:nvSpPr>
        <p:spPr bwMode="auto">
          <a:xfrm>
            <a:off x="107504" y="2273299"/>
            <a:ext cx="1008112" cy="77946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Dr Alison Diamond</a:t>
            </a:r>
            <a:b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b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Executive Lead</a:t>
            </a:r>
            <a:endParaRPr kumimoji="0" lang="en-US" altLang="en-US" sz="1200" b="0" i="0" u="none" strike="noStrike" cap="none" normalizeH="0" baseline="0" dirty="0" smtClean="0">
              <a:ln>
                <a:noFill/>
              </a:ln>
              <a:effectLst/>
              <a:latin typeface="Arial" pitchFamily="34" charset="0"/>
              <a:cs typeface="Arial" pitchFamily="34" charset="0"/>
            </a:endParaRPr>
          </a:p>
        </p:txBody>
      </p:sp>
      <p:cxnSp>
        <p:nvCxnSpPr>
          <p:cNvPr id="53" name="Straight Connector 52"/>
          <p:cNvCxnSpPr/>
          <p:nvPr/>
        </p:nvCxnSpPr>
        <p:spPr>
          <a:xfrm>
            <a:off x="2106930" y="3256915"/>
            <a:ext cx="0" cy="12636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5" name="Rounded Rectangle 74"/>
          <p:cNvSpPr>
            <a:spLocks noChangeArrowheads="1"/>
          </p:cNvSpPr>
          <p:nvPr/>
        </p:nvSpPr>
        <p:spPr bwMode="auto">
          <a:xfrm>
            <a:off x="7819390" y="2287588"/>
            <a:ext cx="1145098" cy="765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James Rimmer</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Executive Lead</a:t>
            </a:r>
            <a:endParaRPr kumimoji="0" lang="en-US" altLang="en-US" sz="1200" b="1" i="0" u="none" strike="noStrike" cap="none" normalizeH="0" baseline="0" dirty="0" smtClean="0">
              <a:ln>
                <a:noFill/>
              </a:ln>
              <a:effectLst/>
              <a:latin typeface="Arial" pitchFamily="34" charset="0"/>
              <a:cs typeface="Arial" pitchFamily="34" charset="0"/>
            </a:endParaRPr>
          </a:p>
        </p:txBody>
      </p:sp>
      <p:pic>
        <p:nvPicPr>
          <p:cNvPr id="3073"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457200"/>
            <a:ext cx="2495872" cy="900113"/>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8" name="Rectangle 8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73400" algn="l"/>
              </a:tabLst>
              <a:defRPr>
                <a:solidFill>
                  <a:schemeClr val="tx1"/>
                </a:solidFill>
                <a:latin typeface="Arial" pitchFamily="34" charset="0"/>
                <a:cs typeface="Arial" pitchFamily="34" charset="0"/>
              </a:defRPr>
            </a:lvl1pPr>
            <a:lvl2pPr fontAlgn="base">
              <a:spcBef>
                <a:spcPct val="0"/>
              </a:spcBef>
              <a:spcAft>
                <a:spcPct val="0"/>
              </a:spcAft>
              <a:tabLst>
                <a:tab pos="3073400" algn="l"/>
              </a:tabLst>
              <a:defRPr>
                <a:solidFill>
                  <a:schemeClr val="tx1"/>
                </a:solidFill>
                <a:latin typeface="Arial" pitchFamily="34" charset="0"/>
                <a:cs typeface="Arial" pitchFamily="34" charset="0"/>
              </a:defRPr>
            </a:lvl2pPr>
            <a:lvl3pPr fontAlgn="base">
              <a:spcBef>
                <a:spcPct val="0"/>
              </a:spcBef>
              <a:spcAft>
                <a:spcPct val="0"/>
              </a:spcAft>
              <a:tabLst>
                <a:tab pos="3073400" algn="l"/>
              </a:tabLst>
              <a:defRPr>
                <a:solidFill>
                  <a:schemeClr val="tx1"/>
                </a:solidFill>
                <a:latin typeface="Arial" pitchFamily="34" charset="0"/>
                <a:cs typeface="Arial" pitchFamily="34" charset="0"/>
              </a:defRPr>
            </a:lvl3pPr>
            <a:lvl4pPr fontAlgn="base">
              <a:spcBef>
                <a:spcPct val="0"/>
              </a:spcBef>
              <a:spcAft>
                <a:spcPct val="0"/>
              </a:spcAft>
              <a:tabLst>
                <a:tab pos="3073400" algn="l"/>
              </a:tabLst>
              <a:defRPr>
                <a:solidFill>
                  <a:schemeClr val="tx1"/>
                </a:solidFill>
                <a:latin typeface="Arial" pitchFamily="34" charset="0"/>
                <a:cs typeface="Arial" pitchFamily="34" charset="0"/>
              </a:defRPr>
            </a:lvl4pPr>
            <a:lvl5pPr fontAlgn="base">
              <a:spcBef>
                <a:spcPct val="0"/>
              </a:spcBef>
              <a:spcAft>
                <a:spcPct val="0"/>
              </a:spcAft>
              <a:tabLst>
                <a:tab pos="3073400" algn="l"/>
              </a:tabLst>
              <a:defRPr>
                <a:solidFill>
                  <a:schemeClr val="tx1"/>
                </a:solidFill>
                <a:latin typeface="Arial" pitchFamily="34" charset="0"/>
                <a:cs typeface="Arial" pitchFamily="34" charset="0"/>
              </a:defRPr>
            </a:lvl5pPr>
            <a:lvl6pPr fontAlgn="base">
              <a:spcBef>
                <a:spcPct val="0"/>
              </a:spcBef>
              <a:spcAft>
                <a:spcPct val="0"/>
              </a:spcAft>
              <a:tabLst>
                <a:tab pos="3073400" algn="l"/>
              </a:tabLst>
              <a:defRPr>
                <a:solidFill>
                  <a:schemeClr val="tx1"/>
                </a:solidFill>
                <a:latin typeface="Arial" pitchFamily="34" charset="0"/>
                <a:cs typeface="Arial" pitchFamily="34" charset="0"/>
              </a:defRPr>
            </a:lvl6pPr>
            <a:lvl7pPr fontAlgn="base">
              <a:spcBef>
                <a:spcPct val="0"/>
              </a:spcBef>
              <a:spcAft>
                <a:spcPct val="0"/>
              </a:spcAft>
              <a:tabLst>
                <a:tab pos="3073400" algn="l"/>
              </a:tabLst>
              <a:defRPr>
                <a:solidFill>
                  <a:schemeClr val="tx1"/>
                </a:solidFill>
                <a:latin typeface="Arial" pitchFamily="34" charset="0"/>
                <a:cs typeface="Arial" pitchFamily="34" charset="0"/>
              </a:defRPr>
            </a:lvl7pPr>
            <a:lvl8pPr fontAlgn="base">
              <a:spcBef>
                <a:spcPct val="0"/>
              </a:spcBef>
              <a:spcAft>
                <a:spcPct val="0"/>
              </a:spcAft>
              <a:tabLst>
                <a:tab pos="3073400" algn="l"/>
              </a:tabLst>
              <a:defRPr>
                <a:solidFill>
                  <a:schemeClr val="tx1"/>
                </a:solidFill>
                <a:latin typeface="Arial" pitchFamily="34" charset="0"/>
                <a:cs typeface="Arial" pitchFamily="34" charset="0"/>
              </a:defRPr>
            </a:lvl8pPr>
            <a:lvl9pPr fontAlgn="base">
              <a:spcBef>
                <a:spcPct val="0"/>
              </a:spcBef>
              <a:spcAft>
                <a:spcPct val="0"/>
              </a:spcAft>
              <a:tabLst>
                <a:tab pos="3073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73400" algn="l"/>
              </a:tabLst>
            </a:pPr>
            <a:r>
              <a:rPr kumimoji="0" lang="en-GB" altLang="en-US" sz="800" b="0" i="0" u="none" strike="noStrike" cap="none" normalizeH="0" baseline="0" smtClean="0">
                <a:ln>
                  <a:noFill/>
                </a:ln>
                <a:solidFill>
                  <a:schemeClr val="tx1"/>
                </a:solidFill>
                <a:effectLst/>
                <a:latin typeface="Arial" pitchFamily="34" charset="0"/>
                <a:cs typeface="Arial" pitchFamily="34" charset="0"/>
              </a:rPr>
              <a:t/>
            </a:r>
            <a:br>
              <a:rPr kumimoji="0" lang="en-GB" altLang="en-US" sz="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r>
              <a:rPr kumimoji="0" lang="en-GB"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GB"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47755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80728"/>
            <a:ext cx="8784976"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666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Diagram 31"/>
          <p:cNvPicPr>
            <a:picLocks noChangeArrowheads="1"/>
          </p:cNvPicPr>
          <p:nvPr/>
        </p:nvPicPr>
        <p:blipFill>
          <a:blip r:embed="rId2">
            <a:extLst>
              <a:ext uri="{28A0092B-C50C-407E-A947-70E740481C1C}">
                <a14:useLocalDpi xmlns:a14="http://schemas.microsoft.com/office/drawing/2010/main" val="0"/>
              </a:ext>
            </a:extLst>
          </a:blip>
          <a:srcRect t="-9697" b="-9737"/>
          <a:stretch>
            <a:fillRect/>
          </a:stretch>
        </p:blipFill>
        <p:spPr bwMode="auto">
          <a:xfrm>
            <a:off x="142149" y="353690"/>
            <a:ext cx="8712968" cy="4587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51520" y="5130702"/>
            <a:ext cx="8603597" cy="1200329"/>
          </a:xfrm>
          <a:prstGeom prst="rect">
            <a:avLst/>
          </a:prstGeom>
        </p:spPr>
        <p:txBody>
          <a:bodyPr wrap="square">
            <a:spAutoFit/>
          </a:bodyPr>
          <a:lstStyle/>
          <a:p>
            <a:r>
              <a:rPr lang="en-GB" dirty="0" smtClean="0">
                <a:solidFill>
                  <a:srgbClr val="FF0000"/>
                </a:solidFill>
                <a:latin typeface="+mj-lt"/>
              </a:rPr>
              <a:t>Success </a:t>
            </a:r>
            <a:r>
              <a:rPr lang="en-GB" dirty="0" smtClean="0">
                <a:latin typeface="+mj-lt"/>
              </a:rPr>
              <a:t>in achieving SWAG’s aspirations for cancer services is </a:t>
            </a:r>
            <a:r>
              <a:rPr lang="en-GB" dirty="0" smtClean="0">
                <a:solidFill>
                  <a:srgbClr val="FF0000"/>
                </a:solidFill>
                <a:latin typeface="+mj-lt"/>
              </a:rPr>
              <a:t>dependent on a collaborative approach</a:t>
            </a:r>
            <a:r>
              <a:rPr lang="en-GB" dirty="0" smtClean="0">
                <a:latin typeface="+mj-lt"/>
              </a:rPr>
              <a:t> which is built on the ability of organisations to develop a joint approach, where </a:t>
            </a:r>
            <a:r>
              <a:rPr lang="en-GB" dirty="0" smtClean="0">
                <a:solidFill>
                  <a:srgbClr val="0070C0"/>
                </a:solidFill>
                <a:latin typeface="+mj-lt"/>
              </a:rPr>
              <a:t>each organisation accepts the collective responsibility for achieving mutually agreed objectives and a shared approach to risk</a:t>
            </a:r>
            <a:endParaRPr lang="en-GB" dirty="0">
              <a:solidFill>
                <a:srgbClr val="0070C0"/>
              </a:solidFill>
              <a:latin typeface="+mj-lt"/>
            </a:endParaRPr>
          </a:p>
        </p:txBody>
      </p:sp>
    </p:spTree>
    <p:extLst>
      <p:ext uri="{BB962C8B-B14F-4D97-AF65-F5344CB8AC3E}">
        <p14:creationId xmlns:p14="http://schemas.microsoft.com/office/powerpoint/2010/main" val="1419879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Implications for Head &amp; Neck Cancer teams</a:t>
            </a:r>
            <a:endParaRPr lang="en-GB" sz="2800" b="1" dirty="0"/>
          </a:p>
        </p:txBody>
      </p:sp>
      <p:sp>
        <p:nvSpPr>
          <p:cNvPr id="3" name="Content Placeholder 2"/>
          <p:cNvSpPr>
            <a:spLocks noGrp="1"/>
          </p:cNvSpPr>
          <p:nvPr>
            <p:ph idx="1"/>
          </p:nvPr>
        </p:nvSpPr>
        <p:spPr/>
        <p:txBody>
          <a:bodyPr/>
          <a:lstStyle/>
          <a:p>
            <a:r>
              <a:rPr lang="en-GB" dirty="0" smtClean="0">
                <a:latin typeface="+mj-lt"/>
              </a:rPr>
              <a:t>Cancer support workers to enable delivery of the Recovery Package</a:t>
            </a:r>
          </a:p>
          <a:p>
            <a:r>
              <a:rPr lang="en-GB" dirty="0" smtClean="0">
                <a:latin typeface="+mj-lt"/>
              </a:rPr>
              <a:t>Greater access for patients to Health &amp; Wellbeing events</a:t>
            </a:r>
          </a:p>
          <a:p>
            <a:r>
              <a:rPr lang="en-GB" dirty="0" smtClean="0">
                <a:latin typeface="+mj-lt"/>
              </a:rPr>
              <a:t>Continue work on developing Risk Stratification Pathways </a:t>
            </a:r>
          </a:p>
          <a:p>
            <a:r>
              <a:rPr lang="en-GB" dirty="0" smtClean="0">
                <a:latin typeface="+mj-lt"/>
              </a:rPr>
              <a:t>Improvements to SCR/ </a:t>
            </a:r>
            <a:r>
              <a:rPr lang="en-GB" dirty="0" err="1" smtClean="0">
                <a:latin typeface="+mj-lt"/>
              </a:rPr>
              <a:t>Infoflex</a:t>
            </a:r>
            <a:endParaRPr lang="en-GB" dirty="0" smtClean="0">
              <a:latin typeface="+mj-lt"/>
            </a:endParaRPr>
          </a:p>
          <a:p>
            <a:r>
              <a:rPr lang="en-GB" dirty="0" smtClean="0">
                <a:latin typeface="+mj-lt"/>
              </a:rPr>
              <a:t>Digital Patient Portal development</a:t>
            </a:r>
          </a:p>
          <a:p>
            <a:r>
              <a:rPr lang="en-GB" dirty="0" smtClean="0">
                <a:latin typeface="+mj-lt"/>
              </a:rPr>
              <a:t>Greater access to rehabilitation services</a:t>
            </a:r>
          </a:p>
          <a:p>
            <a:endParaRPr lang="en-GB" dirty="0" smtClean="0"/>
          </a:p>
          <a:p>
            <a:endParaRPr lang="en-GB" dirty="0"/>
          </a:p>
        </p:txBody>
      </p:sp>
    </p:spTree>
    <p:extLst>
      <p:ext uri="{BB962C8B-B14F-4D97-AF65-F5344CB8AC3E}">
        <p14:creationId xmlns:p14="http://schemas.microsoft.com/office/powerpoint/2010/main" val="1217207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1217</TotalTime>
  <Words>387</Words>
  <Application>Microsoft Office PowerPoint</Application>
  <PresentationFormat>On-screen Show (4:3)</PresentationFormat>
  <Paragraphs>72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SWAG Cancer Alliance: Cancer Transformation Programme</vt:lpstr>
      <vt:lpstr>Cancer Transformation Funding </vt:lpstr>
      <vt:lpstr>SWAG Cancer Alliance CT Project </vt:lpstr>
      <vt:lpstr>Alliance Programme Governance  </vt:lpstr>
      <vt:lpstr>PowerPoint Presentation</vt:lpstr>
      <vt:lpstr>PowerPoint Presentation</vt:lpstr>
      <vt:lpstr>PowerPoint Presentation</vt:lpstr>
      <vt:lpstr>Implications for Head &amp; Neck Cancer teams</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McLarnon, Patricia</dc:creator>
  <cp:lastModifiedBy>Dunderdale, Helen</cp:lastModifiedBy>
  <cp:revision>24</cp:revision>
  <dcterms:created xsi:type="dcterms:W3CDTF">2017-12-17T15:54:44Z</dcterms:created>
  <dcterms:modified xsi:type="dcterms:W3CDTF">2018-03-13T08:02:40Z</dcterms:modified>
</cp:coreProperties>
</file>