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handoutMasterIdLst>
    <p:handoutMasterId r:id="rId17"/>
  </p:handoutMasterIdLst>
  <p:sldIdLst>
    <p:sldId id="256" r:id="rId2"/>
    <p:sldId id="257" r:id="rId3"/>
    <p:sldId id="258" r:id="rId4"/>
    <p:sldId id="259" r:id="rId5"/>
    <p:sldId id="262" r:id="rId6"/>
    <p:sldId id="263" r:id="rId7"/>
    <p:sldId id="264" r:id="rId8"/>
    <p:sldId id="265" r:id="rId9"/>
    <p:sldId id="266" r:id="rId10"/>
    <p:sldId id="267" r:id="rId11"/>
    <p:sldId id="268" r:id="rId12"/>
    <p:sldId id="272" r:id="rId13"/>
    <p:sldId id="274" r:id="rId14"/>
    <p:sldId id="273"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29" autoAdjust="0"/>
  </p:normalViewPr>
  <p:slideViewPr>
    <p:cSldViewPr>
      <p:cViewPr varScale="1">
        <p:scale>
          <a:sx n="85" d="100"/>
          <a:sy n="85" d="100"/>
        </p:scale>
        <p:origin x="-23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0EB368E-AD5B-429B-B63A-9678A00731A7}" type="datetimeFigureOut">
              <a:rPr lang="en-GB" smtClean="0"/>
              <a:t>28/02/2019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8CB0D0D-FCE9-47A1-B8F5-8EACACB69F38}" type="slidenum">
              <a:rPr lang="en-GB" smtClean="0"/>
              <a:t>‹#›</a:t>
            </a:fld>
            <a:endParaRPr lang="en-GB"/>
          </a:p>
        </p:txBody>
      </p:sp>
    </p:spTree>
    <p:extLst>
      <p:ext uri="{BB962C8B-B14F-4D97-AF65-F5344CB8AC3E}">
        <p14:creationId xmlns:p14="http://schemas.microsoft.com/office/powerpoint/2010/main" val="2836686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C02633C-2A0C-4471-8D79-CF8E19D7E0C9}" type="datetimeFigureOut">
              <a:rPr lang="en-GB" smtClean="0"/>
              <a:t>28/02/2019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A214EB6-8017-4051-AE30-BEF95781749C}" type="slidenum">
              <a:rPr lang="en-GB" smtClean="0"/>
              <a:t>‹#›</a:t>
            </a:fld>
            <a:endParaRPr lang="en-GB"/>
          </a:p>
        </p:txBody>
      </p:sp>
    </p:spTree>
    <p:extLst>
      <p:ext uri="{BB962C8B-B14F-4D97-AF65-F5344CB8AC3E}">
        <p14:creationId xmlns:p14="http://schemas.microsoft.com/office/powerpoint/2010/main" val="400135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Cancer Outcomes and Services Dataset (COSD) entered into the Somerset Cancer Register within the MDT and submitted to the National Cancer Registration and Analysis Team on a monthly basis, is available to view on NHS computers by registering on the Cancer Stats website</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Data completeness sent from Trusts can be viewed by selecting ‘Level 2’ from the COSD drop down menu. The dataset can then be filtered by tumour group, Trust and year to look at the monthly submissions in detail. </a:t>
            </a:r>
          </a:p>
          <a:p>
            <a:endParaRPr lang="en-GB" dirty="0"/>
          </a:p>
        </p:txBody>
      </p:sp>
      <p:sp>
        <p:nvSpPr>
          <p:cNvPr id="4" name="Slide Number Placeholder 3"/>
          <p:cNvSpPr>
            <a:spLocks noGrp="1"/>
          </p:cNvSpPr>
          <p:nvPr>
            <p:ph type="sldNum" sz="quarter" idx="10"/>
          </p:nvPr>
        </p:nvSpPr>
        <p:spPr/>
        <p:txBody>
          <a:bodyPr/>
          <a:lstStyle/>
          <a:p>
            <a:fld id="{6A214EB6-8017-4051-AE30-BEF95781749C}" type="slidenum">
              <a:rPr lang="en-GB" smtClean="0"/>
              <a:t>2</a:t>
            </a:fld>
            <a:endParaRPr lang="en-GB"/>
          </a:p>
        </p:txBody>
      </p:sp>
    </p:spTree>
    <p:extLst>
      <p:ext uri="{BB962C8B-B14F-4D97-AF65-F5344CB8AC3E}">
        <p14:creationId xmlns:p14="http://schemas.microsoft.com/office/powerpoint/2010/main" val="70809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 breast cases with a histological basis of diagnosis in 2017</a:t>
            </a:r>
            <a:endParaRPr lang="en-GB" dirty="0"/>
          </a:p>
        </p:txBody>
      </p:sp>
      <p:sp>
        <p:nvSpPr>
          <p:cNvPr id="4" name="Slide Number Placeholder 3"/>
          <p:cNvSpPr>
            <a:spLocks noGrp="1"/>
          </p:cNvSpPr>
          <p:nvPr>
            <p:ph type="sldNum" sz="quarter" idx="10"/>
          </p:nvPr>
        </p:nvSpPr>
        <p:spPr/>
        <p:txBody>
          <a:bodyPr/>
          <a:lstStyle/>
          <a:p>
            <a:fld id="{6A214EB6-8017-4051-AE30-BEF95781749C}" type="slidenum">
              <a:rPr lang="en-GB" smtClean="0"/>
              <a:t>3</a:t>
            </a:fld>
            <a:endParaRPr lang="en-GB"/>
          </a:p>
        </p:txBody>
      </p:sp>
    </p:spTree>
    <p:extLst>
      <p:ext uri="{BB962C8B-B14F-4D97-AF65-F5344CB8AC3E}">
        <p14:creationId xmlns:p14="http://schemas.microsoft.com/office/powerpoint/2010/main" val="635285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registration team add missing information to the dataset by accessing a variety of information systems, including pathology, radiology, systemic anti-cancer therapy, cancer waiting times etc. Ideally the dataset would be completed in full prior to submission. This more complete dataset can be viewed by selecting ‘Level 3’ from the COSD drop down menu, filtered as above, and compared with other Trusts. </a:t>
            </a:r>
            <a:endParaRPr lang="en-GB" dirty="0"/>
          </a:p>
        </p:txBody>
      </p:sp>
      <p:sp>
        <p:nvSpPr>
          <p:cNvPr id="4" name="Slide Number Placeholder 3"/>
          <p:cNvSpPr>
            <a:spLocks noGrp="1"/>
          </p:cNvSpPr>
          <p:nvPr>
            <p:ph type="sldNum" sz="quarter" idx="10"/>
          </p:nvPr>
        </p:nvSpPr>
        <p:spPr/>
        <p:txBody>
          <a:bodyPr/>
          <a:lstStyle/>
          <a:p>
            <a:fld id="{6A214EB6-8017-4051-AE30-BEF95781749C}" type="slidenum">
              <a:rPr lang="en-GB" smtClean="0"/>
              <a:t>4</a:t>
            </a:fld>
            <a:endParaRPr lang="en-GB"/>
          </a:p>
        </p:txBody>
      </p:sp>
    </p:spTree>
    <p:extLst>
      <p:ext uri="{BB962C8B-B14F-4D97-AF65-F5344CB8AC3E}">
        <p14:creationId xmlns:p14="http://schemas.microsoft.com/office/powerpoint/2010/main" val="3724083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214EB6-8017-4051-AE30-BEF95781749C}" type="slidenum">
              <a:rPr lang="en-GB" smtClean="0"/>
              <a:t>5</a:t>
            </a:fld>
            <a:endParaRPr lang="en-GB"/>
          </a:p>
        </p:txBody>
      </p:sp>
    </p:spTree>
    <p:extLst>
      <p:ext uri="{BB962C8B-B14F-4D97-AF65-F5344CB8AC3E}">
        <p14:creationId xmlns:p14="http://schemas.microsoft.com/office/powerpoint/2010/main" val="404015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5217974-C786-4660-BC2F-7A65CA2C5E08}" type="datetimeFigureOut">
              <a:rPr lang="en-GB" smtClean="0"/>
              <a:t>28/02/2019</a:t>
            </a:fld>
            <a:endParaRPr lang="en-GB"/>
          </a:p>
        </p:txBody>
      </p:sp>
      <p:sp>
        <p:nvSpPr>
          <p:cNvPr id="8" name="Slide Number Placeholder 7"/>
          <p:cNvSpPr>
            <a:spLocks noGrp="1"/>
          </p:cNvSpPr>
          <p:nvPr>
            <p:ph type="sldNum" sz="quarter" idx="11"/>
          </p:nvPr>
        </p:nvSpPr>
        <p:spPr/>
        <p:txBody>
          <a:bodyPr/>
          <a:lstStyle/>
          <a:p>
            <a:fld id="{B6CD13E5-1DD5-46A8-93C3-B7DD75DF61FD}"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17974-C786-4660-BC2F-7A65CA2C5E08}"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D13E5-1DD5-46A8-93C3-B7DD75DF61F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17974-C786-4660-BC2F-7A65CA2C5E08}"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D13E5-1DD5-46A8-93C3-B7DD75DF61F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5217974-C786-4660-BC2F-7A65CA2C5E08}"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D13E5-1DD5-46A8-93C3-B7DD75DF61F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217974-C786-4660-BC2F-7A65CA2C5E08}" type="datetimeFigureOut">
              <a:rPr lang="en-GB" smtClean="0"/>
              <a:t>28/02/2019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D13E5-1DD5-46A8-93C3-B7DD75DF61FD}" type="slidenum">
              <a:rPr lang="en-GB" smtClean="0"/>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5217974-C786-4660-BC2F-7A65CA2C5E08}" type="datetimeFigureOut">
              <a:rPr lang="en-GB" smtClean="0"/>
              <a:t>28/02/2019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D13E5-1DD5-46A8-93C3-B7DD75DF61FD}" type="slidenum">
              <a:rPr lang="en-GB" smtClean="0"/>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5217974-C786-4660-BC2F-7A65CA2C5E08}" type="datetimeFigureOut">
              <a:rPr lang="en-GB" smtClean="0"/>
              <a:t>28/02/2019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CD13E5-1DD5-46A8-93C3-B7DD75DF61FD}" type="slidenum">
              <a:rPr lang="en-GB" smtClean="0"/>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217974-C786-4660-BC2F-7A65CA2C5E08}" type="datetimeFigureOut">
              <a:rPr lang="en-GB" smtClean="0"/>
              <a:t>28/02/2019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CD13E5-1DD5-46A8-93C3-B7DD75DF61F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17974-C786-4660-BC2F-7A65CA2C5E08}" type="datetimeFigureOut">
              <a:rPr lang="en-GB" smtClean="0"/>
              <a:t>28/02/2019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CD13E5-1DD5-46A8-93C3-B7DD75DF61F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17974-C786-4660-BC2F-7A65CA2C5E08}" type="datetimeFigureOut">
              <a:rPr lang="en-GB" smtClean="0"/>
              <a:t>28/02/2019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D13E5-1DD5-46A8-93C3-B7DD75DF61F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17974-C786-4660-BC2F-7A65CA2C5E08}" type="datetimeFigureOut">
              <a:rPr lang="en-GB" smtClean="0"/>
              <a:t>28/02/2019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D13E5-1DD5-46A8-93C3-B7DD75DF61FD}"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5217974-C786-4660-BC2F-7A65CA2C5E08}" type="datetimeFigureOut">
              <a:rPr lang="en-GB" smtClean="0"/>
              <a:t>28/02/2019</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CD13E5-1DD5-46A8-93C3-B7DD75DF61FD}" type="slidenum">
              <a:rPr lang="en-GB" smtClean="0"/>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NCRASenquiries@phe.gov.uk" TargetMode="External"/><Relationship Id="rId2" Type="http://schemas.openxmlformats.org/officeDocument/2006/relationships/hyperlink" Target="http://cancerstats.ndrs.nhs.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2400" cy="4267200"/>
          </a:xfrm>
        </p:spPr>
        <p:txBody>
          <a:bodyPr/>
          <a:lstStyle/>
          <a:p>
            <a:r>
              <a:rPr lang="en-GB" sz="5400" dirty="0" smtClean="0">
                <a:latin typeface="Calibri" panose="020F0502020204030204" pitchFamily="34" charset="0"/>
              </a:rPr>
              <a:t>Cancer Stats Website</a:t>
            </a:r>
            <a:endParaRPr lang="en-GB" sz="5400" dirty="0">
              <a:latin typeface="Calibri" panose="020F0502020204030204" pitchFamily="34" charset="0"/>
            </a:endParaRPr>
          </a:p>
        </p:txBody>
      </p:sp>
      <p:sp>
        <p:nvSpPr>
          <p:cNvPr id="3" name="Subtitle 2"/>
          <p:cNvSpPr>
            <a:spLocks noGrp="1"/>
          </p:cNvSpPr>
          <p:nvPr>
            <p:ph type="subTitle" idx="1"/>
          </p:nvPr>
        </p:nvSpPr>
        <p:spPr/>
        <p:txBody>
          <a:bodyPr>
            <a:normAutofit fontScale="92500" lnSpcReduction="10000"/>
          </a:bodyPr>
          <a:lstStyle/>
          <a:p>
            <a:r>
              <a:rPr lang="en-GB" dirty="0" smtClean="0">
                <a:latin typeface="Calibri" panose="020F0502020204030204" pitchFamily="34" charset="0"/>
              </a:rPr>
              <a:t>Breast Cancer </a:t>
            </a:r>
            <a:r>
              <a:rPr lang="en-GB" dirty="0" smtClean="0">
                <a:latin typeface="Calibri" panose="020F0502020204030204" pitchFamily="34" charset="0"/>
              </a:rPr>
              <a:t>SSG</a:t>
            </a:r>
          </a:p>
          <a:p>
            <a:r>
              <a:rPr lang="en-GB" dirty="0" smtClean="0">
                <a:latin typeface="Calibri" panose="020F0502020204030204" pitchFamily="34" charset="0"/>
              </a:rPr>
              <a:t>14</a:t>
            </a:r>
            <a:r>
              <a:rPr lang="en-GB" baseline="30000" dirty="0" smtClean="0">
                <a:latin typeface="Calibri" panose="020F0502020204030204" pitchFamily="34" charset="0"/>
              </a:rPr>
              <a:t>th</a:t>
            </a:r>
            <a:r>
              <a:rPr lang="en-GB" dirty="0" smtClean="0">
                <a:latin typeface="Calibri" panose="020F0502020204030204" pitchFamily="34" charset="0"/>
              </a:rPr>
              <a:t> November 2018</a:t>
            </a:r>
            <a:endParaRPr lang="en-GB" dirty="0">
              <a:latin typeface="Calibri" panose="020F0502020204030204" pitchFamily="34" charset="0"/>
            </a:endParaRPr>
          </a:p>
          <a:p>
            <a:r>
              <a:rPr lang="en-GB" dirty="0" smtClean="0">
                <a:latin typeface="Calibri" panose="020F0502020204030204" pitchFamily="34" charset="0"/>
              </a:rPr>
              <a:t>https://cancerstats.ndrs.nhs.uk</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57" y="332656"/>
            <a:ext cx="19939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738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692696"/>
          </a:xfrm>
        </p:spPr>
        <p:txBody>
          <a:bodyPr/>
          <a:lstStyle/>
          <a:p>
            <a:r>
              <a:rPr lang="en-GB" dirty="0" smtClean="0">
                <a:latin typeface="Calibri" panose="020F0502020204030204" pitchFamily="34" charset="0"/>
              </a:rPr>
              <a:t>Treatment</a:t>
            </a:r>
            <a:endParaRPr lang="en-GB" dirty="0">
              <a:latin typeface="Calibri" panose="020F0502020204030204" pitchFamily="34"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92899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808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GB" sz="4000" dirty="0" smtClean="0">
                <a:latin typeface="Calibri" panose="020F0502020204030204" pitchFamily="34" charset="0"/>
              </a:rPr>
              <a:t>Comparison with other Alliances</a:t>
            </a:r>
            <a:endParaRPr lang="en-GB" sz="4000" dirty="0">
              <a:latin typeface="Calibri" panose="020F0502020204030204" pitchFamily="34" charset="0"/>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80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en-GB" dirty="0" smtClean="0">
                <a:latin typeface="Calibri" panose="020F0502020204030204" pitchFamily="34" charset="0"/>
              </a:rPr>
              <a:t>Data Table</a:t>
            </a:r>
            <a:endParaRPr lang="en-GB" dirty="0">
              <a:latin typeface="Calibri" panose="020F0502020204030204" pitchFamily="34"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4000" cy="525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57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NBT Diagnoses</a:t>
            </a:r>
            <a:endParaRPr lang="en-GB" dirty="0">
              <a:latin typeface="Calibri" panose="020F0502020204030204" pitchFamily="34" charset="0"/>
            </a:endParaRPr>
          </a:p>
        </p:txBody>
      </p:sp>
      <p:sp>
        <p:nvSpPr>
          <p:cNvPr id="3" name="Content Placeholder 2"/>
          <p:cNvSpPr>
            <a:spLocks noGrp="1"/>
          </p:cNvSpPr>
          <p:nvPr>
            <p:ph idx="1"/>
          </p:nvPr>
        </p:nvSpPr>
        <p:spPr/>
        <p:txBody>
          <a:bodyPr/>
          <a:lstStyle/>
          <a:p>
            <a:endParaRPr lang="en-GB" dirty="0" smtClean="0"/>
          </a:p>
          <a:p>
            <a:endParaRPr lang="en-GB" dirty="0"/>
          </a:p>
          <a:p>
            <a:r>
              <a:rPr lang="en-GB" dirty="0" smtClean="0"/>
              <a:t>2013: </a:t>
            </a:r>
            <a:r>
              <a:rPr lang="en-GB" dirty="0" smtClean="0">
                <a:solidFill>
                  <a:srgbClr val="FF0000"/>
                </a:solidFill>
              </a:rPr>
              <a:t>601</a:t>
            </a:r>
          </a:p>
          <a:p>
            <a:r>
              <a:rPr lang="en-GB" dirty="0" smtClean="0"/>
              <a:t>2014: 715</a:t>
            </a:r>
          </a:p>
          <a:p>
            <a:r>
              <a:rPr lang="en-GB" dirty="0" smtClean="0"/>
              <a:t>2015: 803</a:t>
            </a:r>
          </a:p>
          <a:p>
            <a:r>
              <a:rPr lang="en-GB" dirty="0" smtClean="0"/>
              <a:t>2016: 805</a:t>
            </a:r>
          </a:p>
          <a:p>
            <a:r>
              <a:rPr lang="en-GB" dirty="0" smtClean="0"/>
              <a:t>2017: </a:t>
            </a:r>
            <a:r>
              <a:rPr lang="en-GB" dirty="0" smtClean="0">
                <a:solidFill>
                  <a:srgbClr val="FF0000"/>
                </a:solidFill>
              </a:rPr>
              <a:t>847</a:t>
            </a:r>
          </a:p>
          <a:p>
            <a:endParaRPr lang="en-GB" dirty="0"/>
          </a:p>
          <a:p>
            <a:r>
              <a:rPr lang="en-GB" dirty="0" smtClean="0"/>
              <a:t>Incidences appear to fall in Summer </a:t>
            </a:r>
          </a:p>
          <a:p>
            <a:pPr marL="0" indent="0">
              <a:buNone/>
            </a:pPr>
            <a:endParaRPr lang="en-GB" dirty="0"/>
          </a:p>
        </p:txBody>
      </p:sp>
    </p:spTree>
    <p:extLst>
      <p:ext uri="{BB962C8B-B14F-4D97-AF65-F5344CB8AC3E}">
        <p14:creationId xmlns:p14="http://schemas.microsoft.com/office/powerpoint/2010/main" val="363133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GB" dirty="0" smtClean="0">
                <a:latin typeface="Calibri" panose="020F0502020204030204" pitchFamily="34" charset="0"/>
              </a:rPr>
              <a:t>Register</a:t>
            </a:r>
            <a:endParaRPr lang="en-GB" dirty="0">
              <a:latin typeface="Calibri" panose="020F0502020204030204" pitchFamily="34" charset="0"/>
            </a:endParaRPr>
          </a:p>
        </p:txBody>
      </p:sp>
      <p:sp>
        <p:nvSpPr>
          <p:cNvPr id="3" name="Content Placeholder 2"/>
          <p:cNvSpPr>
            <a:spLocks noGrp="1"/>
          </p:cNvSpPr>
          <p:nvPr>
            <p:ph idx="1"/>
          </p:nvPr>
        </p:nvSpPr>
        <p:spPr/>
        <p:txBody>
          <a:bodyPr/>
          <a:lstStyle/>
          <a:p>
            <a:r>
              <a:rPr lang="en-GB" u="sng" dirty="0">
                <a:hlinkClick r:id="rId2"/>
              </a:rPr>
              <a:t>http://cancerstats.ndrs.nhs.uk/</a:t>
            </a:r>
            <a:r>
              <a:rPr lang="en-GB" dirty="0"/>
              <a:t> </a:t>
            </a:r>
            <a:endParaRPr lang="en-GB" dirty="0" smtClean="0"/>
          </a:p>
          <a:p>
            <a:endParaRPr lang="en-GB" dirty="0"/>
          </a:p>
          <a:p>
            <a:r>
              <a:rPr lang="en-GB" dirty="0" smtClean="0"/>
              <a:t>Queries about analysis:</a:t>
            </a:r>
          </a:p>
          <a:p>
            <a:endParaRPr lang="en-GB" dirty="0">
              <a:latin typeface="Calibri" panose="020F0502020204030204" pitchFamily="34" charset="0"/>
            </a:endParaRPr>
          </a:p>
          <a:p>
            <a:r>
              <a:rPr lang="en-GB" u="sng" dirty="0">
                <a:hlinkClick r:id="rId3"/>
              </a:rPr>
              <a:t>NCRASenquiries@phe.gov.uk</a:t>
            </a:r>
            <a:r>
              <a:rPr lang="en-GB" dirty="0"/>
              <a:t>.</a:t>
            </a:r>
            <a:endParaRPr lang="en-GB" dirty="0" smtClean="0"/>
          </a:p>
          <a:p>
            <a:endParaRPr lang="en-GB" dirty="0"/>
          </a:p>
          <a:p>
            <a:endParaRPr lang="en-GB" dirty="0"/>
          </a:p>
        </p:txBody>
      </p:sp>
    </p:spTree>
    <p:extLst>
      <p:ext uri="{BB962C8B-B14F-4D97-AF65-F5344CB8AC3E}">
        <p14:creationId xmlns:p14="http://schemas.microsoft.com/office/powerpoint/2010/main" val="4186609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Cancer Outcomes and Services Dataset – Level 2</a:t>
            </a:r>
            <a:endParaRPr lang="en-GB" dirty="0">
              <a:latin typeface="Calibri" panose="020F0502020204030204" pitchFamily="34" charset="0"/>
            </a:endParaRPr>
          </a:p>
        </p:txBody>
      </p:sp>
      <p:sp>
        <p:nvSpPr>
          <p:cNvPr id="5" name="TextBox 4"/>
          <p:cNvSpPr txBox="1"/>
          <p:nvPr/>
        </p:nvSpPr>
        <p:spPr>
          <a:xfrm>
            <a:off x="323528" y="2708920"/>
            <a:ext cx="7920880"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Calibri" panose="020F0502020204030204" pitchFamily="34" charset="0"/>
              </a:rPr>
              <a:t>This portal has been designed to give providers of COSD cancer data rapid feedback on the quality of their submissions. </a:t>
            </a:r>
          </a:p>
          <a:p>
            <a:pPr marL="285750" indent="-285750">
              <a:buFont typeface="Arial" panose="020B0604020202020204" pitchFamily="34" charset="0"/>
              <a:buChar char="•"/>
            </a:pPr>
            <a:endParaRPr lang="en-GB" dirty="0">
              <a:latin typeface="Calibri" panose="020F0502020204030204" pitchFamily="34" charset="0"/>
            </a:endParaRPr>
          </a:p>
          <a:p>
            <a:pPr marL="285750" indent="-285750">
              <a:buFont typeface="Arial" panose="020B0604020202020204" pitchFamily="34" charset="0"/>
              <a:buChar char="•"/>
            </a:pPr>
            <a:endParaRPr lang="en-GB" dirty="0">
              <a:latin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rPr>
              <a:t>It allows users to look at the completeness of key data items and to conduct comparisons with local, regional and national averages to calculate relative performance</a:t>
            </a:r>
            <a:endParaRPr lang="en-GB" dirty="0">
              <a:latin typeface="Calibri" panose="020F0502020204030204" pitchFamily="34" charset="0"/>
            </a:endParaRPr>
          </a:p>
        </p:txBody>
      </p:sp>
    </p:spTree>
    <p:extLst>
      <p:ext uri="{BB962C8B-B14F-4D97-AF65-F5344CB8AC3E}">
        <p14:creationId xmlns:p14="http://schemas.microsoft.com/office/powerpoint/2010/main" val="283294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Data Tables – Trust Summary</a:t>
            </a:r>
            <a:endParaRPr lang="en-GB" dirty="0">
              <a:latin typeface="Calibri" panose="020F0502020204030204"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628800"/>
            <a:ext cx="903649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8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alibri" panose="020F0502020204030204" pitchFamily="34" charset="0"/>
              </a:rPr>
              <a:t>Level 3 Data</a:t>
            </a:r>
            <a:endParaRPr lang="en-GB" dirty="0">
              <a:latin typeface="Calibri" panose="020F0502020204030204" pitchFamily="34" charset="0"/>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772816"/>
            <a:ext cx="9036496"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8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p>
            <a:r>
              <a:rPr lang="en-GB" dirty="0" smtClean="0">
                <a:latin typeface="Calibri" panose="020F0502020204030204" pitchFamily="34" charset="0"/>
              </a:rPr>
              <a:t>Incidence</a:t>
            </a:r>
            <a:endParaRPr lang="en-GB" dirty="0">
              <a:latin typeface="Calibri" panose="020F0502020204030204" pitchFamily="34"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80728"/>
            <a:ext cx="914400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56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GB" dirty="0" smtClean="0">
                <a:latin typeface="Calibri" panose="020F0502020204030204" pitchFamily="34" charset="0"/>
              </a:rPr>
              <a:t>Stage</a:t>
            </a:r>
            <a:endParaRPr lang="en-GB" dirty="0">
              <a:latin typeface="Calibri" panose="020F0502020204030204"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40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56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8644"/>
          </a:xfrm>
        </p:spPr>
        <p:txBody>
          <a:bodyPr/>
          <a:lstStyle/>
          <a:p>
            <a:r>
              <a:rPr lang="en-GB" dirty="0" smtClean="0">
                <a:latin typeface="Calibri" panose="020F0502020204030204" pitchFamily="34" charset="0"/>
              </a:rPr>
              <a:t>Morphology</a:t>
            </a:r>
            <a:endParaRPr lang="en-GB" dirty="0">
              <a:latin typeface="Calibri" panose="020F0502020204030204"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4000"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56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4704"/>
          </a:xfrm>
        </p:spPr>
        <p:txBody>
          <a:bodyPr/>
          <a:lstStyle/>
          <a:p>
            <a:r>
              <a:rPr lang="en-GB" dirty="0" smtClean="0">
                <a:latin typeface="Calibri" panose="020F0502020204030204" pitchFamily="34" charset="0"/>
              </a:rPr>
              <a:t>Performance Status</a:t>
            </a:r>
            <a:endParaRPr lang="en-GB" dirty="0">
              <a:latin typeface="Calibri" panose="020F0502020204030204"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56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lstStyle/>
          <a:p>
            <a:r>
              <a:rPr lang="en-GB" dirty="0" smtClean="0">
                <a:latin typeface="Calibri" panose="020F0502020204030204" pitchFamily="34" charset="0"/>
              </a:rPr>
              <a:t>Age at diagnosis</a:t>
            </a:r>
            <a:endParaRPr lang="en-GB" dirty="0">
              <a:latin typeface="Calibri" panose="020F0502020204030204" pitchFamily="34"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36712"/>
            <a:ext cx="9144000"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8089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121</TotalTime>
  <Words>305</Words>
  <Application>Microsoft Office PowerPoint</Application>
  <PresentationFormat>On-screen Show (4:3)</PresentationFormat>
  <Paragraphs>44</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Executive</vt:lpstr>
      <vt:lpstr>Cancer Stats Website</vt:lpstr>
      <vt:lpstr>Cancer Outcomes and Services Dataset – Level 2</vt:lpstr>
      <vt:lpstr>Data Tables – Trust Summary</vt:lpstr>
      <vt:lpstr>Level 3 Data</vt:lpstr>
      <vt:lpstr>Incidence</vt:lpstr>
      <vt:lpstr>Stage</vt:lpstr>
      <vt:lpstr>Morphology</vt:lpstr>
      <vt:lpstr>Performance Status</vt:lpstr>
      <vt:lpstr>Age at diagnosis</vt:lpstr>
      <vt:lpstr>Treatment</vt:lpstr>
      <vt:lpstr>Comparison with other Alliances</vt:lpstr>
      <vt:lpstr>Data Table</vt:lpstr>
      <vt:lpstr>NBT Diagnoses</vt:lpstr>
      <vt:lpstr>Register</vt:lpstr>
    </vt:vector>
  </TitlesOfParts>
  <Company>UHBrstiol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Stats Website</dc:title>
  <dc:creator>Dunderdale, Helen</dc:creator>
  <cp:lastModifiedBy>Dunderdale, Helen</cp:lastModifiedBy>
  <cp:revision>13</cp:revision>
  <cp:lastPrinted>2018-11-13T16:48:06Z</cp:lastPrinted>
  <dcterms:created xsi:type="dcterms:W3CDTF">2018-11-13T15:35:42Z</dcterms:created>
  <dcterms:modified xsi:type="dcterms:W3CDTF">2019-02-28T17:07:20Z</dcterms:modified>
</cp:coreProperties>
</file>