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7" r:id="rId5"/>
    <p:sldId id="266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31"/>
    <p:restoredTop sz="50067"/>
  </p:normalViewPr>
  <p:slideViewPr>
    <p:cSldViewPr snapToGrid="0" snapToObjects="1">
      <p:cViewPr>
        <p:scale>
          <a:sx n="68" d="100"/>
          <a:sy n="68" d="100"/>
        </p:scale>
        <p:origin x="-1986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CA72-CFC8-AF44-BE39-F0389EE1F8A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07B3B-86B3-C848-BD92-F1E5ED041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8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Sla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 sz="1867"/>
            </a:lvl1pPr>
            <a:lvl2pPr>
              <a:buClr>
                <a:schemeClr val="tx2"/>
              </a:buClr>
              <a:defRPr sz="1867"/>
            </a:lvl2pPr>
            <a:lvl3pPr>
              <a:buClr>
                <a:schemeClr val="tx2"/>
              </a:buClr>
              <a:defRPr sz="1867"/>
            </a:lvl3pPr>
            <a:lvl4pPr>
              <a:buClr>
                <a:schemeClr val="tx2"/>
              </a:buClr>
              <a:defRPr sz="1867"/>
            </a:lvl4pPr>
            <a:lvl5pPr>
              <a:buClr>
                <a:schemeClr val="tx2"/>
              </a:buClr>
              <a:defRPr sz="1867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2D0CF-664C-0A4C-BD7E-20EAA7EADCC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30226" y="854300"/>
            <a:ext cx="9828937" cy="382731"/>
          </a:xfrm>
        </p:spPr>
        <p:txBody>
          <a:bodyPr/>
          <a:lstStyle>
            <a:lvl1pPr marL="0" indent="0">
              <a:buNone/>
              <a:defRPr sz="2133" b="0" i="1">
                <a:solidFill>
                  <a:schemeClr val="bg2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76237" indent="0">
              <a:buNone/>
              <a:defRPr sz="1867" b="1">
                <a:solidFill>
                  <a:schemeClr val="bg2"/>
                </a:solidFill>
              </a:defRPr>
            </a:lvl2pPr>
            <a:lvl3pPr marL="954063" indent="0">
              <a:buNone/>
              <a:defRPr sz="1867" b="1">
                <a:solidFill>
                  <a:schemeClr val="bg2"/>
                </a:solidFill>
              </a:defRPr>
            </a:lvl3pPr>
            <a:lvl4pPr marL="1431888" indent="0">
              <a:buNone/>
              <a:defRPr sz="1867" b="1">
                <a:solidFill>
                  <a:schemeClr val="bg2"/>
                </a:solidFill>
              </a:defRPr>
            </a:lvl4pPr>
            <a:lvl5pPr marL="1909715" indent="0">
              <a:buNone/>
              <a:defRPr sz="1867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79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CUPISCO trial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Tania Tillett</a:t>
            </a:r>
          </a:p>
          <a:p>
            <a:r>
              <a:rPr lang="en-US" dirty="0" smtClean="0"/>
              <a:t>Royal United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PHASE II, RANDOMIZED, ACTIVE-</a:t>
            </a:r>
          </a:p>
          <a:p>
            <a:pPr marL="0" indent="0">
              <a:buNone/>
            </a:pPr>
            <a:r>
              <a:rPr lang="en-US" dirty="0"/>
              <a:t>CONTROLLED, MULTI-CENTER STUDY</a:t>
            </a:r>
          </a:p>
          <a:p>
            <a:pPr marL="0" indent="0">
              <a:buNone/>
            </a:pPr>
            <a:r>
              <a:rPr lang="en-US" dirty="0"/>
              <a:t>COMPARING THE EFFICACY AND SAFETY OF</a:t>
            </a:r>
          </a:p>
          <a:p>
            <a:pPr marL="0" indent="0">
              <a:buNone/>
            </a:pPr>
            <a:r>
              <a:rPr lang="en-US" dirty="0"/>
              <a:t>TARGETED THERAPY OR CANCER</a:t>
            </a:r>
          </a:p>
          <a:p>
            <a:pPr marL="0" indent="0">
              <a:buNone/>
            </a:pPr>
            <a:r>
              <a:rPr lang="en-US" dirty="0"/>
              <a:t>IMMUNOTHERAPY GUIDED BY GENOMIC</a:t>
            </a:r>
          </a:p>
          <a:p>
            <a:pPr marL="0" indent="0">
              <a:buNone/>
            </a:pPr>
            <a:r>
              <a:rPr lang="en-US" dirty="0"/>
              <a:t>PROFILING VERSUS PLATINUM-BASED</a:t>
            </a:r>
          </a:p>
          <a:p>
            <a:pPr marL="0" indent="0">
              <a:buNone/>
            </a:pPr>
            <a:r>
              <a:rPr lang="en-US" dirty="0"/>
              <a:t>CHEMOTHERAPY IN PATIENTS WITH CANCER OF</a:t>
            </a:r>
          </a:p>
          <a:p>
            <a:pPr marL="0" indent="0">
              <a:buNone/>
            </a:pPr>
            <a:r>
              <a:rPr lang="en-US" dirty="0"/>
              <a:t>UNKNOWN PRIMARY SITE WHO HAVE RECEIVED</a:t>
            </a:r>
          </a:p>
          <a:p>
            <a:pPr marL="0" indent="0">
              <a:buNone/>
            </a:pPr>
            <a:r>
              <a:rPr lang="en-US" dirty="0"/>
              <a:t>THREE CYCLES OF PLATINUM DOUBLET</a:t>
            </a:r>
          </a:p>
          <a:p>
            <a:pPr marL="0" indent="0">
              <a:buNone/>
            </a:pPr>
            <a:r>
              <a:rPr lang="en-US" dirty="0"/>
              <a:t>CHEMOTHERAPY</a:t>
            </a:r>
          </a:p>
        </p:txBody>
      </p:sp>
    </p:spTree>
    <p:extLst>
      <p:ext uri="{BB962C8B-B14F-4D97-AF65-F5344CB8AC3E}">
        <p14:creationId xmlns:p14="http://schemas.microsoft.com/office/powerpoint/2010/main" val="20476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Endpoint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evaluate the efficacy of molecularly-guided therapy versus platinum chemotherapy in patients with CUP whose best response to 3 cycles of platinum induction chemotherapy was confirmed CR, PR or SD</a:t>
            </a:r>
          </a:p>
        </p:txBody>
      </p:sp>
    </p:spTree>
    <p:extLst>
      <p:ext uri="{BB962C8B-B14F-4D97-AF65-F5344CB8AC3E}">
        <p14:creationId xmlns:p14="http://schemas.microsoft.com/office/powerpoint/2010/main" val="13531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5231904" y="4888788"/>
            <a:ext cx="6625661" cy="1036488"/>
          </a:xfrm>
          <a:prstGeom prst="rect">
            <a:avLst/>
          </a:prstGeom>
          <a:solidFill>
            <a:srgbClr val="EEF6F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21917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400" dirty="0">
              <a:latin typeface="Imago" pitchFamily="2" charset="0"/>
            </a:endParaRPr>
          </a:p>
        </p:txBody>
      </p:sp>
      <p:sp>
        <p:nvSpPr>
          <p:cNvPr id="387" name="Rectangle 386"/>
          <p:cNvSpPr/>
          <p:nvPr/>
        </p:nvSpPr>
        <p:spPr bwMode="auto">
          <a:xfrm>
            <a:off x="5231904" y="1116640"/>
            <a:ext cx="6625661" cy="3638240"/>
          </a:xfrm>
          <a:prstGeom prst="rect">
            <a:avLst/>
          </a:prstGeom>
          <a:solidFill>
            <a:srgbClr val="FFEFE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21917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400" dirty="0">
              <a:latin typeface="Imago" pitchFamily="2" charset="0"/>
            </a:endParaRPr>
          </a:p>
        </p:txBody>
      </p:sp>
      <p:cxnSp>
        <p:nvCxnSpPr>
          <p:cNvPr id="18" name="Elbow Connector 17"/>
          <p:cNvCxnSpPr>
            <a:stCxn id="14" idx="3"/>
            <a:endCxn id="16" idx="1"/>
          </p:cNvCxnSpPr>
          <p:nvPr/>
        </p:nvCxnSpPr>
        <p:spPr bwMode="auto">
          <a:xfrm flipV="1">
            <a:off x="3326271" y="3429001"/>
            <a:ext cx="462577" cy="94285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Elbow Connector 19"/>
          <p:cNvCxnSpPr>
            <a:stCxn id="14" idx="3"/>
            <a:endCxn id="15" idx="1"/>
          </p:cNvCxnSpPr>
          <p:nvPr/>
        </p:nvCxnSpPr>
        <p:spPr bwMode="auto">
          <a:xfrm>
            <a:off x="3326271" y="4371852"/>
            <a:ext cx="462577" cy="103518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Elbow Connector 21"/>
          <p:cNvCxnSpPr>
            <a:stCxn id="75" idx="3"/>
            <a:endCxn id="14" idx="1"/>
          </p:cNvCxnSpPr>
          <p:nvPr/>
        </p:nvCxnSpPr>
        <p:spPr bwMode="auto">
          <a:xfrm>
            <a:off x="1214379" y="4371851"/>
            <a:ext cx="230139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Elbow Connector 36"/>
          <p:cNvCxnSpPr>
            <a:stCxn id="16" idx="3"/>
            <a:endCxn id="148" idx="2"/>
          </p:cNvCxnSpPr>
          <p:nvPr/>
        </p:nvCxnSpPr>
        <p:spPr bwMode="auto">
          <a:xfrm>
            <a:off x="5152729" y="3429001"/>
            <a:ext cx="256605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Elbow Connector 41"/>
          <p:cNvCxnSpPr>
            <a:stCxn id="27" idx="3"/>
            <a:endCxn id="60" idx="1"/>
          </p:cNvCxnSpPr>
          <p:nvPr/>
        </p:nvCxnSpPr>
        <p:spPr bwMode="auto">
          <a:xfrm flipV="1">
            <a:off x="7985024" y="1334169"/>
            <a:ext cx="636223" cy="68748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Elbow Connector 43"/>
          <p:cNvCxnSpPr>
            <a:stCxn id="15" idx="3"/>
            <a:endCxn id="214" idx="1"/>
          </p:cNvCxnSpPr>
          <p:nvPr/>
        </p:nvCxnSpPr>
        <p:spPr bwMode="auto">
          <a:xfrm flipV="1">
            <a:off x="5152729" y="5407033"/>
            <a:ext cx="1203996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0" name="Elbow Connector 149"/>
          <p:cNvCxnSpPr>
            <a:stCxn id="148" idx="6"/>
            <a:endCxn id="27" idx="1"/>
          </p:cNvCxnSpPr>
          <p:nvPr/>
        </p:nvCxnSpPr>
        <p:spPr bwMode="auto">
          <a:xfrm flipV="1">
            <a:off x="5850741" y="2021657"/>
            <a:ext cx="505984" cy="140734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5" name="Elbow Connector 154"/>
          <p:cNvCxnSpPr>
            <a:stCxn id="27" idx="3"/>
            <a:endCxn id="61" idx="1"/>
          </p:cNvCxnSpPr>
          <p:nvPr/>
        </p:nvCxnSpPr>
        <p:spPr bwMode="auto">
          <a:xfrm flipV="1">
            <a:off x="7985024" y="1625369"/>
            <a:ext cx="636223" cy="39628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7" name="Elbow Connector 156"/>
          <p:cNvCxnSpPr>
            <a:stCxn id="27" idx="3"/>
            <a:endCxn id="62" idx="1"/>
          </p:cNvCxnSpPr>
          <p:nvPr/>
        </p:nvCxnSpPr>
        <p:spPr bwMode="auto">
          <a:xfrm flipV="1">
            <a:off x="7985024" y="2008900"/>
            <a:ext cx="636223" cy="1275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8" name="Elbow Connector 157"/>
          <p:cNvCxnSpPr>
            <a:stCxn id="27" idx="3"/>
            <a:endCxn id="63" idx="1"/>
          </p:cNvCxnSpPr>
          <p:nvPr/>
        </p:nvCxnSpPr>
        <p:spPr bwMode="auto">
          <a:xfrm>
            <a:off x="7985024" y="2021657"/>
            <a:ext cx="636223" cy="37077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9" name="Elbow Connector 158"/>
          <p:cNvCxnSpPr>
            <a:stCxn id="27" idx="3"/>
            <a:endCxn id="64" idx="1"/>
          </p:cNvCxnSpPr>
          <p:nvPr/>
        </p:nvCxnSpPr>
        <p:spPr bwMode="auto">
          <a:xfrm>
            <a:off x="7985024" y="2021657"/>
            <a:ext cx="636223" cy="66197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0" name="Elbow Connector 159"/>
          <p:cNvCxnSpPr>
            <a:stCxn id="27" idx="3"/>
            <a:endCxn id="67" idx="1"/>
          </p:cNvCxnSpPr>
          <p:nvPr/>
        </p:nvCxnSpPr>
        <p:spPr bwMode="auto">
          <a:xfrm>
            <a:off x="7985024" y="2021657"/>
            <a:ext cx="636223" cy="153557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1" name="Elbow Connector 160"/>
          <p:cNvCxnSpPr>
            <a:stCxn id="27" idx="3"/>
            <a:endCxn id="66" idx="1"/>
          </p:cNvCxnSpPr>
          <p:nvPr/>
        </p:nvCxnSpPr>
        <p:spPr bwMode="auto">
          <a:xfrm>
            <a:off x="7985024" y="2021657"/>
            <a:ext cx="636223" cy="124437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2" name="Elbow Connector 161"/>
          <p:cNvCxnSpPr>
            <a:stCxn id="27" idx="3"/>
            <a:endCxn id="65" idx="1"/>
          </p:cNvCxnSpPr>
          <p:nvPr/>
        </p:nvCxnSpPr>
        <p:spPr bwMode="auto">
          <a:xfrm>
            <a:off x="7985024" y="2021657"/>
            <a:ext cx="636221" cy="95317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3" name="Elbow Connector 162"/>
          <p:cNvCxnSpPr>
            <a:stCxn id="27" idx="3"/>
            <a:endCxn id="68" idx="1"/>
          </p:cNvCxnSpPr>
          <p:nvPr/>
        </p:nvCxnSpPr>
        <p:spPr bwMode="auto">
          <a:xfrm>
            <a:off x="7985024" y="2021657"/>
            <a:ext cx="636223" cy="191910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0" name="Elbow Connector 219"/>
          <p:cNvCxnSpPr>
            <a:stCxn id="214" idx="3"/>
            <a:endCxn id="216" idx="1"/>
          </p:cNvCxnSpPr>
          <p:nvPr/>
        </p:nvCxnSpPr>
        <p:spPr bwMode="auto">
          <a:xfrm>
            <a:off x="7985024" y="5407033"/>
            <a:ext cx="636221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3" name="Elbow Connector 222"/>
          <p:cNvCxnSpPr>
            <a:stCxn id="148" idx="6"/>
            <a:endCxn id="203" idx="1"/>
          </p:cNvCxnSpPr>
          <p:nvPr/>
        </p:nvCxnSpPr>
        <p:spPr bwMode="auto">
          <a:xfrm>
            <a:off x="5850741" y="3429002"/>
            <a:ext cx="505984" cy="9876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2" name="Elbow Connector 219"/>
          <p:cNvCxnSpPr>
            <a:stCxn id="203" idx="3"/>
            <a:endCxn id="244" idx="1"/>
          </p:cNvCxnSpPr>
          <p:nvPr/>
        </p:nvCxnSpPr>
        <p:spPr bwMode="auto">
          <a:xfrm flipV="1">
            <a:off x="7985024" y="4416635"/>
            <a:ext cx="636223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9" name="Elbow Connector 268"/>
          <p:cNvCxnSpPr>
            <a:stCxn id="13" idx="1"/>
            <a:endCxn id="75" idx="0"/>
          </p:cNvCxnSpPr>
          <p:nvPr/>
        </p:nvCxnSpPr>
        <p:spPr bwMode="auto">
          <a:xfrm rot="10800000" flipV="1">
            <a:off x="774407" y="1699299"/>
            <a:ext cx="137018" cy="2487602"/>
          </a:xfrm>
          <a:prstGeom prst="bentConnector2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2" name="Elbow Connector 271"/>
          <p:cNvCxnSpPr>
            <a:stCxn id="36" idx="1"/>
            <a:endCxn id="75" idx="0"/>
          </p:cNvCxnSpPr>
          <p:nvPr/>
        </p:nvCxnSpPr>
        <p:spPr bwMode="auto">
          <a:xfrm rot="10800000" flipV="1">
            <a:off x="774408" y="3127767"/>
            <a:ext cx="137017" cy="1059134"/>
          </a:xfrm>
          <a:prstGeom prst="bentConnector2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*Tissue sample suitable for initial diagnosis of CUP at study site, confirmation of CUP diagnosis and generation of Foundation One comprehensive genomic profile at central laboratory</a:t>
            </a:r>
          </a:p>
          <a:p>
            <a:r>
              <a:rPr lang="en-GB" baseline="30000" dirty="0" smtClean="0"/>
              <a:t>‡</a:t>
            </a:r>
            <a:r>
              <a:rPr lang="en-GB" dirty="0" smtClean="0"/>
              <a:t>Sample suitable for analysis of circulating tumour DNA using FoundationACT assay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7525" y="422883"/>
            <a:ext cx="11435127" cy="381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MX39795 study design – awaiting final UK approvals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11425" y="1028734"/>
            <a:ext cx="2256000" cy="1341130"/>
          </a:xfrm>
          <a:prstGeom prst="rect">
            <a:avLst/>
          </a:prstGeom>
          <a:solidFill>
            <a:srgbClr val="E5F4FF"/>
          </a:solidFill>
          <a:ln>
            <a:solidFill>
              <a:srgbClr val="0070C0"/>
            </a:solidFill>
          </a:ln>
        </p:spPr>
        <p:txBody>
          <a:bodyPr wrap="square" lIns="48000" tIns="24000" rIns="48000" bIns="24000" rtlCol="0">
            <a:spAutoFit/>
          </a:bodyPr>
          <a:lstStyle/>
          <a:p>
            <a:pPr marL="50799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Inclusion criteria</a:t>
            </a:r>
          </a:p>
          <a:p>
            <a:pPr marL="294210" indent="-243411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Histologically confirmed CUP (non-specific subset)</a:t>
            </a:r>
          </a:p>
          <a:p>
            <a:pPr marL="294210" indent="-243411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No prior lines of therapy</a:t>
            </a:r>
          </a:p>
          <a:p>
            <a:pPr marL="294210" indent="-243411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ECOG PS 0–1</a:t>
            </a:r>
          </a:p>
          <a:p>
            <a:pPr marL="294210" indent="-243411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≥1 measurable lesion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N=790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4518" y="3978285"/>
            <a:ext cx="1881753" cy="787133"/>
          </a:xfrm>
          <a:prstGeom prst="rect">
            <a:avLst/>
          </a:prstGeom>
          <a:solidFill>
            <a:srgbClr val="FF7233"/>
          </a:solidFill>
          <a:ln>
            <a:solidFill>
              <a:srgbClr val="FF7233"/>
            </a:solidFill>
          </a:ln>
        </p:spPr>
        <p:txBody>
          <a:bodyPr wrap="square" lIns="48000" tIns="24000" rIns="48000" bIns="2400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Induction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Carboplatin + paclitaxel or cisplatin + gemcitabine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cycles)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8848" y="5013467"/>
            <a:ext cx="1363881" cy="78713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lIns="48000" tIns="24000" rIns="48000" bIns="2400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Non-responders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 or intolerable toxicity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n=318 (40%)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8848" y="3127767"/>
            <a:ext cx="1363881" cy="602467"/>
          </a:xfrm>
          <a:prstGeom prst="rect">
            <a:avLst/>
          </a:prstGeom>
          <a:solidFill>
            <a:srgbClr val="C00000"/>
          </a:solidFill>
        </p:spPr>
        <p:txBody>
          <a:bodyPr wrap="square" lIns="48000" tIns="24000" rIns="48000" bIns="2400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Responders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CR, PR or SD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n=472 (60%)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56725" y="1628090"/>
            <a:ext cx="1628299" cy="787133"/>
          </a:xfrm>
          <a:prstGeom prst="rect">
            <a:avLst/>
          </a:prstGeom>
          <a:solidFill>
            <a:schemeClr val="accent5"/>
          </a:solidFill>
        </p:spPr>
        <p:txBody>
          <a:bodyPr wrap="square" lIns="48000" tIns="24000" rIns="48000" bIns="24000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Investigator choice (following Molecular Tumour Board advice)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n=354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8621247" y="1217601"/>
            <a:ext cx="3120000" cy="233135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Alectinib (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rearrangements)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621247" y="1508801"/>
            <a:ext cx="3120000" cy="233135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Erlotinib + bevacizumab (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EGFR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Mut+)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621247" y="1800000"/>
            <a:ext cx="3120000" cy="417800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Trastuzumab + pertuzumab + continued </a:t>
            </a:r>
            <a:b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induction chemo (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ERBB2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8621247" y="2275866"/>
            <a:ext cx="3120000" cy="233135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Vismodegib (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PTCH1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8621247" y="2567066"/>
            <a:ext cx="3120000" cy="233135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Vemurafenib + cobimetinib (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Mut</a:t>
            </a:r>
            <a:r>
              <a:rPr lang="en-GB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V600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8621245" y="2858266"/>
            <a:ext cx="3120000" cy="233135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Ipatasertib (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AKT1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PI3K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8621247" y="3149466"/>
            <a:ext cx="3120000" cy="233135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Olaparib (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BRCA1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BRCA2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8621247" y="3440666"/>
            <a:ext cx="3120000" cy="233135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Atezolizumab (TMB high or MSI-high)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621247" y="3731865"/>
            <a:ext cx="3120000" cy="417800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Atezolizumab + continued induction </a:t>
            </a:r>
            <a:b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chemo (patients with no other option)</a:t>
            </a:r>
          </a:p>
        </p:txBody>
      </p:sp>
      <p:sp>
        <p:nvSpPr>
          <p:cNvPr id="148" name="Oval 147"/>
          <p:cNvSpPr>
            <a:spLocks noChangeAspect="1"/>
          </p:cNvSpPr>
          <p:nvPr/>
        </p:nvSpPr>
        <p:spPr bwMode="auto">
          <a:xfrm>
            <a:off x="5409334" y="3208298"/>
            <a:ext cx="441407" cy="441407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333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br>
              <a:rPr lang="en-GB" sz="1333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333" b="1" dirty="0">
                <a:latin typeface="Arial" panose="020B0604020202020204" pitchFamily="34" charset="0"/>
                <a:cs typeface="Arial" panose="020B0604020202020204" pitchFamily="34" charset="0"/>
              </a:rPr>
              <a:t>3:1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356725" y="4300068"/>
            <a:ext cx="1628299" cy="2331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48000" tIns="24000" rIns="48000" bIns="24000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n=118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6356725" y="5105799"/>
            <a:ext cx="1628299" cy="602467"/>
          </a:xfrm>
          <a:prstGeom prst="rect">
            <a:avLst/>
          </a:prstGeom>
          <a:solidFill>
            <a:schemeClr val="accent5"/>
          </a:solidFill>
        </p:spPr>
        <p:txBody>
          <a:bodyPr wrap="square" lIns="48000" tIns="24000" rIns="48000" bIns="24000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Investigator choice (following Molecular Tumour Board advice)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8621245" y="5290466"/>
            <a:ext cx="3120000" cy="233135"/>
          </a:xfrm>
          <a:prstGeom prst="rect">
            <a:avLst/>
          </a:prstGeom>
          <a:solidFill>
            <a:srgbClr val="0082DA"/>
          </a:solidFill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Assigned as per randomised arm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621247" y="4207735"/>
            <a:ext cx="3120000" cy="417800"/>
          </a:xfrm>
          <a:prstGeom prst="rect">
            <a:avLst/>
          </a:prstGeom>
          <a:solidFill>
            <a:srgbClr val="FF7233"/>
          </a:solidFill>
          <a:ln>
            <a:noFill/>
          </a:ln>
          <a:extLst/>
        </p:spPr>
        <p:txBody>
          <a:bodyPr wrap="none" lIns="96000" tIns="24000" rIns="96000" bIns="24000" rtlCol="0" anchor="ctr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Carboplatin + paclitaxel or </a:t>
            </a:r>
            <a:b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cisplatin + gemcitabine (3 cycles)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34434" y="4186901"/>
            <a:ext cx="879945" cy="369900"/>
          </a:xfrm>
          <a:prstGeom prst="rect">
            <a:avLst/>
          </a:prstGeom>
          <a:solidFill>
            <a:srgbClr val="0070C0"/>
          </a:solidFill>
        </p:spPr>
        <p:txBody>
          <a:bodyPr wrap="square" lIns="48000" tIns="24000" rIns="48000" bIns="2400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</p:txBody>
      </p:sp>
      <p:grpSp>
        <p:nvGrpSpPr>
          <p:cNvPr id="277" name="Group 276"/>
          <p:cNvGrpSpPr/>
          <p:nvPr/>
        </p:nvGrpSpPr>
        <p:grpSpPr>
          <a:xfrm>
            <a:off x="911424" y="2457202"/>
            <a:ext cx="2256000" cy="1341130"/>
            <a:chOff x="2411758" y="1179368"/>
            <a:chExt cx="1692000" cy="1005848"/>
          </a:xfrm>
        </p:grpSpPr>
        <p:sp>
          <p:nvSpPr>
            <p:cNvPr id="36" name="TextBox 35"/>
            <p:cNvSpPr txBox="1"/>
            <p:nvPr/>
          </p:nvSpPr>
          <p:spPr>
            <a:xfrm>
              <a:off x="2411758" y="1179368"/>
              <a:ext cx="1692000" cy="1005848"/>
            </a:xfrm>
            <a:prstGeom prst="rect">
              <a:avLst/>
            </a:prstGeom>
            <a:solidFill>
              <a:srgbClr val="E5F4FF"/>
            </a:solidFill>
            <a:ln>
              <a:solidFill>
                <a:srgbClr val="0070C0"/>
              </a:solidFill>
            </a:ln>
          </p:spPr>
          <p:txBody>
            <a:bodyPr wrap="square" lIns="48000" tIns="24000" rIns="48000" bIns="24000" rtlCol="0" anchor="t" anchorCtr="0">
              <a:spAutoFit/>
            </a:bodyPr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Genomic profiling</a:t>
              </a:r>
            </a:p>
            <a:p>
              <a:pPr algn="ct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Tissue* and blood</a:t>
              </a:r>
              <a:r>
                <a:rPr lang="en-GB" sz="1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‡</a:t>
              </a:r>
            </a:p>
            <a:p>
              <a:pPr algn="ctr"/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plus select biomarkers </a:t>
              </a:r>
              <a:b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(e.g. PD-L1)</a:t>
              </a:r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09758" y="1685603"/>
              <a:ext cx="1296000" cy="18497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09758" y="1482957"/>
              <a:ext cx="1296000" cy="177989"/>
            </a:xfrm>
            <a:prstGeom prst="rect">
              <a:avLst/>
            </a:prstGeom>
          </p:spPr>
        </p:pic>
      </p:grpSp>
      <p:sp>
        <p:nvSpPr>
          <p:cNvPr id="353" name="TextBox 352"/>
          <p:cNvSpPr txBox="1"/>
          <p:nvPr/>
        </p:nvSpPr>
        <p:spPr>
          <a:xfrm>
            <a:off x="325378" y="5145369"/>
            <a:ext cx="3168684" cy="971798"/>
          </a:xfrm>
          <a:prstGeom prst="rect">
            <a:avLst/>
          </a:prstGeom>
          <a:solidFill>
            <a:srgbClr val="FFFFB7"/>
          </a:solidFill>
          <a:ln>
            <a:solidFill>
              <a:schemeClr val="tx1"/>
            </a:solidFill>
          </a:ln>
        </p:spPr>
        <p:txBody>
          <a:bodyPr wrap="square" lIns="48000" tIns="24000" rIns="48000" bIns="24000" rtlCol="0">
            <a:spAutoFit/>
          </a:bodyPr>
          <a:lstStyle/>
          <a:p>
            <a:pPr marL="50799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endpoint: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pooled PFS from 9 molecularly guided regimens vs chemo in responders to induction chemo [PFS1]</a:t>
            </a:r>
          </a:p>
          <a:p>
            <a:pPr marL="50799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799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Secondary endpoint: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31905" y="1116672"/>
            <a:ext cx="1077130" cy="302058"/>
          </a:xfrm>
          <a:prstGeom prst="rect">
            <a:avLst/>
          </a:prstGeom>
          <a:noFill/>
        </p:spPr>
        <p:txBody>
          <a:bodyPr wrap="none" lIns="96000" tIns="48000" rIns="96000" bIns="48000" rtlCol="0" anchor="ctr" anchorCtr="0">
            <a:spAutoFit/>
          </a:bodyPr>
          <a:lstStyle>
            <a:defPPr>
              <a:defRPr lang="en-US"/>
            </a:defPPr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1333" dirty="0">
                <a:solidFill>
                  <a:srgbClr val="C00000"/>
                </a:solidFill>
              </a:rPr>
              <a:t>Category 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31905" y="4888820"/>
            <a:ext cx="1077130" cy="302058"/>
          </a:xfrm>
          <a:prstGeom prst="rect">
            <a:avLst/>
          </a:prstGeom>
          <a:noFill/>
        </p:spPr>
        <p:txBody>
          <a:bodyPr wrap="none" lIns="96000" tIns="48000" rIns="96000" bIns="48000" rtlCol="0" anchor="ctr" anchorCtr="0">
            <a:spAutoFit/>
          </a:bodyPr>
          <a:lstStyle/>
          <a:p>
            <a:r>
              <a:rPr lang="en-GB" sz="1333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231904" y="1116640"/>
            <a:ext cx="6625661" cy="3638240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21917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400" dirty="0">
              <a:latin typeface="Imago" pitchFamily="2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231904" y="4888788"/>
            <a:ext cx="6625661" cy="1036488"/>
          </a:xfrm>
          <a:prstGeom prst="rect">
            <a:avLst/>
          </a:prstGeom>
          <a:noFill/>
          <a:ln w="12700" cap="flat" cmpd="sng" algn="ctr">
            <a:solidFill>
              <a:schemeClr val="accent3">
                <a:lumMod val="50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121917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400" dirty="0">
              <a:latin typeface="Imag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and blood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trial entry all patients will have tissue and blood send for Foundation Act and Foundation One testing in readiness of MTB discussion if necessary</a:t>
            </a:r>
          </a:p>
          <a:p>
            <a:r>
              <a:rPr lang="en-US" dirty="0" smtClean="0"/>
              <a:t>(MTB = molecular </a:t>
            </a:r>
            <a:r>
              <a:rPr lang="en-US" dirty="0" err="1" smtClean="0"/>
              <a:t>tumour</a:t>
            </a:r>
            <a:r>
              <a:rPr lang="en-US" dirty="0" smtClean="0"/>
              <a:t> 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9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Over 18 years of age</a:t>
            </a:r>
            <a:endParaRPr lang="en-US" dirty="0"/>
          </a:p>
          <a:p>
            <a:r>
              <a:rPr lang="en-US" dirty="0"/>
              <a:t>Histologically-confirmed cancer of unknown primary site (CUP)(non-specific subset) according to criteria from the European Society for Medical Oncology, version 1 (ESMO v1)</a:t>
            </a:r>
          </a:p>
          <a:p>
            <a:r>
              <a:rPr lang="en-US" dirty="0"/>
              <a:t>Each patient must provide a blood sample for genomic profiling</a:t>
            </a:r>
          </a:p>
          <a:p>
            <a:r>
              <a:rPr lang="en-US" dirty="0"/>
              <a:t>No prior lines of systemic therapy for the treatment of CUP</a:t>
            </a:r>
          </a:p>
          <a:p>
            <a:r>
              <a:rPr lang="en-US" dirty="0"/>
              <a:t>Eastern Cooperative Oncology Group (ECOG) performance status of 0 or 1</a:t>
            </a:r>
          </a:p>
          <a:p>
            <a:r>
              <a:rPr lang="en-US" dirty="0"/>
              <a:t>Candidate for platinum-based doublet chemotherapy</a:t>
            </a:r>
          </a:p>
          <a:p>
            <a:r>
              <a:rPr lang="en-US" dirty="0"/>
              <a:t>At least one measurable lesion according to Response Evaluation Criteria In Solid Tumors, version 1.1 (RECIST v1.1)</a:t>
            </a:r>
          </a:p>
          <a:p>
            <a:r>
              <a:rPr lang="en-US" dirty="0"/>
              <a:t>Formalin-Fixed Paraffin-Embedded (FFPE) tumor tissue sample that is sufficient for generation of a comprehensive genomic profile at a central reference pathology laboratory</a:t>
            </a:r>
          </a:p>
        </p:txBody>
      </p:sp>
    </p:spTree>
    <p:extLst>
      <p:ext uri="{BB962C8B-B14F-4D97-AF65-F5344CB8AC3E}">
        <p14:creationId xmlns:p14="http://schemas.microsoft.com/office/powerpoint/2010/main" val="6302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Squamous cell CUP</a:t>
            </a:r>
          </a:p>
          <a:p>
            <a:r>
              <a:rPr lang="en-US" dirty="0"/>
              <a:t>History or known presence of </a:t>
            </a:r>
            <a:r>
              <a:rPr lang="en-US" dirty="0" err="1"/>
              <a:t>leptomeningeal</a:t>
            </a:r>
            <a:r>
              <a:rPr lang="en-US" dirty="0"/>
              <a:t> disease</a:t>
            </a:r>
          </a:p>
          <a:p>
            <a:r>
              <a:rPr lang="en-US" dirty="0"/>
              <a:t>Known human immunodeficiency virus (HIV) infection</a:t>
            </a:r>
          </a:p>
          <a:p>
            <a:r>
              <a:rPr lang="en-US" dirty="0"/>
              <a:t>Significant cardiovascular disease</a:t>
            </a:r>
          </a:p>
          <a:p>
            <a:r>
              <a:rPr lang="en-US" dirty="0"/>
              <a:t>Prior allogeneic stem cell or solid organ transplantation</a:t>
            </a:r>
          </a:p>
          <a:p>
            <a:r>
              <a:rPr lang="en-US" dirty="0"/>
              <a:t>Pregnancy or breastfeeding, or intention of becoming pregnant during study treatment or within 90 days after the last dose of study treatment</a:t>
            </a:r>
          </a:p>
        </p:txBody>
      </p:sp>
    </p:spTree>
    <p:extLst>
      <p:ext uri="{BB962C8B-B14F-4D97-AF65-F5344CB8AC3E}">
        <p14:creationId xmlns:p14="http://schemas.microsoft.com/office/powerpoint/2010/main" val="16146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Alectinib</a:t>
            </a:r>
            <a:r>
              <a:rPr lang="en-US" dirty="0" smtClean="0"/>
              <a:t> </a:t>
            </a:r>
            <a:r>
              <a:rPr lang="en-US" dirty="0"/>
              <a:t>will be administered orally at the label-recommended dose (600 mg) twice daily until disease progression or unacceptable toxicity, through the end of the study (approximately 48 months).</a:t>
            </a:r>
          </a:p>
          <a:p>
            <a:r>
              <a:rPr lang="en-US" dirty="0" err="1" smtClean="0"/>
              <a:t>Vismodegib</a:t>
            </a:r>
            <a:r>
              <a:rPr lang="en-US" dirty="0" smtClean="0"/>
              <a:t> </a:t>
            </a:r>
            <a:r>
              <a:rPr lang="en-US" dirty="0"/>
              <a:t>will be administered orally at the label-recommended dose (150 mg) once daily until disease progression or unacceptable toxicity, through the end of the study (approximately 48 months).</a:t>
            </a:r>
          </a:p>
          <a:p>
            <a:r>
              <a:rPr lang="en-US" dirty="0" err="1" smtClean="0"/>
              <a:t>Ipatasertib</a:t>
            </a:r>
            <a:r>
              <a:rPr lang="en-US" dirty="0" smtClean="0"/>
              <a:t> </a:t>
            </a:r>
            <a:r>
              <a:rPr lang="en-US" dirty="0"/>
              <a:t>will be administered orally at the label-recommended dose (400 mg) once daily until disease progression or unacceptable toxicity, through the end of the study (approximately 48 months).</a:t>
            </a:r>
          </a:p>
          <a:p>
            <a:r>
              <a:rPr lang="en-US" dirty="0" err="1" smtClean="0"/>
              <a:t>Olaparib</a:t>
            </a:r>
            <a:r>
              <a:rPr lang="en-US" dirty="0" smtClean="0"/>
              <a:t> </a:t>
            </a:r>
            <a:r>
              <a:rPr lang="en-US" dirty="0"/>
              <a:t>will be administered orally at the label-recommended dose (400 mg) twice daily until disease progression or unacceptable toxicity, through the end of the study (approximately 48 months).</a:t>
            </a:r>
          </a:p>
          <a:p>
            <a:r>
              <a:rPr lang="en-US" dirty="0" err="1" smtClean="0"/>
              <a:t>Erlotinib</a:t>
            </a:r>
            <a:r>
              <a:rPr lang="en-US" dirty="0" smtClean="0"/>
              <a:t> </a:t>
            </a:r>
            <a:r>
              <a:rPr lang="en-US" dirty="0"/>
              <a:t>will be administered orally in combination with </a:t>
            </a:r>
            <a:r>
              <a:rPr lang="en-US" dirty="0" err="1"/>
              <a:t>Bevacizumab</a:t>
            </a:r>
            <a:r>
              <a:rPr lang="en-US" dirty="0"/>
              <a:t> at the label recommended dose (150 mg) once daily until disease progression or unacceptable toxicity, through the end of the study (approximately 48 months)</a:t>
            </a:r>
          </a:p>
          <a:p>
            <a:r>
              <a:rPr lang="en-US" dirty="0" err="1" smtClean="0"/>
              <a:t>Bevacizumab</a:t>
            </a:r>
            <a:r>
              <a:rPr lang="en-US" dirty="0" smtClean="0"/>
              <a:t> </a:t>
            </a:r>
            <a:r>
              <a:rPr lang="en-US" dirty="0"/>
              <a:t>will be administered intravenously at 15mg/kg every 3 weeks in combination with </a:t>
            </a:r>
            <a:r>
              <a:rPr lang="en-US" dirty="0" err="1"/>
              <a:t>Erlotinib</a:t>
            </a:r>
            <a:r>
              <a:rPr lang="en-US" dirty="0"/>
              <a:t> until disease progression or unacceptable toxicity, through the end of the study (approximately 48 months)</a:t>
            </a:r>
          </a:p>
          <a:p>
            <a:r>
              <a:rPr lang="en-US" dirty="0" err="1" smtClean="0"/>
              <a:t>Vemurafenib</a:t>
            </a:r>
            <a:r>
              <a:rPr lang="en-US" dirty="0" smtClean="0"/>
              <a:t> </a:t>
            </a:r>
            <a:r>
              <a:rPr lang="en-US" dirty="0"/>
              <a:t>will be administered orally, 960 mg twice daily, in combination with </a:t>
            </a:r>
            <a:r>
              <a:rPr lang="en-US" dirty="0" err="1"/>
              <a:t>Cobimetinib</a:t>
            </a:r>
            <a:r>
              <a:rPr lang="en-US" dirty="0"/>
              <a:t>, until disease progression or unacceptable toxicity, through the end of the study (approximately 48 months)</a:t>
            </a:r>
          </a:p>
          <a:p>
            <a:r>
              <a:rPr lang="en-US" dirty="0" err="1" smtClean="0"/>
              <a:t>Cobimetinib</a:t>
            </a:r>
            <a:r>
              <a:rPr lang="en-US" dirty="0" smtClean="0"/>
              <a:t> </a:t>
            </a:r>
            <a:r>
              <a:rPr lang="en-US" dirty="0"/>
              <a:t>will be administered orally, 60mg once daily, in combination with </a:t>
            </a:r>
            <a:r>
              <a:rPr lang="en-US" dirty="0" err="1"/>
              <a:t>Vemurafenib</a:t>
            </a:r>
            <a:r>
              <a:rPr lang="en-US" dirty="0"/>
              <a:t>, until disease progression or unacceptable toxicity, through the end of the study (approximately 48 months)</a:t>
            </a:r>
          </a:p>
          <a:p>
            <a:r>
              <a:rPr lang="en-US" dirty="0" err="1" smtClean="0"/>
              <a:t>Trastuzumab</a:t>
            </a:r>
            <a:r>
              <a:rPr lang="en-US" dirty="0" smtClean="0"/>
              <a:t> </a:t>
            </a:r>
            <a:r>
              <a:rPr lang="en-US" dirty="0"/>
              <a:t>will be administered subcutaneously, 600 mg every 3 weeks, in combination with </a:t>
            </a:r>
            <a:r>
              <a:rPr lang="en-US" dirty="0" err="1"/>
              <a:t>Pertuzumab</a:t>
            </a:r>
            <a:r>
              <a:rPr lang="en-US" dirty="0"/>
              <a:t> and chemotherapy, until disease progression or unacceptable toxicity, through the end of the study (approximately 48 months)</a:t>
            </a:r>
          </a:p>
          <a:p>
            <a:r>
              <a:rPr lang="en-US" dirty="0" err="1" smtClean="0"/>
              <a:t>Pertuzumab</a:t>
            </a:r>
            <a:r>
              <a:rPr lang="en-US" dirty="0" smtClean="0"/>
              <a:t> </a:t>
            </a:r>
            <a:r>
              <a:rPr lang="en-US" dirty="0"/>
              <a:t>will be initially be administered intravenously, 840 mg, followed by 420 mg every 3 weeks, in combination with </a:t>
            </a:r>
            <a:r>
              <a:rPr lang="en-US" dirty="0" err="1"/>
              <a:t>Trastuzumab</a:t>
            </a:r>
            <a:r>
              <a:rPr lang="en-US" dirty="0"/>
              <a:t> and chemotherapy, until disease progression or unacceptable toxicity, through the end of the study (approximately 48 months)</a:t>
            </a:r>
          </a:p>
          <a:p>
            <a:r>
              <a:rPr lang="en-US" dirty="0" err="1" smtClean="0"/>
              <a:t>Atezolizumab</a:t>
            </a:r>
            <a:r>
              <a:rPr lang="en-US" dirty="0" smtClean="0"/>
              <a:t> </a:t>
            </a:r>
            <a:r>
              <a:rPr lang="en-US" dirty="0"/>
              <a:t>will be administered intravenously at the label-recommended dose (1200 mg) every 3 weeks until disease progression or unacceptable toxicity, through the end of the study (approximately 48 months).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CUPEM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trial’s initiator and lead,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Harpreet</a:t>
            </a:r>
            <a:r>
              <a:rPr lang="en-US" dirty="0"/>
              <a:t> </a:t>
            </a:r>
            <a:r>
              <a:rPr lang="en-US" dirty="0" err="1"/>
              <a:t>Wasan</a:t>
            </a:r>
            <a:r>
              <a:rPr lang="en-US" dirty="0"/>
              <a:t> of Hammersmith Hospital and Imperial College London, writes: ‘We hope to recruit 77 patients in total to test the benefit of immunotherapy in CUP and hope also to find tests (bio markers ) in the patients who get benefit from the immunotherapy…The trial is awaiting ethical approval and we hope to be recruiting patients by the end of this Summer’. [Apr 18]</a:t>
            </a:r>
          </a:p>
          <a:p>
            <a:r>
              <a:rPr lang="en-US" dirty="0"/>
              <a:t>It has been agreed that the trial will run from 3 London </a:t>
            </a:r>
            <a:r>
              <a:rPr lang="en-US" dirty="0" err="1"/>
              <a:t>Centres</a:t>
            </a:r>
            <a:r>
              <a:rPr lang="en-US" dirty="0"/>
              <a:t>: Hammersmith (</a:t>
            </a:r>
            <a:r>
              <a:rPr lang="en-US" dirty="0" err="1"/>
              <a:t>co-ordinating</a:t>
            </a:r>
            <a:r>
              <a:rPr lang="en-US" dirty="0"/>
              <a:t> Centre), Guy’s /St Thomas’s and the Royal Marsden.</a:t>
            </a:r>
          </a:p>
        </p:txBody>
      </p:sp>
    </p:spTree>
    <p:extLst>
      <p:ext uri="{BB962C8B-B14F-4D97-AF65-F5344CB8AC3E}">
        <p14:creationId xmlns:p14="http://schemas.microsoft.com/office/powerpoint/2010/main" val="19710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40</TotalTime>
  <Words>1018</Words>
  <Application>Microsoft Office PowerPoint</Application>
  <PresentationFormat>Custom</PresentationFormat>
  <Paragraphs>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Atlas</vt:lpstr>
      <vt:lpstr>CUPISCO trial</vt:lpstr>
      <vt:lpstr>CUPSICO</vt:lpstr>
      <vt:lpstr>Primary Endpoint</vt:lpstr>
      <vt:lpstr>MX39795 study design – awaiting final UK approvals</vt:lpstr>
      <vt:lpstr>Tissue and blood samples</vt:lpstr>
      <vt:lpstr>Inclusion Criteria</vt:lpstr>
      <vt:lpstr>Exclusion Criteria</vt:lpstr>
      <vt:lpstr>Drugs</vt:lpstr>
      <vt:lpstr>CUPEM trial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CUPISCO trial</dc:title>
  <dc:creator>Microsoft Office User</dc:creator>
  <cp:lastModifiedBy>Dunderdale, Helen</cp:lastModifiedBy>
  <cp:revision>7</cp:revision>
  <cp:lastPrinted>2018-05-08T12:47:23Z</cp:lastPrinted>
  <dcterms:created xsi:type="dcterms:W3CDTF">2018-05-08T12:19:12Z</dcterms:created>
  <dcterms:modified xsi:type="dcterms:W3CDTF">2018-05-10T09:30:41Z</dcterms:modified>
</cp:coreProperties>
</file>