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73" r:id="rId2"/>
    <p:sldId id="266" r:id="rId3"/>
    <p:sldId id="271" r:id="rId4"/>
    <p:sldId id="262" r:id="rId5"/>
    <p:sldId id="259" r:id="rId6"/>
    <p:sldId id="27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p:scale>
          <a:sx n="77" d="100"/>
          <a:sy n="77" d="100"/>
        </p:scale>
        <p:origin x="-2592"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1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0AB08-65C0-490E-BB6E-CF36A0869C90}" type="datetimeFigureOut">
              <a:rPr lang="en-GB" smtClean="0"/>
              <a:t>08/05/2018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0CD42-6AFE-40B8-93B0-C53E31614236}" type="slidenum">
              <a:rPr lang="en-GB" smtClean="0"/>
              <a:t>‹#›</a:t>
            </a:fld>
            <a:endParaRPr lang="en-GB"/>
          </a:p>
        </p:txBody>
      </p:sp>
    </p:spTree>
    <p:extLst>
      <p:ext uri="{BB962C8B-B14F-4D97-AF65-F5344CB8AC3E}">
        <p14:creationId xmlns:p14="http://schemas.microsoft.com/office/powerpoint/2010/main" val="1210160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F4726-1C19-4D88-B47F-52F8CD97E96C}" type="datetimeFigureOut">
              <a:rPr lang="en-GB" smtClean="0"/>
              <a:t>08/05/2018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9F4726-1C19-4D88-B47F-52F8CD97E96C}"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9F4726-1C19-4D88-B47F-52F8CD97E96C}" type="datetimeFigureOut">
              <a:rPr lang="en-GB" smtClean="0"/>
              <a:t>08/05/2018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3783A-BB10-4E85-8A54-B7B90269A55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9F4726-1C19-4D88-B47F-52F8CD97E96C}" type="datetimeFigureOut">
              <a:rPr lang="en-GB" smtClean="0"/>
              <a:t>08/05/2018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9F4726-1C19-4D88-B47F-52F8CD97E96C}" type="datetimeFigureOut">
              <a:rPr lang="en-GB" smtClean="0"/>
              <a:t>08/05/2018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F4726-1C19-4D88-B47F-52F8CD97E96C}" type="datetimeFigureOut">
              <a:rPr lang="en-GB" smtClean="0"/>
              <a:t>08/05/2018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9F4726-1C19-4D88-B47F-52F8CD97E96C}"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3783A-BB10-4E85-8A54-B7B90269A55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9F4726-1C19-4D88-B47F-52F8CD97E96C}" type="datetimeFigureOut">
              <a:rPr lang="en-GB" smtClean="0"/>
              <a:t>08/05/2018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543783A-BB10-4E85-8A54-B7B90269A55F}"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F4726-1C19-4D88-B47F-52F8CD97E96C}" type="datetimeFigureOut">
              <a:rPr lang="en-GB" smtClean="0"/>
              <a:t>08/05/2018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43783A-BB10-4E85-8A54-B7B90269A55F}"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therine.neck@nb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SWAG Cancer Alliance: Cancer Transformation Programme</a:t>
            </a:r>
            <a:endParaRPr lang="en-GB" dirty="0"/>
          </a:p>
        </p:txBody>
      </p:sp>
      <p:sp>
        <p:nvSpPr>
          <p:cNvPr id="3" name="Subtitle 2"/>
          <p:cNvSpPr>
            <a:spLocks noGrp="1"/>
          </p:cNvSpPr>
          <p:nvPr>
            <p:ph type="subTitle" idx="1"/>
          </p:nvPr>
        </p:nvSpPr>
        <p:spPr/>
        <p:txBody>
          <a:bodyPr>
            <a:normAutofit lnSpcReduction="10000"/>
          </a:bodyPr>
          <a:lstStyle/>
          <a:p>
            <a:pPr algn="ctr"/>
            <a:r>
              <a:rPr lang="en-GB" dirty="0" smtClean="0"/>
              <a:t>Catherine Neck</a:t>
            </a:r>
          </a:p>
          <a:p>
            <a:pPr algn="ctr"/>
            <a:r>
              <a:rPr lang="en-GB" dirty="0" smtClean="0"/>
              <a:t>Macmillan Cancer Rehabilitation/ Recovery Package Project Lead</a:t>
            </a:r>
          </a:p>
          <a:p>
            <a:pPr algn="ctr"/>
            <a:r>
              <a:rPr lang="en-GB" dirty="0" smtClean="0">
                <a:hlinkClick r:id="rId2"/>
              </a:rPr>
              <a:t>Catherine.neck@nbt.nhs.uk</a:t>
            </a:r>
            <a:endParaRPr lang="en-GB" dirty="0" smtClean="0"/>
          </a:p>
          <a:p>
            <a:pPr algn="ctr"/>
            <a:endParaRPr lang="en-GB" dirty="0"/>
          </a:p>
        </p:txBody>
      </p:sp>
    </p:spTree>
    <p:extLst>
      <p:ext uri="{BB962C8B-B14F-4D97-AF65-F5344CB8AC3E}">
        <p14:creationId xmlns:p14="http://schemas.microsoft.com/office/powerpoint/2010/main" val="349697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GB" sz="2800" b="1" dirty="0" smtClean="0"/>
              <a:t>Cancer Transformation Funding </a:t>
            </a:r>
            <a:endParaRPr lang="en-GB" sz="2800" b="1" dirty="0"/>
          </a:p>
        </p:txBody>
      </p:sp>
      <p:sp>
        <p:nvSpPr>
          <p:cNvPr id="3" name="Content Placeholder 2"/>
          <p:cNvSpPr>
            <a:spLocks noGrp="1"/>
          </p:cNvSpPr>
          <p:nvPr>
            <p:ph idx="1"/>
          </p:nvPr>
        </p:nvSpPr>
        <p:spPr>
          <a:xfrm>
            <a:off x="457200" y="1124744"/>
            <a:ext cx="8229600" cy="5616624"/>
          </a:xfrm>
        </p:spPr>
        <p:txBody>
          <a:bodyPr>
            <a:normAutofit lnSpcReduction="10000"/>
          </a:bodyPr>
          <a:lstStyle/>
          <a:p>
            <a:pPr marL="0" indent="0">
              <a:buNone/>
            </a:pPr>
            <a:r>
              <a:rPr lang="en-GB" sz="2400" b="1" dirty="0" smtClean="0">
                <a:latin typeface="+mj-lt"/>
              </a:rPr>
              <a:t>SWAG Alliance CT Funding:   </a:t>
            </a:r>
          </a:p>
          <a:p>
            <a:pPr marL="0" indent="0">
              <a:buNone/>
            </a:pPr>
            <a:r>
              <a:rPr lang="en-GB" sz="2400" b="1" dirty="0" smtClean="0">
                <a:latin typeface="+mj-lt"/>
              </a:rPr>
              <a:t>Revenue     	£2.8m </a:t>
            </a:r>
            <a:r>
              <a:rPr lang="en-GB" sz="2400" b="1" dirty="0">
                <a:latin typeface="+mj-lt"/>
              </a:rPr>
              <a:t>in </a:t>
            </a:r>
            <a:r>
              <a:rPr lang="en-GB" sz="2400" b="1" dirty="0" smtClean="0">
                <a:latin typeface="+mj-lt"/>
              </a:rPr>
              <a:t>2017/18; </a:t>
            </a:r>
            <a:r>
              <a:rPr lang="en-GB" sz="2400" b="1" dirty="0">
                <a:latin typeface="+mj-lt"/>
              </a:rPr>
              <a:t>£2.7m in </a:t>
            </a:r>
            <a:r>
              <a:rPr lang="en-GB" sz="2400" b="1" dirty="0" smtClean="0">
                <a:latin typeface="+mj-lt"/>
              </a:rPr>
              <a:t>2018/19    	              Capital     	£</a:t>
            </a:r>
            <a:r>
              <a:rPr lang="en-GB" sz="2400" b="1" dirty="0">
                <a:latin typeface="+mj-lt"/>
              </a:rPr>
              <a:t>0.4m in 2017/18 </a:t>
            </a:r>
            <a:r>
              <a:rPr lang="en-GB" sz="2400" b="1" dirty="0" smtClean="0">
                <a:latin typeface="+mj-lt"/>
              </a:rPr>
              <a:t>only</a:t>
            </a:r>
          </a:p>
          <a:p>
            <a:pPr marL="0" indent="0">
              <a:buNone/>
            </a:pPr>
            <a:endParaRPr lang="en-GB" sz="2400" b="1" dirty="0" smtClean="0">
              <a:latin typeface="+mj-lt"/>
            </a:endParaRPr>
          </a:p>
          <a:p>
            <a:pPr marL="0" indent="0">
              <a:buNone/>
            </a:pPr>
            <a:r>
              <a:rPr lang="en-GB" sz="2000" b="1" dirty="0" smtClean="0">
                <a:solidFill>
                  <a:schemeClr val="bg2">
                    <a:lumMod val="25000"/>
                  </a:schemeClr>
                </a:solidFill>
                <a:latin typeface="+mj-lt"/>
              </a:rPr>
              <a:t>Principle cancer sites = Breast, colorectal &amp; prostate </a:t>
            </a:r>
          </a:p>
          <a:p>
            <a:pPr marL="0" indent="0">
              <a:buNone/>
            </a:pPr>
            <a:r>
              <a:rPr lang="en-GB" sz="2000" b="1" dirty="0" smtClean="0">
                <a:solidFill>
                  <a:schemeClr val="bg2">
                    <a:lumMod val="25000"/>
                  </a:schemeClr>
                </a:solidFill>
                <a:latin typeface="+mj-lt"/>
              </a:rPr>
              <a:t>Increase roll out of the Recovery Package:</a:t>
            </a:r>
          </a:p>
          <a:p>
            <a:r>
              <a:rPr lang="en-GB" sz="2000" dirty="0" smtClean="0">
                <a:solidFill>
                  <a:schemeClr val="bg2">
                    <a:lumMod val="25000"/>
                  </a:schemeClr>
                </a:solidFill>
                <a:latin typeface="+mj-lt"/>
              </a:rPr>
              <a:t>2 x Holistic Needs Assessment: by 31 days post diagnosis; within 6 weeks of end of treatment</a:t>
            </a:r>
          </a:p>
          <a:p>
            <a:r>
              <a:rPr lang="en-GB" sz="2000" dirty="0" smtClean="0">
                <a:solidFill>
                  <a:schemeClr val="bg2">
                    <a:lumMod val="25000"/>
                  </a:schemeClr>
                </a:solidFill>
                <a:latin typeface="+mj-lt"/>
              </a:rPr>
              <a:t>Health &amp; Wellbeing events</a:t>
            </a:r>
          </a:p>
          <a:p>
            <a:r>
              <a:rPr lang="en-GB" sz="2000" dirty="0" smtClean="0">
                <a:solidFill>
                  <a:schemeClr val="bg2">
                    <a:lumMod val="25000"/>
                  </a:schemeClr>
                </a:solidFill>
                <a:latin typeface="+mj-lt"/>
              </a:rPr>
              <a:t>Treatment summaries</a:t>
            </a:r>
          </a:p>
          <a:p>
            <a:r>
              <a:rPr lang="en-GB" sz="2000" dirty="0" smtClean="0">
                <a:solidFill>
                  <a:schemeClr val="bg2">
                    <a:lumMod val="25000"/>
                  </a:schemeClr>
                </a:solidFill>
                <a:latin typeface="+mj-lt"/>
              </a:rPr>
              <a:t>GP Cancer Care Review</a:t>
            </a:r>
          </a:p>
          <a:p>
            <a:pPr marL="0" indent="0">
              <a:buNone/>
            </a:pPr>
            <a:endParaRPr lang="en-GB" sz="2000" dirty="0">
              <a:solidFill>
                <a:schemeClr val="bg2">
                  <a:lumMod val="25000"/>
                </a:schemeClr>
              </a:solidFill>
              <a:latin typeface="+mj-lt"/>
            </a:endParaRPr>
          </a:p>
          <a:p>
            <a:pPr marL="0" indent="0">
              <a:buNone/>
            </a:pPr>
            <a:r>
              <a:rPr lang="en-GB" sz="2000" b="1" dirty="0" smtClean="0">
                <a:solidFill>
                  <a:schemeClr val="bg2">
                    <a:lumMod val="25000"/>
                  </a:schemeClr>
                </a:solidFill>
                <a:latin typeface="+mj-lt"/>
              </a:rPr>
              <a:t>Implement Risk Stratified Pathways:</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1 – Breast</a:t>
            </a:r>
          </a:p>
          <a:p>
            <a:r>
              <a:rPr lang="en-GB" sz="2000" dirty="0" smtClean="0">
                <a:solidFill>
                  <a:schemeClr val="bg2">
                    <a:lumMod val="25000"/>
                  </a:schemeClr>
                </a:solidFill>
                <a:latin typeface="+mj-lt"/>
              </a:rPr>
              <a:t>By end of </a:t>
            </a:r>
            <a:r>
              <a:rPr lang="en-GB" sz="2000" dirty="0" err="1" smtClean="0">
                <a:solidFill>
                  <a:schemeClr val="bg2">
                    <a:lumMod val="25000"/>
                  </a:schemeClr>
                </a:solidFill>
                <a:latin typeface="+mj-lt"/>
              </a:rPr>
              <a:t>Yr</a:t>
            </a:r>
            <a:r>
              <a:rPr lang="en-GB" sz="2000" dirty="0" smtClean="0">
                <a:solidFill>
                  <a:schemeClr val="bg2">
                    <a:lumMod val="25000"/>
                  </a:schemeClr>
                </a:solidFill>
                <a:latin typeface="+mj-lt"/>
              </a:rPr>
              <a:t> 2 – Colorectal &amp; Prostate</a:t>
            </a:r>
          </a:p>
          <a:p>
            <a:pPr marL="0" indent="0">
              <a:buNone/>
            </a:pPr>
            <a:endParaRPr lang="en-GB" sz="1800" dirty="0">
              <a:solidFill>
                <a:schemeClr val="bg2">
                  <a:lumMod val="25000"/>
                </a:schemeClr>
              </a:solidFill>
              <a:latin typeface="+mj-lt"/>
            </a:endParaRPr>
          </a:p>
          <a:p>
            <a:endParaRPr lang="en-GB" dirty="0"/>
          </a:p>
          <a:p>
            <a:endParaRPr lang="en-GB" dirty="0"/>
          </a:p>
        </p:txBody>
      </p:sp>
    </p:spTree>
    <p:extLst>
      <p:ext uri="{BB962C8B-B14F-4D97-AF65-F5344CB8AC3E}">
        <p14:creationId xmlns:p14="http://schemas.microsoft.com/office/powerpoint/2010/main" val="3187401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80696"/>
          </a:xfrm>
        </p:spPr>
        <p:txBody>
          <a:bodyPr>
            <a:normAutofit/>
          </a:bodyPr>
          <a:lstStyle/>
          <a:p>
            <a:r>
              <a:rPr lang="en-GB" sz="2800" dirty="0" smtClean="0"/>
              <a:t>SWAG Cancer Alliance CT Project </a:t>
            </a:r>
            <a:endParaRPr lang="en-GB" sz="2800" dirty="0"/>
          </a:p>
        </p:txBody>
      </p:sp>
      <p:sp>
        <p:nvSpPr>
          <p:cNvPr id="3" name="Content Placeholder 2"/>
          <p:cNvSpPr>
            <a:spLocks noGrp="1"/>
          </p:cNvSpPr>
          <p:nvPr>
            <p:ph idx="1"/>
          </p:nvPr>
        </p:nvSpPr>
        <p:spPr>
          <a:xfrm>
            <a:off x="457200" y="1772816"/>
            <a:ext cx="8229600" cy="4551784"/>
          </a:xfrm>
        </p:spPr>
        <p:txBody>
          <a:bodyPr>
            <a:normAutofit/>
          </a:bodyPr>
          <a:lstStyle/>
          <a:p>
            <a:r>
              <a:rPr lang="en-GB" sz="2800" dirty="0" smtClean="0">
                <a:latin typeface="+mj-lt"/>
              </a:rPr>
              <a:t>Recruitment of Cancer Support Workers to enable increased delivery of HNA and H&amp;WB activity</a:t>
            </a:r>
          </a:p>
          <a:p>
            <a:r>
              <a:rPr lang="en-GB" sz="2800" dirty="0" smtClean="0">
                <a:latin typeface="+mj-lt"/>
              </a:rPr>
              <a:t>Development of SCR/ </a:t>
            </a:r>
            <a:r>
              <a:rPr lang="en-GB" sz="2800" dirty="0" err="1" smtClean="0">
                <a:latin typeface="+mj-lt"/>
              </a:rPr>
              <a:t>Infoflex</a:t>
            </a:r>
            <a:r>
              <a:rPr lang="en-GB" sz="2800" dirty="0" smtClean="0">
                <a:latin typeface="+mj-lt"/>
              </a:rPr>
              <a:t> to support data collection and support implementation</a:t>
            </a:r>
          </a:p>
          <a:p>
            <a:r>
              <a:rPr lang="en-GB" sz="2800" dirty="0" smtClean="0">
                <a:latin typeface="+mj-lt"/>
              </a:rPr>
              <a:t>Psychological training programme</a:t>
            </a:r>
          </a:p>
          <a:p>
            <a:r>
              <a:rPr lang="en-GB" sz="2800" dirty="0" smtClean="0">
                <a:latin typeface="+mj-lt"/>
              </a:rPr>
              <a:t>Quality improvements for primary care support</a:t>
            </a:r>
          </a:p>
          <a:p>
            <a:r>
              <a:rPr lang="en-GB" sz="2800" dirty="0" smtClean="0">
                <a:latin typeface="+mj-lt"/>
              </a:rPr>
              <a:t>Cancer Rehabilitation services including </a:t>
            </a:r>
            <a:r>
              <a:rPr lang="en-GB" sz="2800" dirty="0" err="1" smtClean="0">
                <a:latin typeface="+mj-lt"/>
              </a:rPr>
              <a:t>prehabilitation</a:t>
            </a:r>
            <a:endParaRPr lang="en-GB" sz="2800" dirty="0" smtClean="0">
              <a:latin typeface="+mj-lt"/>
            </a:endParaRPr>
          </a:p>
          <a:p>
            <a:pPr marL="0" indent="0">
              <a:buNone/>
            </a:pPr>
            <a:endParaRPr lang="en-GB" sz="2800" dirty="0">
              <a:latin typeface="+mj-lt"/>
            </a:endParaRPr>
          </a:p>
        </p:txBody>
      </p:sp>
    </p:spTree>
    <p:extLst>
      <p:ext uri="{BB962C8B-B14F-4D97-AF65-F5344CB8AC3E}">
        <p14:creationId xmlns:p14="http://schemas.microsoft.com/office/powerpoint/2010/main" val="83077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4096"/>
          </a:xfrm>
        </p:spPr>
        <p:txBody>
          <a:bodyPr>
            <a:normAutofit fontScale="90000"/>
          </a:bodyPr>
          <a:lstStyle/>
          <a:p>
            <a:r>
              <a:rPr lang="en-GB" sz="2800" b="1" dirty="0" smtClean="0"/>
              <a:t>Alliance Programme Governance </a:t>
            </a:r>
            <a:br>
              <a:rPr lang="en-GB" sz="2800" b="1" dirty="0" smtClean="0"/>
            </a:br>
            <a:endParaRPr lang="en-GB" sz="2800" dirty="0"/>
          </a:p>
        </p:txBody>
      </p:sp>
      <p:sp>
        <p:nvSpPr>
          <p:cNvPr id="3" name="Content Placeholder 2"/>
          <p:cNvSpPr>
            <a:spLocks noGrp="1"/>
          </p:cNvSpPr>
          <p:nvPr>
            <p:ph idx="1"/>
          </p:nvPr>
        </p:nvSpPr>
        <p:spPr>
          <a:xfrm>
            <a:off x="457200" y="1196752"/>
            <a:ext cx="8229600" cy="5400600"/>
          </a:xfrm>
        </p:spPr>
        <p:txBody>
          <a:bodyPr>
            <a:normAutofit fontScale="92500"/>
          </a:bodyPr>
          <a:lstStyle/>
          <a:p>
            <a:r>
              <a:rPr lang="en-GB" sz="2400" dirty="0" smtClean="0">
                <a:solidFill>
                  <a:srgbClr val="0070C0"/>
                </a:solidFill>
                <a:latin typeface="+mj-lt"/>
              </a:rPr>
              <a:t>Clinical </a:t>
            </a:r>
            <a:r>
              <a:rPr lang="en-GB" sz="2400" dirty="0">
                <a:solidFill>
                  <a:srgbClr val="0070C0"/>
                </a:solidFill>
                <a:latin typeface="+mj-lt"/>
              </a:rPr>
              <a:t>Leadership</a:t>
            </a:r>
            <a:r>
              <a:rPr lang="en-GB" sz="2400" dirty="0">
                <a:latin typeface="+mj-lt"/>
              </a:rPr>
              <a:t> is provided by Dr Dorothy Goddard as Alliance LWBC Clinical Lead and Chair of the Alliance LWBC group. </a:t>
            </a:r>
          </a:p>
          <a:p>
            <a:r>
              <a:rPr lang="en-GB" sz="2400" dirty="0">
                <a:latin typeface="+mj-lt"/>
              </a:rPr>
              <a:t>There will be a </a:t>
            </a:r>
            <a:r>
              <a:rPr lang="en-GB" sz="2400" dirty="0">
                <a:solidFill>
                  <a:srgbClr val="0070C0"/>
                </a:solidFill>
                <a:latin typeface="+mj-lt"/>
              </a:rPr>
              <a:t>pan –Alliance programme management team </a:t>
            </a:r>
            <a:r>
              <a:rPr lang="en-GB" sz="2400" dirty="0">
                <a:latin typeface="+mj-lt"/>
              </a:rPr>
              <a:t>made up of the Alliance Programme manager, Macmillan resourced senior project managers and cancer transformation funded (CTF) STP and provider project managers. </a:t>
            </a:r>
            <a:endParaRPr lang="en-GB" sz="2400" dirty="0" smtClean="0">
              <a:latin typeface="+mj-lt"/>
            </a:endParaRPr>
          </a:p>
          <a:p>
            <a:r>
              <a:rPr lang="en-GB" sz="2400" dirty="0" smtClean="0">
                <a:solidFill>
                  <a:srgbClr val="0070C0"/>
                </a:solidFill>
                <a:latin typeface="+mj-lt"/>
              </a:rPr>
              <a:t>The </a:t>
            </a:r>
            <a:r>
              <a:rPr lang="en-GB" sz="2400" dirty="0">
                <a:solidFill>
                  <a:srgbClr val="0070C0"/>
                </a:solidFill>
                <a:latin typeface="+mj-lt"/>
              </a:rPr>
              <a:t>CTF project managers </a:t>
            </a:r>
            <a:r>
              <a:rPr lang="en-GB" sz="2400" dirty="0">
                <a:latin typeface="+mj-lt"/>
              </a:rPr>
              <a:t>will work in a consistent way and be professionally accountable to the Alliance programme manager and clinical lead in addition to their employing organisation.  This will enable the team to work across the alliance and with system wide developments across each STP including primary care and the community to ensure delivery of the Alliance agreed ambitions.  </a:t>
            </a:r>
          </a:p>
          <a:p>
            <a:r>
              <a:rPr lang="en-GB" sz="2400" dirty="0" smtClean="0">
                <a:latin typeface="+mj-lt"/>
              </a:rPr>
              <a:t>This structure crucial </a:t>
            </a:r>
            <a:r>
              <a:rPr lang="en-GB" sz="2400" dirty="0">
                <a:latin typeface="+mj-lt"/>
              </a:rPr>
              <a:t>to achieve change at pace both within Trusts but also achieve an equitable and sustainable service across SWAG.</a:t>
            </a:r>
          </a:p>
          <a:p>
            <a:endParaRPr lang="en-GB" dirty="0"/>
          </a:p>
        </p:txBody>
      </p:sp>
    </p:spTree>
    <p:extLst>
      <p:ext uri="{BB962C8B-B14F-4D97-AF65-F5344CB8AC3E}">
        <p14:creationId xmlns:p14="http://schemas.microsoft.com/office/powerpoint/2010/main" val="72830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161030" y="3264535"/>
            <a:ext cx="0" cy="23368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819390" y="2523490"/>
            <a:ext cx="0" cy="23431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07070" y="3163570"/>
            <a:ext cx="0" cy="262255"/>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9670" y="1586230"/>
            <a:ext cx="0" cy="41973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Rounded Rectangle 2"/>
          <p:cNvSpPr>
            <a:spLocks noChangeArrowheads="1"/>
          </p:cNvSpPr>
          <p:nvPr/>
        </p:nvSpPr>
        <p:spPr bwMode="auto">
          <a:xfrm>
            <a:off x="2490788" y="757238"/>
            <a:ext cx="3600450" cy="57150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Jon Miller</a:t>
            </a:r>
            <a:b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South West Cancer Programme Lead</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1" name="Rounded Rectangle 4"/>
          <p:cNvSpPr>
            <a:spLocks noChangeArrowheads="1"/>
          </p:cNvSpPr>
          <p:nvPr/>
        </p:nvSpPr>
        <p:spPr bwMode="auto">
          <a:xfrm>
            <a:off x="107504" y="1535113"/>
            <a:ext cx="3888431" cy="514350"/>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Peninsula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2" name="Rounded Rectangle 6"/>
          <p:cNvSpPr>
            <a:spLocks noChangeArrowheads="1"/>
          </p:cNvSpPr>
          <p:nvPr/>
        </p:nvSpPr>
        <p:spPr bwMode="auto">
          <a:xfrm>
            <a:off x="4849494" y="1535113"/>
            <a:ext cx="4114993" cy="514350"/>
          </a:xfrm>
          <a:prstGeom prst="roundRect">
            <a:avLst>
              <a:gd name="adj" fmla="val 16667"/>
            </a:avLst>
          </a:prstGeom>
          <a:solidFill>
            <a:srgbClr val="D9959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Calibri" pitchFamily="34" charset="0"/>
                <a:ea typeface="Calibri" pitchFamily="34" charset="0"/>
                <a:cs typeface="Times New Roman" pitchFamily="18" charset="0"/>
              </a:rPr>
              <a:t>SWAG Cancer Alliance</a:t>
            </a:r>
            <a:endParaRPr kumimoji="0" lang="en-US" altLang="en-US" sz="1400" b="0" i="0" u="none" strike="noStrike" cap="none" normalizeH="0" baseline="0" dirty="0" smtClean="0">
              <a:ln>
                <a:noFill/>
              </a:ln>
              <a:effectLst/>
              <a:latin typeface="Arial" pitchFamily="34" charset="0"/>
              <a:cs typeface="Arial" pitchFamily="34" charset="0"/>
            </a:endParaRPr>
          </a:p>
        </p:txBody>
      </p:sp>
      <p:sp>
        <p:nvSpPr>
          <p:cNvPr id="33" name="Rounded Rectangle 5"/>
          <p:cNvSpPr>
            <a:spLocks noChangeArrowheads="1"/>
          </p:cNvSpPr>
          <p:nvPr/>
        </p:nvSpPr>
        <p:spPr bwMode="auto">
          <a:xfrm>
            <a:off x="3635896" y="5373216"/>
            <a:ext cx="1820341" cy="720080"/>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Emma Derrick</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Network Assistant</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4" name="Rounded Rectangle 7"/>
          <p:cNvSpPr>
            <a:spLocks noChangeArrowheads="1"/>
          </p:cNvSpPr>
          <p:nvPr/>
        </p:nvSpPr>
        <p:spPr bwMode="auto">
          <a:xfrm>
            <a:off x="1309369" y="2271712"/>
            <a:ext cx="1030383" cy="781049"/>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John Renninson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5" name="Rounded Rectangle 11"/>
          <p:cNvSpPr>
            <a:spLocks noChangeArrowheads="1"/>
          </p:cNvSpPr>
          <p:nvPr/>
        </p:nvSpPr>
        <p:spPr bwMode="auto">
          <a:xfrm>
            <a:off x="4830762" y="2281238"/>
            <a:ext cx="1250951" cy="77152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Patricia Mclarnon</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6" name="Rounded Rectangle 10"/>
          <p:cNvSpPr>
            <a:spLocks noChangeArrowheads="1"/>
          </p:cNvSpPr>
          <p:nvPr/>
        </p:nvSpPr>
        <p:spPr bwMode="auto">
          <a:xfrm>
            <a:off x="6324601" y="2292350"/>
            <a:ext cx="1247936" cy="760410"/>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Amelia Randle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7" name="Rounded Rectangle 8"/>
          <p:cNvSpPr>
            <a:spLocks noChangeArrowheads="1"/>
          </p:cNvSpPr>
          <p:nvPr/>
        </p:nvSpPr>
        <p:spPr bwMode="auto">
          <a:xfrm>
            <a:off x="2627784" y="2262188"/>
            <a:ext cx="1368151" cy="790574"/>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Lynne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Kilner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Programme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8" name="Rounded Rectangle 16"/>
          <p:cNvSpPr>
            <a:spLocks noChangeArrowheads="1"/>
          </p:cNvSpPr>
          <p:nvPr/>
        </p:nvSpPr>
        <p:spPr bwMode="auto">
          <a:xfrm>
            <a:off x="107504" y="3294696"/>
            <a:ext cx="100811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Joe Mays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39" name="Rounded Rectangle 17"/>
          <p:cNvSpPr>
            <a:spLocks noChangeArrowheads="1"/>
          </p:cNvSpPr>
          <p:nvPr/>
        </p:nvSpPr>
        <p:spPr bwMode="auto">
          <a:xfrm>
            <a:off x="1309370" y="3294696"/>
            <a:ext cx="1030382" cy="92639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0" name="Rounded Rectangle 18"/>
          <p:cNvSpPr>
            <a:spLocks noChangeArrowheads="1"/>
          </p:cNvSpPr>
          <p:nvPr/>
        </p:nvSpPr>
        <p:spPr bwMode="auto">
          <a:xfrm>
            <a:off x="2627785" y="3256914"/>
            <a:ext cx="1368150" cy="964173"/>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 Prostate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Mr</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Nick Burns-Cox</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1" name="Rounded Rectangle 27"/>
          <p:cNvSpPr>
            <a:spLocks noChangeArrowheads="1"/>
          </p:cNvSpPr>
          <p:nvPr/>
        </p:nvSpPr>
        <p:spPr bwMode="auto">
          <a:xfrm>
            <a:off x="2843809" y="4389436"/>
            <a:ext cx="1152126"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Sarah-Jane Davies</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ounded Rectangle 28"/>
          <p:cNvSpPr>
            <a:spLocks noChangeArrowheads="1"/>
          </p:cNvSpPr>
          <p:nvPr/>
        </p:nvSpPr>
        <p:spPr bwMode="auto">
          <a:xfrm>
            <a:off x="4830762" y="4389436"/>
            <a:ext cx="1260476" cy="695748"/>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Nicola Gowen</a:t>
            </a:r>
            <a:endParaRPr kumimoji="0" lang="en-US" altLang="en-US" sz="1200" b="0" i="0" u="none" strike="noStrike" cap="none" normalizeH="0" baseline="0" dirty="0" smtClean="0">
              <a:ln>
                <a:noFill/>
              </a:ln>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ea typeface="Calibri" pitchFamily="34" charset="0"/>
                <a:cs typeface="Times New Roman" pitchFamily="18" charset="0"/>
              </a:rPr>
              <a:t>P&amp;ED Project Manager</a:t>
            </a:r>
            <a:endParaRPr kumimoji="0" lang="en-US" altLang="en-US" sz="1200" b="0" i="0" u="none" strike="noStrike" cap="none" normalizeH="0" baseline="0" dirty="0" smtClean="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ounded Rectangle 30"/>
          <p:cNvSpPr>
            <a:spLocks noChangeArrowheads="1"/>
          </p:cNvSpPr>
          <p:nvPr/>
        </p:nvSpPr>
        <p:spPr bwMode="auto">
          <a:xfrm>
            <a:off x="1475656" y="4389436"/>
            <a:ext cx="1152128"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Patient and Public Involvement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4" name="Rounded Rectangle 31"/>
          <p:cNvSpPr>
            <a:spLocks noChangeArrowheads="1"/>
          </p:cNvSpPr>
          <p:nvPr/>
        </p:nvSpPr>
        <p:spPr bwMode="auto">
          <a:xfrm>
            <a:off x="6249670" y="4389436"/>
            <a:ext cx="1322867" cy="695747"/>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Katy Horton-Fawkes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Macmillan PPE Lead  </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5" name="Rounded Rectangle 1"/>
          <p:cNvSpPr>
            <a:spLocks noChangeArrowheads="1"/>
          </p:cNvSpPr>
          <p:nvPr/>
        </p:nvSpPr>
        <p:spPr bwMode="auto">
          <a:xfrm>
            <a:off x="3635896" y="6237312"/>
            <a:ext cx="1820341" cy="504056"/>
          </a:xfrm>
          <a:prstGeom prst="roundRect">
            <a:avLst>
              <a:gd name="adj" fmla="val 16667"/>
            </a:avLst>
          </a:prstGeom>
          <a:solidFill>
            <a:srgbClr val="B8CCE4"/>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Admin Assistant – </a:t>
            </a:r>
            <a:r>
              <a:rPr lang="en-US" altLang="en-US" sz="1200" b="1" dirty="0" smtClean="0">
                <a:latin typeface="Calibri" pitchFamily="34" charset="0"/>
                <a:ea typeface="Calibri" pitchFamily="34" charset="0"/>
                <a:cs typeface="Times New Roman" pitchFamily="18" charset="0"/>
              </a:rPr>
              <a:t>Harriet </a:t>
            </a:r>
            <a:r>
              <a:rPr lang="en-US" altLang="en-US" sz="1200" b="1" dirty="0" err="1" smtClean="0">
                <a:latin typeface="Calibri" pitchFamily="34" charset="0"/>
                <a:ea typeface="Calibri" pitchFamily="34" charset="0"/>
                <a:cs typeface="Times New Roman" pitchFamily="18" charset="0"/>
              </a:rPr>
              <a:t>Munday</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6" name="Rounded Rectangle 9"/>
          <p:cNvSpPr>
            <a:spLocks noChangeArrowheads="1"/>
          </p:cNvSpPr>
          <p:nvPr/>
        </p:nvSpPr>
        <p:spPr bwMode="auto">
          <a:xfrm>
            <a:off x="107503" y="4389436"/>
            <a:ext cx="1201865" cy="803278"/>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200" b="1" dirty="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Nina </a:t>
            </a:r>
            <a:r>
              <a:rPr kumimoji="0" lang="en-US" altLang="en-US" sz="1200" b="1" i="0" u="none" strike="noStrike" cap="none" normalizeH="0" baseline="0" dirty="0" err="1" smtClean="0">
                <a:ln>
                  <a:noFill/>
                </a:ln>
                <a:effectLst/>
                <a:latin typeface="Calibri" pitchFamily="34" charset="0"/>
                <a:ea typeface="Calibri" pitchFamily="34" charset="0"/>
                <a:cs typeface="Times New Roman" pitchFamily="18" charset="0"/>
              </a:rPr>
              <a:t>Kamalarajan</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ounded Rectangle 12"/>
          <p:cNvSpPr>
            <a:spLocks noChangeArrowheads="1"/>
          </p:cNvSpPr>
          <p:nvPr/>
        </p:nvSpPr>
        <p:spPr bwMode="auto">
          <a:xfrm>
            <a:off x="4830763" y="3294696"/>
            <a:ext cx="1250949" cy="926391"/>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Sadaf Haque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P&amp;ED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8" name="Rounded Rectangle 13"/>
          <p:cNvSpPr>
            <a:spLocks noChangeArrowheads="1"/>
          </p:cNvSpPr>
          <p:nvPr/>
        </p:nvSpPr>
        <p:spPr bwMode="auto">
          <a:xfrm>
            <a:off x="6249988" y="3264535"/>
            <a:ext cx="1322549" cy="95655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Dr Dorothy Goddard</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LWBC Clinical Lead</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49" name="Rounded Rectangle 14"/>
          <p:cNvSpPr>
            <a:spLocks noChangeArrowheads="1"/>
          </p:cNvSpPr>
          <p:nvPr/>
        </p:nvSpPr>
        <p:spPr bwMode="auto">
          <a:xfrm>
            <a:off x="7668344" y="3256915"/>
            <a:ext cx="1296144" cy="964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endPar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endParaRPr>
          </a:p>
          <a:p>
            <a:pPr lvl="0" algn="ctr" fontAlgn="base">
              <a:spcBef>
                <a:spcPct val="0"/>
              </a:spcBef>
              <a:spcAft>
                <a:spcPct val="0"/>
              </a:spcAf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Pathways Clinical Lead </a:t>
            </a:r>
            <a:r>
              <a:rPr kumimoji="0" lang="en-US" altLang="en-US" sz="1000" b="1" i="0" u="none" strike="noStrike" cap="none" normalizeH="0" baseline="0" dirty="0" smtClean="0">
                <a:ln>
                  <a:noFill/>
                </a:ln>
                <a:effectLst/>
                <a:latin typeface="Calibri" pitchFamily="34" charset="0"/>
                <a:ea typeface="Calibri" pitchFamily="34" charset="0"/>
                <a:cs typeface="Times New Roman" pitchFamily="18" charset="0"/>
              </a:rPr>
              <a:t>– </a:t>
            </a: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Prostate  Prof. Raj Persad</a:t>
            </a:r>
          </a:p>
          <a:p>
            <a:pPr lvl="0" algn="ctr" fontAlgn="base">
              <a:spcBef>
                <a:spcPct val="0"/>
              </a:spcBef>
              <a:spcAft>
                <a:spcPct val="0"/>
              </a:spcAft>
            </a:pPr>
            <a:r>
              <a:rPr lang="en-US" altLang="en-US" sz="1200" b="1" dirty="0" smtClean="0">
                <a:solidFill>
                  <a:schemeClr val="tx1"/>
                </a:solidFill>
                <a:latin typeface="Calibri" pitchFamily="34" charset="0"/>
                <a:ea typeface="Calibri" pitchFamily="34" charset="0"/>
                <a:cs typeface="Times New Roman" pitchFamily="18" charset="0"/>
              </a:rPr>
              <a:t>Lung – vacant </a:t>
            </a:r>
            <a: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r>
            <a:br>
              <a:rPr kumimoji="0" lang="en-US" altLang="en-US" sz="10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ounded Rectangle 25"/>
          <p:cNvSpPr>
            <a:spLocks noChangeArrowheads="1"/>
          </p:cNvSpPr>
          <p:nvPr/>
        </p:nvSpPr>
        <p:spPr bwMode="auto">
          <a:xfrm>
            <a:off x="7668344" y="4389436"/>
            <a:ext cx="1296143" cy="695747"/>
          </a:xfrm>
          <a:prstGeom prst="roundRect">
            <a:avLst>
              <a:gd name="adj" fmla="val 16667"/>
            </a:avLst>
          </a:prstGeom>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Helen Dunderdale</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Manager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1" name="Rounded Rectangle 32"/>
          <p:cNvSpPr>
            <a:spLocks noChangeArrowheads="1"/>
          </p:cNvSpPr>
          <p:nvPr/>
        </p:nvSpPr>
        <p:spPr bwMode="auto">
          <a:xfrm>
            <a:off x="7668344" y="5192714"/>
            <a:ext cx="1296144" cy="684560"/>
          </a:xfrm>
          <a:prstGeom prst="roundRect">
            <a:avLst>
              <a:gd name="adj" fmla="val 16667"/>
            </a:avLst>
          </a:prstGeom>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Asha Sahni</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SSG Administrator</a:t>
            </a:r>
            <a:endParaRPr kumimoji="0" lang="en-US" altLang="en-US" sz="1200" b="0" i="0" u="none" strike="noStrike" cap="none" normalizeH="0" baseline="0" dirty="0" smtClean="0">
              <a:ln>
                <a:noFill/>
              </a:ln>
              <a:effectLst/>
              <a:latin typeface="Arial" pitchFamily="34" charset="0"/>
              <a:cs typeface="Arial" pitchFamily="34" charset="0"/>
            </a:endParaRPr>
          </a:p>
        </p:txBody>
      </p:sp>
      <p:sp>
        <p:nvSpPr>
          <p:cNvPr id="52" name="Rounded Rectangle 22"/>
          <p:cNvSpPr>
            <a:spLocks noChangeArrowheads="1"/>
          </p:cNvSpPr>
          <p:nvPr/>
        </p:nvSpPr>
        <p:spPr bwMode="auto">
          <a:xfrm>
            <a:off x="107504" y="2273299"/>
            <a:ext cx="1008112" cy="779461"/>
          </a:xfrm>
          <a:prstGeom prst="roundRect">
            <a:avLst>
              <a:gd name="adj" fmla="val 16667"/>
            </a:avLst>
          </a:prstGeom>
          <a:solidFill>
            <a:srgbClr val="FABF8F"/>
          </a:solidFill>
          <a:ln>
            <a:noFill/>
          </a:ln>
          <a:effectLst>
            <a:outerShdw dist="27940" dir="5400000" algn="ctr" rotWithShape="0">
              <a:srgbClr val="000000">
                <a:alpha val="31999"/>
              </a:srgbClr>
            </a:outerShdw>
          </a:effectLst>
          <a:extLst>
            <a:ext uri="{91240B29-F687-4F45-9708-019B960494DF}">
              <a14:hiddenLine xmlns:a14="http://schemas.microsoft.com/office/drawing/2010/main" w="25400">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Dr Alison Diamond</a:t>
            </a:r>
            <a:b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br>
            <a:r>
              <a:rPr kumimoji="0" lang="en-US" altLang="en-US" sz="1200" b="1" i="0" u="none" strike="noStrike" cap="none" normalizeH="0" baseline="0" dirty="0" smtClean="0">
                <a:ln>
                  <a:noFill/>
                </a:ln>
                <a:effectLst/>
                <a:latin typeface="Calibri" pitchFamily="34" charset="0"/>
                <a:ea typeface="Calibri" pitchFamily="34" charset="0"/>
                <a:cs typeface="Arial" pitchFamily="34" charset="0"/>
              </a:rPr>
              <a:t>Executive Lead</a:t>
            </a:r>
            <a:endParaRPr kumimoji="0" lang="en-US" altLang="en-US" sz="1200" b="0" i="0" u="none" strike="noStrike" cap="none" normalizeH="0" baseline="0" dirty="0" smtClean="0">
              <a:ln>
                <a:noFill/>
              </a:ln>
              <a:effectLst/>
              <a:latin typeface="Arial" pitchFamily="34" charset="0"/>
              <a:cs typeface="Arial" pitchFamily="34" charset="0"/>
            </a:endParaRPr>
          </a:p>
        </p:txBody>
      </p:sp>
      <p:cxnSp>
        <p:nvCxnSpPr>
          <p:cNvPr id="53" name="Straight Connector 52"/>
          <p:cNvCxnSpPr/>
          <p:nvPr/>
        </p:nvCxnSpPr>
        <p:spPr>
          <a:xfrm>
            <a:off x="2106930" y="3256915"/>
            <a:ext cx="0" cy="126365"/>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5" name="Rounded Rectangle 74"/>
          <p:cNvSpPr>
            <a:spLocks noChangeArrowheads="1"/>
          </p:cNvSpPr>
          <p:nvPr/>
        </p:nvSpPr>
        <p:spPr bwMode="auto">
          <a:xfrm>
            <a:off x="7819390" y="2287588"/>
            <a:ext cx="1145098" cy="765172"/>
          </a:xfrm>
          <a:prstGeom prst="roundRect">
            <a:avLst>
              <a:gd name="adj" fmla="val 16667"/>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James Rimmer</a:t>
            </a:r>
            <a:b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br>
            <a:r>
              <a:rPr kumimoji="0" lang="en-US" altLang="en-US" sz="1200" b="1" i="0" u="none" strike="noStrike" cap="none" normalizeH="0" baseline="0" dirty="0" smtClean="0">
                <a:ln>
                  <a:noFill/>
                </a:ln>
                <a:effectLst/>
                <a:latin typeface="Calibri" pitchFamily="34" charset="0"/>
                <a:ea typeface="Calibri" pitchFamily="34" charset="0"/>
                <a:cs typeface="Times New Roman" pitchFamily="18" charset="0"/>
              </a:rPr>
              <a:t>Executive Lead</a:t>
            </a:r>
            <a:endParaRPr kumimoji="0" lang="en-US" altLang="en-US" sz="1200" b="1" i="0" u="none" strike="noStrike" cap="none" normalizeH="0" baseline="0" dirty="0" smtClean="0">
              <a:ln>
                <a:noFill/>
              </a:ln>
              <a:effectLst/>
              <a:latin typeface="Arial" pitchFamily="34" charset="0"/>
              <a:cs typeface="Arial" pitchFamily="34" charset="0"/>
            </a:endParaRPr>
          </a:p>
        </p:txBody>
      </p:sp>
      <p:pic>
        <p:nvPicPr>
          <p:cNvPr id="3073"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57200"/>
            <a:ext cx="2495872" cy="9001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8" name="Rectangle 82"/>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73400" algn="l"/>
              </a:tabLst>
              <a:defRPr>
                <a:solidFill>
                  <a:schemeClr val="tx1"/>
                </a:solidFill>
                <a:latin typeface="Arial" pitchFamily="34" charset="0"/>
                <a:cs typeface="Arial" pitchFamily="34" charset="0"/>
              </a:defRPr>
            </a:lvl1pPr>
            <a:lvl2pPr fontAlgn="base">
              <a:spcBef>
                <a:spcPct val="0"/>
              </a:spcBef>
              <a:spcAft>
                <a:spcPct val="0"/>
              </a:spcAft>
              <a:tabLst>
                <a:tab pos="3073400" algn="l"/>
              </a:tabLst>
              <a:defRPr>
                <a:solidFill>
                  <a:schemeClr val="tx1"/>
                </a:solidFill>
                <a:latin typeface="Arial" pitchFamily="34" charset="0"/>
                <a:cs typeface="Arial" pitchFamily="34" charset="0"/>
              </a:defRPr>
            </a:lvl2pPr>
            <a:lvl3pPr fontAlgn="base">
              <a:spcBef>
                <a:spcPct val="0"/>
              </a:spcBef>
              <a:spcAft>
                <a:spcPct val="0"/>
              </a:spcAft>
              <a:tabLst>
                <a:tab pos="3073400" algn="l"/>
              </a:tabLst>
              <a:defRPr>
                <a:solidFill>
                  <a:schemeClr val="tx1"/>
                </a:solidFill>
                <a:latin typeface="Arial" pitchFamily="34" charset="0"/>
                <a:cs typeface="Arial" pitchFamily="34" charset="0"/>
              </a:defRPr>
            </a:lvl3pPr>
            <a:lvl4pPr fontAlgn="base">
              <a:spcBef>
                <a:spcPct val="0"/>
              </a:spcBef>
              <a:spcAft>
                <a:spcPct val="0"/>
              </a:spcAft>
              <a:tabLst>
                <a:tab pos="3073400" algn="l"/>
              </a:tabLst>
              <a:defRPr>
                <a:solidFill>
                  <a:schemeClr val="tx1"/>
                </a:solidFill>
                <a:latin typeface="Arial" pitchFamily="34" charset="0"/>
                <a:cs typeface="Arial" pitchFamily="34" charset="0"/>
              </a:defRPr>
            </a:lvl4pPr>
            <a:lvl5pPr fontAlgn="base">
              <a:spcBef>
                <a:spcPct val="0"/>
              </a:spcBef>
              <a:spcAft>
                <a:spcPct val="0"/>
              </a:spcAft>
              <a:tabLst>
                <a:tab pos="3073400" algn="l"/>
              </a:tabLst>
              <a:defRPr>
                <a:solidFill>
                  <a:schemeClr val="tx1"/>
                </a:solidFill>
                <a:latin typeface="Arial" pitchFamily="34" charset="0"/>
                <a:cs typeface="Arial" pitchFamily="34" charset="0"/>
              </a:defRPr>
            </a:lvl5pPr>
            <a:lvl6pPr fontAlgn="base">
              <a:spcBef>
                <a:spcPct val="0"/>
              </a:spcBef>
              <a:spcAft>
                <a:spcPct val="0"/>
              </a:spcAft>
              <a:tabLst>
                <a:tab pos="3073400" algn="l"/>
              </a:tabLst>
              <a:defRPr>
                <a:solidFill>
                  <a:schemeClr val="tx1"/>
                </a:solidFill>
                <a:latin typeface="Arial" pitchFamily="34" charset="0"/>
                <a:cs typeface="Arial" pitchFamily="34" charset="0"/>
              </a:defRPr>
            </a:lvl6pPr>
            <a:lvl7pPr fontAlgn="base">
              <a:spcBef>
                <a:spcPct val="0"/>
              </a:spcBef>
              <a:spcAft>
                <a:spcPct val="0"/>
              </a:spcAft>
              <a:tabLst>
                <a:tab pos="3073400" algn="l"/>
              </a:tabLst>
              <a:defRPr>
                <a:solidFill>
                  <a:schemeClr val="tx1"/>
                </a:solidFill>
                <a:latin typeface="Arial" pitchFamily="34" charset="0"/>
                <a:cs typeface="Arial" pitchFamily="34" charset="0"/>
              </a:defRPr>
            </a:lvl7pPr>
            <a:lvl8pPr fontAlgn="base">
              <a:spcBef>
                <a:spcPct val="0"/>
              </a:spcBef>
              <a:spcAft>
                <a:spcPct val="0"/>
              </a:spcAft>
              <a:tabLst>
                <a:tab pos="3073400" algn="l"/>
              </a:tabLst>
              <a:defRPr>
                <a:solidFill>
                  <a:schemeClr val="tx1"/>
                </a:solidFill>
                <a:latin typeface="Arial" pitchFamily="34" charset="0"/>
                <a:cs typeface="Arial" pitchFamily="34" charset="0"/>
              </a:defRPr>
            </a:lvl8pPr>
            <a:lvl9pPr fontAlgn="base">
              <a:spcBef>
                <a:spcPct val="0"/>
              </a:spcBef>
              <a:spcAft>
                <a:spcPct val="0"/>
              </a:spcAft>
              <a:tabLst>
                <a:tab pos="3073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73400" algn="l"/>
              </a:tabLst>
            </a:pPr>
            <a:r>
              <a:rPr kumimoji="0" lang="en-GB" altLang="en-US" sz="800" b="0" i="0" u="none" strike="noStrike" cap="none" normalizeH="0" baseline="0" smtClean="0">
                <a:ln>
                  <a:noFill/>
                </a:ln>
                <a:solidFill>
                  <a:schemeClr val="tx1"/>
                </a:solidFill>
                <a:effectLst/>
                <a:latin typeface="Arial" pitchFamily="34" charset="0"/>
                <a:cs typeface="Arial" pitchFamily="34" charset="0"/>
              </a:rPr>
              <a:t/>
            </a:r>
            <a:br>
              <a:rPr kumimoji="0" lang="en-GB" altLang="en-US" sz="800" b="0" i="0" u="none" strike="noStrike" cap="none" normalizeH="0" baseline="0" smtClean="0">
                <a:ln>
                  <a:noFill/>
                </a:ln>
                <a:solidFill>
                  <a:schemeClr val="tx1"/>
                </a:solidFill>
                <a:effectLst/>
                <a:latin typeface="Arial" pitchFamily="34" charset="0"/>
                <a:cs typeface="Arial" pitchFamily="34" charset="0"/>
              </a:rPr>
            </a:b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r>
              <a:rPr kumimoji="0" lang="en-GB"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GB" alt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073400" algn="l"/>
              </a:tabLst>
            </a:pPr>
            <a:endParaRPr kumimoji="0" lang="en-GB"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7755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T</a:t>
            </a:r>
            <a:r>
              <a:rPr lang="en-GB" sz="2800" b="1" dirty="0" smtClean="0"/>
              <a:t>reatment Summary Templates</a:t>
            </a:r>
            <a:endParaRPr lang="en-GB" sz="2800" b="1" dirty="0"/>
          </a:p>
        </p:txBody>
      </p:sp>
      <p:sp>
        <p:nvSpPr>
          <p:cNvPr id="4" name="Content Placeholder 3"/>
          <p:cNvSpPr>
            <a:spLocks noGrp="1"/>
          </p:cNvSpPr>
          <p:nvPr>
            <p:ph idx="1"/>
          </p:nvPr>
        </p:nvSpPr>
        <p:spPr/>
        <p:txBody>
          <a:bodyPr>
            <a:normAutofit/>
          </a:bodyPr>
          <a:lstStyle/>
          <a:p>
            <a:pPr marL="0" indent="0" algn="ctr">
              <a:buNone/>
            </a:pPr>
            <a:endParaRPr lang="en-GB" b="1" dirty="0" smtClean="0">
              <a:latin typeface="+mj-lt"/>
            </a:endParaRPr>
          </a:p>
          <a:p>
            <a:r>
              <a:rPr lang="en-GB" dirty="0" smtClean="0">
                <a:latin typeface="+mj-lt"/>
              </a:rPr>
              <a:t>3 draft skin Treatment Summary templates have been produced to date:</a:t>
            </a:r>
          </a:p>
          <a:p>
            <a:pPr lvl="1"/>
            <a:r>
              <a:rPr lang="en-GB" dirty="0" smtClean="0">
                <a:latin typeface="+mj-lt"/>
              </a:rPr>
              <a:t>BCC surgery</a:t>
            </a:r>
          </a:p>
          <a:p>
            <a:pPr lvl="1"/>
            <a:r>
              <a:rPr lang="en-GB" dirty="0" smtClean="0">
                <a:latin typeface="+mj-lt"/>
              </a:rPr>
              <a:t>SCC surgery</a:t>
            </a:r>
          </a:p>
          <a:p>
            <a:pPr lvl="1"/>
            <a:r>
              <a:rPr lang="en-GB" dirty="0" smtClean="0">
                <a:latin typeface="+mj-lt"/>
              </a:rPr>
              <a:t>Melanoma surgery</a:t>
            </a:r>
          </a:p>
          <a:p>
            <a:r>
              <a:rPr lang="en-GB" dirty="0" smtClean="0">
                <a:latin typeface="+mj-lt"/>
              </a:rPr>
              <a:t>Input from clinical teams and Macmillan GPA</a:t>
            </a:r>
          </a:p>
          <a:p>
            <a:r>
              <a:rPr lang="en-GB" dirty="0" smtClean="0">
                <a:latin typeface="+mj-lt"/>
              </a:rPr>
              <a:t>Aim to improve quality of TS</a:t>
            </a:r>
          </a:p>
        </p:txBody>
      </p:sp>
    </p:spTree>
    <p:extLst>
      <p:ext uri="{BB962C8B-B14F-4D97-AF65-F5344CB8AC3E}">
        <p14:creationId xmlns:p14="http://schemas.microsoft.com/office/powerpoint/2010/main" val="340029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Next Steps:</a:t>
            </a:r>
            <a:endParaRPr lang="en-GB" sz="4000" b="1" dirty="0"/>
          </a:p>
        </p:txBody>
      </p:sp>
      <p:sp>
        <p:nvSpPr>
          <p:cNvPr id="5" name="Content Placeholder 4"/>
          <p:cNvSpPr>
            <a:spLocks noGrp="1"/>
          </p:cNvSpPr>
          <p:nvPr>
            <p:ph idx="1"/>
          </p:nvPr>
        </p:nvSpPr>
        <p:spPr/>
        <p:txBody>
          <a:bodyPr/>
          <a:lstStyle/>
          <a:p>
            <a:pPr marL="0" indent="0">
              <a:buNone/>
            </a:pPr>
            <a:endParaRPr lang="en-GB" dirty="0">
              <a:latin typeface="+mj-lt"/>
            </a:endParaRPr>
          </a:p>
          <a:p>
            <a:pPr marL="0" indent="0">
              <a:buNone/>
            </a:pPr>
            <a:r>
              <a:rPr lang="en-GB" b="1" dirty="0" smtClean="0">
                <a:latin typeface="+mj-lt"/>
              </a:rPr>
              <a:t>Treatment Summary Templates:</a:t>
            </a:r>
          </a:p>
          <a:p>
            <a:r>
              <a:rPr lang="en-GB" dirty="0" smtClean="0">
                <a:latin typeface="+mj-lt"/>
              </a:rPr>
              <a:t>Develop oncology templates and agree different templates that are required e.g. immunotherapy</a:t>
            </a:r>
          </a:p>
          <a:p>
            <a:r>
              <a:rPr lang="en-GB" dirty="0" smtClean="0">
                <a:latin typeface="+mj-lt"/>
              </a:rPr>
              <a:t>Circulate skin TS templates to SSG for comments</a:t>
            </a:r>
          </a:p>
          <a:p>
            <a:r>
              <a:rPr lang="en-GB" dirty="0" smtClean="0">
                <a:latin typeface="+mj-lt"/>
              </a:rPr>
              <a:t>Work with Somerset Cancer Register to upload templates</a:t>
            </a:r>
          </a:p>
          <a:p>
            <a:pPr marL="0" indent="0">
              <a:buNone/>
            </a:pPr>
            <a:endParaRPr lang="en-GB" dirty="0">
              <a:latin typeface="+mj-lt"/>
            </a:endParaRPr>
          </a:p>
        </p:txBody>
      </p:sp>
    </p:spTree>
    <p:extLst>
      <p:ext uri="{BB962C8B-B14F-4D97-AF65-F5344CB8AC3E}">
        <p14:creationId xmlns:p14="http://schemas.microsoft.com/office/powerpoint/2010/main" val="2087340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1221</TotalTime>
  <Words>362</Words>
  <Application>Microsoft Office PowerPoint</Application>
  <PresentationFormat>On-screen Show (4:3)</PresentationFormat>
  <Paragraphs>78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SWAG Cancer Alliance: Cancer Transformation Programme</vt:lpstr>
      <vt:lpstr>Cancer Transformation Funding </vt:lpstr>
      <vt:lpstr>SWAG Cancer Alliance CT Project </vt:lpstr>
      <vt:lpstr>Alliance Programme Governance  </vt:lpstr>
      <vt:lpstr>PowerPoint Presentation</vt:lpstr>
      <vt:lpstr>Treatment Summary Templates</vt:lpstr>
      <vt:lpstr>Next Steps:</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McLarnon, Patricia</dc:creator>
  <cp:lastModifiedBy>Dunderdale, Helen</cp:lastModifiedBy>
  <cp:revision>24</cp:revision>
  <dcterms:created xsi:type="dcterms:W3CDTF">2017-12-17T15:54:44Z</dcterms:created>
  <dcterms:modified xsi:type="dcterms:W3CDTF">2018-05-08T12:47:42Z</dcterms:modified>
</cp:coreProperties>
</file>