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5.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8.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9.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1226" r:id="rId2"/>
    <p:sldId id="1210" r:id="rId3"/>
    <p:sldId id="1231" r:id="rId4"/>
    <p:sldId id="1208" r:id="rId5"/>
    <p:sldId id="1206" r:id="rId6"/>
    <p:sldId id="289" r:id="rId7"/>
    <p:sldId id="268" r:id="rId8"/>
    <p:sldId id="1224" r:id="rId9"/>
    <p:sldId id="1225" r:id="rId10"/>
    <p:sldId id="1230" r:id="rId11"/>
    <p:sldId id="1216" r:id="rId12"/>
    <p:sldId id="1223" r:id="rId13"/>
    <p:sldId id="1221" r:id="rId14"/>
    <p:sldId id="121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0610" autoAdjust="0"/>
  </p:normalViewPr>
  <p:slideViewPr>
    <p:cSldViewPr snapToGrid="0">
      <p:cViewPr varScale="1">
        <p:scale>
          <a:sx n="61" d="100"/>
          <a:sy n="61" d="100"/>
        </p:scale>
        <p:origin x="152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D76503-4C2A-42CB-B8B5-7DCE3C4F52C4}" type="doc">
      <dgm:prSet loTypeId="urn:microsoft.com/office/officeart/2005/8/layout/vProcess5" loCatId="process" qsTypeId="urn:microsoft.com/office/officeart/2005/8/quickstyle/simple3" qsCatId="simple" csTypeId="urn:microsoft.com/office/officeart/2005/8/colors/accent1_5" csCatId="accent1" phldr="1"/>
      <dgm:spPr/>
      <dgm:t>
        <a:bodyPr/>
        <a:lstStyle/>
        <a:p>
          <a:endParaRPr lang="en-GB"/>
        </a:p>
      </dgm:t>
    </dgm:pt>
    <dgm:pt modelId="{308EB440-AD13-4B11-9375-2F01E2967C57}">
      <dgm:prSet custT="1"/>
      <dgm:spPr/>
      <dgm:t>
        <a:bodyPr/>
        <a:lstStyle/>
        <a:p>
          <a:pPr algn="l"/>
          <a:r>
            <a:rPr lang="en-GB" sz="2000" b="1" dirty="0"/>
            <a:t>The national cancer strategy </a:t>
          </a:r>
          <a:r>
            <a:rPr lang="en-GB" sz="2000" dirty="0"/>
            <a:t>- ambitious aim to make significant progress in reducing preventable cancers, increasing cancer survival and improving patient experience and quality of life.</a:t>
          </a:r>
        </a:p>
      </dgm:t>
    </dgm:pt>
    <dgm:pt modelId="{B17DD7E6-861F-4F60-ADEC-24768E453EF0}" type="parTrans" cxnId="{458B53EE-EF85-42FA-9C00-E33C0761E125}">
      <dgm:prSet/>
      <dgm:spPr/>
      <dgm:t>
        <a:bodyPr/>
        <a:lstStyle/>
        <a:p>
          <a:pPr algn="just"/>
          <a:endParaRPr lang="en-GB" sz="3600">
            <a:solidFill>
              <a:schemeClr val="tx1"/>
            </a:solidFill>
          </a:endParaRPr>
        </a:p>
      </dgm:t>
    </dgm:pt>
    <dgm:pt modelId="{47476E77-B322-4571-8C7B-078BA8B51583}" type="sibTrans" cxnId="{458B53EE-EF85-42FA-9C00-E33C0761E125}">
      <dgm:prSet custT="1"/>
      <dgm:spPr/>
      <dgm:t>
        <a:bodyPr/>
        <a:lstStyle/>
        <a:p>
          <a:pPr algn="just"/>
          <a:endParaRPr lang="en-GB" sz="2000">
            <a:solidFill>
              <a:schemeClr val="tx1"/>
            </a:solidFill>
          </a:endParaRPr>
        </a:p>
      </dgm:t>
    </dgm:pt>
    <dgm:pt modelId="{E89C869A-7728-41B6-BA8D-CB015604B7A1}">
      <dgm:prSet custT="1"/>
      <dgm:spPr/>
      <dgm:t>
        <a:bodyPr/>
        <a:lstStyle/>
        <a:p>
          <a:pPr algn="just"/>
          <a:r>
            <a:rPr lang="en-GB" sz="2000" dirty="0"/>
            <a:t>Survival rates for cancer have never been higher, and overall patients report a very good experience of care. However, earlier and quicker diagnosis will have a major impact on survival. Variation in  access to care also needs to be addressed. </a:t>
          </a:r>
        </a:p>
      </dgm:t>
    </dgm:pt>
    <dgm:pt modelId="{DA23714E-A31F-4540-B438-746500D6EB02}" type="parTrans" cxnId="{A43237AE-EDCA-493E-8A9B-6C710364B8B1}">
      <dgm:prSet/>
      <dgm:spPr/>
      <dgm:t>
        <a:bodyPr/>
        <a:lstStyle/>
        <a:p>
          <a:pPr algn="just"/>
          <a:endParaRPr lang="en-GB" sz="3600">
            <a:solidFill>
              <a:schemeClr val="tx1"/>
            </a:solidFill>
          </a:endParaRPr>
        </a:p>
      </dgm:t>
    </dgm:pt>
    <dgm:pt modelId="{CF416D46-9393-4B12-90E7-44D4961F995D}" type="sibTrans" cxnId="{A43237AE-EDCA-493E-8A9B-6C710364B8B1}">
      <dgm:prSet custT="1"/>
      <dgm:spPr/>
      <dgm:t>
        <a:bodyPr/>
        <a:lstStyle/>
        <a:p>
          <a:pPr algn="just"/>
          <a:endParaRPr lang="en-GB" sz="2000">
            <a:solidFill>
              <a:schemeClr val="tx1"/>
            </a:solidFill>
          </a:endParaRPr>
        </a:p>
      </dgm:t>
    </dgm:pt>
    <dgm:pt modelId="{BC221313-D296-482E-A4FF-700FF75A511B}">
      <dgm:prSet custT="1"/>
      <dgm:spPr/>
      <dgm:t>
        <a:bodyPr/>
        <a:lstStyle/>
        <a:p>
          <a:pPr algn="just"/>
          <a:r>
            <a:rPr lang="en-GB" sz="2000" dirty="0"/>
            <a:t>Early diagnosis, fast diagnosis, and equity of access to treatment and care are central to the </a:t>
          </a:r>
          <a:r>
            <a:rPr lang="en-GB" sz="2000" b="1" dirty="0"/>
            <a:t>National Cancer Programme </a:t>
          </a:r>
          <a:r>
            <a:rPr lang="en-GB" sz="2000" dirty="0"/>
            <a:t>and the transformation of services we want to achieve.</a:t>
          </a:r>
        </a:p>
      </dgm:t>
    </dgm:pt>
    <dgm:pt modelId="{41AC736D-8589-4A46-833D-7D4EAC4DA943}" type="parTrans" cxnId="{9EDA0829-78EE-423B-A90F-D0E3254A5A88}">
      <dgm:prSet/>
      <dgm:spPr/>
      <dgm:t>
        <a:bodyPr/>
        <a:lstStyle/>
        <a:p>
          <a:pPr algn="just"/>
          <a:endParaRPr lang="en-GB" sz="3600">
            <a:solidFill>
              <a:schemeClr val="tx1"/>
            </a:solidFill>
          </a:endParaRPr>
        </a:p>
      </dgm:t>
    </dgm:pt>
    <dgm:pt modelId="{56FB05F1-C504-4343-B803-7A5AD66E2039}" type="sibTrans" cxnId="{9EDA0829-78EE-423B-A90F-D0E3254A5A88}">
      <dgm:prSet custT="1"/>
      <dgm:spPr/>
      <dgm:t>
        <a:bodyPr/>
        <a:lstStyle/>
        <a:p>
          <a:pPr algn="just"/>
          <a:endParaRPr lang="en-GB" sz="2000">
            <a:solidFill>
              <a:schemeClr val="tx1"/>
            </a:solidFill>
          </a:endParaRPr>
        </a:p>
      </dgm:t>
    </dgm:pt>
    <dgm:pt modelId="{4F25AB7A-5935-4599-AFD9-E6D7B1278C65}">
      <dgm:prSet custT="1"/>
      <dgm:spPr/>
      <dgm:t>
        <a:bodyPr/>
        <a:lstStyle/>
        <a:p>
          <a:pPr algn="l"/>
          <a:r>
            <a:rPr lang="en-GB" sz="2000" b="1" dirty="0"/>
            <a:t>Cancer and the NHS Long Term Plan </a:t>
          </a:r>
          <a:r>
            <a:rPr lang="en-GB" sz="2000" b="0" dirty="0"/>
            <a:t>- Diagnose 75% of cancers at stage 1 or 2 by 2028</a:t>
          </a:r>
        </a:p>
        <a:p>
          <a:pPr algn="l"/>
          <a:r>
            <a:rPr lang="en-GB" sz="2000" b="1" dirty="0"/>
            <a:t>Rapid Diagnostic Pathway  - improved number of cancers diagnosed within 28 days by March 2020</a:t>
          </a:r>
        </a:p>
      </dgm:t>
    </dgm:pt>
    <dgm:pt modelId="{7E248724-BF50-4591-BF6C-711AABDFDC63}" type="parTrans" cxnId="{CDA0A829-888D-4AF2-9917-4BBA5B5E098B}">
      <dgm:prSet/>
      <dgm:spPr/>
      <dgm:t>
        <a:bodyPr/>
        <a:lstStyle/>
        <a:p>
          <a:pPr algn="just"/>
          <a:endParaRPr lang="en-GB" sz="3600">
            <a:solidFill>
              <a:schemeClr val="tx1"/>
            </a:solidFill>
          </a:endParaRPr>
        </a:p>
      </dgm:t>
    </dgm:pt>
    <dgm:pt modelId="{9A0F7E26-FD38-48C3-9807-313F8F0006A2}" type="sibTrans" cxnId="{CDA0A829-888D-4AF2-9917-4BBA5B5E098B}">
      <dgm:prSet/>
      <dgm:spPr/>
      <dgm:t>
        <a:bodyPr/>
        <a:lstStyle/>
        <a:p>
          <a:pPr algn="just"/>
          <a:endParaRPr lang="en-GB">
            <a:solidFill>
              <a:schemeClr val="tx1"/>
            </a:solidFill>
          </a:endParaRPr>
        </a:p>
      </dgm:t>
    </dgm:pt>
    <dgm:pt modelId="{776E49DD-33C9-4ADD-923E-C99AE8030E71}" type="pres">
      <dgm:prSet presAssocID="{DAD76503-4C2A-42CB-B8B5-7DCE3C4F52C4}" presName="outerComposite" presStyleCnt="0">
        <dgm:presLayoutVars>
          <dgm:chMax val="5"/>
          <dgm:dir/>
          <dgm:resizeHandles val="exact"/>
        </dgm:presLayoutVars>
      </dgm:prSet>
      <dgm:spPr/>
    </dgm:pt>
    <dgm:pt modelId="{297F6296-E4E4-4E13-8208-69A1ADE65F69}" type="pres">
      <dgm:prSet presAssocID="{DAD76503-4C2A-42CB-B8B5-7DCE3C4F52C4}" presName="dummyMaxCanvas" presStyleCnt="0">
        <dgm:presLayoutVars/>
      </dgm:prSet>
      <dgm:spPr/>
    </dgm:pt>
    <dgm:pt modelId="{F8CCBEA4-7D6D-47B1-A08A-A04AC3C24B51}" type="pres">
      <dgm:prSet presAssocID="{DAD76503-4C2A-42CB-B8B5-7DCE3C4F52C4}" presName="FourNodes_1" presStyleLbl="node1" presStyleIdx="0" presStyleCnt="4" custLinFactNeighborX="-585" custLinFactNeighborY="-1030">
        <dgm:presLayoutVars>
          <dgm:bulletEnabled val="1"/>
        </dgm:presLayoutVars>
      </dgm:prSet>
      <dgm:spPr/>
    </dgm:pt>
    <dgm:pt modelId="{C754532C-523C-41E6-92B5-E218371CCC5C}" type="pres">
      <dgm:prSet presAssocID="{DAD76503-4C2A-42CB-B8B5-7DCE3C4F52C4}" presName="FourNodes_2" presStyleLbl="node1" presStyleIdx="1" presStyleCnt="4">
        <dgm:presLayoutVars>
          <dgm:bulletEnabled val="1"/>
        </dgm:presLayoutVars>
      </dgm:prSet>
      <dgm:spPr/>
    </dgm:pt>
    <dgm:pt modelId="{85443D20-B863-44A7-8ADE-77D2D9C279E2}" type="pres">
      <dgm:prSet presAssocID="{DAD76503-4C2A-42CB-B8B5-7DCE3C4F52C4}" presName="FourNodes_3" presStyleLbl="node1" presStyleIdx="2" presStyleCnt="4">
        <dgm:presLayoutVars>
          <dgm:bulletEnabled val="1"/>
        </dgm:presLayoutVars>
      </dgm:prSet>
      <dgm:spPr/>
    </dgm:pt>
    <dgm:pt modelId="{146FCA2A-2D94-4AD3-84A6-3167B71BAF32}" type="pres">
      <dgm:prSet presAssocID="{DAD76503-4C2A-42CB-B8B5-7DCE3C4F52C4}" presName="FourNodes_4" presStyleLbl="node1" presStyleIdx="3" presStyleCnt="4">
        <dgm:presLayoutVars>
          <dgm:bulletEnabled val="1"/>
        </dgm:presLayoutVars>
      </dgm:prSet>
      <dgm:spPr/>
    </dgm:pt>
    <dgm:pt modelId="{DA7AEC70-7334-4ACC-8A41-83BBFE89747F}" type="pres">
      <dgm:prSet presAssocID="{DAD76503-4C2A-42CB-B8B5-7DCE3C4F52C4}" presName="FourConn_1-2" presStyleLbl="fgAccFollowNode1" presStyleIdx="0" presStyleCnt="3">
        <dgm:presLayoutVars>
          <dgm:bulletEnabled val="1"/>
        </dgm:presLayoutVars>
      </dgm:prSet>
      <dgm:spPr/>
    </dgm:pt>
    <dgm:pt modelId="{6C92C8BF-9AC1-4E0A-ADDB-48982DA7A93A}" type="pres">
      <dgm:prSet presAssocID="{DAD76503-4C2A-42CB-B8B5-7DCE3C4F52C4}" presName="FourConn_2-3" presStyleLbl="fgAccFollowNode1" presStyleIdx="1" presStyleCnt="3">
        <dgm:presLayoutVars>
          <dgm:bulletEnabled val="1"/>
        </dgm:presLayoutVars>
      </dgm:prSet>
      <dgm:spPr/>
    </dgm:pt>
    <dgm:pt modelId="{0125A7C5-42F9-462A-91D0-5C60617869DF}" type="pres">
      <dgm:prSet presAssocID="{DAD76503-4C2A-42CB-B8B5-7DCE3C4F52C4}" presName="FourConn_3-4" presStyleLbl="fgAccFollowNode1" presStyleIdx="2" presStyleCnt="3">
        <dgm:presLayoutVars>
          <dgm:bulletEnabled val="1"/>
        </dgm:presLayoutVars>
      </dgm:prSet>
      <dgm:spPr/>
    </dgm:pt>
    <dgm:pt modelId="{E2AF0FA7-4A2F-4F10-8F6F-2DF46FFAD4CF}" type="pres">
      <dgm:prSet presAssocID="{DAD76503-4C2A-42CB-B8B5-7DCE3C4F52C4}" presName="FourNodes_1_text" presStyleLbl="node1" presStyleIdx="3" presStyleCnt="4">
        <dgm:presLayoutVars>
          <dgm:bulletEnabled val="1"/>
        </dgm:presLayoutVars>
      </dgm:prSet>
      <dgm:spPr/>
    </dgm:pt>
    <dgm:pt modelId="{70DB04B6-310D-4CB1-8FE6-E7CBA9AECEDD}" type="pres">
      <dgm:prSet presAssocID="{DAD76503-4C2A-42CB-B8B5-7DCE3C4F52C4}" presName="FourNodes_2_text" presStyleLbl="node1" presStyleIdx="3" presStyleCnt="4">
        <dgm:presLayoutVars>
          <dgm:bulletEnabled val="1"/>
        </dgm:presLayoutVars>
      </dgm:prSet>
      <dgm:spPr/>
    </dgm:pt>
    <dgm:pt modelId="{EF3CD034-2BB9-4924-9109-C5A2BAA0CB60}" type="pres">
      <dgm:prSet presAssocID="{DAD76503-4C2A-42CB-B8B5-7DCE3C4F52C4}" presName="FourNodes_3_text" presStyleLbl="node1" presStyleIdx="3" presStyleCnt="4">
        <dgm:presLayoutVars>
          <dgm:bulletEnabled val="1"/>
        </dgm:presLayoutVars>
      </dgm:prSet>
      <dgm:spPr/>
    </dgm:pt>
    <dgm:pt modelId="{969716F8-3911-4994-8E07-1890BA665BDA}" type="pres">
      <dgm:prSet presAssocID="{DAD76503-4C2A-42CB-B8B5-7DCE3C4F52C4}" presName="FourNodes_4_text" presStyleLbl="node1" presStyleIdx="3" presStyleCnt="4">
        <dgm:presLayoutVars>
          <dgm:bulletEnabled val="1"/>
        </dgm:presLayoutVars>
      </dgm:prSet>
      <dgm:spPr/>
    </dgm:pt>
  </dgm:ptLst>
  <dgm:cxnLst>
    <dgm:cxn modelId="{23843813-18F2-400B-A2DA-FDB6C06E3A5F}" type="presOf" srcId="{BC221313-D296-482E-A4FF-700FF75A511B}" destId="{85443D20-B863-44A7-8ADE-77D2D9C279E2}" srcOrd="0" destOrd="0" presId="urn:microsoft.com/office/officeart/2005/8/layout/vProcess5"/>
    <dgm:cxn modelId="{274E3A28-F151-44F3-9A96-74131759F48B}" type="presOf" srcId="{BC221313-D296-482E-A4FF-700FF75A511B}" destId="{EF3CD034-2BB9-4924-9109-C5A2BAA0CB60}" srcOrd="1" destOrd="0" presId="urn:microsoft.com/office/officeart/2005/8/layout/vProcess5"/>
    <dgm:cxn modelId="{9EDA0829-78EE-423B-A90F-D0E3254A5A88}" srcId="{DAD76503-4C2A-42CB-B8B5-7DCE3C4F52C4}" destId="{BC221313-D296-482E-A4FF-700FF75A511B}" srcOrd="2" destOrd="0" parTransId="{41AC736D-8589-4A46-833D-7D4EAC4DA943}" sibTransId="{56FB05F1-C504-4343-B803-7A5AD66E2039}"/>
    <dgm:cxn modelId="{CDA0A829-888D-4AF2-9917-4BBA5B5E098B}" srcId="{DAD76503-4C2A-42CB-B8B5-7DCE3C4F52C4}" destId="{4F25AB7A-5935-4599-AFD9-E6D7B1278C65}" srcOrd="3" destOrd="0" parTransId="{7E248724-BF50-4591-BF6C-711AABDFDC63}" sibTransId="{9A0F7E26-FD38-48C3-9807-313F8F0006A2}"/>
    <dgm:cxn modelId="{E34A3638-D97D-4F7C-871F-51CFBF9B3F6E}" type="presOf" srcId="{308EB440-AD13-4B11-9375-2F01E2967C57}" destId="{E2AF0FA7-4A2F-4F10-8F6F-2DF46FFAD4CF}" srcOrd="1" destOrd="0" presId="urn:microsoft.com/office/officeart/2005/8/layout/vProcess5"/>
    <dgm:cxn modelId="{9385B339-BD30-4EE5-A299-7FF78F57F75B}" type="presOf" srcId="{308EB440-AD13-4B11-9375-2F01E2967C57}" destId="{F8CCBEA4-7D6D-47B1-A08A-A04AC3C24B51}" srcOrd="0" destOrd="0" presId="urn:microsoft.com/office/officeart/2005/8/layout/vProcess5"/>
    <dgm:cxn modelId="{1E4BAF42-D21F-4FCF-BDDE-B0D9CF76DB26}" type="presOf" srcId="{E89C869A-7728-41B6-BA8D-CB015604B7A1}" destId="{C754532C-523C-41E6-92B5-E218371CCC5C}" srcOrd="0" destOrd="0" presId="urn:microsoft.com/office/officeart/2005/8/layout/vProcess5"/>
    <dgm:cxn modelId="{7C23667A-EDA3-4AF5-9543-F5FD7421F552}" type="presOf" srcId="{47476E77-B322-4571-8C7B-078BA8B51583}" destId="{DA7AEC70-7334-4ACC-8A41-83BBFE89747F}" srcOrd="0" destOrd="0" presId="urn:microsoft.com/office/officeart/2005/8/layout/vProcess5"/>
    <dgm:cxn modelId="{26F40D9A-74B0-4C16-BDC8-400F2EB6114D}" type="presOf" srcId="{CF416D46-9393-4B12-90E7-44D4961F995D}" destId="{6C92C8BF-9AC1-4E0A-ADDB-48982DA7A93A}" srcOrd="0" destOrd="0" presId="urn:microsoft.com/office/officeart/2005/8/layout/vProcess5"/>
    <dgm:cxn modelId="{C08DAD9B-E47B-4938-9E3A-BB0E0E5101B9}" type="presOf" srcId="{56FB05F1-C504-4343-B803-7A5AD66E2039}" destId="{0125A7C5-42F9-462A-91D0-5C60617869DF}" srcOrd="0" destOrd="0" presId="urn:microsoft.com/office/officeart/2005/8/layout/vProcess5"/>
    <dgm:cxn modelId="{2C47ECAD-1899-46E5-AB89-05D97AD49F92}" type="presOf" srcId="{4F25AB7A-5935-4599-AFD9-E6D7B1278C65}" destId="{969716F8-3911-4994-8E07-1890BA665BDA}" srcOrd="1" destOrd="0" presId="urn:microsoft.com/office/officeart/2005/8/layout/vProcess5"/>
    <dgm:cxn modelId="{A43237AE-EDCA-493E-8A9B-6C710364B8B1}" srcId="{DAD76503-4C2A-42CB-B8B5-7DCE3C4F52C4}" destId="{E89C869A-7728-41B6-BA8D-CB015604B7A1}" srcOrd="1" destOrd="0" parTransId="{DA23714E-A31F-4540-B438-746500D6EB02}" sibTransId="{CF416D46-9393-4B12-90E7-44D4961F995D}"/>
    <dgm:cxn modelId="{85DE68BB-0DAB-444A-8421-DC7F4724C5EE}" type="presOf" srcId="{4F25AB7A-5935-4599-AFD9-E6D7B1278C65}" destId="{146FCA2A-2D94-4AD3-84A6-3167B71BAF32}" srcOrd="0" destOrd="0" presId="urn:microsoft.com/office/officeart/2005/8/layout/vProcess5"/>
    <dgm:cxn modelId="{F3E393BF-601C-49F6-BC3C-BB811EB65EE2}" type="presOf" srcId="{E89C869A-7728-41B6-BA8D-CB015604B7A1}" destId="{70DB04B6-310D-4CB1-8FE6-E7CBA9AECEDD}" srcOrd="1" destOrd="0" presId="urn:microsoft.com/office/officeart/2005/8/layout/vProcess5"/>
    <dgm:cxn modelId="{458B53EE-EF85-42FA-9C00-E33C0761E125}" srcId="{DAD76503-4C2A-42CB-B8B5-7DCE3C4F52C4}" destId="{308EB440-AD13-4B11-9375-2F01E2967C57}" srcOrd="0" destOrd="0" parTransId="{B17DD7E6-861F-4F60-ADEC-24768E453EF0}" sibTransId="{47476E77-B322-4571-8C7B-078BA8B51583}"/>
    <dgm:cxn modelId="{0DE1B9FF-58D3-448A-AE5D-021E62C93B58}" type="presOf" srcId="{DAD76503-4C2A-42CB-B8B5-7DCE3C4F52C4}" destId="{776E49DD-33C9-4ADD-923E-C99AE8030E71}" srcOrd="0" destOrd="0" presId="urn:microsoft.com/office/officeart/2005/8/layout/vProcess5"/>
    <dgm:cxn modelId="{87927642-055C-4AFC-89F8-DCA97D1B1726}" type="presParOf" srcId="{776E49DD-33C9-4ADD-923E-C99AE8030E71}" destId="{297F6296-E4E4-4E13-8208-69A1ADE65F69}" srcOrd="0" destOrd="0" presId="urn:microsoft.com/office/officeart/2005/8/layout/vProcess5"/>
    <dgm:cxn modelId="{4955EA1D-70DA-4BB8-BA8D-1B001A05FF51}" type="presParOf" srcId="{776E49DD-33C9-4ADD-923E-C99AE8030E71}" destId="{F8CCBEA4-7D6D-47B1-A08A-A04AC3C24B51}" srcOrd="1" destOrd="0" presId="urn:microsoft.com/office/officeart/2005/8/layout/vProcess5"/>
    <dgm:cxn modelId="{A914AC78-080A-4EA9-AE74-4E130C405AD1}" type="presParOf" srcId="{776E49DD-33C9-4ADD-923E-C99AE8030E71}" destId="{C754532C-523C-41E6-92B5-E218371CCC5C}" srcOrd="2" destOrd="0" presId="urn:microsoft.com/office/officeart/2005/8/layout/vProcess5"/>
    <dgm:cxn modelId="{0809E286-464F-439C-AFAD-53500FCD4C85}" type="presParOf" srcId="{776E49DD-33C9-4ADD-923E-C99AE8030E71}" destId="{85443D20-B863-44A7-8ADE-77D2D9C279E2}" srcOrd="3" destOrd="0" presId="urn:microsoft.com/office/officeart/2005/8/layout/vProcess5"/>
    <dgm:cxn modelId="{0C11188D-5C1F-4801-8BB5-18B769FF28B4}" type="presParOf" srcId="{776E49DD-33C9-4ADD-923E-C99AE8030E71}" destId="{146FCA2A-2D94-4AD3-84A6-3167B71BAF32}" srcOrd="4" destOrd="0" presId="urn:microsoft.com/office/officeart/2005/8/layout/vProcess5"/>
    <dgm:cxn modelId="{7B096317-B7C8-4E6C-8191-ABEEAA9AAEDD}" type="presParOf" srcId="{776E49DD-33C9-4ADD-923E-C99AE8030E71}" destId="{DA7AEC70-7334-4ACC-8A41-83BBFE89747F}" srcOrd="5" destOrd="0" presId="urn:microsoft.com/office/officeart/2005/8/layout/vProcess5"/>
    <dgm:cxn modelId="{A59A8A66-5EA9-43AD-A29A-65BB92A300F2}" type="presParOf" srcId="{776E49DD-33C9-4ADD-923E-C99AE8030E71}" destId="{6C92C8BF-9AC1-4E0A-ADDB-48982DA7A93A}" srcOrd="6" destOrd="0" presId="urn:microsoft.com/office/officeart/2005/8/layout/vProcess5"/>
    <dgm:cxn modelId="{966FF89F-02A2-401C-BB46-4CD40A06AB2A}" type="presParOf" srcId="{776E49DD-33C9-4ADD-923E-C99AE8030E71}" destId="{0125A7C5-42F9-462A-91D0-5C60617869DF}" srcOrd="7" destOrd="0" presId="urn:microsoft.com/office/officeart/2005/8/layout/vProcess5"/>
    <dgm:cxn modelId="{4516EEA7-3731-44CA-A7D5-2B8EE4695489}" type="presParOf" srcId="{776E49DD-33C9-4ADD-923E-C99AE8030E71}" destId="{E2AF0FA7-4A2F-4F10-8F6F-2DF46FFAD4CF}" srcOrd="8" destOrd="0" presId="urn:microsoft.com/office/officeart/2005/8/layout/vProcess5"/>
    <dgm:cxn modelId="{A09C033C-F304-4802-BEE0-9B04D7D75445}" type="presParOf" srcId="{776E49DD-33C9-4ADD-923E-C99AE8030E71}" destId="{70DB04B6-310D-4CB1-8FE6-E7CBA9AECEDD}" srcOrd="9" destOrd="0" presId="urn:microsoft.com/office/officeart/2005/8/layout/vProcess5"/>
    <dgm:cxn modelId="{2C9333D8-4BCE-49DC-B244-7E5DF0FC7703}" type="presParOf" srcId="{776E49DD-33C9-4ADD-923E-C99AE8030E71}" destId="{EF3CD034-2BB9-4924-9109-C5A2BAA0CB60}" srcOrd="10" destOrd="0" presId="urn:microsoft.com/office/officeart/2005/8/layout/vProcess5"/>
    <dgm:cxn modelId="{27B35F03-E456-4AED-BAA4-9391D2B1EE3E}" type="presParOf" srcId="{776E49DD-33C9-4ADD-923E-C99AE8030E71}" destId="{969716F8-3911-4994-8E07-1890BA665BDA}" srcOrd="11" destOrd="0" presId="urn:microsoft.com/office/officeart/2005/8/layout/vProcess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5D69CF6-9B39-4B35-A424-86FD2D6EED4C}" type="doc">
      <dgm:prSet loTypeId="urn:microsoft.com/office/officeart/2005/8/layout/hProcess6" loCatId="process" qsTypeId="urn:microsoft.com/office/officeart/2005/8/quickstyle/simple5" qsCatId="simple" csTypeId="urn:microsoft.com/office/officeart/2005/8/colors/accent2_3" csCatId="accent2" phldr="1"/>
      <dgm:spPr/>
      <dgm:t>
        <a:bodyPr/>
        <a:lstStyle/>
        <a:p>
          <a:endParaRPr lang="en-GB"/>
        </a:p>
      </dgm:t>
    </dgm:pt>
    <dgm:pt modelId="{A1686465-BE1D-4C06-8C5B-0DED24E84DCA}">
      <dgm:prSet phldrT="[Text]"/>
      <dgm:spPr/>
      <dgm:t>
        <a:bodyPr/>
        <a:lstStyle/>
        <a:p>
          <a:r>
            <a:rPr lang="en-GB" dirty="0"/>
            <a:t>Time 1</a:t>
          </a:r>
        </a:p>
      </dgm:t>
    </dgm:pt>
    <dgm:pt modelId="{59330DA4-A77A-49FC-BA92-125371595F07}" type="parTrans" cxnId="{B97B1E5F-84F6-44E0-A91D-7306A57392C0}">
      <dgm:prSet/>
      <dgm:spPr/>
      <dgm:t>
        <a:bodyPr/>
        <a:lstStyle/>
        <a:p>
          <a:endParaRPr lang="en-GB"/>
        </a:p>
      </dgm:t>
    </dgm:pt>
    <dgm:pt modelId="{98EBA725-0B0D-4507-AF5F-599685FDBC4F}" type="sibTrans" cxnId="{B97B1E5F-84F6-44E0-A91D-7306A57392C0}">
      <dgm:prSet/>
      <dgm:spPr/>
      <dgm:t>
        <a:bodyPr/>
        <a:lstStyle/>
        <a:p>
          <a:endParaRPr lang="en-GB"/>
        </a:p>
      </dgm:t>
    </dgm:pt>
    <dgm:pt modelId="{D6DA9B45-B46E-4AFA-A6E6-C60EF217D502}">
      <dgm:prSet phldrT="[Text]"/>
      <dgm:spPr/>
      <dgm:t>
        <a:bodyPr/>
        <a:lstStyle/>
        <a:p>
          <a:r>
            <a:rPr lang="en-GB"/>
            <a:t>Referral </a:t>
          </a:r>
        </a:p>
      </dgm:t>
    </dgm:pt>
    <dgm:pt modelId="{DB4F09A4-8D4F-4474-8A58-1B99B9D7CB11}" type="parTrans" cxnId="{EF329B11-E59F-4753-93EF-7C068F1605CD}">
      <dgm:prSet/>
      <dgm:spPr/>
      <dgm:t>
        <a:bodyPr/>
        <a:lstStyle/>
        <a:p>
          <a:endParaRPr lang="en-GB"/>
        </a:p>
      </dgm:t>
    </dgm:pt>
    <dgm:pt modelId="{A0C48238-C7A8-4F29-8CD7-5F4342788AD7}" type="sibTrans" cxnId="{EF329B11-E59F-4753-93EF-7C068F1605CD}">
      <dgm:prSet/>
      <dgm:spPr/>
      <dgm:t>
        <a:bodyPr/>
        <a:lstStyle/>
        <a:p>
          <a:endParaRPr lang="en-GB"/>
        </a:p>
      </dgm:t>
    </dgm:pt>
    <dgm:pt modelId="{5AF401E4-7C9E-427B-849A-44423BF29121}">
      <dgm:prSet phldrT="[Text]"/>
      <dgm:spPr/>
      <dgm:t>
        <a:bodyPr/>
        <a:lstStyle/>
        <a:p>
          <a:r>
            <a:rPr lang="en-GB"/>
            <a:t>Time 2</a:t>
          </a:r>
        </a:p>
      </dgm:t>
    </dgm:pt>
    <dgm:pt modelId="{54706668-ABC7-484B-ADCA-41F1212B2C4C}" type="parTrans" cxnId="{7659CCC3-D4CC-441E-B155-09BF7556F9D2}">
      <dgm:prSet/>
      <dgm:spPr/>
      <dgm:t>
        <a:bodyPr/>
        <a:lstStyle/>
        <a:p>
          <a:endParaRPr lang="en-GB"/>
        </a:p>
      </dgm:t>
    </dgm:pt>
    <dgm:pt modelId="{2817E5AE-3D2F-4959-BA41-2234F67D5F92}" type="sibTrans" cxnId="{7659CCC3-D4CC-441E-B155-09BF7556F9D2}">
      <dgm:prSet/>
      <dgm:spPr/>
      <dgm:t>
        <a:bodyPr/>
        <a:lstStyle/>
        <a:p>
          <a:endParaRPr lang="en-GB"/>
        </a:p>
      </dgm:t>
    </dgm:pt>
    <dgm:pt modelId="{012966EB-B095-44CA-A514-C98E7B87F4B2}">
      <dgm:prSet phldrT="[Text]"/>
      <dgm:spPr/>
      <dgm:t>
        <a:bodyPr/>
        <a:lstStyle/>
        <a:p>
          <a:r>
            <a:rPr lang="en-GB"/>
            <a:t>First seen </a:t>
          </a:r>
        </a:p>
      </dgm:t>
    </dgm:pt>
    <dgm:pt modelId="{CDF0CF24-5821-4A95-A30F-4F7982123050}" type="parTrans" cxnId="{CE10594F-37DE-49A8-94E5-02737A72BEF6}">
      <dgm:prSet/>
      <dgm:spPr/>
      <dgm:t>
        <a:bodyPr/>
        <a:lstStyle/>
        <a:p>
          <a:endParaRPr lang="en-GB"/>
        </a:p>
      </dgm:t>
    </dgm:pt>
    <dgm:pt modelId="{94D14CC5-ECDC-4CAE-A02F-F02F9FD67E7D}" type="sibTrans" cxnId="{CE10594F-37DE-49A8-94E5-02737A72BEF6}">
      <dgm:prSet/>
      <dgm:spPr/>
      <dgm:t>
        <a:bodyPr/>
        <a:lstStyle/>
        <a:p>
          <a:endParaRPr lang="en-GB"/>
        </a:p>
      </dgm:t>
    </dgm:pt>
    <dgm:pt modelId="{7239B79E-346B-4717-ACFD-9CB442DE015F}">
      <dgm:prSet phldrT="[Text]"/>
      <dgm:spPr/>
      <dgm:t>
        <a:bodyPr/>
        <a:lstStyle/>
        <a:p>
          <a:r>
            <a:rPr lang="en-GB"/>
            <a:t>Time 4</a:t>
          </a:r>
        </a:p>
      </dgm:t>
    </dgm:pt>
    <dgm:pt modelId="{34C66B02-BD19-462E-B470-5EC29E913E1B}" type="parTrans" cxnId="{B5E69F54-5A97-4D91-8D65-9B50F5394120}">
      <dgm:prSet/>
      <dgm:spPr/>
      <dgm:t>
        <a:bodyPr/>
        <a:lstStyle/>
        <a:p>
          <a:endParaRPr lang="en-GB"/>
        </a:p>
      </dgm:t>
    </dgm:pt>
    <dgm:pt modelId="{667631EC-FAA9-4CD4-8FF6-E3668BD98607}" type="sibTrans" cxnId="{B5E69F54-5A97-4D91-8D65-9B50F5394120}">
      <dgm:prSet/>
      <dgm:spPr/>
      <dgm:t>
        <a:bodyPr/>
        <a:lstStyle/>
        <a:p>
          <a:endParaRPr lang="en-GB"/>
        </a:p>
      </dgm:t>
    </dgm:pt>
    <dgm:pt modelId="{4B183342-6567-4C13-9455-32F7CB7AD30B}">
      <dgm:prSet phldrT="[Text]"/>
      <dgm:spPr/>
      <dgm:t>
        <a:bodyPr/>
        <a:lstStyle/>
        <a:p>
          <a:r>
            <a:rPr lang="en-GB"/>
            <a:t>Test results</a:t>
          </a:r>
        </a:p>
      </dgm:t>
    </dgm:pt>
    <dgm:pt modelId="{3FDFCDC2-FF47-44D7-9007-C9581879553D}" type="parTrans" cxnId="{C139C8F0-BAE6-49E5-BB3E-9AF403679245}">
      <dgm:prSet/>
      <dgm:spPr/>
      <dgm:t>
        <a:bodyPr/>
        <a:lstStyle/>
        <a:p>
          <a:endParaRPr lang="en-GB"/>
        </a:p>
      </dgm:t>
    </dgm:pt>
    <dgm:pt modelId="{DF0153E5-4966-4AE0-832B-08166B335118}" type="sibTrans" cxnId="{C139C8F0-BAE6-49E5-BB3E-9AF403679245}">
      <dgm:prSet/>
      <dgm:spPr/>
      <dgm:t>
        <a:bodyPr/>
        <a:lstStyle/>
        <a:p>
          <a:endParaRPr lang="en-GB"/>
        </a:p>
      </dgm:t>
    </dgm:pt>
    <dgm:pt modelId="{E05B8664-7C2D-4529-BD2E-1E6943C8883B}">
      <dgm:prSet/>
      <dgm:spPr/>
      <dgm:t>
        <a:bodyPr/>
        <a:lstStyle/>
        <a:p>
          <a:r>
            <a:rPr lang="en-GB"/>
            <a:t>Time 5</a:t>
          </a:r>
        </a:p>
      </dgm:t>
    </dgm:pt>
    <dgm:pt modelId="{938E9BF8-83BC-4F39-A9F4-38F3BAE1CDF5}" type="parTrans" cxnId="{5911904E-EDF1-430E-AC49-6F649DB78E39}">
      <dgm:prSet/>
      <dgm:spPr/>
      <dgm:t>
        <a:bodyPr/>
        <a:lstStyle/>
        <a:p>
          <a:endParaRPr lang="en-GB"/>
        </a:p>
      </dgm:t>
    </dgm:pt>
    <dgm:pt modelId="{3E805A2F-579F-49F2-B5BB-9B4122D689D2}" type="sibTrans" cxnId="{5911904E-EDF1-430E-AC49-6F649DB78E39}">
      <dgm:prSet/>
      <dgm:spPr/>
      <dgm:t>
        <a:bodyPr/>
        <a:lstStyle/>
        <a:p>
          <a:endParaRPr lang="en-GB"/>
        </a:p>
      </dgm:t>
    </dgm:pt>
    <dgm:pt modelId="{6DFD199B-A5B2-4677-84D5-9FE854BC7482}">
      <dgm:prSet/>
      <dgm:spPr/>
      <dgm:t>
        <a:bodyPr/>
        <a:lstStyle/>
        <a:p>
          <a:r>
            <a:rPr lang="en-GB"/>
            <a:t>Time 3</a:t>
          </a:r>
        </a:p>
      </dgm:t>
    </dgm:pt>
    <dgm:pt modelId="{4D6FDDE8-D42B-4CF3-AEBC-93C7A5AA8DBF}" type="parTrans" cxnId="{3DC90C70-15C0-4813-BB9B-9B6A9E461BE7}">
      <dgm:prSet/>
      <dgm:spPr/>
      <dgm:t>
        <a:bodyPr/>
        <a:lstStyle/>
        <a:p>
          <a:endParaRPr lang="en-GB"/>
        </a:p>
      </dgm:t>
    </dgm:pt>
    <dgm:pt modelId="{FBC0776B-7EBC-4DE8-83FB-B811527C301E}" type="sibTrans" cxnId="{3DC90C70-15C0-4813-BB9B-9B6A9E461BE7}">
      <dgm:prSet/>
      <dgm:spPr/>
      <dgm:t>
        <a:bodyPr/>
        <a:lstStyle/>
        <a:p>
          <a:endParaRPr lang="en-GB"/>
        </a:p>
      </dgm:t>
    </dgm:pt>
    <dgm:pt modelId="{6B667D7A-40EF-4DDB-958C-661ED64A1DEE}">
      <dgm:prSet/>
      <dgm:spPr/>
      <dgm:t>
        <a:bodyPr/>
        <a:lstStyle/>
        <a:p>
          <a:r>
            <a:rPr lang="en-GB"/>
            <a:t>Time 6</a:t>
          </a:r>
        </a:p>
      </dgm:t>
    </dgm:pt>
    <dgm:pt modelId="{9FEB94B6-5268-4CDD-A6D4-6B64DAE8931E}" type="parTrans" cxnId="{ED6D119E-0D27-41CD-B8AB-E9EE221AFA18}">
      <dgm:prSet/>
      <dgm:spPr/>
      <dgm:t>
        <a:bodyPr/>
        <a:lstStyle/>
        <a:p>
          <a:endParaRPr lang="en-GB"/>
        </a:p>
      </dgm:t>
    </dgm:pt>
    <dgm:pt modelId="{28527F48-3B3E-4BD3-B51F-7DFF47EA1624}" type="sibTrans" cxnId="{ED6D119E-0D27-41CD-B8AB-E9EE221AFA18}">
      <dgm:prSet/>
      <dgm:spPr/>
      <dgm:t>
        <a:bodyPr/>
        <a:lstStyle/>
        <a:p>
          <a:endParaRPr lang="en-GB"/>
        </a:p>
      </dgm:t>
    </dgm:pt>
    <dgm:pt modelId="{AF8A34F6-08F2-4E6C-A899-48C77DFC6A0F}">
      <dgm:prSet/>
      <dgm:spPr/>
      <dgm:t>
        <a:bodyPr/>
        <a:lstStyle/>
        <a:p>
          <a:r>
            <a:rPr lang="en-GB"/>
            <a:t>Tests ordered</a:t>
          </a:r>
        </a:p>
      </dgm:t>
    </dgm:pt>
    <dgm:pt modelId="{F5D50F9A-DAFD-4631-A389-4CB71041AC19}" type="parTrans" cxnId="{33B68F1D-B42F-4ABE-8F0D-0AE9C550A7E0}">
      <dgm:prSet/>
      <dgm:spPr/>
      <dgm:t>
        <a:bodyPr/>
        <a:lstStyle/>
        <a:p>
          <a:endParaRPr lang="en-GB"/>
        </a:p>
      </dgm:t>
    </dgm:pt>
    <dgm:pt modelId="{84929144-CC3C-47E0-90D7-9E9A441DEEC7}" type="sibTrans" cxnId="{33B68F1D-B42F-4ABE-8F0D-0AE9C550A7E0}">
      <dgm:prSet/>
      <dgm:spPr/>
      <dgm:t>
        <a:bodyPr/>
        <a:lstStyle/>
        <a:p>
          <a:endParaRPr lang="en-GB"/>
        </a:p>
      </dgm:t>
    </dgm:pt>
    <dgm:pt modelId="{5E56921A-2D17-4E29-A9E8-C5A44EB3BA3B}">
      <dgm:prSet/>
      <dgm:spPr/>
      <dgm:t>
        <a:bodyPr/>
        <a:lstStyle/>
        <a:p>
          <a:r>
            <a:rPr lang="en-GB"/>
            <a:t>MDT</a:t>
          </a:r>
        </a:p>
      </dgm:t>
    </dgm:pt>
    <dgm:pt modelId="{1CCE6141-36B3-4C82-BE2A-49265E98C818}" type="parTrans" cxnId="{D9014686-1EC8-421D-9A89-51206D2BC927}">
      <dgm:prSet/>
      <dgm:spPr/>
      <dgm:t>
        <a:bodyPr/>
        <a:lstStyle/>
        <a:p>
          <a:endParaRPr lang="en-GB"/>
        </a:p>
      </dgm:t>
    </dgm:pt>
    <dgm:pt modelId="{757CF445-E9AE-4E56-A648-F50B18D2CCE4}" type="sibTrans" cxnId="{D9014686-1EC8-421D-9A89-51206D2BC927}">
      <dgm:prSet/>
      <dgm:spPr/>
      <dgm:t>
        <a:bodyPr/>
        <a:lstStyle/>
        <a:p>
          <a:endParaRPr lang="en-GB"/>
        </a:p>
      </dgm:t>
    </dgm:pt>
    <dgm:pt modelId="{60254BF5-178F-4BDB-936D-ABFDA5A627DD}">
      <dgm:prSet/>
      <dgm:spPr/>
      <dgm:t>
        <a:bodyPr/>
        <a:lstStyle/>
        <a:p>
          <a:r>
            <a:rPr lang="en-GB"/>
            <a:t>Diagnosis</a:t>
          </a:r>
        </a:p>
      </dgm:t>
    </dgm:pt>
    <dgm:pt modelId="{CBB91714-6529-4DE5-BD6F-AFB1B1DF9325}" type="parTrans" cxnId="{07B81E81-CDDC-4FD0-A145-7DEA5EB0F125}">
      <dgm:prSet/>
      <dgm:spPr/>
      <dgm:t>
        <a:bodyPr/>
        <a:lstStyle/>
        <a:p>
          <a:endParaRPr lang="en-GB"/>
        </a:p>
      </dgm:t>
    </dgm:pt>
    <dgm:pt modelId="{BB98745B-F89C-45CD-BCB2-FFE7710F2F38}" type="sibTrans" cxnId="{07B81E81-CDDC-4FD0-A145-7DEA5EB0F125}">
      <dgm:prSet/>
      <dgm:spPr/>
      <dgm:t>
        <a:bodyPr/>
        <a:lstStyle/>
        <a:p>
          <a:endParaRPr lang="en-GB"/>
        </a:p>
      </dgm:t>
    </dgm:pt>
    <dgm:pt modelId="{0C92E232-1114-4986-9B1A-41A869BB50A3}">
      <dgm:prSet/>
      <dgm:spPr/>
      <dgm:t>
        <a:bodyPr/>
        <a:lstStyle/>
        <a:p>
          <a:r>
            <a:rPr lang="en-GB"/>
            <a:t>Time 7 </a:t>
          </a:r>
        </a:p>
      </dgm:t>
    </dgm:pt>
    <dgm:pt modelId="{9A112DA4-484B-4DF5-9E11-1ED6319C9988}" type="parTrans" cxnId="{A2C4AC1C-158F-4069-A571-1EC89F62180D}">
      <dgm:prSet/>
      <dgm:spPr/>
      <dgm:t>
        <a:bodyPr/>
        <a:lstStyle/>
        <a:p>
          <a:endParaRPr lang="en-GB"/>
        </a:p>
      </dgm:t>
    </dgm:pt>
    <dgm:pt modelId="{7345D13F-32EF-45B8-B603-5543DC844C9A}" type="sibTrans" cxnId="{A2C4AC1C-158F-4069-A571-1EC89F62180D}">
      <dgm:prSet/>
      <dgm:spPr/>
      <dgm:t>
        <a:bodyPr/>
        <a:lstStyle/>
        <a:p>
          <a:endParaRPr lang="en-GB"/>
        </a:p>
      </dgm:t>
    </dgm:pt>
    <dgm:pt modelId="{D40A2EE1-B80D-49EB-B814-29B9B88F1541}">
      <dgm:prSet/>
      <dgm:spPr/>
      <dgm:t>
        <a:bodyPr/>
        <a:lstStyle/>
        <a:p>
          <a:r>
            <a:rPr lang="en-GB"/>
            <a:t>Decision to treat </a:t>
          </a:r>
        </a:p>
      </dgm:t>
    </dgm:pt>
    <dgm:pt modelId="{DF275A6E-DF60-4596-BA40-4D5BF46FC162}" type="parTrans" cxnId="{564707F3-E25E-4C90-A349-53C946E54EC2}">
      <dgm:prSet/>
      <dgm:spPr/>
      <dgm:t>
        <a:bodyPr/>
        <a:lstStyle/>
        <a:p>
          <a:endParaRPr lang="en-GB"/>
        </a:p>
      </dgm:t>
    </dgm:pt>
    <dgm:pt modelId="{76FE5485-AAC6-409D-8219-29816F2CF94B}" type="sibTrans" cxnId="{564707F3-E25E-4C90-A349-53C946E54EC2}">
      <dgm:prSet/>
      <dgm:spPr/>
      <dgm:t>
        <a:bodyPr/>
        <a:lstStyle/>
        <a:p>
          <a:endParaRPr lang="en-GB"/>
        </a:p>
      </dgm:t>
    </dgm:pt>
    <dgm:pt modelId="{82F4173A-A1A9-47A2-B081-6737FB125650}" type="pres">
      <dgm:prSet presAssocID="{05D69CF6-9B39-4B35-A424-86FD2D6EED4C}" presName="theList" presStyleCnt="0">
        <dgm:presLayoutVars>
          <dgm:dir/>
          <dgm:animLvl val="lvl"/>
          <dgm:resizeHandles val="exact"/>
        </dgm:presLayoutVars>
      </dgm:prSet>
      <dgm:spPr/>
    </dgm:pt>
    <dgm:pt modelId="{C4AA9ACD-8AED-4855-ABA4-718A5FD6E4CB}" type="pres">
      <dgm:prSet presAssocID="{A1686465-BE1D-4C06-8C5B-0DED24E84DCA}" presName="compNode" presStyleCnt="0"/>
      <dgm:spPr/>
    </dgm:pt>
    <dgm:pt modelId="{5369D4D5-1BFF-4F9E-9697-5A97C7917B77}" type="pres">
      <dgm:prSet presAssocID="{A1686465-BE1D-4C06-8C5B-0DED24E84DCA}" presName="noGeometry" presStyleCnt="0"/>
      <dgm:spPr/>
    </dgm:pt>
    <dgm:pt modelId="{F349331E-ACA8-40A1-A4FC-AC42F310BAA0}" type="pres">
      <dgm:prSet presAssocID="{A1686465-BE1D-4C06-8C5B-0DED24E84DCA}" presName="childTextVisible" presStyleLbl="bgAccFollowNode1" presStyleIdx="0" presStyleCnt="7">
        <dgm:presLayoutVars>
          <dgm:bulletEnabled val="1"/>
        </dgm:presLayoutVars>
      </dgm:prSet>
      <dgm:spPr/>
    </dgm:pt>
    <dgm:pt modelId="{BCA0DC0E-1AA6-4712-8877-0A9C38487D82}" type="pres">
      <dgm:prSet presAssocID="{A1686465-BE1D-4C06-8C5B-0DED24E84DCA}" presName="childTextHidden" presStyleLbl="bgAccFollowNode1" presStyleIdx="0" presStyleCnt="7"/>
      <dgm:spPr/>
    </dgm:pt>
    <dgm:pt modelId="{996586C4-4A00-4566-911C-3FE707522328}" type="pres">
      <dgm:prSet presAssocID="{A1686465-BE1D-4C06-8C5B-0DED24E84DCA}" presName="parentText" presStyleLbl="node1" presStyleIdx="0" presStyleCnt="7">
        <dgm:presLayoutVars>
          <dgm:chMax val="1"/>
          <dgm:bulletEnabled val="1"/>
        </dgm:presLayoutVars>
      </dgm:prSet>
      <dgm:spPr/>
    </dgm:pt>
    <dgm:pt modelId="{E31AEE1B-ECFE-43C0-9982-C2022E34015B}" type="pres">
      <dgm:prSet presAssocID="{A1686465-BE1D-4C06-8C5B-0DED24E84DCA}" presName="aSpace" presStyleCnt="0"/>
      <dgm:spPr/>
    </dgm:pt>
    <dgm:pt modelId="{112ED96A-AA67-42C6-B721-D5B2A34D9015}" type="pres">
      <dgm:prSet presAssocID="{5AF401E4-7C9E-427B-849A-44423BF29121}" presName="compNode" presStyleCnt="0"/>
      <dgm:spPr/>
    </dgm:pt>
    <dgm:pt modelId="{6C2AEEA4-C29D-424C-8840-3DB5B0B3D32B}" type="pres">
      <dgm:prSet presAssocID="{5AF401E4-7C9E-427B-849A-44423BF29121}" presName="noGeometry" presStyleCnt="0"/>
      <dgm:spPr/>
    </dgm:pt>
    <dgm:pt modelId="{6203307E-5B70-4214-B31F-278963EE272B}" type="pres">
      <dgm:prSet presAssocID="{5AF401E4-7C9E-427B-849A-44423BF29121}" presName="childTextVisible" presStyleLbl="bgAccFollowNode1" presStyleIdx="1" presStyleCnt="7">
        <dgm:presLayoutVars>
          <dgm:bulletEnabled val="1"/>
        </dgm:presLayoutVars>
      </dgm:prSet>
      <dgm:spPr/>
    </dgm:pt>
    <dgm:pt modelId="{529F5348-A322-43C8-BF5E-CEEEEDA352C0}" type="pres">
      <dgm:prSet presAssocID="{5AF401E4-7C9E-427B-849A-44423BF29121}" presName="childTextHidden" presStyleLbl="bgAccFollowNode1" presStyleIdx="1" presStyleCnt="7"/>
      <dgm:spPr/>
    </dgm:pt>
    <dgm:pt modelId="{E91A18E5-965D-42DC-9DFA-A50865E4DCD2}" type="pres">
      <dgm:prSet presAssocID="{5AF401E4-7C9E-427B-849A-44423BF29121}" presName="parentText" presStyleLbl="node1" presStyleIdx="1" presStyleCnt="7">
        <dgm:presLayoutVars>
          <dgm:chMax val="1"/>
          <dgm:bulletEnabled val="1"/>
        </dgm:presLayoutVars>
      </dgm:prSet>
      <dgm:spPr/>
    </dgm:pt>
    <dgm:pt modelId="{866B6AEA-5216-41E4-AB3F-7ACF2AEB14B5}" type="pres">
      <dgm:prSet presAssocID="{5AF401E4-7C9E-427B-849A-44423BF29121}" presName="aSpace" presStyleCnt="0"/>
      <dgm:spPr/>
    </dgm:pt>
    <dgm:pt modelId="{6FB1896C-F393-4D0A-B08F-75AF46D0CF3B}" type="pres">
      <dgm:prSet presAssocID="{6DFD199B-A5B2-4677-84D5-9FE854BC7482}" presName="compNode" presStyleCnt="0"/>
      <dgm:spPr/>
    </dgm:pt>
    <dgm:pt modelId="{061D731C-B835-49FC-A5D5-557386BC7784}" type="pres">
      <dgm:prSet presAssocID="{6DFD199B-A5B2-4677-84D5-9FE854BC7482}" presName="noGeometry" presStyleCnt="0"/>
      <dgm:spPr/>
    </dgm:pt>
    <dgm:pt modelId="{2A1B517B-46EC-4F08-B29D-8AD45DC4D165}" type="pres">
      <dgm:prSet presAssocID="{6DFD199B-A5B2-4677-84D5-9FE854BC7482}" presName="childTextVisible" presStyleLbl="bgAccFollowNode1" presStyleIdx="2" presStyleCnt="7">
        <dgm:presLayoutVars>
          <dgm:bulletEnabled val="1"/>
        </dgm:presLayoutVars>
      </dgm:prSet>
      <dgm:spPr/>
    </dgm:pt>
    <dgm:pt modelId="{87C45B4C-C4D3-4A4A-A73E-75162282FBC6}" type="pres">
      <dgm:prSet presAssocID="{6DFD199B-A5B2-4677-84D5-9FE854BC7482}" presName="childTextHidden" presStyleLbl="bgAccFollowNode1" presStyleIdx="2" presStyleCnt="7"/>
      <dgm:spPr/>
    </dgm:pt>
    <dgm:pt modelId="{D01839CC-83E7-4DF7-80D9-6C788DA9A697}" type="pres">
      <dgm:prSet presAssocID="{6DFD199B-A5B2-4677-84D5-9FE854BC7482}" presName="parentText" presStyleLbl="node1" presStyleIdx="2" presStyleCnt="7">
        <dgm:presLayoutVars>
          <dgm:chMax val="1"/>
          <dgm:bulletEnabled val="1"/>
        </dgm:presLayoutVars>
      </dgm:prSet>
      <dgm:spPr/>
    </dgm:pt>
    <dgm:pt modelId="{ECCBBA19-B8A9-4BFA-B5A0-A359D3AD5207}" type="pres">
      <dgm:prSet presAssocID="{6DFD199B-A5B2-4677-84D5-9FE854BC7482}" presName="aSpace" presStyleCnt="0"/>
      <dgm:spPr/>
    </dgm:pt>
    <dgm:pt modelId="{F23F3153-986C-41B7-B6A6-C8CCD85B3468}" type="pres">
      <dgm:prSet presAssocID="{7239B79E-346B-4717-ACFD-9CB442DE015F}" presName="compNode" presStyleCnt="0"/>
      <dgm:spPr/>
    </dgm:pt>
    <dgm:pt modelId="{816AE4B1-267A-448F-BA43-4B52EB95E2AC}" type="pres">
      <dgm:prSet presAssocID="{7239B79E-346B-4717-ACFD-9CB442DE015F}" presName="noGeometry" presStyleCnt="0"/>
      <dgm:spPr/>
    </dgm:pt>
    <dgm:pt modelId="{34D17277-9F07-4104-9907-D94152AE60DA}" type="pres">
      <dgm:prSet presAssocID="{7239B79E-346B-4717-ACFD-9CB442DE015F}" presName="childTextVisible" presStyleLbl="bgAccFollowNode1" presStyleIdx="3" presStyleCnt="7">
        <dgm:presLayoutVars>
          <dgm:bulletEnabled val="1"/>
        </dgm:presLayoutVars>
      </dgm:prSet>
      <dgm:spPr/>
    </dgm:pt>
    <dgm:pt modelId="{6356D96D-48CA-465D-892A-90B85B23E47B}" type="pres">
      <dgm:prSet presAssocID="{7239B79E-346B-4717-ACFD-9CB442DE015F}" presName="childTextHidden" presStyleLbl="bgAccFollowNode1" presStyleIdx="3" presStyleCnt="7"/>
      <dgm:spPr/>
    </dgm:pt>
    <dgm:pt modelId="{914E516D-1BE6-46E4-B5B2-6B010E8C52AC}" type="pres">
      <dgm:prSet presAssocID="{7239B79E-346B-4717-ACFD-9CB442DE015F}" presName="parentText" presStyleLbl="node1" presStyleIdx="3" presStyleCnt="7">
        <dgm:presLayoutVars>
          <dgm:chMax val="1"/>
          <dgm:bulletEnabled val="1"/>
        </dgm:presLayoutVars>
      </dgm:prSet>
      <dgm:spPr/>
    </dgm:pt>
    <dgm:pt modelId="{053B8F33-B543-415F-B167-61393060300A}" type="pres">
      <dgm:prSet presAssocID="{7239B79E-346B-4717-ACFD-9CB442DE015F}" presName="aSpace" presStyleCnt="0"/>
      <dgm:spPr/>
    </dgm:pt>
    <dgm:pt modelId="{39356986-8797-46CB-A44F-5FA8555DBE64}" type="pres">
      <dgm:prSet presAssocID="{E05B8664-7C2D-4529-BD2E-1E6943C8883B}" presName="compNode" presStyleCnt="0"/>
      <dgm:spPr/>
    </dgm:pt>
    <dgm:pt modelId="{82D04A40-F218-4988-97A5-78B56A3B42E4}" type="pres">
      <dgm:prSet presAssocID="{E05B8664-7C2D-4529-BD2E-1E6943C8883B}" presName="noGeometry" presStyleCnt="0"/>
      <dgm:spPr/>
    </dgm:pt>
    <dgm:pt modelId="{D8D24880-5113-4137-B049-E4B99E648C06}" type="pres">
      <dgm:prSet presAssocID="{E05B8664-7C2D-4529-BD2E-1E6943C8883B}" presName="childTextVisible" presStyleLbl="bgAccFollowNode1" presStyleIdx="4" presStyleCnt="7">
        <dgm:presLayoutVars>
          <dgm:bulletEnabled val="1"/>
        </dgm:presLayoutVars>
      </dgm:prSet>
      <dgm:spPr/>
    </dgm:pt>
    <dgm:pt modelId="{72123F33-8917-450C-B739-20CCDA681948}" type="pres">
      <dgm:prSet presAssocID="{E05B8664-7C2D-4529-BD2E-1E6943C8883B}" presName="childTextHidden" presStyleLbl="bgAccFollowNode1" presStyleIdx="4" presStyleCnt="7"/>
      <dgm:spPr/>
    </dgm:pt>
    <dgm:pt modelId="{6A196EA0-8256-4321-9993-4BE3E10E60B7}" type="pres">
      <dgm:prSet presAssocID="{E05B8664-7C2D-4529-BD2E-1E6943C8883B}" presName="parentText" presStyleLbl="node1" presStyleIdx="4" presStyleCnt="7">
        <dgm:presLayoutVars>
          <dgm:chMax val="1"/>
          <dgm:bulletEnabled val="1"/>
        </dgm:presLayoutVars>
      </dgm:prSet>
      <dgm:spPr/>
    </dgm:pt>
    <dgm:pt modelId="{CB9F611F-6E3D-433B-952A-E895C38654D5}" type="pres">
      <dgm:prSet presAssocID="{E05B8664-7C2D-4529-BD2E-1E6943C8883B}" presName="aSpace" presStyleCnt="0"/>
      <dgm:spPr/>
    </dgm:pt>
    <dgm:pt modelId="{5DDF7D82-1CF9-46DE-8891-61E359AEF280}" type="pres">
      <dgm:prSet presAssocID="{6B667D7A-40EF-4DDB-958C-661ED64A1DEE}" presName="compNode" presStyleCnt="0"/>
      <dgm:spPr/>
    </dgm:pt>
    <dgm:pt modelId="{5AD7F189-3219-4E92-A880-AC75C121A770}" type="pres">
      <dgm:prSet presAssocID="{6B667D7A-40EF-4DDB-958C-661ED64A1DEE}" presName="noGeometry" presStyleCnt="0"/>
      <dgm:spPr/>
    </dgm:pt>
    <dgm:pt modelId="{72B0C24E-4F52-44CA-81F7-B5B82EFF13B4}" type="pres">
      <dgm:prSet presAssocID="{6B667D7A-40EF-4DDB-958C-661ED64A1DEE}" presName="childTextVisible" presStyleLbl="bgAccFollowNode1" presStyleIdx="5" presStyleCnt="7">
        <dgm:presLayoutVars>
          <dgm:bulletEnabled val="1"/>
        </dgm:presLayoutVars>
      </dgm:prSet>
      <dgm:spPr/>
    </dgm:pt>
    <dgm:pt modelId="{3EF64A43-E29F-493C-9796-9489B5D0D1A7}" type="pres">
      <dgm:prSet presAssocID="{6B667D7A-40EF-4DDB-958C-661ED64A1DEE}" presName="childTextHidden" presStyleLbl="bgAccFollowNode1" presStyleIdx="5" presStyleCnt="7"/>
      <dgm:spPr/>
    </dgm:pt>
    <dgm:pt modelId="{6821B202-EA4F-44EE-AD75-23C9720C8181}" type="pres">
      <dgm:prSet presAssocID="{6B667D7A-40EF-4DDB-958C-661ED64A1DEE}" presName="parentText" presStyleLbl="node1" presStyleIdx="5" presStyleCnt="7">
        <dgm:presLayoutVars>
          <dgm:chMax val="1"/>
          <dgm:bulletEnabled val="1"/>
        </dgm:presLayoutVars>
      </dgm:prSet>
      <dgm:spPr/>
    </dgm:pt>
    <dgm:pt modelId="{189242C5-811A-41DE-B7A3-7C379BE51F0A}" type="pres">
      <dgm:prSet presAssocID="{6B667D7A-40EF-4DDB-958C-661ED64A1DEE}" presName="aSpace" presStyleCnt="0"/>
      <dgm:spPr/>
    </dgm:pt>
    <dgm:pt modelId="{BA5E7497-225A-466F-B569-CB582A029C12}" type="pres">
      <dgm:prSet presAssocID="{0C92E232-1114-4986-9B1A-41A869BB50A3}" presName="compNode" presStyleCnt="0"/>
      <dgm:spPr/>
    </dgm:pt>
    <dgm:pt modelId="{3D532179-E786-4724-8FB6-932C03F5B07B}" type="pres">
      <dgm:prSet presAssocID="{0C92E232-1114-4986-9B1A-41A869BB50A3}" presName="noGeometry" presStyleCnt="0"/>
      <dgm:spPr/>
    </dgm:pt>
    <dgm:pt modelId="{3E8E01BC-4AB9-4E10-BA00-0279DF60D2FC}" type="pres">
      <dgm:prSet presAssocID="{0C92E232-1114-4986-9B1A-41A869BB50A3}" presName="childTextVisible" presStyleLbl="bgAccFollowNode1" presStyleIdx="6" presStyleCnt="7">
        <dgm:presLayoutVars>
          <dgm:bulletEnabled val="1"/>
        </dgm:presLayoutVars>
      </dgm:prSet>
      <dgm:spPr/>
    </dgm:pt>
    <dgm:pt modelId="{5A1C08B4-07D0-4155-899E-36D5B211C48E}" type="pres">
      <dgm:prSet presAssocID="{0C92E232-1114-4986-9B1A-41A869BB50A3}" presName="childTextHidden" presStyleLbl="bgAccFollowNode1" presStyleIdx="6" presStyleCnt="7"/>
      <dgm:spPr/>
    </dgm:pt>
    <dgm:pt modelId="{516EB790-C251-4DEB-81F7-FA36A72E9EC0}" type="pres">
      <dgm:prSet presAssocID="{0C92E232-1114-4986-9B1A-41A869BB50A3}" presName="parentText" presStyleLbl="node1" presStyleIdx="6" presStyleCnt="7">
        <dgm:presLayoutVars>
          <dgm:chMax val="1"/>
          <dgm:bulletEnabled val="1"/>
        </dgm:presLayoutVars>
      </dgm:prSet>
      <dgm:spPr/>
    </dgm:pt>
  </dgm:ptLst>
  <dgm:cxnLst>
    <dgm:cxn modelId="{38AF8A07-C5FC-422F-8F67-7355BC378869}" type="presOf" srcId="{A1686465-BE1D-4C06-8C5B-0DED24E84DCA}" destId="{996586C4-4A00-4566-911C-3FE707522328}" srcOrd="0" destOrd="0" presId="urn:microsoft.com/office/officeart/2005/8/layout/hProcess6"/>
    <dgm:cxn modelId="{EF329B11-E59F-4753-93EF-7C068F1605CD}" srcId="{A1686465-BE1D-4C06-8C5B-0DED24E84DCA}" destId="{D6DA9B45-B46E-4AFA-A6E6-C60EF217D502}" srcOrd="0" destOrd="0" parTransId="{DB4F09A4-8D4F-4474-8A58-1B99B9D7CB11}" sibTransId="{A0C48238-C7A8-4F29-8CD7-5F4342788AD7}"/>
    <dgm:cxn modelId="{62377918-DA1C-423B-9CBB-42E18A72F923}" type="presOf" srcId="{60254BF5-178F-4BDB-936D-ABFDA5A627DD}" destId="{3EF64A43-E29F-493C-9796-9489B5D0D1A7}" srcOrd="1" destOrd="0" presId="urn:microsoft.com/office/officeart/2005/8/layout/hProcess6"/>
    <dgm:cxn modelId="{A2C4AC1C-158F-4069-A571-1EC89F62180D}" srcId="{05D69CF6-9B39-4B35-A424-86FD2D6EED4C}" destId="{0C92E232-1114-4986-9B1A-41A869BB50A3}" srcOrd="6" destOrd="0" parTransId="{9A112DA4-484B-4DF5-9E11-1ED6319C9988}" sibTransId="{7345D13F-32EF-45B8-B603-5543DC844C9A}"/>
    <dgm:cxn modelId="{33B68F1D-B42F-4ABE-8F0D-0AE9C550A7E0}" srcId="{6DFD199B-A5B2-4677-84D5-9FE854BC7482}" destId="{AF8A34F6-08F2-4E6C-A899-48C77DFC6A0F}" srcOrd="0" destOrd="0" parTransId="{F5D50F9A-DAFD-4631-A389-4CB71041AC19}" sibTransId="{84929144-CC3C-47E0-90D7-9E9A441DEEC7}"/>
    <dgm:cxn modelId="{67E5BE20-0E5A-419E-9DF5-97294DF1744B}" type="presOf" srcId="{7239B79E-346B-4717-ACFD-9CB442DE015F}" destId="{914E516D-1BE6-46E4-B5B2-6B010E8C52AC}" srcOrd="0" destOrd="0" presId="urn:microsoft.com/office/officeart/2005/8/layout/hProcess6"/>
    <dgm:cxn modelId="{FC75E428-DF76-4D38-89CD-B7796720D50C}" type="presOf" srcId="{4B183342-6567-4C13-9455-32F7CB7AD30B}" destId="{34D17277-9F07-4104-9907-D94152AE60DA}" srcOrd="0" destOrd="0" presId="urn:microsoft.com/office/officeart/2005/8/layout/hProcess6"/>
    <dgm:cxn modelId="{C5070D2E-5932-45B9-8881-87FF065CE052}" type="presOf" srcId="{D40A2EE1-B80D-49EB-B814-29B9B88F1541}" destId="{5A1C08B4-07D0-4155-899E-36D5B211C48E}" srcOrd="1" destOrd="0" presId="urn:microsoft.com/office/officeart/2005/8/layout/hProcess6"/>
    <dgm:cxn modelId="{B3AAD72F-BF0A-4632-9921-A9187E7D202B}" type="presOf" srcId="{6B667D7A-40EF-4DDB-958C-661ED64A1DEE}" destId="{6821B202-EA4F-44EE-AD75-23C9720C8181}" srcOrd="0" destOrd="0" presId="urn:microsoft.com/office/officeart/2005/8/layout/hProcess6"/>
    <dgm:cxn modelId="{6E024637-D7C4-4E8D-B4FC-6D18C14BACD3}" type="presOf" srcId="{D40A2EE1-B80D-49EB-B814-29B9B88F1541}" destId="{3E8E01BC-4AB9-4E10-BA00-0279DF60D2FC}" srcOrd="0" destOrd="0" presId="urn:microsoft.com/office/officeart/2005/8/layout/hProcess6"/>
    <dgm:cxn modelId="{3C9A753A-C0E8-45DA-A89B-6B71BE3FC297}" type="presOf" srcId="{012966EB-B095-44CA-A514-C98E7B87F4B2}" destId="{529F5348-A322-43C8-BF5E-CEEEEDA352C0}" srcOrd="1" destOrd="0" presId="urn:microsoft.com/office/officeart/2005/8/layout/hProcess6"/>
    <dgm:cxn modelId="{B6245240-93D6-403D-A020-D74D880A0130}" type="presOf" srcId="{6DFD199B-A5B2-4677-84D5-9FE854BC7482}" destId="{D01839CC-83E7-4DF7-80D9-6C788DA9A697}" srcOrd="0" destOrd="0" presId="urn:microsoft.com/office/officeart/2005/8/layout/hProcess6"/>
    <dgm:cxn modelId="{B97B1E5F-84F6-44E0-A91D-7306A57392C0}" srcId="{05D69CF6-9B39-4B35-A424-86FD2D6EED4C}" destId="{A1686465-BE1D-4C06-8C5B-0DED24E84DCA}" srcOrd="0" destOrd="0" parTransId="{59330DA4-A77A-49FC-BA92-125371595F07}" sibTransId="{98EBA725-0B0D-4507-AF5F-599685FDBC4F}"/>
    <dgm:cxn modelId="{5911904E-EDF1-430E-AC49-6F649DB78E39}" srcId="{05D69CF6-9B39-4B35-A424-86FD2D6EED4C}" destId="{E05B8664-7C2D-4529-BD2E-1E6943C8883B}" srcOrd="4" destOrd="0" parTransId="{938E9BF8-83BC-4F39-A9F4-38F3BAE1CDF5}" sibTransId="{3E805A2F-579F-49F2-B5BB-9B4122D689D2}"/>
    <dgm:cxn modelId="{CE10594F-37DE-49A8-94E5-02737A72BEF6}" srcId="{5AF401E4-7C9E-427B-849A-44423BF29121}" destId="{012966EB-B095-44CA-A514-C98E7B87F4B2}" srcOrd="0" destOrd="0" parTransId="{CDF0CF24-5821-4A95-A30F-4F7982123050}" sibTransId="{94D14CC5-ECDC-4CAE-A02F-F02F9FD67E7D}"/>
    <dgm:cxn modelId="{3DC90C70-15C0-4813-BB9B-9B6A9E461BE7}" srcId="{05D69CF6-9B39-4B35-A424-86FD2D6EED4C}" destId="{6DFD199B-A5B2-4677-84D5-9FE854BC7482}" srcOrd="2" destOrd="0" parTransId="{4D6FDDE8-D42B-4CF3-AEBC-93C7A5AA8DBF}" sibTransId="{FBC0776B-7EBC-4DE8-83FB-B811527C301E}"/>
    <dgm:cxn modelId="{03AAB171-18C0-494D-94CC-A19D70DDA997}" type="presOf" srcId="{5AF401E4-7C9E-427B-849A-44423BF29121}" destId="{E91A18E5-965D-42DC-9DFA-A50865E4DCD2}" srcOrd="0" destOrd="0" presId="urn:microsoft.com/office/officeart/2005/8/layout/hProcess6"/>
    <dgm:cxn modelId="{B5E69F54-5A97-4D91-8D65-9B50F5394120}" srcId="{05D69CF6-9B39-4B35-A424-86FD2D6EED4C}" destId="{7239B79E-346B-4717-ACFD-9CB442DE015F}" srcOrd="3" destOrd="0" parTransId="{34C66B02-BD19-462E-B470-5EC29E913E1B}" sibTransId="{667631EC-FAA9-4CD4-8FF6-E3668BD98607}"/>
    <dgm:cxn modelId="{AFCFEB54-A7DA-40BC-96E1-282BA37AA249}" type="presOf" srcId="{012966EB-B095-44CA-A514-C98E7B87F4B2}" destId="{6203307E-5B70-4214-B31F-278963EE272B}" srcOrd="0" destOrd="0" presId="urn:microsoft.com/office/officeart/2005/8/layout/hProcess6"/>
    <dgm:cxn modelId="{A92D6E58-2254-49D5-82AB-F71DAD9EECA1}" type="presOf" srcId="{0C92E232-1114-4986-9B1A-41A869BB50A3}" destId="{516EB790-C251-4DEB-81F7-FA36A72E9EC0}" srcOrd="0" destOrd="0" presId="urn:microsoft.com/office/officeart/2005/8/layout/hProcess6"/>
    <dgm:cxn modelId="{71672C7A-2DB1-40FF-AC7B-AAA9A997D7CF}" type="presOf" srcId="{E05B8664-7C2D-4529-BD2E-1E6943C8883B}" destId="{6A196EA0-8256-4321-9993-4BE3E10E60B7}" srcOrd="0" destOrd="0" presId="urn:microsoft.com/office/officeart/2005/8/layout/hProcess6"/>
    <dgm:cxn modelId="{1E6CA47B-70EF-49A8-A404-8D1FFA20057E}" type="presOf" srcId="{5E56921A-2D17-4E29-A9E8-C5A44EB3BA3B}" destId="{D8D24880-5113-4137-B049-E4B99E648C06}" srcOrd="0" destOrd="0" presId="urn:microsoft.com/office/officeart/2005/8/layout/hProcess6"/>
    <dgm:cxn modelId="{07B81E81-CDDC-4FD0-A145-7DEA5EB0F125}" srcId="{6B667D7A-40EF-4DDB-958C-661ED64A1DEE}" destId="{60254BF5-178F-4BDB-936D-ABFDA5A627DD}" srcOrd="0" destOrd="0" parTransId="{CBB91714-6529-4DE5-BD6F-AFB1B1DF9325}" sibTransId="{BB98745B-F89C-45CD-BCB2-FFE7710F2F38}"/>
    <dgm:cxn modelId="{F3911D84-E75E-4E78-859C-0615A246E5DA}" type="presOf" srcId="{D6DA9B45-B46E-4AFA-A6E6-C60EF217D502}" destId="{F349331E-ACA8-40A1-A4FC-AC42F310BAA0}" srcOrd="0" destOrd="0" presId="urn:microsoft.com/office/officeart/2005/8/layout/hProcess6"/>
    <dgm:cxn modelId="{D9014686-1EC8-421D-9A89-51206D2BC927}" srcId="{E05B8664-7C2D-4529-BD2E-1E6943C8883B}" destId="{5E56921A-2D17-4E29-A9E8-C5A44EB3BA3B}" srcOrd="0" destOrd="0" parTransId="{1CCE6141-36B3-4C82-BE2A-49265E98C818}" sibTransId="{757CF445-E9AE-4E56-A648-F50B18D2CCE4}"/>
    <dgm:cxn modelId="{283AFD92-68FF-4E30-8AE8-36685CAEAD79}" type="presOf" srcId="{AF8A34F6-08F2-4E6C-A899-48C77DFC6A0F}" destId="{2A1B517B-46EC-4F08-B29D-8AD45DC4D165}" srcOrd="0" destOrd="0" presId="urn:microsoft.com/office/officeart/2005/8/layout/hProcess6"/>
    <dgm:cxn modelId="{8B83E793-D847-473E-AFB6-42E6D76DE674}" type="presOf" srcId="{4B183342-6567-4C13-9455-32F7CB7AD30B}" destId="{6356D96D-48CA-465D-892A-90B85B23E47B}" srcOrd="1" destOrd="0" presId="urn:microsoft.com/office/officeart/2005/8/layout/hProcess6"/>
    <dgm:cxn modelId="{A1D69B9B-1D15-4F80-8A68-293A24582851}" type="presOf" srcId="{5E56921A-2D17-4E29-A9E8-C5A44EB3BA3B}" destId="{72123F33-8917-450C-B739-20CCDA681948}" srcOrd="1" destOrd="0" presId="urn:microsoft.com/office/officeart/2005/8/layout/hProcess6"/>
    <dgm:cxn modelId="{ED6D119E-0D27-41CD-B8AB-E9EE221AFA18}" srcId="{05D69CF6-9B39-4B35-A424-86FD2D6EED4C}" destId="{6B667D7A-40EF-4DDB-958C-661ED64A1DEE}" srcOrd="5" destOrd="0" parTransId="{9FEB94B6-5268-4CDD-A6D4-6B64DAE8931E}" sibTransId="{28527F48-3B3E-4BD3-B51F-7DFF47EA1624}"/>
    <dgm:cxn modelId="{7659CCC3-D4CC-441E-B155-09BF7556F9D2}" srcId="{05D69CF6-9B39-4B35-A424-86FD2D6EED4C}" destId="{5AF401E4-7C9E-427B-849A-44423BF29121}" srcOrd="1" destOrd="0" parTransId="{54706668-ABC7-484B-ADCA-41F1212B2C4C}" sibTransId="{2817E5AE-3D2F-4959-BA41-2234F67D5F92}"/>
    <dgm:cxn modelId="{602BE4C6-6D36-40A3-BC82-8EE8DCB5432F}" type="presOf" srcId="{D6DA9B45-B46E-4AFA-A6E6-C60EF217D502}" destId="{BCA0DC0E-1AA6-4712-8877-0A9C38487D82}" srcOrd="1" destOrd="0" presId="urn:microsoft.com/office/officeart/2005/8/layout/hProcess6"/>
    <dgm:cxn modelId="{953C42DF-918A-4575-AB7D-F9564C46BBDF}" type="presOf" srcId="{AF8A34F6-08F2-4E6C-A899-48C77DFC6A0F}" destId="{87C45B4C-C4D3-4A4A-A73E-75162282FBC6}" srcOrd="1" destOrd="0" presId="urn:microsoft.com/office/officeart/2005/8/layout/hProcess6"/>
    <dgm:cxn modelId="{C139C8F0-BAE6-49E5-BB3E-9AF403679245}" srcId="{7239B79E-346B-4717-ACFD-9CB442DE015F}" destId="{4B183342-6567-4C13-9455-32F7CB7AD30B}" srcOrd="0" destOrd="0" parTransId="{3FDFCDC2-FF47-44D7-9007-C9581879553D}" sibTransId="{DF0153E5-4966-4AE0-832B-08166B335118}"/>
    <dgm:cxn modelId="{39C8CFF1-23D9-4DFA-94B8-205A2076766B}" type="presOf" srcId="{05D69CF6-9B39-4B35-A424-86FD2D6EED4C}" destId="{82F4173A-A1A9-47A2-B081-6737FB125650}" srcOrd="0" destOrd="0" presId="urn:microsoft.com/office/officeart/2005/8/layout/hProcess6"/>
    <dgm:cxn modelId="{564707F3-E25E-4C90-A349-53C946E54EC2}" srcId="{0C92E232-1114-4986-9B1A-41A869BB50A3}" destId="{D40A2EE1-B80D-49EB-B814-29B9B88F1541}" srcOrd="0" destOrd="0" parTransId="{DF275A6E-DF60-4596-BA40-4D5BF46FC162}" sibTransId="{76FE5485-AAC6-409D-8219-29816F2CF94B}"/>
    <dgm:cxn modelId="{EDD410F8-BD16-4DFD-B70E-80D409C7CD86}" type="presOf" srcId="{60254BF5-178F-4BDB-936D-ABFDA5A627DD}" destId="{72B0C24E-4F52-44CA-81F7-B5B82EFF13B4}" srcOrd="0" destOrd="0" presId="urn:microsoft.com/office/officeart/2005/8/layout/hProcess6"/>
    <dgm:cxn modelId="{E4DBBB16-8D4B-4AE0-80A4-4424110F483F}" type="presParOf" srcId="{82F4173A-A1A9-47A2-B081-6737FB125650}" destId="{C4AA9ACD-8AED-4855-ABA4-718A5FD6E4CB}" srcOrd="0" destOrd="0" presId="urn:microsoft.com/office/officeart/2005/8/layout/hProcess6"/>
    <dgm:cxn modelId="{39C8B693-9DEE-4E3E-982F-B74C3FFD9197}" type="presParOf" srcId="{C4AA9ACD-8AED-4855-ABA4-718A5FD6E4CB}" destId="{5369D4D5-1BFF-4F9E-9697-5A97C7917B77}" srcOrd="0" destOrd="0" presId="urn:microsoft.com/office/officeart/2005/8/layout/hProcess6"/>
    <dgm:cxn modelId="{C1F1A766-5D07-4176-9A18-BF391F7388A5}" type="presParOf" srcId="{C4AA9ACD-8AED-4855-ABA4-718A5FD6E4CB}" destId="{F349331E-ACA8-40A1-A4FC-AC42F310BAA0}" srcOrd="1" destOrd="0" presId="urn:microsoft.com/office/officeart/2005/8/layout/hProcess6"/>
    <dgm:cxn modelId="{8955023B-C49D-47B7-B022-CF23E1E57002}" type="presParOf" srcId="{C4AA9ACD-8AED-4855-ABA4-718A5FD6E4CB}" destId="{BCA0DC0E-1AA6-4712-8877-0A9C38487D82}" srcOrd="2" destOrd="0" presId="urn:microsoft.com/office/officeart/2005/8/layout/hProcess6"/>
    <dgm:cxn modelId="{170F9983-7231-4898-93EF-AF366BB908D3}" type="presParOf" srcId="{C4AA9ACD-8AED-4855-ABA4-718A5FD6E4CB}" destId="{996586C4-4A00-4566-911C-3FE707522328}" srcOrd="3" destOrd="0" presId="urn:microsoft.com/office/officeart/2005/8/layout/hProcess6"/>
    <dgm:cxn modelId="{ADD152E4-32B1-46DA-926F-75DDE5238BDF}" type="presParOf" srcId="{82F4173A-A1A9-47A2-B081-6737FB125650}" destId="{E31AEE1B-ECFE-43C0-9982-C2022E34015B}" srcOrd="1" destOrd="0" presId="urn:microsoft.com/office/officeart/2005/8/layout/hProcess6"/>
    <dgm:cxn modelId="{2F0856BB-9375-4C00-A951-4E59AF2F70B7}" type="presParOf" srcId="{82F4173A-A1A9-47A2-B081-6737FB125650}" destId="{112ED96A-AA67-42C6-B721-D5B2A34D9015}" srcOrd="2" destOrd="0" presId="urn:microsoft.com/office/officeart/2005/8/layout/hProcess6"/>
    <dgm:cxn modelId="{852CD3AA-8F1D-47E4-B528-707F945F6ED0}" type="presParOf" srcId="{112ED96A-AA67-42C6-B721-D5B2A34D9015}" destId="{6C2AEEA4-C29D-424C-8840-3DB5B0B3D32B}" srcOrd="0" destOrd="0" presId="urn:microsoft.com/office/officeart/2005/8/layout/hProcess6"/>
    <dgm:cxn modelId="{8C2F58EB-C400-480D-A0F4-74DDE88DFF7D}" type="presParOf" srcId="{112ED96A-AA67-42C6-B721-D5B2A34D9015}" destId="{6203307E-5B70-4214-B31F-278963EE272B}" srcOrd="1" destOrd="0" presId="urn:microsoft.com/office/officeart/2005/8/layout/hProcess6"/>
    <dgm:cxn modelId="{2B4E22B2-13E7-4B10-A6DB-0695DA6D7AB3}" type="presParOf" srcId="{112ED96A-AA67-42C6-B721-D5B2A34D9015}" destId="{529F5348-A322-43C8-BF5E-CEEEEDA352C0}" srcOrd="2" destOrd="0" presId="urn:microsoft.com/office/officeart/2005/8/layout/hProcess6"/>
    <dgm:cxn modelId="{7EF6AF81-7D79-423D-92E4-502B51F1690C}" type="presParOf" srcId="{112ED96A-AA67-42C6-B721-D5B2A34D9015}" destId="{E91A18E5-965D-42DC-9DFA-A50865E4DCD2}" srcOrd="3" destOrd="0" presId="urn:microsoft.com/office/officeart/2005/8/layout/hProcess6"/>
    <dgm:cxn modelId="{5EC08386-2253-4E70-BA64-B13DDD7B7FE2}" type="presParOf" srcId="{82F4173A-A1A9-47A2-B081-6737FB125650}" destId="{866B6AEA-5216-41E4-AB3F-7ACF2AEB14B5}" srcOrd="3" destOrd="0" presId="urn:microsoft.com/office/officeart/2005/8/layout/hProcess6"/>
    <dgm:cxn modelId="{1BB68F19-0B5F-4ED1-80A4-DC31CD808EBD}" type="presParOf" srcId="{82F4173A-A1A9-47A2-B081-6737FB125650}" destId="{6FB1896C-F393-4D0A-B08F-75AF46D0CF3B}" srcOrd="4" destOrd="0" presId="urn:microsoft.com/office/officeart/2005/8/layout/hProcess6"/>
    <dgm:cxn modelId="{B51CBAB5-C1D1-4C2D-ABEF-94CD3EE29422}" type="presParOf" srcId="{6FB1896C-F393-4D0A-B08F-75AF46D0CF3B}" destId="{061D731C-B835-49FC-A5D5-557386BC7784}" srcOrd="0" destOrd="0" presId="urn:microsoft.com/office/officeart/2005/8/layout/hProcess6"/>
    <dgm:cxn modelId="{159EA4D5-11F7-43E7-A17F-1039170C370D}" type="presParOf" srcId="{6FB1896C-F393-4D0A-B08F-75AF46D0CF3B}" destId="{2A1B517B-46EC-4F08-B29D-8AD45DC4D165}" srcOrd="1" destOrd="0" presId="urn:microsoft.com/office/officeart/2005/8/layout/hProcess6"/>
    <dgm:cxn modelId="{8CD08731-D880-4AD1-BBD5-63983AEA31C6}" type="presParOf" srcId="{6FB1896C-F393-4D0A-B08F-75AF46D0CF3B}" destId="{87C45B4C-C4D3-4A4A-A73E-75162282FBC6}" srcOrd="2" destOrd="0" presId="urn:microsoft.com/office/officeart/2005/8/layout/hProcess6"/>
    <dgm:cxn modelId="{7AD0AD64-597B-4CF0-BFDF-9F982BF91FF9}" type="presParOf" srcId="{6FB1896C-F393-4D0A-B08F-75AF46D0CF3B}" destId="{D01839CC-83E7-4DF7-80D9-6C788DA9A697}" srcOrd="3" destOrd="0" presId="urn:microsoft.com/office/officeart/2005/8/layout/hProcess6"/>
    <dgm:cxn modelId="{9FC7DA4F-6643-4530-B6E8-6242043B78E2}" type="presParOf" srcId="{82F4173A-A1A9-47A2-B081-6737FB125650}" destId="{ECCBBA19-B8A9-4BFA-B5A0-A359D3AD5207}" srcOrd="5" destOrd="0" presId="urn:microsoft.com/office/officeart/2005/8/layout/hProcess6"/>
    <dgm:cxn modelId="{0E208571-73EC-4A31-A393-67018780D0C9}" type="presParOf" srcId="{82F4173A-A1A9-47A2-B081-6737FB125650}" destId="{F23F3153-986C-41B7-B6A6-C8CCD85B3468}" srcOrd="6" destOrd="0" presId="urn:microsoft.com/office/officeart/2005/8/layout/hProcess6"/>
    <dgm:cxn modelId="{DCBA71C9-8D1C-4006-AB88-9B84FE6CC266}" type="presParOf" srcId="{F23F3153-986C-41B7-B6A6-C8CCD85B3468}" destId="{816AE4B1-267A-448F-BA43-4B52EB95E2AC}" srcOrd="0" destOrd="0" presId="urn:microsoft.com/office/officeart/2005/8/layout/hProcess6"/>
    <dgm:cxn modelId="{E3B94668-895E-4998-A0B4-1205BFC629B4}" type="presParOf" srcId="{F23F3153-986C-41B7-B6A6-C8CCD85B3468}" destId="{34D17277-9F07-4104-9907-D94152AE60DA}" srcOrd="1" destOrd="0" presId="urn:microsoft.com/office/officeart/2005/8/layout/hProcess6"/>
    <dgm:cxn modelId="{D4A247B1-53F4-4117-9F48-D11B8D576A2C}" type="presParOf" srcId="{F23F3153-986C-41B7-B6A6-C8CCD85B3468}" destId="{6356D96D-48CA-465D-892A-90B85B23E47B}" srcOrd="2" destOrd="0" presId="urn:microsoft.com/office/officeart/2005/8/layout/hProcess6"/>
    <dgm:cxn modelId="{4519A83B-6AE7-4BC8-BA68-FA8771108C51}" type="presParOf" srcId="{F23F3153-986C-41B7-B6A6-C8CCD85B3468}" destId="{914E516D-1BE6-46E4-B5B2-6B010E8C52AC}" srcOrd="3" destOrd="0" presId="urn:microsoft.com/office/officeart/2005/8/layout/hProcess6"/>
    <dgm:cxn modelId="{96931978-D5A6-4A3C-A30D-244C07012F54}" type="presParOf" srcId="{82F4173A-A1A9-47A2-B081-6737FB125650}" destId="{053B8F33-B543-415F-B167-61393060300A}" srcOrd="7" destOrd="0" presId="urn:microsoft.com/office/officeart/2005/8/layout/hProcess6"/>
    <dgm:cxn modelId="{CDB15CF1-BA49-4AFA-8E80-488BC3531004}" type="presParOf" srcId="{82F4173A-A1A9-47A2-B081-6737FB125650}" destId="{39356986-8797-46CB-A44F-5FA8555DBE64}" srcOrd="8" destOrd="0" presId="urn:microsoft.com/office/officeart/2005/8/layout/hProcess6"/>
    <dgm:cxn modelId="{19EAC8B6-B603-4E82-88C4-9AEC592E8F33}" type="presParOf" srcId="{39356986-8797-46CB-A44F-5FA8555DBE64}" destId="{82D04A40-F218-4988-97A5-78B56A3B42E4}" srcOrd="0" destOrd="0" presId="urn:microsoft.com/office/officeart/2005/8/layout/hProcess6"/>
    <dgm:cxn modelId="{B7A214EB-8FEA-4948-8E4C-696E552B5416}" type="presParOf" srcId="{39356986-8797-46CB-A44F-5FA8555DBE64}" destId="{D8D24880-5113-4137-B049-E4B99E648C06}" srcOrd="1" destOrd="0" presId="urn:microsoft.com/office/officeart/2005/8/layout/hProcess6"/>
    <dgm:cxn modelId="{91BA8DF4-0FE2-4A4E-BD77-E04A91F54412}" type="presParOf" srcId="{39356986-8797-46CB-A44F-5FA8555DBE64}" destId="{72123F33-8917-450C-B739-20CCDA681948}" srcOrd="2" destOrd="0" presId="urn:microsoft.com/office/officeart/2005/8/layout/hProcess6"/>
    <dgm:cxn modelId="{2D4A15EA-8FA3-47F6-AC38-E0DA5413E732}" type="presParOf" srcId="{39356986-8797-46CB-A44F-5FA8555DBE64}" destId="{6A196EA0-8256-4321-9993-4BE3E10E60B7}" srcOrd="3" destOrd="0" presId="urn:microsoft.com/office/officeart/2005/8/layout/hProcess6"/>
    <dgm:cxn modelId="{6C0A8DE5-A4D4-4FD2-82AF-35BE12923978}" type="presParOf" srcId="{82F4173A-A1A9-47A2-B081-6737FB125650}" destId="{CB9F611F-6E3D-433B-952A-E895C38654D5}" srcOrd="9" destOrd="0" presId="urn:microsoft.com/office/officeart/2005/8/layout/hProcess6"/>
    <dgm:cxn modelId="{E3EBEB34-44B3-4069-BDF4-0AF8B8316D61}" type="presParOf" srcId="{82F4173A-A1A9-47A2-B081-6737FB125650}" destId="{5DDF7D82-1CF9-46DE-8891-61E359AEF280}" srcOrd="10" destOrd="0" presId="urn:microsoft.com/office/officeart/2005/8/layout/hProcess6"/>
    <dgm:cxn modelId="{89D67968-2905-465F-8AE9-71B865E84C55}" type="presParOf" srcId="{5DDF7D82-1CF9-46DE-8891-61E359AEF280}" destId="{5AD7F189-3219-4E92-A880-AC75C121A770}" srcOrd="0" destOrd="0" presId="urn:microsoft.com/office/officeart/2005/8/layout/hProcess6"/>
    <dgm:cxn modelId="{A8CB4373-7F11-4D35-9FDE-793F498C3192}" type="presParOf" srcId="{5DDF7D82-1CF9-46DE-8891-61E359AEF280}" destId="{72B0C24E-4F52-44CA-81F7-B5B82EFF13B4}" srcOrd="1" destOrd="0" presId="urn:microsoft.com/office/officeart/2005/8/layout/hProcess6"/>
    <dgm:cxn modelId="{706AA1BA-DDBE-4F99-B502-E2C4D43987C5}" type="presParOf" srcId="{5DDF7D82-1CF9-46DE-8891-61E359AEF280}" destId="{3EF64A43-E29F-493C-9796-9489B5D0D1A7}" srcOrd="2" destOrd="0" presId="urn:microsoft.com/office/officeart/2005/8/layout/hProcess6"/>
    <dgm:cxn modelId="{929585D2-E8A8-49B6-8E51-27560EC028A2}" type="presParOf" srcId="{5DDF7D82-1CF9-46DE-8891-61E359AEF280}" destId="{6821B202-EA4F-44EE-AD75-23C9720C8181}" srcOrd="3" destOrd="0" presId="urn:microsoft.com/office/officeart/2005/8/layout/hProcess6"/>
    <dgm:cxn modelId="{286FFFC8-D9CE-4073-9E57-5CD56EE35543}" type="presParOf" srcId="{82F4173A-A1A9-47A2-B081-6737FB125650}" destId="{189242C5-811A-41DE-B7A3-7C379BE51F0A}" srcOrd="11" destOrd="0" presId="urn:microsoft.com/office/officeart/2005/8/layout/hProcess6"/>
    <dgm:cxn modelId="{F5165790-4536-4CFD-847A-B5423E6E8466}" type="presParOf" srcId="{82F4173A-A1A9-47A2-B081-6737FB125650}" destId="{BA5E7497-225A-466F-B569-CB582A029C12}" srcOrd="12" destOrd="0" presId="urn:microsoft.com/office/officeart/2005/8/layout/hProcess6"/>
    <dgm:cxn modelId="{AA92A683-C5B9-4BA2-8AB1-586D54CB3905}" type="presParOf" srcId="{BA5E7497-225A-466F-B569-CB582A029C12}" destId="{3D532179-E786-4724-8FB6-932C03F5B07B}" srcOrd="0" destOrd="0" presId="urn:microsoft.com/office/officeart/2005/8/layout/hProcess6"/>
    <dgm:cxn modelId="{0C547510-6891-463E-B22C-3E0ADBA71835}" type="presParOf" srcId="{BA5E7497-225A-466F-B569-CB582A029C12}" destId="{3E8E01BC-4AB9-4E10-BA00-0279DF60D2FC}" srcOrd="1" destOrd="0" presId="urn:microsoft.com/office/officeart/2005/8/layout/hProcess6"/>
    <dgm:cxn modelId="{D112FD32-1965-4358-9B27-E92C3755C606}" type="presParOf" srcId="{BA5E7497-225A-466F-B569-CB582A029C12}" destId="{5A1C08B4-07D0-4155-899E-36D5B211C48E}" srcOrd="2" destOrd="0" presId="urn:microsoft.com/office/officeart/2005/8/layout/hProcess6"/>
    <dgm:cxn modelId="{663BA4D6-41D2-4A91-A108-A319A97201F4}" type="presParOf" srcId="{BA5E7497-225A-466F-B569-CB582A029C12}" destId="{516EB790-C251-4DEB-81F7-FA36A72E9EC0}" srcOrd="3" destOrd="0" presId="urn:microsoft.com/office/officeart/2005/8/layout/hProcess6"/>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D9ADB35-2495-47CE-B0A5-F9CC21F5E533}" type="doc">
      <dgm:prSet loTypeId="urn:microsoft.com/office/officeart/2005/8/layout/vList2" loCatId="list" qsTypeId="urn:microsoft.com/office/officeart/2005/8/quickstyle/simple3" qsCatId="simple" csTypeId="urn:microsoft.com/office/officeart/2005/8/colors/accent1_5" csCatId="accent1"/>
      <dgm:spPr/>
      <dgm:t>
        <a:bodyPr/>
        <a:lstStyle/>
        <a:p>
          <a:endParaRPr lang="en-GB"/>
        </a:p>
      </dgm:t>
    </dgm:pt>
    <dgm:pt modelId="{E1D78387-8113-4356-A78A-6F0C1458230B}">
      <dgm:prSet custT="1"/>
      <dgm:spPr/>
      <dgm:t>
        <a:bodyPr/>
        <a:lstStyle/>
        <a:p>
          <a:pPr algn="ctr"/>
          <a:r>
            <a:rPr lang="en-GB" sz="1800"/>
            <a:t>Mean and Median Times for each step </a:t>
          </a:r>
        </a:p>
      </dgm:t>
    </dgm:pt>
    <dgm:pt modelId="{1D89A669-593E-4DE8-9A7D-A6E8B64083F4}" type="parTrans" cxnId="{7D80CD70-4385-418B-9E20-14F22F27C7AD}">
      <dgm:prSet/>
      <dgm:spPr/>
      <dgm:t>
        <a:bodyPr/>
        <a:lstStyle/>
        <a:p>
          <a:endParaRPr lang="en-GB"/>
        </a:p>
      </dgm:t>
    </dgm:pt>
    <dgm:pt modelId="{B53431FD-E7F0-49E5-A2FF-BAFBEA14C4D5}" type="sibTrans" cxnId="{7D80CD70-4385-418B-9E20-14F22F27C7AD}">
      <dgm:prSet/>
      <dgm:spPr/>
      <dgm:t>
        <a:bodyPr/>
        <a:lstStyle/>
        <a:p>
          <a:endParaRPr lang="en-GB"/>
        </a:p>
      </dgm:t>
    </dgm:pt>
    <dgm:pt modelId="{5DD96AA1-79EC-4B2D-A658-912D9933DA91}" type="pres">
      <dgm:prSet presAssocID="{4D9ADB35-2495-47CE-B0A5-F9CC21F5E533}" presName="linear" presStyleCnt="0">
        <dgm:presLayoutVars>
          <dgm:animLvl val="lvl"/>
          <dgm:resizeHandles val="exact"/>
        </dgm:presLayoutVars>
      </dgm:prSet>
      <dgm:spPr/>
    </dgm:pt>
    <dgm:pt modelId="{7FB6C07D-BF2E-405D-A614-54A738E4E9DA}" type="pres">
      <dgm:prSet presAssocID="{E1D78387-8113-4356-A78A-6F0C1458230B}" presName="parentText" presStyleLbl="node1" presStyleIdx="0" presStyleCnt="1" custLinFactY="32729" custLinFactNeighborX="2257" custLinFactNeighborY="100000">
        <dgm:presLayoutVars>
          <dgm:chMax val="0"/>
          <dgm:bulletEnabled val="1"/>
        </dgm:presLayoutVars>
      </dgm:prSet>
      <dgm:spPr/>
    </dgm:pt>
  </dgm:ptLst>
  <dgm:cxnLst>
    <dgm:cxn modelId="{7D80CD70-4385-418B-9E20-14F22F27C7AD}" srcId="{4D9ADB35-2495-47CE-B0A5-F9CC21F5E533}" destId="{E1D78387-8113-4356-A78A-6F0C1458230B}" srcOrd="0" destOrd="0" parTransId="{1D89A669-593E-4DE8-9A7D-A6E8B64083F4}" sibTransId="{B53431FD-E7F0-49E5-A2FF-BAFBEA14C4D5}"/>
    <dgm:cxn modelId="{18F72779-4C97-4406-A4F5-899F70675D32}" type="presOf" srcId="{E1D78387-8113-4356-A78A-6F0C1458230B}" destId="{7FB6C07D-BF2E-405D-A614-54A738E4E9DA}" srcOrd="0" destOrd="0" presId="urn:microsoft.com/office/officeart/2005/8/layout/vList2"/>
    <dgm:cxn modelId="{49308983-D9EF-4DD0-ADEC-401241B22318}" type="presOf" srcId="{4D9ADB35-2495-47CE-B0A5-F9CC21F5E533}" destId="{5DD96AA1-79EC-4B2D-A658-912D9933DA91}" srcOrd="0" destOrd="0" presId="urn:microsoft.com/office/officeart/2005/8/layout/vList2"/>
    <dgm:cxn modelId="{A046401B-0EC4-4545-BF76-B98B50BF8A0E}" type="presParOf" srcId="{5DD96AA1-79EC-4B2D-A658-912D9933DA91}" destId="{7FB6C07D-BF2E-405D-A614-54A738E4E9DA}" srcOrd="0" destOrd="0" presId="urn:microsoft.com/office/officeart/2005/8/layout/vList2"/>
  </dgm:cxnLst>
  <dgm:bg/>
  <dgm:whole/>
  <dgm:extLst>
    <a:ext uri="http://schemas.microsoft.com/office/drawing/2008/diagram">
      <dsp:dataModelExt xmlns:dsp="http://schemas.microsoft.com/office/drawing/2008/diagram" relId="rId18"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4E74CDC2-742D-43D1-90AB-CC33619FA124}" type="doc">
      <dgm:prSet loTypeId="urn:microsoft.com/office/officeart/2008/layout/LinedList" loCatId="list" qsTypeId="urn:microsoft.com/office/officeart/2005/8/quickstyle/simple1" qsCatId="simple" csTypeId="urn:microsoft.com/office/officeart/2005/8/colors/accent1_1" csCatId="accent1" phldr="1"/>
      <dgm:spPr/>
      <dgm:t>
        <a:bodyPr/>
        <a:lstStyle/>
        <a:p>
          <a:endParaRPr lang="en-US"/>
        </a:p>
      </dgm:t>
    </dgm:pt>
    <dgm:pt modelId="{9820F763-AFF1-489C-B817-46F52E7677E3}">
      <dgm:prSet custT="1"/>
      <dgm:spPr/>
      <dgm:t>
        <a:bodyPr anchor="ctr"/>
        <a:lstStyle/>
        <a:p>
          <a:pPr algn="just"/>
          <a:r>
            <a:rPr lang="en-GB" sz="1600" dirty="0"/>
            <a:t>CA collate data from the cancer dashboard on waiting times, volumes of work, from NBOCAP (reports have a lag time of 18-24 months) on a variety of indicators related to quality and process, the NCES, PHE on BCSP uptake and follow on work, HES data on admissions elective / emergency</a:t>
          </a:r>
          <a:endParaRPr lang="en-US" sz="1600" dirty="0"/>
        </a:p>
      </dgm:t>
    </dgm:pt>
    <dgm:pt modelId="{90978005-FDE9-4B14-8736-4D096F0F58BE}" type="parTrans" cxnId="{0F8DCF65-E85E-411B-8B14-1B84F6EC8CF2}">
      <dgm:prSet/>
      <dgm:spPr/>
      <dgm:t>
        <a:bodyPr/>
        <a:lstStyle/>
        <a:p>
          <a:pPr algn="just"/>
          <a:endParaRPr lang="en-US" sz="1600"/>
        </a:p>
      </dgm:t>
    </dgm:pt>
    <dgm:pt modelId="{E19A5F31-3345-4069-B64B-229F4552E59E}" type="sibTrans" cxnId="{0F8DCF65-E85E-411B-8B14-1B84F6EC8CF2}">
      <dgm:prSet phldrT="1" phldr="0"/>
      <dgm:spPr/>
      <dgm:t>
        <a:bodyPr/>
        <a:lstStyle/>
        <a:p>
          <a:endParaRPr lang="en-GB" sz="1600"/>
        </a:p>
      </dgm:t>
    </dgm:pt>
    <dgm:pt modelId="{372B4D51-DE24-4AED-B7E7-E8F7D3BC18EE}">
      <dgm:prSet custT="1"/>
      <dgm:spPr/>
      <dgm:t>
        <a:bodyPr anchor="ctr"/>
        <a:lstStyle/>
        <a:p>
          <a:pPr algn="just"/>
          <a:r>
            <a:rPr lang="en-GB" sz="1600" dirty="0"/>
            <a:t>CA request additional data from providers to illustrate additional areas of practice (e.g. local 2WW referral forms, protocols for straight to test, MDT referral / outcome forms) cancellations due to lack of HDU provision, availability of perioperative medicine / CPET), median time to histology reports, waiting time for start of chemotherapy, and diagnostic waits</a:t>
          </a:r>
          <a:endParaRPr lang="en-US" sz="1600" dirty="0"/>
        </a:p>
      </dgm:t>
    </dgm:pt>
    <dgm:pt modelId="{D4958A28-FE57-4381-89E4-2198D1C2B137}" type="parTrans" cxnId="{28F78192-79EC-447F-9DF1-17C5FE155249}">
      <dgm:prSet/>
      <dgm:spPr/>
      <dgm:t>
        <a:bodyPr/>
        <a:lstStyle/>
        <a:p>
          <a:pPr algn="just"/>
          <a:endParaRPr lang="en-US" sz="1600"/>
        </a:p>
      </dgm:t>
    </dgm:pt>
    <dgm:pt modelId="{0C8F08E1-7E75-4972-A88C-BB438F304BEF}" type="sibTrans" cxnId="{28F78192-79EC-447F-9DF1-17C5FE155249}">
      <dgm:prSet phldrT="2" phldr="0"/>
      <dgm:spPr/>
      <dgm:t>
        <a:bodyPr/>
        <a:lstStyle/>
        <a:p>
          <a:endParaRPr lang="en-GB" sz="1600"/>
        </a:p>
      </dgm:t>
    </dgm:pt>
    <dgm:pt modelId="{30799E3D-AE9C-4A4D-B611-C1B60B037D12}">
      <dgm:prSet custT="1"/>
      <dgm:spPr/>
      <dgm:t>
        <a:bodyPr anchor="ctr"/>
        <a:lstStyle/>
        <a:p>
          <a:pPr algn="just"/>
          <a:r>
            <a:rPr lang="en-GB" sz="1600" dirty="0"/>
            <a:t>Clinical teams to receive introductory information about the review, explanation of the principle of analysing decision making and processes. Examples provided of deconstructed pathways and a request that teams consider carefully how their pathways work and where the inefficiencies remain</a:t>
          </a:r>
          <a:endParaRPr lang="en-US" sz="1600" dirty="0"/>
        </a:p>
      </dgm:t>
    </dgm:pt>
    <dgm:pt modelId="{082F6BF1-5F24-4EC8-B308-D26D1543E389}" type="parTrans" cxnId="{C750262A-C06B-4632-8C9E-6B1F6F8876EA}">
      <dgm:prSet/>
      <dgm:spPr/>
      <dgm:t>
        <a:bodyPr/>
        <a:lstStyle/>
        <a:p>
          <a:pPr algn="just"/>
          <a:endParaRPr lang="en-US" sz="1600"/>
        </a:p>
      </dgm:t>
    </dgm:pt>
    <dgm:pt modelId="{340DA1DA-A105-4E66-B297-0F969D4BF739}" type="sibTrans" cxnId="{C750262A-C06B-4632-8C9E-6B1F6F8876EA}">
      <dgm:prSet phldrT="3" phldr="0"/>
      <dgm:spPr/>
      <dgm:t>
        <a:bodyPr/>
        <a:lstStyle/>
        <a:p>
          <a:endParaRPr lang="en-GB" sz="1600"/>
        </a:p>
      </dgm:t>
    </dgm:pt>
    <dgm:pt modelId="{0A1BAF5E-4472-47AA-BA9B-C2927F938466}">
      <dgm:prSet custT="1"/>
      <dgm:spPr/>
      <dgm:t>
        <a:bodyPr anchor="ctr"/>
        <a:lstStyle/>
        <a:p>
          <a:pPr algn="just"/>
          <a:r>
            <a:rPr lang="en-GB" sz="1600" dirty="0"/>
            <a:t>Site visit – clinician to present the means of making decisions and the challenges in processes. Visiting team to include both CNS and consultant member as a minimum. Afternoon group discussion with a patient group and clinicians from the MDT</a:t>
          </a:r>
          <a:endParaRPr lang="en-US" sz="1600" dirty="0"/>
        </a:p>
      </dgm:t>
    </dgm:pt>
    <dgm:pt modelId="{7604E9D0-D6BC-4B6A-84E3-2DAEB2D70B31}" type="parTrans" cxnId="{EDA2E1BB-41A8-4944-AB29-B4B6D28133B2}">
      <dgm:prSet/>
      <dgm:spPr/>
      <dgm:t>
        <a:bodyPr/>
        <a:lstStyle/>
        <a:p>
          <a:pPr algn="just"/>
          <a:endParaRPr lang="en-US" sz="1600"/>
        </a:p>
      </dgm:t>
    </dgm:pt>
    <dgm:pt modelId="{16F57C54-0E4A-48F5-A777-A6631B9DC0C7}" type="sibTrans" cxnId="{EDA2E1BB-41A8-4944-AB29-B4B6D28133B2}">
      <dgm:prSet phldrT="4" phldr="0"/>
      <dgm:spPr/>
      <dgm:t>
        <a:bodyPr/>
        <a:lstStyle/>
        <a:p>
          <a:endParaRPr lang="en-GB" sz="1600"/>
        </a:p>
      </dgm:t>
    </dgm:pt>
    <dgm:pt modelId="{DD1EDECF-3091-446E-B91B-B2646885FB18}">
      <dgm:prSet custT="1"/>
      <dgm:spPr/>
      <dgm:t>
        <a:bodyPr anchor="ctr"/>
        <a:lstStyle/>
        <a:p>
          <a:pPr algn="just"/>
          <a:r>
            <a:rPr lang="en-GB" sz="1600" dirty="0"/>
            <a:t>CA to provide a written report to each Trust MST/ exec team shared with local commissioners</a:t>
          </a:r>
          <a:endParaRPr lang="en-US" sz="1600" dirty="0"/>
        </a:p>
      </dgm:t>
    </dgm:pt>
    <dgm:pt modelId="{5B4A8C50-CADE-4D7D-B066-251D78210E10}" type="parTrans" cxnId="{E2071606-F5E4-415F-9C9A-1AAA0FF95CD1}">
      <dgm:prSet/>
      <dgm:spPr/>
      <dgm:t>
        <a:bodyPr/>
        <a:lstStyle/>
        <a:p>
          <a:pPr algn="just"/>
          <a:endParaRPr lang="en-US" sz="1600"/>
        </a:p>
      </dgm:t>
    </dgm:pt>
    <dgm:pt modelId="{E0648133-A987-495B-8A22-E9CD8D9610D7}" type="sibTrans" cxnId="{E2071606-F5E4-415F-9C9A-1AAA0FF95CD1}">
      <dgm:prSet phldrT="6" phldr="0"/>
      <dgm:spPr/>
      <dgm:t>
        <a:bodyPr/>
        <a:lstStyle/>
        <a:p>
          <a:endParaRPr lang="en-GB" sz="1600"/>
        </a:p>
      </dgm:t>
    </dgm:pt>
    <dgm:pt modelId="{D05BE5A5-A9DD-4E2B-9A3E-F30329B25E0D}">
      <dgm:prSet custT="1"/>
      <dgm:spPr/>
      <dgm:t>
        <a:bodyPr anchor="ctr"/>
        <a:lstStyle/>
        <a:p>
          <a:pPr algn="just"/>
          <a:r>
            <a:rPr lang="en-GB" sz="1600"/>
            <a:t>CA to construct a ‘Toolkit’ summarising good practice approaches to major areas of (</a:t>
          </a:r>
          <a:r>
            <a:rPr lang="en-GB" sz="1600" b="1" i="1"/>
            <a:t>1) decision making</a:t>
          </a:r>
          <a:r>
            <a:rPr lang="en-GB" sz="1600"/>
            <a:t> and </a:t>
          </a:r>
          <a:r>
            <a:rPr lang="en-GB" sz="1600" b="1" i="1" u="none"/>
            <a:t>(2) process constructed at the end of the review</a:t>
          </a:r>
          <a:r>
            <a:rPr lang="en-GB" sz="1600"/>
            <a:t>, offered to all Trusts and commissioners in the South West and publicly available. This would be short descriptions of each challenge, how the team approached the problem, stakeholders involved, practical steps needed to implement change</a:t>
          </a:r>
          <a:endParaRPr lang="en-US" sz="1600"/>
        </a:p>
      </dgm:t>
    </dgm:pt>
    <dgm:pt modelId="{91DB2F9D-A146-41EA-94A2-D042A1CD0388}" type="parTrans" cxnId="{BC282FBB-5CE9-46F6-B028-1723F36880CD}">
      <dgm:prSet/>
      <dgm:spPr/>
      <dgm:t>
        <a:bodyPr/>
        <a:lstStyle/>
        <a:p>
          <a:pPr algn="just"/>
          <a:endParaRPr lang="en-US" sz="1600"/>
        </a:p>
      </dgm:t>
    </dgm:pt>
    <dgm:pt modelId="{0D43E7AF-0781-4B73-8D31-5B8ED02B9004}" type="sibTrans" cxnId="{BC282FBB-5CE9-46F6-B028-1723F36880CD}">
      <dgm:prSet phldrT="7" phldr="0"/>
      <dgm:spPr/>
      <dgm:t>
        <a:bodyPr/>
        <a:lstStyle/>
        <a:p>
          <a:endParaRPr lang="en-GB" sz="1600"/>
        </a:p>
      </dgm:t>
    </dgm:pt>
    <dgm:pt modelId="{1A792EA5-B7F4-4F99-95F5-D98FC11E4199}">
      <dgm:prSet custT="1"/>
      <dgm:spPr/>
      <dgm:t>
        <a:bodyPr anchor="ctr"/>
        <a:lstStyle/>
        <a:p>
          <a:pPr algn="just"/>
          <a:r>
            <a:rPr lang="en-GB" sz="1600" dirty="0"/>
            <a:t>Preliminary report to executive team at the end of the day</a:t>
          </a:r>
          <a:endParaRPr lang="en-US" sz="1600" dirty="0"/>
        </a:p>
      </dgm:t>
    </dgm:pt>
    <dgm:pt modelId="{7128319C-8E83-4C13-BDDF-1D0C3A844E5A}" type="sibTrans" cxnId="{F594E994-5948-4553-99BB-BAD65F942248}">
      <dgm:prSet phldrT="5" phldr="0"/>
      <dgm:spPr/>
      <dgm:t>
        <a:bodyPr/>
        <a:lstStyle/>
        <a:p>
          <a:endParaRPr lang="en-GB" sz="1600"/>
        </a:p>
      </dgm:t>
    </dgm:pt>
    <dgm:pt modelId="{3A7E48B9-ED9D-468F-88DA-7EC55E26714A}" type="parTrans" cxnId="{F594E994-5948-4553-99BB-BAD65F942248}">
      <dgm:prSet/>
      <dgm:spPr/>
      <dgm:t>
        <a:bodyPr/>
        <a:lstStyle/>
        <a:p>
          <a:pPr algn="just"/>
          <a:endParaRPr lang="en-US" sz="1600"/>
        </a:p>
      </dgm:t>
    </dgm:pt>
    <dgm:pt modelId="{8D262264-AEE9-413E-B4D9-4E9328FB2AC4}" type="pres">
      <dgm:prSet presAssocID="{4E74CDC2-742D-43D1-90AB-CC33619FA124}" presName="vert0" presStyleCnt="0">
        <dgm:presLayoutVars>
          <dgm:dir/>
          <dgm:animOne val="branch"/>
          <dgm:animLvl val="lvl"/>
        </dgm:presLayoutVars>
      </dgm:prSet>
      <dgm:spPr/>
    </dgm:pt>
    <dgm:pt modelId="{9E7EA6BA-EDB1-47E1-9E6C-5EF09FF8A8EB}" type="pres">
      <dgm:prSet presAssocID="{9820F763-AFF1-489C-B817-46F52E7677E3}" presName="thickLine" presStyleLbl="alignNode1" presStyleIdx="0" presStyleCnt="7"/>
      <dgm:spPr/>
    </dgm:pt>
    <dgm:pt modelId="{001B5C67-F951-420F-B75B-59953C830A5B}" type="pres">
      <dgm:prSet presAssocID="{9820F763-AFF1-489C-B817-46F52E7677E3}" presName="horz1" presStyleCnt="0"/>
      <dgm:spPr/>
    </dgm:pt>
    <dgm:pt modelId="{0271DD24-580C-4B14-9D46-4A3DB2ED485C}" type="pres">
      <dgm:prSet presAssocID="{9820F763-AFF1-489C-B817-46F52E7677E3}" presName="tx1" presStyleLbl="revTx" presStyleIdx="0" presStyleCnt="7"/>
      <dgm:spPr/>
    </dgm:pt>
    <dgm:pt modelId="{8A90E60A-7D8C-4B07-B638-5B3C8967FD45}" type="pres">
      <dgm:prSet presAssocID="{9820F763-AFF1-489C-B817-46F52E7677E3}" presName="vert1" presStyleCnt="0"/>
      <dgm:spPr/>
    </dgm:pt>
    <dgm:pt modelId="{9CB588E9-2488-425A-93E5-83BD09249E3B}" type="pres">
      <dgm:prSet presAssocID="{372B4D51-DE24-4AED-B7E7-E8F7D3BC18EE}" presName="thickLine" presStyleLbl="alignNode1" presStyleIdx="1" presStyleCnt="7"/>
      <dgm:spPr/>
    </dgm:pt>
    <dgm:pt modelId="{9398A265-3A0A-483D-AAAC-C1DCCBD14327}" type="pres">
      <dgm:prSet presAssocID="{372B4D51-DE24-4AED-B7E7-E8F7D3BC18EE}" presName="horz1" presStyleCnt="0"/>
      <dgm:spPr/>
    </dgm:pt>
    <dgm:pt modelId="{EA9BF997-2D12-4BF3-B333-2776559402A2}" type="pres">
      <dgm:prSet presAssocID="{372B4D51-DE24-4AED-B7E7-E8F7D3BC18EE}" presName="tx1" presStyleLbl="revTx" presStyleIdx="1" presStyleCnt="7"/>
      <dgm:spPr/>
    </dgm:pt>
    <dgm:pt modelId="{C0F3D3D4-0EC7-479E-AD0C-D075FCA2AF0B}" type="pres">
      <dgm:prSet presAssocID="{372B4D51-DE24-4AED-B7E7-E8F7D3BC18EE}" presName="vert1" presStyleCnt="0"/>
      <dgm:spPr/>
    </dgm:pt>
    <dgm:pt modelId="{B7881BA7-3405-42C2-ADDC-6B1EDF5DDEE4}" type="pres">
      <dgm:prSet presAssocID="{30799E3D-AE9C-4A4D-B611-C1B60B037D12}" presName="thickLine" presStyleLbl="alignNode1" presStyleIdx="2" presStyleCnt="7"/>
      <dgm:spPr/>
    </dgm:pt>
    <dgm:pt modelId="{DEEECBB4-98FA-4300-B7E5-244280C30BDC}" type="pres">
      <dgm:prSet presAssocID="{30799E3D-AE9C-4A4D-B611-C1B60B037D12}" presName="horz1" presStyleCnt="0"/>
      <dgm:spPr/>
    </dgm:pt>
    <dgm:pt modelId="{2E714D93-9C3B-4D1F-884B-D8CFE3FA01A7}" type="pres">
      <dgm:prSet presAssocID="{30799E3D-AE9C-4A4D-B611-C1B60B037D12}" presName="tx1" presStyleLbl="revTx" presStyleIdx="2" presStyleCnt="7"/>
      <dgm:spPr/>
    </dgm:pt>
    <dgm:pt modelId="{D96B383A-846C-438F-BA7F-1A26800B2F9D}" type="pres">
      <dgm:prSet presAssocID="{30799E3D-AE9C-4A4D-B611-C1B60B037D12}" presName="vert1" presStyleCnt="0"/>
      <dgm:spPr/>
    </dgm:pt>
    <dgm:pt modelId="{3118F8A6-94CC-484C-B731-1C6BB5025CA8}" type="pres">
      <dgm:prSet presAssocID="{0A1BAF5E-4472-47AA-BA9B-C2927F938466}" presName="thickLine" presStyleLbl="alignNode1" presStyleIdx="3" presStyleCnt="7"/>
      <dgm:spPr/>
    </dgm:pt>
    <dgm:pt modelId="{4DE5D564-C6D5-43F2-8441-87293BE5F552}" type="pres">
      <dgm:prSet presAssocID="{0A1BAF5E-4472-47AA-BA9B-C2927F938466}" presName="horz1" presStyleCnt="0"/>
      <dgm:spPr/>
    </dgm:pt>
    <dgm:pt modelId="{8E4A5168-93DB-4924-9064-668F68E939AD}" type="pres">
      <dgm:prSet presAssocID="{0A1BAF5E-4472-47AA-BA9B-C2927F938466}" presName="tx1" presStyleLbl="revTx" presStyleIdx="3" presStyleCnt="7"/>
      <dgm:spPr/>
    </dgm:pt>
    <dgm:pt modelId="{F12FDE32-5BB6-46D2-ACC1-F1B99D5BFA4D}" type="pres">
      <dgm:prSet presAssocID="{0A1BAF5E-4472-47AA-BA9B-C2927F938466}" presName="vert1" presStyleCnt="0"/>
      <dgm:spPr/>
    </dgm:pt>
    <dgm:pt modelId="{20E7A4DA-E0FF-4ADB-94C6-35656A4C305D}" type="pres">
      <dgm:prSet presAssocID="{1A792EA5-B7F4-4F99-95F5-D98FC11E4199}" presName="thickLine" presStyleLbl="alignNode1" presStyleIdx="4" presStyleCnt="7"/>
      <dgm:spPr/>
    </dgm:pt>
    <dgm:pt modelId="{CB71D24A-7F5E-4E6F-93BD-5A40EAA4359D}" type="pres">
      <dgm:prSet presAssocID="{1A792EA5-B7F4-4F99-95F5-D98FC11E4199}" presName="horz1" presStyleCnt="0"/>
      <dgm:spPr/>
    </dgm:pt>
    <dgm:pt modelId="{ED1AB86E-50C9-4F0A-8604-DEDB78977F31}" type="pres">
      <dgm:prSet presAssocID="{1A792EA5-B7F4-4F99-95F5-D98FC11E4199}" presName="tx1" presStyleLbl="revTx" presStyleIdx="4" presStyleCnt="7"/>
      <dgm:spPr/>
    </dgm:pt>
    <dgm:pt modelId="{0CA09B9E-90E1-4F88-B542-1BE9E5235D0F}" type="pres">
      <dgm:prSet presAssocID="{1A792EA5-B7F4-4F99-95F5-D98FC11E4199}" presName="vert1" presStyleCnt="0"/>
      <dgm:spPr/>
    </dgm:pt>
    <dgm:pt modelId="{013CF02F-C394-4224-B138-3F251C6F82BE}" type="pres">
      <dgm:prSet presAssocID="{DD1EDECF-3091-446E-B91B-B2646885FB18}" presName="thickLine" presStyleLbl="alignNode1" presStyleIdx="5" presStyleCnt="7"/>
      <dgm:spPr/>
    </dgm:pt>
    <dgm:pt modelId="{C6CE3D21-8DEB-4D38-B185-705208C64624}" type="pres">
      <dgm:prSet presAssocID="{DD1EDECF-3091-446E-B91B-B2646885FB18}" presName="horz1" presStyleCnt="0"/>
      <dgm:spPr/>
    </dgm:pt>
    <dgm:pt modelId="{B1C048E9-478A-402A-B13B-6EBD00F8D267}" type="pres">
      <dgm:prSet presAssocID="{DD1EDECF-3091-446E-B91B-B2646885FB18}" presName="tx1" presStyleLbl="revTx" presStyleIdx="5" presStyleCnt="7"/>
      <dgm:spPr/>
    </dgm:pt>
    <dgm:pt modelId="{8AD4A053-7FFF-45BC-A0CA-E6600505584A}" type="pres">
      <dgm:prSet presAssocID="{DD1EDECF-3091-446E-B91B-B2646885FB18}" presName="vert1" presStyleCnt="0"/>
      <dgm:spPr/>
    </dgm:pt>
    <dgm:pt modelId="{E67D52F5-7704-40CF-B2AC-D949E7A73EDF}" type="pres">
      <dgm:prSet presAssocID="{D05BE5A5-A9DD-4E2B-9A3E-F30329B25E0D}" presName="thickLine" presStyleLbl="alignNode1" presStyleIdx="6" presStyleCnt="7"/>
      <dgm:spPr/>
    </dgm:pt>
    <dgm:pt modelId="{1E525764-C4C7-45E5-A668-860D3BE29804}" type="pres">
      <dgm:prSet presAssocID="{D05BE5A5-A9DD-4E2B-9A3E-F30329B25E0D}" presName="horz1" presStyleCnt="0"/>
      <dgm:spPr/>
    </dgm:pt>
    <dgm:pt modelId="{532C364B-3C74-4ABD-8CFA-B7B387733A87}" type="pres">
      <dgm:prSet presAssocID="{D05BE5A5-A9DD-4E2B-9A3E-F30329B25E0D}" presName="tx1" presStyleLbl="revTx" presStyleIdx="6" presStyleCnt="7"/>
      <dgm:spPr/>
    </dgm:pt>
    <dgm:pt modelId="{32CBC58D-BB55-4E2D-A9A4-024F7A017642}" type="pres">
      <dgm:prSet presAssocID="{D05BE5A5-A9DD-4E2B-9A3E-F30329B25E0D}" presName="vert1" presStyleCnt="0"/>
      <dgm:spPr/>
    </dgm:pt>
  </dgm:ptLst>
  <dgm:cxnLst>
    <dgm:cxn modelId="{E2071606-F5E4-415F-9C9A-1AAA0FF95CD1}" srcId="{4E74CDC2-742D-43D1-90AB-CC33619FA124}" destId="{DD1EDECF-3091-446E-B91B-B2646885FB18}" srcOrd="5" destOrd="0" parTransId="{5B4A8C50-CADE-4D7D-B066-251D78210E10}" sibTransId="{E0648133-A987-495B-8A22-E9CD8D9610D7}"/>
    <dgm:cxn modelId="{0AAFA511-3AB3-4917-BE27-9AD047F4BB7A}" type="presOf" srcId="{D05BE5A5-A9DD-4E2B-9A3E-F30329B25E0D}" destId="{532C364B-3C74-4ABD-8CFA-B7B387733A87}" srcOrd="0" destOrd="0" presId="urn:microsoft.com/office/officeart/2008/layout/LinedList"/>
    <dgm:cxn modelId="{D38E5B12-075B-4F29-BA00-5E858D2BD3CA}" type="presOf" srcId="{9820F763-AFF1-489C-B817-46F52E7677E3}" destId="{0271DD24-580C-4B14-9D46-4A3DB2ED485C}" srcOrd="0" destOrd="0" presId="urn:microsoft.com/office/officeart/2008/layout/LinedList"/>
    <dgm:cxn modelId="{C750262A-C06B-4632-8C9E-6B1F6F8876EA}" srcId="{4E74CDC2-742D-43D1-90AB-CC33619FA124}" destId="{30799E3D-AE9C-4A4D-B611-C1B60B037D12}" srcOrd="2" destOrd="0" parTransId="{082F6BF1-5F24-4EC8-B308-D26D1543E389}" sibTransId="{340DA1DA-A105-4E66-B297-0F969D4BF739}"/>
    <dgm:cxn modelId="{0F8DCF65-E85E-411B-8B14-1B84F6EC8CF2}" srcId="{4E74CDC2-742D-43D1-90AB-CC33619FA124}" destId="{9820F763-AFF1-489C-B817-46F52E7677E3}" srcOrd="0" destOrd="0" parTransId="{90978005-FDE9-4B14-8736-4D096F0F58BE}" sibTransId="{E19A5F31-3345-4069-B64B-229F4552E59E}"/>
    <dgm:cxn modelId="{4D78B26E-D057-42E1-9A8A-CC3519B4A9E1}" type="presOf" srcId="{372B4D51-DE24-4AED-B7E7-E8F7D3BC18EE}" destId="{EA9BF997-2D12-4BF3-B333-2776559402A2}" srcOrd="0" destOrd="0" presId="urn:microsoft.com/office/officeart/2008/layout/LinedList"/>
    <dgm:cxn modelId="{FC016F5A-18EA-45A7-871A-DA44B62CEC6F}" type="presOf" srcId="{4E74CDC2-742D-43D1-90AB-CC33619FA124}" destId="{8D262264-AEE9-413E-B4D9-4E9328FB2AC4}" srcOrd="0" destOrd="0" presId="urn:microsoft.com/office/officeart/2008/layout/LinedList"/>
    <dgm:cxn modelId="{29508B7D-7399-4E06-B54D-96407946B766}" type="presOf" srcId="{0A1BAF5E-4472-47AA-BA9B-C2927F938466}" destId="{8E4A5168-93DB-4924-9064-668F68E939AD}" srcOrd="0" destOrd="0" presId="urn:microsoft.com/office/officeart/2008/layout/LinedList"/>
    <dgm:cxn modelId="{28F78192-79EC-447F-9DF1-17C5FE155249}" srcId="{4E74CDC2-742D-43D1-90AB-CC33619FA124}" destId="{372B4D51-DE24-4AED-B7E7-E8F7D3BC18EE}" srcOrd="1" destOrd="0" parTransId="{D4958A28-FE57-4381-89E4-2198D1C2B137}" sibTransId="{0C8F08E1-7E75-4972-A88C-BB438F304BEF}"/>
    <dgm:cxn modelId="{F594E994-5948-4553-99BB-BAD65F942248}" srcId="{4E74CDC2-742D-43D1-90AB-CC33619FA124}" destId="{1A792EA5-B7F4-4F99-95F5-D98FC11E4199}" srcOrd="4" destOrd="0" parTransId="{3A7E48B9-ED9D-468F-88DA-7EC55E26714A}" sibTransId="{7128319C-8E83-4C13-BDDF-1D0C3A844E5A}"/>
    <dgm:cxn modelId="{98660DA5-5850-4B27-82BA-D82BA8AD2417}" type="presOf" srcId="{30799E3D-AE9C-4A4D-B611-C1B60B037D12}" destId="{2E714D93-9C3B-4D1F-884B-D8CFE3FA01A7}" srcOrd="0" destOrd="0" presId="urn:microsoft.com/office/officeart/2008/layout/LinedList"/>
    <dgm:cxn modelId="{BC282FBB-5CE9-46F6-B028-1723F36880CD}" srcId="{4E74CDC2-742D-43D1-90AB-CC33619FA124}" destId="{D05BE5A5-A9DD-4E2B-9A3E-F30329B25E0D}" srcOrd="6" destOrd="0" parTransId="{91DB2F9D-A146-41EA-94A2-D042A1CD0388}" sibTransId="{0D43E7AF-0781-4B73-8D31-5B8ED02B9004}"/>
    <dgm:cxn modelId="{EDA2E1BB-41A8-4944-AB29-B4B6D28133B2}" srcId="{4E74CDC2-742D-43D1-90AB-CC33619FA124}" destId="{0A1BAF5E-4472-47AA-BA9B-C2927F938466}" srcOrd="3" destOrd="0" parTransId="{7604E9D0-D6BC-4B6A-84E3-2DAEB2D70B31}" sibTransId="{16F57C54-0E4A-48F5-A777-A6631B9DC0C7}"/>
    <dgm:cxn modelId="{5A69B4D1-0A9F-4D2D-9308-2B8547A071BD}" type="presOf" srcId="{1A792EA5-B7F4-4F99-95F5-D98FC11E4199}" destId="{ED1AB86E-50C9-4F0A-8604-DEDB78977F31}" srcOrd="0" destOrd="0" presId="urn:microsoft.com/office/officeart/2008/layout/LinedList"/>
    <dgm:cxn modelId="{2E0B4FE9-3129-478C-8E8B-AF34F449A1D2}" type="presOf" srcId="{DD1EDECF-3091-446E-B91B-B2646885FB18}" destId="{B1C048E9-478A-402A-B13B-6EBD00F8D267}" srcOrd="0" destOrd="0" presId="urn:microsoft.com/office/officeart/2008/layout/LinedList"/>
    <dgm:cxn modelId="{E54E4A0A-D0E4-45D2-8A7F-5EAA3BF7CCD9}" type="presParOf" srcId="{8D262264-AEE9-413E-B4D9-4E9328FB2AC4}" destId="{9E7EA6BA-EDB1-47E1-9E6C-5EF09FF8A8EB}" srcOrd="0" destOrd="0" presId="urn:microsoft.com/office/officeart/2008/layout/LinedList"/>
    <dgm:cxn modelId="{C3865B6E-B84F-45AC-882A-627DA7ACA6E6}" type="presParOf" srcId="{8D262264-AEE9-413E-B4D9-4E9328FB2AC4}" destId="{001B5C67-F951-420F-B75B-59953C830A5B}" srcOrd="1" destOrd="0" presId="urn:microsoft.com/office/officeart/2008/layout/LinedList"/>
    <dgm:cxn modelId="{CF7699AF-F545-43D1-88DD-544FE6FAB42D}" type="presParOf" srcId="{001B5C67-F951-420F-B75B-59953C830A5B}" destId="{0271DD24-580C-4B14-9D46-4A3DB2ED485C}" srcOrd="0" destOrd="0" presId="urn:microsoft.com/office/officeart/2008/layout/LinedList"/>
    <dgm:cxn modelId="{9F4E53F9-2810-437C-8590-C089D636F53D}" type="presParOf" srcId="{001B5C67-F951-420F-B75B-59953C830A5B}" destId="{8A90E60A-7D8C-4B07-B638-5B3C8967FD45}" srcOrd="1" destOrd="0" presId="urn:microsoft.com/office/officeart/2008/layout/LinedList"/>
    <dgm:cxn modelId="{EBEC6ED6-1755-4E07-83FB-D1E5436ACB73}" type="presParOf" srcId="{8D262264-AEE9-413E-B4D9-4E9328FB2AC4}" destId="{9CB588E9-2488-425A-93E5-83BD09249E3B}" srcOrd="2" destOrd="0" presId="urn:microsoft.com/office/officeart/2008/layout/LinedList"/>
    <dgm:cxn modelId="{16057D69-7C90-43F8-BCB0-E4B87D6F2C4B}" type="presParOf" srcId="{8D262264-AEE9-413E-B4D9-4E9328FB2AC4}" destId="{9398A265-3A0A-483D-AAAC-C1DCCBD14327}" srcOrd="3" destOrd="0" presId="urn:microsoft.com/office/officeart/2008/layout/LinedList"/>
    <dgm:cxn modelId="{9BEDA54A-E3D3-43F1-9944-730EA5C57C43}" type="presParOf" srcId="{9398A265-3A0A-483D-AAAC-C1DCCBD14327}" destId="{EA9BF997-2D12-4BF3-B333-2776559402A2}" srcOrd="0" destOrd="0" presId="urn:microsoft.com/office/officeart/2008/layout/LinedList"/>
    <dgm:cxn modelId="{8575542C-85D9-47E7-B4EC-1C92B5AE88CF}" type="presParOf" srcId="{9398A265-3A0A-483D-AAAC-C1DCCBD14327}" destId="{C0F3D3D4-0EC7-479E-AD0C-D075FCA2AF0B}" srcOrd="1" destOrd="0" presId="urn:microsoft.com/office/officeart/2008/layout/LinedList"/>
    <dgm:cxn modelId="{EAFDA12E-AF5C-4DB5-8CEA-169349D8737C}" type="presParOf" srcId="{8D262264-AEE9-413E-B4D9-4E9328FB2AC4}" destId="{B7881BA7-3405-42C2-ADDC-6B1EDF5DDEE4}" srcOrd="4" destOrd="0" presId="urn:microsoft.com/office/officeart/2008/layout/LinedList"/>
    <dgm:cxn modelId="{51AA96CF-6FB8-4ADA-9FB6-BAB680D944A3}" type="presParOf" srcId="{8D262264-AEE9-413E-B4D9-4E9328FB2AC4}" destId="{DEEECBB4-98FA-4300-B7E5-244280C30BDC}" srcOrd="5" destOrd="0" presId="urn:microsoft.com/office/officeart/2008/layout/LinedList"/>
    <dgm:cxn modelId="{241B93A3-40C3-44D4-A73B-98A45F2142E1}" type="presParOf" srcId="{DEEECBB4-98FA-4300-B7E5-244280C30BDC}" destId="{2E714D93-9C3B-4D1F-884B-D8CFE3FA01A7}" srcOrd="0" destOrd="0" presId="urn:microsoft.com/office/officeart/2008/layout/LinedList"/>
    <dgm:cxn modelId="{57763595-0A62-4BDF-B9AE-ED28A25F4393}" type="presParOf" srcId="{DEEECBB4-98FA-4300-B7E5-244280C30BDC}" destId="{D96B383A-846C-438F-BA7F-1A26800B2F9D}" srcOrd="1" destOrd="0" presId="urn:microsoft.com/office/officeart/2008/layout/LinedList"/>
    <dgm:cxn modelId="{F218B348-C594-4A60-A8D5-C9B5A6437764}" type="presParOf" srcId="{8D262264-AEE9-413E-B4D9-4E9328FB2AC4}" destId="{3118F8A6-94CC-484C-B731-1C6BB5025CA8}" srcOrd="6" destOrd="0" presId="urn:microsoft.com/office/officeart/2008/layout/LinedList"/>
    <dgm:cxn modelId="{C85078D5-246A-401F-ABEC-F729083D6300}" type="presParOf" srcId="{8D262264-AEE9-413E-B4D9-4E9328FB2AC4}" destId="{4DE5D564-C6D5-43F2-8441-87293BE5F552}" srcOrd="7" destOrd="0" presId="urn:microsoft.com/office/officeart/2008/layout/LinedList"/>
    <dgm:cxn modelId="{4D3DE8FB-FA71-4FB5-A12D-A5E72DF4ED86}" type="presParOf" srcId="{4DE5D564-C6D5-43F2-8441-87293BE5F552}" destId="{8E4A5168-93DB-4924-9064-668F68E939AD}" srcOrd="0" destOrd="0" presId="urn:microsoft.com/office/officeart/2008/layout/LinedList"/>
    <dgm:cxn modelId="{0FFD5A85-EFDA-4D11-AD33-ABBC078B8E77}" type="presParOf" srcId="{4DE5D564-C6D5-43F2-8441-87293BE5F552}" destId="{F12FDE32-5BB6-46D2-ACC1-F1B99D5BFA4D}" srcOrd="1" destOrd="0" presId="urn:microsoft.com/office/officeart/2008/layout/LinedList"/>
    <dgm:cxn modelId="{F2140C53-B060-4B1B-BABD-74054F0E5B2F}" type="presParOf" srcId="{8D262264-AEE9-413E-B4D9-4E9328FB2AC4}" destId="{20E7A4DA-E0FF-4ADB-94C6-35656A4C305D}" srcOrd="8" destOrd="0" presId="urn:microsoft.com/office/officeart/2008/layout/LinedList"/>
    <dgm:cxn modelId="{FFA65EE6-7245-46D4-8078-C6A697D2FAEB}" type="presParOf" srcId="{8D262264-AEE9-413E-B4D9-4E9328FB2AC4}" destId="{CB71D24A-7F5E-4E6F-93BD-5A40EAA4359D}" srcOrd="9" destOrd="0" presId="urn:microsoft.com/office/officeart/2008/layout/LinedList"/>
    <dgm:cxn modelId="{BC4B86F4-CE4F-4F96-93A5-9A74B7BF2BD7}" type="presParOf" srcId="{CB71D24A-7F5E-4E6F-93BD-5A40EAA4359D}" destId="{ED1AB86E-50C9-4F0A-8604-DEDB78977F31}" srcOrd="0" destOrd="0" presId="urn:microsoft.com/office/officeart/2008/layout/LinedList"/>
    <dgm:cxn modelId="{8FA0820E-58FF-4182-B15A-8048B6D7C23A}" type="presParOf" srcId="{CB71D24A-7F5E-4E6F-93BD-5A40EAA4359D}" destId="{0CA09B9E-90E1-4F88-B542-1BE9E5235D0F}" srcOrd="1" destOrd="0" presId="urn:microsoft.com/office/officeart/2008/layout/LinedList"/>
    <dgm:cxn modelId="{904B394E-2C16-4A1C-A884-88BFE512F3B4}" type="presParOf" srcId="{8D262264-AEE9-413E-B4D9-4E9328FB2AC4}" destId="{013CF02F-C394-4224-B138-3F251C6F82BE}" srcOrd="10" destOrd="0" presId="urn:microsoft.com/office/officeart/2008/layout/LinedList"/>
    <dgm:cxn modelId="{BC051005-E81E-4369-8431-94B5909D4B9E}" type="presParOf" srcId="{8D262264-AEE9-413E-B4D9-4E9328FB2AC4}" destId="{C6CE3D21-8DEB-4D38-B185-705208C64624}" srcOrd="11" destOrd="0" presId="urn:microsoft.com/office/officeart/2008/layout/LinedList"/>
    <dgm:cxn modelId="{057AC0DB-E2BB-425A-BD0C-00F736C54DE9}" type="presParOf" srcId="{C6CE3D21-8DEB-4D38-B185-705208C64624}" destId="{B1C048E9-478A-402A-B13B-6EBD00F8D267}" srcOrd="0" destOrd="0" presId="urn:microsoft.com/office/officeart/2008/layout/LinedList"/>
    <dgm:cxn modelId="{0919B951-B79A-46B6-9B6C-BDFF2C03A4EA}" type="presParOf" srcId="{C6CE3D21-8DEB-4D38-B185-705208C64624}" destId="{8AD4A053-7FFF-45BC-A0CA-E6600505584A}" srcOrd="1" destOrd="0" presId="urn:microsoft.com/office/officeart/2008/layout/LinedList"/>
    <dgm:cxn modelId="{F203FDCD-3A18-4141-B167-F10AEAC8285D}" type="presParOf" srcId="{8D262264-AEE9-413E-B4D9-4E9328FB2AC4}" destId="{E67D52F5-7704-40CF-B2AC-D949E7A73EDF}" srcOrd="12" destOrd="0" presId="urn:microsoft.com/office/officeart/2008/layout/LinedList"/>
    <dgm:cxn modelId="{AC926AA4-B7A2-44BF-A340-0BE1C090FFD1}" type="presParOf" srcId="{8D262264-AEE9-413E-B4D9-4E9328FB2AC4}" destId="{1E525764-C4C7-45E5-A668-860D3BE29804}" srcOrd="13" destOrd="0" presId="urn:microsoft.com/office/officeart/2008/layout/LinedList"/>
    <dgm:cxn modelId="{8B3DA53C-5180-495C-870D-8E8248B93752}" type="presParOf" srcId="{1E525764-C4C7-45E5-A668-860D3BE29804}" destId="{532C364B-3C74-4ABD-8CFA-B7B387733A87}" srcOrd="0" destOrd="0" presId="urn:microsoft.com/office/officeart/2008/layout/LinedList"/>
    <dgm:cxn modelId="{2CEE7286-E582-4243-8CFE-5298DA5F724A}" type="presParOf" srcId="{1E525764-C4C7-45E5-A668-860D3BE29804}" destId="{32CBC58D-BB55-4E2D-A9A4-024F7A017642}" srcOrd="1" destOrd="0" presId="urn:microsoft.com/office/officeart/2008/layout/LinedList"/>
  </dgm:cxnLst>
  <dgm:bg>
    <a:solidFill>
      <a:schemeClr val="bg1"/>
    </a:solidFill>
  </dgm:bg>
  <dgm:whole/>
  <dgm:extLst>
    <a:ext uri="http://schemas.microsoft.com/office/drawing/2008/diagram">
      <dsp:dataModelExt xmlns:dsp="http://schemas.microsoft.com/office/drawing/2008/diagram" relId="rId8"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C6CE5FEB-6567-4206-B53E-D22BD29DD5C4}" type="doc">
      <dgm:prSet loTypeId="urn:microsoft.com/office/officeart/2005/8/layout/process4" loCatId="list" qsTypeId="urn:microsoft.com/office/officeart/2005/8/quickstyle/simple1" qsCatId="simple" csTypeId="urn:microsoft.com/office/officeart/2005/8/colors/accent1_5" csCatId="accent1" phldr="1"/>
      <dgm:spPr/>
      <dgm:t>
        <a:bodyPr/>
        <a:lstStyle/>
        <a:p>
          <a:endParaRPr lang="en-GB"/>
        </a:p>
      </dgm:t>
    </dgm:pt>
    <dgm:pt modelId="{58196FEB-F33C-4C63-A56B-5D7D1FB413CD}">
      <dgm:prSet custT="1"/>
      <dgm:spPr/>
      <dgm:t>
        <a:bodyPr/>
        <a:lstStyle/>
        <a:p>
          <a:r>
            <a:rPr lang="en-US" sz="1600" b="1">
              <a:solidFill>
                <a:schemeClr val="tx1"/>
              </a:solidFill>
            </a:rPr>
            <a:t>Increased numbers of colorectal cancer patients being diagnosed within 28 days</a:t>
          </a:r>
          <a:endParaRPr lang="en-GB" sz="1600" b="1" dirty="0">
            <a:solidFill>
              <a:schemeClr val="tx1"/>
            </a:solidFill>
          </a:endParaRPr>
        </a:p>
      </dgm:t>
    </dgm:pt>
    <dgm:pt modelId="{859B7AF7-A7C5-4100-B139-A98813B21D4A}" type="parTrans" cxnId="{A4A64440-4558-4DF1-9830-8BC6F2BFA9C1}">
      <dgm:prSet/>
      <dgm:spPr/>
      <dgm:t>
        <a:bodyPr/>
        <a:lstStyle/>
        <a:p>
          <a:endParaRPr lang="en-GB" sz="2800">
            <a:solidFill>
              <a:schemeClr val="tx1"/>
            </a:solidFill>
          </a:endParaRPr>
        </a:p>
      </dgm:t>
    </dgm:pt>
    <dgm:pt modelId="{28760BAB-AEDB-4C66-A7B8-16CD037A523C}" type="sibTrans" cxnId="{A4A64440-4558-4DF1-9830-8BC6F2BFA9C1}">
      <dgm:prSet/>
      <dgm:spPr/>
      <dgm:t>
        <a:bodyPr/>
        <a:lstStyle/>
        <a:p>
          <a:endParaRPr lang="en-GB" sz="2800">
            <a:solidFill>
              <a:schemeClr val="tx1"/>
            </a:solidFill>
          </a:endParaRPr>
        </a:p>
      </dgm:t>
    </dgm:pt>
    <dgm:pt modelId="{1D1A0D2E-7F38-45B9-AFC3-B91CEA2E65BC}">
      <dgm:prSet custT="1"/>
      <dgm:spPr/>
      <dgm:t>
        <a:bodyPr/>
        <a:lstStyle/>
        <a:p>
          <a:r>
            <a:rPr lang="en-US" sz="1600" b="1" dirty="0">
              <a:solidFill>
                <a:schemeClr val="tx1"/>
              </a:solidFill>
            </a:rPr>
            <a:t>Delivery of 8 wait times standards  </a:t>
          </a:r>
          <a:r>
            <a:rPr lang="en-US" sz="1600" dirty="0">
              <a:solidFill>
                <a:schemeClr val="tx1"/>
              </a:solidFill>
            </a:rPr>
            <a:t>	</a:t>
          </a:r>
          <a:endParaRPr lang="en-GB" sz="1600" dirty="0">
            <a:solidFill>
              <a:schemeClr val="tx1"/>
            </a:solidFill>
          </a:endParaRPr>
        </a:p>
      </dgm:t>
    </dgm:pt>
    <dgm:pt modelId="{9EF3F6BC-D6A3-4A26-A111-0E1A3D0B83B5}" type="parTrans" cxnId="{A729B320-1D5C-42BD-A581-38AA25993C20}">
      <dgm:prSet/>
      <dgm:spPr/>
      <dgm:t>
        <a:bodyPr/>
        <a:lstStyle/>
        <a:p>
          <a:endParaRPr lang="en-GB" sz="2800">
            <a:solidFill>
              <a:schemeClr val="tx1"/>
            </a:solidFill>
          </a:endParaRPr>
        </a:p>
      </dgm:t>
    </dgm:pt>
    <dgm:pt modelId="{43BD8B8F-D904-4A05-A05B-F3929F0A83F7}" type="sibTrans" cxnId="{A729B320-1D5C-42BD-A581-38AA25993C20}">
      <dgm:prSet/>
      <dgm:spPr/>
      <dgm:t>
        <a:bodyPr/>
        <a:lstStyle/>
        <a:p>
          <a:endParaRPr lang="en-GB" sz="2800">
            <a:solidFill>
              <a:schemeClr val="tx1"/>
            </a:solidFill>
          </a:endParaRPr>
        </a:p>
      </dgm:t>
    </dgm:pt>
    <dgm:pt modelId="{05DFC9FD-7551-4267-AF3D-1D2C06842BD4}">
      <dgm:prSet custT="1"/>
      <dgm:spPr/>
      <dgm:t>
        <a:bodyPr/>
        <a:lstStyle/>
        <a:p>
          <a:r>
            <a:rPr lang="en-US" sz="1100">
              <a:solidFill>
                <a:schemeClr val="tx1"/>
              </a:solidFill>
            </a:rPr>
            <a:t>a.	Increased capacity</a:t>
          </a:r>
          <a:endParaRPr lang="en-GB" sz="1100">
            <a:solidFill>
              <a:schemeClr val="tx1"/>
            </a:solidFill>
          </a:endParaRPr>
        </a:p>
      </dgm:t>
    </dgm:pt>
    <dgm:pt modelId="{94B4CFFC-71F6-4CF7-93B7-D7DD06A3D10F}" type="parTrans" cxnId="{3F9EB296-A47E-4D16-A5B2-E357CE2FBC6C}">
      <dgm:prSet/>
      <dgm:spPr/>
      <dgm:t>
        <a:bodyPr/>
        <a:lstStyle/>
        <a:p>
          <a:endParaRPr lang="en-GB" sz="2800">
            <a:solidFill>
              <a:schemeClr val="tx1"/>
            </a:solidFill>
          </a:endParaRPr>
        </a:p>
      </dgm:t>
    </dgm:pt>
    <dgm:pt modelId="{4B53FF3C-7D83-4E72-B61D-E70B949CF4A2}" type="sibTrans" cxnId="{3F9EB296-A47E-4D16-A5B2-E357CE2FBC6C}">
      <dgm:prSet/>
      <dgm:spPr/>
      <dgm:t>
        <a:bodyPr/>
        <a:lstStyle/>
        <a:p>
          <a:endParaRPr lang="en-GB" sz="2800">
            <a:solidFill>
              <a:schemeClr val="tx1"/>
            </a:solidFill>
          </a:endParaRPr>
        </a:p>
      </dgm:t>
    </dgm:pt>
    <dgm:pt modelId="{9FB95F02-CC84-44E6-91E1-FE68497B835A}">
      <dgm:prSet custT="1"/>
      <dgm:spPr/>
      <dgm:t>
        <a:bodyPr/>
        <a:lstStyle/>
        <a:p>
          <a:r>
            <a:rPr lang="en-US" sz="1100">
              <a:solidFill>
                <a:schemeClr val="tx1"/>
              </a:solidFill>
            </a:rPr>
            <a:t>b.	effective cross-organizational working</a:t>
          </a:r>
          <a:endParaRPr lang="en-GB" sz="1100" dirty="0">
            <a:solidFill>
              <a:schemeClr val="tx1"/>
            </a:solidFill>
          </a:endParaRPr>
        </a:p>
      </dgm:t>
    </dgm:pt>
    <dgm:pt modelId="{C43F8966-39A8-4BD8-A377-EF94186082CD}" type="parTrans" cxnId="{978ADECB-518B-44D5-A409-829F628C5427}">
      <dgm:prSet/>
      <dgm:spPr/>
      <dgm:t>
        <a:bodyPr/>
        <a:lstStyle/>
        <a:p>
          <a:endParaRPr lang="en-GB" sz="2800">
            <a:solidFill>
              <a:schemeClr val="tx1"/>
            </a:solidFill>
          </a:endParaRPr>
        </a:p>
      </dgm:t>
    </dgm:pt>
    <dgm:pt modelId="{3091484D-293C-4CA5-995C-C02A8E511DDD}" type="sibTrans" cxnId="{978ADECB-518B-44D5-A409-829F628C5427}">
      <dgm:prSet/>
      <dgm:spPr/>
      <dgm:t>
        <a:bodyPr/>
        <a:lstStyle/>
        <a:p>
          <a:endParaRPr lang="en-GB" sz="2800">
            <a:solidFill>
              <a:schemeClr val="tx1"/>
            </a:solidFill>
          </a:endParaRPr>
        </a:p>
      </dgm:t>
    </dgm:pt>
    <dgm:pt modelId="{54D15117-0D75-47C2-BE0C-5F4AECE86186}">
      <dgm:prSet custT="1"/>
      <dgm:spPr/>
      <dgm:t>
        <a:bodyPr/>
        <a:lstStyle/>
        <a:p>
          <a:r>
            <a:rPr lang="en-US" sz="1100">
              <a:solidFill>
                <a:schemeClr val="tx1"/>
              </a:solidFill>
            </a:rPr>
            <a:t>c.	supply and demand management</a:t>
          </a:r>
          <a:endParaRPr lang="en-GB" sz="1100">
            <a:solidFill>
              <a:schemeClr val="tx1"/>
            </a:solidFill>
          </a:endParaRPr>
        </a:p>
      </dgm:t>
    </dgm:pt>
    <dgm:pt modelId="{43651C29-7A48-41CF-A0F9-DE25C0196516}" type="parTrans" cxnId="{B4E33176-3A78-4744-B92C-83C24C2D0B06}">
      <dgm:prSet/>
      <dgm:spPr/>
      <dgm:t>
        <a:bodyPr/>
        <a:lstStyle/>
        <a:p>
          <a:endParaRPr lang="en-GB" sz="2800">
            <a:solidFill>
              <a:schemeClr val="tx1"/>
            </a:solidFill>
          </a:endParaRPr>
        </a:p>
      </dgm:t>
    </dgm:pt>
    <dgm:pt modelId="{E4E34ADC-BA9D-4793-990C-D95039F1C88B}" type="sibTrans" cxnId="{B4E33176-3A78-4744-B92C-83C24C2D0B06}">
      <dgm:prSet/>
      <dgm:spPr/>
      <dgm:t>
        <a:bodyPr/>
        <a:lstStyle/>
        <a:p>
          <a:endParaRPr lang="en-GB" sz="2800">
            <a:solidFill>
              <a:schemeClr val="tx1"/>
            </a:solidFill>
          </a:endParaRPr>
        </a:p>
      </dgm:t>
    </dgm:pt>
    <dgm:pt modelId="{1D594C7D-5D3F-40E5-8F29-A2C8DF4F4804}">
      <dgm:prSet custT="1"/>
      <dgm:spPr/>
      <dgm:t>
        <a:bodyPr/>
        <a:lstStyle/>
        <a:p>
          <a:r>
            <a:rPr lang="en-GB" sz="1600" b="1" dirty="0">
              <a:solidFill>
                <a:schemeClr val="tx1"/>
              </a:solidFill>
            </a:rPr>
            <a:t>% Patients diagnosed at stage 1 or 2</a:t>
          </a:r>
        </a:p>
      </dgm:t>
    </dgm:pt>
    <dgm:pt modelId="{941985BF-34CC-42D2-B7DD-1DA5A5A37670}" type="parTrans" cxnId="{5185683C-E47D-4DD6-BC7A-5FC8C88BA7F6}">
      <dgm:prSet/>
      <dgm:spPr/>
      <dgm:t>
        <a:bodyPr/>
        <a:lstStyle/>
        <a:p>
          <a:endParaRPr lang="en-GB" sz="2800">
            <a:solidFill>
              <a:schemeClr val="tx1"/>
            </a:solidFill>
          </a:endParaRPr>
        </a:p>
      </dgm:t>
    </dgm:pt>
    <dgm:pt modelId="{D6EC35D8-0495-48B0-AB5E-0A83E13710B1}" type="sibTrans" cxnId="{5185683C-E47D-4DD6-BC7A-5FC8C88BA7F6}">
      <dgm:prSet/>
      <dgm:spPr/>
      <dgm:t>
        <a:bodyPr/>
        <a:lstStyle/>
        <a:p>
          <a:endParaRPr lang="en-GB" sz="2800">
            <a:solidFill>
              <a:schemeClr val="tx1"/>
            </a:solidFill>
          </a:endParaRPr>
        </a:p>
      </dgm:t>
    </dgm:pt>
    <dgm:pt modelId="{79936CAD-E57A-4CE3-A51E-374DA39F1189}">
      <dgm:prSet custT="1"/>
      <dgm:spPr/>
      <dgm:t>
        <a:bodyPr/>
        <a:lstStyle/>
        <a:p>
          <a:r>
            <a:rPr lang="en-GB" sz="1600" b="1" dirty="0">
              <a:solidFill>
                <a:schemeClr val="tx1"/>
              </a:solidFill>
            </a:rPr>
            <a:t>Improved Patient experience </a:t>
          </a:r>
        </a:p>
      </dgm:t>
    </dgm:pt>
    <dgm:pt modelId="{2A056902-7FE9-4D20-970C-4B2EEB943E4E}" type="parTrans" cxnId="{BB25958B-D7D2-4733-91C0-5C9FAF54A304}">
      <dgm:prSet/>
      <dgm:spPr/>
      <dgm:t>
        <a:bodyPr/>
        <a:lstStyle/>
        <a:p>
          <a:endParaRPr lang="en-GB" sz="2800">
            <a:solidFill>
              <a:schemeClr val="tx1"/>
            </a:solidFill>
          </a:endParaRPr>
        </a:p>
      </dgm:t>
    </dgm:pt>
    <dgm:pt modelId="{EFED3F40-411E-4748-9920-8FACB17F62B9}" type="sibTrans" cxnId="{BB25958B-D7D2-4733-91C0-5C9FAF54A304}">
      <dgm:prSet/>
      <dgm:spPr/>
      <dgm:t>
        <a:bodyPr/>
        <a:lstStyle/>
        <a:p>
          <a:endParaRPr lang="en-GB" sz="2800">
            <a:solidFill>
              <a:schemeClr val="tx1"/>
            </a:solidFill>
          </a:endParaRPr>
        </a:p>
      </dgm:t>
    </dgm:pt>
    <dgm:pt modelId="{5F3F4AEF-9A60-427A-A768-57A7DAD869EA}">
      <dgm:prSet custT="1"/>
      <dgm:spPr/>
      <dgm:t>
        <a:bodyPr/>
        <a:lstStyle/>
        <a:p>
          <a:r>
            <a:rPr lang="en-GB" sz="1600" b="1" dirty="0">
              <a:solidFill>
                <a:schemeClr val="tx1"/>
              </a:solidFill>
            </a:rPr>
            <a:t>Saved £</a:t>
          </a:r>
        </a:p>
      </dgm:t>
    </dgm:pt>
    <dgm:pt modelId="{12C296D3-926C-4588-A885-E6A1910455F6}" type="parTrans" cxnId="{EBE32ADE-38B3-4A59-81E5-0A973F473154}">
      <dgm:prSet/>
      <dgm:spPr/>
      <dgm:t>
        <a:bodyPr/>
        <a:lstStyle/>
        <a:p>
          <a:endParaRPr lang="en-GB" sz="2800">
            <a:solidFill>
              <a:schemeClr val="tx1"/>
            </a:solidFill>
          </a:endParaRPr>
        </a:p>
      </dgm:t>
    </dgm:pt>
    <dgm:pt modelId="{F50112CA-3AEF-443A-9276-37461646B151}" type="sibTrans" cxnId="{EBE32ADE-38B3-4A59-81E5-0A973F473154}">
      <dgm:prSet/>
      <dgm:spPr/>
      <dgm:t>
        <a:bodyPr/>
        <a:lstStyle/>
        <a:p>
          <a:endParaRPr lang="en-GB" sz="2800">
            <a:solidFill>
              <a:schemeClr val="tx1"/>
            </a:solidFill>
          </a:endParaRPr>
        </a:p>
      </dgm:t>
    </dgm:pt>
    <dgm:pt modelId="{5C23CD8C-4989-4A00-9AEF-6462A7019FAB}" type="pres">
      <dgm:prSet presAssocID="{C6CE5FEB-6567-4206-B53E-D22BD29DD5C4}" presName="Name0" presStyleCnt="0">
        <dgm:presLayoutVars>
          <dgm:dir/>
          <dgm:animLvl val="lvl"/>
          <dgm:resizeHandles val="exact"/>
        </dgm:presLayoutVars>
      </dgm:prSet>
      <dgm:spPr/>
    </dgm:pt>
    <dgm:pt modelId="{B83472DF-DF14-403E-AB24-54AD8B95AF16}" type="pres">
      <dgm:prSet presAssocID="{5F3F4AEF-9A60-427A-A768-57A7DAD869EA}" presName="boxAndChildren" presStyleCnt="0"/>
      <dgm:spPr/>
    </dgm:pt>
    <dgm:pt modelId="{58BC220B-632D-4349-ACD1-0709782F3FF4}" type="pres">
      <dgm:prSet presAssocID="{5F3F4AEF-9A60-427A-A768-57A7DAD869EA}" presName="parentTextBox" presStyleLbl="node1" presStyleIdx="0" presStyleCnt="5"/>
      <dgm:spPr/>
    </dgm:pt>
    <dgm:pt modelId="{39BA32F4-592B-4B03-A621-17C776557506}" type="pres">
      <dgm:prSet presAssocID="{EFED3F40-411E-4748-9920-8FACB17F62B9}" presName="sp" presStyleCnt="0"/>
      <dgm:spPr/>
    </dgm:pt>
    <dgm:pt modelId="{245DFCCD-8F78-4804-9FAD-A5680BDE514F}" type="pres">
      <dgm:prSet presAssocID="{79936CAD-E57A-4CE3-A51E-374DA39F1189}" presName="arrowAndChildren" presStyleCnt="0"/>
      <dgm:spPr/>
    </dgm:pt>
    <dgm:pt modelId="{3C6BE25D-F1AB-43AD-8A53-30AC15A07614}" type="pres">
      <dgm:prSet presAssocID="{79936CAD-E57A-4CE3-A51E-374DA39F1189}" presName="parentTextArrow" presStyleLbl="node1" presStyleIdx="1" presStyleCnt="5"/>
      <dgm:spPr/>
    </dgm:pt>
    <dgm:pt modelId="{7F57F7EB-92A2-4377-96DD-7E08BBD572D5}" type="pres">
      <dgm:prSet presAssocID="{D6EC35D8-0495-48B0-AB5E-0A83E13710B1}" presName="sp" presStyleCnt="0"/>
      <dgm:spPr/>
    </dgm:pt>
    <dgm:pt modelId="{B5A31392-B50B-4F36-A4D7-56C7B3D2BF5E}" type="pres">
      <dgm:prSet presAssocID="{1D594C7D-5D3F-40E5-8F29-A2C8DF4F4804}" presName="arrowAndChildren" presStyleCnt="0"/>
      <dgm:spPr/>
    </dgm:pt>
    <dgm:pt modelId="{F2ED5FA3-82F3-4775-8006-B11D784C7E83}" type="pres">
      <dgm:prSet presAssocID="{1D594C7D-5D3F-40E5-8F29-A2C8DF4F4804}" presName="parentTextArrow" presStyleLbl="node1" presStyleIdx="2" presStyleCnt="5"/>
      <dgm:spPr/>
    </dgm:pt>
    <dgm:pt modelId="{E922CAC8-3867-458A-8C27-99F2971DB5DC}" type="pres">
      <dgm:prSet presAssocID="{43BD8B8F-D904-4A05-A05B-F3929F0A83F7}" presName="sp" presStyleCnt="0"/>
      <dgm:spPr/>
    </dgm:pt>
    <dgm:pt modelId="{20E786E9-0F5D-452A-9684-4615B534B31E}" type="pres">
      <dgm:prSet presAssocID="{1D1A0D2E-7F38-45B9-AFC3-B91CEA2E65BC}" presName="arrowAndChildren" presStyleCnt="0"/>
      <dgm:spPr/>
    </dgm:pt>
    <dgm:pt modelId="{7B06F6B6-206A-4B7B-9BED-576CAFA73766}" type="pres">
      <dgm:prSet presAssocID="{1D1A0D2E-7F38-45B9-AFC3-B91CEA2E65BC}" presName="parentTextArrow" presStyleLbl="node1" presStyleIdx="2" presStyleCnt="5"/>
      <dgm:spPr/>
    </dgm:pt>
    <dgm:pt modelId="{32B3F0A3-90B4-4890-9D75-3865DF8C290B}" type="pres">
      <dgm:prSet presAssocID="{1D1A0D2E-7F38-45B9-AFC3-B91CEA2E65BC}" presName="arrow" presStyleLbl="node1" presStyleIdx="3" presStyleCnt="5"/>
      <dgm:spPr/>
    </dgm:pt>
    <dgm:pt modelId="{89F2BD20-337A-443E-88E1-312B5FC42AA1}" type="pres">
      <dgm:prSet presAssocID="{1D1A0D2E-7F38-45B9-AFC3-B91CEA2E65BC}" presName="descendantArrow" presStyleCnt="0"/>
      <dgm:spPr/>
    </dgm:pt>
    <dgm:pt modelId="{86169780-0036-4C11-BEAC-D9CFA87F4708}" type="pres">
      <dgm:prSet presAssocID="{05DFC9FD-7551-4267-AF3D-1D2C06842BD4}" presName="childTextArrow" presStyleLbl="fgAccFollowNode1" presStyleIdx="0" presStyleCnt="3">
        <dgm:presLayoutVars>
          <dgm:bulletEnabled val="1"/>
        </dgm:presLayoutVars>
      </dgm:prSet>
      <dgm:spPr/>
    </dgm:pt>
    <dgm:pt modelId="{663D0DE6-5835-47DB-B0AC-8913203BE3E8}" type="pres">
      <dgm:prSet presAssocID="{9FB95F02-CC84-44E6-91E1-FE68497B835A}" presName="childTextArrow" presStyleLbl="fgAccFollowNode1" presStyleIdx="1" presStyleCnt="3">
        <dgm:presLayoutVars>
          <dgm:bulletEnabled val="1"/>
        </dgm:presLayoutVars>
      </dgm:prSet>
      <dgm:spPr/>
    </dgm:pt>
    <dgm:pt modelId="{20808A4B-5DA2-4BC5-874B-02AA870B8D84}" type="pres">
      <dgm:prSet presAssocID="{54D15117-0D75-47C2-BE0C-5F4AECE86186}" presName="childTextArrow" presStyleLbl="fgAccFollowNode1" presStyleIdx="2" presStyleCnt="3">
        <dgm:presLayoutVars>
          <dgm:bulletEnabled val="1"/>
        </dgm:presLayoutVars>
      </dgm:prSet>
      <dgm:spPr/>
    </dgm:pt>
    <dgm:pt modelId="{07292048-C907-47EB-B80A-8AE654F39FE0}" type="pres">
      <dgm:prSet presAssocID="{28760BAB-AEDB-4C66-A7B8-16CD037A523C}" presName="sp" presStyleCnt="0"/>
      <dgm:spPr/>
    </dgm:pt>
    <dgm:pt modelId="{17F2252F-537E-496A-8B87-FBFFA24C4783}" type="pres">
      <dgm:prSet presAssocID="{58196FEB-F33C-4C63-A56B-5D7D1FB413CD}" presName="arrowAndChildren" presStyleCnt="0"/>
      <dgm:spPr/>
    </dgm:pt>
    <dgm:pt modelId="{4C9B2360-7E87-410A-AA6C-0C490C8F16B7}" type="pres">
      <dgm:prSet presAssocID="{58196FEB-F33C-4C63-A56B-5D7D1FB413CD}" presName="parentTextArrow" presStyleLbl="node1" presStyleIdx="4" presStyleCnt="5"/>
      <dgm:spPr/>
    </dgm:pt>
  </dgm:ptLst>
  <dgm:cxnLst>
    <dgm:cxn modelId="{590A7F0D-E2B6-485E-84D6-ED555A31151D}" type="presOf" srcId="{1D594C7D-5D3F-40E5-8F29-A2C8DF4F4804}" destId="{F2ED5FA3-82F3-4775-8006-B11D784C7E83}" srcOrd="0" destOrd="0" presId="urn:microsoft.com/office/officeart/2005/8/layout/process4"/>
    <dgm:cxn modelId="{05643C0F-D584-4C24-A9FC-A3EA20A8F6A3}" type="presOf" srcId="{58196FEB-F33C-4C63-A56B-5D7D1FB413CD}" destId="{4C9B2360-7E87-410A-AA6C-0C490C8F16B7}" srcOrd="0" destOrd="0" presId="urn:microsoft.com/office/officeart/2005/8/layout/process4"/>
    <dgm:cxn modelId="{94A83411-B1CC-4B5F-A170-203E63AA7722}" type="presOf" srcId="{9FB95F02-CC84-44E6-91E1-FE68497B835A}" destId="{663D0DE6-5835-47DB-B0AC-8913203BE3E8}" srcOrd="0" destOrd="0" presId="urn:microsoft.com/office/officeart/2005/8/layout/process4"/>
    <dgm:cxn modelId="{2A8F6018-E0D4-4189-AA7D-DD1C55FF02D9}" type="presOf" srcId="{1D1A0D2E-7F38-45B9-AFC3-B91CEA2E65BC}" destId="{7B06F6B6-206A-4B7B-9BED-576CAFA73766}" srcOrd="0" destOrd="0" presId="urn:microsoft.com/office/officeart/2005/8/layout/process4"/>
    <dgm:cxn modelId="{A729B320-1D5C-42BD-A581-38AA25993C20}" srcId="{C6CE5FEB-6567-4206-B53E-D22BD29DD5C4}" destId="{1D1A0D2E-7F38-45B9-AFC3-B91CEA2E65BC}" srcOrd="1" destOrd="0" parTransId="{9EF3F6BC-D6A3-4A26-A111-0E1A3D0B83B5}" sibTransId="{43BD8B8F-D904-4A05-A05B-F3929F0A83F7}"/>
    <dgm:cxn modelId="{5185683C-E47D-4DD6-BC7A-5FC8C88BA7F6}" srcId="{C6CE5FEB-6567-4206-B53E-D22BD29DD5C4}" destId="{1D594C7D-5D3F-40E5-8F29-A2C8DF4F4804}" srcOrd="2" destOrd="0" parTransId="{941985BF-34CC-42D2-B7DD-1DA5A5A37670}" sibTransId="{D6EC35D8-0495-48B0-AB5E-0A83E13710B1}"/>
    <dgm:cxn modelId="{A4A64440-4558-4DF1-9830-8BC6F2BFA9C1}" srcId="{C6CE5FEB-6567-4206-B53E-D22BD29DD5C4}" destId="{58196FEB-F33C-4C63-A56B-5D7D1FB413CD}" srcOrd="0" destOrd="0" parTransId="{859B7AF7-A7C5-4100-B139-A98813B21D4A}" sibTransId="{28760BAB-AEDB-4C66-A7B8-16CD037A523C}"/>
    <dgm:cxn modelId="{6A2E6B45-610C-4CEF-AC18-1A18C0332568}" type="presOf" srcId="{05DFC9FD-7551-4267-AF3D-1D2C06842BD4}" destId="{86169780-0036-4C11-BEAC-D9CFA87F4708}" srcOrd="0" destOrd="0" presId="urn:microsoft.com/office/officeart/2005/8/layout/process4"/>
    <dgm:cxn modelId="{173A8D6E-3238-4036-B487-C4753CED4DAD}" type="presOf" srcId="{C6CE5FEB-6567-4206-B53E-D22BD29DD5C4}" destId="{5C23CD8C-4989-4A00-9AEF-6462A7019FAB}" srcOrd="0" destOrd="0" presId="urn:microsoft.com/office/officeart/2005/8/layout/process4"/>
    <dgm:cxn modelId="{B4E33176-3A78-4744-B92C-83C24C2D0B06}" srcId="{1D1A0D2E-7F38-45B9-AFC3-B91CEA2E65BC}" destId="{54D15117-0D75-47C2-BE0C-5F4AECE86186}" srcOrd="2" destOrd="0" parTransId="{43651C29-7A48-41CF-A0F9-DE25C0196516}" sibTransId="{E4E34ADC-BA9D-4793-990C-D95039F1C88B}"/>
    <dgm:cxn modelId="{8966D483-747B-4723-A6D1-6B4CC1F22AB7}" type="presOf" srcId="{5F3F4AEF-9A60-427A-A768-57A7DAD869EA}" destId="{58BC220B-632D-4349-ACD1-0709782F3FF4}" srcOrd="0" destOrd="0" presId="urn:microsoft.com/office/officeart/2005/8/layout/process4"/>
    <dgm:cxn modelId="{BB25958B-D7D2-4733-91C0-5C9FAF54A304}" srcId="{C6CE5FEB-6567-4206-B53E-D22BD29DD5C4}" destId="{79936CAD-E57A-4CE3-A51E-374DA39F1189}" srcOrd="3" destOrd="0" parTransId="{2A056902-7FE9-4D20-970C-4B2EEB943E4E}" sibTransId="{EFED3F40-411E-4748-9920-8FACB17F62B9}"/>
    <dgm:cxn modelId="{3F9EB296-A47E-4D16-A5B2-E357CE2FBC6C}" srcId="{1D1A0D2E-7F38-45B9-AFC3-B91CEA2E65BC}" destId="{05DFC9FD-7551-4267-AF3D-1D2C06842BD4}" srcOrd="0" destOrd="0" parTransId="{94B4CFFC-71F6-4CF7-93B7-D7DD06A3D10F}" sibTransId="{4B53FF3C-7D83-4E72-B61D-E70B949CF4A2}"/>
    <dgm:cxn modelId="{E8F6FCB0-3CA4-4244-AA97-F77CAB6C2A82}" type="presOf" srcId="{54D15117-0D75-47C2-BE0C-5F4AECE86186}" destId="{20808A4B-5DA2-4BC5-874B-02AA870B8D84}" srcOrd="0" destOrd="0" presId="urn:microsoft.com/office/officeart/2005/8/layout/process4"/>
    <dgm:cxn modelId="{978ADECB-518B-44D5-A409-829F628C5427}" srcId="{1D1A0D2E-7F38-45B9-AFC3-B91CEA2E65BC}" destId="{9FB95F02-CC84-44E6-91E1-FE68497B835A}" srcOrd="1" destOrd="0" parTransId="{C43F8966-39A8-4BD8-A377-EF94186082CD}" sibTransId="{3091484D-293C-4CA5-995C-C02A8E511DDD}"/>
    <dgm:cxn modelId="{3E6731D3-CE36-44B5-9C0B-53ACEB0A0914}" type="presOf" srcId="{1D1A0D2E-7F38-45B9-AFC3-B91CEA2E65BC}" destId="{32B3F0A3-90B4-4890-9D75-3865DF8C290B}" srcOrd="1" destOrd="0" presId="urn:microsoft.com/office/officeart/2005/8/layout/process4"/>
    <dgm:cxn modelId="{EBE32ADE-38B3-4A59-81E5-0A973F473154}" srcId="{C6CE5FEB-6567-4206-B53E-D22BD29DD5C4}" destId="{5F3F4AEF-9A60-427A-A768-57A7DAD869EA}" srcOrd="4" destOrd="0" parTransId="{12C296D3-926C-4588-A885-E6A1910455F6}" sibTransId="{F50112CA-3AEF-443A-9276-37461646B151}"/>
    <dgm:cxn modelId="{0A72A2FE-759D-4E26-B695-FF65014560A9}" type="presOf" srcId="{79936CAD-E57A-4CE3-A51E-374DA39F1189}" destId="{3C6BE25D-F1AB-43AD-8A53-30AC15A07614}" srcOrd="0" destOrd="0" presId="urn:microsoft.com/office/officeart/2005/8/layout/process4"/>
    <dgm:cxn modelId="{490AE5F7-D9FB-4EA2-9723-87705B80A696}" type="presParOf" srcId="{5C23CD8C-4989-4A00-9AEF-6462A7019FAB}" destId="{B83472DF-DF14-403E-AB24-54AD8B95AF16}" srcOrd="0" destOrd="0" presId="urn:microsoft.com/office/officeart/2005/8/layout/process4"/>
    <dgm:cxn modelId="{7F6017A1-E6C5-46E6-BC2B-EEEB657FAD69}" type="presParOf" srcId="{B83472DF-DF14-403E-AB24-54AD8B95AF16}" destId="{58BC220B-632D-4349-ACD1-0709782F3FF4}" srcOrd="0" destOrd="0" presId="urn:microsoft.com/office/officeart/2005/8/layout/process4"/>
    <dgm:cxn modelId="{7E79C6AE-6EAE-4B1F-A049-DAAD3EC891F8}" type="presParOf" srcId="{5C23CD8C-4989-4A00-9AEF-6462A7019FAB}" destId="{39BA32F4-592B-4B03-A621-17C776557506}" srcOrd="1" destOrd="0" presId="urn:microsoft.com/office/officeart/2005/8/layout/process4"/>
    <dgm:cxn modelId="{F44FEEEF-8B7C-4C82-88C6-1AD803DAEE6D}" type="presParOf" srcId="{5C23CD8C-4989-4A00-9AEF-6462A7019FAB}" destId="{245DFCCD-8F78-4804-9FAD-A5680BDE514F}" srcOrd="2" destOrd="0" presId="urn:microsoft.com/office/officeart/2005/8/layout/process4"/>
    <dgm:cxn modelId="{21868F7C-0AC2-4DAE-90F5-3DD3D04B2C00}" type="presParOf" srcId="{245DFCCD-8F78-4804-9FAD-A5680BDE514F}" destId="{3C6BE25D-F1AB-43AD-8A53-30AC15A07614}" srcOrd="0" destOrd="0" presId="urn:microsoft.com/office/officeart/2005/8/layout/process4"/>
    <dgm:cxn modelId="{C63067AB-01E0-4EB1-ABFD-896FBC48FCA6}" type="presParOf" srcId="{5C23CD8C-4989-4A00-9AEF-6462A7019FAB}" destId="{7F57F7EB-92A2-4377-96DD-7E08BBD572D5}" srcOrd="3" destOrd="0" presId="urn:microsoft.com/office/officeart/2005/8/layout/process4"/>
    <dgm:cxn modelId="{2A25E727-06D4-4BD5-BA53-26E10106289A}" type="presParOf" srcId="{5C23CD8C-4989-4A00-9AEF-6462A7019FAB}" destId="{B5A31392-B50B-4F36-A4D7-56C7B3D2BF5E}" srcOrd="4" destOrd="0" presId="urn:microsoft.com/office/officeart/2005/8/layout/process4"/>
    <dgm:cxn modelId="{776E84B6-7C11-427D-9A6E-FECE7858440F}" type="presParOf" srcId="{B5A31392-B50B-4F36-A4D7-56C7B3D2BF5E}" destId="{F2ED5FA3-82F3-4775-8006-B11D784C7E83}" srcOrd="0" destOrd="0" presId="urn:microsoft.com/office/officeart/2005/8/layout/process4"/>
    <dgm:cxn modelId="{4243EB81-0C1A-4312-9257-F2C78DF9D41D}" type="presParOf" srcId="{5C23CD8C-4989-4A00-9AEF-6462A7019FAB}" destId="{E922CAC8-3867-458A-8C27-99F2971DB5DC}" srcOrd="5" destOrd="0" presId="urn:microsoft.com/office/officeart/2005/8/layout/process4"/>
    <dgm:cxn modelId="{4A3C2339-FB60-4829-92B0-ECFD6CB13E5E}" type="presParOf" srcId="{5C23CD8C-4989-4A00-9AEF-6462A7019FAB}" destId="{20E786E9-0F5D-452A-9684-4615B534B31E}" srcOrd="6" destOrd="0" presId="urn:microsoft.com/office/officeart/2005/8/layout/process4"/>
    <dgm:cxn modelId="{7C4F9CE3-E980-48CC-84B7-BC2C3E360529}" type="presParOf" srcId="{20E786E9-0F5D-452A-9684-4615B534B31E}" destId="{7B06F6B6-206A-4B7B-9BED-576CAFA73766}" srcOrd="0" destOrd="0" presId="urn:microsoft.com/office/officeart/2005/8/layout/process4"/>
    <dgm:cxn modelId="{3731E3D8-8C1C-4761-B125-850D6C71FA8C}" type="presParOf" srcId="{20E786E9-0F5D-452A-9684-4615B534B31E}" destId="{32B3F0A3-90B4-4890-9D75-3865DF8C290B}" srcOrd="1" destOrd="0" presId="urn:microsoft.com/office/officeart/2005/8/layout/process4"/>
    <dgm:cxn modelId="{D8B8FA81-28F0-46B3-898B-435E41CD5279}" type="presParOf" srcId="{20E786E9-0F5D-452A-9684-4615B534B31E}" destId="{89F2BD20-337A-443E-88E1-312B5FC42AA1}" srcOrd="2" destOrd="0" presId="urn:microsoft.com/office/officeart/2005/8/layout/process4"/>
    <dgm:cxn modelId="{8F62CED2-A1BA-4886-A10C-F9ACBFBD7EE0}" type="presParOf" srcId="{89F2BD20-337A-443E-88E1-312B5FC42AA1}" destId="{86169780-0036-4C11-BEAC-D9CFA87F4708}" srcOrd="0" destOrd="0" presId="urn:microsoft.com/office/officeart/2005/8/layout/process4"/>
    <dgm:cxn modelId="{7EDD92D3-1584-407E-B74F-566F280138D1}" type="presParOf" srcId="{89F2BD20-337A-443E-88E1-312B5FC42AA1}" destId="{663D0DE6-5835-47DB-B0AC-8913203BE3E8}" srcOrd="1" destOrd="0" presId="urn:microsoft.com/office/officeart/2005/8/layout/process4"/>
    <dgm:cxn modelId="{FD5D54AC-9351-48AA-A98A-65323B27D691}" type="presParOf" srcId="{89F2BD20-337A-443E-88E1-312B5FC42AA1}" destId="{20808A4B-5DA2-4BC5-874B-02AA870B8D84}" srcOrd="2" destOrd="0" presId="urn:microsoft.com/office/officeart/2005/8/layout/process4"/>
    <dgm:cxn modelId="{74FA8975-3C21-4FEC-A5AB-174587857A47}" type="presParOf" srcId="{5C23CD8C-4989-4A00-9AEF-6462A7019FAB}" destId="{07292048-C907-47EB-B80A-8AE654F39FE0}" srcOrd="7" destOrd="0" presId="urn:microsoft.com/office/officeart/2005/8/layout/process4"/>
    <dgm:cxn modelId="{C59B436D-D288-4814-B896-AF4B510E2D0E}" type="presParOf" srcId="{5C23CD8C-4989-4A00-9AEF-6462A7019FAB}" destId="{17F2252F-537E-496A-8B87-FBFFA24C4783}" srcOrd="8" destOrd="0" presId="urn:microsoft.com/office/officeart/2005/8/layout/process4"/>
    <dgm:cxn modelId="{86888140-FAF4-4368-AC15-898B02378027}" type="presParOf" srcId="{17F2252F-537E-496A-8B87-FBFFA24C4783}" destId="{4C9B2360-7E87-410A-AA6C-0C490C8F16B7}"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D9ED0A06-DDA3-4262-9A38-C35F080D3670}" type="doc">
      <dgm:prSet loTypeId="urn:microsoft.com/office/officeart/2005/8/layout/vList2" loCatId="list" qsTypeId="urn:microsoft.com/office/officeart/2005/8/quickstyle/simple3" qsCatId="simple" csTypeId="urn:microsoft.com/office/officeart/2005/8/colors/accent1_5" csCatId="accent1" phldr="1"/>
      <dgm:spPr/>
      <dgm:t>
        <a:bodyPr/>
        <a:lstStyle/>
        <a:p>
          <a:endParaRPr lang="en-GB"/>
        </a:p>
      </dgm:t>
    </dgm:pt>
    <dgm:pt modelId="{3E54A79D-50E9-4566-8EAE-AAF257A51A34}">
      <dgm:prSet custT="1"/>
      <dgm:spPr/>
      <dgm:t>
        <a:bodyPr/>
        <a:lstStyle/>
        <a:p>
          <a:pPr algn="ctr"/>
          <a:r>
            <a:rPr lang="en-GB" sz="2000" dirty="0"/>
            <a:t>First SW Colorectal Cancer Pathway Delivery Group </a:t>
          </a:r>
          <a:r>
            <a:rPr lang="en-GB" sz="2000" b="1" dirty="0"/>
            <a:t>25</a:t>
          </a:r>
          <a:r>
            <a:rPr lang="en-GB" sz="2000" b="1" baseline="30000" dirty="0"/>
            <a:t>th</a:t>
          </a:r>
          <a:r>
            <a:rPr lang="en-GB" sz="2000" b="1" dirty="0"/>
            <a:t> July, Exeter</a:t>
          </a:r>
          <a:r>
            <a:rPr lang="en-GB" sz="2000" dirty="0"/>
            <a:t>. </a:t>
          </a:r>
        </a:p>
      </dgm:t>
    </dgm:pt>
    <dgm:pt modelId="{5DF58BA1-F567-4E8B-80AE-EC04C5C4874D}" type="parTrans" cxnId="{9B0474D5-A50F-4FDD-9C6A-4F407B4D5FF3}">
      <dgm:prSet/>
      <dgm:spPr/>
      <dgm:t>
        <a:bodyPr/>
        <a:lstStyle/>
        <a:p>
          <a:endParaRPr lang="en-GB"/>
        </a:p>
      </dgm:t>
    </dgm:pt>
    <dgm:pt modelId="{32ABEDB8-7816-4410-A2AE-0C284DAA4A6C}" type="sibTrans" cxnId="{9B0474D5-A50F-4FDD-9C6A-4F407B4D5FF3}">
      <dgm:prSet/>
      <dgm:spPr/>
      <dgm:t>
        <a:bodyPr/>
        <a:lstStyle/>
        <a:p>
          <a:endParaRPr lang="en-GB"/>
        </a:p>
      </dgm:t>
    </dgm:pt>
    <dgm:pt modelId="{1D269FC1-348D-4C4F-AFE3-39E3CC645F36}">
      <dgm:prSet custT="1"/>
      <dgm:spPr/>
      <dgm:t>
        <a:bodyPr/>
        <a:lstStyle/>
        <a:p>
          <a:pPr algn="ctr"/>
          <a:r>
            <a:rPr lang="en-GB" sz="2000" dirty="0"/>
            <a:t>Members will represent their professional group in pathway improvement work programme activities, as well as action responsibilities as agreed.</a:t>
          </a:r>
        </a:p>
      </dgm:t>
    </dgm:pt>
    <dgm:pt modelId="{8A9651B3-B8F5-416E-B3CC-955E332094C2}" type="parTrans" cxnId="{8998D8DA-71BA-44E0-A0FA-893C88B8827C}">
      <dgm:prSet/>
      <dgm:spPr/>
      <dgm:t>
        <a:bodyPr/>
        <a:lstStyle/>
        <a:p>
          <a:endParaRPr lang="en-GB"/>
        </a:p>
      </dgm:t>
    </dgm:pt>
    <dgm:pt modelId="{AB5CD98A-5AD7-4B1C-90F9-FC9878F08206}" type="sibTrans" cxnId="{8998D8DA-71BA-44E0-A0FA-893C88B8827C}">
      <dgm:prSet/>
      <dgm:spPr/>
      <dgm:t>
        <a:bodyPr/>
        <a:lstStyle/>
        <a:p>
          <a:endParaRPr lang="en-GB"/>
        </a:p>
      </dgm:t>
    </dgm:pt>
    <dgm:pt modelId="{B6E5C51C-2C41-48F7-9A46-B267635399EB}" type="pres">
      <dgm:prSet presAssocID="{D9ED0A06-DDA3-4262-9A38-C35F080D3670}" presName="linear" presStyleCnt="0">
        <dgm:presLayoutVars>
          <dgm:animLvl val="lvl"/>
          <dgm:resizeHandles val="exact"/>
        </dgm:presLayoutVars>
      </dgm:prSet>
      <dgm:spPr/>
    </dgm:pt>
    <dgm:pt modelId="{4318C0A6-F844-4407-BCE5-DE848DB01717}" type="pres">
      <dgm:prSet presAssocID="{3E54A79D-50E9-4566-8EAE-AAF257A51A34}" presName="parentText" presStyleLbl="node1" presStyleIdx="0" presStyleCnt="2" custLinFactY="-2811" custLinFactNeighborY="-100000">
        <dgm:presLayoutVars>
          <dgm:chMax val="0"/>
          <dgm:bulletEnabled val="1"/>
        </dgm:presLayoutVars>
      </dgm:prSet>
      <dgm:spPr/>
    </dgm:pt>
    <dgm:pt modelId="{959573E5-DEFE-446B-9BA0-A72809B1B7A9}" type="pres">
      <dgm:prSet presAssocID="{32ABEDB8-7816-4410-A2AE-0C284DAA4A6C}" presName="spacer" presStyleCnt="0"/>
      <dgm:spPr/>
    </dgm:pt>
    <dgm:pt modelId="{5D2076CF-CABC-4254-9B9D-B6877202C69D}" type="pres">
      <dgm:prSet presAssocID="{1D269FC1-348D-4C4F-AFE3-39E3CC645F36}" presName="parentText" presStyleLbl="node1" presStyleIdx="1" presStyleCnt="2">
        <dgm:presLayoutVars>
          <dgm:chMax val="0"/>
          <dgm:bulletEnabled val="1"/>
        </dgm:presLayoutVars>
      </dgm:prSet>
      <dgm:spPr/>
    </dgm:pt>
  </dgm:ptLst>
  <dgm:cxnLst>
    <dgm:cxn modelId="{1455829B-7EAB-4187-9674-9ABA36D828B5}" type="presOf" srcId="{3E54A79D-50E9-4566-8EAE-AAF257A51A34}" destId="{4318C0A6-F844-4407-BCE5-DE848DB01717}" srcOrd="0" destOrd="0" presId="urn:microsoft.com/office/officeart/2005/8/layout/vList2"/>
    <dgm:cxn modelId="{3F6942AC-4B89-4236-9A29-9DACF692A8B4}" type="presOf" srcId="{1D269FC1-348D-4C4F-AFE3-39E3CC645F36}" destId="{5D2076CF-CABC-4254-9B9D-B6877202C69D}" srcOrd="0" destOrd="0" presId="urn:microsoft.com/office/officeart/2005/8/layout/vList2"/>
    <dgm:cxn modelId="{03BE92C4-5C01-4F89-A1A7-4D0D7272BD62}" type="presOf" srcId="{D9ED0A06-DDA3-4262-9A38-C35F080D3670}" destId="{B6E5C51C-2C41-48F7-9A46-B267635399EB}" srcOrd="0" destOrd="0" presId="urn:microsoft.com/office/officeart/2005/8/layout/vList2"/>
    <dgm:cxn modelId="{9B0474D5-A50F-4FDD-9C6A-4F407B4D5FF3}" srcId="{D9ED0A06-DDA3-4262-9A38-C35F080D3670}" destId="{3E54A79D-50E9-4566-8EAE-AAF257A51A34}" srcOrd="0" destOrd="0" parTransId="{5DF58BA1-F567-4E8B-80AE-EC04C5C4874D}" sibTransId="{32ABEDB8-7816-4410-A2AE-0C284DAA4A6C}"/>
    <dgm:cxn modelId="{8998D8DA-71BA-44E0-A0FA-893C88B8827C}" srcId="{D9ED0A06-DDA3-4262-9A38-C35F080D3670}" destId="{1D269FC1-348D-4C4F-AFE3-39E3CC645F36}" srcOrd="1" destOrd="0" parTransId="{8A9651B3-B8F5-416E-B3CC-955E332094C2}" sibTransId="{AB5CD98A-5AD7-4B1C-90F9-FC9878F08206}"/>
    <dgm:cxn modelId="{E269A64D-879A-4903-ABED-BE902D137A2F}" type="presParOf" srcId="{B6E5C51C-2C41-48F7-9A46-B267635399EB}" destId="{4318C0A6-F844-4407-BCE5-DE848DB01717}" srcOrd="0" destOrd="0" presId="urn:microsoft.com/office/officeart/2005/8/layout/vList2"/>
    <dgm:cxn modelId="{B8E8A5FC-620F-4857-8751-F32B0B72EC78}" type="presParOf" srcId="{B6E5C51C-2C41-48F7-9A46-B267635399EB}" destId="{959573E5-DEFE-446B-9BA0-A72809B1B7A9}" srcOrd="1" destOrd="0" presId="urn:microsoft.com/office/officeart/2005/8/layout/vList2"/>
    <dgm:cxn modelId="{811274FB-6AB6-4B02-B930-E3F18B618B91}" type="presParOf" srcId="{B6E5C51C-2C41-48F7-9A46-B267635399EB}" destId="{5D2076CF-CABC-4254-9B9D-B6877202C69D}"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C39043D-FDE5-4D1E-8D79-F7640767FADD}" type="doc">
      <dgm:prSet loTypeId="urn:microsoft.com/office/officeart/2005/8/layout/vList2" loCatId="list" qsTypeId="urn:microsoft.com/office/officeart/2005/8/quickstyle/simple3" qsCatId="simple" csTypeId="urn:microsoft.com/office/officeart/2005/8/colors/accent1_5" csCatId="accent1" phldr="1"/>
      <dgm:spPr/>
      <dgm:t>
        <a:bodyPr/>
        <a:lstStyle/>
        <a:p>
          <a:endParaRPr lang="en-GB"/>
        </a:p>
      </dgm:t>
    </dgm:pt>
    <dgm:pt modelId="{D0380394-5A62-44AF-BF78-0022DE95AFCC}">
      <dgm:prSet custT="1"/>
      <dgm:spPr/>
      <dgm:t>
        <a:bodyPr/>
        <a:lstStyle/>
        <a:p>
          <a:pPr algn="just"/>
          <a:r>
            <a:rPr lang="en-GB" sz="1200" dirty="0"/>
            <a:t>Staging tests may be contraindicated – MRI with some metal devices within the body, inconclusive biopsies needing repeat, or lead to additional tests when significant incidental findings are present.</a:t>
          </a:r>
        </a:p>
      </dgm:t>
    </dgm:pt>
    <dgm:pt modelId="{88BA7005-0ADF-4C33-9B80-5F91B17F5B6D}" type="parTrans" cxnId="{843A1DB5-8CF4-4ADE-95A7-80DD3DB92047}">
      <dgm:prSet/>
      <dgm:spPr/>
      <dgm:t>
        <a:bodyPr/>
        <a:lstStyle/>
        <a:p>
          <a:endParaRPr lang="en-GB" sz="1400"/>
        </a:p>
      </dgm:t>
    </dgm:pt>
    <dgm:pt modelId="{1E62734E-6331-4A09-A3BE-825D6DA0B032}" type="sibTrans" cxnId="{843A1DB5-8CF4-4ADE-95A7-80DD3DB92047}">
      <dgm:prSet/>
      <dgm:spPr/>
      <dgm:t>
        <a:bodyPr/>
        <a:lstStyle/>
        <a:p>
          <a:endParaRPr lang="en-GB" sz="1400"/>
        </a:p>
      </dgm:t>
    </dgm:pt>
    <dgm:pt modelId="{72D6ED18-1434-41B4-BC00-375D9C8A2327}" type="pres">
      <dgm:prSet presAssocID="{BC39043D-FDE5-4D1E-8D79-F7640767FADD}" presName="linear" presStyleCnt="0">
        <dgm:presLayoutVars>
          <dgm:animLvl val="lvl"/>
          <dgm:resizeHandles val="exact"/>
        </dgm:presLayoutVars>
      </dgm:prSet>
      <dgm:spPr/>
    </dgm:pt>
    <dgm:pt modelId="{06ACC55D-6C09-4302-8FE9-10E31C7229E7}" type="pres">
      <dgm:prSet presAssocID="{D0380394-5A62-44AF-BF78-0022DE95AFCC}" presName="parentText" presStyleLbl="node1" presStyleIdx="0" presStyleCnt="1" custScaleY="100091" custLinFactNeighborX="27756" custLinFactNeighborY="36167">
        <dgm:presLayoutVars>
          <dgm:chMax val="0"/>
          <dgm:bulletEnabled val="1"/>
        </dgm:presLayoutVars>
      </dgm:prSet>
      <dgm:spPr>
        <a:prstGeom prst="roundRect">
          <a:avLst/>
        </a:prstGeom>
      </dgm:spPr>
    </dgm:pt>
  </dgm:ptLst>
  <dgm:cxnLst>
    <dgm:cxn modelId="{941A3F9A-4012-4802-AC44-5DACF5C6BB86}" type="presOf" srcId="{D0380394-5A62-44AF-BF78-0022DE95AFCC}" destId="{06ACC55D-6C09-4302-8FE9-10E31C7229E7}" srcOrd="0" destOrd="0" presId="urn:microsoft.com/office/officeart/2005/8/layout/vList2"/>
    <dgm:cxn modelId="{843A1DB5-8CF4-4ADE-95A7-80DD3DB92047}" srcId="{BC39043D-FDE5-4D1E-8D79-F7640767FADD}" destId="{D0380394-5A62-44AF-BF78-0022DE95AFCC}" srcOrd="0" destOrd="0" parTransId="{88BA7005-0ADF-4C33-9B80-5F91B17F5B6D}" sibTransId="{1E62734E-6331-4A09-A3BE-825D6DA0B032}"/>
    <dgm:cxn modelId="{CC49B5EF-24A8-4807-81A0-B63F2ED5EB00}" type="presOf" srcId="{BC39043D-FDE5-4D1E-8D79-F7640767FADD}" destId="{72D6ED18-1434-41B4-BC00-375D9C8A2327}" srcOrd="0" destOrd="0" presId="urn:microsoft.com/office/officeart/2005/8/layout/vList2"/>
    <dgm:cxn modelId="{A00A82C9-1DD1-4C8E-B87C-71F9CBE6CC97}" type="presParOf" srcId="{72D6ED18-1434-41B4-BC00-375D9C8A2327}" destId="{06ACC55D-6C09-4302-8FE9-10E31C7229E7}"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70E938A-81E1-4E70-A1EC-93B2F3D70446}"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en-GB"/>
        </a:p>
      </dgm:t>
    </dgm:pt>
    <dgm:pt modelId="{874005CB-DBC9-4BDB-81FF-139B0A89F951}">
      <dgm:prSet custT="1"/>
      <dgm:spPr/>
      <dgm:t>
        <a:bodyPr/>
        <a:lstStyle/>
        <a:p>
          <a:pPr algn="just"/>
          <a:r>
            <a:rPr lang="en-GB" sz="1200" dirty="0"/>
            <a:t>Arranging appointments can involve several steps in series over several days, dependent on individuals being present at work and not switched to doing different urgent work.</a:t>
          </a:r>
        </a:p>
      </dgm:t>
    </dgm:pt>
    <dgm:pt modelId="{808373B5-6EF9-41BF-8CEE-695A4C455895}" type="parTrans" cxnId="{C5A6022D-2AB5-4D69-AFED-FBF5D617E583}">
      <dgm:prSet/>
      <dgm:spPr/>
      <dgm:t>
        <a:bodyPr/>
        <a:lstStyle/>
        <a:p>
          <a:endParaRPr lang="en-GB"/>
        </a:p>
      </dgm:t>
    </dgm:pt>
    <dgm:pt modelId="{78D5A996-3681-4FF9-B9D9-06C3207D6151}" type="sibTrans" cxnId="{C5A6022D-2AB5-4D69-AFED-FBF5D617E583}">
      <dgm:prSet/>
      <dgm:spPr/>
      <dgm:t>
        <a:bodyPr/>
        <a:lstStyle/>
        <a:p>
          <a:endParaRPr lang="en-GB"/>
        </a:p>
      </dgm:t>
    </dgm:pt>
    <dgm:pt modelId="{A9C07163-4F56-4977-9C23-C5F32F520EE8}" type="pres">
      <dgm:prSet presAssocID="{770E938A-81E1-4E70-A1EC-93B2F3D70446}" presName="linear" presStyleCnt="0">
        <dgm:presLayoutVars>
          <dgm:animLvl val="lvl"/>
          <dgm:resizeHandles val="exact"/>
        </dgm:presLayoutVars>
      </dgm:prSet>
      <dgm:spPr/>
    </dgm:pt>
    <dgm:pt modelId="{8684F361-9388-4274-AC28-28D080A27EF9}" type="pres">
      <dgm:prSet presAssocID="{874005CB-DBC9-4BDB-81FF-139B0A89F951}" presName="parentText" presStyleLbl="node1" presStyleIdx="0" presStyleCnt="1" custLinFactNeighborX="2416" custLinFactNeighborY="-85858">
        <dgm:presLayoutVars>
          <dgm:chMax val="0"/>
          <dgm:bulletEnabled val="1"/>
        </dgm:presLayoutVars>
      </dgm:prSet>
      <dgm:spPr/>
    </dgm:pt>
  </dgm:ptLst>
  <dgm:cxnLst>
    <dgm:cxn modelId="{7E289211-490C-4825-9218-B363634497D1}" type="presOf" srcId="{874005CB-DBC9-4BDB-81FF-139B0A89F951}" destId="{8684F361-9388-4274-AC28-28D080A27EF9}" srcOrd="0" destOrd="0" presId="urn:microsoft.com/office/officeart/2005/8/layout/vList2"/>
    <dgm:cxn modelId="{C5A6022D-2AB5-4D69-AFED-FBF5D617E583}" srcId="{770E938A-81E1-4E70-A1EC-93B2F3D70446}" destId="{874005CB-DBC9-4BDB-81FF-139B0A89F951}" srcOrd="0" destOrd="0" parTransId="{808373B5-6EF9-41BF-8CEE-695A4C455895}" sibTransId="{78D5A996-3681-4FF9-B9D9-06C3207D6151}"/>
    <dgm:cxn modelId="{AB396ED7-DD92-4F5A-8776-202A7D253481}" type="presOf" srcId="{770E938A-81E1-4E70-A1EC-93B2F3D70446}" destId="{A9C07163-4F56-4977-9C23-C5F32F520EE8}" srcOrd="0" destOrd="0" presId="urn:microsoft.com/office/officeart/2005/8/layout/vList2"/>
    <dgm:cxn modelId="{E2806C47-6174-4C86-BEFC-7B6175EF0D46}" type="presParOf" srcId="{A9C07163-4F56-4977-9C23-C5F32F520EE8}" destId="{8684F361-9388-4274-AC28-28D080A27EF9}"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6BF5EEB-45B6-4F57-8E83-31B5B6828184}" type="doc">
      <dgm:prSet loTypeId="urn:microsoft.com/office/officeart/2005/8/layout/vList2" loCatId="list" qsTypeId="urn:microsoft.com/office/officeart/2005/8/quickstyle/simple3" qsCatId="simple" csTypeId="urn:microsoft.com/office/officeart/2005/8/colors/accent2_1" csCatId="accent2" phldr="1"/>
      <dgm:spPr/>
      <dgm:t>
        <a:bodyPr/>
        <a:lstStyle/>
        <a:p>
          <a:endParaRPr lang="en-GB"/>
        </a:p>
      </dgm:t>
    </dgm:pt>
    <dgm:pt modelId="{02716A04-1445-4848-94FD-66A123F9C22C}">
      <dgm:prSet/>
      <dgm:spPr/>
      <dgm:t>
        <a:bodyPr anchor="b"/>
        <a:lstStyle/>
        <a:p>
          <a:pPr algn="just"/>
          <a:r>
            <a:rPr lang="en-GB" dirty="0"/>
            <a:t>Illustrates a simplified portrayal of a very complex system</a:t>
          </a:r>
        </a:p>
        <a:p>
          <a:pPr algn="just"/>
          <a:r>
            <a:rPr lang="en-GB" dirty="0"/>
            <a:t> As CRC, and its precursor ( polyps) are more prevalent with age many patients have additional health problems which can be exacerbated by diagnostic tests, treatments can be life threatening or life changing. Though the volume of referrals has led to streamlined and automated pathways there will always be moments for complex shared decision making and these can occur at multiple steps in the pathway. Plus, limited IT abilities may mean that apparently simple administrative steps involve multiple organisational and human factor aspects with inbuilt and unrecognised delay.</a:t>
          </a:r>
        </a:p>
        <a:p>
          <a:pPr algn="l"/>
          <a:endParaRPr lang="en-GB" dirty="0"/>
        </a:p>
      </dgm:t>
    </dgm:pt>
    <dgm:pt modelId="{D0191056-045B-4309-8EE0-498CD83B990F}" type="parTrans" cxnId="{575A9BC7-1EB8-47F4-AFA5-632385C0786F}">
      <dgm:prSet/>
      <dgm:spPr/>
      <dgm:t>
        <a:bodyPr/>
        <a:lstStyle/>
        <a:p>
          <a:endParaRPr lang="en-GB"/>
        </a:p>
      </dgm:t>
    </dgm:pt>
    <dgm:pt modelId="{7978CB50-80C7-4B64-BA4C-CB08F4508347}" type="sibTrans" cxnId="{575A9BC7-1EB8-47F4-AFA5-632385C0786F}">
      <dgm:prSet/>
      <dgm:spPr/>
      <dgm:t>
        <a:bodyPr/>
        <a:lstStyle/>
        <a:p>
          <a:endParaRPr lang="en-GB"/>
        </a:p>
      </dgm:t>
    </dgm:pt>
    <dgm:pt modelId="{254B930B-F1ED-426A-873B-18A8B36EE9CC}" type="pres">
      <dgm:prSet presAssocID="{06BF5EEB-45B6-4F57-8E83-31B5B6828184}" presName="linear" presStyleCnt="0">
        <dgm:presLayoutVars>
          <dgm:animLvl val="lvl"/>
          <dgm:resizeHandles val="exact"/>
        </dgm:presLayoutVars>
      </dgm:prSet>
      <dgm:spPr/>
    </dgm:pt>
    <dgm:pt modelId="{B003E87F-616C-4C24-BF78-385F804BEEE7}" type="pres">
      <dgm:prSet presAssocID="{02716A04-1445-4848-94FD-66A123F9C22C}" presName="parentText" presStyleLbl="node1" presStyleIdx="0" presStyleCnt="1" custScaleY="55889" custLinFactNeighborX="-1472" custLinFactNeighborY="-1930">
        <dgm:presLayoutVars>
          <dgm:chMax val="0"/>
          <dgm:bulletEnabled val="1"/>
        </dgm:presLayoutVars>
      </dgm:prSet>
      <dgm:spPr>
        <a:prstGeom prst="flowChartAlternateProcess">
          <a:avLst/>
        </a:prstGeom>
      </dgm:spPr>
    </dgm:pt>
  </dgm:ptLst>
  <dgm:cxnLst>
    <dgm:cxn modelId="{06608234-11E1-4120-B73F-5D7FDE071F51}" type="presOf" srcId="{06BF5EEB-45B6-4F57-8E83-31B5B6828184}" destId="{254B930B-F1ED-426A-873B-18A8B36EE9CC}" srcOrd="0" destOrd="0" presId="urn:microsoft.com/office/officeart/2005/8/layout/vList2"/>
    <dgm:cxn modelId="{16B41784-4B60-4EEB-87B5-EF1D2C9D806A}" type="presOf" srcId="{02716A04-1445-4848-94FD-66A123F9C22C}" destId="{B003E87F-616C-4C24-BF78-385F804BEEE7}" srcOrd="0" destOrd="0" presId="urn:microsoft.com/office/officeart/2005/8/layout/vList2"/>
    <dgm:cxn modelId="{575A9BC7-1EB8-47F4-AFA5-632385C0786F}" srcId="{06BF5EEB-45B6-4F57-8E83-31B5B6828184}" destId="{02716A04-1445-4848-94FD-66A123F9C22C}" srcOrd="0" destOrd="0" parTransId="{D0191056-045B-4309-8EE0-498CD83B990F}" sibTransId="{7978CB50-80C7-4B64-BA4C-CB08F4508347}"/>
    <dgm:cxn modelId="{4EA48312-67CA-467A-A75B-7A549DE50B65}" type="presParOf" srcId="{254B930B-F1ED-426A-873B-18A8B36EE9CC}" destId="{B003E87F-616C-4C24-BF78-385F804BEEE7}" srcOrd="0" destOrd="0" presId="urn:microsoft.com/office/officeart/2005/8/layout/vList2"/>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0F44087-3145-45DA-9E05-5DCB1191C51B}" type="doc">
      <dgm:prSet loTypeId="urn:microsoft.com/office/officeart/2005/8/layout/matrix3" loCatId="matrix" qsTypeId="urn:microsoft.com/office/officeart/2005/8/quickstyle/simple3" qsCatId="simple" csTypeId="urn:microsoft.com/office/officeart/2005/8/colors/accent2_4" csCatId="accent2" phldr="1"/>
      <dgm:spPr/>
      <dgm:t>
        <a:bodyPr/>
        <a:lstStyle/>
        <a:p>
          <a:endParaRPr lang="en-GB"/>
        </a:p>
      </dgm:t>
    </dgm:pt>
    <dgm:pt modelId="{BC08F27C-627A-4C77-BFE9-BBA49AAA8BC7}">
      <dgm:prSet/>
      <dgm:spPr/>
      <dgm:t>
        <a:bodyPr/>
        <a:lstStyle/>
        <a:p>
          <a:r>
            <a:rPr lang="en-GB" dirty="0"/>
            <a:t>Mike Thomas Clinical Lead SWAG</a:t>
          </a:r>
        </a:p>
      </dgm:t>
    </dgm:pt>
    <dgm:pt modelId="{D47DDF31-7804-4B2A-BA92-E41F8A45867F}" type="parTrans" cxnId="{2C641304-04D7-4D01-9002-CC368B412A20}">
      <dgm:prSet/>
      <dgm:spPr/>
      <dgm:t>
        <a:bodyPr/>
        <a:lstStyle/>
        <a:p>
          <a:endParaRPr lang="en-GB"/>
        </a:p>
      </dgm:t>
    </dgm:pt>
    <dgm:pt modelId="{21337425-126E-4C30-B352-7D09C25CDEF9}" type="sibTrans" cxnId="{2C641304-04D7-4D01-9002-CC368B412A20}">
      <dgm:prSet/>
      <dgm:spPr/>
      <dgm:t>
        <a:bodyPr/>
        <a:lstStyle/>
        <a:p>
          <a:endParaRPr lang="en-GB"/>
        </a:p>
      </dgm:t>
    </dgm:pt>
    <dgm:pt modelId="{25B6A63E-8816-40F2-8114-3A11B80FF378}">
      <dgm:prSet/>
      <dgm:spPr/>
      <dgm:t>
        <a:bodyPr/>
        <a:lstStyle/>
        <a:p>
          <a:pPr>
            <a:buClrTx/>
            <a:buSzTx/>
            <a:buFontTx/>
            <a:buNone/>
          </a:pPr>
          <a:r>
            <a:rPr lang="en-GB" dirty="0"/>
            <a:t>Ousaima Alhamouieh Transformation Project Manager </a:t>
          </a:r>
        </a:p>
      </dgm:t>
    </dgm:pt>
    <dgm:pt modelId="{7C7B9A25-D8B6-4382-8A21-4A4470912A80}" type="parTrans" cxnId="{ADE17340-AD6C-413D-965C-7D8891C39534}">
      <dgm:prSet/>
      <dgm:spPr/>
      <dgm:t>
        <a:bodyPr/>
        <a:lstStyle/>
        <a:p>
          <a:endParaRPr lang="en-GB"/>
        </a:p>
      </dgm:t>
    </dgm:pt>
    <dgm:pt modelId="{81CC4E3E-E2FA-4CEE-A4BA-871BDC3F9EFD}" type="sibTrans" cxnId="{ADE17340-AD6C-413D-965C-7D8891C39534}">
      <dgm:prSet/>
      <dgm:spPr/>
      <dgm:t>
        <a:bodyPr/>
        <a:lstStyle/>
        <a:p>
          <a:endParaRPr lang="en-GB"/>
        </a:p>
      </dgm:t>
    </dgm:pt>
    <dgm:pt modelId="{8A35FE5B-31E3-4233-9C3C-11C53B5AE897}">
      <dgm:prSet/>
      <dgm:spPr/>
      <dgm:t>
        <a:bodyPr/>
        <a:lstStyle/>
        <a:p>
          <a:r>
            <a:rPr lang="en-GB" dirty="0"/>
            <a:t>SW Pathway  Group </a:t>
          </a:r>
        </a:p>
      </dgm:t>
    </dgm:pt>
    <dgm:pt modelId="{B6A38707-1848-41CC-9453-8182C7F3B544}" type="parTrans" cxnId="{5411DCB6-7278-476E-A980-5DA04BE70FAE}">
      <dgm:prSet/>
      <dgm:spPr/>
      <dgm:t>
        <a:bodyPr/>
        <a:lstStyle/>
        <a:p>
          <a:endParaRPr lang="en-GB"/>
        </a:p>
      </dgm:t>
    </dgm:pt>
    <dgm:pt modelId="{B89377AA-5594-41FA-9B9E-8191751ED724}" type="sibTrans" cxnId="{5411DCB6-7278-476E-A980-5DA04BE70FAE}">
      <dgm:prSet/>
      <dgm:spPr/>
      <dgm:t>
        <a:bodyPr/>
        <a:lstStyle/>
        <a:p>
          <a:endParaRPr lang="en-GB"/>
        </a:p>
      </dgm:t>
    </dgm:pt>
    <dgm:pt modelId="{4695A5A6-A909-44DB-93F5-F8C9EC3709E5}">
      <dgm:prSet/>
      <dgm:spPr/>
      <dgm:t>
        <a:bodyPr/>
        <a:lstStyle/>
        <a:p>
          <a:r>
            <a:rPr lang="en-GB" dirty="0"/>
            <a:t>Melanie Feldman Clinical Lead PCA</a:t>
          </a:r>
        </a:p>
      </dgm:t>
    </dgm:pt>
    <dgm:pt modelId="{818C42D7-0DA1-40C4-990F-FEF441B3FD6A}" type="parTrans" cxnId="{418273B6-6C4E-443F-8E4A-1481874867BE}">
      <dgm:prSet/>
      <dgm:spPr/>
      <dgm:t>
        <a:bodyPr/>
        <a:lstStyle/>
        <a:p>
          <a:endParaRPr lang="en-GB"/>
        </a:p>
      </dgm:t>
    </dgm:pt>
    <dgm:pt modelId="{C0613F3E-3DC6-444D-BDF7-56E72281A7B8}" type="sibTrans" cxnId="{418273B6-6C4E-443F-8E4A-1481874867BE}">
      <dgm:prSet/>
      <dgm:spPr/>
      <dgm:t>
        <a:bodyPr/>
        <a:lstStyle/>
        <a:p>
          <a:endParaRPr lang="en-GB"/>
        </a:p>
      </dgm:t>
    </dgm:pt>
    <dgm:pt modelId="{74E35A08-430F-4E2C-8E01-1D6814F4AD6F}" type="pres">
      <dgm:prSet presAssocID="{50F44087-3145-45DA-9E05-5DCB1191C51B}" presName="matrix" presStyleCnt="0">
        <dgm:presLayoutVars>
          <dgm:chMax val="1"/>
          <dgm:dir/>
          <dgm:resizeHandles val="exact"/>
        </dgm:presLayoutVars>
      </dgm:prSet>
      <dgm:spPr/>
    </dgm:pt>
    <dgm:pt modelId="{75634727-0D07-41E3-B8BA-827816D02A3E}" type="pres">
      <dgm:prSet presAssocID="{50F44087-3145-45DA-9E05-5DCB1191C51B}" presName="diamond" presStyleLbl="bgShp" presStyleIdx="0" presStyleCnt="1"/>
      <dgm:spPr/>
    </dgm:pt>
    <dgm:pt modelId="{9F58F176-9D60-44F3-B19B-EE73D7EC6D24}" type="pres">
      <dgm:prSet presAssocID="{50F44087-3145-45DA-9E05-5DCB1191C51B}" presName="quad1" presStyleLbl="node1" presStyleIdx="0" presStyleCnt="4">
        <dgm:presLayoutVars>
          <dgm:chMax val="0"/>
          <dgm:chPref val="0"/>
          <dgm:bulletEnabled val="1"/>
        </dgm:presLayoutVars>
      </dgm:prSet>
      <dgm:spPr/>
    </dgm:pt>
    <dgm:pt modelId="{2DDED2CE-6CE5-45F1-A958-E8EEFEAE12F8}" type="pres">
      <dgm:prSet presAssocID="{50F44087-3145-45DA-9E05-5DCB1191C51B}" presName="quad2" presStyleLbl="node1" presStyleIdx="1" presStyleCnt="4">
        <dgm:presLayoutVars>
          <dgm:chMax val="0"/>
          <dgm:chPref val="0"/>
          <dgm:bulletEnabled val="1"/>
        </dgm:presLayoutVars>
      </dgm:prSet>
      <dgm:spPr/>
    </dgm:pt>
    <dgm:pt modelId="{075056FD-76A2-4DF9-8A28-143C070BC0AE}" type="pres">
      <dgm:prSet presAssocID="{50F44087-3145-45DA-9E05-5DCB1191C51B}" presName="quad3" presStyleLbl="node1" presStyleIdx="2" presStyleCnt="4">
        <dgm:presLayoutVars>
          <dgm:chMax val="0"/>
          <dgm:chPref val="0"/>
          <dgm:bulletEnabled val="1"/>
        </dgm:presLayoutVars>
      </dgm:prSet>
      <dgm:spPr/>
    </dgm:pt>
    <dgm:pt modelId="{19096618-67E9-4B36-B635-EAC930659582}" type="pres">
      <dgm:prSet presAssocID="{50F44087-3145-45DA-9E05-5DCB1191C51B}" presName="quad4" presStyleLbl="node1" presStyleIdx="3" presStyleCnt="4">
        <dgm:presLayoutVars>
          <dgm:chMax val="0"/>
          <dgm:chPref val="0"/>
          <dgm:bulletEnabled val="1"/>
        </dgm:presLayoutVars>
      </dgm:prSet>
      <dgm:spPr/>
    </dgm:pt>
  </dgm:ptLst>
  <dgm:cxnLst>
    <dgm:cxn modelId="{2C641304-04D7-4D01-9002-CC368B412A20}" srcId="{50F44087-3145-45DA-9E05-5DCB1191C51B}" destId="{BC08F27C-627A-4C77-BFE9-BBA49AAA8BC7}" srcOrd="0" destOrd="0" parTransId="{D47DDF31-7804-4B2A-BA92-E41F8A45867F}" sibTransId="{21337425-126E-4C30-B352-7D09C25CDEF9}"/>
    <dgm:cxn modelId="{885DFF32-FA19-4369-9169-E0905B2699EA}" type="presOf" srcId="{BC08F27C-627A-4C77-BFE9-BBA49AAA8BC7}" destId="{9F58F176-9D60-44F3-B19B-EE73D7EC6D24}" srcOrd="0" destOrd="0" presId="urn:microsoft.com/office/officeart/2005/8/layout/matrix3"/>
    <dgm:cxn modelId="{AA92E239-E820-46CF-8512-284EB525E6D9}" type="presOf" srcId="{50F44087-3145-45DA-9E05-5DCB1191C51B}" destId="{74E35A08-430F-4E2C-8E01-1D6814F4AD6F}" srcOrd="0" destOrd="0" presId="urn:microsoft.com/office/officeart/2005/8/layout/matrix3"/>
    <dgm:cxn modelId="{ADE17340-AD6C-413D-965C-7D8891C39534}" srcId="{50F44087-3145-45DA-9E05-5DCB1191C51B}" destId="{25B6A63E-8816-40F2-8114-3A11B80FF378}" srcOrd="2" destOrd="0" parTransId="{7C7B9A25-D8B6-4382-8A21-4A4470912A80}" sibTransId="{81CC4E3E-E2FA-4CEE-A4BA-871BDC3F9EFD}"/>
    <dgm:cxn modelId="{DB409046-65D5-4B32-B2F0-EA9F96946E84}" type="presOf" srcId="{8A35FE5B-31E3-4233-9C3C-11C53B5AE897}" destId="{19096618-67E9-4B36-B635-EAC930659582}" srcOrd="0" destOrd="0" presId="urn:microsoft.com/office/officeart/2005/8/layout/matrix3"/>
    <dgm:cxn modelId="{6A05F1A2-D1A5-4187-957E-2140C271523C}" type="presOf" srcId="{4695A5A6-A909-44DB-93F5-F8C9EC3709E5}" destId="{2DDED2CE-6CE5-45F1-A958-E8EEFEAE12F8}" srcOrd="0" destOrd="0" presId="urn:microsoft.com/office/officeart/2005/8/layout/matrix3"/>
    <dgm:cxn modelId="{418273B6-6C4E-443F-8E4A-1481874867BE}" srcId="{50F44087-3145-45DA-9E05-5DCB1191C51B}" destId="{4695A5A6-A909-44DB-93F5-F8C9EC3709E5}" srcOrd="1" destOrd="0" parTransId="{818C42D7-0DA1-40C4-990F-FEF441B3FD6A}" sibTransId="{C0613F3E-3DC6-444D-BDF7-56E72281A7B8}"/>
    <dgm:cxn modelId="{5411DCB6-7278-476E-A980-5DA04BE70FAE}" srcId="{50F44087-3145-45DA-9E05-5DCB1191C51B}" destId="{8A35FE5B-31E3-4233-9C3C-11C53B5AE897}" srcOrd="3" destOrd="0" parTransId="{B6A38707-1848-41CC-9453-8182C7F3B544}" sibTransId="{B89377AA-5594-41FA-9B9E-8191751ED724}"/>
    <dgm:cxn modelId="{F5A1D8F2-2CF0-4D83-9F04-785B86086A0E}" type="presOf" srcId="{25B6A63E-8816-40F2-8114-3A11B80FF378}" destId="{075056FD-76A2-4DF9-8A28-143C070BC0AE}" srcOrd="0" destOrd="0" presId="urn:microsoft.com/office/officeart/2005/8/layout/matrix3"/>
    <dgm:cxn modelId="{A82403F8-6221-42DE-927D-1DCB12F4025E}" type="presParOf" srcId="{74E35A08-430F-4E2C-8E01-1D6814F4AD6F}" destId="{75634727-0D07-41E3-B8BA-827816D02A3E}" srcOrd="0" destOrd="0" presId="urn:microsoft.com/office/officeart/2005/8/layout/matrix3"/>
    <dgm:cxn modelId="{F342A62E-9E87-4C02-B33A-F03761A9F6E5}" type="presParOf" srcId="{74E35A08-430F-4E2C-8E01-1D6814F4AD6F}" destId="{9F58F176-9D60-44F3-B19B-EE73D7EC6D24}" srcOrd="1" destOrd="0" presId="urn:microsoft.com/office/officeart/2005/8/layout/matrix3"/>
    <dgm:cxn modelId="{77C4880D-4BEC-47B0-B601-D6EF8C67C214}" type="presParOf" srcId="{74E35A08-430F-4E2C-8E01-1D6814F4AD6F}" destId="{2DDED2CE-6CE5-45F1-A958-E8EEFEAE12F8}" srcOrd="2" destOrd="0" presId="urn:microsoft.com/office/officeart/2005/8/layout/matrix3"/>
    <dgm:cxn modelId="{3EC5044C-0D92-4D2D-9F7C-CC1E069D5EDC}" type="presParOf" srcId="{74E35A08-430F-4E2C-8E01-1D6814F4AD6F}" destId="{075056FD-76A2-4DF9-8A28-143C070BC0AE}" srcOrd="3" destOrd="0" presId="urn:microsoft.com/office/officeart/2005/8/layout/matrix3"/>
    <dgm:cxn modelId="{D9A0D8E4-E8EC-46D4-A765-766680F727BB}" type="presParOf" srcId="{74E35A08-430F-4E2C-8E01-1D6814F4AD6F}" destId="{19096618-67E9-4B36-B635-EAC930659582}"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21C34A0-1B3E-4740-AD1D-F3979D491027}" type="doc">
      <dgm:prSet loTypeId="urn:diagrams.loki3.com/VaryingWidthList" loCatId="list" qsTypeId="urn:microsoft.com/office/officeart/2005/8/quickstyle/simple3" qsCatId="simple" csTypeId="urn:microsoft.com/office/officeart/2005/8/colors/accent2_5" csCatId="accent2" phldr="1"/>
      <dgm:spPr/>
      <dgm:t>
        <a:bodyPr/>
        <a:lstStyle/>
        <a:p>
          <a:endParaRPr lang="en-GB"/>
        </a:p>
      </dgm:t>
    </dgm:pt>
    <dgm:pt modelId="{E456ACD4-7961-45B5-A9D8-A43FAC8CBC8A}">
      <dgm:prSet custT="1"/>
      <dgm:spPr/>
      <dgm:t>
        <a:bodyPr/>
        <a:lstStyle/>
        <a:p>
          <a:pPr algn="ctr"/>
          <a:r>
            <a:rPr lang="en-GB" sz="1800" b="1" dirty="0"/>
            <a:t>Peer review visits with two outputs</a:t>
          </a:r>
          <a:r>
            <a:rPr lang="en-GB" sz="1800" dirty="0"/>
            <a:t>: </a:t>
          </a:r>
          <a:br>
            <a:rPr lang="en-GB" sz="1800" dirty="0"/>
          </a:br>
          <a:r>
            <a:rPr lang="en-GB" sz="1800" dirty="0"/>
            <a:t>1. A report for each Trust outlining areas of strength, weakness, challenge and   good practice. </a:t>
          </a:r>
        </a:p>
        <a:p>
          <a:pPr algn="ctr"/>
          <a:r>
            <a:rPr lang="en-GB" sz="1800" dirty="0"/>
            <a:t>2. A handbook of the good practice and practical solutions in use throughout the region which can be used as a resource for change elsewhere.</a:t>
          </a:r>
          <a:br>
            <a:rPr lang="en-GB" sz="1800" dirty="0"/>
          </a:br>
          <a:endParaRPr lang="en-GB" sz="1800" dirty="0"/>
        </a:p>
      </dgm:t>
    </dgm:pt>
    <dgm:pt modelId="{42A15292-3FE9-41D3-B217-E44B5CC36654}" type="parTrans" cxnId="{4468388F-11E4-45CE-926F-902A7F6D2167}">
      <dgm:prSet/>
      <dgm:spPr/>
      <dgm:t>
        <a:bodyPr/>
        <a:lstStyle/>
        <a:p>
          <a:endParaRPr lang="en-GB" sz="4000"/>
        </a:p>
      </dgm:t>
    </dgm:pt>
    <dgm:pt modelId="{0E3E74E4-D037-4511-B08B-7CF544FC1254}" type="sibTrans" cxnId="{4468388F-11E4-45CE-926F-902A7F6D2167}">
      <dgm:prSet/>
      <dgm:spPr/>
      <dgm:t>
        <a:bodyPr/>
        <a:lstStyle/>
        <a:p>
          <a:endParaRPr lang="en-GB" sz="4000"/>
        </a:p>
      </dgm:t>
    </dgm:pt>
    <dgm:pt modelId="{CD18C6E7-D055-46E7-AEB6-D96C6E1C7586}">
      <dgm:prSet custT="1"/>
      <dgm:spPr/>
      <dgm:t>
        <a:bodyPr/>
        <a:lstStyle/>
        <a:p>
          <a:r>
            <a:rPr lang="en-GB" sz="1800" dirty="0"/>
            <a:t>The peer review need not be onerous, mixing collection of established data sets with site visits where decision making can be discussed and patient views sought. </a:t>
          </a:r>
        </a:p>
      </dgm:t>
    </dgm:pt>
    <dgm:pt modelId="{DD94B871-41DE-4308-BCC1-6332AC118C41}" type="parTrans" cxnId="{065243DC-0459-4AED-932D-6A4DAAE15F67}">
      <dgm:prSet/>
      <dgm:spPr/>
      <dgm:t>
        <a:bodyPr/>
        <a:lstStyle/>
        <a:p>
          <a:endParaRPr lang="en-GB" sz="4000"/>
        </a:p>
      </dgm:t>
    </dgm:pt>
    <dgm:pt modelId="{6D5A6656-43C5-4C23-9351-901592E9B315}" type="sibTrans" cxnId="{065243DC-0459-4AED-932D-6A4DAAE15F67}">
      <dgm:prSet/>
      <dgm:spPr/>
      <dgm:t>
        <a:bodyPr/>
        <a:lstStyle/>
        <a:p>
          <a:endParaRPr lang="en-GB" sz="4000"/>
        </a:p>
      </dgm:t>
    </dgm:pt>
    <dgm:pt modelId="{A1CC9F1E-B00C-40F8-80E1-DDEAB89E010C}">
      <dgm:prSet custT="1"/>
      <dgm:spPr/>
      <dgm:t>
        <a:bodyPr/>
        <a:lstStyle/>
        <a:p>
          <a:r>
            <a:rPr lang="en-GB" sz="1800" dirty="0"/>
            <a:t>Site visits are the key time when clinicians can learn about each others’ practice and build networks across the region. </a:t>
          </a:r>
        </a:p>
      </dgm:t>
    </dgm:pt>
    <dgm:pt modelId="{39313D8A-C75A-420A-9D82-031981E32D5B}" type="parTrans" cxnId="{FAAA05B8-D24E-4F80-B4BA-2D3A28703D80}">
      <dgm:prSet/>
      <dgm:spPr/>
      <dgm:t>
        <a:bodyPr/>
        <a:lstStyle/>
        <a:p>
          <a:endParaRPr lang="en-GB" sz="4000"/>
        </a:p>
      </dgm:t>
    </dgm:pt>
    <dgm:pt modelId="{48AE120A-D49F-49CB-A4BB-AF9D0530A86D}" type="sibTrans" cxnId="{FAAA05B8-D24E-4F80-B4BA-2D3A28703D80}">
      <dgm:prSet/>
      <dgm:spPr/>
      <dgm:t>
        <a:bodyPr/>
        <a:lstStyle/>
        <a:p>
          <a:endParaRPr lang="en-GB" sz="4000"/>
        </a:p>
      </dgm:t>
    </dgm:pt>
    <dgm:pt modelId="{D385ACDB-A46E-433B-936E-E1E4B4AF87E8}" type="pres">
      <dgm:prSet presAssocID="{921C34A0-1B3E-4740-AD1D-F3979D491027}" presName="Name0" presStyleCnt="0">
        <dgm:presLayoutVars>
          <dgm:resizeHandles/>
        </dgm:presLayoutVars>
      </dgm:prSet>
      <dgm:spPr/>
    </dgm:pt>
    <dgm:pt modelId="{3DC6A5B3-47A1-4E61-B359-6817D54CDFE0}" type="pres">
      <dgm:prSet presAssocID="{E456ACD4-7961-45B5-A9D8-A43FAC8CBC8A}" presName="text" presStyleLbl="node1" presStyleIdx="0" presStyleCnt="3">
        <dgm:presLayoutVars>
          <dgm:bulletEnabled val="1"/>
        </dgm:presLayoutVars>
      </dgm:prSet>
      <dgm:spPr/>
    </dgm:pt>
    <dgm:pt modelId="{09F2DD38-FF60-43A7-A6B1-74345800FCE3}" type="pres">
      <dgm:prSet presAssocID="{0E3E74E4-D037-4511-B08B-7CF544FC1254}" presName="space" presStyleCnt="0"/>
      <dgm:spPr/>
    </dgm:pt>
    <dgm:pt modelId="{7DB42B70-0EF0-4334-BA49-D717120581C6}" type="pres">
      <dgm:prSet presAssocID="{CD18C6E7-D055-46E7-AEB6-D96C6E1C7586}" presName="text" presStyleLbl="node1" presStyleIdx="1" presStyleCnt="3">
        <dgm:presLayoutVars>
          <dgm:bulletEnabled val="1"/>
        </dgm:presLayoutVars>
      </dgm:prSet>
      <dgm:spPr/>
    </dgm:pt>
    <dgm:pt modelId="{99CA4F63-290F-4D34-A77B-5F0C3904D59A}" type="pres">
      <dgm:prSet presAssocID="{6D5A6656-43C5-4C23-9351-901592E9B315}" presName="space" presStyleCnt="0"/>
      <dgm:spPr/>
    </dgm:pt>
    <dgm:pt modelId="{7B863BBD-28C6-42DC-B068-6DCD4362398A}" type="pres">
      <dgm:prSet presAssocID="{A1CC9F1E-B00C-40F8-80E1-DDEAB89E010C}" presName="text" presStyleLbl="node1" presStyleIdx="2" presStyleCnt="3">
        <dgm:presLayoutVars>
          <dgm:bulletEnabled val="1"/>
        </dgm:presLayoutVars>
      </dgm:prSet>
      <dgm:spPr/>
    </dgm:pt>
  </dgm:ptLst>
  <dgm:cxnLst>
    <dgm:cxn modelId="{FD95D26A-5DDD-4982-B962-39F8273A0309}" type="presOf" srcId="{A1CC9F1E-B00C-40F8-80E1-DDEAB89E010C}" destId="{7B863BBD-28C6-42DC-B068-6DCD4362398A}" srcOrd="0" destOrd="0" presId="urn:diagrams.loki3.com/VaryingWidthList"/>
    <dgm:cxn modelId="{B9AF1C70-8E1D-4C2F-93DA-358E729A8083}" type="presOf" srcId="{E456ACD4-7961-45B5-A9D8-A43FAC8CBC8A}" destId="{3DC6A5B3-47A1-4E61-B359-6817D54CDFE0}" srcOrd="0" destOrd="0" presId="urn:diagrams.loki3.com/VaryingWidthList"/>
    <dgm:cxn modelId="{73349072-E57F-4662-887E-C62CE45D1E27}" type="presOf" srcId="{CD18C6E7-D055-46E7-AEB6-D96C6E1C7586}" destId="{7DB42B70-0EF0-4334-BA49-D717120581C6}" srcOrd="0" destOrd="0" presId="urn:diagrams.loki3.com/VaryingWidthList"/>
    <dgm:cxn modelId="{E3B0FC72-D84B-4B09-8DBD-A3E68510E714}" type="presOf" srcId="{921C34A0-1B3E-4740-AD1D-F3979D491027}" destId="{D385ACDB-A46E-433B-936E-E1E4B4AF87E8}" srcOrd="0" destOrd="0" presId="urn:diagrams.loki3.com/VaryingWidthList"/>
    <dgm:cxn modelId="{4468388F-11E4-45CE-926F-902A7F6D2167}" srcId="{921C34A0-1B3E-4740-AD1D-F3979D491027}" destId="{E456ACD4-7961-45B5-A9D8-A43FAC8CBC8A}" srcOrd="0" destOrd="0" parTransId="{42A15292-3FE9-41D3-B217-E44B5CC36654}" sibTransId="{0E3E74E4-D037-4511-B08B-7CF544FC1254}"/>
    <dgm:cxn modelId="{FAAA05B8-D24E-4F80-B4BA-2D3A28703D80}" srcId="{921C34A0-1B3E-4740-AD1D-F3979D491027}" destId="{A1CC9F1E-B00C-40F8-80E1-DDEAB89E010C}" srcOrd="2" destOrd="0" parTransId="{39313D8A-C75A-420A-9D82-031981E32D5B}" sibTransId="{48AE120A-D49F-49CB-A4BB-AF9D0530A86D}"/>
    <dgm:cxn modelId="{065243DC-0459-4AED-932D-6A4DAAE15F67}" srcId="{921C34A0-1B3E-4740-AD1D-F3979D491027}" destId="{CD18C6E7-D055-46E7-AEB6-D96C6E1C7586}" srcOrd="1" destOrd="0" parTransId="{DD94B871-41DE-4308-BCC1-6332AC118C41}" sibTransId="{6D5A6656-43C5-4C23-9351-901592E9B315}"/>
    <dgm:cxn modelId="{970D894A-A657-456B-8D67-254E40804AE2}" type="presParOf" srcId="{D385ACDB-A46E-433B-936E-E1E4B4AF87E8}" destId="{3DC6A5B3-47A1-4E61-B359-6817D54CDFE0}" srcOrd="0" destOrd="0" presId="urn:diagrams.loki3.com/VaryingWidthList"/>
    <dgm:cxn modelId="{6C904FC9-16A7-4D93-AE9F-926622517604}" type="presParOf" srcId="{D385ACDB-A46E-433B-936E-E1E4B4AF87E8}" destId="{09F2DD38-FF60-43A7-A6B1-74345800FCE3}" srcOrd="1" destOrd="0" presId="urn:diagrams.loki3.com/VaryingWidthList"/>
    <dgm:cxn modelId="{D651200D-8409-4FC3-9854-4658D712464C}" type="presParOf" srcId="{D385ACDB-A46E-433B-936E-E1E4B4AF87E8}" destId="{7DB42B70-0EF0-4334-BA49-D717120581C6}" srcOrd="2" destOrd="0" presId="urn:diagrams.loki3.com/VaryingWidthList"/>
    <dgm:cxn modelId="{84F690E7-F159-4C1E-B7E5-2A93E038DFD5}" type="presParOf" srcId="{D385ACDB-A46E-433B-936E-E1E4B4AF87E8}" destId="{99CA4F63-290F-4D34-A77B-5F0C3904D59A}" srcOrd="3" destOrd="0" presId="urn:diagrams.loki3.com/VaryingWidthList"/>
    <dgm:cxn modelId="{4D281B75-C0F8-4DC3-A287-6363A1CDFB0A}" type="presParOf" srcId="{D385ACDB-A46E-433B-936E-E1E4B4AF87E8}" destId="{7B863BBD-28C6-42DC-B068-6DCD4362398A}" srcOrd="4" destOrd="0" presId="urn:diagrams.loki3.com/VaryingWidth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CED721E-A5B8-4281-A4BC-9B463441095E}" type="doc">
      <dgm:prSet loTypeId="urn:microsoft.com/office/officeart/2005/8/layout/vList2" loCatId="list" qsTypeId="urn:microsoft.com/office/officeart/2005/8/quickstyle/simple1" qsCatId="simple" csTypeId="urn:microsoft.com/office/officeart/2005/8/colors/accent1_5" csCatId="accent1" phldr="1"/>
      <dgm:spPr/>
      <dgm:t>
        <a:bodyPr/>
        <a:lstStyle/>
        <a:p>
          <a:endParaRPr lang="en-GB"/>
        </a:p>
      </dgm:t>
    </dgm:pt>
    <dgm:pt modelId="{3819520A-2602-40B5-9EC6-6AB6B9C77253}">
      <dgm:prSet custT="1"/>
      <dgm:spPr/>
      <dgm:t>
        <a:bodyPr/>
        <a:lstStyle/>
        <a:p>
          <a:r>
            <a:rPr lang="en-GB" sz="2000" dirty="0"/>
            <a:t>Case 1: 52 years old woman, anal lump, biopsy = SCC+AIN</a:t>
          </a:r>
        </a:p>
      </dgm:t>
    </dgm:pt>
    <dgm:pt modelId="{6DF01949-0FE7-4269-B986-E452332C8609}" type="parTrans" cxnId="{AFB8D87A-C4DC-4E6F-8073-8F6EA8CB3A79}">
      <dgm:prSet/>
      <dgm:spPr/>
      <dgm:t>
        <a:bodyPr/>
        <a:lstStyle/>
        <a:p>
          <a:endParaRPr lang="en-GB" sz="2000"/>
        </a:p>
      </dgm:t>
    </dgm:pt>
    <dgm:pt modelId="{DF381045-C9ED-4E93-8B77-B047FB9C5982}" type="sibTrans" cxnId="{AFB8D87A-C4DC-4E6F-8073-8F6EA8CB3A79}">
      <dgm:prSet/>
      <dgm:spPr/>
      <dgm:t>
        <a:bodyPr/>
        <a:lstStyle/>
        <a:p>
          <a:endParaRPr lang="en-GB" sz="2000"/>
        </a:p>
      </dgm:t>
    </dgm:pt>
    <dgm:pt modelId="{DD3A1D25-24A1-42B3-9001-5658F91D32FD}">
      <dgm:prSet custT="1"/>
      <dgm:spPr/>
      <dgm:t>
        <a:bodyPr/>
        <a:lstStyle/>
        <a:p>
          <a:r>
            <a:rPr lang="en-GB" sz="2000" dirty="0"/>
            <a:t>Case 2: 39 years old man, recently married, rectal cancer 1cm above top of anal sphincter + tethered anteriorly </a:t>
          </a:r>
        </a:p>
      </dgm:t>
    </dgm:pt>
    <dgm:pt modelId="{B7CE5841-A833-4FD1-B104-04179CC60B50}" type="parTrans" cxnId="{C48DC927-63D3-48C4-BA75-DF96DE61C9EA}">
      <dgm:prSet/>
      <dgm:spPr/>
      <dgm:t>
        <a:bodyPr/>
        <a:lstStyle/>
        <a:p>
          <a:endParaRPr lang="en-GB" sz="2000"/>
        </a:p>
      </dgm:t>
    </dgm:pt>
    <dgm:pt modelId="{7DE41C45-CB67-4E58-AC9F-A28C788CAD3B}" type="sibTrans" cxnId="{C48DC927-63D3-48C4-BA75-DF96DE61C9EA}">
      <dgm:prSet/>
      <dgm:spPr/>
      <dgm:t>
        <a:bodyPr/>
        <a:lstStyle/>
        <a:p>
          <a:endParaRPr lang="en-GB" sz="2000"/>
        </a:p>
      </dgm:t>
    </dgm:pt>
    <dgm:pt modelId="{2A560C0E-B2A5-416D-BAD8-B4C887E5BAAD}">
      <dgm:prSet custT="1"/>
      <dgm:spPr/>
      <dgm:t>
        <a:bodyPr/>
        <a:lstStyle/>
        <a:p>
          <a:r>
            <a:rPr lang="en-GB" sz="2000" dirty="0"/>
            <a:t>Case 3: 65 years man, weight loss, right sided abdominal mass &amp; anaemia. Vomiting most meals. </a:t>
          </a:r>
        </a:p>
      </dgm:t>
    </dgm:pt>
    <dgm:pt modelId="{63BA850C-4DEC-45EB-B7B2-CB545682DD55}" type="parTrans" cxnId="{A8EAE41C-4F87-4284-8071-330983224459}">
      <dgm:prSet/>
      <dgm:spPr/>
      <dgm:t>
        <a:bodyPr/>
        <a:lstStyle/>
        <a:p>
          <a:endParaRPr lang="en-GB" sz="2000"/>
        </a:p>
      </dgm:t>
    </dgm:pt>
    <dgm:pt modelId="{DB4FC05C-ACCB-4DAF-91C5-22C309CB8DE9}" type="sibTrans" cxnId="{A8EAE41C-4F87-4284-8071-330983224459}">
      <dgm:prSet/>
      <dgm:spPr/>
      <dgm:t>
        <a:bodyPr/>
        <a:lstStyle/>
        <a:p>
          <a:endParaRPr lang="en-GB" sz="2000"/>
        </a:p>
      </dgm:t>
    </dgm:pt>
    <dgm:pt modelId="{A5E0671F-0A23-4473-9444-48F1D6A039CD}" type="pres">
      <dgm:prSet presAssocID="{BCED721E-A5B8-4281-A4BC-9B463441095E}" presName="linear" presStyleCnt="0">
        <dgm:presLayoutVars>
          <dgm:animLvl val="lvl"/>
          <dgm:resizeHandles val="exact"/>
        </dgm:presLayoutVars>
      </dgm:prSet>
      <dgm:spPr/>
    </dgm:pt>
    <dgm:pt modelId="{F256D450-EF58-4E04-9175-0E0206210FE4}" type="pres">
      <dgm:prSet presAssocID="{3819520A-2602-40B5-9EC6-6AB6B9C77253}" presName="parentText" presStyleLbl="node1" presStyleIdx="0" presStyleCnt="3">
        <dgm:presLayoutVars>
          <dgm:chMax val="0"/>
          <dgm:bulletEnabled val="1"/>
        </dgm:presLayoutVars>
      </dgm:prSet>
      <dgm:spPr/>
    </dgm:pt>
    <dgm:pt modelId="{E2BB88EC-A393-40E7-A226-78BFD1DC9EEA}" type="pres">
      <dgm:prSet presAssocID="{DF381045-C9ED-4E93-8B77-B047FB9C5982}" presName="spacer" presStyleCnt="0"/>
      <dgm:spPr/>
    </dgm:pt>
    <dgm:pt modelId="{7466E767-9255-4105-BFAB-28B59F394E43}" type="pres">
      <dgm:prSet presAssocID="{DD3A1D25-24A1-42B3-9001-5658F91D32FD}" presName="parentText" presStyleLbl="node1" presStyleIdx="1" presStyleCnt="3">
        <dgm:presLayoutVars>
          <dgm:chMax val="0"/>
          <dgm:bulletEnabled val="1"/>
        </dgm:presLayoutVars>
      </dgm:prSet>
      <dgm:spPr/>
    </dgm:pt>
    <dgm:pt modelId="{A7E07531-FA61-456E-A21B-7CD048A31121}" type="pres">
      <dgm:prSet presAssocID="{7DE41C45-CB67-4E58-AC9F-A28C788CAD3B}" presName="spacer" presStyleCnt="0"/>
      <dgm:spPr/>
    </dgm:pt>
    <dgm:pt modelId="{BD8F0A7B-2F22-4291-A1BA-12216495308C}" type="pres">
      <dgm:prSet presAssocID="{2A560C0E-B2A5-416D-BAD8-B4C887E5BAAD}" presName="parentText" presStyleLbl="node1" presStyleIdx="2" presStyleCnt="3">
        <dgm:presLayoutVars>
          <dgm:chMax val="0"/>
          <dgm:bulletEnabled val="1"/>
        </dgm:presLayoutVars>
      </dgm:prSet>
      <dgm:spPr/>
    </dgm:pt>
  </dgm:ptLst>
  <dgm:cxnLst>
    <dgm:cxn modelId="{A8EAE41C-4F87-4284-8071-330983224459}" srcId="{BCED721E-A5B8-4281-A4BC-9B463441095E}" destId="{2A560C0E-B2A5-416D-BAD8-B4C887E5BAAD}" srcOrd="2" destOrd="0" parTransId="{63BA850C-4DEC-45EB-B7B2-CB545682DD55}" sibTransId="{DB4FC05C-ACCB-4DAF-91C5-22C309CB8DE9}"/>
    <dgm:cxn modelId="{0BA3E023-B4D8-4102-A7BF-376C77F36145}" type="presOf" srcId="{2A560C0E-B2A5-416D-BAD8-B4C887E5BAAD}" destId="{BD8F0A7B-2F22-4291-A1BA-12216495308C}" srcOrd="0" destOrd="0" presId="urn:microsoft.com/office/officeart/2005/8/layout/vList2"/>
    <dgm:cxn modelId="{C48DC927-63D3-48C4-BA75-DF96DE61C9EA}" srcId="{BCED721E-A5B8-4281-A4BC-9B463441095E}" destId="{DD3A1D25-24A1-42B3-9001-5658F91D32FD}" srcOrd="1" destOrd="0" parTransId="{B7CE5841-A833-4FD1-B104-04179CC60B50}" sibTransId="{7DE41C45-CB67-4E58-AC9F-A28C788CAD3B}"/>
    <dgm:cxn modelId="{0E305A4E-6482-48A1-925A-7A41ED5DA5BB}" type="presOf" srcId="{DD3A1D25-24A1-42B3-9001-5658F91D32FD}" destId="{7466E767-9255-4105-BFAB-28B59F394E43}" srcOrd="0" destOrd="0" presId="urn:microsoft.com/office/officeart/2005/8/layout/vList2"/>
    <dgm:cxn modelId="{AFB8D87A-C4DC-4E6F-8073-8F6EA8CB3A79}" srcId="{BCED721E-A5B8-4281-A4BC-9B463441095E}" destId="{3819520A-2602-40B5-9EC6-6AB6B9C77253}" srcOrd="0" destOrd="0" parTransId="{6DF01949-0FE7-4269-B986-E452332C8609}" sibTransId="{DF381045-C9ED-4E93-8B77-B047FB9C5982}"/>
    <dgm:cxn modelId="{617EE2BE-E0CE-41B5-AA41-25C0FD7A61A7}" type="presOf" srcId="{BCED721E-A5B8-4281-A4BC-9B463441095E}" destId="{A5E0671F-0A23-4473-9444-48F1D6A039CD}" srcOrd="0" destOrd="0" presId="urn:microsoft.com/office/officeart/2005/8/layout/vList2"/>
    <dgm:cxn modelId="{F52DC5D1-23E8-4363-928E-8C880A05B72A}" type="presOf" srcId="{3819520A-2602-40B5-9EC6-6AB6B9C77253}" destId="{F256D450-EF58-4E04-9175-0E0206210FE4}" srcOrd="0" destOrd="0" presId="urn:microsoft.com/office/officeart/2005/8/layout/vList2"/>
    <dgm:cxn modelId="{50274AAB-69D4-495E-8445-5990D5CD2FDB}" type="presParOf" srcId="{A5E0671F-0A23-4473-9444-48F1D6A039CD}" destId="{F256D450-EF58-4E04-9175-0E0206210FE4}" srcOrd="0" destOrd="0" presId="urn:microsoft.com/office/officeart/2005/8/layout/vList2"/>
    <dgm:cxn modelId="{2FA527B9-BB37-43E8-9D26-87A36154E8C6}" type="presParOf" srcId="{A5E0671F-0A23-4473-9444-48F1D6A039CD}" destId="{E2BB88EC-A393-40E7-A226-78BFD1DC9EEA}" srcOrd="1" destOrd="0" presId="urn:microsoft.com/office/officeart/2005/8/layout/vList2"/>
    <dgm:cxn modelId="{6FDE987D-2463-4556-9996-03DF34A9B040}" type="presParOf" srcId="{A5E0671F-0A23-4473-9444-48F1D6A039CD}" destId="{7466E767-9255-4105-BFAB-28B59F394E43}" srcOrd="2" destOrd="0" presId="urn:microsoft.com/office/officeart/2005/8/layout/vList2"/>
    <dgm:cxn modelId="{7953B0E8-2C74-4DEC-97CD-B5B0400587F8}" type="presParOf" srcId="{A5E0671F-0A23-4473-9444-48F1D6A039CD}" destId="{A7E07531-FA61-456E-A21B-7CD048A31121}" srcOrd="3" destOrd="0" presId="urn:microsoft.com/office/officeart/2005/8/layout/vList2"/>
    <dgm:cxn modelId="{8E6CA9F2-053A-43B2-B370-81564897F0CA}" type="presParOf" srcId="{A5E0671F-0A23-4473-9444-48F1D6A039CD}" destId="{BD8F0A7B-2F22-4291-A1BA-12216495308C}" srcOrd="4"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6361CD2-20FA-490B-B9B7-F4F83D13F5F8}" type="doc">
      <dgm:prSet loTypeId="urn:microsoft.com/office/officeart/2005/8/layout/vList2" loCatId="list" qsTypeId="urn:microsoft.com/office/officeart/2005/8/quickstyle/simple1" qsCatId="simple" csTypeId="urn:microsoft.com/office/officeart/2005/8/colors/accent1_5" csCatId="accent1" phldr="1"/>
      <dgm:spPr/>
      <dgm:t>
        <a:bodyPr/>
        <a:lstStyle/>
        <a:p>
          <a:endParaRPr lang="en-GB"/>
        </a:p>
      </dgm:t>
    </dgm:pt>
    <dgm:pt modelId="{5A8673AB-8050-481C-911E-EF6D19A11A01}">
      <dgm:prSet/>
      <dgm:spPr/>
      <dgm:t>
        <a:bodyPr/>
        <a:lstStyle/>
        <a:p>
          <a:r>
            <a:rPr lang="en-GB" dirty="0"/>
            <a:t>Case 4: 89 years woman, active, works 1 day a week on a voluntary basis, no comorbidities. Distal sigmoid tumour found. No metastasis. </a:t>
          </a:r>
        </a:p>
      </dgm:t>
    </dgm:pt>
    <dgm:pt modelId="{EDE34AF1-2D89-4D0E-BF1B-3BCC6F4588F9}" type="parTrans" cxnId="{13FD43F0-4AE0-4F0E-9297-FFDF44F0D298}">
      <dgm:prSet/>
      <dgm:spPr/>
      <dgm:t>
        <a:bodyPr/>
        <a:lstStyle/>
        <a:p>
          <a:endParaRPr lang="en-GB"/>
        </a:p>
      </dgm:t>
    </dgm:pt>
    <dgm:pt modelId="{DE6A29F3-328C-41D8-A221-EF3C01473EDF}" type="sibTrans" cxnId="{13FD43F0-4AE0-4F0E-9297-FFDF44F0D298}">
      <dgm:prSet/>
      <dgm:spPr/>
      <dgm:t>
        <a:bodyPr/>
        <a:lstStyle/>
        <a:p>
          <a:endParaRPr lang="en-GB"/>
        </a:p>
      </dgm:t>
    </dgm:pt>
    <dgm:pt modelId="{35405EBC-59B0-4A0B-AC92-33945CB951F1}">
      <dgm:prSet/>
      <dgm:spPr/>
      <dgm:t>
        <a:bodyPr/>
        <a:lstStyle/>
        <a:p>
          <a:r>
            <a:rPr lang="en-GB" dirty="0"/>
            <a:t>Case 5: 72 man, PMH, MI a month ago, started duel antiplatelet therapy, </a:t>
          </a:r>
          <a:r>
            <a:rPr lang="en-GB" dirty="0" err="1"/>
            <a:t>diarrhea</a:t>
          </a:r>
          <a:r>
            <a:rPr lang="en-GB" dirty="0"/>
            <a:t> &amp; bleeding since. Impassable tumour, narrow lumen </a:t>
          </a:r>
        </a:p>
      </dgm:t>
    </dgm:pt>
    <dgm:pt modelId="{BF74AD52-8C66-43A2-B113-44EB652D9180}" type="parTrans" cxnId="{BA59ACD6-2DC2-4FAF-A0D1-C671BD4D8E8A}">
      <dgm:prSet/>
      <dgm:spPr/>
      <dgm:t>
        <a:bodyPr/>
        <a:lstStyle/>
        <a:p>
          <a:endParaRPr lang="en-GB"/>
        </a:p>
      </dgm:t>
    </dgm:pt>
    <dgm:pt modelId="{781B76AA-B7A8-4044-9A80-38C6242F7A88}" type="sibTrans" cxnId="{BA59ACD6-2DC2-4FAF-A0D1-C671BD4D8E8A}">
      <dgm:prSet/>
      <dgm:spPr/>
      <dgm:t>
        <a:bodyPr/>
        <a:lstStyle/>
        <a:p>
          <a:endParaRPr lang="en-GB"/>
        </a:p>
      </dgm:t>
    </dgm:pt>
    <dgm:pt modelId="{85ED5925-E02C-4A9A-A479-2E7C28337772}">
      <dgm:prSet/>
      <dgm:spPr/>
      <dgm:t>
        <a:bodyPr/>
        <a:lstStyle/>
        <a:p>
          <a:r>
            <a:rPr lang="en-GB" dirty="0"/>
            <a:t>Case 6:56 woman, upper abdominal pain &amp; back pain. </a:t>
          </a:r>
          <a:r>
            <a:rPr lang="en-GB" dirty="0" err="1"/>
            <a:t>qFIT</a:t>
          </a:r>
          <a:r>
            <a:rPr lang="en-GB" dirty="0"/>
            <a:t> positive.</a:t>
          </a:r>
        </a:p>
      </dgm:t>
    </dgm:pt>
    <dgm:pt modelId="{EA812A0B-9502-49C2-9B8C-0D53E479BEAE}" type="parTrans" cxnId="{24568D0F-83FD-4BB5-80B0-6990B0CA38C6}">
      <dgm:prSet/>
      <dgm:spPr/>
      <dgm:t>
        <a:bodyPr/>
        <a:lstStyle/>
        <a:p>
          <a:endParaRPr lang="en-GB"/>
        </a:p>
      </dgm:t>
    </dgm:pt>
    <dgm:pt modelId="{7A2B5A0F-3386-4ECA-8E59-C31857713557}" type="sibTrans" cxnId="{24568D0F-83FD-4BB5-80B0-6990B0CA38C6}">
      <dgm:prSet/>
      <dgm:spPr/>
      <dgm:t>
        <a:bodyPr/>
        <a:lstStyle/>
        <a:p>
          <a:endParaRPr lang="en-GB"/>
        </a:p>
      </dgm:t>
    </dgm:pt>
    <dgm:pt modelId="{80D5C6FA-CBAF-479D-B9DB-70525FCBDD4D}" type="pres">
      <dgm:prSet presAssocID="{D6361CD2-20FA-490B-B9B7-F4F83D13F5F8}" presName="linear" presStyleCnt="0">
        <dgm:presLayoutVars>
          <dgm:animLvl val="lvl"/>
          <dgm:resizeHandles val="exact"/>
        </dgm:presLayoutVars>
      </dgm:prSet>
      <dgm:spPr/>
    </dgm:pt>
    <dgm:pt modelId="{9277FB9F-757F-47CE-8C64-2236EE5BCC81}" type="pres">
      <dgm:prSet presAssocID="{5A8673AB-8050-481C-911E-EF6D19A11A01}" presName="parentText" presStyleLbl="node1" presStyleIdx="0" presStyleCnt="3" custScaleY="101618">
        <dgm:presLayoutVars>
          <dgm:chMax val="0"/>
          <dgm:bulletEnabled val="1"/>
        </dgm:presLayoutVars>
      </dgm:prSet>
      <dgm:spPr/>
    </dgm:pt>
    <dgm:pt modelId="{8AA920F6-7136-4A08-9406-118C5E131668}" type="pres">
      <dgm:prSet presAssocID="{DE6A29F3-328C-41D8-A221-EF3C01473EDF}" presName="spacer" presStyleCnt="0"/>
      <dgm:spPr/>
    </dgm:pt>
    <dgm:pt modelId="{A7DB4BF0-83E0-4069-A9BC-DCB34C11B0BA}" type="pres">
      <dgm:prSet presAssocID="{35405EBC-59B0-4A0B-AC92-33945CB951F1}" presName="parentText" presStyleLbl="node1" presStyleIdx="1" presStyleCnt="3">
        <dgm:presLayoutVars>
          <dgm:chMax val="0"/>
          <dgm:bulletEnabled val="1"/>
        </dgm:presLayoutVars>
      </dgm:prSet>
      <dgm:spPr/>
    </dgm:pt>
    <dgm:pt modelId="{27CA1F46-4DAA-49CB-920A-9CF23E005494}" type="pres">
      <dgm:prSet presAssocID="{781B76AA-B7A8-4044-9A80-38C6242F7A88}" presName="spacer" presStyleCnt="0"/>
      <dgm:spPr/>
    </dgm:pt>
    <dgm:pt modelId="{B05787B4-986E-42D4-B657-A4BDD235D3FD}" type="pres">
      <dgm:prSet presAssocID="{85ED5925-E02C-4A9A-A479-2E7C28337772}" presName="parentText" presStyleLbl="node1" presStyleIdx="2" presStyleCnt="3" custLinFactNeighborY="-58818">
        <dgm:presLayoutVars>
          <dgm:chMax val="0"/>
          <dgm:bulletEnabled val="1"/>
        </dgm:presLayoutVars>
      </dgm:prSet>
      <dgm:spPr/>
    </dgm:pt>
  </dgm:ptLst>
  <dgm:cxnLst>
    <dgm:cxn modelId="{24568D0F-83FD-4BB5-80B0-6990B0CA38C6}" srcId="{D6361CD2-20FA-490B-B9B7-F4F83D13F5F8}" destId="{85ED5925-E02C-4A9A-A479-2E7C28337772}" srcOrd="2" destOrd="0" parTransId="{EA812A0B-9502-49C2-9B8C-0D53E479BEAE}" sibTransId="{7A2B5A0F-3386-4ECA-8E59-C31857713557}"/>
    <dgm:cxn modelId="{F053025F-CB59-4A2E-BF53-807F3CB1CB18}" type="presOf" srcId="{85ED5925-E02C-4A9A-A479-2E7C28337772}" destId="{B05787B4-986E-42D4-B657-A4BDD235D3FD}" srcOrd="0" destOrd="0" presId="urn:microsoft.com/office/officeart/2005/8/layout/vList2"/>
    <dgm:cxn modelId="{4DCD8847-5062-410E-92E0-FF8D6C17AEDC}" type="presOf" srcId="{35405EBC-59B0-4A0B-AC92-33945CB951F1}" destId="{A7DB4BF0-83E0-4069-A9BC-DCB34C11B0BA}" srcOrd="0" destOrd="0" presId="urn:microsoft.com/office/officeart/2005/8/layout/vList2"/>
    <dgm:cxn modelId="{9E09ED9A-7BFE-492A-B47C-4FC4D55B34B6}" type="presOf" srcId="{5A8673AB-8050-481C-911E-EF6D19A11A01}" destId="{9277FB9F-757F-47CE-8C64-2236EE5BCC81}" srcOrd="0" destOrd="0" presId="urn:microsoft.com/office/officeart/2005/8/layout/vList2"/>
    <dgm:cxn modelId="{BA59ACD6-2DC2-4FAF-A0D1-C671BD4D8E8A}" srcId="{D6361CD2-20FA-490B-B9B7-F4F83D13F5F8}" destId="{35405EBC-59B0-4A0B-AC92-33945CB951F1}" srcOrd="1" destOrd="0" parTransId="{BF74AD52-8C66-43A2-B113-44EB652D9180}" sibTransId="{781B76AA-B7A8-4044-9A80-38C6242F7A88}"/>
    <dgm:cxn modelId="{DB956AEA-50E2-49A8-8406-7FFD3F308A95}" type="presOf" srcId="{D6361CD2-20FA-490B-B9B7-F4F83D13F5F8}" destId="{80D5C6FA-CBAF-479D-B9DB-70525FCBDD4D}" srcOrd="0" destOrd="0" presId="urn:microsoft.com/office/officeart/2005/8/layout/vList2"/>
    <dgm:cxn modelId="{13FD43F0-4AE0-4F0E-9297-FFDF44F0D298}" srcId="{D6361CD2-20FA-490B-B9B7-F4F83D13F5F8}" destId="{5A8673AB-8050-481C-911E-EF6D19A11A01}" srcOrd="0" destOrd="0" parTransId="{EDE34AF1-2D89-4D0E-BF1B-3BCC6F4588F9}" sibTransId="{DE6A29F3-328C-41D8-A221-EF3C01473EDF}"/>
    <dgm:cxn modelId="{D2ED77A0-7161-4477-B083-4707565C79F8}" type="presParOf" srcId="{80D5C6FA-CBAF-479D-B9DB-70525FCBDD4D}" destId="{9277FB9F-757F-47CE-8C64-2236EE5BCC81}" srcOrd="0" destOrd="0" presId="urn:microsoft.com/office/officeart/2005/8/layout/vList2"/>
    <dgm:cxn modelId="{56CA1F0B-3D80-4D61-BEB4-41352CAB9AF9}" type="presParOf" srcId="{80D5C6FA-CBAF-479D-B9DB-70525FCBDD4D}" destId="{8AA920F6-7136-4A08-9406-118C5E131668}" srcOrd="1" destOrd="0" presId="urn:microsoft.com/office/officeart/2005/8/layout/vList2"/>
    <dgm:cxn modelId="{09B8C3C7-3D55-44A0-BCAF-66A483A3BDEE}" type="presParOf" srcId="{80D5C6FA-CBAF-479D-B9DB-70525FCBDD4D}" destId="{A7DB4BF0-83E0-4069-A9BC-DCB34C11B0BA}" srcOrd="2" destOrd="0" presId="urn:microsoft.com/office/officeart/2005/8/layout/vList2"/>
    <dgm:cxn modelId="{9BE48D4B-C76A-425E-A0C9-07ABB0B96BB6}" type="presParOf" srcId="{80D5C6FA-CBAF-479D-B9DB-70525FCBDD4D}" destId="{27CA1F46-4DAA-49CB-920A-9CF23E005494}" srcOrd="3" destOrd="0" presId="urn:microsoft.com/office/officeart/2005/8/layout/vList2"/>
    <dgm:cxn modelId="{98621012-4979-4AFB-BB14-DC3A065ADB1A}" type="presParOf" srcId="{80D5C6FA-CBAF-479D-B9DB-70525FCBDD4D}" destId="{B05787B4-986E-42D4-B657-A4BDD235D3FD}" srcOrd="4" destOrd="0" presId="urn:microsoft.com/office/officeart/2005/8/layout/vList2"/>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F39F107-248F-4338-8F1A-298F0D2D1378}" type="doc">
      <dgm:prSet loTypeId="urn:microsoft.com/office/officeart/2005/8/layout/vList2" loCatId="list" qsTypeId="urn:microsoft.com/office/officeart/2005/8/quickstyle/simple3" qsCatId="simple" csTypeId="urn:microsoft.com/office/officeart/2005/8/colors/accent2_5" csCatId="accent2"/>
      <dgm:spPr/>
      <dgm:t>
        <a:bodyPr/>
        <a:lstStyle/>
        <a:p>
          <a:endParaRPr lang="en-GB"/>
        </a:p>
      </dgm:t>
    </dgm:pt>
    <dgm:pt modelId="{F41CC440-B6B2-47A9-9156-27A87D63CD72}">
      <dgm:prSet custT="1"/>
      <dgm:spPr/>
      <dgm:t>
        <a:bodyPr/>
        <a:lstStyle/>
        <a:p>
          <a:r>
            <a:rPr lang="en-GB" sz="2000" dirty="0"/>
            <a:t>Importance of data to identify gaps in the current care models – </a:t>
          </a:r>
          <a:r>
            <a:rPr lang="en-GB" sz="2000" b="1" i="1" dirty="0"/>
            <a:t>How are diagnosis communicated to patients?</a:t>
          </a:r>
          <a:r>
            <a:rPr lang="en-GB" sz="2000" dirty="0"/>
            <a:t>. Working to get a snapshot of the current practice to identify where can </a:t>
          </a:r>
          <a:r>
            <a:rPr lang="en-GB" sz="2000" b="1" dirty="0"/>
            <a:t>improvement be made</a:t>
          </a:r>
          <a:r>
            <a:rPr lang="en-GB" sz="2000" dirty="0"/>
            <a:t>, where </a:t>
          </a:r>
          <a:r>
            <a:rPr lang="en-GB" sz="2000" b="1" dirty="0"/>
            <a:t>can variation be reduced</a:t>
          </a:r>
          <a:r>
            <a:rPr lang="en-GB" sz="2000" dirty="0"/>
            <a:t> in a standardized and timed approach to shorten pathway. This will allow us to assess if the future change ideas work and are fit for the future! </a:t>
          </a:r>
        </a:p>
      </dgm:t>
    </dgm:pt>
    <dgm:pt modelId="{56E6F238-8E2D-46C1-9A66-7254865D2DFB}" type="parTrans" cxnId="{65DFD08F-5872-43ED-B7F9-3319A7DD725B}">
      <dgm:prSet/>
      <dgm:spPr/>
      <dgm:t>
        <a:bodyPr/>
        <a:lstStyle/>
        <a:p>
          <a:endParaRPr lang="en-GB"/>
        </a:p>
      </dgm:t>
    </dgm:pt>
    <dgm:pt modelId="{D3D28CDF-AAA8-470F-8224-B819A6D3FDA6}" type="sibTrans" cxnId="{65DFD08F-5872-43ED-B7F9-3319A7DD725B}">
      <dgm:prSet/>
      <dgm:spPr/>
      <dgm:t>
        <a:bodyPr/>
        <a:lstStyle/>
        <a:p>
          <a:endParaRPr lang="en-GB"/>
        </a:p>
      </dgm:t>
    </dgm:pt>
    <dgm:pt modelId="{C9C313A1-B87F-4826-8944-3196644E9427}" type="pres">
      <dgm:prSet presAssocID="{3F39F107-248F-4338-8F1A-298F0D2D1378}" presName="linear" presStyleCnt="0">
        <dgm:presLayoutVars>
          <dgm:animLvl val="lvl"/>
          <dgm:resizeHandles val="exact"/>
        </dgm:presLayoutVars>
      </dgm:prSet>
      <dgm:spPr/>
    </dgm:pt>
    <dgm:pt modelId="{11F6B766-EBF3-4889-9038-73EAB54F75A7}" type="pres">
      <dgm:prSet presAssocID="{F41CC440-B6B2-47A9-9156-27A87D63CD72}" presName="parentText" presStyleLbl="node1" presStyleIdx="0" presStyleCnt="1" custLinFactNeighborX="786" custLinFactNeighborY="699">
        <dgm:presLayoutVars>
          <dgm:chMax val="0"/>
          <dgm:bulletEnabled val="1"/>
        </dgm:presLayoutVars>
      </dgm:prSet>
      <dgm:spPr/>
    </dgm:pt>
  </dgm:ptLst>
  <dgm:cxnLst>
    <dgm:cxn modelId="{E57D301E-511D-4364-A963-DB0330C57F6C}" type="presOf" srcId="{F41CC440-B6B2-47A9-9156-27A87D63CD72}" destId="{11F6B766-EBF3-4889-9038-73EAB54F75A7}" srcOrd="0" destOrd="0" presId="urn:microsoft.com/office/officeart/2005/8/layout/vList2"/>
    <dgm:cxn modelId="{8DA0B370-CDA5-4103-92B1-13060C357DAE}" type="presOf" srcId="{3F39F107-248F-4338-8F1A-298F0D2D1378}" destId="{C9C313A1-B87F-4826-8944-3196644E9427}" srcOrd="0" destOrd="0" presId="urn:microsoft.com/office/officeart/2005/8/layout/vList2"/>
    <dgm:cxn modelId="{65DFD08F-5872-43ED-B7F9-3319A7DD725B}" srcId="{3F39F107-248F-4338-8F1A-298F0D2D1378}" destId="{F41CC440-B6B2-47A9-9156-27A87D63CD72}" srcOrd="0" destOrd="0" parTransId="{56E6F238-8E2D-46C1-9A66-7254865D2DFB}" sibTransId="{D3D28CDF-AAA8-470F-8224-B819A6D3FDA6}"/>
    <dgm:cxn modelId="{FAA3933F-BBAA-45D8-B0AD-AF06F7172F19}" type="presParOf" srcId="{C9C313A1-B87F-4826-8944-3196644E9427}" destId="{11F6B766-EBF3-4889-9038-73EAB54F75A7}"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CCBEA4-7D6D-47B1-A08A-A04AC3C24B51}">
      <dsp:nvSpPr>
        <dsp:cNvPr id="0" name=""/>
        <dsp:cNvSpPr/>
      </dsp:nvSpPr>
      <dsp:spPr>
        <a:xfrm>
          <a:off x="0" y="0"/>
          <a:ext cx="9477264" cy="1215760"/>
        </a:xfrm>
        <a:prstGeom prst="roundRect">
          <a:avLst>
            <a:gd name="adj" fmla="val 10000"/>
          </a:avLst>
        </a:prstGeom>
        <a:gradFill rotWithShape="0">
          <a:gsLst>
            <a:gs pos="0">
              <a:schemeClr val="accent1">
                <a:alpha val="90000"/>
                <a:hueOff val="0"/>
                <a:satOff val="0"/>
                <a:lumOff val="0"/>
                <a:alphaOff val="0"/>
                <a:tint val="70000"/>
                <a:satMod val="100000"/>
                <a:lumMod val="110000"/>
              </a:schemeClr>
            </a:gs>
            <a:gs pos="50000">
              <a:schemeClr val="accent1">
                <a:alpha val="90000"/>
                <a:hueOff val="0"/>
                <a:satOff val="0"/>
                <a:lumOff val="0"/>
                <a:alphaOff val="0"/>
                <a:tint val="75000"/>
                <a:satMod val="101000"/>
                <a:lumMod val="105000"/>
              </a:schemeClr>
            </a:gs>
            <a:gs pos="100000">
              <a:schemeClr val="accent1">
                <a:alpha val="90000"/>
                <a:hueOff val="0"/>
                <a:satOff val="0"/>
                <a:lumOff val="0"/>
                <a:alphaOff val="0"/>
                <a:tint val="82000"/>
                <a:satMod val="104000"/>
                <a:lumMod val="105000"/>
              </a:schemeClr>
            </a:gs>
          </a:gsLst>
          <a:lin ang="27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b="1" kern="1200" dirty="0"/>
            <a:t>The national cancer strategy </a:t>
          </a:r>
          <a:r>
            <a:rPr lang="en-GB" sz="2000" kern="1200" dirty="0"/>
            <a:t>- ambitious aim to make significant progress in reducing preventable cancers, increasing cancer survival and improving patient experience and quality of life.</a:t>
          </a:r>
        </a:p>
      </dsp:txBody>
      <dsp:txXfrm>
        <a:off x="35608" y="35608"/>
        <a:ext cx="8062633" cy="1144544"/>
      </dsp:txXfrm>
    </dsp:sp>
    <dsp:sp modelId="{C754532C-523C-41E6-92B5-E218371CCC5C}">
      <dsp:nvSpPr>
        <dsp:cNvPr id="0" name=""/>
        <dsp:cNvSpPr/>
      </dsp:nvSpPr>
      <dsp:spPr>
        <a:xfrm>
          <a:off x="793720" y="1436807"/>
          <a:ext cx="9477264" cy="1215760"/>
        </a:xfrm>
        <a:prstGeom prst="roundRect">
          <a:avLst>
            <a:gd name="adj" fmla="val 10000"/>
          </a:avLst>
        </a:prstGeom>
        <a:gradFill rotWithShape="0">
          <a:gsLst>
            <a:gs pos="0">
              <a:schemeClr val="accent1">
                <a:alpha val="90000"/>
                <a:hueOff val="0"/>
                <a:satOff val="0"/>
                <a:lumOff val="0"/>
                <a:alphaOff val="-13333"/>
                <a:tint val="70000"/>
                <a:satMod val="100000"/>
                <a:lumMod val="110000"/>
              </a:schemeClr>
            </a:gs>
            <a:gs pos="50000">
              <a:schemeClr val="accent1">
                <a:alpha val="90000"/>
                <a:hueOff val="0"/>
                <a:satOff val="0"/>
                <a:lumOff val="0"/>
                <a:alphaOff val="-13333"/>
                <a:tint val="75000"/>
                <a:satMod val="101000"/>
                <a:lumMod val="105000"/>
              </a:schemeClr>
            </a:gs>
            <a:gs pos="100000">
              <a:schemeClr val="accent1">
                <a:alpha val="90000"/>
                <a:hueOff val="0"/>
                <a:satOff val="0"/>
                <a:lumOff val="0"/>
                <a:alphaOff val="-13333"/>
                <a:tint val="82000"/>
                <a:satMod val="104000"/>
                <a:lumMod val="105000"/>
              </a:schemeClr>
            </a:gs>
          </a:gsLst>
          <a:lin ang="27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n-GB" sz="2000" kern="1200" dirty="0"/>
            <a:t>Survival rates for cancer have never been higher, and overall patients report a very good experience of care. However, earlier and quicker diagnosis will have a major impact on survival. Variation in  access to care also needs to be addressed. </a:t>
          </a:r>
        </a:p>
      </dsp:txBody>
      <dsp:txXfrm>
        <a:off x="829328" y="1472415"/>
        <a:ext cx="7822083" cy="1144544"/>
      </dsp:txXfrm>
    </dsp:sp>
    <dsp:sp modelId="{85443D20-B863-44A7-8ADE-77D2D9C279E2}">
      <dsp:nvSpPr>
        <dsp:cNvPr id="0" name=""/>
        <dsp:cNvSpPr/>
      </dsp:nvSpPr>
      <dsp:spPr>
        <a:xfrm>
          <a:off x="1575595" y="2873615"/>
          <a:ext cx="9477264" cy="1215760"/>
        </a:xfrm>
        <a:prstGeom prst="roundRect">
          <a:avLst>
            <a:gd name="adj" fmla="val 10000"/>
          </a:avLst>
        </a:prstGeom>
        <a:gradFill rotWithShape="0">
          <a:gsLst>
            <a:gs pos="0">
              <a:schemeClr val="accent1">
                <a:alpha val="90000"/>
                <a:hueOff val="0"/>
                <a:satOff val="0"/>
                <a:lumOff val="0"/>
                <a:alphaOff val="-26667"/>
                <a:tint val="70000"/>
                <a:satMod val="100000"/>
                <a:lumMod val="110000"/>
              </a:schemeClr>
            </a:gs>
            <a:gs pos="50000">
              <a:schemeClr val="accent1">
                <a:alpha val="90000"/>
                <a:hueOff val="0"/>
                <a:satOff val="0"/>
                <a:lumOff val="0"/>
                <a:alphaOff val="-26667"/>
                <a:tint val="75000"/>
                <a:satMod val="101000"/>
                <a:lumMod val="105000"/>
              </a:schemeClr>
            </a:gs>
            <a:gs pos="100000">
              <a:schemeClr val="accent1">
                <a:alpha val="90000"/>
                <a:hueOff val="0"/>
                <a:satOff val="0"/>
                <a:lumOff val="0"/>
                <a:alphaOff val="-26667"/>
                <a:tint val="82000"/>
                <a:satMod val="104000"/>
                <a:lumMod val="105000"/>
              </a:schemeClr>
            </a:gs>
          </a:gsLst>
          <a:lin ang="27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n-GB" sz="2000" kern="1200" dirty="0"/>
            <a:t>Early diagnosis, fast diagnosis, and equity of access to treatment and care are central to the </a:t>
          </a:r>
          <a:r>
            <a:rPr lang="en-GB" sz="2000" b="1" kern="1200" dirty="0"/>
            <a:t>National Cancer Programme </a:t>
          </a:r>
          <a:r>
            <a:rPr lang="en-GB" sz="2000" kern="1200" dirty="0"/>
            <a:t>and the transformation of services we want to achieve.</a:t>
          </a:r>
        </a:p>
      </dsp:txBody>
      <dsp:txXfrm>
        <a:off x="1611203" y="2909223"/>
        <a:ext cx="7833930" cy="1144544"/>
      </dsp:txXfrm>
    </dsp:sp>
    <dsp:sp modelId="{146FCA2A-2D94-4AD3-84A6-3167B71BAF32}">
      <dsp:nvSpPr>
        <dsp:cNvPr id="0" name=""/>
        <dsp:cNvSpPr/>
      </dsp:nvSpPr>
      <dsp:spPr>
        <a:xfrm>
          <a:off x="2369316" y="4310423"/>
          <a:ext cx="9477264" cy="1215760"/>
        </a:xfrm>
        <a:prstGeom prst="roundRect">
          <a:avLst>
            <a:gd name="adj" fmla="val 10000"/>
          </a:avLst>
        </a:prstGeom>
        <a:gradFill rotWithShape="0">
          <a:gsLst>
            <a:gs pos="0">
              <a:schemeClr val="accent1">
                <a:alpha val="90000"/>
                <a:hueOff val="0"/>
                <a:satOff val="0"/>
                <a:lumOff val="0"/>
                <a:alphaOff val="-40000"/>
                <a:tint val="70000"/>
                <a:satMod val="100000"/>
                <a:lumMod val="110000"/>
              </a:schemeClr>
            </a:gs>
            <a:gs pos="50000">
              <a:schemeClr val="accent1">
                <a:alpha val="90000"/>
                <a:hueOff val="0"/>
                <a:satOff val="0"/>
                <a:lumOff val="0"/>
                <a:alphaOff val="-40000"/>
                <a:tint val="75000"/>
                <a:satMod val="101000"/>
                <a:lumMod val="105000"/>
              </a:schemeClr>
            </a:gs>
            <a:gs pos="100000">
              <a:schemeClr val="accent1">
                <a:alpha val="90000"/>
                <a:hueOff val="0"/>
                <a:satOff val="0"/>
                <a:lumOff val="0"/>
                <a:alphaOff val="-40000"/>
                <a:tint val="82000"/>
                <a:satMod val="104000"/>
                <a:lumMod val="105000"/>
              </a:schemeClr>
            </a:gs>
          </a:gsLst>
          <a:lin ang="27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b="1" kern="1200" dirty="0"/>
            <a:t>Cancer and the NHS Long Term Plan </a:t>
          </a:r>
          <a:r>
            <a:rPr lang="en-GB" sz="2000" b="0" kern="1200" dirty="0"/>
            <a:t>- Diagnose 75% of cancers at stage 1 or 2 by 2028</a:t>
          </a:r>
        </a:p>
        <a:p>
          <a:pPr marL="0" lvl="0" indent="0" algn="l" defTabSz="889000">
            <a:lnSpc>
              <a:spcPct val="90000"/>
            </a:lnSpc>
            <a:spcBef>
              <a:spcPct val="0"/>
            </a:spcBef>
            <a:spcAft>
              <a:spcPct val="35000"/>
            </a:spcAft>
            <a:buNone/>
          </a:pPr>
          <a:r>
            <a:rPr lang="en-GB" sz="2000" b="1" kern="1200" dirty="0"/>
            <a:t>Rapid Diagnostic Pathway  - improved number of cancers diagnosed within 28 days by March 2020</a:t>
          </a:r>
        </a:p>
      </dsp:txBody>
      <dsp:txXfrm>
        <a:off x="2404924" y="4346031"/>
        <a:ext cx="7822083" cy="1144544"/>
      </dsp:txXfrm>
    </dsp:sp>
    <dsp:sp modelId="{DA7AEC70-7334-4ACC-8A41-83BBFE89747F}">
      <dsp:nvSpPr>
        <dsp:cNvPr id="0" name=""/>
        <dsp:cNvSpPr/>
      </dsp:nvSpPr>
      <dsp:spPr>
        <a:xfrm>
          <a:off x="8687020" y="931162"/>
          <a:ext cx="790244" cy="790244"/>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just" defTabSz="889000">
            <a:lnSpc>
              <a:spcPct val="90000"/>
            </a:lnSpc>
            <a:spcBef>
              <a:spcPct val="0"/>
            </a:spcBef>
            <a:spcAft>
              <a:spcPct val="35000"/>
            </a:spcAft>
            <a:buNone/>
          </a:pPr>
          <a:endParaRPr lang="en-GB" sz="2000" kern="1200">
            <a:solidFill>
              <a:schemeClr val="tx1"/>
            </a:solidFill>
          </a:endParaRPr>
        </a:p>
      </dsp:txBody>
      <dsp:txXfrm>
        <a:off x="8864825" y="931162"/>
        <a:ext cx="434634" cy="594659"/>
      </dsp:txXfrm>
    </dsp:sp>
    <dsp:sp modelId="{6C92C8BF-9AC1-4E0A-ADDB-48982DA7A93A}">
      <dsp:nvSpPr>
        <dsp:cNvPr id="0" name=""/>
        <dsp:cNvSpPr/>
      </dsp:nvSpPr>
      <dsp:spPr>
        <a:xfrm>
          <a:off x="9480741" y="2367969"/>
          <a:ext cx="790244" cy="790244"/>
        </a:xfrm>
        <a:prstGeom prst="downArrow">
          <a:avLst>
            <a:gd name="adj1" fmla="val 55000"/>
            <a:gd name="adj2" fmla="val 45000"/>
          </a:avLst>
        </a:prstGeom>
        <a:solidFill>
          <a:schemeClr val="accent1">
            <a:alpha val="90000"/>
            <a:tint val="40000"/>
            <a:hueOff val="0"/>
            <a:satOff val="0"/>
            <a:lumOff val="0"/>
            <a:alphaOff val="-2000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just" defTabSz="889000">
            <a:lnSpc>
              <a:spcPct val="90000"/>
            </a:lnSpc>
            <a:spcBef>
              <a:spcPct val="0"/>
            </a:spcBef>
            <a:spcAft>
              <a:spcPct val="35000"/>
            </a:spcAft>
            <a:buNone/>
          </a:pPr>
          <a:endParaRPr lang="en-GB" sz="2000" kern="1200">
            <a:solidFill>
              <a:schemeClr val="tx1"/>
            </a:solidFill>
          </a:endParaRPr>
        </a:p>
      </dsp:txBody>
      <dsp:txXfrm>
        <a:off x="9658546" y="2367969"/>
        <a:ext cx="434634" cy="594659"/>
      </dsp:txXfrm>
    </dsp:sp>
    <dsp:sp modelId="{0125A7C5-42F9-462A-91D0-5C60617869DF}">
      <dsp:nvSpPr>
        <dsp:cNvPr id="0" name=""/>
        <dsp:cNvSpPr/>
      </dsp:nvSpPr>
      <dsp:spPr>
        <a:xfrm>
          <a:off x="10262615" y="3804777"/>
          <a:ext cx="790244" cy="790244"/>
        </a:xfrm>
        <a:prstGeom prst="downArrow">
          <a:avLst>
            <a:gd name="adj1" fmla="val 55000"/>
            <a:gd name="adj2" fmla="val 45000"/>
          </a:avLst>
        </a:prstGeom>
        <a:solidFill>
          <a:schemeClr val="accent1">
            <a:alpha val="90000"/>
            <a:tint val="40000"/>
            <a:hueOff val="0"/>
            <a:satOff val="0"/>
            <a:lumOff val="0"/>
            <a:alphaOff val="-4000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just" defTabSz="889000">
            <a:lnSpc>
              <a:spcPct val="90000"/>
            </a:lnSpc>
            <a:spcBef>
              <a:spcPct val="0"/>
            </a:spcBef>
            <a:spcAft>
              <a:spcPct val="35000"/>
            </a:spcAft>
            <a:buNone/>
          </a:pPr>
          <a:endParaRPr lang="en-GB" sz="2000" kern="1200">
            <a:solidFill>
              <a:schemeClr val="tx1"/>
            </a:solidFill>
          </a:endParaRPr>
        </a:p>
      </dsp:txBody>
      <dsp:txXfrm>
        <a:off x="10440420" y="3804777"/>
        <a:ext cx="434634" cy="59465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49331E-ACA8-40A1-A4FC-AC42F310BAA0}">
      <dsp:nvSpPr>
        <dsp:cNvPr id="0" name=""/>
        <dsp:cNvSpPr/>
      </dsp:nvSpPr>
      <dsp:spPr>
        <a:xfrm>
          <a:off x="292788" y="11692"/>
          <a:ext cx="1167512" cy="1020552"/>
        </a:xfrm>
        <a:prstGeom prst="rightArrow">
          <a:avLst>
            <a:gd name="adj1" fmla="val 70000"/>
            <a:gd name="adj2" fmla="val 50000"/>
          </a:avLst>
        </a:prstGeom>
        <a:solidFill>
          <a:schemeClr val="accent2">
            <a:alpha val="90000"/>
            <a:tint val="40000"/>
            <a:hueOff val="0"/>
            <a:satOff val="0"/>
            <a:lumOff val="0"/>
            <a:alphaOff val="0"/>
          </a:schemeClr>
        </a:solidFill>
        <a:ln w="9525" cap="flat" cmpd="sng" algn="ctr">
          <a:solidFill>
            <a:schemeClr val="lt1">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25400" tIns="6350" rIns="12700" bIns="6350" numCol="1" spcCol="1270" anchor="ctr" anchorCtr="0">
          <a:noAutofit/>
        </a:bodyPr>
        <a:lstStyle/>
        <a:p>
          <a:pPr marL="0" lvl="0" indent="0" algn="ctr" defTabSz="444500">
            <a:lnSpc>
              <a:spcPct val="90000"/>
            </a:lnSpc>
            <a:spcBef>
              <a:spcPct val="0"/>
            </a:spcBef>
            <a:spcAft>
              <a:spcPct val="35000"/>
            </a:spcAft>
            <a:buNone/>
          </a:pPr>
          <a:r>
            <a:rPr lang="en-GB" sz="1000" kern="1200"/>
            <a:t>Referral </a:t>
          </a:r>
        </a:p>
      </dsp:txBody>
      <dsp:txXfrm>
        <a:off x="584666" y="164775"/>
        <a:ext cx="569162" cy="714386"/>
      </dsp:txXfrm>
    </dsp:sp>
    <dsp:sp modelId="{996586C4-4A00-4566-911C-3FE707522328}">
      <dsp:nvSpPr>
        <dsp:cNvPr id="0" name=""/>
        <dsp:cNvSpPr/>
      </dsp:nvSpPr>
      <dsp:spPr>
        <a:xfrm>
          <a:off x="910" y="230090"/>
          <a:ext cx="583756" cy="583756"/>
        </a:xfrm>
        <a:prstGeom prst="ellipse">
          <a:avLst/>
        </a:prstGeom>
        <a:gradFill rotWithShape="0">
          <a:gsLst>
            <a:gs pos="0">
              <a:schemeClr val="accent2">
                <a:shade val="80000"/>
                <a:hueOff val="0"/>
                <a:satOff val="0"/>
                <a:lumOff val="0"/>
                <a:alphaOff val="0"/>
                <a:tint val="97000"/>
                <a:satMod val="100000"/>
                <a:lumMod val="102000"/>
              </a:schemeClr>
            </a:gs>
            <a:gs pos="50000">
              <a:schemeClr val="accent2">
                <a:shade val="80000"/>
                <a:hueOff val="0"/>
                <a:satOff val="0"/>
                <a:lumOff val="0"/>
                <a:alphaOff val="0"/>
                <a:shade val="100000"/>
                <a:satMod val="100000"/>
                <a:lumMod val="100000"/>
              </a:schemeClr>
            </a:gs>
            <a:gs pos="100000">
              <a:schemeClr val="accent2">
                <a:shade val="80000"/>
                <a:hueOff val="0"/>
                <a:satOff val="0"/>
                <a:lumOff val="0"/>
                <a:alphaOff val="0"/>
                <a:shade val="80000"/>
                <a:satMod val="100000"/>
                <a:lumMod val="99000"/>
              </a:schemeClr>
            </a:gs>
          </a:gsLst>
          <a:lin ang="27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Time 1</a:t>
          </a:r>
        </a:p>
      </dsp:txBody>
      <dsp:txXfrm>
        <a:off x="86399" y="315579"/>
        <a:ext cx="412778" cy="412778"/>
      </dsp:txXfrm>
    </dsp:sp>
    <dsp:sp modelId="{6203307E-5B70-4214-B31F-278963EE272B}">
      <dsp:nvSpPr>
        <dsp:cNvPr id="0" name=""/>
        <dsp:cNvSpPr/>
      </dsp:nvSpPr>
      <dsp:spPr>
        <a:xfrm>
          <a:off x="1825148" y="11692"/>
          <a:ext cx="1167512" cy="1020552"/>
        </a:xfrm>
        <a:prstGeom prst="rightArrow">
          <a:avLst>
            <a:gd name="adj1" fmla="val 70000"/>
            <a:gd name="adj2" fmla="val 50000"/>
          </a:avLst>
        </a:prstGeom>
        <a:solidFill>
          <a:schemeClr val="accent2">
            <a:alpha val="90000"/>
            <a:tint val="40000"/>
            <a:hueOff val="0"/>
            <a:satOff val="0"/>
            <a:lumOff val="0"/>
            <a:alphaOff val="0"/>
          </a:schemeClr>
        </a:solidFill>
        <a:ln w="9525" cap="flat" cmpd="sng" algn="ctr">
          <a:solidFill>
            <a:schemeClr val="lt1">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25400" tIns="6350" rIns="12700" bIns="6350" numCol="1" spcCol="1270" anchor="ctr" anchorCtr="0">
          <a:noAutofit/>
        </a:bodyPr>
        <a:lstStyle/>
        <a:p>
          <a:pPr marL="0" lvl="0" indent="0" algn="ctr" defTabSz="444500">
            <a:lnSpc>
              <a:spcPct val="90000"/>
            </a:lnSpc>
            <a:spcBef>
              <a:spcPct val="0"/>
            </a:spcBef>
            <a:spcAft>
              <a:spcPct val="35000"/>
            </a:spcAft>
            <a:buNone/>
          </a:pPr>
          <a:r>
            <a:rPr lang="en-GB" sz="1000" kern="1200"/>
            <a:t>First seen </a:t>
          </a:r>
        </a:p>
      </dsp:txBody>
      <dsp:txXfrm>
        <a:off x="2117026" y="164775"/>
        <a:ext cx="569162" cy="714386"/>
      </dsp:txXfrm>
    </dsp:sp>
    <dsp:sp modelId="{E91A18E5-965D-42DC-9DFA-A50865E4DCD2}">
      <dsp:nvSpPr>
        <dsp:cNvPr id="0" name=""/>
        <dsp:cNvSpPr/>
      </dsp:nvSpPr>
      <dsp:spPr>
        <a:xfrm>
          <a:off x="1533270" y="230090"/>
          <a:ext cx="583756" cy="583756"/>
        </a:xfrm>
        <a:prstGeom prst="ellipse">
          <a:avLst/>
        </a:prstGeom>
        <a:gradFill rotWithShape="0">
          <a:gsLst>
            <a:gs pos="0">
              <a:schemeClr val="accent2">
                <a:shade val="80000"/>
                <a:hueOff val="100492"/>
                <a:satOff val="-6503"/>
                <a:lumOff val="5937"/>
                <a:alphaOff val="0"/>
                <a:tint val="97000"/>
                <a:satMod val="100000"/>
                <a:lumMod val="102000"/>
              </a:schemeClr>
            </a:gs>
            <a:gs pos="50000">
              <a:schemeClr val="accent2">
                <a:shade val="80000"/>
                <a:hueOff val="100492"/>
                <a:satOff val="-6503"/>
                <a:lumOff val="5937"/>
                <a:alphaOff val="0"/>
                <a:shade val="100000"/>
                <a:satMod val="100000"/>
                <a:lumMod val="100000"/>
              </a:schemeClr>
            </a:gs>
            <a:gs pos="100000">
              <a:schemeClr val="accent2">
                <a:shade val="80000"/>
                <a:hueOff val="100492"/>
                <a:satOff val="-6503"/>
                <a:lumOff val="5937"/>
                <a:alphaOff val="0"/>
                <a:shade val="80000"/>
                <a:satMod val="100000"/>
                <a:lumMod val="99000"/>
              </a:schemeClr>
            </a:gs>
          </a:gsLst>
          <a:lin ang="27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a:t>Time 2</a:t>
          </a:r>
        </a:p>
      </dsp:txBody>
      <dsp:txXfrm>
        <a:off x="1618759" y="315579"/>
        <a:ext cx="412778" cy="412778"/>
      </dsp:txXfrm>
    </dsp:sp>
    <dsp:sp modelId="{2A1B517B-46EC-4F08-B29D-8AD45DC4D165}">
      <dsp:nvSpPr>
        <dsp:cNvPr id="0" name=""/>
        <dsp:cNvSpPr/>
      </dsp:nvSpPr>
      <dsp:spPr>
        <a:xfrm>
          <a:off x="3357509" y="11692"/>
          <a:ext cx="1167512" cy="1020552"/>
        </a:xfrm>
        <a:prstGeom prst="rightArrow">
          <a:avLst>
            <a:gd name="adj1" fmla="val 70000"/>
            <a:gd name="adj2" fmla="val 50000"/>
          </a:avLst>
        </a:prstGeom>
        <a:solidFill>
          <a:schemeClr val="accent2">
            <a:alpha val="90000"/>
            <a:tint val="40000"/>
            <a:hueOff val="0"/>
            <a:satOff val="0"/>
            <a:lumOff val="0"/>
            <a:alphaOff val="0"/>
          </a:schemeClr>
        </a:solidFill>
        <a:ln w="9525" cap="flat" cmpd="sng" algn="ctr">
          <a:solidFill>
            <a:schemeClr val="lt1">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25400" tIns="6350" rIns="12700" bIns="6350" numCol="1" spcCol="1270" anchor="ctr" anchorCtr="0">
          <a:noAutofit/>
        </a:bodyPr>
        <a:lstStyle/>
        <a:p>
          <a:pPr marL="0" lvl="0" indent="0" algn="ctr" defTabSz="444500">
            <a:lnSpc>
              <a:spcPct val="90000"/>
            </a:lnSpc>
            <a:spcBef>
              <a:spcPct val="0"/>
            </a:spcBef>
            <a:spcAft>
              <a:spcPct val="35000"/>
            </a:spcAft>
            <a:buNone/>
          </a:pPr>
          <a:r>
            <a:rPr lang="en-GB" sz="1000" kern="1200"/>
            <a:t>Tests ordered</a:t>
          </a:r>
        </a:p>
      </dsp:txBody>
      <dsp:txXfrm>
        <a:off x="3649387" y="164775"/>
        <a:ext cx="569162" cy="714386"/>
      </dsp:txXfrm>
    </dsp:sp>
    <dsp:sp modelId="{D01839CC-83E7-4DF7-80D9-6C788DA9A697}">
      <dsp:nvSpPr>
        <dsp:cNvPr id="0" name=""/>
        <dsp:cNvSpPr/>
      </dsp:nvSpPr>
      <dsp:spPr>
        <a:xfrm>
          <a:off x="3065630" y="230090"/>
          <a:ext cx="583756" cy="583756"/>
        </a:xfrm>
        <a:prstGeom prst="ellipse">
          <a:avLst/>
        </a:prstGeom>
        <a:gradFill rotWithShape="0">
          <a:gsLst>
            <a:gs pos="0">
              <a:schemeClr val="accent2">
                <a:shade val="80000"/>
                <a:hueOff val="200984"/>
                <a:satOff val="-13005"/>
                <a:lumOff val="11874"/>
                <a:alphaOff val="0"/>
                <a:tint val="97000"/>
                <a:satMod val="100000"/>
                <a:lumMod val="102000"/>
              </a:schemeClr>
            </a:gs>
            <a:gs pos="50000">
              <a:schemeClr val="accent2">
                <a:shade val="80000"/>
                <a:hueOff val="200984"/>
                <a:satOff val="-13005"/>
                <a:lumOff val="11874"/>
                <a:alphaOff val="0"/>
                <a:shade val="100000"/>
                <a:satMod val="100000"/>
                <a:lumMod val="100000"/>
              </a:schemeClr>
            </a:gs>
            <a:gs pos="100000">
              <a:schemeClr val="accent2">
                <a:shade val="80000"/>
                <a:hueOff val="200984"/>
                <a:satOff val="-13005"/>
                <a:lumOff val="11874"/>
                <a:alphaOff val="0"/>
                <a:shade val="80000"/>
                <a:satMod val="100000"/>
                <a:lumMod val="99000"/>
              </a:schemeClr>
            </a:gs>
          </a:gsLst>
          <a:lin ang="27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a:t>Time 3</a:t>
          </a:r>
        </a:p>
      </dsp:txBody>
      <dsp:txXfrm>
        <a:off x="3151119" y="315579"/>
        <a:ext cx="412778" cy="412778"/>
      </dsp:txXfrm>
    </dsp:sp>
    <dsp:sp modelId="{34D17277-9F07-4104-9907-D94152AE60DA}">
      <dsp:nvSpPr>
        <dsp:cNvPr id="0" name=""/>
        <dsp:cNvSpPr/>
      </dsp:nvSpPr>
      <dsp:spPr>
        <a:xfrm>
          <a:off x="4889869" y="11692"/>
          <a:ext cx="1167512" cy="1020552"/>
        </a:xfrm>
        <a:prstGeom prst="rightArrow">
          <a:avLst>
            <a:gd name="adj1" fmla="val 70000"/>
            <a:gd name="adj2" fmla="val 50000"/>
          </a:avLst>
        </a:prstGeom>
        <a:solidFill>
          <a:schemeClr val="accent2">
            <a:alpha val="90000"/>
            <a:tint val="40000"/>
            <a:hueOff val="0"/>
            <a:satOff val="0"/>
            <a:lumOff val="0"/>
            <a:alphaOff val="0"/>
          </a:schemeClr>
        </a:solidFill>
        <a:ln w="9525" cap="flat" cmpd="sng" algn="ctr">
          <a:solidFill>
            <a:schemeClr val="lt1">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25400" tIns="6350" rIns="12700" bIns="6350" numCol="1" spcCol="1270" anchor="ctr" anchorCtr="0">
          <a:noAutofit/>
        </a:bodyPr>
        <a:lstStyle/>
        <a:p>
          <a:pPr marL="0" lvl="0" indent="0" algn="ctr" defTabSz="444500">
            <a:lnSpc>
              <a:spcPct val="90000"/>
            </a:lnSpc>
            <a:spcBef>
              <a:spcPct val="0"/>
            </a:spcBef>
            <a:spcAft>
              <a:spcPct val="35000"/>
            </a:spcAft>
            <a:buNone/>
          </a:pPr>
          <a:r>
            <a:rPr lang="en-GB" sz="1000" kern="1200"/>
            <a:t>Test results</a:t>
          </a:r>
        </a:p>
      </dsp:txBody>
      <dsp:txXfrm>
        <a:off x="5181747" y="164775"/>
        <a:ext cx="569162" cy="714386"/>
      </dsp:txXfrm>
    </dsp:sp>
    <dsp:sp modelId="{914E516D-1BE6-46E4-B5B2-6B010E8C52AC}">
      <dsp:nvSpPr>
        <dsp:cNvPr id="0" name=""/>
        <dsp:cNvSpPr/>
      </dsp:nvSpPr>
      <dsp:spPr>
        <a:xfrm>
          <a:off x="4597991" y="230090"/>
          <a:ext cx="583756" cy="583756"/>
        </a:xfrm>
        <a:prstGeom prst="ellipse">
          <a:avLst/>
        </a:prstGeom>
        <a:gradFill rotWithShape="0">
          <a:gsLst>
            <a:gs pos="0">
              <a:schemeClr val="accent2">
                <a:shade val="80000"/>
                <a:hueOff val="301476"/>
                <a:satOff val="-19508"/>
                <a:lumOff val="17811"/>
                <a:alphaOff val="0"/>
                <a:tint val="97000"/>
                <a:satMod val="100000"/>
                <a:lumMod val="102000"/>
              </a:schemeClr>
            </a:gs>
            <a:gs pos="50000">
              <a:schemeClr val="accent2">
                <a:shade val="80000"/>
                <a:hueOff val="301476"/>
                <a:satOff val="-19508"/>
                <a:lumOff val="17811"/>
                <a:alphaOff val="0"/>
                <a:shade val="100000"/>
                <a:satMod val="100000"/>
                <a:lumMod val="100000"/>
              </a:schemeClr>
            </a:gs>
            <a:gs pos="100000">
              <a:schemeClr val="accent2">
                <a:shade val="80000"/>
                <a:hueOff val="301476"/>
                <a:satOff val="-19508"/>
                <a:lumOff val="17811"/>
                <a:alphaOff val="0"/>
                <a:shade val="80000"/>
                <a:satMod val="100000"/>
                <a:lumMod val="99000"/>
              </a:schemeClr>
            </a:gs>
          </a:gsLst>
          <a:lin ang="27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a:t>Time 4</a:t>
          </a:r>
        </a:p>
      </dsp:txBody>
      <dsp:txXfrm>
        <a:off x="4683480" y="315579"/>
        <a:ext cx="412778" cy="412778"/>
      </dsp:txXfrm>
    </dsp:sp>
    <dsp:sp modelId="{D8D24880-5113-4137-B049-E4B99E648C06}">
      <dsp:nvSpPr>
        <dsp:cNvPr id="0" name=""/>
        <dsp:cNvSpPr/>
      </dsp:nvSpPr>
      <dsp:spPr>
        <a:xfrm>
          <a:off x="6422229" y="11692"/>
          <a:ext cx="1167512" cy="1020552"/>
        </a:xfrm>
        <a:prstGeom prst="rightArrow">
          <a:avLst>
            <a:gd name="adj1" fmla="val 70000"/>
            <a:gd name="adj2" fmla="val 50000"/>
          </a:avLst>
        </a:prstGeom>
        <a:solidFill>
          <a:schemeClr val="accent2">
            <a:alpha val="90000"/>
            <a:tint val="40000"/>
            <a:hueOff val="0"/>
            <a:satOff val="0"/>
            <a:lumOff val="0"/>
            <a:alphaOff val="0"/>
          </a:schemeClr>
        </a:solidFill>
        <a:ln w="9525" cap="flat" cmpd="sng" algn="ctr">
          <a:solidFill>
            <a:schemeClr val="lt1">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25400" tIns="6350" rIns="12700" bIns="6350" numCol="1" spcCol="1270" anchor="ctr" anchorCtr="0">
          <a:noAutofit/>
        </a:bodyPr>
        <a:lstStyle/>
        <a:p>
          <a:pPr marL="0" lvl="0" indent="0" algn="ctr" defTabSz="444500">
            <a:lnSpc>
              <a:spcPct val="90000"/>
            </a:lnSpc>
            <a:spcBef>
              <a:spcPct val="0"/>
            </a:spcBef>
            <a:spcAft>
              <a:spcPct val="35000"/>
            </a:spcAft>
            <a:buNone/>
          </a:pPr>
          <a:r>
            <a:rPr lang="en-GB" sz="1000" kern="1200"/>
            <a:t>MDT</a:t>
          </a:r>
        </a:p>
      </dsp:txBody>
      <dsp:txXfrm>
        <a:off x="6714107" y="164775"/>
        <a:ext cx="569162" cy="714386"/>
      </dsp:txXfrm>
    </dsp:sp>
    <dsp:sp modelId="{6A196EA0-8256-4321-9993-4BE3E10E60B7}">
      <dsp:nvSpPr>
        <dsp:cNvPr id="0" name=""/>
        <dsp:cNvSpPr/>
      </dsp:nvSpPr>
      <dsp:spPr>
        <a:xfrm>
          <a:off x="6130351" y="230090"/>
          <a:ext cx="583756" cy="583756"/>
        </a:xfrm>
        <a:prstGeom prst="ellipse">
          <a:avLst/>
        </a:prstGeom>
        <a:gradFill rotWithShape="0">
          <a:gsLst>
            <a:gs pos="0">
              <a:schemeClr val="accent2">
                <a:shade val="80000"/>
                <a:hueOff val="401968"/>
                <a:satOff val="-26011"/>
                <a:lumOff val="23748"/>
                <a:alphaOff val="0"/>
                <a:tint val="97000"/>
                <a:satMod val="100000"/>
                <a:lumMod val="102000"/>
              </a:schemeClr>
            </a:gs>
            <a:gs pos="50000">
              <a:schemeClr val="accent2">
                <a:shade val="80000"/>
                <a:hueOff val="401968"/>
                <a:satOff val="-26011"/>
                <a:lumOff val="23748"/>
                <a:alphaOff val="0"/>
                <a:shade val="100000"/>
                <a:satMod val="100000"/>
                <a:lumMod val="100000"/>
              </a:schemeClr>
            </a:gs>
            <a:gs pos="100000">
              <a:schemeClr val="accent2">
                <a:shade val="80000"/>
                <a:hueOff val="401968"/>
                <a:satOff val="-26011"/>
                <a:lumOff val="23748"/>
                <a:alphaOff val="0"/>
                <a:shade val="80000"/>
                <a:satMod val="100000"/>
                <a:lumMod val="99000"/>
              </a:schemeClr>
            </a:gs>
          </a:gsLst>
          <a:lin ang="27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a:t>Time 5</a:t>
          </a:r>
        </a:p>
      </dsp:txBody>
      <dsp:txXfrm>
        <a:off x="6215840" y="315579"/>
        <a:ext cx="412778" cy="412778"/>
      </dsp:txXfrm>
    </dsp:sp>
    <dsp:sp modelId="{72B0C24E-4F52-44CA-81F7-B5B82EFF13B4}">
      <dsp:nvSpPr>
        <dsp:cNvPr id="0" name=""/>
        <dsp:cNvSpPr/>
      </dsp:nvSpPr>
      <dsp:spPr>
        <a:xfrm>
          <a:off x="7954589" y="11692"/>
          <a:ext cx="1167512" cy="1020552"/>
        </a:xfrm>
        <a:prstGeom prst="rightArrow">
          <a:avLst>
            <a:gd name="adj1" fmla="val 70000"/>
            <a:gd name="adj2" fmla="val 50000"/>
          </a:avLst>
        </a:prstGeom>
        <a:solidFill>
          <a:schemeClr val="accent2">
            <a:alpha val="90000"/>
            <a:tint val="40000"/>
            <a:hueOff val="0"/>
            <a:satOff val="0"/>
            <a:lumOff val="0"/>
            <a:alphaOff val="0"/>
          </a:schemeClr>
        </a:solidFill>
        <a:ln w="9525" cap="flat" cmpd="sng" algn="ctr">
          <a:solidFill>
            <a:schemeClr val="lt1">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25400" tIns="6350" rIns="12700" bIns="6350" numCol="1" spcCol="1270" anchor="ctr" anchorCtr="0">
          <a:noAutofit/>
        </a:bodyPr>
        <a:lstStyle/>
        <a:p>
          <a:pPr marL="0" lvl="0" indent="0" algn="ctr" defTabSz="444500">
            <a:lnSpc>
              <a:spcPct val="90000"/>
            </a:lnSpc>
            <a:spcBef>
              <a:spcPct val="0"/>
            </a:spcBef>
            <a:spcAft>
              <a:spcPct val="35000"/>
            </a:spcAft>
            <a:buNone/>
          </a:pPr>
          <a:r>
            <a:rPr lang="en-GB" sz="1000" kern="1200"/>
            <a:t>Diagnosis</a:t>
          </a:r>
        </a:p>
      </dsp:txBody>
      <dsp:txXfrm>
        <a:off x="8246467" y="164775"/>
        <a:ext cx="569162" cy="714386"/>
      </dsp:txXfrm>
    </dsp:sp>
    <dsp:sp modelId="{6821B202-EA4F-44EE-AD75-23C9720C8181}">
      <dsp:nvSpPr>
        <dsp:cNvPr id="0" name=""/>
        <dsp:cNvSpPr/>
      </dsp:nvSpPr>
      <dsp:spPr>
        <a:xfrm>
          <a:off x="7662711" y="230090"/>
          <a:ext cx="583756" cy="583756"/>
        </a:xfrm>
        <a:prstGeom prst="ellipse">
          <a:avLst/>
        </a:prstGeom>
        <a:gradFill rotWithShape="0">
          <a:gsLst>
            <a:gs pos="0">
              <a:schemeClr val="accent2">
                <a:shade val="80000"/>
                <a:hueOff val="502460"/>
                <a:satOff val="-32513"/>
                <a:lumOff val="29685"/>
                <a:alphaOff val="0"/>
                <a:tint val="97000"/>
                <a:satMod val="100000"/>
                <a:lumMod val="102000"/>
              </a:schemeClr>
            </a:gs>
            <a:gs pos="50000">
              <a:schemeClr val="accent2">
                <a:shade val="80000"/>
                <a:hueOff val="502460"/>
                <a:satOff val="-32513"/>
                <a:lumOff val="29685"/>
                <a:alphaOff val="0"/>
                <a:shade val="100000"/>
                <a:satMod val="100000"/>
                <a:lumMod val="100000"/>
              </a:schemeClr>
            </a:gs>
            <a:gs pos="100000">
              <a:schemeClr val="accent2">
                <a:shade val="80000"/>
                <a:hueOff val="502460"/>
                <a:satOff val="-32513"/>
                <a:lumOff val="29685"/>
                <a:alphaOff val="0"/>
                <a:shade val="80000"/>
                <a:satMod val="100000"/>
                <a:lumMod val="99000"/>
              </a:schemeClr>
            </a:gs>
          </a:gsLst>
          <a:lin ang="27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a:t>Time 6</a:t>
          </a:r>
        </a:p>
      </dsp:txBody>
      <dsp:txXfrm>
        <a:off x="7748200" y="315579"/>
        <a:ext cx="412778" cy="412778"/>
      </dsp:txXfrm>
    </dsp:sp>
    <dsp:sp modelId="{3E8E01BC-4AB9-4E10-BA00-0279DF60D2FC}">
      <dsp:nvSpPr>
        <dsp:cNvPr id="0" name=""/>
        <dsp:cNvSpPr/>
      </dsp:nvSpPr>
      <dsp:spPr>
        <a:xfrm>
          <a:off x="9486949" y="11692"/>
          <a:ext cx="1167512" cy="1020552"/>
        </a:xfrm>
        <a:prstGeom prst="rightArrow">
          <a:avLst>
            <a:gd name="adj1" fmla="val 70000"/>
            <a:gd name="adj2" fmla="val 50000"/>
          </a:avLst>
        </a:prstGeom>
        <a:solidFill>
          <a:schemeClr val="accent2">
            <a:alpha val="90000"/>
            <a:tint val="40000"/>
            <a:hueOff val="0"/>
            <a:satOff val="0"/>
            <a:lumOff val="0"/>
            <a:alphaOff val="0"/>
          </a:schemeClr>
        </a:solidFill>
        <a:ln w="9525" cap="flat" cmpd="sng" algn="ctr">
          <a:solidFill>
            <a:schemeClr val="lt1">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25400" tIns="6350" rIns="12700" bIns="6350" numCol="1" spcCol="1270" anchor="ctr" anchorCtr="0">
          <a:noAutofit/>
        </a:bodyPr>
        <a:lstStyle/>
        <a:p>
          <a:pPr marL="0" lvl="0" indent="0" algn="ctr" defTabSz="444500">
            <a:lnSpc>
              <a:spcPct val="90000"/>
            </a:lnSpc>
            <a:spcBef>
              <a:spcPct val="0"/>
            </a:spcBef>
            <a:spcAft>
              <a:spcPct val="35000"/>
            </a:spcAft>
            <a:buNone/>
          </a:pPr>
          <a:r>
            <a:rPr lang="en-GB" sz="1000" kern="1200"/>
            <a:t>Decision to treat </a:t>
          </a:r>
        </a:p>
      </dsp:txBody>
      <dsp:txXfrm>
        <a:off x="9778828" y="164775"/>
        <a:ext cx="569162" cy="714386"/>
      </dsp:txXfrm>
    </dsp:sp>
    <dsp:sp modelId="{516EB790-C251-4DEB-81F7-FA36A72E9EC0}">
      <dsp:nvSpPr>
        <dsp:cNvPr id="0" name=""/>
        <dsp:cNvSpPr/>
      </dsp:nvSpPr>
      <dsp:spPr>
        <a:xfrm>
          <a:off x="9195071" y="230090"/>
          <a:ext cx="583756" cy="583756"/>
        </a:xfrm>
        <a:prstGeom prst="ellipse">
          <a:avLst/>
        </a:prstGeom>
        <a:gradFill rotWithShape="0">
          <a:gsLst>
            <a:gs pos="0">
              <a:schemeClr val="accent2">
                <a:shade val="80000"/>
                <a:hueOff val="602952"/>
                <a:satOff val="-39016"/>
                <a:lumOff val="35622"/>
                <a:alphaOff val="0"/>
                <a:tint val="97000"/>
                <a:satMod val="100000"/>
                <a:lumMod val="102000"/>
              </a:schemeClr>
            </a:gs>
            <a:gs pos="50000">
              <a:schemeClr val="accent2">
                <a:shade val="80000"/>
                <a:hueOff val="602952"/>
                <a:satOff val="-39016"/>
                <a:lumOff val="35622"/>
                <a:alphaOff val="0"/>
                <a:shade val="100000"/>
                <a:satMod val="100000"/>
                <a:lumMod val="100000"/>
              </a:schemeClr>
            </a:gs>
            <a:gs pos="100000">
              <a:schemeClr val="accent2">
                <a:shade val="80000"/>
                <a:hueOff val="602952"/>
                <a:satOff val="-39016"/>
                <a:lumOff val="35622"/>
                <a:alphaOff val="0"/>
                <a:shade val="80000"/>
                <a:satMod val="100000"/>
                <a:lumMod val="99000"/>
              </a:schemeClr>
            </a:gs>
          </a:gsLst>
          <a:lin ang="27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a:t>Time 7 </a:t>
          </a:r>
        </a:p>
      </dsp:txBody>
      <dsp:txXfrm>
        <a:off x="9280560" y="315579"/>
        <a:ext cx="412778" cy="41277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B6C07D-BF2E-405D-A614-54A738E4E9DA}">
      <dsp:nvSpPr>
        <dsp:cNvPr id="0" name=""/>
        <dsp:cNvSpPr/>
      </dsp:nvSpPr>
      <dsp:spPr>
        <a:xfrm>
          <a:off x="0" y="267"/>
          <a:ext cx="3857659" cy="369064"/>
        </a:xfrm>
        <a:prstGeom prst="roundRect">
          <a:avLst/>
        </a:prstGeom>
        <a:gradFill rotWithShape="0">
          <a:gsLst>
            <a:gs pos="0">
              <a:schemeClr val="accent1">
                <a:alpha val="90000"/>
                <a:hueOff val="0"/>
                <a:satOff val="0"/>
                <a:lumOff val="0"/>
                <a:alphaOff val="0"/>
                <a:tint val="70000"/>
                <a:satMod val="100000"/>
                <a:lumMod val="110000"/>
              </a:schemeClr>
            </a:gs>
            <a:gs pos="50000">
              <a:schemeClr val="accent1">
                <a:alpha val="90000"/>
                <a:hueOff val="0"/>
                <a:satOff val="0"/>
                <a:lumOff val="0"/>
                <a:alphaOff val="0"/>
                <a:tint val="75000"/>
                <a:satMod val="101000"/>
                <a:lumMod val="105000"/>
              </a:schemeClr>
            </a:gs>
            <a:gs pos="100000">
              <a:schemeClr val="accent1">
                <a:alpha val="90000"/>
                <a:hueOff val="0"/>
                <a:satOff val="0"/>
                <a:lumOff val="0"/>
                <a:alphaOff val="0"/>
                <a:tint val="82000"/>
                <a:satMod val="104000"/>
                <a:lumMod val="105000"/>
              </a:schemeClr>
            </a:gs>
          </a:gsLst>
          <a:lin ang="27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a:t>Mean and Median Times for each step </a:t>
          </a:r>
        </a:p>
      </dsp:txBody>
      <dsp:txXfrm>
        <a:off x="18016" y="18283"/>
        <a:ext cx="3821627" cy="33303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7EA6BA-EDB1-47E1-9E6C-5EF09FF8A8EB}">
      <dsp:nvSpPr>
        <dsp:cNvPr id="0" name=""/>
        <dsp:cNvSpPr/>
      </dsp:nvSpPr>
      <dsp:spPr>
        <a:xfrm>
          <a:off x="0" y="615"/>
          <a:ext cx="11169892" cy="0"/>
        </a:xfrm>
        <a:prstGeom prst="lin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271DD24-580C-4B14-9D46-4A3DB2ED485C}">
      <dsp:nvSpPr>
        <dsp:cNvPr id="0" name=""/>
        <dsp:cNvSpPr/>
      </dsp:nvSpPr>
      <dsp:spPr>
        <a:xfrm>
          <a:off x="0" y="615"/>
          <a:ext cx="11169892" cy="7198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just" defTabSz="711200">
            <a:lnSpc>
              <a:spcPct val="90000"/>
            </a:lnSpc>
            <a:spcBef>
              <a:spcPct val="0"/>
            </a:spcBef>
            <a:spcAft>
              <a:spcPct val="35000"/>
            </a:spcAft>
            <a:buNone/>
          </a:pPr>
          <a:r>
            <a:rPr lang="en-GB" sz="1600" kern="1200" dirty="0"/>
            <a:t>CA collate data from the cancer dashboard on waiting times, volumes of work, from NBOCAP (reports have a lag time of 18-24 months) on a variety of indicators related to quality and process, the NCES, PHE on BCSP uptake and follow on work, HES data on admissions elective / emergency</a:t>
          </a:r>
          <a:endParaRPr lang="en-US" sz="1600" kern="1200" dirty="0"/>
        </a:p>
      </dsp:txBody>
      <dsp:txXfrm>
        <a:off x="0" y="615"/>
        <a:ext cx="11169892" cy="719836"/>
      </dsp:txXfrm>
    </dsp:sp>
    <dsp:sp modelId="{9CB588E9-2488-425A-93E5-83BD09249E3B}">
      <dsp:nvSpPr>
        <dsp:cNvPr id="0" name=""/>
        <dsp:cNvSpPr/>
      </dsp:nvSpPr>
      <dsp:spPr>
        <a:xfrm>
          <a:off x="0" y="720451"/>
          <a:ext cx="11169892" cy="0"/>
        </a:xfrm>
        <a:prstGeom prst="lin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9BF997-2D12-4BF3-B333-2776559402A2}">
      <dsp:nvSpPr>
        <dsp:cNvPr id="0" name=""/>
        <dsp:cNvSpPr/>
      </dsp:nvSpPr>
      <dsp:spPr>
        <a:xfrm>
          <a:off x="0" y="720451"/>
          <a:ext cx="11169892" cy="7198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just" defTabSz="711200">
            <a:lnSpc>
              <a:spcPct val="90000"/>
            </a:lnSpc>
            <a:spcBef>
              <a:spcPct val="0"/>
            </a:spcBef>
            <a:spcAft>
              <a:spcPct val="35000"/>
            </a:spcAft>
            <a:buNone/>
          </a:pPr>
          <a:r>
            <a:rPr lang="en-GB" sz="1600" kern="1200" dirty="0"/>
            <a:t>CA request additional data from providers to illustrate additional areas of practice (e.g. local 2WW referral forms, protocols for straight to test, MDT referral / outcome forms) cancellations due to lack of HDU provision, availability of perioperative medicine / CPET), median time to histology reports, waiting time for start of chemotherapy, and diagnostic waits</a:t>
          </a:r>
          <a:endParaRPr lang="en-US" sz="1600" kern="1200" dirty="0"/>
        </a:p>
      </dsp:txBody>
      <dsp:txXfrm>
        <a:off x="0" y="720451"/>
        <a:ext cx="11169892" cy="719836"/>
      </dsp:txXfrm>
    </dsp:sp>
    <dsp:sp modelId="{B7881BA7-3405-42C2-ADDC-6B1EDF5DDEE4}">
      <dsp:nvSpPr>
        <dsp:cNvPr id="0" name=""/>
        <dsp:cNvSpPr/>
      </dsp:nvSpPr>
      <dsp:spPr>
        <a:xfrm>
          <a:off x="0" y="1440287"/>
          <a:ext cx="11169892" cy="0"/>
        </a:xfrm>
        <a:prstGeom prst="lin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714D93-9C3B-4D1F-884B-D8CFE3FA01A7}">
      <dsp:nvSpPr>
        <dsp:cNvPr id="0" name=""/>
        <dsp:cNvSpPr/>
      </dsp:nvSpPr>
      <dsp:spPr>
        <a:xfrm>
          <a:off x="0" y="1440287"/>
          <a:ext cx="11169892" cy="7198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just" defTabSz="711200">
            <a:lnSpc>
              <a:spcPct val="90000"/>
            </a:lnSpc>
            <a:spcBef>
              <a:spcPct val="0"/>
            </a:spcBef>
            <a:spcAft>
              <a:spcPct val="35000"/>
            </a:spcAft>
            <a:buNone/>
          </a:pPr>
          <a:r>
            <a:rPr lang="en-GB" sz="1600" kern="1200" dirty="0"/>
            <a:t>Clinical teams to receive introductory information about the review, explanation of the principle of analysing decision making and processes. Examples provided of deconstructed pathways and a request that teams consider carefully how their pathways work and where the inefficiencies remain</a:t>
          </a:r>
          <a:endParaRPr lang="en-US" sz="1600" kern="1200" dirty="0"/>
        </a:p>
      </dsp:txBody>
      <dsp:txXfrm>
        <a:off x="0" y="1440287"/>
        <a:ext cx="11169892" cy="719836"/>
      </dsp:txXfrm>
    </dsp:sp>
    <dsp:sp modelId="{3118F8A6-94CC-484C-B731-1C6BB5025CA8}">
      <dsp:nvSpPr>
        <dsp:cNvPr id="0" name=""/>
        <dsp:cNvSpPr/>
      </dsp:nvSpPr>
      <dsp:spPr>
        <a:xfrm>
          <a:off x="0" y="2160124"/>
          <a:ext cx="11169892" cy="0"/>
        </a:xfrm>
        <a:prstGeom prst="lin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4A5168-93DB-4924-9064-668F68E939AD}">
      <dsp:nvSpPr>
        <dsp:cNvPr id="0" name=""/>
        <dsp:cNvSpPr/>
      </dsp:nvSpPr>
      <dsp:spPr>
        <a:xfrm>
          <a:off x="0" y="2160124"/>
          <a:ext cx="11169892" cy="7198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just" defTabSz="711200">
            <a:lnSpc>
              <a:spcPct val="90000"/>
            </a:lnSpc>
            <a:spcBef>
              <a:spcPct val="0"/>
            </a:spcBef>
            <a:spcAft>
              <a:spcPct val="35000"/>
            </a:spcAft>
            <a:buNone/>
          </a:pPr>
          <a:r>
            <a:rPr lang="en-GB" sz="1600" kern="1200" dirty="0"/>
            <a:t>Site visit – clinician to present the means of making decisions and the challenges in processes. Visiting team to include both CNS and consultant member as a minimum. Afternoon group discussion with a patient group and clinicians from the MDT</a:t>
          </a:r>
          <a:endParaRPr lang="en-US" sz="1600" kern="1200" dirty="0"/>
        </a:p>
      </dsp:txBody>
      <dsp:txXfrm>
        <a:off x="0" y="2160124"/>
        <a:ext cx="11169892" cy="719836"/>
      </dsp:txXfrm>
    </dsp:sp>
    <dsp:sp modelId="{20E7A4DA-E0FF-4ADB-94C6-35656A4C305D}">
      <dsp:nvSpPr>
        <dsp:cNvPr id="0" name=""/>
        <dsp:cNvSpPr/>
      </dsp:nvSpPr>
      <dsp:spPr>
        <a:xfrm>
          <a:off x="0" y="2879960"/>
          <a:ext cx="11169892" cy="0"/>
        </a:xfrm>
        <a:prstGeom prst="lin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D1AB86E-50C9-4F0A-8604-DEDB78977F31}">
      <dsp:nvSpPr>
        <dsp:cNvPr id="0" name=""/>
        <dsp:cNvSpPr/>
      </dsp:nvSpPr>
      <dsp:spPr>
        <a:xfrm>
          <a:off x="0" y="2879960"/>
          <a:ext cx="11169892" cy="7198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just" defTabSz="711200">
            <a:lnSpc>
              <a:spcPct val="90000"/>
            </a:lnSpc>
            <a:spcBef>
              <a:spcPct val="0"/>
            </a:spcBef>
            <a:spcAft>
              <a:spcPct val="35000"/>
            </a:spcAft>
            <a:buNone/>
          </a:pPr>
          <a:r>
            <a:rPr lang="en-GB" sz="1600" kern="1200" dirty="0"/>
            <a:t>Preliminary report to executive team at the end of the day</a:t>
          </a:r>
          <a:endParaRPr lang="en-US" sz="1600" kern="1200" dirty="0"/>
        </a:p>
      </dsp:txBody>
      <dsp:txXfrm>
        <a:off x="0" y="2879960"/>
        <a:ext cx="11169892" cy="719836"/>
      </dsp:txXfrm>
    </dsp:sp>
    <dsp:sp modelId="{013CF02F-C394-4224-B138-3F251C6F82BE}">
      <dsp:nvSpPr>
        <dsp:cNvPr id="0" name=""/>
        <dsp:cNvSpPr/>
      </dsp:nvSpPr>
      <dsp:spPr>
        <a:xfrm>
          <a:off x="0" y="3599797"/>
          <a:ext cx="11169892" cy="0"/>
        </a:xfrm>
        <a:prstGeom prst="lin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1C048E9-478A-402A-B13B-6EBD00F8D267}">
      <dsp:nvSpPr>
        <dsp:cNvPr id="0" name=""/>
        <dsp:cNvSpPr/>
      </dsp:nvSpPr>
      <dsp:spPr>
        <a:xfrm>
          <a:off x="0" y="3599797"/>
          <a:ext cx="11169892" cy="7198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just" defTabSz="711200">
            <a:lnSpc>
              <a:spcPct val="90000"/>
            </a:lnSpc>
            <a:spcBef>
              <a:spcPct val="0"/>
            </a:spcBef>
            <a:spcAft>
              <a:spcPct val="35000"/>
            </a:spcAft>
            <a:buNone/>
          </a:pPr>
          <a:r>
            <a:rPr lang="en-GB" sz="1600" kern="1200" dirty="0"/>
            <a:t>CA to provide a written report to each Trust MST/ exec team shared with local commissioners</a:t>
          </a:r>
          <a:endParaRPr lang="en-US" sz="1600" kern="1200" dirty="0"/>
        </a:p>
      </dsp:txBody>
      <dsp:txXfrm>
        <a:off x="0" y="3599797"/>
        <a:ext cx="11169892" cy="719836"/>
      </dsp:txXfrm>
    </dsp:sp>
    <dsp:sp modelId="{E67D52F5-7704-40CF-B2AC-D949E7A73EDF}">
      <dsp:nvSpPr>
        <dsp:cNvPr id="0" name=""/>
        <dsp:cNvSpPr/>
      </dsp:nvSpPr>
      <dsp:spPr>
        <a:xfrm>
          <a:off x="0" y="4319633"/>
          <a:ext cx="11169892" cy="0"/>
        </a:xfrm>
        <a:prstGeom prst="lin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32C364B-3C74-4ABD-8CFA-B7B387733A87}">
      <dsp:nvSpPr>
        <dsp:cNvPr id="0" name=""/>
        <dsp:cNvSpPr/>
      </dsp:nvSpPr>
      <dsp:spPr>
        <a:xfrm>
          <a:off x="0" y="4319633"/>
          <a:ext cx="11169892" cy="7198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just" defTabSz="711200">
            <a:lnSpc>
              <a:spcPct val="90000"/>
            </a:lnSpc>
            <a:spcBef>
              <a:spcPct val="0"/>
            </a:spcBef>
            <a:spcAft>
              <a:spcPct val="35000"/>
            </a:spcAft>
            <a:buNone/>
          </a:pPr>
          <a:r>
            <a:rPr lang="en-GB" sz="1600" kern="1200"/>
            <a:t>CA to construct a ‘Toolkit’ summarising good practice approaches to major areas of (</a:t>
          </a:r>
          <a:r>
            <a:rPr lang="en-GB" sz="1600" b="1" i="1" kern="1200"/>
            <a:t>1) decision making</a:t>
          </a:r>
          <a:r>
            <a:rPr lang="en-GB" sz="1600" kern="1200"/>
            <a:t> and </a:t>
          </a:r>
          <a:r>
            <a:rPr lang="en-GB" sz="1600" b="1" i="1" u="none" kern="1200"/>
            <a:t>(2) process constructed at the end of the review</a:t>
          </a:r>
          <a:r>
            <a:rPr lang="en-GB" sz="1600" kern="1200"/>
            <a:t>, offered to all Trusts and commissioners in the South West and publicly available. This would be short descriptions of each challenge, how the team approached the problem, stakeholders involved, practical steps needed to implement change</a:t>
          </a:r>
          <a:endParaRPr lang="en-US" sz="1600" kern="1200"/>
        </a:p>
      </dsp:txBody>
      <dsp:txXfrm>
        <a:off x="0" y="4319633"/>
        <a:ext cx="11169892" cy="71983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BC220B-632D-4349-ACD1-0709782F3FF4}">
      <dsp:nvSpPr>
        <dsp:cNvPr id="0" name=""/>
        <dsp:cNvSpPr/>
      </dsp:nvSpPr>
      <dsp:spPr>
        <a:xfrm>
          <a:off x="0" y="4718536"/>
          <a:ext cx="7683647" cy="774115"/>
        </a:xfrm>
        <a:prstGeom prst="rect">
          <a:avLst/>
        </a:prstGeom>
        <a:solidFill>
          <a:schemeClr val="accent1">
            <a:alpha val="9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GB" sz="1600" b="1" kern="1200" dirty="0">
              <a:solidFill>
                <a:schemeClr val="tx1"/>
              </a:solidFill>
            </a:rPr>
            <a:t>Saved £</a:t>
          </a:r>
        </a:p>
      </dsp:txBody>
      <dsp:txXfrm>
        <a:off x="0" y="4718536"/>
        <a:ext cx="7683647" cy="774115"/>
      </dsp:txXfrm>
    </dsp:sp>
    <dsp:sp modelId="{3C6BE25D-F1AB-43AD-8A53-30AC15A07614}">
      <dsp:nvSpPr>
        <dsp:cNvPr id="0" name=""/>
        <dsp:cNvSpPr/>
      </dsp:nvSpPr>
      <dsp:spPr>
        <a:xfrm rot="10800000">
          <a:off x="0" y="3539558"/>
          <a:ext cx="7683647" cy="1190589"/>
        </a:xfrm>
        <a:prstGeom prst="upArrowCallout">
          <a:avLst/>
        </a:prstGeom>
        <a:solidFill>
          <a:schemeClr val="accent1">
            <a:alpha val="90000"/>
            <a:hueOff val="0"/>
            <a:satOff val="0"/>
            <a:lumOff val="0"/>
            <a:alphaOff val="-1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GB" sz="1600" b="1" kern="1200" dirty="0">
              <a:solidFill>
                <a:schemeClr val="tx1"/>
              </a:solidFill>
            </a:rPr>
            <a:t>Improved Patient experience </a:t>
          </a:r>
        </a:p>
      </dsp:txBody>
      <dsp:txXfrm rot="10800000">
        <a:off x="0" y="3539558"/>
        <a:ext cx="7683647" cy="773609"/>
      </dsp:txXfrm>
    </dsp:sp>
    <dsp:sp modelId="{F2ED5FA3-82F3-4775-8006-B11D784C7E83}">
      <dsp:nvSpPr>
        <dsp:cNvPr id="0" name=""/>
        <dsp:cNvSpPr/>
      </dsp:nvSpPr>
      <dsp:spPr>
        <a:xfrm rot="10800000">
          <a:off x="0" y="2360581"/>
          <a:ext cx="7683647" cy="1190589"/>
        </a:xfrm>
        <a:prstGeom prst="upArrowCallout">
          <a:avLst/>
        </a:prstGeom>
        <a:solidFill>
          <a:schemeClr val="accent1">
            <a:alpha val="90000"/>
            <a:hueOff val="0"/>
            <a:satOff val="0"/>
            <a:lumOff val="0"/>
            <a:alphaOff val="-2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GB" sz="1600" b="1" kern="1200" dirty="0">
              <a:solidFill>
                <a:schemeClr val="tx1"/>
              </a:solidFill>
            </a:rPr>
            <a:t>% Patients diagnosed at stage 1 or 2</a:t>
          </a:r>
        </a:p>
      </dsp:txBody>
      <dsp:txXfrm rot="10800000">
        <a:off x="0" y="2360581"/>
        <a:ext cx="7683647" cy="773609"/>
      </dsp:txXfrm>
    </dsp:sp>
    <dsp:sp modelId="{32B3F0A3-90B4-4890-9D75-3865DF8C290B}">
      <dsp:nvSpPr>
        <dsp:cNvPr id="0" name=""/>
        <dsp:cNvSpPr/>
      </dsp:nvSpPr>
      <dsp:spPr>
        <a:xfrm rot="10800000">
          <a:off x="0" y="1181604"/>
          <a:ext cx="7683647" cy="1190589"/>
        </a:xfrm>
        <a:prstGeom prst="upArrowCallout">
          <a:avLst/>
        </a:prstGeom>
        <a:solidFill>
          <a:schemeClr val="accent1">
            <a:alpha val="90000"/>
            <a:hueOff val="0"/>
            <a:satOff val="0"/>
            <a:lumOff val="0"/>
            <a:alphaOff val="-3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tx1"/>
              </a:solidFill>
            </a:rPr>
            <a:t>Delivery of 8 wait times standards  </a:t>
          </a:r>
          <a:r>
            <a:rPr lang="en-US" sz="1600" kern="1200" dirty="0">
              <a:solidFill>
                <a:schemeClr val="tx1"/>
              </a:solidFill>
            </a:rPr>
            <a:t>	</a:t>
          </a:r>
          <a:endParaRPr lang="en-GB" sz="1600" kern="1200" dirty="0">
            <a:solidFill>
              <a:schemeClr val="tx1"/>
            </a:solidFill>
          </a:endParaRPr>
        </a:p>
      </dsp:txBody>
      <dsp:txXfrm rot="-10800000">
        <a:off x="0" y="1181604"/>
        <a:ext cx="7683647" cy="417896"/>
      </dsp:txXfrm>
    </dsp:sp>
    <dsp:sp modelId="{86169780-0036-4C11-BEAC-D9CFA87F4708}">
      <dsp:nvSpPr>
        <dsp:cNvPr id="0" name=""/>
        <dsp:cNvSpPr/>
      </dsp:nvSpPr>
      <dsp:spPr>
        <a:xfrm>
          <a:off x="3751" y="1599500"/>
          <a:ext cx="2558714" cy="35598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88950">
            <a:lnSpc>
              <a:spcPct val="90000"/>
            </a:lnSpc>
            <a:spcBef>
              <a:spcPct val="0"/>
            </a:spcBef>
            <a:spcAft>
              <a:spcPct val="35000"/>
            </a:spcAft>
            <a:buNone/>
          </a:pPr>
          <a:r>
            <a:rPr lang="en-US" sz="1100" kern="1200">
              <a:solidFill>
                <a:schemeClr val="tx1"/>
              </a:solidFill>
            </a:rPr>
            <a:t>a.	Increased capacity</a:t>
          </a:r>
          <a:endParaRPr lang="en-GB" sz="1100" kern="1200">
            <a:solidFill>
              <a:schemeClr val="tx1"/>
            </a:solidFill>
          </a:endParaRPr>
        </a:p>
      </dsp:txBody>
      <dsp:txXfrm>
        <a:off x="3751" y="1599500"/>
        <a:ext cx="2558714" cy="355986"/>
      </dsp:txXfrm>
    </dsp:sp>
    <dsp:sp modelId="{663D0DE6-5835-47DB-B0AC-8913203BE3E8}">
      <dsp:nvSpPr>
        <dsp:cNvPr id="0" name=""/>
        <dsp:cNvSpPr/>
      </dsp:nvSpPr>
      <dsp:spPr>
        <a:xfrm>
          <a:off x="2562466" y="1599500"/>
          <a:ext cx="2558714" cy="355986"/>
        </a:xfrm>
        <a:prstGeom prst="rect">
          <a:avLst/>
        </a:prstGeom>
        <a:solidFill>
          <a:schemeClr val="accent1">
            <a:alpha val="90000"/>
            <a:tint val="40000"/>
            <a:hueOff val="0"/>
            <a:satOff val="0"/>
            <a:lumOff val="0"/>
            <a:alphaOff val="-2000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88950">
            <a:lnSpc>
              <a:spcPct val="90000"/>
            </a:lnSpc>
            <a:spcBef>
              <a:spcPct val="0"/>
            </a:spcBef>
            <a:spcAft>
              <a:spcPct val="35000"/>
            </a:spcAft>
            <a:buNone/>
          </a:pPr>
          <a:r>
            <a:rPr lang="en-US" sz="1100" kern="1200">
              <a:solidFill>
                <a:schemeClr val="tx1"/>
              </a:solidFill>
            </a:rPr>
            <a:t>b.	effective cross-organizational working</a:t>
          </a:r>
          <a:endParaRPr lang="en-GB" sz="1100" kern="1200" dirty="0">
            <a:solidFill>
              <a:schemeClr val="tx1"/>
            </a:solidFill>
          </a:endParaRPr>
        </a:p>
      </dsp:txBody>
      <dsp:txXfrm>
        <a:off x="2562466" y="1599500"/>
        <a:ext cx="2558714" cy="355986"/>
      </dsp:txXfrm>
    </dsp:sp>
    <dsp:sp modelId="{20808A4B-5DA2-4BC5-874B-02AA870B8D84}">
      <dsp:nvSpPr>
        <dsp:cNvPr id="0" name=""/>
        <dsp:cNvSpPr/>
      </dsp:nvSpPr>
      <dsp:spPr>
        <a:xfrm>
          <a:off x="5121180" y="1599500"/>
          <a:ext cx="2558714" cy="355986"/>
        </a:xfrm>
        <a:prstGeom prst="rect">
          <a:avLst/>
        </a:prstGeom>
        <a:solidFill>
          <a:schemeClr val="accent1">
            <a:alpha val="90000"/>
            <a:tint val="40000"/>
            <a:hueOff val="0"/>
            <a:satOff val="0"/>
            <a:lumOff val="0"/>
            <a:alphaOff val="-4000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88950">
            <a:lnSpc>
              <a:spcPct val="90000"/>
            </a:lnSpc>
            <a:spcBef>
              <a:spcPct val="0"/>
            </a:spcBef>
            <a:spcAft>
              <a:spcPct val="35000"/>
            </a:spcAft>
            <a:buNone/>
          </a:pPr>
          <a:r>
            <a:rPr lang="en-US" sz="1100" kern="1200">
              <a:solidFill>
                <a:schemeClr val="tx1"/>
              </a:solidFill>
            </a:rPr>
            <a:t>c.	supply and demand management</a:t>
          </a:r>
          <a:endParaRPr lang="en-GB" sz="1100" kern="1200">
            <a:solidFill>
              <a:schemeClr val="tx1"/>
            </a:solidFill>
          </a:endParaRPr>
        </a:p>
      </dsp:txBody>
      <dsp:txXfrm>
        <a:off x="5121180" y="1599500"/>
        <a:ext cx="2558714" cy="355986"/>
      </dsp:txXfrm>
    </dsp:sp>
    <dsp:sp modelId="{4C9B2360-7E87-410A-AA6C-0C490C8F16B7}">
      <dsp:nvSpPr>
        <dsp:cNvPr id="0" name=""/>
        <dsp:cNvSpPr/>
      </dsp:nvSpPr>
      <dsp:spPr>
        <a:xfrm rot="10800000">
          <a:off x="0" y="2626"/>
          <a:ext cx="7683647" cy="1190589"/>
        </a:xfrm>
        <a:prstGeom prst="upArrowCallout">
          <a:avLst/>
        </a:prstGeom>
        <a:solidFill>
          <a:schemeClr val="accent1">
            <a:alpha val="90000"/>
            <a:hueOff val="0"/>
            <a:satOff val="0"/>
            <a:lumOff val="0"/>
            <a:alpha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b="1" kern="1200">
              <a:solidFill>
                <a:schemeClr val="tx1"/>
              </a:solidFill>
            </a:rPr>
            <a:t>Increased numbers of colorectal cancer patients being diagnosed within 28 days</a:t>
          </a:r>
          <a:endParaRPr lang="en-GB" sz="1600" b="1" kern="1200" dirty="0">
            <a:solidFill>
              <a:schemeClr val="tx1"/>
            </a:solidFill>
          </a:endParaRPr>
        </a:p>
      </dsp:txBody>
      <dsp:txXfrm rot="10800000">
        <a:off x="0" y="2626"/>
        <a:ext cx="7683647" cy="773609"/>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18C0A6-F844-4407-BCE5-DE848DB01717}">
      <dsp:nvSpPr>
        <dsp:cNvPr id="0" name=""/>
        <dsp:cNvSpPr/>
      </dsp:nvSpPr>
      <dsp:spPr>
        <a:xfrm>
          <a:off x="0" y="0"/>
          <a:ext cx="11396880" cy="762691"/>
        </a:xfrm>
        <a:prstGeom prst="roundRect">
          <a:avLst/>
        </a:prstGeom>
        <a:gradFill rotWithShape="0">
          <a:gsLst>
            <a:gs pos="0">
              <a:schemeClr val="accent1">
                <a:alpha val="90000"/>
                <a:hueOff val="0"/>
                <a:satOff val="0"/>
                <a:lumOff val="0"/>
                <a:alphaOff val="0"/>
                <a:tint val="70000"/>
                <a:satMod val="100000"/>
                <a:lumMod val="110000"/>
              </a:schemeClr>
            </a:gs>
            <a:gs pos="50000">
              <a:schemeClr val="accent1">
                <a:alpha val="90000"/>
                <a:hueOff val="0"/>
                <a:satOff val="0"/>
                <a:lumOff val="0"/>
                <a:alphaOff val="0"/>
                <a:tint val="75000"/>
                <a:satMod val="101000"/>
                <a:lumMod val="105000"/>
              </a:schemeClr>
            </a:gs>
            <a:gs pos="100000">
              <a:schemeClr val="accent1">
                <a:alpha val="90000"/>
                <a:hueOff val="0"/>
                <a:satOff val="0"/>
                <a:lumOff val="0"/>
                <a:alphaOff val="0"/>
                <a:tint val="82000"/>
                <a:satMod val="104000"/>
                <a:lumMod val="105000"/>
              </a:schemeClr>
            </a:gs>
          </a:gsLst>
          <a:lin ang="27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First SW Colorectal Cancer Pathway Delivery Group </a:t>
          </a:r>
          <a:r>
            <a:rPr lang="en-GB" sz="2000" b="1" kern="1200" dirty="0"/>
            <a:t>25</a:t>
          </a:r>
          <a:r>
            <a:rPr lang="en-GB" sz="2000" b="1" kern="1200" baseline="30000" dirty="0"/>
            <a:t>th</a:t>
          </a:r>
          <a:r>
            <a:rPr lang="en-GB" sz="2000" b="1" kern="1200" dirty="0"/>
            <a:t> July, Exeter</a:t>
          </a:r>
          <a:r>
            <a:rPr lang="en-GB" sz="2000" kern="1200" dirty="0"/>
            <a:t>. </a:t>
          </a:r>
        </a:p>
      </dsp:txBody>
      <dsp:txXfrm>
        <a:off x="37232" y="37232"/>
        <a:ext cx="11322416" cy="688227"/>
      </dsp:txXfrm>
    </dsp:sp>
    <dsp:sp modelId="{5D2076CF-CABC-4254-9B9D-B6877202C69D}">
      <dsp:nvSpPr>
        <dsp:cNvPr id="0" name=""/>
        <dsp:cNvSpPr/>
      </dsp:nvSpPr>
      <dsp:spPr>
        <a:xfrm>
          <a:off x="0" y="777170"/>
          <a:ext cx="11396880" cy="762691"/>
        </a:xfrm>
        <a:prstGeom prst="roundRect">
          <a:avLst/>
        </a:prstGeom>
        <a:gradFill rotWithShape="0">
          <a:gsLst>
            <a:gs pos="0">
              <a:schemeClr val="accent1">
                <a:alpha val="90000"/>
                <a:hueOff val="0"/>
                <a:satOff val="0"/>
                <a:lumOff val="0"/>
                <a:alphaOff val="-40000"/>
                <a:tint val="70000"/>
                <a:satMod val="100000"/>
                <a:lumMod val="110000"/>
              </a:schemeClr>
            </a:gs>
            <a:gs pos="50000">
              <a:schemeClr val="accent1">
                <a:alpha val="90000"/>
                <a:hueOff val="0"/>
                <a:satOff val="0"/>
                <a:lumOff val="0"/>
                <a:alphaOff val="-40000"/>
                <a:tint val="75000"/>
                <a:satMod val="101000"/>
                <a:lumMod val="105000"/>
              </a:schemeClr>
            </a:gs>
            <a:gs pos="100000">
              <a:schemeClr val="accent1">
                <a:alpha val="90000"/>
                <a:hueOff val="0"/>
                <a:satOff val="0"/>
                <a:lumOff val="0"/>
                <a:alphaOff val="-40000"/>
                <a:tint val="82000"/>
                <a:satMod val="104000"/>
                <a:lumMod val="105000"/>
              </a:schemeClr>
            </a:gs>
          </a:gsLst>
          <a:lin ang="27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Members will represent their professional group in pathway improvement work programme activities, as well as action responsibilities as agreed.</a:t>
          </a:r>
        </a:p>
      </dsp:txBody>
      <dsp:txXfrm>
        <a:off x="37232" y="814402"/>
        <a:ext cx="11322416" cy="6882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ACC55D-6C09-4302-8FE9-10E31C7229E7}">
      <dsp:nvSpPr>
        <dsp:cNvPr id="0" name=""/>
        <dsp:cNvSpPr/>
      </dsp:nvSpPr>
      <dsp:spPr>
        <a:xfrm>
          <a:off x="0" y="581316"/>
          <a:ext cx="4310200" cy="1217907"/>
        </a:xfrm>
        <a:prstGeom prst="roundRect">
          <a:avLst/>
        </a:prstGeom>
        <a:gradFill rotWithShape="0">
          <a:gsLst>
            <a:gs pos="0">
              <a:schemeClr val="accent1">
                <a:alpha val="90000"/>
                <a:hueOff val="0"/>
                <a:satOff val="0"/>
                <a:lumOff val="0"/>
                <a:alphaOff val="0"/>
                <a:tint val="70000"/>
                <a:satMod val="100000"/>
                <a:lumMod val="110000"/>
              </a:schemeClr>
            </a:gs>
            <a:gs pos="50000">
              <a:schemeClr val="accent1">
                <a:alpha val="90000"/>
                <a:hueOff val="0"/>
                <a:satOff val="0"/>
                <a:lumOff val="0"/>
                <a:alphaOff val="0"/>
                <a:tint val="75000"/>
                <a:satMod val="101000"/>
                <a:lumMod val="105000"/>
              </a:schemeClr>
            </a:gs>
            <a:gs pos="100000">
              <a:schemeClr val="accent1">
                <a:alpha val="90000"/>
                <a:hueOff val="0"/>
                <a:satOff val="0"/>
                <a:lumOff val="0"/>
                <a:alphaOff val="0"/>
                <a:tint val="82000"/>
                <a:satMod val="104000"/>
                <a:lumMod val="105000"/>
              </a:schemeClr>
            </a:gs>
          </a:gsLst>
          <a:lin ang="27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just" defTabSz="533400">
            <a:lnSpc>
              <a:spcPct val="90000"/>
            </a:lnSpc>
            <a:spcBef>
              <a:spcPct val="0"/>
            </a:spcBef>
            <a:spcAft>
              <a:spcPct val="35000"/>
            </a:spcAft>
            <a:buNone/>
          </a:pPr>
          <a:r>
            <a:rPr lang="en-GB" sz="1200" kern="1200" dirty="0"/>
            <a:t>Staging tests may be contraindicated – MRI with some metal devices within the body, inconclusive biopsies needing repeat, or lead to additional tests when significant incidental findings are present.</a:t>
          </a:r>
        </a:p>
      </dsp:txBody>
      <dsp:txXfrm>
        <a:off x="59453" y="640769"/>
        <a:ext cx="4191294" cy="109900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84F361-9388-4274-AC28-28D080A27EF9}">
      <dsp:nvSpPr>
        <dsp:cNvPr id="0" name=""/>
        <dsp:cNvSpPr/>
      </dsp:nvSpPr>
      <dsp:spPr>
        <a:xfrm>
          <a:off x="0" y="0"/>
          <a:ext cx="4310200" cy="1104480"/>
        </a:xfrm>
        <a:prstGeom prst="roundRect">
          <a:avLst/>
        </a:prstGeom>
        <a:gradFill rotWithShape="0">
          <a:gsLst>
            <a:gs pos="0">
              <a:schemeClr val="accent1">
                <a:hueOff val="0"/>
                <a:satOff val="0"/>
                <a:lumOff val="0"/>
                <a:alphaOff val="0"/>
                <a:tint val="70000"/>
                <a:satMod val="100000"/>
                <a:lumMod val="110000"/>
              </a:schemeClr>
            </a:gs>
            <a:gs pos="50000">
              <a:schemeClr val="accent1">
                <a:hueOff val="0"/>
                <a:satOff val="0"/>
                <a:lumOff val="0"/>
                <a:alphaOff val="0"/>
                <a:tint val="75000"/>
                <a:satMod val="101000"/>
                <a:lumMod val="105000"/>
              </a:schemeClr>
            </a:gs>
            <a:gs pos="100000">
              <a:schemeClr val="accent1">
                <a:hueOff val="0"/>
                <a:satOff val="0"/>
                <a:lumOff val="0"/>
                <a:alphaOff val="0"/>
                <a:tint val="82000"/>
                <a:satMod val="104000"/>
                <a:lumMod val="105000"/>
              </a:schemeClr>
            </a:gs>
          </a:gsLst>
          <a:lin ang="27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just" defTabSz="533400">
            <a:lnSpc>
              <a:spcPct val="90000"/>
            </a:lnSpc>
            <a:spcBef>
              <a:spcPct val="0"/>
            </a:spcBef>
            <a:spcAft>
              <a:spcPct val="35000"/>
            </a:spcAft>
            <a:buNone/>
          </a:pPr>
          <a:r>
            <a:rPr lang="en-GB" sz="1200" kern="1200" dirty="0"/>
            <a:t>Arranging appointments can involve several steps in series over several days, dependent on individuals being present at work and not switched to doing different urgent work.</a:t>
          </a:r>
        </a:p>
      </dsp:txBody>
      <dsp:txXfrm>
        <a:off x="53916" y="53916"/>
        <a:ext cx="4202368" cy="99664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03E87F-616C-4C24-BF78-385F804BEEE7}">
      <dsp:nvSpPr>
        <dsp:cNvPr id="0" name=""/>
        <dsp:cNvSpPr/>
      </dsp:nvSpPr>
      <dsp:spPr>
        <a:xfrm>
          <a:off x="0" y="0"/>
          <a:ext cx="7395099" cy="1930316"/>
        </a:xfrm>
        <a:prstGeom prst="flowChartAlternateProcess">
          <a:avLst/>
        </a:prstGeom>
        <a:gradFill rotWithShape="0">
          <a:gsLst>
            <a:gs pos="0">
              <a:schemeClr val="lt1">
                <a:hueOff val="0"/>
                <a:satOff val="0"/>
                <a:lumOff val="0"/>
                <a:alphaOff val="0"/>
                <a:tint val="70000"/>
                <a:satMod val="100000"/>
                <a:lumMod val="110000"/>
              </a:schemeClr>
            </a:gs>
            <a:gs pos="50000">
              <a:schemeClr val="lt1">
                <a:hueOff val="0"/>
                <a:satOff val="0"/>
                <a:lumOff val="0"/>
                <a:alphaOff val="0"/>
                <a:tint val="75000"/>
                <a:satMod val="101000"/>
                <a:lumMod val="105000"/>
              </a:schemeClr>
            </a:gs>
            <a:gs pos="100000">
              <a:schemeClr val="lt1">
                <a:hueOff val="0"/>
                <a:satOff val="0"/>
                <a:lumOff val="0"/>
                <a:alphaOff val="0"/>
                <a:tint val="82000"/>
                <a:satMod val="104000"/>
                <a:lumMod val="105000"/>
              </a:schemeClr>
            </a:gs>
          </a:gsLst>
          <a:lin ang="27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b" anchorCtr="0">
          <a:noAutofit/>
        </a:bodyPr>
        <a:lstStyle/>
        <a:p>
          <a:pPr marL="0" lvl="0" indent="0" algn="just" defTabSz="577850">
            <a:lnSpc>
              <a:spcPct val="90000"/>
            </a:lnSpc>
            <a:spcBef>
              <a:spcPct val="0"/>
            </a:spcBef>
            <a:spcAft>
              <a:spcPct val="35000"/>
            </a:spcAft>
            <a:buNone/>
          </a:pPr>
          <a:r>
            <a:rPr lang="en-GB" sz="1300" kern="1200" dirty="0"/>
            <a:t>Illustrates a simplified portrayal of a very complex system</a:t>
          </a:r>
        </a:p>
        <a:p>
          <a:pPr marL="0" lvl="0" indent="0" algn="just" defTabSz="577850">
            <a:lnSpc>
              <a:spcPct val="90000"/>
            </a:lnSpc>
            <a:spcBef>
              <a:spcPct val="0"/>
            </a:spcBef>
            <a:spcAft>
              <a:spcPct val="35000"/>
            </a:spcAft>
            <a:buNone/>
          </a:pPr>
          <a:r>
            <a:rPr lang="en-GB" sz="1300" kern="1200" dirty="0"/>
            <a:t> As CRC, and its precursor ( polyps) are more prevalent with age many patients have additional health problems which can be exacerbated by diagnostic tests, treatments can be life threatening or life changing. Though the volume of referrals has led to streamlined and automated pathways there will always be moments for complex shared decision making and these can occur at multiple steps in the pathway. Plus, limited IT abilities may mean that apparently simple administrative steps involve multiple organisational and human factor aspects with inbuilt and unrecognised delay.</a:t>
          </a:r>
        </a:p>
        <a:p>
          <a:pPr marL="0" lvl="0" indent="0" algn="l" defTabSz="577850">
            <a:lnSpc>
              <a:spcPct val="90000"/>
            </a:lnSpc>
            <a:spcBef>
              <a:spcPct val="0"/>
            </a:spcBef>
            <a:spcAft>
              <a:spcPct val="35000"/>
            </a:spcAft>
            <a:buNone/>
          </a:pPr>
          <a:endParaRPr lang="en-GB" sz="1300" kern="1200" dirty="0"/>
        </a:p>
      </dsp:txBody>
      <dsp:txXfrm>
        <a:off x="94228" y="94228"/>
        <a:ext cx="7206643" cy="174186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634727-0D07-41E3-B8BA-827816D02A3E}">
      <dsp:nvSpPr>
        <dsp:cNvPr id="0" name=""/>
        <dsp:cNvSpPr/>
      </dsp:nvSpPr>
      <dsp:spPr>
        <a:xfrm>
          <a:off x="0" y="239716"/>
          <a:ext cx="2993571" cy="2993571"/>
        </a:xfrm>
        <a:prstGeom prst="diamond">
          <a:avLst/>
        </a:prstGeom>
        <a:solidFill>
          <a:schemeClr val="accent2">
            <a:tint val="55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9F58F176-9D60-44F3-B19B-EE73D7EC6D24}">
      <dsp:nvSpPr>
        <dsp:cNvPr id="0" name=""/>
        <dsp:cNvSpPr/>
      </dsp:nvSpPr>
      <dsp:spPr>
        <a:xfrm>
          <a:off x="284389" y="524105"/>
          <a:ext cx="1167492" cy="1167492"/>
        </a:xfrm>
        <a:prstGeom prst="roundRect">
          <a:avLst/>
        </a:prstGeom>
        <a:gradFill rotWithShape="0">
          <a:gsLst>
            <a:gs pos="0">
              <a:schemeClr val="accent2">
                <a:shade val="50000"/>
                <a:hueOff val="0"/>
                <a:satOff val="0"/>
                <a:lumOff val="0"/>
                <a:alphaOff val="0"/>
                <a:tint val="70000"/>
                <a:satMod val="100000"/>
                <a:lumMod val="110000"/>
              </a:schemeClr>
            </a:gs>
            <a:gs pos="50000">
              <a:schemeClr val="accent2">
                <a:shade val="50000"/>
                <a:hueOff val="0"/>
                <a:satOff val="0"/>
                <a:lumOff val="0"/>
                <a:alphaOff val="0"/>
                <a:tint val="75000"/>
                <a:satMod val="101000"/>
                <a:lumMod val="105000"/>
              </a:schemeClr>
            </a:gs>
            <a:gs pos="100000">
              <a:schemeClr val="accent2">
                <a:shade val="50000"/>
                <a:hueOff val="0"/>
                <a:satOff val="0"/>
                <a:lumOff val="0"/>
                <a:alphaOff val="0"/>
                <a:tint val="82000"/>
                <a:satMod val="104000"/>
                <a:lumMod val="105000"/>
              </a:schemeClr>
            </a:gs>
          </a:gsLst>
          <a:lin ang="27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dirty="0"/>
            <a:t>Mike Thomas Clinical Lead SWAG</a:t>
          </a:r>
        </a:p>
      </dsp:txBody>
      <dsp:txXfrm>
        <a:off x="341381" y="581097"/>
        <a:ext cx="1053508" cy="1053508"/>
      </dsp:txXfrm>
    </dsp:sp>
    <dsp:sp modelId="{2DDED2CE-6CE5-45F1-A958-E8EEFEAE12F8}">
      <dsp:nvSpPr>
        <dsp:cNvPr id="0" name=""/>
        <dsp:cNvSpPr/>
      </dsp:nvSpPr>
      <dsp:spPr>
        <a:xfrm>
          <a:off x="1541689" y="524105"/>
          <a:ext cx="1167492" cy="1167492"/>
        </a:xfrm>
        <a:prstGeom prst="roundRect">
          <a:avLst/>
        </a:prstGeom>
        <a:gradFill rotWithShape="0">
          <a:gsLst>
            <a:gs pos="0">
              <a:schemeClr val="accent2">
                <a:shade val="50000"/>
                <a:hueOff val="357918"/>
                <a:satOff val="-21360"/>
                <a:lumOff val="27012"/>
                <a:alphaOff val="0"/>
                <a:tint val="70000"/>
                <a:satMod val="100000"/>
                <a:lumMod val="110000"/>
              </a:schemeClr>
            </a:gs>
            <a:gs pos="50000">
              <a:schemeClr val="accent2">
                <a:shade val="50000"/>
                <a:hueOff val="357918"/>
                <a:satOff val="-21360"/>
                <a:lumOff val="27012"/>
                <a:alphaOff val="0"/>
                <a:tint val="75000"/>
                <a:satMod val="101000"/>
                <a:lumMod val="105000"/>
              </a:schemeClr>
            </a:gs>
            <a:gs pos="100000">
              <a:schemeClr val="accent2">
                <a:shade val="50000"/>
                <a:hueOff val="357918"/>
                <a:satOff val="-21360"/>
                <a:lumOff val="27012"/>
                <a:alphaOff val="0"/>
                <a:tint val="82000"/>
                <a:satMod val="104000"/>
                <a:lumMod val="105000"/>
              </a:schemeClr>
            </a:gs>
          </a:gsLst>
          <a:lin ang="27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dirty="0"/>
            <a:t>Melanie Feldman Clinical Lead PCA</a:t>
          </a:r>
        </a:p>
      </dsp:txBody>
      <dsp:txXfrm>
        <a:off x="1598681" y="581097"/>
        <a:ext cx="1053508" cy="1053508"/>
      </dsp:txXfrm>
    </dsp:sp>
    <dsp:sp modelId="{075056FD-76A2-4DF9-8A28-143C070BC0AE}">
      <dsp:nvSpPr>
        <dsp:cNvPr id="0" name=""/>
        <dsp:cNvSpPr/>
      </dsp:nvSpPr>
      <dsp:spPr>
        <a:xfrm>
          <a:off x="284389" y="1781405"/>
          <a:ext cx="1167492" cy="1167492"/>
        </a:xfrm>
        <a:prstGeom prst="roundRect">
          <a:avLst/>
        </a:prstGeom>
        <a:gradFill rotWithShape="0">
          <a:gsLst>
            <a:gs pos="0">
              <a:schemeClr val="accent2">
                <a:shade val="50000"/>
                <a:hueOff val="715835"/>
                <a:satOff val="-42720"/>
                <a:lumOff val="54024"/>
                <a:alphaOff val="0"/>
                <a:tint val="70000"/>
                <a:satMod val="100000"/>
                <a:lumMod val="110000"/>
              </a:schemeClr>
            </a:gs>
            <a:gs pos="50000">
              <a:schemeClr val="accent2">
                <a:shade val="50000"/>
                <a:hueOff val="715835"/>
                <a:satOff val="-42720"/>
                <a:lumOff val="54024"/>
                <a:alphaOff val="0"/>
                <a:tint val="75000"/>
                <a:satMod val="101000"/>
                <a:lumMod val="105000"/>
              </a:schemeClr>
            </a:gs>
            <a:gs pos="100000">
              <a:schemeClr val="accent2">
                <a:shade val="50000"/>
                <a:hueOff val="715835"/>
                <a:satOff val="-42720"/>
                <a:lumOff val="54024"/>
                <a:alphaOff val="0"/>
                <a:tint val="82000"/>
                <a:satMod val="104000"/>
                <a:lumMod val="105000"/>
              </a:schemeClr>
            </a:gs>
          </a:gsLst>
          <a:lin ang="27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ClrTx/>
            <a:buSzTx/>
            <a:buFontTx/>
            <a:buNone/>
          </a:pPr>
          <a:r>
            <a:rPr lang="en-GB" sz="1200" kern="1200" dirty="0"/>
            <a:t>Ousaima Alhamouieh Transformation Project Manager </a:t>
          </a:r>
        </a:p>
      </dsp:txBody>
      <dsp:txXfrm>
        <a:off x="341381" y="1838397"/>
        <a:ext cx="1053508" cy="1053508"/>
      </dsp:txXfrm>
    </dsp:sp>
    <dsp:sp modelId="{19096618-67E9-4B36-B635-EAC930659582}">
      <dsp:nvSpPr>
        <dsp:cNvPr id="0" name=""/>
        <dsp:cNvSpPr/>
      </dsp:nvSpPr>
      <dsp:spPr>
        <a:xfrm>
          <a:off x="1541689" y="1781405"/>
          <a:ext cx="1167492" cy="1167492"/>
        </a:xfrm>
        <a:prstGeom prst="roundRect">
          <a:avLst/>
        </a:prstGeom>
        <a:gradFill rotWithShape="0">
          <a:gsLst>
            <a:gs pos="0">
              <a:schemeClr val="accent2">
                <a:shade val="50000"/>
                <a:hueOff val="357918"/>
                <a:satOff val="-21360"/>
                <a:lumOff val="27012"/>
                <a:alphaOff val="0"/>
                <a:tint val="70000"/>
                <a:satMod val="100000"/>
                <a:lumMod val="110000"/>
              </a:schemeClr>
            </a:gs>
            <a:gs pos="50000">
              <a:schemeClr val="accent2">
                <a:shade val="50000"/>
                <a:hueOff val="357918"/>
                <a:satOff val="-21360"/>
                <a:lumOff val="27012"/>
                <a:alphaOff val="0"/>
                <a:tint val="75000"/>
                <a:satMod val="101000"/>
                <a:lumMod val="105000"/>
              </a:schemeClr>
            </a:gs>
            <a:gs pos="100000">
              <a:schemeClr val="accent2">
                <a:shade val="50000"/>
                <a:hueOff val="357918"/>
                <a:satOff val="-21360"/>
                <a:lumOff val="27012"/>
                <a:alphaOff val="0"/>
                <a:tint val="82000"/>
                <a:satMod val="104000"/>
                <a:lumMod val="105000"/>
              </a:schemeClr>
            </a:gs>
          </a:gsLst>
          <a:lin ang="27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dirty="0"/>
            <a:t>SW Pathway  Group </a:t>
          </a:r>
        </a:p>
      </dsp:txBody>
      <dsp:txXfrm>
        <a:off x="1598681" y="1838397"/>
        <a:ext cx="1053508" cy="105350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C6A5B3-47A1-4E61-B359-6817D54CDFE0}">
      <dsp:nvSpPr>
        <dsp:cNvPr id="0" name=""/>
        <dsp:cNvSpPr/>
      </dsp:nvSpPr>
      <dsp:spPr>
        <a:xfrm>
          <a:off x="0" y="4236"/>
          <a:ext cx="11280791" cy="1397396"/>
        </a:xfrm>
        <a:prstGeom prst="rect">
          <a:avLst/>
        </a:prstGeom>
        <a:gradFill rotWithShape="0">
          <a:gsLst>
            <a:gs pos="0">
              <a:schemeClr val="accent2">
                <a:alpha val="90000"/>
                <a:hueOff val="0"/>
                <a:satOff val="0"/>
                <a:lumOff val="0"/>
                <a:alphaOff val="0"/>
                <a:tint val="70000"/>
                <a:satMod val="100000"/>
                <a:lumMod val="110000"/>
              </a:schemeClr>
            </a:gs>
            <a:gs pos="50000">
              <a:schemeClr val="accent2">
                <a:alpha val="90000"/>
                <a:hueOff val="0"/>
                <a:satOff val="0"/>
                <a:lumOff val="0"/>
                <a:alphaOff val="0"/>
                <a:tint val="75000"/>
                <a:satMod val="101000"/>
                <a:lumMod val="105000"/>
              </a:schemeClr>
            </a:gs>
            <a:gs pos="100000">
              <a:schemeClr val="accent2">
                <a:alpha val="90000"/>
                <a:hueOff val="0"/>
                <a:satOff val="0"/>
                <a:lumOff val="0"/>
                <a:alphaOff val="0"/>
                <a:tint val="82000"/>
                <a:satMod val="104000"/>
                <a:lumMod val="105000"/>
              </a:schemeClr>
            </a:gs>
          </a:gsLst>
          <a:lin ang="27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ctr" defTabSz="800100">
            <a:lnSpc>
              <a:spcPct val="90000"/>
            </a:lnSpc>
            <a:spcBef>
              <a:spcPct val="0"/>
            </a:spcBef>
            <a:spcAft>
              <a:spcPct val="35000"/>
            </a:spcAft>
            <a:buNone/>
          </a:pPr>
          <a:r>
            <a:rPr lang="en-GB" sz="1800" b="1" kern="1200" dirty="0"/>
            <a:t>Peer review visits with two outputs</a:t>
          </a:r>
          <a:r>
            <a:rPr lang="en-GB" sz="1800" kern="1200" dirty="0"/>
            <a:t>: </a:t>
          </a:r>
          <a:br>
            <a:rPr lang="en-GB" sz="1800" kern="1200" dirty="0"/>
          </a:br>
          <a:r>
            <a:rPr lang="en-GB" sz="1800" kern="1200" dirty="0"/>
            <a:t>1. A report for each Trust outlining areas of strength, weakness, challenge and   good practice. </a:t>
          </a:r>
        </a:p>
        <a:p>
          <a:pPr marL="0" lvl="0" indent="0" algn="ctr" defTabSz="800100">
            <a:lnSpc>
              <a:spcPct val="90000"/>
            </a:lnSpc>
            <a:spcBef>
              <a:spcPct val="0"/>
            </a:spcBef>
            <a:spcAft>
              <a:spcPct val="35000"/>
            </a:spcAft>
            <a:buNone/>
          </a:pPr>
          <a:r>
            <a:rPr lang="en-GB" sz="1800" kern="1200" dirty="0"/>
            <a:t>2. A handbook of the good practice and practical solutions in use throughout the region which can be used as a resource for change elsewhere.</a:t>
          </a:r>
          <a:br>
            <a:rPr lang="en-GB" sz="1800" kern="1200" dirty="0"/>
          </a:br>
          <a:endParaRPr lang="en-GB" sz="1800" kern="1200" dirty="0"/>
        </a:p>
      </dsp:txBody>
      <dsp:txXfrm>
        <a:off x="0" y="4236"/>
        <a:ext cx="11280791" cy="1397396"/>
      </dsp:txXfrm>
    </dsp:sp>
    <dsp:sp modelId="{7DB42B70-0EF0-4334-BA49-D717120581C6}">
      <dsp:nvSpPr>
        <dsp:cNvPr id="0" name=""/>
        <dsp:cNvSpPr/>
      </dsp:nvSpPr>
      <dsp:spPr>
        <a:xfrm>
          <a:off x="3930395" y="1471502"/>
          <a:ext cx="3420000" cy="1397396"/>
        </a:xfrm>
        <a:prstGeom prst="rect">
          <a:avLst/>
        </a:prstGeom>
        <a:gradFill rotWithShape="0">
          <a:gsLst>
            <a:gs pos="0">
              <a:schemeClr val="accent2">
                <a:alpha val="90000"/>
                <a:hueOff val="0"/>
                <a:satOff val="0"/>
                <a:lumOff val="0"/>
                <a:alphaOff val="-20000"/>
                <a:tint val="70000"/>
                <a:satMod val="100000"/>
                <a:lumMod val="110000"/>
              </a:schemeClr>
            </a:gs>
            <a:gs pos="50000">
              <a:schemeClr val="accent2">
                <a:alpha val="90000"/>
                <a:hueOff val="0"/>
                <a:satOff val="0"/>
                <a:lumOff val="0"/>
                <a:alphaOff val="-20000"/>
                <a:tint val="75000"/>
                <a:satMod val="101000"/>
                <a:lumMod val="105000"/>
              </a:schemeClr>
            </a:gs>
            <a:gs pos="100000">
              <a:schemeClr val="accent2">
                <a:alpha val="90000"/>
                <a:hueOff val="0"/>
                <a:satOff val="0"/>
                <a:lumOff val="0"/>
                <a:alphaOff val="-20000"/>
                <a:tint val="82000"/>
                <a:satMod val="104000"/>
                <a:lumMod val="105000"/>
              </a:schemeClr>
            </a:gs>
          </a:gsLst>
          <a:lin ang="27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ctr" defTabSz="800100">
            <a:lnSpc>
              <a:spcPct val="90000"/>
            </a:lnSpc>
            <a:spcBef>
              <a:spcPct val="0"/>
            </a:spcBef>
            <a:spcAft>
              <a:spcPct val="35000"/>
            </a:spcAft>
            <a:buNone/>
          </a:pPr>
          <a:r>
            <a:rPr lang="en-GB" sz="1800" kern="1200" dirty="0"/>
            <a:t>The peer review need not be onerous, mixing collection of established data sets with site visits where decision making can be discussed and patient views sought. </a:t>
          </a:r>
        </a:p>
      </dsp:txBody>
      <dsp:txXfrm>
        <a:off x="3930395" y="1471502"/>
        <a:ext cx="3420000" cy="1397396"/>
      </dsp:txXfrm>
    </dsp:sp>
    <dsp:sp modelId="{7B863BBD-28C6-42DC-B068-6DCD4362398A}">
      <dsp:nvSpPr>
        <dsp:cNvPr id="0" name=""/>
        <dsp:cNvSpPr/>
      </dsp:nvSpPr>
      <dsp:spPr>
        <a:xfrm>
          <a:off x="4335395" y="2938768"/>
          <a:ext cx="2610000" cy="1397396"/>
        </a:xfrm>
        <a:prstGeom prst="rect">
          <a:avLst/>
        </a:prstGeom>
        <a:gradFill rotWithShape="0">
          <a:gsLst>
            <a:gs pos="0">
              <a:schemeClr val="accent2">
                <a:alpha val="90000"/>
                <a:hueOff val="0"/>
                <a:satOff val="0"/>
                <a:lumOff val="0"/>
                <a:alphaOff val="-40000"/>
                <a:tint val="70000"/>
                <a:satMod val="100000"/>
                <a:lumMod val="110000"/>
              </a:schemeClr>
            </a:gs>
            <a:gs pos="50000">
              <a:schemeClr val="accent2">
                <a:alpha val="90000"/>
                <a:hueOff val="0"/>
                <a:satOff val="0"/>
                <a:lumOff val="0"/>
                <a:alphaOff val="-40000"/>
                <a:tint val="75000"/>
                <a:satMod val="101000"/>
                <a:lumMod val="105000"/>
              </a:schemeClr>
            </a:gs>
            <a:gs pos="100000">
              <a:schemeClr val="accent2">
                <a:alpha val="90000"/>
                <a:hueOff val="0"/>
                <a:satOff val="0"/>
                <a:lumOff val="0"/>
                <a:alphaOff val="-40000"/>
                <a:tint val="82000"/>
                <a:satMod val="104000"/>
                <a:lumMod val="105000"/>
              </a:schemeClr>
            </a:gs>
          </a:gsLst>
          <a:lin ang="27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ctr" defTabSz="800100">
            <a:lnSpc>
              <a:spcPct val="90000"/>
            </a:lnSpc>
            <a:spcBef>
              <a:spcPct val="0"/>
            </a:spcBef>
            <a:spcAft>
              <a:spcPct val="35000"/>
            </a:spcAft>
            <a:buNone/>
          </a:pPr>
          <a:r>
            <a:rPr lang="en-GB" sz="1800" kern="1200" dirty="0"/>
            <a:t>Site visits are the key time when clinicians can learn about each others’ practice and build networks across the region. </a:t>
          </a:r>
        </a:p>
      </dsp:txBody>
      <dsp:txXfrm>
        <a:off x="4335395" y="2938768"/>
        <a:ext cx="2610000" cy="139739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56D450-EF58-4E04-9175-0E0206210FE4}">
      <dsp:nvSpPr>
        <dsp:cNvPr id="0" name=""/>
        <dsp:cNvSpPr/>
      </dsp:nvSpPr>
      <dsp:spPr>
        <a:xfrm>
          <a:off x="0" y="1270"/>
          <a:ext cx="5181600" cy="1111164"/>
        </a:xfrm>
        <a:prstGeom prst="roundRect">
          <a:avLst/>
        </a:prstGeom>
        <a:solidFill>
          <a:schemeClr val="accent1">
            <a:alpha val="9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dirty="0"/>
            <a:t>Case 1: 52 years old woman, anal lump, biopsy = SCC+AIN</a:t>
          </a:r>
        </a:p>
      </dsp:txBody>
      <dsp:txXfrm>
        <a:off x="54243" y="55513"/>
        <a:ext cx="5073114" cy="1002678"/>
      </dsp:txXfrm>
    </dsp:sp>
    <dsp:sp modelId="{7466E767-9255-4105-BFAB-28B59F394E43}">
      <dsp:nvSpPr>
        <dsp:cNvPr id="0" name=""/>
        <dsp:cNvSpPr/>
      </dsp:nvSpPr>
      <dsp:spPr>
        <a:xfrm>
          <a:off x="0" y="1126736"/>
          <a:ext cx="5181600" cy="1111164"/>
        </a:xfrm>
        <a:prstGeom prst="roundRect">
          <a:avLst/>
        </a:prstGeom>
        <a:solidFill>
          <a:schemeClr val="accent1">
            <a:alpha val="90000"/>
            <a:hueOff val="0"/>
            <a:satOff val="0"/>
            <a:lumOff val="0"/>
            <a:alphaOff val="-2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dirty="0"/>
            <a:t>Case 2: 39 years old man, recently married, rectal cancer 1cm above top of anal sphincter + tethered anteriorly </a:t>
          </a:r>
        </a:p>
      </dsp:txBody>
      <dsp:txXfrm>
        <a:off x="54243" y="1180979"/>
        <a:ext cx="5073114" cy="1002678"/>
      </dsp:txXfrm>
    </dsp:sp>
    <dsp:sp modelId="{BD8F0A7B-2F22-4291-A1BA-12216495308C}">
      <dsp:nvSpPr>
        <dsp:cNvPr id="0" name=""/>
        <dsp:cNvSpPr/>
      </dsp:nvSpPr>
      <dsp:spPr>
        <a:xfrm>
          <a:off x="0" y="2252202"/>
          <a:ext cx="5181600" cy="1111164"/>
        </a:xfrm>
        <a:prstGeom prst="roundRect">
          <a:avLst/>
        </a:prstGeom>
        <a:solidFill>
          <a:schemeClr val="accent1">
            <a:alpha val="90000"/>
            <a:hueOff val="0"/>
            <a:satOff val="0"/>
            <a:lumOff val="0"/>
            <a:alpha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dirty="0"/>
            <a:t>Case 3: 65 years man, weight loss, right sided abdominal mass &amp; anaemia. Vomiting most meals. </a:t>
          </a:r>
        </a:p>
      </dsp:txBody>
      <dsp:txXfrm>
        <a:off x="54243" y="2306445"/>
        <a:ext cx="5073114" cy="100267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77FB9F-757F-47CE-8C64-2236EE5BCC81}">
      <dsp:nvSpPr>
        <dsp:cNvPr id="0" name=""/>
        <dsp:cNvSpPr/>
      </dsp:nvSpPr>
      <dsp:spPr>
        <a:xfrm>
          <a:off x="0" y="459471"/>
          <a:ext cx="5181600" cy="1117594"/>
        </a:xfrm>
        <a:prstGeom prst="roundRect">
          <a:avLst/>
        </a:prstGeom>
        <a:solidFill>
          <a:schemeClr val="accent1">
            <a:alpha val="9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dirty="0"/>
            <a:t>Case 4: 89 years woman, active, works 1 day a week on a voluntary basis, no comorbidities. Distal sigmoid tumour found. No metastasis. </a:t>
          </a:r>
        </a:p>
      </dsp:txBody>
      <dsp:txXfrm>
        <a:off x="54556" y="514027"/>
        <a:ext cx="5072488" cy="1008482"/>
      </dsp:txXfrm>
    </dsp:sp>
    <dsp:sp modelId="{A7DB4BF0-83E0-4069-A9BC-DCB34C11B0BA}">
      <dsp:nvSpPr>
        <dsp:cNvPr id="0" name=""/>
        <dsp:cNvSpPr/>
      </dsp:nvSpPr>
      <dsp:spPr>
        <a:xfrm>
          <a:off x="0" y="1634666"/>
          <a:ext cx="5181600" cy="1099800"/>
        </a:xfrm>
        <a:prstGeom prst="roundRect">
          <a:avLst/>
        </a:prstGeom>
        <a:solidFill>
          <a:schemeClr val="accent1">
            <a:alpha val="90000"/>
            <a:hueOff val="0"/>
            <a:satOff val="0"/>
            <a:lumOff val="0"/>
            <a:alphaOff val="-2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dirty="0"/>
            <a:t>Case 5: 72 man, PMH, MI a month ago, started duel antiplatelet therapy, </a:t>
          </a:r>
          <a:r>
            <a:rPr lang="en-GB" sz="2000" kern="1200" dirty="0" err="1"/>
            <a:t>diarrhea</a:t>
          </a:r>
          <a:r>
            <a:rPr lang="en-GB" sz="2000" kern="1200" dirty="0"/>
            <a:t> &amp; bleeding since. Impassable tumour, narrow lumen </a:t>
          </a:r>
        </a:p>
      </dsp:txBody>
      <dsp:txXfrm>
        <a:off x="53688" y="1688354"/>
        <a:ext cx="5074224" cy="992424"/>
      </dsp:txXfrm>
    </dsp:sp>
    <dsp:sp modelId="{B05787B4-986E-42D4-B657-A4BDD235D3FD}">
      <dsp:nvSpPr>
        <dsp:cNvPr id="0" name=""/>
        <dsp:cNvSpPr/>
      </dsp:nvSpPr>
      <dsp:spPr>
        <a:xfrm>
          <a:off x="0" y="2758187"/>
          <a:ext cx="5181600" cy="1099800"/>
        </a:xfrm>
        <a:prstGeom prst="roundRect">
          <a:avLst/>
        </a:prstGeom>
        <a:solidFill>
          <a:schemeClr val="accent1">
            <a:alpha val="90000"/>
            <a:hueOff val="0"/>
            <a:satOff val="0"/>
            <a:lumOff val="0"/>
            <a:alpha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dirty="0"/>
            <a:t>Case 6:56 woman, upper abdominal pain &amp; back pain. </a:t>
          </a:r>
          <a:r>
            <a:rPr lang="en-GB" sz="2000" kern="1200" dirty="0" err="1"/>
            <a:t>qFIT</a:t>
          </a:r>
          <a:r>
            <a:rPr lang="en-GB" sz="2000" kern="1200" dirty="0"/>
            <a:t> positive.</a:t>
          </a:r>
        </a:p>
      </dsp:txBody>
      <dsp:txXfrm>
        <a:off x="53688" y="2811875"/>
        <a:ext cx="5074224" cy="99242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F6B766-EBF3-4889-9038-73EAB54F75A7}">
      <dsp:nvSpPr>
        <dsp:cNvPr id="0" name=""/>
        <dsp:cNvSpPr/>
      </dsp:nvSpPr>
      <dsp:spPr>
        <a:xfrm>
          <a:off x="0" y="135470"/>
          <a:ext cx="10858121" cy="1406924"/>
        </a:xfrm>
        <a:prstGeom prst="roundRect">
          <a:avLst/>
        </a:prstGeom>
        <a:gradFill rotWithShape="0">
          <a:gsLst>
            <a:gs pos="0">
              <a:schemeClr val="accent2">
                <a:alpha val="90000"/>
                <a:hueOff val="0"/>
                <a:satOff val="0"/>
                <a:lumOff val="0"/>
                <a:alphaOff val="0"/>
                <a:tint val="70000"/>
                <a:satMod val="100000"/>
                <a:lumMod val="110000"/>
              </a:schemeClr>
            </a:gs>
            <a:gs pos="50000">
              <a:schemeClr val="accent2">
                <a:alpha val="90000"/>
                <a:hueOff val="0"/>
                <a:satOff val="0"/>
                <a:lumOff val="0"/>
                <a:alphaOff val="0"/>
                <a:tint val="75000"/>
                <a:satMod val="101000"/>
                <a:lumMod val="105000"/>
              </a:schemeClr>
            </a:gs>
            <a:gs pos="100000">
              <a:schemeClr val="accent2">
                <a:alpha val="90000"/>
                <a:hueOff val="0"/>
                <a:satOff val="0"/>
                <a:lumOff val="0"/>
                <a:alphaOff val="0"/>
                <a:tint val="82000"/>
                <a:satMod val="104000"/>
                <a:lumMod val="105000"/>
              </a:schemeClr>
            </a:gs>
          </a:gsLst>
          <a:lin ang="27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dirty="0"/>
            <a:t>Importance of data to identify gaps in the current care models – </a:t>
          </a:r>
          <a:r>
            <a:rPr lang="en-GB" sz="2000" b="1" i="1" kern="1200" dirty="0"/>
            <a:t>How are diagnosis communicated to patients?</a:t>
          </a:r>
          <a:r>
            <a:rPr lang="en-GB" sz="2000" kern="1200" dirty="0"/>
            <a:t>. Working to get a snapshot of the current practice to identify where can </a:t>
          </a:r>
          <a:r>
            <a:rPr lang="en-GB" sz="2000" b="1" kern="1200" dirty="0"/>
            <a:t>improvement be made</a:t>
          </a:r>
          <a:r>
            <a:rPr lang="en-GB" sz="2000" kern="1200" dirty="0"/>
            <a:t>, where </a:t>
          </a:r>
          <a:r>
            <a:rPr lang="en-GB" sz="2000" b="1" kern="1200" dirty="0"/>
            <a:t>can variation be reduced</a:t>
          </a:r>
          <a:r>
            <a:rPr lang="en-GB" sz="2000" kern="1200" dirty="0"/>
            <a:t> in a standardized and timed approach to shorten pathway. This will allow us to assess if the future change ideas work and are fit for the future! </a:t>
          </a:r>
        </a:p>
      </dsp:txBody>
      <dsp:txXfrm>
        <a:off x="68680" y="204150"/>
        <a:ext cx="10720761" cy="1269564"/>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6.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77B633-1D0C-43D3-974D-F34C660A979A}" type="datetimeFigureOut">
              <a:rPr lang="en-GB" smtClean="0"/>
              <a:t>04/06/2019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A0938E-4026-4EDD-932F-446569B5E513}" type="slidenum">
              <a:rPr lang="en-GB" smtClean="0"/>
              <a:t>‹#›</a:t>
            </a:fld>
            <a:endParaRPr lang="en-GB"/>
          </a:p>
        </p:txBody>
      </p:sp>
    </p:spTree>
    <p:extLst>
      <p:ext uri="{BB962C8B-B14F-4D97-AF65-F5344CB8AC3E}">
        <p14:creationId xmlns:p14="http://schemas.microsoft.com/office/powerpoint/2010/main" val="2494357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BD025E0-FBD1-4B5C-8A23-A9757822064B}" type="slidenum">
              <a:rPr lang="en-GB" smtClean="0"/>
              <a:t>1</a:t>
            </a:fld>
            <a:endParaRPr lang="en-GB"/>
          </a:p>
        </p:txBody>
      </p:sp>
    </p:spTree>
    <p:extLst>
      <p:ext uri="{BB962C8B-B14F-4D97-AF65-F5344CB8AC3E}">
        <p14:creationId xmlns:p14="http://schemas.microsoft.com/office/powerpoint/2010/main" val="11967499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9425" y="622300"/>
            <a:ext cx="7762875" cy="4367213"/>
          </a:xfrm>
        </p:spPr>
      </p:sp>
      <p:sp>
        <p:nvSpPr>
          <p:cNvPr id="3" name="Notes Placeholder 2"/>
          <p:cNvSpPr>
            <a:spLocks noGrp="1"/>
          </p:cNvSpPr>
          <p:nvPr>
            <p:ph type="body" idx="1"/>
          </p:nvPr>
        </p:nvSpPr>
        <p:spPr>
          <a:xfrm>
            <a:off x="472062" y="5333979"/>
            <a:ext cx="5859954" cy="246221"/>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There should be an ambition to conduct </a:t>
            </a:r>
            <a:r>
              <a:rPr lang="en-GB" dirty="0" err="1"/>
              <a:t>previsit</a:t>
            </a:r>
            <a:r>
              <a:rPr lang="en-GB" dirty="0"/>
              <a:t> data collection during the summer so that peer review site visits can occur between September and February when staff holidays are less prevalent with the review completed by the end of March 2020.</a:t>
            </a:r>
          </a:p>
          <a:p>
            <a:endParaRPr lang="en-GB" dirty="0"/>
          </a:p>
        </p:txBody>
      </p:sp>
      <p:sp>
        <p:nvSpPr>
          <p:cNvPr id="4" name="Slide Number Placeholder 3"/>
          <p:cNvSpPr>
            <a:spLocks noGrp="1"/>
          </p:cNvSpPr>
          <p:nvPr>
            <p:ph type="sldNum" sz="quarter" idx="10"/>
          </p:nvPr>
        </p:nvSpPr>
        <p:spPr>
          <a:xfrm>
            <a:off x="6162098" y="9546304"/>
            <a:ext cx="169918" cy="184666"/>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C3A632B-FBDE-46D4-BF6F-6D14421E634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532444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32C4846-5998-4E9E-BE39-29D7506BF420}"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99170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Text </a:t>
            </a:r>
          </a:p>
        </p:txBody>
      </p:sp>
      <p:sp>
        <p:nvSpPr>
          <p:cNvPr id="4" name="Slide Number Placeholder 3"/>
          <p:cNvSpPr>
            <a:spLocks noGrp="1"/>
          </p:cNvSpPr>
          <p:nvPr>
            <p:ph type="sldNum" sz="quarter" idx="5"/>
          </p:nvPr>
        </p:nvSpPr>
        <p:spPr/>
        <p:txBody>
          <a:bodyPr/>
          <a:lstStyle/>
          <a:p>
            <a:fld id="{1BD025E0-FBD1-4B5C-8A23-A9757822064B}" type="slidenum">
              <a:rPr lang="en-GB" smtClean="0"/>
              <a:t>2</a:t>
            </a:fld>
            <a:endParaRPr lang="en-GB"/>
          </a:p>
        </p:txBody>
      </p:sp>
    </p:spTree>
    <p:extLst>
      <p:ext uri="{BB962C8B-B14F-4D97-AF65-F5344CB8AC3E}">
        <p14:creationId xmlns:p14="http://schemas.microsoft.com/office/powerpoint/2010/main" val="41989427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Cancer alliances are leading their local commissioners and providers to drive earlier and faster diagnosis. The rapid diagnosis and assessment interventions they are putting in place now will help to ensure the Faster Diagnosis Standard is met for patients when fully introduced from April 2020.	</a:t>
            </a:r>
          </a:p>
          <a:p>
            <a:endParaRPr lang="en-GB" dirty="0"/>
          </a:p>
          <a:p>
            <a:endParaRPr lang="en-GB" dirty="0"/>
          </a:p>
        </p:txBody>
      </p:sp>
      <p:sp>
        <p:nvSpPr>
          <p:cNvPr id="4" name="Slide Number Placeholder 3"/>
          <p:cNvSpPr>
            <a:spLocks noGrp="1"/>
          </p:cNvSpPr>
          <p:nvPr>
            <p:ph type="sldNum" sz="quarter" idx="5"/>
          </p:nvPr>
        </p:nvSpPr>
        <p:spPr/>
        <p:txBody>
          <a:bodyPr/>
          <a:lstStyle/>
          <a:p>
            <a:fld id="{032C4846-5998-4E9E-BE39-29D7506BF420}" type="slidenum">
              <a:rPr lang="en-GB" smtClean="0"/>
              <a:t>4</a:t>
            </a:fld>
            <a:endParaRPr lang="en-GB" dirty="0"/>
          </a:p>
        </p:txBody>
      </p:sp>
    </p:spTree>
    <p:extLst>
      <p:ext uri="{BB962C8B-B14F-4D97-AF65-F5344CB8AC3E}">
        <p14:creationId xmlns:p14="http://schemas.microsoft.com/office/powerpoint/2010/main" val="2071069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 education is driven by assessment, change can be driven by scrutiny. Change is difficult and the major advantage of peer review programmes conducted in a formative atmosphere is the ability to create networks, share ideas and adopt good practice that has already been shown to work elsewhere. Good peer review can stimulate optimism, shared learning and team working.</a:t>
            </a:r>
          </a:p>
          <a:p>
            <a:r>
              <a:rPr lang="en-GB" dirty="0"/>
              <a:t>A review process that culminates only in a report with recommendations to the managers of an organisation risks being side-lined by other priorities. To make change happen it is important to engage the people who deliver services and to help them delver change, avoiding simply adding to the pressures they already have.</a:t>
            </a:r>
          </a:p>
          <a:p>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32C4846-5998-4E9E-BE39-29D7506BF420}"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72802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aim of this excel sheet is to gather information to support you better. </a:t>
            </a:r>
            <a:r>
              <a:rPr lang="en-GB" sz="1200" kern="1200" dirty="0">
                <a:solidFill>
                  <a:schemeClr val="tx1"/>
                </a:solidFill>
                <a:effectLst/>
                <a:latin typeface="+mn-lt"/>
                <a:ea typeface="+mn-ea"/>
                <a:cs typeface="+mn-cs"/>
              </a:rPr>
              <a:t>We need to understand the current situation and all the possible drawbacks &amp; challenges that you are confronted to and preventing you from delivering optimal outcomes to CRC patients. With your help and support this will allow us to design process maps of your current pathways so future changes are based on specific requirements that may fit your hospital rather than focusing on implementing best practice standards which may not work for you. I have always believed that healthcare practitioners and care givers are the process owners, their feedback is what matter the most.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In short, the first thing that needs to be done is to standardize how things are performed at each hospital (What pathway is followed for CRC patients) to  ensure that everything is captured, drawbacks identified in order to ensure that potential change ideas will be fit for future and result in sustained improved performance in your hospitals. </a:t>
            </a:r>
          </a:p>
          <a:p>
            <a:pPr lvl="0"/>
            <a:r>
              <a:rPr lang="en-GB" sz="1200" kern="1200" dirty="0">
                <a:solidFill>
                  <a:schemeClr val="tx1"/>
                </a:solidFill>
                <a:effectLst/>
                <a:latin typeface="+mn-lt"/>
                <a:ea typeface="+mn-ea"/>
                <a:cs typeface="+mn-cs"/>
              </a:rPr>
              <a:t>We came up with 6 patients scenarios that need to be entered in the excel. Enter any information related to the patient pathway by date (As day 1 in Patient Journey, what happens? Please try to be as detailed &amp; accurate as possible, consider all potential treatment options. If you do not have an exact date try to enter it in the date you find the most accurate). </a:t>
            </a:r>
          </a:p>
          <a:p>
            <a:pPr lvl="0"/>
            <a:r>
              <a:rPr lang="en-GB" sz="1200" kern="1200" dirty="0">
                <a:solidFill>
                  <a:schemeClr val="tx1"/>
                </a:solidFill>
                <a:effectLst/>
                <a:latin typeface="+mn-lt"/>
                <a:ea typeface="+mn-ea"/>
                <a:cs typeface="+mn-cs"/>
              </a:rPr>
              <a:t>For each step of the patient pathway, identify all inputs in the process (manpower, equipment).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D025E0-FBD1-4B5C-8A23-A9757822064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665580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“TARGET TIMES”</a:t>
            </a:r>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If you already have set benchmarks for target times between each step, kindly specify it.</a:t>
            </a:r>
          </a:p>
          <a:p>
            <a:r>
              <a:rPr lang="en-GB" sz="1200" kern="1200" dirty="0">
                <a:solidFill>
                  <a:schemeClr val="tx1"/>
                </a:solidFill>
                <a:effectLst/>
                <a:latin typeface="+mn-lt"/>
                <a:ea typeface="+mn-ea"/>
                <a:cs typeface="+mn-cs"/>
              </a:rPr>
              <a:t> </a:t>
            </a:r>
          </a:p>
          <a:p>
            <a:r>
              <a:rPr lang="en-GB" sz="1200" b="1" kern="1200" dirty="0">
                <a:solidFill>
                  <a:schemeClr val="tx1"/>
                </a:solidFill>
                <a:effectLst/>
                <a:latin typeface="+mn-lt"/>
                <a:ea typeface="+mn-ea"/>
                <a:cs typeface="+mn-cs"/>
              </a:rPr>
              <a:t>“MAIN CHALLENGES”</a:t>
            </a:r>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List the challenges ( Major to minor importance) that you believe are the main reason for the drawbacks in your performance.</a:t>
            </a:r>
          </a:p>
          <a:p>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D025E0-FBD1-4B5C-8A23-A9757822064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825493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data with the built process maps from the 6 scenarios will enable us to generate customized reports and support each provider based on their drawbacks, resources, processes capabilities and fit for their population needs. </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D025E0-FBD1-4B5C-8A23-A9757822064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431985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Based on the experience of the emergency service reviews </a:t>
            </a:r>
          </a:p>
          <a:p>
            <a:r>
              <a:rPr lang="en-GB" dirty="0"/>
              <a:t>Does the SSG believe this approach to be practical, of relevance and are we applying the right level of challenge? </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32C4846-5998-4E9E-BE39-29D7506BF420}"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334153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32C4846-5998-4E9E-BE39-29D7506BF420}"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69480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D5362216-3530-4C9D-AC46-41E1F93C83D9}" type="datetimeFigureOut">
              <a:rPr lang="en-GB" smtClean="0"/>
              <a:t>04/06/2019</a:t>
            </a:fld>
            <a:endParaRPr lang="en-GB"/>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GB"/>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5C1DB2F4-9907-442D-807A-A20321688A31}" type="slidenum">
              <a:rPr lang="en-GB" smtClean="0"/>
              <a:t>‹#›</a:t>
            </a:fld>
            <a:endParaRPr lang="en-GB"/>
          </a:p>
        </p:txBody>
      </p:sp>
    </p:spTree>
    <p:extLst>
      <p:ext uri="{BB962C8B-B14F-4D97-AF65-F5344CB8AC3E}">
        <p14:creationId xmlns:p14="http://schemas.microsoft.com/office/powerpoint/2010/main" val="432558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362216-3530-4C9D-AC46-41E1F93C83D9}" type="datetimeFigureOut">
              <a:rPr lang="en-GB" smtClean="0"/>
              <a:t>04/06/2019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1DB2F4-9907-442D-807A-A20321688A31}" type="slidenum">
              <a:rPr lang="en-GB" smtClean="0"/>
              <a:t>‹#›</a:t>
            </a:fld>
            <a:endParaRPr lang="en-GB"/>
          </a:p>
        </p:txBody>
      </p:sp>
    </p:spTree>
    <p:extLst>
      <p:ext uri="{BB962C8B-B14F-4D97-AF65-F5344CB8AC3E}">
        <p14:creationId xmlns:p14="http://schemas.microsoft.com/office/powerpoint/2010/main" val="2580754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362216-3530-4C9D-AC46-41E1F93C83D9}" type="datetimeFigureOut">
              <a:rPr lang="en-GB" smtClean="0"/>
              <a:t>04/06/2019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1DB2F4-9907-442D-807A-A20321688A31}" type="slidenum">
              <a:rPr lang="en-GB" smtClean="0"/>
              <a:t>‹#›</a:t>
            </a:fld>
            <a:endParaRPr lang="en-GB"/>
          </a:p>
        </p:txBody>
      </p:sp>
    </p:spTree>
    <p:extLst>
      <p:ext uri="{BB962C8B-B14F-4D97-AF65-F5344CB8AC3E}">
        <p14:creationId xmlns:p14="http://schemas.microsoft.com/office/powerpoint/2010/main" val="37227077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Title and sub-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30855" y="494908"/>
            <a:ext cx="11524596" cy="376630"/>
          </a:xfrm>
        </p:spPr>
        <p:txBody>
          <a:bodyPr/>
          <a:lstStyle>
            <a:lvl1pPr>
              <a:defRPr/>
            </a:lvl1pPr>
          </a:lstStyle>
          <a:p>
            <a:r>
              <a:rPr lang="en-US" dirty="0"/>
              <a:t>Message or lead.  No more than 2 lines</a:t>
            </a:r>
            <a:endParaRPr lang="en-GB" dirty="0"/>
          </a:p>
        </p:txBody>
      </p:sp>
      <p:sp>
        <p:nvSpPr>
          <p:cNvPr id="5" name="Footer Placeholder 4"/>
          <p:cNvSpPr>
            <a:spLocks noGrp="1"/>
          </p:cNvSpPr>
          <p:nvPr>
            <p:ph type="ftr" sz="quarter" idx="11"/>
          </p:nvPr>
        </p:nvSpPr>
        <p:spPr>
          <a:xfrm>
            <a:off x="777765" y="6652887"/>
            <a:ext cx="10972800" cy="153888"/>
          </a:xfrm>
          <a:prstGeom prst="rect">
            <a:avLst/>
          </a:prstGeom>
        </p:spPr>
        <p:txBody>
          <a:bodyPr lIns="0" tIns="0" rIns="0" bIns="0" anchor="b" anchorCtr="0">
            <a:spAutoFit/>
          </a:bodyPr>
          <a:lstStyle>
            <a:lvl1pPr>
              <a:defRPr sz="1000"/>
            </a:lvl1pPr>
          </a:lstStyle>
          <a:p>
            <a:pPr marL="536575" indent="-536575">
              <a:tabLst>
                <a:tab pos="441325" algn="r"/>
              </a:tabLst>
            </a:pPr>
            <a:r>
              <a:rPr lang="en-GB"/>
              <a:t>	Source:	</a:t>
            </a:r>
            <a:endParaRPr lang="en-GB" dirty="0"/>
          </a:p>
        </p:txBody>
      </p:sp>
      <p:sp>
        <p:nvSpPr>
          <p:cNvPr id="6" name="Slide Number Placeholder 5"/>
          <p:cNvSpPr>
            <a:spLocks noGrp="1"/>
          </p:cNvSpPr>
          <p:nvPr>
            <p:ph type="sldNum" sz="quarter" idx="12"/>
          </p:nvPr>
        </p:nvSpPr>
        <p:spPr/>
        <p:txBody>
          <a:bodyPr/>
          <a:lstStyle/>
          <a:p>
            <a:fld id="{75C82340-4C3D-4F0C-A398-099B0E33306C}" type="slidenum">
              <a:rPr lang="en-GB" smtClean="0"/>
              <a:t>‹#›</a:t>
            </a:fld>
            <a:endParaRPr lang="en-GB" dirty="0"/>
          </a:p>
        </p:txBody>
      </p:sp>
      <p:sp>
        <p:nvSpPr>
          <p:cNvPr id="8" name="Text Placeholder 7"/>
          <p:cNvSpPr>
            <a:spLocks noGrp="1"/>
          </p:cNvSpPr>
          <p:nvPr>
            <p:ph type="body" sz="quarter" idx="13" hasCustomPrompt="1"/>
          </p:nvPr>
        </p:nvSpPr>
        <p:spPr>
          <a:xfrm>
            <a:off x="330855" y="914450"/>
            <a:ext cx="11545835" cy="338554"/>
          </a:xfrm>
        </p:spPr>
        <p:txBody>
          <a:bodyPr>
            <a:spAutoFit/>
          </a:bodyPr>
          <a:lstStyle>
            <a:lvl1pPr marL="0" indent="0">
              <a:buFontTx/>
              <a:buNone/>
              <a:defRPr sz="1600" b="1">
                <a:solidFill>
                  <a:schemeClr val="accent6"/>
                </a:solidFill>
              </a:defRPr>
            </a:lvl1pPr>
          </a:lstStyle>
          <a:p>
            <a:pPr lvl="0"/>
            <a:r>
              <a:rPr lang="en-GB" dirty="0"/>
              <a:t>SLIDE TITLE (BOLD, UPPERCASE, 16PT)</a:t>
            </a:r>
          </a:p>
        </p:txBody>
      </p:sp>
    </p:spTree>
    <p:extLst>
      <p:ext uri="{BB962C8B-B14F-4D97-AF65-F5344CB8AC3E}">
        <p14:creationId xmlns:p14="http://schemas.microsoft.com/office/powerpoint/2010/main" val="2358650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362216-3530-4C9D-AC46-41E1F93C83D9}" type="datetimeFigureOut">
              <a:rPr lang="en-GB" smtClean="0"/>
              <a:t>04/06/2019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1DB2F4-9907-442D-807A-A20321688A31}" type="slidenum">
              <a:rPr lang="en-GB" smtClean="0"/>
              <a:t>‹#›</a:t>
            </a:fld>
            <a:endParaRPr lang="en-GB"/>
          </a:p>
        </p:txBody>
      </p:sp>
    </p:spTree>
    <p:extLst>
      <p:ext uri="{BB962C8B-B14F-4D97-AF65-F5344CB8AC3E}">
        <p14:creationId xmlns:p14="http://schemas.microsoft.com/office/powerpoint/2010/main" val="1480252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5362216-3530-4C9D-AC46-41E1F93C83D9}" type="datetimeFigureOut">
              <a:rPr lang="en-GB" smtClean="0"/>
              <a:t>04/06/2019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1DB2F4-9907-442D-807A-A20321688A31}" type="slidenum">
              <a:rPr lang="en-GB" smtClean="0"/>
              <a:t>‹#›</a:t>
            </a:fld>
            <a:endParaRPr lang="en-GB"/>
          </a:p>
        </p:txBody>
      </p:sp>
    </p:spTree>
    <p:extLst>
      <p:ext uri="{BB962C8B-B14F-4D97-AF65-F5344CB8AC3E}">
        <p14:creationId xmlns:p14="http://schemas.microsoft.com/office/powerpoint/2010/main" val="1222468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362216-3530-4C9D-AC46-41E1F93C83D9}" type="datetimeFigureOut">
              <a:rPr lang="en-GB" smtClean="0"/>
              <a:t>04/06/2019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C1DB2F4-9907-442D-807A-A20321688A31}" type="slidenum">
              <a:rPr lang="en-GB" smtClean="0"/>
              <a:t>‹#›</a:t>
            </a:fld>
            <a:endParaRPr lang="en-GB"/>
          </a:p>
        </p:txBody>
      </p:sp>
    </p:spTree>
    <p:extLst>
      <p:ext uri="{BB962C8B-B14F-4D97-AF65-F5344CB8AC3E}">
        <p14:creationId xmlns:p14="http://schemas.microsoft.com/office/powerpoint/2010/main" val="2591162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5362216-3530-4C9D-AC46-41E1F93C83D9}" type="datetimeFigureOut">
              <a:rPr lang="en-GB" smtClean="0"/>
              <a:t>04/06/2019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C1DB2F4-9907-442D-807A-A20321688A31}" type="slidenum">
              <a:rPr lang="en-GB" smtClean="0"/>
              <a:t>‹#›</a:t>
            </a:fld>
            <a:endParaRPr lang="en-GB"/>
          </a:p>
        </p:txBody>
      </p:sp>
    </p:spTree>
    <p:extLst>
      <p:ext uri="{BB962C8B-B14F-4D97-AF65-F5344CB8AC3E}">
        <p14:creationId xmlns:p14="http://schemas.microsoft.com/office/powerpoint/2010/main" val="3801143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362216-3530-4C9D-AC46-41E1F93C83D9}" type="datetimeFigureOut">
              <a:rPr lang="en-GB" smtClean="0"/>
              <a:t>04/06/2019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C1DB2F4-9907-442D-807A-A20321688A31}" type="slidenum">
              <a:rPr lang="en-GB" smtClean="0"/>
              <a:t>‹#›</a:t>
            </a:fld>
            <a:endParaRPr lang="en-GB"/>
          </a:p>
        </p:txBody>
      </p:sp>
    </p:spTree>
    <p:extLst>
      <p:ext uri="{BB962C8B-B14F-4D97-AF65-F5344CB8AC3E}">
        <p14:creationId xmlns:p14="http://schemas.microsoft.com/office/powerpoint/2010/main" val="1974831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362216-3530-4C9D-AC46-41E1F93C83D9}" type="datetimeFigureOut">
              <a:rPr lang="en-GB" smtClean="0"/>
              <a:t>04/06/2019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C1DB2F4-9907-442D-807A-A20321688A31}" type="slidenum">
              <a:rPr lang="en-GB" smtClean="0"/>
              <a:t>‹#›</a:t>
            </a:fld>
            <a:endParaRPr lang="en-GB"/>
          </a:p>
        </p:txBody>
      </p:sp>
    </p:spTree>
    <p:extLst>
      <p:ext uri="{BB962C8B-B14F-4D97-AF65-F5344CB8AC3E}">
        <p14:creationId xmlns:p14="http://schemas.microsoft.com/office/powerpoint/2010/main" val="1956421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Edit Master text styles</a:t>
            </a:r>
          </a:p>
        </p:txBody>
      </p:sp>
      <p:sp>
        <p:nvSpPr>
          <p:cNvPr id="5" name="Date Placeholder 4"/>
          <p:cNvSpPr>
            <a:spLocks noGrp="1"/>
          </p:cNvSpPr>
          <p:nvPr>
            <p:ph type="dt" sz="half" idx="10"/>
          </p:nvPr>
        </p:nvSpPr>
        <p:spPr/>
        <p:txBody>
          <a:bodyPr/>
          <a:lstStyle/>
          <a:p>
            <a:fld id="{D5362216-3530-4C9D-AC46-41E1F93C83D9}" type="datetimeFigureOut">
              <a:rPr lang="en-GB" smtClean="0"/>
              <a:t>04/06/2019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5C1DB2F4-9907-442D-807A-A20321688A31}" type="slidenum">
              <a:rPr lang="en-GB" smtClean="0"/>
              <a:t>‹#›</a:t>
            </a:fld>
            <a:endParaRPr lang="en-GB"/>
          </a:p>
        </p:txBody>
      </p:sp>
    </p:spTree>
    <p:extLst>
      <p:ext uri="{BB962C8B-B14F-4D97-AF65-F5344CB8AC3E}">
        <p14:creationId xmlns:p14="http://schemas.microsoft.com/office/powerpoint/2010/main" val="2030861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D5362216-3530-4C9D-AC46-41E1F93C83D9}" type="datetimeFigureOut">
              <a:rPr lang="en-GB" smtClean="0"/>
              <a:t>04/06/2019</a:t>
            </a:fld>
            <a:endParaRPr lang="en-GB"/>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GB"/>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5C1DB2F4-9907-442D-807A-A20321688A31}" type="slidenum">
              <a:rPr lang="en-GB" smtClean="0"/>
              <a:t>‹#›</a:t>
            </a:fld>
            <a:endParaRPr lang="en-GB"/>
          </a:p>
        </p:txBody>
      </p:sp>
    </p:spTree>
    <p:extLst>
      <p:ext uri="{BB962C8B-B14F-4D97-AF65-F5344CB8AC3E}">
        <p14:creationId xmlns:p14="http://schemas.microsoft.com/office/powerpoint/2010/main" val="1110218551"/>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D5362216-3530-4C9D-AC46-41E1F93C83D9}" type="datetimeFigureOut">
              <a:rPr lang="en-GB" smtClean="0"/>
              <a:t>04/06/2019</a:t>
            </a:fld>
            <a:endParaRPr lang="en-GB"/>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GB"/>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5C1DB2F4-9907-442D-807A-A20321688A31}" type="slidenum">
              <a:rPr lang="en-GB" smtClean="0"/>
              <a:t>‹#›</a:t>
            </a:fld>
            <a:endParaRPr lang="en-GB"/>
          </a:p>
        </p:txBody>
      </p:sp>
    </p:spTree>
    <p:extLst>
      <p:ext uri="{BB962C8B-B14F-4D97-AF65-F5344CB8AC3E}">
        <p14:creationId xmlns:p14="http://schemas.microsoft.com/office/powerpoint/2010/main" val="8335633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png"/><Relationship Id="rId13" Type="http://schemas.microsoft.com/office/2007/relationships/diagramDrawing" Target="../diagrams/drawing10.xml"/><Relationship Id="rId18" Type="http://schemas.microsoft.com/office/2007/relationships/diagramDrawing" Target="../diagrams/drawing11.xml"/><Relationship Id="rId3" Type="http://schemas.openxmlformats.org/officeDocument/2006/relationships/diagramData" Target="../diagrams/data9.xml"/><Relationship Id="rId7" Type="http://schemas.microsoft.com/office/2007/relationships/diagramDrawing" Target="../diagrams/drawing9.xml"/><Relationship Id="rId12" Type="http://schemas.openxmlformats.org/officeDocument/2006/relationships/diagramColors" Target="../diagrams/colors10.xml"/><Relationship Id="rId17" Type="http://schemas.openxmlformats.org/officeDocument/2006/relationships/diagramColors" Target="../diagrams/colors11.xml"/><Relationship Id="rId2" Type="http://schemas.openxmlformats.org/officeDocument/2006/relationships/notesSlide" Target="../notesSlides/notesSlide7.xml"/><Relationship Id="rId16" Type="http://schemas.openxmlformats.org/officeDocument/2006/relationships/diagramQuickStyle" Target="../diagrams/quickStyle11.xml"/><Relationship Id="rId1" Type="http://schemas.openxmlformats.org/officeDocument/2006/relationships/slideLayout" Target="../slideLayouts/slideLayout4.xml"/><Relationship Id="rId6" Type="http://schemas.openxmlformats.org/officeDocument/2006/relationships/diagramColors" Target="../diagrams/colors9.xml"/><Relationship Id="rId11" Type="http://schemas.openxmlformats.org/officeDocument/2006/relationships/diagramQuickStyle" Target="../diagrams/quickStyle10.xml"/><Relationship Id="rId5" Type="http://schemas.openxmlformats.org/officeDocument/2006/relationships/diagramQuickStyle" Target="../diagrams/quickStyle9.xml"/><Relationship Id="rId15" Type="http://schemas.openxmlformats.org/officeDocument/2006/relationships/diagramLayout" Target="../diagrams/layout11.xml"/><Relationship Id="rId10" Type="http://schemas.openxmlformats.org/officeDocument/2006/relationships/diagramLayout" Target="../diagrams/layout10.xml"/><Relationship Id="rId4" Type="http://schemas.openxmlformats.org/officeDocument/2006/relationships/diagramLayout" Target="../diagrams/layout9.xml"/><Relationship Id="rId9" Type="http://schemas.openxmlformats.org/officeDocument/2006/relationships/diagramData" Target="../diagrams/data10.xml"/><Relationship Id="rId14" Type="http://schemas.openxmlformats.org/officeDocument/2006/relationships/diagramData" Target="../diagrams/data11.xml"/></Relationships>
</file>

<file path=ppt/slides/_rels/slide11.xml.rels><?xml version="1.0" encoding="UTF-8" standalone="yes"?>
<Relationships xmlns="http://schemas.openxmlformats.org/package/2006/relationships"><Relationship Id="rId8" Type="http://schemas.microsoft.com/office/2007/relationships/diagramDrawing" Target="../diagrams/drawing12.xml"/><Relationship Id="rId3" Type="http://schemas.openxmlformats.org/officeDocument/2006/relationships/image" Target="../media/image1.png"/><Relationship Id="rId7" Type="http://schemas.openxmlformats.org/officeDocument/2006/relationships/diagramColors" Target="../diagrams/colors1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QuickStyle" Target="../diagrams/quickStyle12.xml"/><Relationship Id="rId5" Type="http://schemas.openxmlformats.org/officeDocument/2006/relationships/diagramLayout" Target="../diagrams/layout12.xml"/><Relationship Id="rId4" Type="http://schemas.openxmlformats.org/officeDocument/2006/relationships/diagramData" Target="../diagrams/data12.xml"/></Relationships>
</file>

<file path=ppt/slides/_rels/slide1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3.xml"/><Relationship Id="rId13" Type="http://schemas.openxmlformats.org/officeDocument/2006/relationships/diagramData" Target="../diagrams/data4.xml"/><Relationship Id="rId18" Type="http://schemas.openxmlformats.org/officeDocument/2006/relationships/image" Target="../media/image1.png"/><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17" Type="http://schemas.microsoft.com/office/2007/relationships/diagramDrawing" Target="../diagrams/drawing4.xml"/><Relationship Id="rId2" Type="http://schemas.openxmlformats.org/officeDocument/2006/relationships/image" Target="../media/image2.png"/><Relationship Id="rId16" Type="http://schemas.openxmlformats.org/officeDocument/2006/relationships/diagramColors" Target="../diagrams/colors4.xml"/><Relationship Id="rId1" Type="http://schemas.openxmlformats.org/officeDocument/2006/relationships/slideLayout" Target="../slideLayouts/slideLayout6.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5" Type="http://schemas.openxmlformats.org/officeDocument/2006/relationships/diagramQuickStyle" Target="../diagrams/quickStyle4.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 Id="rId1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diagramData" Target="../diagrams/data6.xml"/><Relationship Id="rId13" Type="http://schemas.openxmlformats.org/officeDocument/2006/relationships/image" Target="../media/image1.png"/><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8" Type="http://schemas.microsoft.com/office/2007/relationships/diagramDrawing" Target="../diagrams/drawing7.xml"/><Relationship Id="rId13" Type="http://schemas.microsoft.com/office/2007/relationships/diagramDrawing" Target="../diagrams/drawing8.xml"/><Relationship Id="rId3" Type="http://schemas.openxmlformats.org/officeDocument/2006/relationships/image" Target="../media/image4.png"/><Relationship Id="rId7" Type="http://schemas.openxmlformats.org/officeDocument/2006/relationships/diagramColors" Target="../diagrams/colors7.xml"/><Relationship Id="rId12" Type="http://schemas.openxmlformats.org/officeDocument/2006/relationships/diagramColors" Target="../diagrams/colors8.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diagramQuickStyle" Target="../diagrams/quickStyle7.xml"/><Relationship Id="rId11" Type="http://schemas.openxmlformats.org/officeDocument/2006/relationships/diagramQuickStyle" Target="../diagrams/quickStyle8.xml"/><Relationship Id="rId5" Type="http://schemas.openxmlformats.org/officeDocument/2006/relationships/diagramLayout" Target="../diagrams/layout7.xml"/><Relationship Id="rId10" Type="http://schemas.openxmlformats.org/officeDocument/2006/relationships/diagramLayout" Target="../diagrams/layout8.xml"/><Relationship Id="rId4" Type="http://schemas.openxmlformats.org/officeDocument/2006/relationships/diagramData" Target="../diagrams/data7.xml"/><Relationship Id="rId9" Type="http://schemas.openxmlformats.org/officeDocument/2006/relationships/diagramData" Target="../diagrams/data8.xml"/><Relationship Id="rId1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image" Target="../media/image1.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C4DEFEA-35B5-4419-975F-2CF55436C807}"/>
              </a:ext>
            </a:extLst>
          </p:cNvPr>
          <p:cNvSpPr>
            <a:spLocks noGrp="1"/>
          </p:cNvSpPr>
          <p:nvPr>
            <p:ph type="ctrTitle"/>
          </p:nvPr>
        </p:nvSpPr>
        <p:spPr>
          <a:xfrm>
            <a:off x="603504" y="770467"/>
            <a:ext cx="6608963" cy="3352800"/>
          </a:xfrm>
        </p:spPr>
        <p:txBody>
          <a:bodyPr>
            <a:normAutofit/>
          </a:bodyPr>
          <a:lstStyle/>
          <a:p>
            <a:r>
              <a:rPr lang="en-GB" sz="6200" dirty="0"/>
              <a:t>SW Cancer Alliances Colorectal Pathway Plan </a:t>
            </a:r>
          </a:p>
        </p:txBody>
      </p:sp>
      <p:sp>
        <p:nvSpPr>
          <p:cNvPr id="5" name="Subtitle 4">
            <a:extLst>
              <a:ext uri="{FF2B5EF4-FFF2-40B4-BE49-F238E27FC236}">
                <a16:creationId xmlns:a16="http://schemas.microsoft.com/office/drawing/2014/main" id="{AC303823-5DEA-4EA1-AF0F-554025C6FA7C}"/>
              </a:ext>
            </a:extLst>
          </p:cNvPr>
          <p:cNvSpPr>
            <a:spLocks noGrp="1"/>
          </p:cNvSpPr>
          <p:nvPr>
            <p:ph type="subTitle" idx="1"/>
          </p:nvPr>
        </p:nvSpPr>
        <p:spPr>
          <a:xfrm>
            <a:off x="667513" y="4206876"/>
            <a:ext cx="6544954" cy="1645920"/>
          </a:xfrm>
        </p:spPr>
        <p:txBody>
          <a:bodyPr>
            <a:normAutofit/>
          </a:bodyPr>
          <a:lstStyle/>
          <a:p>
            <a:r>
              <a:rPr lang="en-GB" dirty="0"/>
              <a:t>Michael Thomas SWAG Clinical Lead </a:t>
            </a:r>
          </a:p>
          <a:p>
            <a:r>
              <a:rPr lang="en-GB" dirty="0"/>
              <a:t>Melanie Feldman PCA Clinical Lead</a:t>
            </a:r>
          </a:p>
        </p:txBody>
      </p:sp>
      <p:sp>
        <p:nvSpPr>
          <p:cNvPr id="15" name="Rectangle 14">
            <a:extLst>
              <a:ext uri="{FF2B5EF4-FFF2-40B4-BE49-F238E27FC236}">
                <a16:creationId xmlns:a16="http://schemas.microsoft.com/office/drawing/2014/main" id="{73EA2C3E-E336-4F2C-AC83-50B4F69A4E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2944" y="0"/>
            <a:ext cx="4639056"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A23080BA-235E-4105-AF64-FF073971CD92}"/>
              </a:ext>
            </a:extLst>
          </p:cNvPr>
          <p:cNvPicPr>
            <a:picLocks noChangeAspect="1"/>
          </p:cNvPicPr>
          <p:nvPr/>
        </p:nvPicPr>
        <p:blipFill>
          <a:blip r:embed="rId3"/>
          <a:stretch>
            <a:fillRect/>
          </a:stretch>
        </p:blipFill>
        <p:spPr>
          <a:xfrm>
            <a:off x="8236368" y="2792096"/>
            <a:ext cx="3352128" cy="1273808"/>
          </a:xfrm>
          <a:prstGeom prst="rect">
            <a:avLst/>
          </a:prstGeom>
        </p:spPr>
      </p:pic>
    </p:spTree>
    <p:extLst>
      <p:ext uri="{BB962C8B-B14F-4D97-AF65-F5344CB8AC3E}">
        <p14:creationId xmlns:p14="http://schemas.microsoft.com/office/powerpoint/2010/main" val="2470181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B6368-B2FE-4056-A439-AC940CB40C2B}"/>
              </a:ext>
            </a:extLst>
          </p:cNvPr>
          <p:cNvSpPr>
            <a:spLocks noGrp="1"/>
          </p:cNvSpPr>
          <p:nvPr>
            <p:ph type="title"/>
          </p:nvPr>
        </p:nvSpPr>
        <p:spPr/>
        <p:txBody>
          <a:bodyPr>
            <a:normAutofit/>
          </a:bodyPr>
          <a:lstStyle/>
          <a:p>
            <a:r>
              <a:rPr lang="en-GB" sz="4400" b="1" dirty="0"/>
              <a:t>Data Reports to support identifying gaps</a:t>
            </a:r>
          </a:p>
        </p:txBody>
      </p:sp>
      <p:graphicFrame>
        <p:nvGraphicFramePr>
          <p:cNvPr id="8" name="Content Placeholder 7">
            <a:extLst>
              <a:ext uri="{FF2B5EF4-FFF2-40B4-BE49-F238E27FC236}">
                <a16:creationId xmlns:a16="http://schemas.microsoft.com/office/drawing/2014/main" id="{EE6BE2B5-01A7-4A6E-9305-D0B9035157B3}"/>
              </a:ext>
            </a:extLst>
          </p:cNvPr>
          <p:cNvGraphicFramePr>
            <a:graphicFrameLocks noGrp="1"/>
          </p:cNvGraphicFramePr>
          <p:nvPr>
            <p:ph sz="half" idx="1"/>
            <p:extLst/>
          </p:nvPr>
        </p:nvGraphicFramePr>
        <p:xfrm>
          <a:off x="676655" y="1998134"/>
          <a:ext cx="10858121" cy="16581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a:extLst>
              <a:ext uri="{FF2B5EF4-FFF2-40B4-BE49-F238E27FC236}">
                <a16:creationId xmlns:a16="http://schemas.microsoft.com/office/drawing/2014/main" id="{4B36BA0D-C8F7-4F61-B32D-51933BC0CB1F}"/>
              </a:ext>
            </a:extLst>
          </p:cNvPr>
          <p:cNvPicPr>
            <a:picLocks noChangeAspect="1"/>
          </p:cNvPicPr>
          <p:nvPr/>
        </p:nvPicPr>
        <p:blipFill>
          <a:blip r:embed="rId8"/>
          <a:stretch>
            <a:fillRect/>
          </a:stretch>
        </p:blipFill>
        <p:spPr>
          <a:xfrm>
            <a:off x="10417417" y="276210"/>
            <a:ext cx="1462088" cy="555593"/>
          </a:xfrm>
          <a:prstGeom prst="rect">
            <a:avLst/>
          </a:prstGeom>
        </p:spPr>
      </p:pic>
      <p:graphicFrame>
        <p:nvGraphicFramePr>
          <p:cNvPr id="6" name="Diagram 5">
            <a:extLst>
              <a:ext uri="{FF2B5EF4-FFF2-40B4-BE49-F238E27FC236}">
                <a16:creationId xmlns:a16="http://schemas.microsoft.com/office/drawing/2014/main" id="{8ADB7F96-5265-4E83-9DC8-C8E1E6A847F7}"/>
              </a:ext>
            </a:extLst>
          </p:cNvPr>
          <p:cNvGraphicFramePr/>
          <p:nvPr>
            <p:extLst/>
          </p:nvPr>
        </p:nvGraphicFramePr>
        <p:xfrm>
          <a:off x="850826" y="3863161"/>
          <a:ext cx="10655373" cy="1043938"/>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graphicFrame>
        <p:nvGraphicFramePr>
          <p:cNvPr id="9" name="Diagram 8">
            <a:extLst>
              <a:ext uri="{FF2B5EF4-FFF2-40B4-BE49-F238E27FC236}">
                <a16:creationId xmlns:a16="http://schemas.microsoft.com/office/drawing/2014/main" id="{201206B8-E528-4877-A51F-C1E01C8BD39D}"/>
              </a:ext>
            </a:extLst>
          </p:cNvPr>
          <p:cNvGraphicFramePr/>
          <p:nvPr>
            <p:extLst/>
          </p:nvPr>
        </p:nvGraphicFramePr>
        <p:xfrm>
          <a:off x="4373999" y="5183161"/>
          <a:ext cx="3857659" cy="369332"/>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spTree>
    <p:extLst>
      <p:ext uri="{BB962C8B-B14F-4D97-AF65-F5344CB8AC3E}">
        <p14:creationId xmlns:p14="http://schemas.microsoft.com/office/powerpoint/2010/main" val="13456412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709A5-4420-4A34-B863-38EC2E84712B}"/>
              </a:ext>
            </a:extLst>
          </p:cNvPr>
          <p:cNvSpPr>
            <a:spLocks noGrp="1"/>
          </p:cNvSpPr>
          <p:nvPr>
            <p:ph type="title"/>
          </p:nvPr>
        </p:nvSpPr>
        <p:spPr>
          <a:xfrm>
            <a:off x="709612" y="42377"/>
            <a:ext cx="10772775" cy="1658198"/>
          </a:xfrm>
        </p:spPr>
        <p:txBody>
          <a:bodyPr>
            <a:normAutofit/>
          </a:bodyPr>
          <a:lstStyle/>
          <a:p>
            <a:r>
              <a:rPr lang="en-GB" sz="4400" b="1" dirty="0"/>
              <a:t>Project Plan Detail May 2019 – March 2020   </a:t>
            </a:r>
          </a:p>
        </p:txBody>
      </p:sp>
      <p:pic>
        <p:nvPicPr>
          <p:cNvPr id="7" name="Picture 6">
            <a:extLst>
              <a:ext uri="{FF2B5EF4-FFF2-40B4-BE49-F238E27FC236}">
                <a16:creationId xmlns:a16="http://schemas.microsoft.com/office/drawing/2014/main" id="{D71858D9-CCDF-4914-BB81-732ECA62A972}"/>
              </a:ext>
            </a:extLst>
          </p:cNvPr>
          <p:cNvPicPr>
            <a:picLocks noChangeAspect="1"/>
          </p:cNvPicPr>
          <p:nvPr/>
        </p:nvPicPr>
        <p:blipFill>
          <a:blip r:embed="rId3"/>
          <a:stretch>
            <a:fillRect/>
          </a:stretch>
        </p:blipFill>
        <p:spPr>
          <a:xfrm>
            <a:off x="10417417" y="276210"/>
            <a:ext cx="1462088" cy="555593"/>
          </a:xfrm>
          <a:prstGeom prst="rect">
            <a:avLst/>
          </a:prstGeom>
        </p:spPr>
      </p:pic>
      <p:graphicFrame>
        <p:nvGraphicFramePr>
          <p:cNvPr id="5" name="Content Placeholder 2">
            <a:extLst>
              <a:ext uri="{FF2B5EF4-FFF2-40B4-BE49-F238E27FC236}">
                <a16:creationId xmlns:a16="http://schemas.microsoft.com/office/drawing/2014/main" id="{05B0D95D-CC8E-410B-85AB-3A0E52485F21}"/>
              </a:ext>
            </a:extLst>
          </p:cNvPr>
          <p:cNvGraphicFramePr>
            <a:graphicFrameLocks noGrp="1"/>
          </p:cNvGraphicFramePr>
          <p:nvPr>
            <p:ph idx="1"/>
            <p:extLst/>
          </p:nvPr>
        </p:nvGraphicFramePr>
        <p:xfrm>
          <a:off x="709612" y="1469572"/>
          <a:ext cx="11169893" cy="504008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9346552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7">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2" name="Title 1">
            <a:extLst>
              <a:ext uri="{FF2B5EF4-FFF2-40B4-BE49-F238E27FC236}">
                <a16:creationId xmlns:a16="http://schemas.microsoft.com/office/drawing/2014/main" id="{605709A5-4420-4A34-B863-38EC2E84712B}"/>
              </a:ext>
            </a:extLst>
          </p:cNvPr>
          <p:cNvSpPr>
            <a:spLocks noGrp="1"/>
          </p:cNvSpPr>
          <p:nvPr>
            <p:ph type="title"/>
          </p:nvPr>
        </p:nvSpPr>
        <p:spPr>
          <a:xfrm>
            <a:off x="657224" y="936711"/>
            <a:ext cx="2988265" cy="4984578"/>
          </a:xfrm>
        </p:spPr>
        <p:txBody>
          <a:bodyPr>
            <a:normAutofit/>
          </a:bodyPr>
          <a:lstStyle/>
          <a:p>
            <a:pPr algn="ctr"/>
            <a:r>
              <a:rPr lang="en-GB" sz="4400" b="1" dirty="0">
                <a:solidFill>
                  <a:srgbClr val="FFFFFF"/>
                </a:solidFill>
              </a:rPr>
              <a:t>The Metrics   </a:t>
            </a:r>
          </a:p>
        </p:txBody>
      </p:sp>
      <p:graphicFrame>
        <p:nvGraphicFramePr>
          <p:cNvPr id="4" name="Content Placeholder 3">
            <a:extLst>
              <a:ext uri="{FF2B5EF4-FFF2-40B4-BE49-F238E27FC236}">
                <a16:creationId xmlns:a16="http://schemas.microsoft.com/office/drawing/2014/main" id="{7DB5E0B8-7ED6-49A5-88F2-E25D1028BD1C}"/>
              </a:ext>
            </a:extLst>
          </p:cNvPr>
          <p:cNvGraphicFramePr>
            <a:graphicFrameLocks noGrp="1"/>
          </p:cNvGraphicFramePr>
          <p:nvPr>
            <p:ph idx="1"/>
            <p:extLst/>
          </p:nvPr>
        </p:nvGraphicFramePr>
        <p:xfrm>
          <a:off x="4302713" y="1047565"/>
          <a:ext cx="7683647" cy="54952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4" name="Picture 13">
            <a:extLst>
              <a:ext uri="{FF2B5EF4-FFF2-40B4-BE49-F238E27FC236}">
                <a16:creationId xmlns:a16="http://schemas.microsoft.com/office/drawing/2014/main" id="{57DE60E4-7ED8-491C-ACD9-DC63E1709118}"/>
              </a:ext>
            </a:extLst>
          </p:cNvPr>
          <p:cNvPicPr>
            <a:picLocks noChangeAspect="1"/>
          </p:cNvPicPr>
          <p:nvPr/>
        </p:nvPicPr>
        <p:blipFill>
          <a:blip r:embed="rId8"/>
          <a:stretch>
            <a:fillRect/>
          </a:stretch>
        </p:blipFill>
        <p:spPr>
          <a:xfrm>
            <a:off x="10620420" y="214067"/>
            <a:ext cx="1462088" cy="555593"/>
          </a:xfrm>
          <a:prstGeom prst="rect">
            <a:avLst/>
          </a:prstGeom>
        </p:spPr>
      </p:pic>
    </p:spTree>
    <p:extLst>
      <p:ext uri="{BB962C8B-B14F-4D97-AF65-F5344CB8AC3E}">
        <p14:creationId xmlns:p14="http://schemas.microsoft.com/office/powerpoint/2010/main" val="18274898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7AB319-64C0-4E2D-B1CD-0A970301BE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CC4A892D-088E-4414-965D-1F8C4212F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7" name="Title 1"/>
          <p:cNvSpPr>
            <a:spLocks noGrp="1"/>
          </p:cNvSpPr>
          <p:nvPr>
            <p:ph type="title"/>
          </p:nvPr>
        </p:nvSpPr>
        <p:spPr>
          <a:xfrm>
            <a:off x="609601" y="5152405"/>
            <a:ext cx="10923638" cy="1125190"/>
          </a:xfrm>
        </p:spPr>
        <p:txBody>
          <a:bodyPr vert="horz" lIns="91440" tIns="45720" rIns="91440" bIns="45720" rtlCol="0" anchor="b">
            <a:noAutofit/>
          </a:bodyPr>
          <a:lstStyle/>
          <a:p>
            <a:pPr algn="ctr">
              <a:lnSpc>
                <a:spcPct val="80000"/>
              </a:lnSpc>
            </a:pPr>
            <a:br>
              <a:rPr lang="en-US" sz="4400" b="1" dirty="0">
                <a:solidFill>
                  <a:srgbClr val="FFFFFF"/>
                </a:solidFill>
              </a:rPr>
            </a:br>
            <a:r>
              <a:rPr lang="en-US" sz="4400" b="1" dirty="0">
                <a:solidFill>
                  <a:srgbClr val="FFFFFF"/>
                </a:solidFill>
              </a:rPr>
              <a:t>The project will begin in May 2019 with a first milestone report expected Sep,19.</a:t>
            </a:r>
          </a:p>
        </p:txBody>
      </p:sp>
      <p:sp>
        <p:nvSpPr>
          <p:cNvPr id="17" name="Rectangle 16">
            <a:extLst>
              <a:ext uri="{FF2B5EF4-FFF2-40B4-BE49-F238E27FC236}">
                <a16:creationId xmlns:a16="http://schemas.microsoft.com/office/drawing/2014/main" id="{472BC85F-BF83-4D6D-A1BC-8EE5822F0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45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pic>
        <p:nvPicPr>
          <p:cNvPr id="8" name="Picture 7">
            <a:extLst>
              <a:ext uri="{FF2B5EF4-FFF2-40B4-BE49-F238E27FC236}">
                <a16:creationId xmlns:a16="http://schemas.microsoft.com/office/drawing/2014/main" id="{D1E0FDE7-9B8C-4357-A9C0-38979475AFC9}"/>
              </a:ext>
            </a:extLst>
          </p:cNvPr>
          <p:cNvPicPr>
            <a:picLocks noChangeAspect="1"/>
          </p:cNvPicPr>
          <p:nvPr/>
        </p:nvPicPr>
        <p:blipFill>
          <a:blip r:embed="rId3"/>
          <a:stretch>
            <a:fillRect/>
          </a:stretch>
        </p:blipFill>
        <p:spPr>
          <a:xfrm>
            <a:off x="10559460" y="239872"/>
            <a:ext cx="1462088" cy="555593"/>
          </a:xfrm>
          <a:prstGeom prst="rect">
            <a:avLst/>
          </a:prstGeom>
        </p:spPr>
      </p:pic>
      <p:graphicFrame>
        <p:nvGraphicFramePr>
          <p:cNvPr id="6" name="Table 5"/>
          <p:cNvGraphicFramePr>
            <a:graphicFrameLocks noGrp="1"/>
          </p:cNvGraphicFramePr>
          <p:nvPr>
            <p:extLst/>
          </p:nvPr>
        </p:nvGraphicFramePr>
        <p:xfrm>
          <a:off x="159798" y="900546"/>
          <a:ext cx="11967092" cy="3076052"/>
        </p:xfrm>
        <a:graphic>
          <a:graphicData uri="http://schemas.openxmlformats.org/drawingml/2006/table">
            <a:tbl>
              <a:tblPr firstRow="1" bandRow="1">
                <a:tableStyleId>{E8B1032C-EA38-4F05-BA0D-38AFFFC7BED3}</a:tableStyleId>
              </a:tblPr>
              <a:tblGrid>
                <a:gridCol w="377209">
                  <a:extLst>
                    <a:ext uri="{9D8B030D-6E8A-4147-A177-3AD203B41FA5}">
                      <a16:colId xmlns:a16="http://schemas.microsoft.com/office/drawing/2014/main" val="309989626"/>
                    </a:ext>
                  </a:extLst>
                </a:gridCol>
                <a:gridCol w="3674718">
                  <a:extLst>
                    <a:ext uri="{9D8B030D-6E8A-4147-A177-3AD203B41FA5}">
                      <a16:colId xmlns:a16="http://schemas.microsoft.com/office/drawing/2014/main" val="2519943714"/>
                    </a:ext>
                  </a:extLst>
                </a:gridCol>
                <a:gridCol w="674612">
                  <a:extLst>
                    <a:ext uri="{9D8B030D-6E8A-4147-A177-3AD203B41FA5}">
                      <a16:colId xmlns:a16="http://schemas.microsoft.com/office/drawing/2014/main" val="2317668023"/>
                    </a:ext>
                  </a:extLst>
                </a:gridCol>
                <a:gridCol w="674612">
                  <a:extLst>
                    <a:ext uri="{9D8B030D-6E8A-4147-A177-3AD203B41FA5}">
                      <a16:colId xmlns:a16="http://schemas.microsoft.com/office/drawing/2014/main" val="2185650599"/>
                    </a:ext>
                  </a:extLst>
                </a:gridCol>
                <a:gridCol w="674612">
                  <a:extLst>
                    <a:ext uri="{9D8B030D-6E8A-4147-A177-3AD203B41FA5}">
                      <a16:colId xmlns:a16="http://schemas.microsoft.com/office/drawing/2014/main" val="3125482726"/>
                    </a:ext>
                  </a:extLst>
                </a:gridCol>
                <a:gridCol w="674612">
                  <a:extLst>
                    <a:ext uri="{9D8B030D-6E8A-4147-A177-3AD203B41FA5}">
                      <a16:colId xmlns:a16="http://schemas.microsoft.com/office/drawing/2014/main" val="96852149"/>
                    </a:ext>
                  </a:extLst>
                </a:gridCol>
                <a:gridCol w="674612">
                  <a:extLst>
                    <a:ext uri="{9D8B030D-6E8A-4147-A177-3AD203B41FA5}">
                      <a16:colId xmlns:a16="http://schemas.microsoft.com/office/drawing/2014/main" val="1542145031"/>
                    </a:ext>
                  </a:extLst>
                </a:gridCol>
                <a:gridCol w="674612">
                  <a:extLst>
                    <a:ext uri="{9D8B030D-6E8A-4147-A177-3AD203B41FA5}">
                      <a16:colId xmlns:a16="http://schemas.microsoft.com/office/drawing/2014/main" val="3354750517"/>
                    </a:ext>
                  </a:extLst>
                </a:gridCol>
                <a:gridCol w="674612">
                  <a:extLst>
                    <a:ext uri="{9D8B030D-6E8A-4147-A177-3AD203B41FA5}">
                      <a16:colId xmlns:a16="http://schemas.microsoft.com/office/drawing/2014/main" val="1545659839"/>
                    </a:ext>
                  </a:extLst>
                </a:gridCol>
                <a:gridCol w="674612">
                  <a:extLst>
                    <a:ext uri="{9D8B030D-6E8A-4147-A177-3AD203B41FA5}">
                      <a16:colId xmlns:a16="http://schemas.microsoft.com/office/drawing/2014/main" val="568594663"/>
                    </a:ext>
                  </a:extLst>
                </a:gridCol>
                <a:gridCol w="674612">
                  <a:extLst>
                    <a:ext uri="{9D8B030D-6E8A-4147-A177-3AD203B41FA5}">
                      <a16:colId xmlns:a16="http://schemas.microsoft.com/office/drawing/2014/main" val="828601516"/>
                    </a:ext>
                  </a:extLst>
                </a:gridCol>
                <a:gridCol w="569548">
                  <a:extLst>
                    <a:ext uri="{9D8B030D-6E8A-4147-A177-3AD203B41FA5}">
                      <a16:colId xmlns:a16="http://schemas.microsoft.com/office/drawing/2014/main" val="3830866948"/>
                    </a:ext>
                  </a:extLst>
                </a:gridCol>
                <a:gridCol w="612012">
                  <a:extLst>
                    <a:ext uri="{9D8B030D-6E8A-4147-A177-3AD203B41FA5}">
                      <a16:colId xmlns:a16="http://schemas.microsoft.com/office/drawing/2014/main" val="1420042171"/>
                    </a:ext>
                  </a:extLst>
                </a:gridCol>
                <a:gridCol w="662097">
                  <a:extLst>
                    <a:ext uri="{9D8B030D-6E8A-4147-A177-3AD203B41FA5}">
                      <a16:colId xmlns:a16="http://schemas.microsoft.com/office/drawing/2014/main" val="826611865"/>
                    </a:ext>
                  </a:extLst>
                </a:gridCol>
              </a:tblGrid>
              <a:tr h="214051">
                <a:tc rowSpan="2" gridSpan="2">
                  <a:txBody>
                    <a:bodyPr/>
                    <a:lstStyle/>
                    <a:p>
                      <a:pPr algn="l" rtl="0" fontAlgn="ctr"/>
                      <a:r>
                        <a:rPr lang="en-GB" sz="1200" b="1" u="none" strike="noStrike">
                          <a:solidFill>
                            <a:schemeClr val="bg1"/>
                          </a:solidFill>
                          <a:effectLst/>
                          <a:latin typeface="+mn-lt"/>
                        </a:rPr>
                        <a:t>Actions</a:t>
                      </a:r>
                      <a:endParaRPr lang="en-GB" sz="1200" b="1" i="0" u="none" strike="noStrike">
                        <a:solidFill>
                          <a:schemeClr val="bg1"/>
                        </a:solidFill>
                        <a:effectLst/>
                        <a:latin typeface="+mn-lt"/>
                      </a:endParaRPr>
                    </a:p>
                  </a:txBody>
                  <a:tcPr marL="69745" marR="69745" marT="69745" marB="69745"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lumMod val="25000"/>
                        <a:lumOff val="75000"/>
                      </a:schemeClr>
                    </a:solidFill>
                  </a:tcPr>
                </a:tc>
                <a:tc rowSpan="2" hMerge="1">
                  <a:txBody>
                    <a:bodyPr/>
                    <a:lstStyle/>
                    <a:p>
                      <a:endParaRPr lang="en-GB"/>
                    </a:p>
                  </a:txBody>
                  <a:tcPr/>
                </a:tc>
                <a:tc>
                  <a:txBody>
                    <a:bodyPr/>
                    <a:lstStyle/>
                    <a:p>
                      <a:pPr algn="ctr" rtl="0" fontAlgn="ctr"/>
                      <a:r>
                        <a:rPr lang="en-GB" sz="1200" b="1" u="none" strike="noStrike">
                          <a:solidFill>
                            <a:schemeClr val="bg1"/>
                          </a:solidFill>
                          <a:effectLst/>
                          <a:latin typeface="+mn-lt"/>
                        </a:rPr>
                        <a:t>1</a:t>
                      </a:r>
                      <a:endParaRPr lang="en-GB" sz="1200" b="1" i="0" u="none" strike="noStrike">
                        <a:solidFill>
                          <a:schemeClr val="bg1"/>
                        </a:solidFill>
                        <a:effectLst/>
                        <a:latin typeface="+mn-lt"/>
                      </a:endParaRPr>
                    </a:p>
                  </a:txBody>
                  <a:tcPr marL="17715" marR="17715" marT="1469"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5000"/>
                        <a:lumOff val="75000"/>
                      </a:schemeClr>
                    </a:solidFill>
                  </a:tcPr>
                </a:tc>
                <a:tc>
                  <a:txBody>
                    <a:bodyPr/>
                    <a:lstStyle/>
                    <a:p>
                      <a:pPr algn="ctr" rtl="0" fontAlgn="ctr"/>
                      <a:r>
                        <a:rPr lang="en-GB" sz="1200" b="1" u="none" strike="noStrike">
                          <a:solidFill>
                            <a:schemeClr val="bg1"/>
                          </a:solidFill>
                          <a:effectLst/>
                          <a:latin typeface="+mn-lt"/>
                        </a:rPr>
                        <a:t>2</a:t>
                      </a:r>
                      <a:endParaRPr lang="en-GB" sz="1200" b="1" i="0" u="none" strike="noStrike">
                        <a:solidFill>
                          <a:schemeClr val="bg1"/>
                        </a:solidFill>
                        <a:effectLst/>
                        <a:latin typeface="+mn-lt"/>
                      </a:endParaRPr>
                    </a:p>
                  </a:txBody>
                  <a:tcPr marL="17715" marR="17715" marT="1469"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5000"/>
                        <a:lumOff val="75000"/>
                      </a:schemeClr>
                    </a:solidFill>
                  </a:tcPr>
                </a:tc>
                <a:tc>
                  <a:txBody>
                    <a:bodyPr/>
                    <a:lstStyle/>
                    <a:p>
                      <a:pPr algn="ctr" rtl="0" fontAlgn="ctr"/>
                      <a:r>
                        <a:rPr lang="en-GB" sz="1200" b="1" u="none" strike="noStrike">
                          <a:solidFill>
                            <a:schemeClr val="bg1"/>
                          </a:solidFill>
                          <a:effectLst/>
                          <a:latin typeface="+mn-lt"/>
                        </a:rPr>
                        <a:t>3</a:t>
                      </a:r>
                      <a:endParaRPr lang="en-GB" sz="1200" b="1" i="0" u="none" strike="noStrike">
                        <a:solidFill>
                          <a:schemeClr val="bg1"/>
                        </a:solidFill>
                        <a:effectLst/>
                        <a:latin typeface="+mn-lt"/>
                      </a:endParaRPr>
                    </a:p>
                  </a:txBody>
                  <a:tcPr marL="17715" marR="17715" marT="1469"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5000"/>
                        <a:lumOff val="75000"/>
                      </a:schemeClr>
                    </a:solidFill>
                  </a:tcPr>
                </a:tc>
                <a:tc>
                  <a:txBody>
                    <a:bodyPr/>
                    <a:lstStyle/>
                    <a:p>
                      <a:pPr algn="ctr" rtl="0" fontAlgn="ctr"/>
                      <a:r>
                        <a:rPr lang="en-GB" sz="1200" b="1" u="none" strike="noStrike">
                          <a:solidFill>
                            <a:schemeClr val="bg1"/>
                          </a:solidFill>
                          <a:effectLst/>
                          <a:latin typeface="+mn-lt"/>
                        </a:rPr>
                        <a:t>4</a:t>
                      </a:r>
                      <a:endParaRPr lang="en-GB" sz="1200" b="1" i="0" u="none" strike="noStrike">
                        <a:solidFill>
                          <a:schemeClr val="bg1"/>
                        </a:solidFill>
                        <a:effectLst/>
                        <a:latin typeface="+mn-lt"/>
                      </a:endParaRPr>
                    </a:p>
                  </a:txBody>
                  <a:tcPr marL="17715" marR="17715" marT="1469"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5000"/>
                        <a:lumOff val="75000"/>
                      </a:schemeClr>
                    </a:solidFill>
                  </a:tcPr>
                </a:tc>
                <a:tc>
                  <a:txBody>
                    <a:bodyPr/>
                    <a:lstStyle/>
                    <a:p>
                      <a:pPr algn="ctr" rtl="0" fontAlgn="ctr"/>
                      <a:r>
                        <a:rPr lang="en-GB" sz="1200" b="1" u="none" strike="noStrike">
                          <a:solidFill>
                            <a:schemeClr val="bg1"/>
                          </a:solidFill>
                          <a:effectLst/>
                          <a:latin typeface="+mn-lt"/>
                        </a:rPr>
                        <a:t>5</a:t>
                      </a:r>
                      <a:endParaRPr lang="en-GB" sz="1200" b="1" i="0" u="none" strike="noStrike">
                        <a:solidFill>
                          <a:schemeClr val="bg1"/>
                        </a:solidFill>
                        <a:effectLst/>
                        <a:latin typeface="+mn-lt"/>
                      </a:endParaRPr>
                    </a:p>
                  </a:txBody>
                  <a:tcPr marL="17715" marR="17715" marT="1469"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5000"/>
                        <a:lumOff val="75000"/>
                      </a:schemeClr>
                    </a:solidFill>
                  </a:tcPr>
                </a:tc>
                <a:tc>
                  <a:txBody>
                    <a:bodyPr/>
                    <a:lstStyle/>
                    <a:p>
                      <a:pPr algn="ctr" rtl="0" fontAlgn="ctr"/>
                      <a:r>
                        <a:rPr lang="en-GB" sz="1200" b="1" u="none" strike="noStrike">
                          <a:solidFill>
                            <a:schemeClr val="bg1"/>
                          </a:solidFill>
                          <a:effectLst/>
                          <a:latin typeface="+mn-lt"/>
                        </a:rPr>
                        <a:t>6</a:t>
                      </a:r>
                      <a:endParaRPr lang="en-GB" sz="1200" b="1" i="0" u="none" strike="noStrike">
                        <a:solidFill>
                          <a:schemeClr val="bg1"/>
                        </a:solidFill>
                        <a:effectLst/>
                        <a:latin typeface="+mn-lt"/>
                      </a:endParaRPr>
                    </a:p>
                  </a:txBody>
                  <a:tcPr marL="17715" marR="17715" marT="1469"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5000"/>
                        <a:lumOff val="75000"/>
                      </a:schemeClr>
                    </a:solidFill>
                  </a:tcPr>
                </a:tc>
                <a:tc>
                  <a:txBody>
                    <a:bodyPr/>
                    <a:lstStyle/>
                    <a:p>
                      <a:pPr algn="ctr" rtl="0" fontAlgn="ctr"/>
                      <a:r>
                        <a:rPr lang="en-GB" sz="1200" b="1" u="none" strike="noStrike">
                          <a:solidFill>
                            <a:schemeClr val="bg1"/>
                          </a:solidFill>
                          <a:effectLst/>
                          <a:latin typeface="+mn-lt"/>
                        </a:rPr>
                        <a:t>7</a:t>
                      </a:r>
                      <a:endParaRPr lang="en-GB" sz="1200" b="1" i="0" u="none" strike="noStrike">
                        <a:solidFill>
                          <a:schemeClr val="bg1"/>
                        </a:solidFill>
                        <a:effectLst/>
                        <a:latin typeface="+mn-lt"/>
                      </a:endParaRPr>
                    </a:p>
                  </a:txBody>
                  <a:tcPr marL="17715" marR="17715" marT="1469"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5000"/>
                        <a:lumOff val="75000"/>
                      </a:schemeClr>
                    </a:solidFill>
                  </a:tcPr>
                </a:tc>
                <a:tc>
                  <a:txBody>
                    <a:bodyPr/>
                    <a:lstStyle/>
                    <a:p>
                      <a:pPr algn="ctr" rtl="0" fontAlgn="ctr"/>
                      <a:r>
                        <a:rPr lang="en-GB" sz="1200" b="1" u="none" strike="noStrike">
                          <a:solidFill>
                            <a:schemeClr val="bg1"/>
                          </a:solidFill>
                          <a:effectLst/>
                          <a:latin typeface="+mn-lt"/>
                        </a:rPr>
                        <a:t>8</a:t>
                      </a:r>
                      <a:endParaRPr lang="en-GB" sz="1200" b="1" i="0" u="none" strike="noStrike">
                        <a:solidFill>
                          <a:schemeClr val="bg1"/>
                        </a:solidFill>
                        <a:effectLst/>
                        <a:latin typeface="+mn-lt"/>
                      </a:endParaRPr>
                    </a:p>
                  </a:txBody>
                  <a:tcPr marL="17715" marR="17715" marT="1469"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5000"/>
                        <a:lumOff val="75000"/>
                      </a:schemeClr>
                    </a:solidFill>
                  </a:tcPr>
                </a:tc>
                <a:tc>
                  <a:txBody>
                    <a:bodyPr/>
                    <a:lstStyle/>
                    <a:p>
                      <a:pPr algn="ctr" rtl="0" fontAlgn="ctr"/>
                      <a:r>
                        <a:rPr lang="en-GB" sz="1200" b="1" u="none" strike="noStrike">
                          <a:solidFill>
                            <a:schemeClr val="bg1"/>
                          </a:solidFill>
                          <a:effectLst/>
                          <a:latin typeface="+mn-lt"/>
                        </a:rPr>
                        <a:t>9</a:t>
                      </a:r>
                      <a:endParaRPr lang="en-GB" sz="1200" b="1" i="0" u="none" strike="noStrike">
                        <a:solidFill>
                          <a:schemeClr val="bg1"/>
                        </a:solidFill>
                        <a:effectLst/>
                        <a:latin typeface="+mn-lt"/>
                      </a:endParaRPr>
                    </a:p>
                  </a:txBody>
                  <a:tcPr marL="17715" marR="17715" marT="1469"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5000"/>
                        <a:lumOff val="75000"/>
                      </a:schemeClr>
                    </a:solidFill>
                  </a:tcPr>
                </a:tc>
                <a:tc>
                  <a:txBody>
                    <a:bodyPr/>
                    <a:lstStyle/>
                    <a:p>
                      <a:pPr algn="ctr" rtl="0" fontAlgn="ctr"/>
                      <a:r>
                        <a:rPr lang="en-GB" sz="1200" b="1" i="0" u="none" strike="noStrike">
                          <a:solidFill>
                            <a:schemeClr val="bg1"/>
                          </a:solidFill>
                          <a:effectLst/>
                          <a:latin typeface="+mn-lt"/>
                        </a:rPr>
                        <a:t>10</a:t>
                      </a:r>
                    </a:p>
                  </a:txBody>
                  <a:tcPr marL="17715" marR="17715" marT="1469"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5000"/>
                        <a:lumOff val="75000"/>
                      </a:schemeClr>
                    </a:solidFill>
                  </a:tcPr>
                </a:tc>
                <a:tc>
                  <a:txBody>
                    <a:bodyPr/>
                    <a:lstStyle/>
                    <a:p>
                      <a:pPr algn="ctr" rtl="0" fontAlgn="ctr"/>
                      <a:r>
                        <a:rPr lang="en-GB" sz="1200" b="1" i="0" u="none" strike="noStrike">
                          <a:solidFill>
                            <a:schemeClr val="bg1"/>
                          </a:solidFill>
                          <a:effectLst/>
                          <a:latin typeface="+mn-lt"/>
                        </a:rPr>
                        <a:t>11</a:t>
                      </a:r>
                    </a:p>
                  </a:txBody>
                  <a:tcPr marL="17715" marR="17715" marT="1469"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5000"/>
                        <a:lumOff val="75000"/>
                      </a:schemeClr>
                    </a:solidFill>
                  </a:tcPr>
                </a:tc>
                <a:tc>
                  <a:txBody>
                    <a:bodyPr/>
                    <a:lstStyle/>
                    <a:p>
                      <a:pPr algn="ctr" rtl="0" fontAlgn="ctr"/>
                      <a:r>
                        <a:rPr lang="en-GB" sz="1200" b="1" i="0" u="none" strike="noStrike">
                          <a:solidFill>
                            <a:schemeClr val="bg1"/>
                          </a:solidFill>
                          <a:effectLst/>
                          <a:latin typeface="+mn-lt"/>
                        </a:rPr>
                        <a:t>12</a:t>
                      </a:r>
                    </a:p>
                  </a:txBody>
                  <a:tcPr marL="17715" marR="17715" marT="1469"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5000"/>
                        <a:lumOff val="75000"/>
                      </a:schemeClr>
                    </a:solidFill>
                  </a:tcPr>
                </a:tc>
                <a:extLst>
                  <a:ext uri="{0D108BD9-81ED-4DB2-BD59-A6C34878D82A}">
                    <a16:rowId xmlns:a16="http://schemas.microsoft.com/office/drawing/2014/main" val="879436976"/>
                  </a:ext>
                </a:extLst>
              </a:tr>
              <a:tr h="395259">
                <a:tc gridSpan="2" vMerge="1">
                  <a:txBody>
                    <a:bodyPr/>
                    <a:lstStyle/>
                    <a:p>
                      <a:endParaRPr lang="en-GB"/>
                    </a:p>
                  </a:txBody>
                  <a:tcPr/>
                </a:tc>
                <a:tc hMerge="1" vMerge="1">
                  <a:txBody>
                    <a:bodyPr/>
                    <a:lstStyle/>
                    <a:p>
                      <a:endParaRPr lang="en-GB"/>
                    </a:p>
                  </a:txBody>
                  <a:tcPr/>
                </a:tc>
                <a:tc>
                  <a:txBody>
                    <a:bodyPr/>
                    <a:lstStyle/>
                    <a:p>
                      <a:pPr algn="ctr" rtl="0" fontAlgn="ctr"/>
                      <a:r>
                        <a:rPr lang="en-GB" sz="1200" b="1" u="none" strike="noStrike">
                          <a:solidFill>
                            <a:schemeClr val="bg1"/>
                          </a:solidFill>
                          <a:effectLst/>
                          <a:latin typeface="+mn-lt"/>
                        </a:rPr>
                        <a:t>Apr 19</a:t>
                      </a:r>
                      <a:endParaRPr lang="en-GB" sz="1200" b="1" i="0" u="none" strike="noStrike">
                        <a:solidFill>
                          <a:schemeClr val="bg1"/>
                        </a:solidFill>
                        <a:effectLst/>
                        <a:latin typeface="+mn-lt"/>
                      </a:endParaRPr>
                    </a:p>
                  </a:txBody>
                  <a:tcPr marL="17715" marR="17715" marT="1966" marB="355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lumMod val="25000"/>
                        <a:lumOff val="75000"/>
                      </a:schemeClr>
                    </a:solidFill>
                  </a:tcPr>
                </a:tc>
                <a:tc>
                  <a:txBody>
                    <a:bodyPr/>
                    <a:lstStyle/>
                    <a:p>
                      <a:pPr algn="ctr" rtl="0" fontAlgn="ctr"/>
                      <a:r>
                        <a:rPr lang="nl-NL" sz="1200" b="1" u="none" strike="noStrike">
                          <a:solidFill>
                            <a:schemeClr val="bg1"/>
                          </a:solidFill>
                          <a:effectLst/>
                          <a:latin typeface="+mn-lt"/>
                        </a:rPr>
                        <a:t>May 19</a:t>
                      </a:r>
                      <a:endParaRPr lang="nl-NL" sz="1200" b="1" i="0" u="none" strike="noStrike">
                        <a:solidFill>
                          <a:schemeClr val="bg1"/>
                        </a:solidFill>
                        <a:effectLst/>
                        <a:latin typeface="+mn-lt"/>
                      </a:endParaRPr>
                    </a:p>
                  </a:txBody>
                  <a:tcPr marL="17715" marR="17715" marT="1966" marB="355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lumMod val="25000"/>
                        <a:lumOff val="75000"/>
                      </a:schemeClr>
                    </a:solidFill>
                  </a:tcPr>
                </a:tc>
                <a:tc>
                  <a:txBody>
                    <a:bodyPr/>
                    <a:lstStyle/>
                    <a:p>
                      <a:pPr algn="ctr" rtl="0" fontAlgn="ctr"/>
                      <a:r>
                        <a:rPr lang="nb-NO" sz="1200" b="1" u="none" strike="noStrike">
                          <a:solidFill>
                            <a:schemeClr val="bg1"/>
                          </a:solidFill>
                          <a:effectLst/>
                          <a:latin typeface="+mn-lt"/>
                        </a:rPr>
                        <a:t>Jun 19</a:t>
                      </a:r>
                      <a:endParaRPr lang="nb-NO" sz="1200" b="1" i="0" u="none" strike="noStrike">
                        <a:solidFill>
                          <a:schemeClr val="bg1"/>
                        </a:solidFill>
                        <a:effectLst/>
                        <a:latin typeface="+mn-lt"/>
                      </a:endParaRPr>
                    </a:p>
                  </a:txBody>
                  <a:tcPr marL="17715" marR="17715" marT="1966" marB="355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lumMod val="25000"/>
                        <a:lumOff val="75000"/>
                      </a:schemeClr>
                    </a:solidFill>
                  </a:tcPr>
                </a:tc>
                <a:tc>
                  <a:txBody>
                    <a:bodyPr/>
                    <a:lstStyle/>
                    <a:p>
                      <a:pPr algn="ctr" rtl="0" fontAlgn="ctr"/>
                      <a:r>
                        <a:rPr lang="en-GB" sz="1200" b="1" u="none" strike="noStrike">
                          <a:solidFill>
                            <a:schemeClr val="bg1"/>
                          </a:solidFill>
                          <a:effectLst/>
                          <a:latin typeface="+mn-lt"/>
                        </a:rPr>
                        <a:t>Jul 19</a:t>
                      </a:r>
                      <a:endParaRPr lang="en-GB" sz="1200" b="1" i="0" u="none" strike="noStrike">
                        <a:solidFill>
                          <a:schemeClr val="bg1"/>
                        </a:solidFill>
                        <a:effectLst/>
                        <a:latin typeface="+mn-lt"/>
                      </a:endParaRPr>
                    </a:p>
                  </a:txBody>
                  <a:tcPr marL="17715" marR="17715" marT="1966" marB="355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lumMod val="25000"/>
                        <a:lumOff val="75000"/>
                      </a:schemeClr>
                    </a:solidFill>
                  </a:tcPr>
                </a:tc>
                <a:tc>
                  <a:txBody>
                    <a:bodyPr/>
                    <a:lstStyle/>
                    <a:p>
                      <a:pPr algn="ctr" rtl="0" fontAlgn="ctr"/>
                      <a:r>
                        <a:rPr lang="nb-NO" sz="1200" b="1" u="none" strike="noStrike">
                          <a:solidFill>
                            <a:schemeClr val="bg1"/>
                          </a:solidFill>
                          <a:effectLst/>
                          <a:latin typeface="+mn-lt"/>
                        </a:rPr>
                        <a:t>Aug 19</a:t>
                      </a:r>
                      <a:endParaRPr lang="nb-NO" sz="1200" b="1" i="0" u="none" strike="noStrike">
                        <a:solidFill>
                          <a:schemeClr val="bg1"/>
                        </a:solidFill>
                        <a:effectLst/>
                        <a:latin typeface="+mn-lt"/>
                      </a:endParaRPr>
                    </a:p>
                  </a:txBody>
                  <a:tcPr marL="17715" marR="17715" marT="1966" marB="355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lumMod val="25000"/>
                        <a:lumOff val="75000"/>
                      </a:schemeClr>
                    </a:solidFill>
                  </a:tcPr>
                </a:tc>
                <a:tc>
                  <a:txBody>
                    <a:bodyPr/>
                    <a:lstStyle/>
                    <a:p>
                      <a:pPr algn="ctr" rtl="0" fontAlgn="ctr"/>
                      <a:r>
                        <a:rPr lang="en-GB" sz="1200" b="1" u="none" strike="noStrike">
                          <a:solidFill>
                            <a:schemeClr val="bg1"/>
                          </a:solidFill>
                          <a:effectLst/>
                          <a:latin typeface="+mn-lt"/>
                        </a:rPr>
                        <a:t>Sep 19</a:t>
                      </a:r>
                      <a:endParaRPr lang="en-GB" sz="1200" b="1" i="0" u="none" strike="noStrike">
                        <a:solidFill>
                          <a:schemeClr val="bg1"/>
                        </a:solidFill>
                        <a:effectLst/>
                        <a:latin typeface="+mn-lt"/>
                      </a:endParaRPr>
                    </a:p>
                  </a:txBody>
                  <a:tcPr marL="17715" marR="17715" marT="1966" marB="355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lumMod val="25000"/>
                        <a:lumOff val="75000"/>
                      </a:schemeClr>
                    </a:solidFill>
                  </a:tcPr>
                </a:tc>
                <a:tc>
                  <a:txBody>
                    <a:bodyPr/>
                    <a:lstStyle/>
                    <a:p>
                      <a:pPr algn="ctr" rtl="0" fontAlgn="ctr"/>
                      <a:r>
                        <a:rPr lang="nb-NO" sz="1200" b="1" u="none" strike="noStrike">
                          <a:solidFill>
                            <a:schemeClr val="bg1"/>
                          </a:solidFill>
                          <a:effectLst/>
                          <a:latin typeface="+mn-lt"/>
                        </a:rPr>
                        <a:t>Oct 19</a:t>
                      </a:r>
                      <a:endParaRPr lang="nb-NO" sz="1200" b="1" i="0" u="none" strike="noStrike">
                        <a:solidFill>
                          <a:schemeClr val="bg1"/>
                        </a:solidFill>
                        <a:effectLst/>
                        <a:latin typeface="+mn-lt"/>
                      </a:endParaRPr>
                    </a:p>
                  </a:txBody>
                  <a:tcPr marL="17715" marR="17715" marT="1966" marB="355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lumMod val="25000"/>
                        <a:lumOff val="75000"/>
                      </a:schemeClr>
                    </a:solidFill>
                  </a:tcPr>
                </a:tc>
                <a:tc>
                  <a:txBody>
                    <a:bodyPr/>
                    <a:lstStyle/>
                    <a:p>
                      <a:pPr algn="ctr" rtl="0" fontAlgn="ctr"/>
                      <a:r>
                        <a:rPr lang="nb-NO" sz="1200" b="1" u="none" strike="noStrike">
                          <a:solidFill>
                            <a:schemeClr val="bg1"/>
                          </a:solidFill>
                          <a:effectLst/>
                          <a:latin typeface="+mn-lt"/>
                        </a:rPr>
                        <a:t>Nov 19</a:t>
                      </a:r>
                      <a:endParaRPr lang="nb-NO" sz="1200" b="1" i="0" u="none" strike="noStrike">
                        <a:solidFill>
                          <a:schemeClr val="bg1"/>
                        </a:solidFill>
                        <a:effectLst/>
                        <a:latin typeface="+mn-lt"/>
                      </a:endParaRPr>
                    </a:p>
                  </a:txBody>
                  <a:tcPr marL="17715" marR="17715" marT="1966" marB="355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lumMod val="25000"/>
                        <a:lumOff val="75000"/>
                      </a:schemeClr>
                    </a:solidFill>
                  </a:tcPr>
                </a:tc>
                <a:tc>
                  <a:txBody>
                    <a:bodyPr/>
                    <a:lstStyle/>
                    <a:p>
                      <a:pPr algn="ctr" rtl="0" fontAlgn="ctr"/>
                      <a:r>
                        <a:rPr lang="nb-NO" sz="1200" b="1" u="none" strike="noStrike">
                          <a:solidFill>
                            <a:schemeClr val="bg1"/>
                          </a:solidFill>
                          <a:effectLst/>
                          <a:latin typeface="+mn-lt"/>
                        </a:rPr>
                        <a:t>Dec 19</a:t>
                      </a:r>
                      <a:endParaRPr lang="nb-NO" sz="1200" b="1" i="0" u="none" strike="noStrike">
                        <a:solidFill>
                          <a:schemeClr val="bg1"/>
                        </a:solidFill>
                        <a:effectLst/>
                        <a:latin typeface="+mn-lt"/>
                      </a:endParaRPr>
                    </a:p>
                  </a:txBody>
                  <a:tcPr marL="17715" marR="17715" marT="1966" marB="355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lumMod val="25000"/>
                        <a:lumOff val="75000"/>
                      </a:schemeClr>
                    </a:solidFill>
                  </a:tcPr>
                </a:tc>
                <a:tc>
                  <a:txBody>
                    <a:bodyPr/>
                    <a:lstStyle/>
                    <a:p>
                      <a:pPr algn="ctr" rtl="0" fontAlgn="ctr"/>
                      <a:r>
                        <a:rPr lang="nb-NO" sz="1200" b="1" i="0" u="none" strike="noStrike">
                          <a:solidFill>
                            <a:schemeClr val="bg1"/>
                          </a:solidFill>
                          <a:effectLst/>
                          <a:latin typeface="+mn-lt"/>
                        </a:rPr>
                        <a:t>Jan</a:t>
                      </a:r>
                    </a:p>
                    <a:p>
                      <a:pPr algn="ctr" rtl="0" fontAlgn="ctr"/>
                      <a:r>
                        <a:rPr lang="nb-NO" sz="1200" b="1" i="0" u="none" strike="noStrike">
                          <a:solidFill>
                            <a:schemeClr val="bg1"/>
                          </a:solidFill>
                          <a:effectLst/>
                          <a:latin typeface="+mn-lt"/>
                        </a:rPr>
                        <a:t>20</a:t>
                      </a:r>
                    </a:p>
                  </a:txBody>
                  <a:tcPr marL="17715" marR="17715" marT="1966" marB="355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lumMod val="25000"/>
                        <a:lumOff val="75000"/>
                      </a:schemeClr>
                    </a:solidFill>
                  </a:tcPr>
                </a:tc>
                <a:tc>
                  <a:txBody>
                    <a:bodyPr/>
                    <a:lstStyle/>
                    <a:p>
                      <a:pPr algn="ctr" rtl="0" fontAlgn="ctr"/>
                      <a:r>
                        <a:rPr lang="nb-NO" sz="1200" b="1" i="0" u="none" strike="noStrike" err="1">
                          <a:solidFill>
                            <a:schemeClr val="bg1"/>
                          </a:solidFill>
                          <a:effectLst/>
                          <a:latin typeface="+mn-lt"/>
                        </a:rPr>
                        <a:t>Feb</a:t>
                      </a:r>
                      <a:endParaRPr lang="nb-NO" sz="1200" b="1" i="0" u="none" strike="noStrike">
                        <a:solidFill>
                          <a:schemeClr val="bg1"/>
                        </a:solidFill>
                        <a:effectLst/>
                        <a:latin typeface="+mn-lt"/>
                      </a:endParaRPr>
                    </a:p>
                    <a:p>
                      <a:pPr algn="ctr" rtl="0" fontAlgn="ctr"/>
                      <a:r>
                        <a:rPr lang="nb-NO" sz="1200" b="1" i="0" u="none" strike="noStrike">
                          <a:solidFill>
                            <a:schemeClr val="bg1"/>
                          </a:solidFill>
                          <a:effectLst/>
                          <a:latin typeface="+mn-lt"/>
                        </a:rPr>
                        <a:t>20</a:t>
                      </a:r>
                    </a:p>
                  </a:txBody>
                  <a:tcPr marL="17715" marR="17715" marT="1966" marB="355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lumMod val="25000"/>
                        <a:lumOff val="75000"/>
                      </a:schemeClr>
                    </a:solidFill>
                  </a:tcPr>
                </a:tc>
                <a:tc>
                  <a:txBody>
                    <a:bodyPr/>
                    <a:lstStyle/>
                    <a:p>
                      <a:pPr algn="ctr" rtl="0" fontAlgn="ctr"/>
                      <a:r>
                        <a:rPr lang="nb-NO" sz="1200" b="1" i="0" u="none" strike="noStrike">
                          <a:solidFill>
                            <a:schemeClr val="bg1"/>
                          </a:solidFill>
                          <a:effectLst/>
                          <a:latin typeface="+mn-lt"/>
                        </a:rPr>
                        <a:t>Mar</a:t>
                      </a:r>
                    </a:p>
                    <a:p>
                      <a:pPr algn="ctr" rtl="0" fontAlgn="ctr"/>
                      <a:r>
                        <a:rPr lang="nb-NO" sz="1200" b="1" i="0" u="none" strike="noStrike">
                          <a:solidFill>
                            <a:schemeClr val="bg1"/>
                          </a:solidFill>
                          <a:effectLst/>
                          <a:latin typeface="+mn-lt"/>
                        </a:rPr>
                        <a:t>20</a:t>
                      </a:r>
                    </a:p>
                  </a:txBody>
                  <a:tcPr marL="17715" marR="17715" marT="1966" marB="355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lumMod val="25000"/>
                        <a:lumOff val="75000"/>
                      </a:schemeClr>
                    </a:solidFill>
                  </a:tcPr>
                </a:tc>
                <a:extLst>
                  <a:ext uri="{0D108BD9-81ED-4DB2-BD59-A6C34878D82A}">
                    <a16:rowId xmlns:a16="http://schemas.microsoft.com/office/drawing/2014/main" val="4190083327"/>
                  </a:ext>
                </a:extLst>
              </a:tr>
              <a:tr h="352073">
                <a:tc>
                  <a:txBody>
                    <a:bodyPr/>
                    <a:lstStyle/>
                    <a:p>
                      <a:pPr algn="ctr" rtl="0" fontAlgn="ctr"/>
                      <a:r>
                        <a:rPr lang="en-GB" sz="1200" u="none" strike="noStrike">
                          <a:effectLst/>
                          <a:latin typeface="+mn-lt"/>
                        </a:rPr>
                        <a:t>A</a:t>
                      </a:r>
                      <a:endParaRPr lang="en-GB" sz="1200" b="1" i="0" u="none" strike="noStrike">
                        <a:solidFill>
                          <a:schemeClr val="tx2"/>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CDCDC"/>
                    </a:solidFill>
                  </a:tcPr>
                </a:tc>
                <a:tc>
                  <a:txBody>
                    <a:bodyPr/>
                    <a:lstStyle/>
                    <a:p>
                      <a:pPr marL="0" algn="l" defTabSz="914303" rtl="0" eaLnBrk="1" fontAlgn="ctr" latinLnBrk="0" hangingPunct="1"/>
                      <a:r>
                        <a:rPr lang="en-GB" sz="1200" b="1" i="0" u="none" strike="noStrike" kern="1200" dirty="0">
                          <a:solidFill>
                            <a:schemeClr val="tx1"/>
                          </a:solidFill>
                          <a:effectLst/>
                          <a:latin typeface="+mn-lt"/>
                          <a:ea typeface="+mn-ea"/>
                          <a:cs typeface="+mn-cs"/>
                        </a:rPr>
                        <a:t>Discover - </a:t>
                      </a:r>
                      <a:r>
                        <a:rPr lang="en-GB" sz="1200" b="0" i="0" u="none" strike="noStrike" kern="1200" dirty="0">
                          <a:solidFill>
                            <a:schemeClr val="tx1"/>
                          </a:solidFill>
                          <a:effectLst/>
                          <a:latin typeface="+mn-lt"/>
                          <a:ea typeface="+mn-ea"/>
                          <a:cs typeface="+mn-cs"/>
                        </a:rPr>
                        <a:t>Benchmark</a:t>
                      </a: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CDCDC"/>
                    </a:solidFill>
                  </a:tcPr>
                </a:tc>
                <a:tc>
                  <a:txBody>
                    <a:bodyPr/>
                    <a:lstStyle/>
                    <a:p>
                      <a:pPr algn="l" rtl="0" fontAlgn="ctr"/>
                      <a:endParaRPr lang="en-GB" sz="1200" b="0" i="0" u="none" strike="noStrike">
                        <a:solidFill>
                          <a:schemeClr val="tx1"/>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endParaRPr lang="en-GB" sz="1200" b="0">
                        <a:solidFill>
                          <a:schemeClr val="tx1"/>
                        </a:solidFill>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pPr algn="l" rtl="0" fontAlgn="ctr"/>
                      <a:endParaRPr lang="en-GB" sz="1200" b="0" i="0" u="none" strike="noStrike">
                        <a:solidFill>
                          <a:schemeClr val="tx1"/>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pPr algn="l" fontAlgn="b"/>
                      <a:endParaRPr lang="en-GB" sz="1200" b="0" i="0" u="none" strike="noStrike">
                        <a:solidFill>
                          <a:schemeClr val="tx1"/>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CDCDC"/>
                    </a:solidFill>
                  </a:tcPr>
                </a:tc>
                <a:tc>
                  <a:txBody>
                    <a:bodyPr/>
                    <a:lstStyle/>
                    <a:p>
                      <a:pPr algn="l" rtl="0" fontAlgn="ctr"/>
                      <a:endParaRPr lang="en-GB" sz="1200" b="0" i="0" u="none" strike="noStrike">
                        <a:solidFill>
                          <a:schemeClr val="tx1"/>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CDCDC"/>
                    </a:solidFill>
                  </a:tcPr>
                </a:tc>
                <a:tc>
                  <a:txBody>
                    <a:bodyPr/>
                    <a:lstStyle/>
                    <a:p>
                      <a:pPr algn="l" rtl="0" fontAlgn="ctr"/>
                      <a:endParaRPr lang="en-GB" sz="1200" b="0" i="0" u="none" strike="noStrike">
                        <a:solidFill>
                          <a:schemeClr val="tx1"/>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CDCDC"/>
                    </a:solidFill>
                  </a:tcPr>
                </a:tc>
                <a:tc>
                  <a:txBody>
                    <a:bodyPr/>
                    <a:lstStyle/>
                    <a:p>
                      <a:pPr algn="l" rtl="0" fontAlgn="ctr"/>
                      <a:endParaRPr lang="en-GB" sz="1200" b="0" i="0" u="none" strike="noStrike">
                        <a:solidFill>
                          <a:schemeClr val="tx1"/>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CDCDC"/>
                    </a:solidFill>
                  </a:tcPr>
                </a:tc>
                <a:tc>
                  <a:txBody>
                    <a:bodyPr/>
                    <a:lstStyle/>
                    <a:p>
                      <a:pPr algn="l" rtl="0" fontAlgn="ctr"/>
                      <a:endParaRPr lang="en-GB" sz="1200" b="0" i="0" u="none" strike="noStrike">
                        <a:solidFill>
                          <a:schemeClr val="tx1"/>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CDCDC"/>
                    </a:solidFill>
                  </a:tcPr>
                </a:tc>
                <a:tc>
                  <a:txBody>
                    <a:bodyPr/>
                    <a:lstStyle/>
                    <a:p>
                      <a:pPr algn="l" rtl="0" fontAlgn="ctr"/>
                      <a:endParaRPr lang="en-GB" sz="1200" b="0" i="0" u="none" strike="noStrike">
                        <a:solidFill>
                          <a:schemeClr val="tx1"/>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CDCDC"/>
                    </a:solidFill>
                  </a:tcPr>
                </a:tc>
                <a:tc>
                  <a:txBody>
                    <a:bodyPr/>
                    <a:lstStyle/>
                    <a:p>
                      <a:pPr algn="l" rtl="0" fontAlgn="ctr"/>
                      <a:endParaRPr lang="en-GB" sz="1200" b="0" i="0" u="none" strike="noStrike">
                        <a:solidFill>
                          <a:schemeClr val="tx1"/>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CDCDC"/>
                    </a:solidFill>
                  </a:tcPr>
                </a:tc>
                <a:tc>
                  <a:txBody>
                    <a:bodyPr/>
                    <a:lstStyle/>
                    <a:p>
                      <a:pPr algn="l" rtl="0" fontAlgn="ctr"/>
                      <a:endParaRPr lang="en-GB" sz="1200" b="0" i="0" u="none" strike="noStrike">
                        <a:solidFill>
                          <a:schemeClr val="tx1"/>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CDCDC"/>
                    </a:solidFill>
                  </a:tcPr>
                </a:tc>
                <a:tc>
                  <a:txBody>
                    <a:bodyPr/>
                    <a:lstStyle/>
                    <a:p>
                      <a:pPr algn="l" rtl="0" fontAlgn="ctr"/>
                      <a:endParaRPr lang="en-GB" sz="1200" b="0" i="0" u="none" strike="noStrike">
                        <a:solidFill>
                          <a:schemeClr val="tx1"/>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CDCDC"/>
                    </a:solidFill>
                  </a:tcPr>
                </a:tc>
                <a:extLst>
                  <a:ext uri="{0D108BD9-81ED-4DB2-BD59-A6C34878D82A}">
                    <a16:rowId xmlns:a16="http://schemas.microsoft.com/office/drawing/2014/main" val="355608822"/>
                  </a:ext>
                </a:extLst>
              </a:tr>
              <a:tr h="529225">
                <a:tc>
                  <a:txBody>
                    <a:bodyPr/>
                    <a:lstStyle/>
                    <a:p>
                      <a:pPr algn="ctr" rtl="0" fontAlgn="ctr"/>
                      <a:r>
                        <a:rPr lang="en-GB" sz="1200" u="none" strike="noStrike">
                          <a:effectLst/>
                          <a:latin typeface="+mn-lt"/>
                        </a:rPr>
                        <a:t>B</a:t>
                      </a:r>
                      <a:endParaRPr lang="en-GB" sz="1200" b="1" i="0" u="none" strike="noStrike">
                        <a:solidFill>
                          <a:schemeClr val="tx2"/>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FEFEF"/>
                    </a:solidFill>
                  </a:tcPr>
                </a:tc>
                <a:tc>
                  <a:txBody>
                    <a:bodyPr/>
                    <a:lstStyle/>
                    <a:p>
                      <a:pPr marL="0" marR="0" indent="0" algn="l" defTabSz="914303" rtl="0" eaLnBrk="1" fontAlgn="ctr" latinLnBrk="0" hangingPunct="1">
                        <a:lnSpc>
                          <a:spcPct val="100000"/>
                        </a:lnSpc>
                        <a:spcBef>
                          <a:spcPts val="0"/>
                        </a:spcBef>
                        <a:spcAft>
                          <a:spcPts val="0"/>
                        </a:spcAft>
                        <a:buClrTx/>
                        <a:buSzTx/>
                        <a:buFontTx/>
                        <a:buNone/>
                        <a:tabLst/>
                        <a:defRPr/>
                      </a:pPr>
                      <a:r>
                        <a:rPr lang="en-GB" sz="1200" b="1" i="0" u="none" strike="noStrike" kern="1200">
                          <a:solidFill>
                            <a:schemeClr val="tx1"/>
                          </a:solidFill>
                          <a:effectLst/>
                          <a:latin typeface="+mn-lt"/>
                          <a:ea typeface="+mn-ea"/>
                          <a:cs typeface="+mn-cs"/>
                        </a:rPr>
                        <a:t>Define</a:t>
                      </a:r>
                      <a:r>
                        <a:rPr lang="en-GB" sz="1200" b="0" i="0" u="none" strike="noStrike" kern="1200">
                          <a:solidFill>
                            <a:schemeClr val="tx1"/>
                          </a:solidFill>
                          <a:effectLst/>
                          <a:latin typeface="+mn-lt"/>
                          <a:ea typeface="+mn-ea"/>
                          <a:cs typeface="+mn-cs"/>
                        </a:rPr>
                        <a:t> – Standards agreed by SW pathway group </a:t>
                      </a: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FEFEF"/>
                    </a:solidFill>
                  </a:tcPr>
                </a:tc>
                <a:tc>
                  <a:txBody>
                    <a:bodyPr/>
                    <a:lstStyle/>
                    <a:p>
                      <a:pPr algn="l" rtl="0" fontAlgn="ctr"/>
                      <a:endParaRPr lang="en-GB" sz="1200" b="0" i="0" u="none" strike="noStrike">
                        <a:solidFill>
                          <a:schemeClr val="tx1"/>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lang="en-GB" sz="1200" b="0">
                        <a:solidFill>
                          <a:schemeClr val="tx1"/>
                        </a:solidFill>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l" rtl="0" fontAlgn="ctr"/>
                      <a:endParaRPr lang="en-GB" sz="1200" b="0" i="0" u="none" strike="noStrike">
                        <a:solidFill>
                          <a:schemeClr val="tx1"/>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l" fontAlgn="b"/>
                      <a:endParaRPr lang="en-GB" sz="1200" b="0" i="0" u="none" strike="noStrike">
                        <a:solidFill>
                          <a:schemeClr val="tx1"/>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pPr algn="l" rtl="0" fontAlgn="ctr"/>
                      <a:endParaRPr lang="en-GB" sz="1200" b="0" i="0" u="none" strike="noStrike">
                        <a:solidFill>
                          <a:schemeClr val="tx1"/>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l" rtl="0" fontAlgn="ctr"/>
                      <a:endParaRPr lang="en-GB" sz="1200" b="0" i="0" u="none" strike="noStrike">
                        <a:solidFill>
                          <a:schemeClr val="tx1"/>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FEFEF"/>
                    </a:solidFill>
                  </a:tcPr>
                </a:tc>
                <a:tc>
                  <a:txBody>
                    <a:bodyPr/>
                    <a:lstStyle/>
                    <a:p>
                      <a:pPr algn="l" rtl="0" fontAlgn="ctr"/>
                      <a:endParaRPr lang="en-GB" sz="1200" b="0" i="0" u="none" strike="noStrike">
                        <a:solidFill>
                          <a:schemeClr val="tx1"/>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FEFEF"/>
                    </a:solidFill>
                  </a:tcPr>
                </a:tc>
                <a:tc>
                  <a:txBody>
                    <a:bodyPr/>
                    <a:lstStyle/>
                    <a:p>
                      <a:pPr algn="l" rtl="0" fontAlgn="ctr"/>
                      <a:endParaRPr lang="en-GB" sz="1200" b="0" i="0" u="none" strike="noStrike">
                        <a:solidFill>
                          <a:schemeClr val="tx1"/>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FEFEF"/>
                    </a:solidFill>
                  </a:tcPr>
                </a:tc>
                <a:tc>
                  <a:txBody>
                    <a:bodyPr/>
                    <a:lstStyle/>
                    <a:p>
                      <a:pPr algn="l" rtl="0" fontAlgn="ctr"/>
                      <a:endParaRPr lang="en-GB" sz="1200" b="0" i="0" u="none" strike="noStrike">
                        <a:solidFill>
                          <a:schemeClr val="tx1"/>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FEFEF"/>
                    </a:solidFill>
                  </a:tcPr>
                </a:tc>
                <a:tc>
                  <a:txBody>
                    <a:bodyPr/>
                    <a:lstStyle/>
                    <a:p>
                      <a:pPr algn="l" rtl="0" fontAlgn="ctr"/>
                      <a:endParaRPr lang="en-GB" sz="1200" b="0" i="0" u="none" strike="noStrike">
                        <a:solidFill>
                          <a:schemeClr val="tx1"/>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FEFEF"/>
                    </a:solidFill>
                  </a:tcPr>
                </a:tc>
                <a:tc>
                  <a:txBody>
                    <a:bodyPr/>
                    <a:lstStyle/>
                    <a:p>
                      <a:pPr algn="l" rtl="0" fontAlgn="ctr"/>
                      <a:endParaRPr lang="en-GB" sz="1200" b="0" i="0" u="none" strike="noStrike">
                        <a:solidFill>
                          <a:schemeClr val="tx1"/>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FEFEF"/>
                    </a:solidFill>
                  </a:tcPr>
                </a:tc>
                <a:tc>
                  <a:txBody>
                    <a:bodyPr/>
                    <a:lstStyle/>
                    <a:p>
                      <a:pPr algn="l" rtl="0" fontAlgn="ctr"/>
                      <a:endParaRPr lang="en-GB" sz="1200" b="0" i="0" u="none" strike="noStrike">
                        <a:solidFill>
                          <a:schemeClr val="tx1"/>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FEFEF"/>
                    </a:solidFill>
                  </a:tcPr>
                </a:tc>
                <a:extLst>
                  <a:ext uri="{0D108BD9-81ED-4DB2-BD59-A6C34878D82A}">
                    <a16:rowId xmlns:a16="http://schemas.microsoft.com/office/drawing/2014/main" val="2030090920"/>
                  </a:ext>
                </a:extLst>
              </a:tr>
              <a:tr h="529225">
                <a:tc>
                  <a:txBody>
                    <a:bodyPr/>
                    <a:lstStyle/>
                    <a:p>
                      <a:pPr algn="ctr" rtl="0" fontAlgn="ctr"/>
                      <a:r>
                        <a:rPr lang="en-GB" sz="1200" u="none" strike="noStrike">
                          <a:effectLst/>
                          <a:latin typeface="+mn-lt"/>
                        </a:rPr>
                        <a:t>C</a:t>
                      </a:r>
                      <a:endParaRPr lang="en-GB" sz="1200" b="1" i="0" u="none" strike="noStrike">
                        <a:solidFill>
                          <a:schemeClr val="tx2"/>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CDCDC"/>
                    </a:solidFill>
                  </a:tcPr>
                </a:tc>
                <a:tc>
                  <a:txBody>
                    <a:bodyPr/>
                    <a:lstStyle/>
                    <a:p>
                      <a:pPr marL="0" marR="0" indent="0" algn="l" defTabSz="914303" rtl="0" eaLnBrk="1" fontAlgn="ctr" latinLnBrk="0" hangingPunct="1">
                        <a:lnSpc>
                          <a:spcPct val="100000"/>
                        </a:lnSpc>
                        <a:spcBef>
                          <a:spcPts val="0"/>
                        </a:spcBef>
                        <a:spcAft>
                          <a:spcPts val="0"/>
                        </a:spcAft>
                        <a:buClrTx/>
                        <a:buSzTx/>
                        <a:buFontTx/>
                        <a:buNone/>
                        <a:tabLst/>
                        <a:defRPr/>
                      </a:pPr>
                      <a:r>
                        <a:rPr lang="en-GB" sz="1200" b="1" i="0" u="none" strike="noStrike" kern="1200">
                          <a:solidFill>
                            <a:schemeClr val="tx1"/>
                          </a:solidFill>
                          <a:effectLst/>
                          <a:latin typeface="+mn-lt"/>
                          <a:ea typeface="+mn-ea"/>
                          <a:cs typeface="+mn-cs"/>
                        </a:rPr>
                        <a:t>Develop</a:t>
                      </a:r>
                      <a:r>
                        <a:rPr lang="en-GB" sz="1200" b="0" i="0" u="none" strike="noStrike" kern="1200">
                          <a:solidFill>
                            <a:schemeClr val="tx1"/>
                          </a:solidFill>
                          <a:effectLst/>
                          <a:latin typeface="+mn-lt"/>
                          <a:ea typeface="+mn-ea"/>
                          <a:cs typeface="+mn-cs"/>
                        </a:rPr>
                        <a:t> – Self Assessment, peer visits and report</a:t>
                      </a: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CDCDC"/>
                    </a:solidFill>
                  </a:tcPr>
                </a:tc>
                <a:tc>
                  <a:txBody>
                    <a:bodyPr/>
                    <a:lstStyle/>
                    <a:p>
                      <a:pPr algn="l" rtl="0" fontAlgn="ctr"/>
                      <a:endParaRPr lang="en-GB" sz="1200" b="0" i="0" u="none" strike="noStrike">
                        <a:solidFill>
                          <a:schemeClr val="tx1"/>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endParaRPr lang="en-GB" sz="1200" b="0">
                        <a:solidFill>
                          <a:schemeClr val="tx1"/>
                        </a:solidFill>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endParaRPr lang="en-GB" sz="1200" b="0">
                        <a:solidFill>
                          <a:schemeClr val="tx1"/>
                        </a:solidFill>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l" rtl="0" fontAlgn="ctr"/>
                      <a:endParaRPr lang="en-GB" sz="1200" b="0" i="0" u="none" strike="noStrike">
                        <a:solidFill>
                          <a:schemeClr val="tx1"/>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l" rtl="0" fontAlgn="ctr"/>
                      <a:endParaRPr lang="en-GB" sz="1200" b="0" i="0" u="none" strike="noStrike">
                        <a:solidFill>
                          <a:schemeClr val="tx1"/>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pPr algn="l" rtl="0" fontAlgn="ctr"/>
                      <a:endParaRPr lang="en-GB" sz="1200" b="0" i="0" u="none" strike="noStrike">
                        <a:solidFill>
                          <a:schemeClr val="tx1"/>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pPr algn="l" rtl="0" fontAlgn="ctr"/>
                      <a:endParaRPr lang="en-GB" sz="1200" b="0" i="0" u="none" strike="noStrike">
                        <a:solidFill>
                          <a:schemeClr val="tx1"/>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pPr algn="l" rtl="0" fontAlgn="ctr"/>
                      <a:endParaRPr lang="en-GB" sz="1200" b="0" i="0" u="none" strike="noStrike">
                        <a:solidFill>
                          <a:schemeClr val="tx1"/>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pPr algn="l" rtl="0" fontAlgn="ctr"/>
                      <a:endParaRPr lang="en-GB" sz="1200" b="0" i="0" u="none" strike="noStrike">
                        <a:solidFill>
                          <a:schemeClr val="tx1"/>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pPr algn="l" rtl="0" fontAlgn="ctr"/>
                      <a:endParaRPr lang="en-GB" sz="1200" b="0" i="0" u="none" strike="noStrike" dirty="0">
                        <a:solidFill>
                          <a:schemeClr val="tx1"/>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pPr algn="l" rtl="0" fontAlgn="ctr"/>
                      <a:endParaRPr lang="en-GB" sz="1200" b="0" i="0" u="none" strike="noStrike">
                        <a:solidFill>
                          <a:schemeClr val="tx1"/>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CDCDC"/>
                    </a:solidFill>
                  </a:tcPr>
                </a:tc>
                <a:tc>
                  <a:txBody>
                    <a:bodyPr/>
                    <a:lstStyle/>
                    <a:p>
                      <a:pPr algn="l" rtl="0" fontAlgn="ctr"/>
                      <a:endParaRPr lang="en-GB" sz="1200" b="0" i="0" u="none" strike="noStrike">
                        <a:solidFill>
                          <a:schemeClr val="tx1"/>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CDCDC"/>
                    </a:solidFill>
                  </a:tcPr>
                </a:tc>
                <a:extLst>
                  <a:ext uri="{0D108BD9-81ED-4DB2-BD59-A6C34878D82A}">
                    <a16:rowId xmlns:a16="http://schemas.microsoft.com/office/drawing/2014/main" val="3732672088"/>
                  </a:ext>
                </a:extLst>
              </a:tr>
              <a:tr h="352073">
                <a:tc>
                  <a:txBody>
                    <a:bodyPr/>
                    <a:lstStyle/>
                    <a:p>
                      <a:pPr algn="ctr" rtl="0" fontAlgn="ctr"/>
                      <a:r>
                        <a:rPr lang="en-GB" sz="1200" u="none" strike="noStrike">
                          <a:effectLst/>
                          <a:latin typeface="+mn-lt"/>
                        </a:rPr>
                        <a:t>D</a:t>
                      </a:r>
                      <a:endParaRPr lang="en-GB" sz="1200" b="1" i="0" u="none" strike="noStrike">
                        <a:solidFill>
                          <a:schemeClr val="tx2"/>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FEFEF"/>
                    </a:solidFill>
                  </a:tcPr>
                </a:tc>
                <a:tc>
                  <a:txBody>
                    <a:bodyPr/>
                    <a:lstStyle/>
                    <a:p>
                      <a:pPr marL="0" algn="l" defTabSz="914303" rtl="0" eaLnBrk="1" fontAlgn="ctr" latinLnBrk="0" hangingPunct="1"/>
                      <a:r>
                        <a:rPr lang="en-GB" sz="1200" b="1" i="0" u="none" strike="noStrike" kern="1200">
                          <a:solidFill>
                            <a:schemeClr val="tx1"/>
                          </a:solidFill>
                          <a:effectLst/>
                          <a:latin typeface="+mn-lt"/>
                          <a:ea typeface="+mn-ea"/>
                          <a:cs typeface="+mn-cs"/>
                        </a:rPr>
                        <a:t>Deliver</a:t>
                      </a:r>
                      <a:r>
                        <a:rPr lang="en-GB" sz="1200" b="0" i="0" u="none" strike="noStrike" kern="1200">
                          <a:solidFill>
                            <a:schemeClr val="tx1"/>
                          </a:solidFill>
                          <a:effectLst/>
                          <a:latin typeface="+mn-lt"/>
                          <a:ea typeface="+mn-ea"/>
                          <a:cs typeface="+mn-cs"/>
                        </a:rPr>
                        <a:t> – Quality Standards Framework</a:t>
                      </a: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FEFEF"/>
                    </a:solidFill>
                  </a:tcPr>
                </a:tc>
                <a:tc>
                  <a:txBody>
                    <a:bodyPr/>
                    <a:lstStyle/>
                    <a:p>
                      <a:pPr algn="l" rtl="0" fontAlgn="ctr"/>
                      <a:endParaRPr lang="en-GB" sz="1200" b="0" i="0" u="none" strike="noStrike">
                        <a:solidFill>
                          <a:schemeClr val="tx1"/>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FEFEF"/>
                    </a:solidFill>
                  </a:tcPr>
                </a:tc>
                <a:tc>
                  <a:txBody>
                    <a:bodyPr/>
                    <a:lstStyle/>
                    <a:p>
                      <a:endParaRPr lang="en-GB" sz="1200" b="0">
                        <a:solidFill>
                          <a:schemeClr val="tx1"/>
                        </a:solidFill>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FEFEF"/>
                    </a:solidFill>
                  </a:tcPr>
                </a:tc>
                <a:tc>
                  <a:txBody>
                    <a:bodyPr/>
                    <a:lstStyle/>
                    <a:p>
                      <a:pPr algn="l" rtl="0" fontAlgn="ctr"/>
                      <a:endParaRPr lang="en-GB" sz="1200" b="0" i="0" u="none" strike="noStrike">
                        <a:solidFill>
                          <a:schemeClr val="tx1"/>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FEFEF"/>
                    </a:solidFill>
                  </a:tcPr>
                </a:tc>
                <a:tc>
                  <a:txBody>
                    <a:bodyPr/>
                    <a:lstStyle/>
                    <a:p>
                      <a:pPr algn="l" fontAlgn="b"/>
                      <a:endParaRPr lang="en-GB" sz="1200" b="0" i="0" u="none" strike="noStrike">
                        <a:solidFill>
                          <a:schemeClr val="tx1"/>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rtl="0" fontAlgn="ctr"/>
                      <a:endParaRPr lang="en-GB" sz="1200" b="0" i="0" u="none" strike="noStrike">
                        <a:solidFill>
                          <a:schemeClr val="tx1"/>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rtl="0" fontAlgn="ctr"/>
                      <a:endParaRPr lang="en-GB" sz="1200" b="0" i="0" u="none" strike="noStrike">
                        <a:solidFill>
                          <a:schemeClr val="tx1"/>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rtl="0" fontAlgn="ctr"/>
                      <a:endParaRPr lang="en-GB" sz="1200" b="0" i="0" u="none" strike="noStrike">
                        <a:solidFill>
                          <a:schemeClr val="tx1"/>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rtl="0" fontAlgn="ctr"/>
                      <a:endParaRPr lang="en-GB" sz="1200" b="0" i="0" u="none" strike="noStrike">
                        <a:solidFill>
                          <a:schemeClr val="tx1"/>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rtl="0" fontAlgn="ctr"/>
                      <a:endParaRPr lang="en-GB" sz="1200" b="0" i="0" u="none" strike="noStrike">
                        <a:solidFill>
                          <a:schemeClr val="tx1"/>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rtl="0" fontAlgn="ctr"/>
                      <a:endParaRPr lang="en-GB" sz="1200" b="0" i="0" u="none" strike="noStrike">
                        <a:solidFill>
                          <a:schemeClr val="tx1"/>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rtl="0" fontAlgn="ctr"/>
                      <a:endParaRPr lang="en-GB" sz="1200" b="0" i="0" u="none" strike="noStrike">
                        <a:solidFill>
                          <a:schemeClr val="tx1"/>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pPr algn="l" rtl="0" fontAlgn="ctr"/>
                      <a:endParaRPr lang="en-GB" sz="1200" b="0" i="0" u="none" strike="noStrike">
                        <a:solidFill>
                          <a:schemeClr val="tx1"/>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val="1762333115"/>
                  </a:ext>
                </a:extLst>
              </a:tr>
              <a:tr h="352073">
                <a:tc>
                  <a:txBody>
                    <a:bodyPr/>
                    <a:lstStyle/>
                    <a:p>
                      <a:pPr algn="ctr" rtl="0" fontAlgn="ctr"/>
                      <a:r>
                        <a:rPr lang="en-GB" sz="1200" u="none" strike="noStrike">
                          <a:effectLst/>
                          <a:latin typeface="+mn-lt"/>
                        </a:rPr>
                        <a:t>E</a:t>
                      </a:r>
                      <a:endParaRPr lang="en-GB" sz="1200" b="1" i="0" u="none" strike="noStrike">
                        <a:solidFill>
                          <a:schemeClr val="tx2"/>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CDCDC"/>
                    </a:solidFill>
                  </a:tcPr>
                </a:tc>
                <a:tc>
                  <a:txBody>
                    <a:bodyPr/>
                    <a:lstStyle/>
                    <a:p>
                      <a:pPr marL="0" marR="0" lvl="0" indent="-349151" algn="l" defTabSz="914303" rtl="0" eaLnBrk="1" fontAlgn="ctr" latinLnBrk="0" hangingPunct="1">
                        <a:lnSpc>
                          <a:spcPct val="100000"/>
                        </a:lnSpc>
                        <a:spcBef>
                          <a:spcPts val="0"/>
                        </a:spcBef>
                        <a:spcAft>
                          <a:spcPts val="0"/>
                        </a:spcAft>
                        <a:buClrTx/>
                        <a:buSzTx/>
                        <a:buFontTx/>
                        <a:buNone/>
                        <a:tabLst/>
                        <a:defRPr/>
                      </a:pPr>
                      <a:r>
                        <a:rPr lang="en-GB" sz="1200" b="1" i="0" u="none" strike="noStrike" kern="1200">
                          <a:solidFill>
                            <a:schemeClr val="tx1"/>
                          </a:solidFill>
                          <a:effectLst/>
                          <a:latin typeface="+mn-lt"/>
                          <a:ea typeface="+mn-ea"/>
                          <a:cs typeface="+mn-cs"/>
                        </a:rPr>
                        <a:t>Evaluation - </a:t>
                      </a: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CDCDC"/>
                    </a:solidFill>
                  </a:tcPr>
                </a:tc>
                <a:tc>
                  <a:txBody>
                    <a:bodyPr/>
                    <a:lstStyle/>
                    <a:p>
                      <a:pPr algn="l" rtl="0" fontAlgn="ctr"/>
                      <a:endParaRPr lang="en-GB" sz="1200" b="0" i="0" u="none" strike="noStrike">
                        <a:solidFill>
                          <a:schemeClr val="tx1"/>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endParaRPr lang="en-GB" sz="1200" b="0">
                        <a:solidFill>
                          <a:schemeClr val="tx1"/>
                        </a:solidFill>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l" rtl="0" fontAlgn="ctr"/>
                      <a:endParaRPr lang="en-GB" sz="1200" b="0" i="0" u="none" strike="noStrike">
                        <a:solidFill>
                          <a:schemeClr val="tx1"/>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l" fontAlgn="b"/>
                      <a:endParaRPr lang="en-GB" sz="1200" b="0" i="0" u="none" strike="noStrike">
                        <a:solidFill>
                          <a:schemeClr val="tx1"/>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l" rtl="0" fontAlgn="ctr"/>
                      <a:endParaRPr lang="en-GB" sz="1200" b="0" i="0" u="none" strike="noStrike">
                        <a:solidFill>
                          <a:schemeClr val="tx1"/>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l" rtl="0" fontAlgn="ctr"/>
                      <a:endParaRPr lang="en-GB" sz="1200" b="0" i="0" u="none" strike="noStrike">
                        <a:solidFill>
                          <a:schemeClr val="tx1"/>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l" rtl="0" fontAlgn="ctr"/>
                      <a:endParaRPr lang="en-GB" sz="1200" b="0" i="0" u="none" strike="noStrike">
                        <a:solidFill>
                          <a:schemeClr val="tx1"/>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l" rtl="0" fontAlgn="ctr"/>
                      <a:endParaRPr lang="en-GB" sz="1200" b="0" i="0" u="none" strike="noStrike">
                        <a:solidFill>
                          <a:schemeClr val="tx1"/>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l" rtl="0" fontAlgn="ctr"/>
                      <a:endParaRPr lang="en-GB" sz="1200" b="0" i="0" u="none" strike="noStrike">
                        <a:solidFill>
                          <a:schemeClr val="tx1"/>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l" rtl="0" fontAlgn="ctr"/>
                      <a:endParaRPr lang="en-GB" sz="1200" b="0" i="0" u="none" strike="noStrike">
                        <a:solidFill>
                          <a:schemeClr val="tx1"/>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l" rtl="0" fontAlgn="ctr"/>
                      <a:endParaRPr lang="en-GB" sz="1200" b="0" i="0" u="none" strike="noStrike">
                        <a:solidFill>
                          <a:schemeClr val="tx1"/>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l" rtl="0" fontAlgn="ctr"/>
                      <a:endParaRPr lang="en-GB" sz="1200" b="0" i="0" u="none" strike="noStrike">
                        <a:solidFill>
                          <a:schemeClr val="tx1"/>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val="3141844585"/>
                  </a:ext>
                </a:extLst>
              </a:tr>
              <a:tr h="352073">
                <a:tc>
                  <a:txBody>
                    <a:bodyPr/>
                    <a:lstStyle/>
                    <a:p>
                      <a:pPr algn="ctr" rtl="0" fontAlgn="ctr"/>
                      <a:r>
                        <a:rPr lang="en-GB" sz="1200" u="none" strike="noStrike">
                          <a:effectLst/>
                          <a:latin typeface="+mn-lt"/>
                        </a:rPr>
                        <a:t>F</a:t>
                      </a:r>
                      <a:endParaRPr lang="en-GB" sz="1200" b="1" i="0" u="none" strike="noStrike">
                        <a:solidFill>
                          <a:schemeClr val="tx2"/>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FEFEF"/>
                    </a:solidFill>
                  </a:tcPr>
                </a:tc>
                <a:tc>
                  <a:txBody>
                    <a:bodyPr/>
                    <a:lstStyle/>
                    <a:p>
                      <a:pPr marL="0" marR="0" lvl="0" indent="-349151" algn="l" defTabSz="914303" rtl="0" eaLnBrk="1" fontAlgn="ctr" latinLnBrk="0" hangingPunct="1">
                        <a:lnSpc>
                          <a:spcPct val="100000"/>
                        </a:lnSpc>
                        <a:spcBef>
                          <a:spcPts val="0"/>
                        </a:spcBef>
                        <a:spcAft>
                          <a:spcPts val="0"/>
                        </a:spcAft>
                        <a:buClrTx/>
                        <a:buSzTx/>
                        <a:buFontTx/>
                        <a:buNone/>
                        <a:tabLst/>
                        <a:defRPr/>
                      </a:pPr>
                      <a:r>
                        <a:rPr lang="en-GB" sz="1200" b="1" i="0" u="none" strike="noStrike" kern="1200">
                          <a:solidFill>
                            <a:schemeClr val="tx1"/>
                          </a:solidFill>
                          <a:effectLst/>
                          <a:latin typeface="+mn-lt"/>
                          <a:ea typeface="+mn-ea"/>
                          <a:cs typeface="+mn-cs"/>
                        </a:rPr>
                        <a:t>Milestone report</a:t>
                      </a: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FEFEF"/>
                    </a:solidFill>
                  </a:tcPr>
                </a:tc>
                <a:tc>
                  <a:txBody>
                    <a:bodyPr/>
                    <a:lstStyle/>
                    <a:p>
                      <a:pPr algn="l" rtl="0" fontAlgn="ctr"/>
                      <a:endParaRPr lang="en-GB" sz="1200" b="0" i="0" u="none" strike="noStrike">
                        <a:solidFill>
                          <a:schemeClr val="tx1"/>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lang="en-GB" sz="1200" b="0">
                        <a:solidFill>
                          <a:schemeClr val="tx1"/>
                        </a:solidFill>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rtl="0" fontAlgn="ctr"/>
                      <a:endParaRPr lang="en-GB" sz="1200" b="0" i="0" u="none" strike="noStrike">
                        <a:solidFill>
                          <a:schemeClr val="tx1"/>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b"/>
                      <a:endParaRPr lang="en-GB" sz="1200" b="0" i="0" u="none" strike="noStrike">
                        <a:solidFill>
                          <a:schemeClr val="tx1"/>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rtl="0" fontAlgn="ctr"/>
                      <a:endParaRPr lang="en-GB" sz="1200" b="0" i="0" u="none" strike="noStrike">
                        <a:solidFill>
                          <a:schemeClr val="tx1"/>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rtl="0" fontAlgn="ctr"/>
                      <a:endParaRPr lang="en-GB" sz="1200" b="0" i="0" u="none" strike="noStrike">
                        <a:solidFill>
                          <a:schemeClr val="tx1"/>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pPr algn="l" rtl="0" fontAlgn="ctr"/>
                      <a:endParaRPr lang="en-GB" sz="1200" b="0" i="0" u="none" strike="noStrike">
                        <a:solidFill>
                          <a:schemeClr val="tx1"/>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rtl="0" fontAlgn="ctr"/>
                      <a:endParaRPr lang="en-GB" sz="1200" b="0" i="0" u="none" strike="noStrike">
                        <a:solidFill>
                          <a:schemeClr val="tx1"/>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rtl="0" fontAlgn="ctr"/>
                      <a:endParaRPr lang="en-GB" sz="1200" b="0" i="0" u="none" strike="noStrike">
                        <a:solidFill>
                          <a:schemeClr val="tx1"/>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pPr algn="l" rtl="0" fontAlgn="ctr"/>
                      <a:endParaRPr lang="en-GB" sz="1200" b="0" i="0" u="none" strike="noStrike">
                        <a:solidFill>
                          <a:schemeClr val="tx1"/>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rtl="0" fontAlgn="ctr"/>
                      <a:endParaRPr lang="en-GB" sz="1200" b="0" i="0" u="none" strike="noStrike">
                        <a:solidFill>
                          <a:schemeClr val="tx1"/>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l" rtl="0" fontAlgn="ctr"/>
                      <a:endParaRPr lang="en-GB" sz="1200" b="0" i="0" u="none" strike="noStrike" dirty="0">
                        <a:solidFill>
                          <a:schemeClr val="tx1"/>
                        </a:solidFill>
                        <a:effectLst/>
                        <a:latin typeface="+mn-lt"/>
                      </a:endParaRPr>
                    </a:p>
                  </a:txBody>
                  <a:tcPr marL="69745" marR="69745" marT="69745" marB="69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val="3699358722"/>
                  </a:ext>
                </a:extLst>
              </a:tr>
            </a:tbl>
          </a:graphicData>
        </a:graphic>
      </p:graphicFrame>
      <p:sp>
        <p:nvSpPr>
          <p:cNvPr id="4" name="Text Placeholder 3">
            <a:extLst>
              <a:ext uri="{FF2B5EF4-FFF2-40B4-BE49-F238E27FC236}">
                <a16:creationId xmlns:a16="http://schemas.microsoft.com/office/drawing/2014/main" id="{0A27D168-F79B-4244-99D0-5BFAAE7E3947}"/>
              </a:ext>
            </a:extLst>
          </p:cNvPr>
          <p:cNvSpPr>
            <a:spLocks noGrp="1"/>
          </p:cNvSpPr>
          <p:nvPr>
            <p:ph type="body" sz="quarter" idx="13"/>
          </p:nvPr>
        </p:nvSpPr>
        <p:spPr/>
        <p:txBody>
          <a:bodyPr/>
          <a:lstStyle/>
          <a:p>
            <a:endParaRPr lang="en-GB"/>
          </a:p>
        </p:txBody>
      </p:sp>
      <p:sp>
        <p:nvSpPr>
          <p:cNvPr id="12" name="Text Placeholder 2">
            <a:extLst>
              <a:ext uri="{FF2B5EF4-FFF2-40B4-BE49-F238E27FC236}">
                <a16:creationId xmlns:a16="http://schemas.microsoft.com/office/drawing/2014/main" id="{A97CEFC1-D09B-430F-A17B-30063055C3A2}"/>
              </a:ext>
            </a:extLst>
          </p:cNvPr>
          <p:cNvSpPr txBox="1">
            <a:spLocks/>
          </p:cNvSpPr>
          <p:nvPr/>
        </p:nvSpPr>
        <p:spPr>
          <a:xfrm>
            <a:off x="609601" y="245573"/>
            <a:ext cx="9499600" cy="526627"/>
          </a:xfrm>
          <a:prstGeom prst="rect">
            <a:avLst/>
          </a:prstGeom>
        </p:spPr>
        <p:txBody>
          <a:bodyPr vert="horz" lIns="91440" tIns="45720" rIns="91440" bIns="45720" rtlCol="0">
            <a:normAutofit/>
          </a:bodyPr>
          <a:lstStyle>
            <a:lvl1pPr marL="0" indent="0" algn="l" defTabSz="914400" rtl="0" eaLnBrk="1" latinLnBrk="0" hangingPunct="1">
              <a:lnSpc>
                <a:spcPct val="85000"/>
              </a:lnSpc>
              <a:spcBef>
                <a:spcPts val="1300"/>
              </a:spcBef>
              <a:buFontTx/>
              <a:buNone/>
              <a:defRPr sz="1600" b="1" kern="1200">
                <a:solidFill>
                  <a:schemeClr val="accent6"/>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marR="0" lvl="0" indent="0" algn="l" defTabSz="914400" rtl="0" eaLnBrk="1" fontAlgn="auto" latinLnBrk="0" hangingPunct="1">
              <a:lnSpc>
                <a:spcPct val="85000"/>
              </a:lnSpc>
              <a:spcBef>
                <a:spcPts val="1300"/>
              </a:spcBef>
              <a:spcAft>
                <a:spcPts val="0"/>
              </a:spcAft>
              <a:buClrTx/>
              <a:buSzTx/>
              <a:buFontTx/>
              <a:buNone/>
              <a:tabLst/>
              <a:defRPr/>
            </a:pPr>
            <a:r>
              <a:rPr kumimoji="0" lang="en-US" sz="3200" b="1" i="0" u="none" strike="noStrike" kern="1200" cap="none" spc="0" normalizeH="0" baseline="0" noProof="0" dirty="0">
                <a:ln>
                  <a:noFill/>
                </a:ln>
                <a:solidFill>
                  <a:srgbClr val="0F6FC6"/>
                </a:solidFill>
                <a:effectLst/>
                <a:uLnTx/>
                <a:uFillTx/>
                <a:latin typeface="Calibri Light" panose="020F0302020204030204"/>
                <a:ea typeface="+mn-ea"/>
                <a:cs typeface="+mn-cs"/>
              </a:rPr>
              <a:t>CHART OF POTENTIAL 12 MONTH ROADMAP FOR 19/20</a:t>
            </a:r>
          </a:p>
        </p:txBody>
      </p:sp>
    </p:spTree>
    <p:extLst>
      <p:ext uri="{BB962C8B-B14F-4D97-AF65-F5344CB8AC3E}">
        <p14:creationId xmlns:p14="http://schemas.microsoft.com/office/powerpoint/2010/main" val="35803568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E5D74FD5-E1D8-4C4A-9B25-4F8C0435E14E}"/>
              </a:ext>
            </a:extLst>
          </p:cNvPr>
          <p:cNvGraphicFramePr/>
          <p:nvPr>
            <p:extLst/>
          </p:nvPr>
        </p:nvGraphicFramePr>
        <p:xfrm>
          <a:off x="413657" y="1302513"/>
          <a:ext cx="11396880" cy="15405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6">
            <a:extLst>
              <a:ext uri="{FF2B5EF4-FFF2-40B4-BE49-F238E27FC236}">
                <a16:creationId xmlns:a16="http://schemas.microsoft.com/office/drawing/2014/main" id="{206493F6-1184-4D67-820E-26733CC42A78}"/>
              </a:ext>
            </a:extLst>
          </p:cNvPr>
          <p:cNvPicPr>
            <a:picLocks noChangeAspect="1"/>
          </p:cNvPicPr>
          <p:nvPr/>
        </p:nvPicPr>
        <p:blipFill>
          <a:blip r:embed="rId8"/>
          <a:stretch>
            <a:fillRect/>
          </a:stretch>
        </p:blipFill>
        <p:spPr>
          <a:xfrm>
            <a:off x="10504503" y="309155"/>
            <a:ext cx="1462088" cy="555593"/>
          </a:xfrm>
          <a:prstGeom prst="rect">
            <a:avLst/>
          </a:prstGeom>
        </p:spPr>
      </p:pic>
      <p:graphicFrame>
        <p:nvGraphicFramePr>
          <p:cNvPr id="8" name="Table 7">
            <a:extLst>
              <a:ext uri="{FF2B5EF4-FFF2-40B4-BE49-F238E27FC236}">
                <a16:creationId xmlns:a16="http://schemas.microsoft.com/office/drawing/2014/main" id="{93D83719-011D-4F2D-8212-21EDA5DEA24C}"/>
              </a:ext>
            </a:extLst>
          </p:cNvPr>
          <p:cNvGraphicFramePr>
            <a:graphicFrameLocks noGrp="1"/>
          </p:cNvGraphicFramePr>
          <p:nvPr>
            <p:extLst>
              <p:ext uri="{D42A27DB-BD31-4B8C-83A1-F6EECF244321}">
                <p14:modId xmlns:p14="http://schemas.microsoft.com/office/powerpoint/2010/main" val="3304272017"/>
              </p:ext>
            </p:extLst>
          </p:nvPr>
        </p:nvGraphicFramePr>
        <p:xfrm>
          <a:off x="432721" y="2860468"/>
          <a:ext cx="5153888" cy="3200400"/>
        </p:xfrm>
        <a:graphic>
          <a:graphicData uri="http://schemas.openxmlformats.org/drawingml/2006/table">
            <a:tbl>
              <a:tblPr firstRow="1" bandRow="1">
                <a:tableStyleId>{5C22544A-7EE6-4342-B048-85BDC9FD1C3A}</a:tableStyleId>
              </a:tblPr>
              <a:tblGrid>
                <a:gridCol w="5153888">
                  <a:extLst>
                    <a:ext uri="{9D8B030D-6E8A-4147-A177-3AD203B41FA5}">
                      <a16:colId xmlns:a16="http://schemas.microsoft.com/office/drawing/2014/main" val="3147460259"/>
                    </a:ext>
                  </a:extLst>
                </a:gridCol>
              </a:tblGrid>
              <a:tr h="300785">
                <a:tc>
                  <a:txBody>
                    <a:bodyPr/>
                    <a:lstStyle/>
                    <a:p>
                      <a:pPr algn="ctr"/>
                      <a:r>
                        <a:rPr lang="en-GB" dirty="0"/>
                        <a:t>SWAG Proposed Names</a:t>
                      </a:r>
                    </a:p>
                  </a:txBody>
                  <a:tcPr anchor="ctr"/>
                </a:tc>
                <a:extLst>
                  <a:ext uri="{0D108BD9-81ED-4DB2-BD59-A6C34878D82A}">
                    <a16:rowId xmlns:a16="http://schemas.microsoft.com/office/drawing/2014/main" val="363540662"/>
                  </a:ext>
                </a:extLst>
              </a:tr>
              <a:tr h="2331083">
                <a:tc>
                  <a:txBody>
                    <a:bodyPr/>
                    <a:lstStyle/>
                    <a:p>
                      <a:r>
                        <a:rPr lang="en-GB" sz="1800" kern="1200" dirty="0">
                          <a:effectLst/>
                        </a:rPr>
                        <a:t>Eric Thomas (radiologist)        </a:t>
                      </a:r>
                    </a:p>
                    <a:p>
                      <a:r>
                        <a:rPr lang="en-GB" sz="1800" kern="1200" dirty="0">
                          <a:effectLst/>
                        </a:rPr>
                        <a:t>Hannah Madder (Cancer Service Manager)  </a:t>
                      </a:r>
                    </a:p>
                    <a:p>
                      <a:r>
                        <a:rPr lang="en-GB" sz="1800" kern="1200" dirty="0">
                          <a:effectLst/>
                        </a:rPr>
                        <a:t>Jasmine King      (CNS)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effectLst/>
                        </a:rPr>
                        <a:t>Ben </a:t>
                      </a:r>
                      <a:r>
                        <a:rPr lang="en-GB" sz="1800" kern="1200" dirty="0" err="1">
                          <a:effectLst/>
                        </a:rPr>
                        <a:t>Colleypriest</a:t>
                      </a:r>
                      <a:r>
                        <a:rPr lang="en-GB" sz="1800" kern="1200" dirty="0">
                          <a:effectLst/>
                        </a:rPr>
                        <a:t> </a:t>
                      </a:r>
                      <a:r>
                        <a:rPr lang="en-GB" sz="1800" u="none" strike="noStrike" kern="1200" dirty="0">
                          <a:effectLst/>
                        </a:rPr>
                        <a:t> (</a:t>
                      </a:r>
                      <a:r>
                        <a:rPr lang="en-GB" sz="1800" kern="1200" dirty="0">
                          <a:effectLst/>
                        </a:rPr>
                        <a:t>Gastroenterologist representative)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effectLst/>
                        </a:rPr>
                        <a:t>Jackie Mifflin (Patient representative)</a:t>
                      </a:r>
                    </a:p>
                    <a:p>
                      <a:r>
                        <a:rPr lang="en-GB" sz="1800" kern="1200" dirty="0">
                          <a:effectLst/>
                        </a:rPr>
                        <a:t>Harker Nicola (GP representative)</a:t>
                      </a:r>
                    </a:p>
                    <a:p>
                      <a:r>
                        <a:rPr lang="en-GB" sz="1800" kern="1200" dirty="0">
                          <a:effectLst/>
                        </a:rPr>
                        <a:t>Emma </a:t>
                      </a:r>
                      <a:r>
                        <a:rPr lang="en-GB" sz="1800" kern="1200" dirty="0" err="1">
                          <a:effectLst/>
                        </a:rPr>
                        <a:t>Fynn</a:t>
                      </a:r>
                      <a:r>
                        <a:rPr lang="en-GB" sz="1800" kern="1200" dirty="0">
                          <a:effectLst/>
                        </a:rPr>
                        <a:t> (Cancer service improvement lead)</a:t>
                      </a:r>
                    </a:p>
                    <a:p>
                      <a:endParaRPr lang="en-GB" sz="1800" kern="1200" dirty="0">
                        <a:effectLst/>
                      </a:endParaRPr>
                    </a:p>
                    <a:p>
                      <a:r>
                        <a:rPr lang="en-GB" sz="1800" kern="1200" dirty="0">
                          <a:effectLst/>
                        </a:rPr>
                        <a:t>         </a:t>
                      </a:r>
                    </a:p>
                    <a:p>
                      <a:endParaRPr lang="en-GB" b="1" dirty="0"/>
                    </a:p>
                  </a:txBody>
                  <a:tcPr anchor="ctr"/>
                </a:tc>
                <a:extLst>
                  <a:ext uri="{0D108BD9-81ED-4DB2-BD59-A6C34878D82A}">
                    <a16:rowId xmlns:a16="http://schemas.microsoft.com/office/drawing/2014/main" val="1476984492"/>
                  </a:ext>
                </a:extLst>
              </a:tr>
            </a:tbl>
          </a:graphicData>
        </a:graphic>
      </p:graphicFrame>
      <p:grpSp>
        <p:nvGrpSpPr>
          <p:cNvPr id="9" name="Group 8">
            <a:extLst>
              <a:ext uri="{FF2B5EF4-FFF2-40B4-BE49-F238E27FC236}">
                <a16:creationId xmlns:a16="http://schemas.microsoft.com/office/drawing/2014/main" id="{E11C93CD-5600-4719-A8B0-28C3B2C5A018}"/>
              </a:ext>
            </a:extLst>
          </p:cNvPr>
          <p:cNvGrpSpPr/>
          <p:nvPr/>
        </p:nvGrpSpPr>
        <p:grpSpPr>
          <a:xfrm>
            <a:off x="811567" y="5724599"/>
            <a:ext cx="10998970" cy="714410"/>
            <a:chOff x="0" y="536259"/>
            <a:chExt cx="5409739" cy="516427"/>
          </a:xfrm>
        </p:grpSpPr>
        <p:sp>
          <p:nvSpPr>
            <p:cNvPr id="10" name="Rectangle: Rounded Corners 9">
              <a:extLst>
                <a:ext uri="{FF2B5EF4-FFF2-40B4-BE49-F238E27FC236}">
                  <a16:creationId xmlns:a16="http://schemas.microsoft.com/office/drawing/2014/main" id="{F6B24859-AC09-4642-B036-25CBE53C655F}"/>
                </a:ext>
              </a:extLst>
            </p:cNvPr>
            <p:cNvSpPr/>
            <p:nvPr/>
          </p:nvSpPr>
          <p:spPr>
            <a:xfrm>
              <a:off x="0" y="536259"/>
              <a:ext cx="5409739" cy="516427"/>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Rectangle: Rounded Corners 4">
              <a:extLst>
                <a:ext uri="{FF2B5EF4-FFF2-40B4-BE49-F238E27FC236}">
                  <a16:creationId xmlns:a16="http://schemas.microsoft.com/office/drawing/2014/main" id="{4BE2E286-8F4B-408C-A9A8-FE8B1D3B5884}"/>
                </a:ext>
              </a:extLst>
            </p:cNvPr>
            <p:cNvSpPr txBox="1"/>
            <p:nvPr/>
          </p:nvSpPr>
          <p:spPr>
            <a:xfrm>
              <a:off x="25210" y="561469"/>
              <a:ext cx="5359319" cy="46600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9530" tIns="49530" rIns="49530" bIns="49530" numCol="1" spcCol="1270" anchor="ctr" anchorCtr="0">
              <a:noAutofit/>
            </a:bodyPr>
            <a:lstStyle/>
            <a:p>
              <a:pPr marL="0" marR="0" lvl="0" indent="0" algn="ctr" defTabSz="577850" rtl="0" eaLnBrk="1" fontAlgn="auto" latinLnBrk="0" hangingPunct="1">
                <a:lnSpc>
                  <a:spcPct val="90000"/>
                </a:lnSpc>
                <a:spcBef>
                  <a:spcPct val="0"/>
                </a:spcBef>
                <a:spcAft>
                  <a:spcPct val="35000"/>
                </a:spcAft>
                <a:buClrTx/>
                <a:buSzTx/>
                <a:buFontTx/>
                <a:buNone/>
                <a:tabLst/>
                <a:defRPr/>
              </a:pPr>
              <a:r>
                <a:rPr kumimoji="0" lang="en-GB" sz="2000" b="1" i="0" u="none" strike="noStrike" kern="1200" cap="none" spc="0" normalizeH="0" baseline="0" noProof="0" dirty="0">
                  <a:ln>
                    <a:noFill/>
                  </a:ln>
                  <a:solidFill>
                    <a:prstClr val="white"/>
                  </a:solidFill>
                  <a:effectLst/>
                  <a:uLnTx/>
                  <a:uFillTx/>
                  <a:latin typeface="Calibri Light" panose="020F0302020204030204"/>
                  <a:ea typeface="+mn-ea"/>
                  <a:cs typeface="+mn-cs"/>
                </a:rPr>
                <a:t>Volunteers who are willing to support the steering group please ! </a:t>
              </a:r>
              <a:r>
                <a:rPr kumimoji="0" lang="en-GB" sz="2000" b="1" i="0" u="none" strike="noStrike" kern="1200" cap="none" spc="0" normalizeH="0" baseline="0" noProof="0" dirty="0">
                  <a:ln>
                    <a:noFill/>
                  </a:ln>
                  <a:solidFill>
                    <a:prstClr val="white"/>
                  </a:solidFill>
                  <a:effectLst/>
                  <a:uLnTx/>
                  <a:uFillTx/>
                  <a:latin typeface="Calibri Light" panose="020F0302020204030204"/>
                  <a:ea typeface="+mn-ea"/>
                  <a:cs typeface="+mn-cs"/>
                  <a:sym typeface="Wingdings" panose="05000000000000000000" pitchFamily="2" charset="2"/>
                </a:rPr>
                <a:t></a:t>
              </a:r>
              <a:endParaRPr kumimoji="0" lang="en-GB" sz="2000" b="1" i="0" u="none" strike="noStrike" kern="1200" cap="none" spc="0" normalizeH="0" baseline="0" noProof="0" dirty="0">
                <a:ln>
                  <a:noFill/>
                </a:ln>
                <a:solidFill>
                  <a:prstClr val="white"/>
                </a:solidFill>
                <a:effectLst/>
                <a:uLnTx/>
                <a:uFillTx/>
                <a:latin typeface="Calibri Light" panose="020F0302020204030204"/>
                <a:ea typeface="+mn-ea"/>
                <a:cs typeface="+mn-cs"/>
              </a:endParaRPr>
            </a:p>
          </p:txBody>
        </p:sp>
      </p:grpSp>
      <p:sp>
        <p:nvSpPr>
          <p:cNvPr id="13" name="Title 7">
            <a:extLst>
              <a:ext uri="{FF2B5EF4-FFF2-40B4-BE49-F238E27FC236}">
                <a16:creationId xmlns:a16="http://schemas.microsoft.com/office/drawing/2014/main" id="{58402977-93E2-47BF-A6B6-AA9B2D1646D4}"/>
              </a:ext>
            </a:extLst>
          </p:cNvPr>
          <p:cNvSpPr>
            <a:spLocks noGrp="1"/>
          </p:cNvSpPr>
          <p:nvPr>
            <p:ph type="title"/>
          </p:nvPr>
        </p:nvSpPr>
        <p:spPr>
          <a:xfrm>
            <a:off x="381463" y="-109374"/>
            <a:ext cx="10772775" cy="1658198"/>
          </a:xfrm>
        </p:spPr>
        <p:txBody>
          <a:bodyPr>
            <a:normAutofit/>
          </a:bodyPr>
          <a:lstStyle/>
          <a:p>
            <a:r>
              <a:rPr lang="en-GB" sz="4400" b="1" dirty="0"/>
              <a:t>Next Steps</a:t>
            </a:r>
          </a:p>
        </p:txBody>
      </p:sp>
      <p:sp>
        <p:nvSpPr>
          <p:cNvPr id="2" name="TextBox 1">
            <a:extLst>
              <a:ext uri="{FF2B5EF4-FFF2-40B4-BE49-F238E27FC236}">
                <a16:creationId xmlns:a16="http://schemas.microsoft.com/office/drawing/2014/main" id="{9C20E12D-D6F1-46E2-AD58-198BCD3C723A}"/>
              </a:ext>
            </a:extLst>
          </p:cNvPr>
          <p:cNvSpPr txBox="1"/>
          <p:nvPr/>
        </p:nvSpPr>
        <p:spPr>
          <a:xfrm>
            <a:off x="7002050" y="3428999"/>
            <a:ext cx="3707704" cy="646331"/>
          </a:xfrm>
          <a:prstGeom prst="rect">
            <a:avLst/>
          </a:prstGeom>
          <a:solidFill>
            <a:schemeClr val="accent2"/>
          </a:solidFill>
        </p:spPr>
        <p:txBody>
          <a:bodyPr wrap="square" rtlCol="0">
            <a:spAutoFit/>
          </a:bodyPr>
          <a:lstStyle/>
          <a:p>
            <a:r>
              <a:rPr lang="en-GB" dirty="0"/>
              <a:t>Clinical Leads will be in touch to arrange peer visits. </a:t>
            </a:r>
          </a:p>
        </p:txBody>
      </p:sp>
    </p:spTree>
    <p:extLst>
      <p:ext uri="{BB962C8B-B14F-4D97-AF65-F5344CB8AC3E}">
        <p14:creationId xmlns:p14="http://schemas.microsoft.com/office/powerpoint/2010/main" val="3512039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6CB97-B6BA-4466-AB88-4A2BC1F9B43E}"/>
              </a:ext>
            </a:extLst>
          </p:cNvPr>
          <p:cNvSpPr>
            <a:spLocks noGrp="1"/>
          </p:cNvSpPr>
          <p:nvPr>
            <p:ph type="title"/>
          </p:nvPr>
        </p:nvSpPr>
        <p:spPr>
          <a:xfrm>
            <a:off x="657224" y="499533"/>
            <a:ext cx="10772775" cy="1658198"/>
          </a:xfrm>
        </p:spPr>
        <p:txBody>
          <a:bodyPr>
            <a:normAutofit/>
          </a:bodyPr>
          <a:lstStyle/>
          <a:p>
            <a:r>
              <a:rPr lang="en-GB" b="1" dirty="0"/>
              <a:t>The SW CRC Pathway Case for Change – Mike to add to slides as appropriate  </a:t>
            </a:r>
          </a:p>
        </p:txBody>
      </p:sp>
      <p:pic>
        <p:nvPicPr>
          <p:cNvPr id="7" name="Picture 6">
            <a:extLst>
              <a:ext uri="{FF2B5EF4-FFF2-40B4-BE49-F238E27FC236}">
                <a16:creationId xmlns:a16="http://schemas.microsoft.com/office/drawing/2014/main" id="{E79BB87F-A2C6-472A-9DC5-512288F1D236}"/>
              </a:ext>
            </a:extLst>
          </p:cNvPr>
          <p:cNvPicPr>
            <a:picLocks noChangeAspect="1"/>
          </p:cNvPicPr>
          <p:nvPr/>
        </p:nvPicPr>
        <p:blipFill>
          <a:blip r:embed="rId3"/>
          <a:stretch>
            <a:fillRect/>
          </a:stretch>
        </p:blipFill>
        <p:spPr>
          <a:xfrm>
            <a:off x="10470683" y="87875"/>
            <a:ext cx="1462088" cy="555593"/>
          </a:xfrm>
          <a:prstGeom prst="rect">
            <a:avLst/>
          </a:prstGeom>
        </p:spPr>
      </p:pic>
      <p:sp>
        <p:nvSpPr>
          <p:cNvPr id="3" name="Content Placeholder 2">
            <a:extLst>
              <a:ext uri="{FF2B5EF4-FFF2-40B4-BE49-F238E27FC236}">
                <a16:creationId xmlns:a16="http://schemas.microsoft.com/office/drawing/2014/main" id="{88A473DE-C0B1-4D73-826E-1E77E4115F9A}"/>
              </a:ext>
            </a:extLst>
          </p:cNvPr>
          <p:cNvSpPr>
            <a:spLocks noGrp="1"/>
          </p:cNvSpPr>
          <p:nvPr>
            <p:ph idx="1"/>
          </p:nvPr>
        </p:nvSpPr>
        <p:spPr>
          <a:xfrm>
            <a:off x="676656" y="2011680"/>
            <a:ext cx="10753725" cy="4602062"/>
          </a:xfrm>
        </p:spPr>
        <p:txBody>
          <a:bodyPr>
            <a:normAutofit/>
          </a:bodyPr>
          <a:lstStyle/>
          <a:p>
            <a:r>
              <a:rPr lang="en-GB" dirty="0"/>
              <a:t>CRC is the 4th most common cancer in the UK, 42000 are diagnosed each year. </a:t>
            </a:r>
          </a:p>
          <a:p>
            <a:r>
              <a:rPr lang="en-GB" dirty="0"/>
              <a:t>More than doubling referrals into cancer diagnostic pathways since 2015, a gap in capacity for endoscopy and radiology provision, surgical and oncology services, and a financially limited environment</a:t>
            </a:r>
          </a:p>
          <a:p>
            <a:pPr>
              <a:buFont typeface="Wingdings" panose="05000000000000000000" pitchFamily="2" charset="2"/>
              <a:buChar char="§"/>
            </a:pPr>
            <a:r>
              <a:rPr lang="en-GB" dirty="0"/>
              <a:t>2WW pathways have become seen as a reliable means of ensuring a patient is investigated promptly</a:t>
            </a:r>
          </a:p>
          <a:p>
            <a:pPr>
              <a:buFont typeface="Wingdings" panose="05000000000000000000" pitchFamily="2" charset="2"/>
              <a:buChar char="§"/>
            </a:pPr>
            <a:r>
              <a:rPr lang="en-GB" dirty="0"/>
              <a:t>The pathways consume huge volumes of resource for those without cancer, people often being referred into the pathways year after year after year. </a:t>
            </a:r>
          </a:p>
          <a:p>
            <a:pPr>
              <a:buFont typeface="Wingdings" panose="05000000000000000000" pitchFamily="2" charset="2"/>
              <a:buChar char="§"/>
            </a:pPr>
            <a:r>
              <a:rPr lang="en-GB" dirty="0"/>
              <a:t>limited diagnostic capacity means that patients in routine pathways have extended waits yet 20% of cancer patients start in routine pathways and 20% don’t present at all until an emergency develops – these people having more advanced disease</a:t>
            </a:r>
          </a:p>
          <a:p>
            <a:endParaRPr lang="en-GB" dirty="0"/>
          </a:p>
        </p:txBody>
      </p:sp>
    </p:spTree>
    <p:extLst>
      <p:ext uri="{BB962C8B-B14F-4D97-AF65-F5344CB8AC3E}">
        <p14:creationId xmlns:p14="http://schemas.microsoft.com/office/powerpoint/2010/main" val="2243776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51CE0-23A9-4E92-9AD0-1A0169634969}"/>
              </a:ext>
            </a:extLst>
          </p:cNvPr>
          <p:cNvSpPr>
            <a:spLocks noGrp="1"/>
          </p:cNvSpPr>
          <p:nvPr>
            <p:ph type="title"/>
          </p:nvPr>
        </p:nvSpPr>
        <p:spPr/>
        <p:txBody>
          <a:bodyPr/>
          <a:lstStyle/>
          <a:p>
            <a:r>
              <a:rPr lang="en-GB" b="1" dirty="0"/>
              <a:t>The SW CRC Pathway Case for Change – Mike to add to slides as appropriate </a:t>
            </a:r>
            <a:endParaRPr lang="en-GB" dirty="0"/>
          </a:p>
        </p:txBody>
      </p:sp>
      <p:sp>
        <p:nvSpPr>
          <p:cNvPr id="3" name="Content Placeholder 2">
            <a:extLst>
              <a:ext uri="{FF2B5EF4-FFF2-40B4-BE49-F238E27FC236}">
                <a16:creationId xmlns:a16="http://schemas.microsoft.com/office/drawing/2014/main" id="{A8310C1D-BEE9-4C4A-A48A-B3C099E0C42B}"/>
              </a:ext>
            </a:extLst>
          </p:cNvPr>
          <p:cNvSpPr>
            <a:spLocks noGrp="1"/>
          </p:cNvSpPr>
          <p:nvPr>
            <p:ph idx="1"/>
          </p:nvPr>
        </p:nvSpPr>
        <p:spPr>
          <a:xfrm>
            <a:off x="676656" y="2011680"/>
            <a:ext cx="10753725" cy="4689745"/>
          </a:xfrm>
          <a:solidFill>
            <a:schemeClr val="bg1"/>
          </a:solidFill>
        </p:spPr>
        <p:txBody>
          <a:bodyPr>
            <a:normAutofit/>
          </a:bodyPr>
          <a:lstStyle/>
          <a:p>
            <a:pPr lvl="0"/>
            <a:r>
              <a:rPr lang="en-GB" b="1" dirty="0">
                <a:solidFill>
                  <a:schemeClr val="accent1"/>
                </a:solidFill>
                <a:latin typeface="Calibri" panose="020F0502020204030204" pitchFamily="34" charset="0"/>
                <a:cs typeface="Calibri" panose="020F0502020204030204" pitchFamily="34" charset="0"/>
              </a:rPr>
              <a:t>SW Clinical Senate Sept 2018 </a:t>
            </a:r>
          </a:p>
          <a:p>
            <a:pPr lvl="0"/>
            <a:r>
              <a:rPr lang="en-GB" i="1" dirty="0">
                <a:latin typeface="Calibri" panose="020F0502020204030204" pitchFamily="34" charset="0"/>
                <a:cs typeface="Calibri" panose="020F0502020204030204" pitchFamily="34" charset="0"/>
              </a:rPr>
              <a:t>To what extent are providers in the South West able to deliver the national commissioning pathways for colorectal cancer patients? </a:t>
            </a:r>
          </a:p>
          <a:p>
            <a:pPr lvl="0"/>
            <a:r>
              <a:rPr lang="en-GB" i="1" dirty="0">
                <a:latin typeface="Calibri" panose="020F0502020204030204" pitchFamily="34" charset="0"/>
                <a:cs typeface="Calibri" panose="020F0502020204030204" pitchFamily="34" charset="0"/>
              </a:rPr>
              <a:t>What are the key areas for pathway redesign and provision of service that will improve the quality of experience &amp; timeliness of treatment for patients across the region?</a:t>
            </a:r>
            <a:r>
              <a:rPr lang="en-GB" dirty="0">
                <a:latin typeface="Calibri" panose="020F0502020204030204" pitchFamily="34" charset="0"/>
                <a:cs typeface="Calibri" panose="020F0502020204030204" pitchFamily="34" charset="0"/>
              </a:rPr>
              <a:t> </a:t>
            </a:r>
          </a:p>
          <a:p>
            <a:pPr marL="0" indent="0">
              <a:buNone/>
            </a:pPr>
            <a:endParaRPr lang="en-GB" dirty="0"/>
          </a:p>
          <a:p>
            <a:r>
              <a:rPr lang="en-GB" dirty="0"/>
              <a:t>One model of care will not suit all yet the drive to constantly find local solutions to local problems leads to duplication of work, paralysis in the face of huge challenge and inequitable provision of services which leads to compromised patient  outcomes. </a:t>
            </a:r>
          </a:p>
          <a:p>
            <a:endParaRPr lang="en-GB" dirty="0"/>
          </a:p>
        </p:txBody>
      </p:sp>
    </p:spTree>
    <p:extLst>
      <p:ext uri="{BB962C8B-B14F-4D97-AF65-F5344CB8AC3E}">
        <p14:creationId xmlns:p14="http://schemas.microsoft.com/office/powerpoint/2010/main" val="964022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A4B50-4F45-4686-8B24-8B02CF912426}"/>
              </a:ext>
            </a:extLst>
          </p:cNvPr>
          <p:cNvSpPr>
            <a:spLocks noGrp="1"/>
          </p:cNvSpPr>
          <p:nvPr>
            <p:ph type="title"/>
          </p:nvPr>
        </p:nvSpPr>
        <p:spPr>
          <a:xfrm>
            <a:off x="145003" y="-111216"/>
            <a:ext cx="10772775" cy="1658198"/>
          </a:xfrm>
        </p:spPr>
        <p:txBody>
          <a:bodyPr>
            <a:normAutofit/>
          </a:bodyPr>
          <a:lstStyle/>
          <a:p>
            <a:pPr algn="ctr"/>
            <a:r>
              <a:rPr lang="en-GB" sz="4400" b="1" dirty="0"/>
              <a:t>National Drivers </a:t>
            </a:r>
          </a:p>
        </p:txBody>
      </p:sp>
      <p:pic>
        <p:nvPicPr>
          <p:cNvPr id="9" name="Picture 8">
            <a:extLst>
              <a:ext uri="{FF2B5EF4-FFF2-40B4-BE49-F238E27FC236}">
                <a16:creationId xmlns:a16="http://schemas.microsoft.com/office/drawing/2014/main" id="{C57047BC-4E13-4393-81F4-5581F45B9A1B}"/>
              </a:ext>
            </a:extLst>
          </p:cNvPr>
          <p:cNvPicPr>
            <a:picLocks noChangeAspect="1"/>
          </p:cNvPicPr>
          <p:nvPr/>
        </p:nvPicPr>
        <p:blipFill>
          <a:blip r:embed="rId3"/>
          <a:stretch>
            <a:fillRect/>
          </a:stretch>
        </p:blipFill>
        <p:spPr>
          <a:xfrm>
            <a:off x="10584909" y="66687"/>
            <a:ext cx="1462088" cy="555593"/>
          </a:xfrm>
          <a:prstGeom prst="rect">
            <a:avLst/>
          </a:prstGeom>
        </p:spPr>
      </p:pic>
      <p:graphicFrame>
        <p:nvGraphicFramePr>
          <p:cNvPr id="5" name="Content Placeholder 4">
            <a:extLst>
              <a:ext uri="{FF2B5EF4-FFF2-40B4-BE49-F238E27FC236}">
                <a16:creationId xmlns:a16="http://schemas.microsoft.com/office/drawing/2014/main" id="{8F372367-A6C8-4534-A4FE-E23F18938C46}"/>
              </a:ext>
            </a:extLst>
          </p:cNvPr>
          <p:cNvGraphicFramePr>
            <a:graphicFrameLocks noGrp="1"/>
          </p:cNvGraphicFramePr>
          <p:nvPr>
            <p:ph idx="1"/>
            <p:extLst>
              <p:ext uri="{D42A27DB-BD31-4B8C-83A1-F6EECF244321}">
                <p14:modId xmlns:p14="http://schemas.microsoft.com/office/powerpoint/2010/main" val="3243232102"/>
              </p:ext>
            </p:extLst>
          </p:nvPr>
        </p:nvGraphicFramePr>
        <p:xfrm>
          <a:off x="200416" y="1265130"/>
          <a:ext cx="11846581" cy="552618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255946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D619128F-312C-4C39-82B9-C51504D723FC}"/>
              </a:ext>
            </a:extLst>
          </p:cNvPr>
          <p:cNvSpPr>
            <a:spLocks noGrp="1"/>
          </p:cNvSpPr>
          <p:nvPr>
            <p:ph idx="4294967295"/>
          </p:nvPr>
        </p:nvSpPr>
        <p:spPr>
          <a:xfrm>
            <a:off x="0" y="212725"/>
            <a:ext cx="10515600" cy="5964238"/>
          </a:xfrm>
        </p:spPr>
        <p:txBody>
          <a:bodyPr>
            <a:normAutofit/>
          </a:bodyPr>
          <a:lstStyle/>
          <a:p>
            <a:r>
              <a:rPr lang="en-GB" dirty="0"/>
              <a:t> </a:t>
            </a:r>
          </a:p>
        </p:txBody>
      </p:sp>
      <p:pic>
        <p:nvPicPr>
          <p:cNvPr id="7" name="Picture 6">
            <a:extLst>
              <a:ext uri="{FF2B5EF4-FFF2-40B4-BE49-F238E27FC236}">
                <a16:creationId xmlns:a16="http://schemas.microsoft.com/office/drawing/2014/main" id="{176F0334-A8D1-4BF2-B4A0-135E9C7778AC}"/>
              </a:ext>
            </a:extLst>
          </p:cNvPr>
          <p:cNvPicPr/>
          <p:nvPr/>
        </p:nvPicPr>
        <p:blipFill>
          <a:blip r:embed="rId2"/>
          <a:srcRect l="35510" t="21641" r="36447" b="16192"/>
          <a:stretch>
            <a:fillRect/>
          </a:stretch>
        </p:blipFill>
        <p:spPr>
          <a:xfrm>
            <a:off x="186432" y="348343"/>
            <a:ext cx="4407339" cy="5965009"/>
          </a:xfrm>
          <a:prstGeom prst="rect">
            <a:avLst/>
          </a:prstGeom>
          <a:noFill/>
          <a:ln>
            <a:noFill/>
            <a:prstDash/>
          </a:ln>
        </p:spPr>
      </p:pic>
      <p:graphicFrame>
        <p:nvGraphicFramePr>
          <p:cNvPr id="2" name="Diagram 1">
            <a:extLst>
              <a:ext uri="{FF2B5EF4-FFF2-40B4-BE49-F238E27FC236}">
                <a16:creationId xmlns:a16="http://schemas.microsoft.com/office/drawing/2014/main" id="{C07C4435-B396-43C1-A7C7-78779784D3C2}"/>
              </a:ext>
            </a:extLst>
          </p:cNvPr>
          <p:cNvGraphicFramePr/>
          <p:nvPr>
            <p:extLst/>
          </p:nvPr>
        </p:nvGraphicFramePr>
        <p:xfrm>
          <a:off x="5330948" y="2295232"/>
          <a:ext cx="4310200" cy="17992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Diagram 2">
            <a:extLst>
              <a:ext uri="{FF2B5EF4-FFF2-40B4-BE49-F238E27FC236}">
                <a16:creationId xmlns:a16="http://schemas.microsoft.com/office/drawing/2014/main" id="{EEB7E87A-665D-4954-AC20-F08DE91B32BC}"/>
              </a:ext>
            </a:extLst>
          </p:cNvPr>
          <p:cNvGraphicFramePr/>
          <p:nvPr>
            <p:extLst/>
          </p:nvPr>
        </p:nvGraphicFramePr>
        <p:xfrm>
          <a:off x="5330948" y="4805882"/>
          <a:ext cx="4310200" cy="110664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4" name="Diagram 3">
            <a:extLst>
              <a:ext uri="{FF2B5EF4-FFF2-40B4-BE49-F238E27FC236}">
                <a16:creationId xmlns:a16="http://schemas.microsoft.com/office/drawing/2014/main" id="{AC6CC3B1-C6EF-4101-B973-44B8BA43115A}"/>
              </a:ext>
            </a:extLst>
          </p:cNvPr>
          <p:cNvGraphicFramePr/>
          <p:nvPr>
            <p:extLst/>
          </p:nvPr>
        </p:nvGraphicFramePr>
        <p:xfrm>
          <a:off x="4593771" y="76335"/>
          <a:ext cx="7395099" cy="1975783"/>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cxnSp>
        <p:nvCxnSpPr>
          <p:cNvPr id="14" name="Straight Arrow Connector 13">
            <a:extLst>
              <a:ext uri="{FF2B5EF4-FFF2-40B4-BE49-F238E27FC236}">
                <a16:creationId xmlns:a16="http://schemas.microsoft.com/office/drawing/2014/main" id="{C3339744-C8E1-4299-B21D-519B7135F55E}"/>
              </a:ext>
            </a:extLst>
          </p:cNvPr>
          <p:cNvCxnSpPr/>
          <p:nvPr/>
        </p:nvCxnSpPr>
        <p:spPr>
          <a:xfrm flipH="1">
            <a:off x="3604335" y="3446755"/>
            <a:ext cx="15891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52A997C1-DA6C-4870-BD2A-8B121647E4C6}"/>
              </a:ext>
            </a:extLst>
          </p:cNvPr>
          <p:cNvCxnSpPr/>
          <p:nvPr/>
        </p:nvCxnSpPr>
        <p:spPr>
          <a:xfrm flipH="1">
            <a:off x="3604335" y="5321423"/>
            <a:ext cx="15891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5509874B-661D-4ABB-813C-CADE20167B57}"/>
              </a:ext>
            </a:extLst>
          </p:cNvPr>
          <p:cNvPicPr>
            <a:picLocks noChangeAspect="1"/>
          </p:cNvPicPr>
          <p:nvPr/>
        </p:nvPicPr>
        <p:blipFill>
          <a:blip r:embed="rId18"/>
          <a:stretch>
            <a:fillRect/>
          </a:stretch>
        </p:blipFill>
        <p:spPr>
          <a:xfrm>
            <a:off x="10515600" y="5899166"/>
            <a:ext cx="1462088" cy="555593"/>
          </a:xfrm>
          <a:prstGeom prst="rect">
            <a:avLst/>
          </a:prstGeom>
        </p:spPr>
      </p:pic>
    </p:spTree>
    <p:extLst>
      <p:ext uri="{BB962C8B-B14F-4D97-AF65-F5344CB8AC3E}">
        <p14:creationId xmlns:p14="http://schemas.microsoft.com/office/powerpoint/2010/main" val="1464197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45D3E4C-3458-4FCF-A395-2485BCEA8FF3}"/>
              </a:ext>
            </a:extLst>
          </p:cNvPr>
          <p:cNvPicPr>
            <a:picLocks noChangeAspect="1"/>
          </p:cNvPicPr>
          <p:nvPr/>
        </p:nvPicPr>
        <p:blipFill>
          <a:blip r:embed="rId2"/>
          <a:stretch>
            <a:fillRect/>
          </a:stretch>
        </p:blipFill>
        <p:spPr>
          <a:xfrm>
            <a:off x="1524000" y="150335"/>
            <a:ext cx="9144000" cy="5976235"/>
          </a:xfrm>
          <a:prstGeom prst="rect">
            <a:avLst/>
          </a:prstGeom>
        </p:spPr>
      </p:pic>
    </p:spTree>
    <p:extLst>
      <p:ext uri="{BB962C8B-B14F-4D97-AF65-F5344CB8AC3E}">
        <p14:creationId xmlns:p14="http://schemas.microsoft.com/office/powerpoint/2010/main" val="2409377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5547DEC4-FC64-4BBE-A114-78B6F2880889}"/>
              </a:ext>
            </a:extLst>
          </p:cNvPr>
          <p:cNvGraphicFramePr>
            <a:graphicFrameLocks noGrp="1"/>
          </p:cNvGraphicFramePr>
          <p:nvPr>
            <p:ph idx="1"/>
            <p:extLst/>
          </p:nvPr>
        </p:nvGraphicFramePr>
        <p:xfrm>
          <a:off x="8920631" y="3449042"/>
          <a:ext cx="2993571" cy="34730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Diagram 2">
            <a:extLst>
              <a:ext uri="{FF2B5EF4-FFF2-40B4-BE49-F238E27FC236}">
                <a16:creationId xmlns:a16="http://schemas.microsoft.com/office/drawing/2014/main" id="{46AD883C-3F85-4DED-BE04-EFBE1D621CCC}"/>
              </a:ext>
            </a:extLst>
          </p:cNvPr>
          <p:cNvGraphicFramePr/>
          <p:nvPr>
            <p:extLst>
              <p:ext uri="{D42A27DB-BD31-4B8C-83A1-F6EECF244321}">
                <p14:modId xmlns:p14="http://schemas.microsoft.com/office/powerpoint/2010/main" val="3945020186"/>
              </p:ext>
            </p:extLst>
          </p:nvPr>
        </p:nvGraphicFramePr>
        <p:xfrm>
          <a:off x="455604" y="1672456"/>
          <a:ext cx="11280791" cy="4340401"/>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7" name="Picture 6">
            <a:extLst>
              <a:ext uri="{FF2B5EF4-FFF2-40B4-BE49-F238E27FC236}">
                <a16:creationId xmlns:a16="http://schemas.microsoft.com/office/drawing/2014/main" id="{045C8744-D26B-4A7F-AD1C-878AB33D219B}"/>
              </a:ext>
            </a:extLst>
          </p:cNvPr>
          <p:cNvPicPr>
            <a:picLocks noChangeAspect="1"/>
          </p:cNvPicPr>
          <p:nvPr/>
        </p:nvPicPr>
        <p:blipFill>
          <a:blip r:embed="rId13"/>
          <a:stretch>
            <a:fillRect/>
          </a:stretch>
        </p:blipFill>
        <p:spPr>
          <a:xfrm>
            <a:off x="10417417" y="240700"/>
            <a:ext cx="1462088" cy="555593"/>
          </a:xfrm>
          <a:prstGeom prst="rect">
            <a:avLst/>
          </a:prstGeom>
        </p:spPr>
      </p:pic>
      <p:sp>
        <p:nvSpPr>
          <p:cNvPr id="8" name="Title 7">
            <a:extLst>
              <a:ext uri="{FF2B5EF4-FFF2-40B4-BE49-F238E27FC236}">
                <a16:creationId xmlns:a16="http://schemas.microsoft.com/office/drawing/2014/main" id="{92EDE40D-1A29-4CE9-9EDD-D8B0F95D4E8D}"/>
              </a:ext>
            </a:extLst>
          </p:cNvPr>
          <p:cNvSpPr>
            <a:spLocks noGrp="1"/>
          </p:cNvSpPr>
          <p:nvPr>
            <p:ph type="title"/>
          </p:nvPr>
        </p:nvSpPr>
        <p:spPr>
          <a:xfrm>
            <a:off x="587828" y="-65832"/>
            <a:ext cx="10772775" cy="1213111"/>
          </a:xfrm>
        </p:spPr>
        <p:txBody>
          <a:bodyPr>
            <a:normAutofit/>
          </a:bodyPr>
          <a:lstStyle/>
          <a:p>
            <a:pPr algn="ctr"/>
            <a:r>
              <a:rPr lang="en-GB" sz="4400" b="1" dirty="0"/>
              <a:t>Project Approach &amp; Outcomes</a:t>
            </a:r>
          </a:p>
        </p:txBody>
      </p:sp>
      <p:grpSp>
        <p:nvGrpSpPr>
          <p:cNvPr id="9" name="Group 8">
            <a:extLst>
              <a:ext uri="{FF2B5EF4-FFF2-40B4-BE49-F238E27FC236}">
                <a16:creationId xmlns:a16="http://schemas.microsoft.com/office/drawing/2014/main" id="{EB2B34ED-544B-449E-A892-49CCF487D37B}"/>
              </a:ext>
            </a:extLst>
          </p:cNvPr>
          <p:cNvGrpSpPr/>
          <p:nvPr/>
        </p:nvGrpSpPr>
        <p:grpSpPr>
          <a:xfrm>
            <a:off x="455604" y="3993905"/>
            <a:ext cx="3554768" cy="1493775"/>
            <a:chOff x="838200" y="3588378"/>
            <a:chExt cx="5181600" cy="2503774"/>
          </a:xfrm>
        </p:grpSpPr>
        <p:sp>
          <p:nvSpPr>
            <p:cNvPr id="10" name="Freeform: Shape 9">
              <a:extLst>
                <a:ext uri="{FF2B5EF4-FFF2-40B4-BE49-F238E27FC236}">
                  <a16:creationId xmlns:a16="http://schemas.microsoft.com/office/drawing/2014/main" id="{F848E5D8-470A-4F24-978A-8034B9090122}"/>
                </a:ext>
              </a:extLst>
            </p:cNvPr>
            <p:cNvSpPr/>
            <p:nvPr/>
          </p:nvSpPr>
          <p:spPr>
            <a:xfrm>
              <a:off x="838200" y="3588378"/>
              <a:ext cx="5181600" cy="1218327"/>
            </a:xfrm>
            <a:custGeom>
              <a:avLst/>
              <a:gdLst>
                <a:gd name="connsiteX0" fmla="*/ 0 w 5181600"/>
                <a:gd name="connsiteY0" fmla="*/ 127923 h 767520"/>
                <a:gd name="connsiteX1" fmla="*/ 127923 w 5181600"/>
                <a:gd name="connsiteY1" fmla="*/ 0 h 767520"/>
                <a:gd name="connsiteX2" fmla="*/ 5053677 w 5181600"/>
                <a:gd name="connsiteY2" fmla="*/ 0 h 767520"/>
                <a:gd name="connsiteX3" fmla="*/ 5181600 w 5181600"/>
                <a:gd name="connsiteY3" fmla="*/ 127923 h 767520"/>
                <a:gd name="connsiteX4" fmla="*/ 5181600 w 5181600"/>
                <a:gd name="connsiteY4" fmla="*/ 639597 h 767520"/>
                <a:gd name="connsiteX5" fmla="*/ 5053677 w 5181600"/>
                <a:gd name="connsiteY5" fmla="*/ 767520 h 767520"/>
                <a:gd name="connsiteX6" fmla="*/ 127923 w 5181600"/>
                <a:gd name="connsiteY6" fmla="*/ 767520 h 767520"/>
                <a:gd name="connsiteX7" fmla="*/ 0 w 5181600"/>
                <a:gd name="connsiteY7" fmla="*/ 639597 h 767520"/>
                <a:gd name="connsiteX8" fmla="*/ 0 w 5181600"/>
                <a:gd name="connsiteY8" fmla="*/ 127923 h 767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1600" h="767520">
                  <a:moveTo>
                    <a:pt x="0" y="127923"/>
                  </a:moveTo>
                  <a:cubicBezTo>
                    <a:pt x="0" y="57273"/>
                    <a:pt x="57273" y="0"/>
                    <a:pt x="127923" y="0"/>
                  </a:cubicBezTo>
                  <a:lnTo>
                    <a:pt x="5053677" y="0"/>
                  </a:lnTo>
                  <a:cubicBezTo>
                    <a:pt x="5124327" y="0"/>
                    <a:pt x="5181600" y="57273"/>
                    <a:pt x="5181600" y="127923"/>
                  </a:cubicBezTo>
                  <a:lnTo>
                    <a:pt x="5181600" y="639597"/>
                  </a:lnTo>
                  <a:cubicBezTo>
                    <a:pt x="5181600" y="710247"/>
                    <a:pt x="5124327" y="767520"/>
                    <a:pt x="5053677" y="767520"/>
                  </a:cubicBezTo>
                  <a:lnTo>
                    <a:pt x="127923" y="767520"/>
                  </a:lnTo>
                  <a:cubicBezTo>
                    <a:pt x="57273" y="767520"/>
                    <a:pt x="0" y="710247"/>
                    <a:pt x="0" y="639597"/>
                  </a:cubicBezTo>
                  <a:lnTo>
                    <a:pt x="0" y="127923"/>
                  </a:lnTo>
                  <a:close/>
                </a:path>
              </a:pathLst>
            </a:custGeom>
            <a:solidFill>
              <a:schemeClr val="accent1">
                <a:alpha val="38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9387" tIns="159387" rIns="159387" bIns="159387" numCol="1" spcCol="1270" anchor="ctr" anchorCtr="0">
              <a:noAutofit/>
            </a:bodyPr>
            <a:lstStyle/>
            <a:p>
              <a:pPr marL="0" marR="0" lvl="0" indent="0" algn="ctr" defTabSz="1422400" rtl="0" eaLnBrk="1" fontAlgn="auto" latinLnBrk="0" hangingPunct="1">
                <a:lnSpc>
                  <a:spcPct val="90000"/>
                </a:lnSpc>
                <a:spcBef>
                  <a:spcPct val="0"/>
                </a:spcBef>
                <a:spcAft>
                  <a:spcPct val="3500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alibri Light" panose="020F0302020204030204"/>
                  <a:ea typeface="+mn-ea"/>
                  <a:cs typeface="+mn-cs"/>
                </a:rPr>
                <a:t>Site Visits Potential dates</a:t>
              </a:r>
            </a:p>
          </p:txBody>
        </p:sp>
        <p:sp>
          <p:nvSpPr>
            <p:cNvPr id="11" name="Freeform: Shape 10">
              <a:extLst>
                <a:ext uri="{FF2B5EF4-FFF2-40B4-BE49-F238E27FC236}">
                  <a16:creationId xmlns:a16="http://schemas.microsoft.com/office/drawing/2014/main" id="{DAB4D7AE-D8FB-4B86-86A1-DBDC9EF89CEE}"/>
                </a:ext>
              </a:extLst>
            </p:cNvPr>
            <p:cNvSpPr/>
            <p:nvPr/>
          </p:nvSpPr>
          <p:spPr>
            <a:xfrm>
              <a:off x="838200" y="4873825"/>
              <a:ext cx="5181600" cy="1218327"/>
            </a:xfrm>
            <a:custGeom>
              <a:avLst/>
              <a:gdLst>
                <a:gd name="connsiteX0" fmla="*/ 0 w 5181600"/>
                <a:gd name="connsiteY0" fmla="*/ 0 h 4239360"/>
                <a:gd name="connsiteX1" fmla="*/ 5181600 w 5181600"/>
                <a:gd name="connsiteY1" fmla="*/ 0 h 4239360"/>
                <a:gd name="connsiteX2" fmla="*/ 5181600 w 5181600"/>
                <a:gd name="connsiteY2" fmla="*/ 4239360 h 4239360"/>
                <a:gd name="connsiteX3" fmla="*/ 0 w 5181600"/>
                <a:gd name="connsiteY3" fmla="*/ 4239360 h 4239360"/>
                <a:gd name="connsiteX4" fmla="*/ 0 w 5181600"/>
                <a:gd name="connsiteY4" fmla="*/ 0 h 42393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81600" h="4239360">
                  <a:moveTo>
                    <a:pt x="0" y="0"/>
                  </a:moveTo>
                  <a:lnTo>
                    <a:pt x="5181600" y="0"/>
                  </a:lnTo>
                  <a:lnTo>
                    <a:pt x="5181600" y="4239360"/>
                  </a:lnTo>
                  <a:lnTo>
                    <a:pt x="0" y="4239360"/>
                  </a:lnTo>
                  <a:lnTo>
                    <a:pt x="0" y="0"/>
                  </a:lnTo>
                  <a:close/>
                </a:path>
              </a:pathLst>
            </a:custGeom>
            <a:ln>
              <a:solidFill>
                <a:schemeClr val="accent1"/>
              </a:solidFill>
            </a:ln>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64516" tIns="40640" rIns="227584" bIns="40640" numCol="1" spcCol="1270" anchor="ctr" anchorCtr="0">
              <a:noAutofit/>
            </a:bodyPr>
            <a:lstStyle/>
            <a:p>
              <a:pPr marL="0" marR="0" lvl="1" indent="0" algn="r" defTabSz="1111250" rtl="0" eaLnBrk="1" fontAlgn="auto" latinLnBrk="0" hangingPunct="1">
                <a:lnSpc>
                  <a:spcPct val="90000"/>
                </a:lnSpc>
                <a:spcBef>
                  <a:spcPct val="0"/>
                </a:spcBef>
                <a:spcAft>
                  <a:spcPct val="20000"/>
                </a:spcAft>
                <a:buClrTx/>
                <a:buSzTx/>
                <a:buFontTx/>
                <a:buNone/>
                <a:tabLst/>
                <a:defRPr/>
              </a:pPr>
              <a:r>
                <a:rPr kumimoji="0" lang="en-GB" sz="1400" b="0" i="0" u="none" strike="noStrike" kern="1200" cap="none" spc="0" normalizeH="0" baseline="0" noProof="0" dirty="0">
                  <a:ln>
                    <a:noFill/>
                  </a:ln>
                  <a:solidFill>
                    <a:prstClr val="black">
                      <a:hueOff val="0"/>
                      <a:satOff val="0"/>
                      <a:lumOff val="0"/>
                      <a:alphaOff val="0"/>
                    </a:prstClr>
                  </a:solidFill>
                  <a:effectLst/>
                  <a:uLnTx/>
                  <a:uFillTx/>
                  <a:latin typeface="Calibri Light" panose="020F0302020204030204"/>
                  <a:ea typeface="+mn-ea"/>
                  <a:cs typeface="+mn-cs"/>
                </a:rPr>
                <a:t>Timetable will be shared once finalized </a:t>
              </a:r>
            </a:p>
          </p:txBody>
        </p:sp>
      </p:grpSp>
    </p:spTree>
    <p:extLst>
      <p:ext uri="{BB962C8B-B14F-4D97-AF65-F5344CB8AC3E}">
        <p14:creationId xmlns:p14="http://schemas.microsoft.com/office/powerpoint/2010/main" val="2679931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5B1EE-2062-4CFA-93DE-EB6172ECA93D}"/>
              </a:ext>
            </a:extLst>
          </p:cNvPr>
          <p:cNvSpPr>
            <a:spLocks noGrp="1"/>
          </p:cNvSpPr>
          <p:nvPr>
            <p:ph type="title"/>
          </p:nvPr>
        </p:nvSpPr>
        <p:spPr>
          <a:xfrm>
            <a:off x="515181" y="0"/>
            <a:ext cx="10772775" cy="1658198"/>
          </a:xfrm>
          <a:solidFill>
            <a:schemeClr val="bg1"/>
          </a:solidFill>
        </p:spPr>
        <p:txBody>
          <a:bodyPr>
            <a:normAutofit/>
          </a:bodyPr>
          <a:lstStyle/>
          <a:p>
            <a:r>
              <a:rPr lang="en-GB" sz="4400" b="1" dirty="0"/>
              <a:t>Deconstructing the Pathway  </a:t>
            </a:r>
            <a:r>
              <a:rPr lang="en-GB" sz="2400" b="1" dirty="0"/>
              <a:t>(How is currently care provided?) </a:t>
            </a:r>
            <a:endParaRPr lang="en-GB" sz="4400" b="1" dirty="0"/>
          </a:p>
        </p:txBody>
      </p:sp>
      <p:pic>
        <p:nvPicPr>
          <p:cNvPr id="4" name="Picture 3">
            <a:extLst>
              <a:ext uri="{FF2B5EF4-FFF2-40B4-BE49-F238E27FC236}">
                <a16:creationId xmlns:a16="http://schemas.microsoft.com/office/drawing/2014/main" id="{884F2F60-2552-4522-9546-DA456D4F6757}"/>
              </a:ext>
            </a:extLst>
          </p:cNvPr>
          <p:cNvPicPr>
            <a:picLocks noChangeAspect="1"/>
          </p:cNvPicPr>
          <p:nvPr/>
        </p:nvPicPr>
        <p:blipFill>
          <a:blip r:embed="rId3"/>
          <a:stretch>
            <a:fillRect/>
          </a:stretch>
        </p:blipFill>
        <p:spPr>
          <a:xfrm>
            <a:off x="838199" y="1369503"/>
            <a:ext cx="11128899" cy="2631790"/>
          </a:xfrm>
          <a:prstGeom prst="rect">
            <a:avLst/>
          </a:prstGeom>
        </p:spPr>
      </p:pic>
      <p:graphicFrame>
        <p:nvGraphicFramePr>
          <p:cNvPr id="11" name="Content Placeholder 10">
            <a:extLst>
              <a:ext uri="{FF2B5EF4-FFF2-40B4-BE49-F238E27FC236}">
                <a16:creationId xmlns:a16="http://schemas.microsoft.com/office/drawing/2014/main" id="{059BCB2D-B594-41FF-AAB4-FE84BB419A0A}"/>
              </a:ext>
            </a:extLst>
          </p:cNvPr>
          <p:cNvGraphicFramePr>
            <a:graphicFrameLocks noGrp="1"/>
          </p:cNvGraphicFramePr>
          <p:nvPr>
            <p:ph sz="half" idx="1"/>
          </p:nvPr>
        </p:nvGraphicFramePr>
        <p:xfrm>
          <a:off x="1344226" y="3000012"/>
          <a:ext cx="5181600" cy="336463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12" name="Content Placeholder 11">
            <a:extLst>
              <a:ext uri="{FF2B5EF4-FFF2-40B4-BE49-F238E27FC236}">
                <a16:creationId xmlns:a16="http://schemas.microsoft.com/office/drawing/2014/main" id="{7D488AAC-7F41-4172-949E-97223D0DB6D5}"/>
              </a:ext>
            </a:extLst>
          </p:cNvPr>
          <p:cNvGraphicFramePr>
            <a:graphicFrameLocks noGrp="1"/>
          </p:cNvGraphicFramePr>
          <p:nvPr>
            <p:ph sz="half" idx="2"/>
          </p:nvPr>
        </p:nvGraphicFramePr>
        <p:xfrm>
          <a:off x="6525826" y="2506662"/>
          <a:ext cx="5181600" cy="4351338"/>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pic>
        <p:nvPicPr>
          <p:cNvPr id="13" name="Picture 12">
            <a:extLst>
              <a:ext uri="{FF2B5EF4-FFF2-40B4-BE49-F238E27FC236}">
                <a16:creationId xmlns:a16="http://schemas.microsoft.com/office/drawing/2014/main" id="{3B0E66CF-F487-412B-B8E6-9A8B153DA935}"/>
              </a:ext>
            </a:extLst>
          </p:cNvPr>
          <p:cNvPicPr>
            <a:picLocks noChangeAspect="1"/>
          </p:cNvPicPr>
          <p:nvPr/>
        </p:nvPicPr>
        <p:blipFill>
          <a:blip r:embed="rId14"/>
          <a:stretch>
            <a:fillRect/>
          </a:stretch>
        </p:blipFill>
        <p:spPr>
          <a:xfrm>
            <a:off x="10417417" y="240700"/>
            <a:ext cx="1462088" cy="555593"/>
          </a:xfrm>
          <a:prstGeom prst="rect">
            <a:avLst/>
          </a:prstGeom>
        </p:spPr>
      </p:pic>
    </p:spTree>
    <p:extLst>
      <p:ext uri="{BB962C8B-B14F-4D97-AF65-F5344CB8AC3E}">
        <p14:creationId xmlns:p14="http://schemas.microsoft.com/office/powerpoint/2010/main" val="2114935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D4BBAA4-5350-4225-A232-680E7C3343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80574B87-291D-42D5-849E-368485E048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2" name="Title 1">
            <a:extLst>
              <a:ext uri="{FF2B5EF4-FFF2-40B4-BE49-F238E27FC236}">
                <a16:creationId xmlns:a16="http://schemas.microsoft.com/office/drawing/2014/main" id="{76B8D68C-E048-4709-9AE0-3F374E11CB39}"/>
              </a:ext>
            </a:extLst>
          </p:cNvPr>
          <p:cNvSpPr>
            <a:spLocks noGrp="1"/>
          </p:cNvSpPr>
          <p:nvPr>
            <p:ph type="title"/>
          </p:nvPr>
        </p:nvSpPr>
        <p:spPr>
          <a:xfrm>
            <a:off x="609601" y="4385066"/>
            <a:ext cx="10923638" cy="1349096"/>
          </a:xfrm>
        </p:spPr>
        <p:txBody>
          <a:bodyPr vert="horz" lIns="91440" tIns="45720" rIns="91440" bIns="45720" rtlCol="0" anchor="b">
            <a:normAutofit/>
          </a:bodyPr>
          <a:lstStyle/>
          <a:p>
            <a:pPr algn="ctr">
              <a:lnSpc>
                <a:spcPct val="80000"/>
              </a:lnSpc>
            </a:pPr>
            <a:r>
              <a:rPr lang="en-US" sz="4400" b="1" dirty="0">
                <a:solidFill>
                  <a:srgbClr val="FFFFFF"/>
                </a:solidFill>
              </a:rPr>
              <a:t>Benchmarks in Place &amp; Current Challenges</a:t>
            </a:r>
          </a:p>
        </p:txBody>
      </p:sp>
      <p:sp>
        <p:nvSpPr>
          <p:cNvPr id="16" name="Rectangle 15">
            <a:extLst>
              <a:ext uri="{FF2B5EF4-FFF2-40B4-BE49-F238E27FC236}">
                <a16:creationId xmlns:a16="http://schemas.microsoft.com/office/drawing/2014/main" id="{DDBB8A1B-F478-46E3-B3D4-FC7E87D511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24281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pic>
        <p:nvPicPr>
          <p:cNvPr id="5" name="Picture 4">
            <a:extLst>
              <a:ext uri="{FF2B5EF4-FFF2-40B4-BE49-F238E27FC236}">
                <a16:creationId xmlns:a16="http://schemas.microsoft.com/office/drawing/2014/main" id="{AF68CDE8-00FE-47A2-9D77-8DBBA27F6C2D}"/>
              </a:ext>
            </a:extLst>
          </p:cNvPr>
          <p:cNvPicPr>
            <a:picLocks noChangeAspect="1"/>
          </p:cNvPicPr>
          <p:nvPr/>
        </p:nvPicPr>
        <p:blipFill>
          <a:blip r:embed="rId3"/>
          <a:stretch>
            <a:fillRect/>
          </a:stretch>
        </p:blipFill>
        <p:spPr>
          <a:xfrm>
            <a:off x="478595" y="1324526"/>
            <a:ext cx="5299677" cy="1901705"/>
          </a:xfrm>
          <a:prstGeom prst="rect">
            <a:avLst/>
          </a:prstGeom>
        </p:spPr>
      </p:pic>
      <p:pic>
        <p:nvPicPr>
          <p:cNvPr id="6" name="Picture 5">
            <a:extLst>
              <a:ext uri="{FF2B5EF4-FFF2-40B4-BE49-F238E27FC236}">
                <a16:creationId xmlns:a16="http://schemas.microsoft.com/office/drawing/2014/main" id="{287A1050-4157-4D87-AD28-67E439059E8A}"/>
              </a:ext>
            </a:extLst>
          </p:cNvPr>
          <p:cNvPicPr>
            <a:picLocks noChangeAspect="1"/>
          </p:cNvPicPr>
          <p:nvPr/>
        </p:nvPicPr>
        <p:blipFill>
          <a:blip r:embed="rId4"/>
          <a:stretch>
            <a:fillRect/>
          </a:stretch>
        </p:blipFill>
        <p:spPr>
          <a:xfrm>
            <a:off x="5901477" y="1324526"/>
            <a:ext cx="5655068" cy="2104474"/>
          </a:xfrm>
          <a:prstGeom prst="rect">
            <a:avLst/>
          </a:prstGeom>
        </p:spPr>
      </p:pic>
      <p:pic>
        <p:nvPicPr>
          <p:cNvPr id="7" name="Picture 6">
            <a:extLst>
              <a:ext uri="{FF2B5EF4-FFF2-40B4-BE49-F238E27FC236}">
                <a16:creationId xmlns:a16="http://schemas.microsoft.com/office/drawing/2014/main" id="{C7F73724-77E8-4DD9-BC96-DD0CD520E3E6}"/>
              </a:ext>
            </a:extLst>
          </p:cNvPr>
          <p:cNvPicPr>
            <a:picLocks noChangeAspect="1"/>
          </p:cNvPicPr>
          <p:nvPr/>
        </p:nvPicPr>
        <p:blipFill>
          <a:blip r:embed="rId5"/>
          <a:stretch>
            <a:fillRect/>
          </a:stretch>
        </p:blipFill>
        <p:spPr>
          <a:xfrm>
            <a:off x="10417417" y="276210"/>
            <a:ext cx="1462088" cy="555593"/>
          </a:xfrm>
          <a:prstGeom prst="rect">
            <a:avLst/>
          </a:prstGeom>
        </p:spPr>
      </p:pic>
      <p:sp>
        <p:nvSpPr>
          <p:cNvPr id="9" name="Title 1">
            <a:extLst>
              <a:ext uri="{FF2B5EF4-FFF2-40B4-BE49-F238E27FC236}">
                <a16:creationId xmlns:a16="http://schemas.microsoft.com/office/drawing/2014/main" id="{7F5CBEE5-701A-4F39-8CC9-CD9E52AA2344}"/>
              </a:ext>
            </a:extLst>
          </p:cNvPr>
          <p:cNvSpPr txBox="1">
            <a:spLocks/>
          </p:cNvSpPr>
          <p:nvPr/>
        </p:nvSpPr>
        <p:spPr>
          <a:xfrm>
            <a:off x="515181" y="0"/>
            <a:ext cx="10533819" cy="1324526"/>
          </a:xfrm>
          <a:prstGeom prst="rect">
            <a:avLst/>
          </a:prstGeom>
          <a:solidFill>
            <a:schemeClr val="bg1"/>
          </a:solidFill>
        </p:spPr>
        <p:txBody>
          <a:bodyPr vert="horz" lIns="91440" tIns="45720" rIns="91440" bIns="45720" rtlCol="0" anchor="ctr">
            <a:norm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en-GB" sz="4400" b="1" i="0" u="none" strike="noStrike" kern="1200" cap="none" spc="-120" normalizeH="0" baseline="0" noProof="0" dirty="0">
                <a:ln>
                  <a:noFill/>
                </a:ln>
                <a:solidFill>
                  <a:srgbClr val="0F6FC6"/>
                </a:solidFill>
                <a:effectLst/>
                <a:uLnTx/>
                <a:uFillTx/>
                <a:latin typeface="Calibri Light" panose="020F0302020204030204"/>
                <a:ea typeface="+mj-ea"/>
                <a:cs typeface="+mj-cs"/>
              </a:rPr>
              <a:t>Deconstructing the Pathway  </a:t>
            </a:r>
            <a:r>
              <a:rPr kumimoji="0" lang="en-GB" sz="2400" b="1" i="0" u="none" strike="noStrike" kern="1200" cap="none" spc="-120" normalizeH="0" baseline="0" noProof="0" dirty="0">
                <a:ln>
                  <a:noFill/>
                </a:ln>
                <a:solidFill>
                  <a:srgbClr val="0F6FC6"/>
                </a:solidFill>
                <a:effectLst/>
                <a:uLnTx/>
                <a:uFillTx/>
                <a:latin typeface="Calibri Light" panose="020F0302020204030204"/>
                <a:ea typeface="+mj-ea"/>
                <a:cs typeface="+mj-cs"/>
              </a:rPr>
              <a:t>(How is currently care provided?) </a:t>
            </a:r>
            <a:endParaRPr kumimoji="0" lang="en-GB" sz="4400" b="1" i="0" u="none" strike="noStrike" kern="1200" cap="none" spc="-120" normalizeH="0" baseline="0" noProof="0" dirty="0">
              <a:ln>
                <a:noFill/>
              </a:ln>
              <a:solidFill>
                <a:srgbClr val="0F6FC6"/>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2778636481"/>
      </p:ext>
    </p:extLst>
  </p:cSld>
  <p:clrMapOvr>
    <a:masterClrMapping/>
  </p:clrMapOvr>
</p:sld>
</file>

<file path=ppt/theme/theme1.xml><?xml version="1.0" encoding="utf-8"?>
<a:theme xmlns:a="http://schemas.openxmlformats.org/drawingml/2006/main" name="Metropolitan">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2014</Words>
  <Application>Microsoft Office PowerPoint</Application>
  <PresentationFormat>Widescreen</PresentationFormat>
  <Paragraphs>166</Paragraphs>
  <Slides>14</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Wingdings</vt:lpstr>
      <vt:lpstr>Metropolitan</vt:lpstr>
      <vt:lpstr>SW Cancer Alliances Colorectal Pathway Plan </vt:lpstr>
      <vt:lpstr>The SW CRC Pathway Case for Change – Mike to add to slides as appropriate  </vt:lpstr>
      <vt:lpstr>The SW CRC Pathway Case for Change – Mike to add to slides as appropriate </vt:lpstr>
      <vt:lpstr>National Drivers </vt:lpstr>
      <vt:lpstr>PowerPoint Presentation</vt:lpstr>
      <vt:lpstr>PowerPoint Presentation</vt:lpstr>
      <vt:lpstr>Project Approach &amp; Outcomes</vt:lpstr>
      <vt:lpstr>Deconstructing the Pathway  (How is currently care provided?) </vt:lpstr>
      <vt:lpstr>Benchmarks in Place &amp; Current Challenges</vt:lpstr>
      <vt:lpstr>Data Reports to support identifying gaps</vt:lpstr>
      <vt:lpstr>Project Plan Detail May 2019 – March 2020   </vt:lpstr>
      <vt:lpstr>The Metrics   </vt:lpstr>
      <vt:lpstr> The project will begin in May 2019 with a first milestone report expected Sep,19.</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 Cancer Alliances Colorectal Pathway Plan</dc:title>
  <dc:creator>Ousaima Alhamouieh</dc:creator>
  <cp:lastModifiedBy>McLarnon, Patricia</cp:lastModifiedBy>
  <cp:revision>5</cp:revision>
  <dcterms:created xsi:type="dcterms:W3CDTF">2019-06-04T13:44:35Z</dcterms:created>
  <dcterms:modified xsi:type="dcterms:W3CDTF">2019-06-04T14:12:16Z</dcterms:modified>
</cp:coreProperties>
</file>