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90" r:id="rId2"/>
    <p:sldId id="1120" r:id="rId3"/>
    <p:sldId id="1118" r:id="rId4"/>
    <p:sldId id="1105" r:id="rId5"/>
    <p:sldId id="1106" r:id="rId6"/>
    <p:sldId id="1033" r:id="rId7"/>
    <p:sldId id="1107" r:id="rId8"/>
    <p:sldId id="1108" r:id="rId9"/>
    <p:sldId id="1109" r:id="rId10"/>
    <p:sldId id="1018" r:id="rId11"/>
    <p:sldId id="1112" r:id="rId12"/>
    <p:sldId id="1110" r:id="rId13"/>
    <p:sldId id="1114" r:id="rId14"/>
    <p:sldId id="1115" r:id="rId15"/>
    <p:sldId id="1111" r:id="rId16"/>
    <p:sldId id="1117" r:id="rId17"/>
    <p:sldId id="1121" r:id="rId18"/>
    <p:sldId id="1082" r:id="rId19"/>
    <p:sldId id="1123" r:id="rId20"/>
    <p:sldId id="1122" r:id="rId21"/>
    <p:sldId id="1104" r:id="rId22"/>
    <p:sldId id="1075" r:id="rId23"/>
  </p:sldIdLst>
  <p:sldSz cx="9144000" cy="6858000" type="screen4x3"/>
  <p:notesSz cx="67849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Turner" initials="ET" lastIdx="1" clrIdx="0">
    <p:extLst/>
  </p:cmAuthor>
  <p:cmAuthor id="2" name="Richard Martin" initials="RM" lastIdx="9" clrIdx="1">
    <p:extLst/>
  </p:cmAuthor>
  <p:cmAuthor id="3" name="GJ Young" initials="GY" lastIdx="1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F1CB"/>
    <a:srgbClr val="DDDDDD"/>
    <a:srgbClr val="FF0066"/>
    <a:srgbClr val="FEECDE"/>
    <a:srgbClr val="FFDDDD"/>
    <a:srgbClr val="FF0000"/>
    <a:srgbClr val="FF33CC"/>
    <a:srgbClr val="EAEAEA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04" autoAdjust="0"/>
    <p:restoredTop sz="92460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17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0" y="-66"/>
      </p:cViewPr>
      <p:guideLst>
        <p:guide orient="horz" pos="310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821" y="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95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821" y="936395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EA31C96-A166-4998-82AD-F62A9AE63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1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821" y="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2760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665" y="4681975"/>
            <a:ext cx="4975649" cy="443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95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821" y="9363951"/>
            <a:ext cx="2940156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4FC7048-443B-4E17-8879-0772B7F80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0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13" indent="-2852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0943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320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697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074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451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2828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205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0B2F42-ABBD-48C7-871C-FA42B87AE87E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38188"/>
            <a:ext cx="4927600" cy="36957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25" y="4678766"/>
            <a:ext cx="5027761" cy="4433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CAP is a primary-care based cluster-randomized trial of population-based PSA testing, within which the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ProtecT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trial of treatments for localized prostate cancer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was embedded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Between 2001 and 2009, 785 eligible general practices in 8 hospital centers in England and Wales were randomized before their recruitment (‘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Zelen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’ design) to intervention- or control-groups and approached for consent to participate. Randomization was blocked and stratified within geographical groups of neighboring practices, using a computerized random number generator. In total, 573 (73%) practices agreed to participate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 important between-group differences in measured baseline characteristics at practice- or individual-levels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Cumulative contamination in the control group was estimated at ≈10-15% over 10-years in UK general practice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9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13" indent="-2852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0943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320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697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074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451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2828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205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0B2F42-ABBD-48C7-871C-FA42B87AE87E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38188"/>
            <a:ext cx="4927600" cy="36957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25" y="4678766"/>
            <a:ext cx="5027761" cy="4433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CAP is a primary-care based cluster-randomized trial of population-based PSA testing, within which the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ProtecT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trial of treatments for localized prostate cancer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was embedded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Between 2001 and 2009, 785 eligible general practices in 8 hospital centers in England and Wales were randomized before their recruitment (‘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Zelen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’ design) to intervention- or control-groups and approached for consent to participate. Randomization was blocked and stratified within geographical groups of neighboring practices, using a computerized random number generator. In total, 573 (73%) practices agreed to participate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 important between-group differences in measured baseline characteristics at practice- or individual-levels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Cumulative contamination in the control group was estimated at ≈10-15% over 10-years in UK general practice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2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13" indent="-2852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0943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320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697" indent="-22818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074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451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2828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205" indent="-228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0B2F42-ABBD-48C7-871C-FA42B87AE87E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38188"/>
            <a:ext cx="4927600" cy="36957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25" y="4678766"/>
            <a:ext cx="5027761" cy="4433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CAP is a primary-care based cluster-randomized trial of population-based PSA testing, within which the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ProtecT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trial of treatments for localized prostate cancer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was embedded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Between 2001 and 2009, 785 eligible general practices in 8 hospital centers in England and Wales were randomized before their recruitment (‘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Zelen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’ design) to intervention- or control-groups and approached for consent to participate. Randomization was blocked and stratified within geographical groups of neighboring practices, using a computerized random number generator. In total, 573 (73%) practices agreed to participate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 important between-group differences in measured baseline characteristics at practice- or individual-levels </a:t>
            </a:r>
          </a:p>
          <a:p>
            <a:pPr eaLnBrk="1" hangingPunct="1">
              <a:buFontTx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Cumulative contamination in the control group was estimated at ≈10-15% over 10-years in UK general practice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8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4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7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During the first 18 months following recruitment (the screening phase), the rate of prostate cancer detection was 10.42 per 1000 person-years (95% CI, 10.05 to 10.81) in the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intervention group compared with 2.18 per 1000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personyears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(95% CI, 2.02 to 2.34) in the control group (rate difference,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8.25 [95% CI, 7.83 to 8.66], </a:t>
            </a:r>
            <a:r>
              <a:rPr lang="pl-PL" sz="1200" b="0" i="1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&lt; .001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8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4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9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C7048-443B-4E17-8879-0772B7F80F9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60EB-6B93-4594-A783-07830AB154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E6E6-D8A0-4460-9372-B3872F0B8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479D-FB16-4C4F-9A5E-6A5806498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F75A2-21D5-49F4-A144-5ADC9C564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63E1-C64C-4B6C-B80A-7BCF7C301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3E8C-7B11-42F7-8C58-4C25BBC72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04D0-651D-4D14-83D8-5EF5DE1DC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662E-2D1F-41A1-8A05-7F2143048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FF71-B15C-49E3-8243-1F0C7796C5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1F07-951E-4117-A69C-9CE9E77CC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0415-67DF-4D04-8DF6-43116926CA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9087-CBEC-4A66-85FB-AEB1463766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090B4C4-B234-432B-A027-087640174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2A55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06375" y="6353175"/>
            <a:ext cx="12176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1800" b="1">
                <a:solidFill>
                  <a:srgbClr val="F9F9F9"/>
                </a:solidFill>
                <a:latin typeface="Garamond" pitchFamily="18" charset="0"/>
              </a:rPr>
              <a:t>CAP study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29350"/>
            <a:ext cx="9144000" cy="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grpSp>
        <p:nvGrpSpPr>
          <p:cNvPr id="1034" name="Group 15"/>
          <p:cNvGrpSpPr>
            <a:grpSpLocks/>
          </p:cNvGrpSpPr>
          <p:nvPr/>
        </p:nvGrpSpPr>
        <p:grpSpPr bwMode="auto">
          <a:xfrm>
            <a:off x="1828800" y="6327775"/>
            <a:ext cx="1412875" cy="492125"/>
            <a:chOff x="4662" y="3962"/>
            <a:chExt cx="890" cy="310"/>
          </a:xfrm>
        </p:grpSpPr>
        <p:pic>
          <p:nvPicPr>
            <p:cNvPr id="1050" name="Picture 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r="70441"/>
            <a:stretch>
              <a:fillRect/>
            </a:stretch>
          </p:blipFill>
          <p:spPr bwMode="auto">
            <a:xfrm>
              <a:off x="4662" y="3962"/>
              <a:ext cx="28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 userDrawn="1"/>
          </p:nvSpPr>
          <p:spPr bwMode="auto">
            <a:xfrm>
              <a:off x="4916" y="3992"/>
              <a:ext cx="6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en-GB" sz="1200" b="1">
                  <a:solidFill>
                    <a:srgbClr val="F9F9F9"/>
                  </a:solidFill>
                  <a:latin typeface="Garamond" pitchFamily="18" charset="0"/>
                </a:rPr>
                <a:t>University of</a:t>
              </a:r>
              <a:br>
                <a:rPr lang="en-GB" sz="1200" b="1">
                  <a:solidFill>
                    <a:srgbClr val="F9F9F9"/>
                  </a:solidFill>
                  <a:latin typeface="Garamond" pitchFamily="18" charset="0"/>
                </a:rPr>
              </a:br>
              <a:r>
                <a:rPr lang="en-GB" sz="1200" b="1">
                  <a:solidFill>
                    <a:srgbClr val="F9F9F9"/>
                  </a:solidFill>
                  <a:latin typeface="Garamond" pitchFamily="18" charset="0"/>
                </a:rPr>
                <a:t>BRISTOL</a:t>
              </a:r>
            </a:p>
          </p:txBody>
        </p:sp>
      </p:grp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6735763" y="6281738"/>
            <a:ext cx="1185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735763" y="6281738"/>
            <a:ext cx="11858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6629400" y="6400800"/>
            <a:ext cx="82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9F9F9"/>
                </a:solidFill>
                <a:latin typeface="Garamond" pitchFamily="18" charset="0"/>
              </a:rPr>
              <a:t>University of</a:t>
            </a: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6781800" y="6553200"/>
            <a:ext cx="6651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9F9F9"/>
                </a:solidFill>
                <a:latin typeface="Garamond" pitchFamily="18" charset="0"/>
              </a:rPr>
              <a:t>OXFORD</a:t>
            </a:r>
          </a:p>
        </p:txBody>
      </p:sp>
      <p:grpSp>
        <p:nvGrpSpPr>
          <p:cNvPr id="1039" name="Group 21"/>
          <p:cNvGrpSpPr>
            <a:grpSpLocks/>
          </p:cNvGrpSpPr>
          <p:nvPr/>
        </p:nvGrpSpPr>
        <p:grpSpPr bwMode="auto">
          <a:xfrm>
            <a:off x="3810000" y="6375400"/>
            <a:ext cx="461963" cy="482600"/>
            <a:chOff x="2400" y="4007"/>
            <a:chExt cx="291" cy="304"/>
          </a:xfrm>
        </p:grpSpPr>
        <p:pic>
          <p:nvPicPr>
            <p:cNvPr id="1048" name="Picture 19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00" y="4007"/>
              <a:ext cx="29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400" y="4007"/>
              <a:ext cx="29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254500" y="6303963"/>
            <a:ext cx="147796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4254500" y="6303963"/>
            <a:ext cx="147796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419600" y="6400800"/>
            <a:ext cx="82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9F9F9"/>
                </a:solidFill>
                <a:latin typeface="Garamond" pitchFamily="18" charset="0"/>
              </a:rPr>
              <a:t>University</a:t>
            </a:r>
            <a:r>
              <a:rPr lang="en-GB" sz="1200" b="1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GB" sz="1200" b="1">
                <a:solidFill>
                  <a:srgbClr val="F9F9F9"/>
                </a:solidFill>
                <a:latin typeface="Garamond" pitchFamily="18" charset="0"/>
              </a:rPr>
              <a:t>of</a:t>
            </a: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4572000" y="6553200"/>
            <a:ext cx="950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9F9F9"/>
                </a:solidFill>
                <a:latin typeface="Garamond" pitchFamily="18" charset="0"/>
              </a:rPr>
              <a:t>CAMBRIDGE</a:t>
            </a:r>
            <a:endParaRPr lang="en-GB" sz="1200">
              <a:solidFill>
                <a:srgbClr val="F9F9F9"/>
              </a:solidFill>
              <a:latin typeface="Garamond" pitchFamily="18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620000" y="6324600"/>
            <a:ext cx="304800" cy="228600"/>
          </a:xfrm>
          <a:prstGeom prst="rect">
            <a:avLst/>
          </a:prstGeom>
          <a:solidFill>
            <a:srgbClr val="2A55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Times New Roman" charset="0"/>
            </a:endParaRPr>
          </a:p>
        </p:txBody>
      </p:sp>
      <p:pic>
        <p:nvPicPr>
          <p:cNvPr id="2" name="Picture 42" descr="D:\DOH Logo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6629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43"/>
          <p:cNvPicPr>
            <a:picLocks noChangeAspect="1" noChangeArrowheads="1"/>
          </p:cNvPicPr>
          <p:nvPr/>
        </p:nvPicPr>
        <p:blipFill>
          <a:blip r:embed="rId18" cstate="print"/>
          <a:srcRect l="33772" t="11057" r="34868" b="42545"/>
          <a:stretch>
            <a:fillRect/>
          </a:stretch>
        </p:blipFill>
        <p:spPr bwMode="auto">
          <a:xfrm>
            <a:off x="5867400" y="6248400"/>
            <a:ext cx="528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RUK 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50460" y="6237312"/>
            <a:ext cx="1020067" cy="36353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3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60000"/>
        <a:buFont typeface="Wingdings" pitchFamily="2" charset="2"/>
        <a:buChar char="v"/>
        <a:defRPr sz="2800">
          <a:solidFill>
            <a:srgbClr val="1C1C1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400"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–"/>
        <a:defRPr sz="2000">
          <a:solidFill>
            <a:srgbClr val="1C1C1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itchFamily="2" charset="2"/>
        <a:buChar char="Ø"/>
        <a:defRPr>
          <a:solidFill>
            <a:srgbClr val="1C1C1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itchFamily="2" charset="2"/>
        <a:buChar char="Ø"/>
        <a:defRPr>
          <a:solidFill>
            <a:srgbClr val="1C1C1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itchFamily="2" charset="2"/>
        <a:buChar char="Ø"/>
        <a:defRPr>
          <a:solidFill>
            <a:srgbClr val="1C1C1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itchFamily="2" charset="2"/>
        <a:buChar char="Ø"/>
        <a:defRPr>
          <a:solidFill>
            <a:srgbClr val="1C1C1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70000"/>
        <a:buFont typeface="Wingdings" pitchFamily="2" charset="2"/>
        <a:buChar char="Ø"/>
        <a:defRPr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061" y="2103447"/>
            <a:ext cx="8011355" cy="1533467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7030A0"/>
                </a:solidFill>
              </a:rPr>
              <a:t>Effect of a lower-intensity PSA-based screening intervention on prostate cancer mortality: the CAP randomized clinical trial</a:t>
            </a:r>
            <a:endParaRPr lang="en-US" sz="4000" i="1" dirty="0">
              <a:solidFill>
                <a:srgbClr val="7030A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60" y="249138"/>
            <a:ext cx="2555239" cy="89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9061" y="5589240"/>
            <a:ext cx="8352928" cy="1043225"/>
            <a:chOff x="833966" y="5307267"/>
            <a:chExt cx="7900285" cy="1388533"/>
          </a:xfrm>
        </p:grpSpPr>
        <p:sp>
          <p:nvSpPr>
            <p:cNvPr id="9" name="Rectangle 8"/>
            <p:cNvSpPr/>
            <p:nvPr/>
          </p:nvSpPr>
          <p:spPr>
            <a:xfrm>
              <a:off x="6109349" y="5938305"/>
              <a:ext cx="2614084" cy="63327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7751" y="6047045"/>
              <a:ext cx="2476500" cy="5245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469" y="5880486"/>
              <a:ext cx="2286000" cy="660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966" y="5307267"/>
              <a:ext cx="1388533" cy="1388533"/>
            </a:xfrm>
            <a:prstGeom prst="rect">
              <a:avLst/>
            </a:prstGeom>
          </p:spPr>
        </p:pic>
      </p:grp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17052" y="4563489"/>
            <a:ext cx="8352928" cy="891316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+mj-lt"/>
              </a:rPr>
              <a:t>SWAG Urology SSG</a:t>
            </a:r>
          </a:p>
          <a:p>
            <a:pPr eaLnBrk="1" hangingPunct="1"/>
            <a:r>
              <a:rPr lang="en-GB" sz="2400" i="1" dirty="0">
                <a:latin typeface="+mj-lt"/>
              </a:rPr>
              <a:t>11</a:t>
            </a:r>
            <a:r>
              <a:rPr lang="en-GB" sz="2400" i="1" baseline="30000" dirty="0">
                <a:latin typeface="+mj-lt"/>
              </a:rPr>
              <a:t>th </a:t>
            </a:r>
            <a:r>
              <a:rPr lang="en-GB" sz="2400" i="1" dirty="0">
                <a:latin typeface="+mj-lt"/>
              </a:rPr>
              <a:t>October 2018 </a:t>
            </a:r>
            <a:endParaRPr lang="en-GB" sz="2400" dirty="0">
              <a:latin typeface="+mj-lt"/>
            </a:endParaRPr>
          </a:p>
        </p:txBody>
      </p:sp>
      <p:pic>
        <p:nvPicPr>
          <p:cNvPr id="11" name="Picture 42" descr="D:\DOH 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56" y="514614"/>
            <a:ext cx="20399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ancer research u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8" y="249138"/>
            <a:ext cx="2874566" cy="11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77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404664"/>
            <a:ext cx="8568952" cy="114300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Effect of CAP PSA invitation intervention on 10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yr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 median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PCa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988840"/>
            <a:ext cx="7992888" cy="41044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libri" panose="020F0502020204030204" pitchFamily="34" charset="0"/>
              </a:rPr>
              <a:t>PCa</a:t>
            </a:r>
            <a:r>
              <a:rPr lang="en-GB" sz="2800" dirty="0">
                <a:latin typeface="Calibri" panose="020F0502020204030204" pitchFamily="34" charset="0"/>
              </a:rPr>
              <a:t> deaths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Calibri" panose="020F0502020204030204" pitchFamily="34" charset="0"/>
              </a:rPr>
              <a:t>Intervention arm: n = 549 (0.30/1000 </a:t>
            </a:r>
            <a:r>
              <a:rPr lang="en-GB" sz="2400" dirty="0" err="1">
                <a:latin typeface="Calibri" panose="020F0502020204030204" pitchFamily="34" charset="0"/>
              </a:rPr>
              <a:t>pyrs</a:t>
            </a:r>
            <a:r>
              <a:rPr lang="en-GB" sz="2400" dirty="0">
                <a:latin typeface="Calibri" panose="020F0502020204030204" pitchFamily="34" charset="0"/>
              </a:rPr>
              <a:t>) 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Calibri" panose="020F0502020204030204" pitchFamily="34" charset="0"/>
              </a:rPr>
              <a:t>Control arm: 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 = </a:t>
            </a: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647 (0.31</a:t>
            </a:r>
            <a:r>
              <a:rPr lang="en-GB" sz="2400" dirty="0">
                <a:latin typeface="Calibri" panose="020F0502020204030204" pitchFamily="34" charset="0"/>
              </a:rPr>
              <a:t>/1000 </a:t>
            </a:r>
            <a:r>
              <a:rPr lang="en-GB" sz="2400" dirty="0" err="1">
                <a:latin typeface="Calibri" panose="020F0502020204030204" pitchFamily="34" charset="0"/>
              </a:rPr>
              <a:t>pyrs</a:t>
            </a: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</a:rPr>
              <a:t>Rate ratio, ITT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0.96 (95% CI: 0.85, 1.08); p=0.50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Rate </a:t>
            </a:r>
            <a:r>
              <a:rPr lang="en-GB" sz="2800" dirty="0">
                <a:latin typeface="Calibri" panose="020F0502020204030204" pitchFamily="34" charset="0"/>
              </a:rPr>
              <a:t>difference per 1000 person years 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GB" sz="2400" dirty="0">
                <a:latin typeface="Calibri" panose="020F0502020204030204" pitchFamily="34" charset="0"/>
              </a:rPr>
              <a:t>- 0.013 (95% CI: - 0.047, 0.022)</a:t>
            </a:r>
          </a:p>
        </p:txBody>
      </p:sp>
    </p:spTree>
    <p:extLst>
      <p:ext uri="{BB962C8B-B14F-4D97-AF65-F5344CB8AC3E}">
        <p14:creationId xmlns:p14="http://schemas.microsoft.com/office/powerpoint/2010/main" val="1266748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276872" y="1142330"/>
            <a:ext cx="7992888" cy="5760640"/>
            <a:chOff x="71233" y="692696"/>
            <a:chExt cx="8821006" cy="5976664"/>
          </a:xfrm>
        </p:grpSpPr>
        <p:grpSp>
          <p:nvGrpSpPr>
            <p:cNvPr id="8" name="Group 7"/>
            <p:cNvGrpSpPr/>
            <p:nvPr/>
          </p:nvGrpSpPr>
          <p:grpSpPr>
            <a:xfrm>
              <a:off x="71233" y="692696"/>
              <a:ext cx="8821006" cy="5976664"/>
              <a:chOff x="71233" y="692696"/>
              <a:chExt cx="8821006" cy="59766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33" y="692696"/>
                <a:ext cx="8821006" cy="588083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51520" y="908720"/>
                <a:ext cx="4464496" cy="576064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940152" y="908720"/>
                <a:ext cx="216024" cy="2880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100392" y="1196752"/>
              <a:ext cx="144016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85852"/>
            <a:ext cx="8235003" cy="114300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Kaplan Meier cumulative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PCa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 mortality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088" y="4246146"/>
            <a:ext cx="238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Non-proportional hazards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p=0.38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1646" y="3076361"/>
            <a:ext cx="3567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3399">
                    <a:lumMod val="50000"/>
                  </a:srgbClr>
                </a:solidFill>
                <a:latin typeface="+mj-lt"/>
              </a:rPr>
              <a:t>Median (IQR) follo</a:t>
            </a:r>
            <a:r>
              <a:rPr lang="en-US" sz="2000" dirty="0">
                <a:solidFill>
                  <a:srgbClr val="003399">
                    <a:lumMod val="50000"/>
                  </a:srgbClr>
                </a:solidFill>
                <a:latin typeface="+mj-lt"/>
              </a:rPr>
              <a:t>w-up: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3399">
                    <a:lumMod val="50000"/>
                  </a:srgbClr>
                </a:solidFill>
                <a:latin typeface="+mj-lt"/>
              </a:rPr>
              <a:t>Int</a:t>
            </a:r>
            <a:r>
              <a:rPr lang="en-US" sz="2000" dirty="0">
                <a:solidFill>
                  <a:srgbClr val="003399">
                    <a:lumMod val="50000"/>
                  </a:srgbClr>
                </a:solidFill>
                <a:latin typeface="+mj-lt"/>
              </a:rPr>
              <a:t>: 10.03 (8.80, 11.50)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399">
                    <a:lumMod val="50000"/>
                  </a:srgbClr>
                </a:solidFill>
                <a:latin typeface="+mj-lt"/>
              </a:rPr>
              <a:t>Control: 9.92 (8.74, 10.93)</a:t>
            </a:r>
            <a:endParaRPr lang="en-GB" sz="2000" dirty="0">
              <a:solidFill>
                <a:srgbClr val="003399">
                  <a:lumMod val="50000"/>
                </a:srgbClr>
              </a:solidFill>
              <a:latin typeface="+mj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61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secondary analysis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318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2696"/>
            <a:ext cx="8208912" cy="114300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Effect of the CAP PSA invitation intervention on cumulative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PCa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62582"/>
            <a:ext cx="4896544" cy="4752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Incident </a:t>
            </a:r>
            <a:r>
              <a:rPr lang="en-GB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PCa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</a:rPr>
              <a:t>Intervention: n=8,054 (4.3%)</a:t>
            </a:r>
          </a:p>
          <a:p>
            <a:pPr lvl="1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</a:rPr>
              <a:t>Control: n = 7,853 (3.6%)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Detection per 1000 </a:t>
            </a:r>
            <a:r>
              <a:rPr lang="en-GB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pyrs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 lvl="1">
              <a:spcAft>
                <a:spcPts val="200"/>
              </a:spcAft>
              <a:buSzPct val="100000"/>
              <a:buFont typeface="Calibri" panose="020F0502020204030204" pitchFamily="34" charset="0"/>
              <a:buChar char="–"/>
            </a:pP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</a:rPr>
              <a:t>4.45 (95% CI: 4.36, 4.55) vs. 3.80 (3.72, 3.89)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Difference per 1000 </a:t>
            </a:r>
            <a:r>
              <a:rPr lang="en-GB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pyrs</a:t>
            </a: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</a:rPr>
              <a:t>0.65 (0.52, 0.78; p&lt;0.001)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</a:rPr>
              <a:t>During screening phase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GB" sz="2600" dirty="0">
                <a:solidFill>
                  <a:schemeClr val="tx2"/>
                </a:solidFill>
                <a:latin typeface="Calibri" panose="020F0502020204030204" pitchFamily="34" charset="0"/>
              </a:rPr>
              <a:t>10.42 v 2.18  (p&lt;0.001)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9072" y="1414508"/>
            <a:ext cx="8335223" cy="5301208"/>
            <a:chOff x="345425" y="1252670"/>
            <a:chExt cx="8479239" cy="5755230"/>
          </a:xfrm>
        </p:grpSpPr>
        <p:grpSp>
          <p:nvGrpSpPr>
            <p:cNvPr id="5" name="Group 4"/>
            <p:cNvGrpSpPr/>
            <p:nvPr/>
          </p:nvGrpSpPr>
          <p:grpSpPr>
            <a:xfrm>
              <a:off x="345425" y="1252670"/>
              <a:ext cx="8479239" cy="5755230"/>
              <a:chOff x="71233" y="602475"/>
              <a:chExt cx="9357746" cy="59710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33" y="692696"/>
                <a:ext cx="8821006" cy="588083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15179" y="602475"/>
                <a:ext cx="4613800" cy="576064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940152" y="908720"/>
                <a:ext cx="216024" cy="2880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634662" y="1547846"/>
              <a:ext cx="216024" cy="2776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0545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6540" y="1697541"/>
            <a:ext cx="130496" cy="485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15832"/>
            <a:ext cx="8235003" cy="114300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Cumulative incidence by stage &amp; grade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5" y="1191304"/>
            <a:ext cx="3668391" cy="5504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229" y="1214588"/>
            <a:ext cx="3701707" cy="55544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0421" y="3258850"/>
            <a:ext cx="5904656" cy="830997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PCa</a:t>
            </a:r>
            <a:r>
              <a:rPr lang="en-US" b="1" dirty="0"/>
              <a:t> in the intervention-group more likely to be low-grade &amp; early-stage (p&lt;0.001)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8796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764" y="260648"/>
            <a:ext cx="8820472" cy="819944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Other secondary/subgroup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IV analysis (causal effect amongst attenders) 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US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0.93 (95% CI 0.67, 1.29); p=0.66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All cause mortality: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+mj-lt"/>
              </a:rPr>
              <a:t>Intervention arm: n = </a:t>
            </a:r>
            <a:r>
              <a:rPr lang="en-US" sz="2400" dirty="0">
                <a:latin typeface="+mj-lt"/>
              </a:rPr>
              <a:t>25,459 </a:t>
            </a:r>
            <a:r>
              <a:rPr lang="en-GB" sz="2400" dirty="0">
                <a:latin typeface="+mj-lt"/>
              </a:rPr>
              <a:t>(13.7/1000 </a:t>
            </a:r>
            <a:r>
              <a:rPr lang="en-GB" sz="2400" dirty="0" err="1">
                <a:latin typeface="+mj-lt"/>
              </a:rPr>
              <a:t>pyrs</a:t>
            </a:r>
            <a:r>
              <a:rPr lang="en-GB" sz="2400" dirty="0">
                <a:latin typeface="+mj-lt"/>
              </a:rPr>
              <a:t>) 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+mj-lt"/>
              </a:rPr>
              <a:t>Control arm: 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n = </a:t>
            </a:r>
            <a:r>
              <a:rPr lang="en-US" sz="2400" dirty="0">
                <a:latin typeface="+mj-lt"/>
              </a:rPr>
              <a:t>28,306 </a:t>
            </a: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(13.5</a:t>
            </a:r>
            <a:r>
              <a:rPr lang="en-GB" sz="2400" dirty="0">
                <a:latin typeface="+mj-lt"/>
              </a:rPr>
              <a:t>/1000 </a:t>
            </a:r>
            <a:r>
              <a:rPr lang="en-GB" sz="2400" dirty="0" err="1">
                <a:latin typeface="+mj-lt"/>
              </a:rPr>
              <a:t>pyrs</a:t>
            </a: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)</a:t>
            </a:r>
            <a:endParaRPr lang="en-GB" sz="2800" dirty="0">
              <a:latin typeface="+mj-lt"/>
            </a:endParaRP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US" sz="2400" dirty="0">
                <a:latin typeface="+mj-lt"/>
              </a:rPr>
              <a:t>RR: 0.99: 95% CI 0.94, 1.03; p=0.49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No differences in effect by age or 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Intervention-related deaths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8 in the intervention-group, 7 in controls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9474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540" y="620688"/>
            <a:ext cx="8820472" cy="819944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Missed lethal cancers in the intervention-group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916832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Of 549 men who died in the intervention-group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Attended a screening appointment: 188 (34%) 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j-lt"/>
              </a:rPr>
              <a:t>Of the 188 attendees who died, 129 (69%) had not been identified by a PSA test: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+mj-lt"/>
              </a:rPr>
              <a:t>Not received a PSA test: n = 42  </a:t>
            </a:r>
          </a:p>
          <a:p>
            <a:pPr lvl="1">
              <a:buSzPct val="100000"/>
              <a:buFont typeface="Calibri" panose="020F0502020204030204" pitchFamily="34" charset="0"/>
              <a:buChar char="−"/>
            </a:pPr>
            <a:r>
              <a:rPr lang="en-GB" sz="2400" dirty="0">
                <a:latin typeface="+mj-lt"/>
              </a:rPr>
              <a:t>Eligible men not receiving a biopsy: </a:t>
            </a:r>
            <a:r>
              <a:rPr lang="en-GB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n = 15</a:t>
            </a:r>
            <a:endParaRPr lang="en-GB" sz="2800" dirty="0">
              <a:latin typeface="+mj-lt"/>
            </a:endParaRP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US" sz="2400" dirty="0">
                <a:latin typeface="+mj-lt"/>
              </a:rPr>
              <a:t>PSA level &lt; 3ng/ml: n = 68</a:t>
            </a:r>
          </a:p>
          <a:p>
            <a:pPr lvl="1">
              <a:buSzPct val="100000"/>
              <a:buFont typeface="Calibri" panose="020F0502020204030204" pitchFamily="34" charset="0"/>
              <a:buChar char="–"/>
            </a:pPr>
            <a:r>
              <a:rPr lang="en-US" sz="2400" dirty="0">
                <a:latin typeface="+mj-lt"/>
              </a:rPr>
              <a:t>Benign prostate biopsy result: n = 4</a:t>
            </a:r>
          </a:p>
        </p:txBody>
      </p:sp>
    </p:spTree>
    <p:extLst>
      <p:ext uri="{BB962C8B-B14F-4D97-AF65-F5344CB8AC3E}">
        <p14:creationId xmlns:p14="http://schemas.microsoft.com/office/powerpoint/2010/main" val="35467538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540" y="225552"/>
            <a:ext cx="8820472" cy="819944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Limitations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45496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Single screen - multiple rounds in ERSPC &amp; PLCO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But over-detection with repeat screens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Lower-intensity strategy under-detected lethal cases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High intensity </a:t>
            </a:r>
            <a:r>
              <a:rPr lang="en-US" sz="2400" dirty="0" err="1">
                <a:latin typeface="+mj-lt"/>
              </a:rPr>
              <a:t>wrt</a:t>
            </a:r>
            <a:r>
              <a:rPr lang="en-US" sz="2400" dirty="0">
                <a:latin typeface="+mj-lt"/>
              </a:rPr>
              <a:t> TRUS biopsy: 85% adherence; 10-core 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Identification of this is a design strength </a:t>
            </a:r>
            <a:r>
              <a:rPr lang="en-GB" sz="24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40% adherence vs 59-69% in ERSPC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IV analysis (effect of attendance) found similar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mpMRI</a:t>
            </a:r>
            <a:r>
              <a:rPr lang="en-US" sz="2800" dirty="0">
                <a:latin typeface="+mj-lt"/>
              </a:rPr>
              <a:t> will improve diagnostic pathway 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Median 10-yr follow-up may be too short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ProtecT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PCa</a:t>
            </a:r>
            <a:r>
              <a:rPr lang="en-US" sz="2400" dirty="0">
                <a:latin typeface="+mj-lt"/>
              </a:rPr>
              <a:t> mortality was </a:t>
            </a:r>
            <a:r>
              <a:rPr lang="en-GB" sz="2400" dirty="0">
                <a:latin typeface="+mj-lt"/>
              </a:rPr>
              <a:t>1% across treatments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GB" sz="2400" dirty="0">
                <a:latin typeface="+mj-lt"/>
              </a:rPr>
              <a:t>If lower-intensity strategy with TRUS biopsy has a long-term effect, would still be informative for </a:t>
            </a:r>
            <a:r>
              <a:rPr lang="en-GB" sz="2400" dirty="0" err="1">
                <a:latin typeface="+mj-lt"/>
              </a:rPr>
              <a:t>mpMRI</a:t>
            </a:r>
            <a:r>
              <a:rPr lang="en-GB" sz="2400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7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0916"/>
            <a:ext cx="8280920" cy="144016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At a median 10 </a:t>
            </a:r>
            <a:r>
              <a:rPr lang="en-GB" sz="3600" dirty="0" err="1">
                <a:solidFill>
                  <a:schemeClr val="tx1">
                    <a:lumMod val="50000"/>
                  </a:schemeClr>
                </a:solidFill>
              </a:rPr>
              <a:t>yrs</a:t>
            </a: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, a lower-intensity screening intervention (a single PSA test):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147605"/>
            <a:ext cx="7772400" cy="40324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Had no discernible effect on </a:t>
            </a:r>
            <a:r>
              <a:rPr lang="en-US" sz="2800" dirty="0" err="1">
                <a:latin typeface="+mj-lt"/>
              </a:rPr>
              <a:t>PCa</a:t>
            </a:r>
            <a:r>
              <a:rPr lang="en-US" sz="2800" dirty="0">
                <a:latin typeface="+mj-lt"/>
              </a:rPr>
              <a:t>-specific mortality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Increased detection of early-stage, low-grade </a:t>
            </a:r>
            <a:r>
              <a:rPr lang="en-US" sz="2800" dirty="0" err="1">
                <a:latin typeface="+mj-lt"/>
              </a:rPr>
              <a:t>PCa</a:t>
            </a:r>
            <a:r>
              <a:rPr lang="en-US" sz="2800" dirty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Did not detect some lethal cancers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Long-term follow-up will ascertain if lower-intensity screening reduces over-detection while achieving mortality gains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The current findings do not support single PSA-testing for population-based screening</a:t>
            </a:r>
            <a:endParaRPr lang="en-GB" sz="28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457"/>
            <a:ext cx="1199133" cy="4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D:\DOH 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11" y="259709"/>
            <a:ext cx="1220204" cy="2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 result for cancer research u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58" y="186580"/>
            <a:ext cx="966000" cy="3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2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923"/>
            <a:ext cx="7772400" cy="101482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931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www.youtube.com/channel/UCc0AUjDL7q89p3IGyIigB0g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https://discover.dc.nihr.ac.uk/content/signal-000602/single-routine-offer-of-a-blood-test-for-prostate-cancer-did-not-save-lives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CLAHRCBite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75568"/>
            <a:ext cx="3312368" cy="24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465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8036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Context of PSA based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76" y="1700808"/>
            <a:ext cx="7918648" cy="4402832"/>
          </a:xfrm>
        </p:spPr>
        <p:txBody>
          <a:bodyPr/>
          <a:lstStyle/>
          <a:p>
            <a:r>
              <a:rPr lang="en-GB" sz="3000" dirty="0">
                <a:latin typeface="+mj-lt"/>
              </a:rPr>
              <a:t>ERSPC and PLCO highlighted that the balance of benefits and harms in men remains close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Small mortality benefit with 2-4 yearly repeated screening, 5 instead of 6 deaths in 1000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Overdiagnosis between 20-50%, increasing with the intensity of screening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Men receiving surgery or radiotherapy experience serious impacts on sexual, urinary &amp; bowel function - clearly quantified in </a:t>
            </a:r>
            <a:r>
              <a:rPr lang="en-GB" sz="3000" dirty="0" err="1">
                <a:latin typeface="+mj-lt"/>
              </a:rPr>
              <a:t>ProtecT</a:t>
            </a:r>
            <a:r>
              <a:rPr lang="en-GB" sz="3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1374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9E60A-CD81-4B6E-A9A2-3DF2A0DF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Further funded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BA918-902A-4F6F-949D-7182CA6B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168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Effect on 15-year </a:t>
            </a:r>
            <a:r>
              <a:rPr lang="en-GB" sz="2800" dirty="0" err="1">
                <a:latin typeface="+mj-lt"/>
              </a:rPr>
              <a:t>PCa</a:t>
            </a:r>
            <a:r>
              <a:rPr lang="en-GB" sz="2800" dirty="0">
                <a:latin typeface="+mj-lt"/>
              </a:rPr>
              <a:t>-specific &amp; all-cause mortality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Age-specific lead time &amp; over-diagnosis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Projected lifetime effectiveness &amp; cost-effectiveness of alternative, UK-focused </a:t>
            </a:r>
            <a:r>
              <a:rPr lang="en-GB" sz="2800" dirty="0" err="1">
                <a:latin typeface="+mj-lt"/>
              </a:rPr>
              <a:t>PCa</a:t>
            </a:r>
            <a:r>
              <a:rPr lang="en-GB" sz="2800" dirty="0">
                <a:latin typeface="+mj-lt"/>
              </a:rPr>
              <a:t> screening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UK-specific decision analytic </a:t>
            </a:r>
            <a:r>
              <a:rPr lang="en-GB" altLang="en-US" sz="24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(Markov) </a:t>
            </a:r>
            <a:r>
              <a:rPr lang="en-GB" sz="2400" dirty="0">
                <a:latin typeface="+mj-lt"/>
              </a:rPr>
              <a:t>model</a:t>
            </a:r>
            <a:r>
              <a:rPr lang="en-GB" altLang="en-US" sz="24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+mj-lt"/>
              </a:rPr>
              <a:t>ncorporate parameters computed from CAP &amp; </a:t>
            </a:r>
            <a:r>
              <a:rPr lang="en-GB" sz="2400" dirty="0" err="1">
                <a:latin typeface="+mj-lt"/>
              </a:rPr>
              <a:t>ProtecT</a:t>
            </a:r>
            <a:endParaRPr lang="en-GB" sz="24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MPES to enable assessment of risk stratified screening &amp; use of </a:t>
            </a:r>
            <a:r>
              <a:rPr lang="en-GB" sz="2400" dirty="0" err="1">
                <a:latin typeface="+mj-lt"/>
              </a:rPr>
              <a:t>mpMRI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0105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296" y="868150"/>
            <a:ext cx="8136904" cy="611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Trial Steering Committee (TSC)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: Michael Baum (chair), Peter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Albertsen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Tracy Roberts, Mary Robinson, Jan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Adolfsson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David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Dearnley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Anthony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Zeitman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Fritz Schroder, Tim Peters, Peter Holding, Teresa Lennon, Sue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Bonnington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Malcolm Mason, Jon Oxley.  </a:t>
            </a:r>
            <a:endParaRPr lang="en-GB" sz="1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Data Monitoring Committee (DMC):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Lars Holmberg (chair), Rob Pickard, Simon Thompson, Usha Menon. </a:t>
            </a:r>
            <a:endParaRPr lang="en-GB" sz="1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Cause of Death Evaluation (</a:t>
            </a:r>
            <a:r>
              <a:rPr lang="en-GB" sz="1400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CoDE</a:t>
            </a: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) committee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: Peter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Albertsen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 (chair), Colette Reid, Jon McFarlane, Jon Oxley, Mary Robinson, Jan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Adolfsson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Michael Baum, Anthony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Zeitman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Amit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Bahl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Anthony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Koupparis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.</a:t>
            </a:r>
            <a:endParaRPr lang="en-GB" sz="1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Trial Management Group (TMG)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Lead PI (Prof Martin) and co-PIs (Profs Donovan,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Hamdy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Neal). Dr Turner  trial co-ordinator. Dr Lane,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trial co-ordinator, Prof Sterne and Dr Metcalfe  statistical input. Dr Noble  health economic analyses. </a:t>
            </a:r>
            <a:r>
              <a:rPr lang="en-US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Drs</a:t>
            </a:r>
            <a:r>
              <a:rPr lang="en-US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Mohiuddin</a:t>
            </a:r>
            <a:r>
              <a:rPr lang="en-US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Sanghera</a:t>
            </a:r>
            <a:r>
              <a:rPr lang="en-US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ecision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-analytical model-based economic evaluation. Prof Ben-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Shlomo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(epidemiology); Dr Oliver (public health), Dr Brindle (public health), Simon Evans (urologist) </a:t>
            </a:r>
          </a:p>
          <a:p>
            <a:endParaRPr lang="en-GB" sz="1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Staff (past &amp; present)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: Fieldworkers: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Lindsey Bell, Leah Bowen, Vicky Brookes,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Charlotte Davies, Sean Harrison, Liz Hill, Laura Hughes,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Mari-Anne Rowlands, Liz Salter,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Jainnee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Mauree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,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Siaw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Yein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 Ng, Naomi Williams;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Kerry Avery (recruitment) </a:t>
            </a:r>
            <a:endParaRPr lang="en-GB" sz="1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AdvOT1ef757c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Data Management: Liz Down, Eleanor Walsh;  Michael Davies; Database development: Pete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Shiarly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;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dvOT1ef757c0"/>
              </a:rPr>
              <a:t>Statistician: Grace Young;  Health Economics: Joanna Thorn;  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Research support: Marta Tazewell, Jessica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</a:rPr>
              <a:t>Toole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;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Administrators: Genevieve Hatton-Brown, </a:t>
            </a:r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</a:rPr>
              <a:t>Chris </a:t>
            </a:r>
            <a:r>
              <a:rPr lang="en-GB" sz="1400" b="1" dirty="0" err="1">
                <a:solidFill>
                  <a:srgbClr val="003399"/>
                </a:solidFill>
                <a:latin typeface="Calibri" panose="020F0502020204030204" pitchFamily="34" charset="0"/>
              </a:rPr>
              <a:t>Pawsey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, Tom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</a:rPr>
              <a:t>Steuart-Feilding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Mr Luke </a:t>
            </a: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Hounsome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(National Cancer Registration &amp; Analysis Service, Public Health England)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 err="1">
                <a:solidFill>
                  <a:srgbClr val="003399"/>
                </a:solidFill>
                <a:latin typeface="Calibri" panose="020F0502020204030204" pitchFamily="34" charset="0"/>
              </a:rPr>
              <a:t>ProtecT</a:t>
            </a:r>
            <a:r>
              <a:rPr lang="en-GB" sz="1400" dirty="0">
                <a:solidFill>
                  <a:srgbClr val="003399"/>
                </a:solidFill>
                <a:latin typeface="Calibri" panose="020F0502020204030204" pitchFamily="34" charset="0"/>
              </a:rPr>
              <a:t> Research, Nursing &amp; Administrative staff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6622504" cy="504056"/>
          </a:xfrm>
        </p:spPr>
        <p:txBody>
          <a:bodyPr/>
          <a:lstStyle/>
          <a:p>
            <a:r>
              <a:rPr lang="en-GB" altLang="en-US" sz="3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Acknowledgements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60" y="98535"/>
            <a:ext cx="1453816" cy="50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 descr="D:\DOH 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70" y="234955"/>
            <a:ext cx="1479362" cy="2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RU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7"/>
            <a:ext cx="2138276" cy="83164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166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880"/>
            <a:ext cx="7772400" cy="603920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Comparison of RCTs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0770" y="980728"/>
          <a:ext cx="7772400" cy="554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1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CAP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ERSPC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PLCO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Mean age (</a:t>
                      </a:r>
                      <a:r>
                        <a:rPr lang="en-US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NA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 controls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219,439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89,353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38,350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% PSA-tested, intervention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64%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Biopsy rate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85%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86%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41%</a:t>
                      </a:r>
                      <a:r>
                        <a:rPr lang="en-US" sz="1800" baseline="30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PSA testing in controls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≈10% over 10 </a:t>
                      </a:r>
                      <a:r>
                        <a:rPr lang="en-GB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yrs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≈15%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≈50%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PCa</a:t>
                      </a: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risk,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4% over 10 </a:t>
                      </a:r>
                      <a:r>
                        <a:rPr lang="en-GB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yrs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5% over 9 yrs</a:t>
                      </a:r>
                      <a:r>
                        <a:rPr lang="en-GB" sz="1800" baseline="30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8% over 10 </a:t>
                      </a:r>
                      <a:r>
                        <a:rPr lang="en-GB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yrs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PCa’s</a:t>
                      </a:r>
                      <a:r>
                        <a:rPr lang="en-US" sz="1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controls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</a:t>
                      </a: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35%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55%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62%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41%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29%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27%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≥8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24%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12%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Stage T1/2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79%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95%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PCa’s</a:t>
                      </a:r>
                      <a:r>
                        <a:rPr lang="en-US" sz="1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 intervention grp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</a:t>
                      </a: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45%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72%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67%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37%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24%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Gleason grade ≥8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18%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7%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Stage T1/2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69%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90%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97%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Mean age at diagnosis (</a:t>
                      </a:r>
                      <a:r>
                        <a:rPr lang="en-GB" sz="180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GB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67</a:t>
                      </a:r>
                      <a:endParaRPr lang="en-GB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61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NK</a:t>
                      </a:r>
                      <a:endParaRPr lang="en-GB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63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1700808"/>
            <a:ext cx="8136904" cy="41148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Garamond"/>
                <a:cs typeface="Times New Roman" panose="02020603050405020304" pitchFamily="18" charset="0"/>
              </a:rPr>
              <a:t>Estimate the effect of </a:t>
            </a:r>
            <a:r>
              <a:rPr lang="en-GB" sz="3000" dirty="0">
                <a:latin typeface="Garamond"/>
              </a:rPr>
              <a:t>an invitation to a single PSA-screen (</a:t>
            </a:r>
            <a:r>
              <a:rPr lang="en-US" sz="3000" dirty="0">
                <a:latin typeface="Garamond"/>
              </a:rPr>
              <a:t>vs standard practice</a:t>
            </a:r>
            <a:r>
              <a:rPr lang="en-GB" sz="3000" dirty="0">
                <a:latin typeface="Garamond"/>
              </a:rPr>
              <a:t>) on median </a:t>
            </a:r>
            <a:r>
              <a:rPr lang="en-US" altLang="en-US" sz="3000" dirty="0">
                <a:latin typeface="Garamond"/>
                <a:cs typeface="Times New Roman" panose="02020603050405020304" pitchFamily="18" charset="0"/>
              </a:rPr>
              <a:t>10-yr</a:t>
            </a:r>
            <a:r>
              <a:rPr lang="en-GB" sz="3000" dirty="0">
                <a:latin typeface="Garamond"/>
              </a:rPr>
              <a:t>: </a:t>
            </a:r>
          </a:p>
          <a:p>
            <a:pPr marL="817563" lvl="0" indent="-277813">
              <a:buFont typeface="Garamond" panose="02020404030301010803" pitchFamily="18" charset="0"/>
              <a:buChar char="-"/>
            </a:pPr>
            <a:r>
              <a:rPr lang="en-US" altLang="en-US" sz="2800" dirty="0" err="1">
                <a:latin typeface="Garamond"/>
                <a:cs typeface="Times New Roman" panose="02020603050405020304" pitchFamily="18" charset="0"/>
              </a:rPr>
              <a:t>PCa</a:t>
            </a:r>
            <a:r>
              <a:rPr lang="en-US" altLang="en-US" sz="2800" dirty="0">
                <a:latin typeface="Garamond"/>
                <a:cs typeface="Times New Roman" panose="02020603050405020304" pitchFamily="18" charset="0"/>
              </a:rPr>
              <a:t>-specific mortality (1ary outcome)</a:t>
            </a:r>
          </a:p>
          <a:p>
            <a:pPr marL="817563" lvl="0" indent="-277813">
              <a:buFont typeface="Garamond" panose="02020404030301010803" pitchFamily="18" charset="0"/>
              <a:buChar char="-"/>
            </a:pPr>
            <a:r>
              <a:rPr lang="en-US" altLang="en-US" sz="2800" dirty="0">
                <a:latin typeface="Garamond"/>
                <a:cs typeface="Times New Roman" panose="02020603050405020304" pitchFamily="18" charset="0"/>
              </a:rPr>
              <a:t>All-cause mortality (2ary outcome)</a:t>
            </a:r>
          </a:p>
          <a:p>
            <a:pPr marL="817563" lvl="0" indent="-277813">
              <a:buFont typeface="Garamond" panose="02020404030301010803" pitchFamily="18" charset="0"/>
              <a:buChar char="-"/>
            </a:pPr>
            <a:r>
              <a:rPr lang="en-US" altLang="en-US" sz="2800" dirty="0" err="1">
                <a:latin typeface="Garamond"/>
                <a:cs typeface="Times New Roman" panose="02020603050405020304" pitchFamily="18" charset="0"/>
              </a:rPr>
              <a:t>PCa</a:t>
            </a:r>
            <a:r>
              <a:rPr lang="en-US" altLang="en-US" sz="2800" dirty="0">
                <a:latin typeface="Garamond"/>
                <a:cs typeface="Times New Roman" panose="02020603050405020304" pitchFamily="18" charset="0"/>
              </a:rPr>
              <a:t> detection, stage &amp; grade (2ary outcomes)</a:t>
            </a:r>
          </a:p>
          <a:p>
            <a:pPr marL="817563" lvl="0" indent="-277813">
              <a:buFont typeface="Garamond" panose="02020404030301010803" pitchFamily="18" charset="0"/>
              <a:buChar char="-"/>
            </a:pPr>
            <a:endParaRPr lang="en-US" altLang="en-US" sz="2800" dirty="0">
              <a:latin typeface="Garamond"/>
              <a:cs typeface="Times New Roman" panose="02020603050405020304" pitchFamily="18" charset="0"/>
            </a:endParaRPr>
          </a:p>
          <a:p>
            <a:pPr marL="360363" lvl="0" indent="-360363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/>
              </a:rPr>
              <a:t>Other 2ary outcomes not reported here: </a:t>
            </a:r>
            <a:r>
              <a:rPr lang="en-US" sz="2800" dirty="0" err="1">
                <a:latin typeface="Garamond"/>
              </a:rPr>
              <a:t>PCa</a:t>
            </a:r>
            <a:r>
              <a:rPr lang="en-US" sz="2800" dirty="0">
                <a:latin typeface="Garamond"/>
              </a:rPr>
              <a:t> &amp; all-cause mortality at 15 </a:t>
            </a:r>
            <a:r>
              <a:rPr lang="en-US" sz="2800" dirty="0" err="1">
                <a:latin typeface="Garamond"/>
              </a:rPr>
              <a:t>yrs</a:t>
            </a:r>
            <a:r>
              <a:rPr lang="en-US" sz="2800" dirty="0">
                <a:latin typeface="Garamond"/>
              </a:rPr>
              <a:t>, </a:t>
            </a:r>
            <a:r>
              <a:rPr lang="en-US" sz="2800" dirty="0" err="1">
                <a:latin typeface="Garamond"/>
              </a:rPr>
              <a:t>HRQoL</a:t>
            </a:r>
            <a:r>
              <a:rPr lang="en-US" sz="2800" dirty="0">
                <a:latin typeface="Garamond"/>
              </a:rPr>
              <a:t>, cost-effectiveness </a:t>
            </a:r>
            <a:endParaRPr lang="en-US" altLang="en-US" sz="2800" dirty="0">
              <a:latin typeface="Garamond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3977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57" y="2302350"/>
            <a:ext cx="995373" cy="62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163002" y="1503636"/>
            <a:ext cx="4800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UK General Practices (N=573/785; 73%)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257800" y="2286000"/>
            <a:ext cx="2438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Comparison arm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N=219,439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189357" y="2286000"/>
            <a:ext cx="3964686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Invited to PSA testing intervention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(ProtecT study) N=189,386</a:t>
            </a:r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2057400" y="2133600"/>
            <a:ext cx="44958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>
            <a:off x="4572000" y="1981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7" name="Line 12"/>
          <p:cNvSpPr>
            <a:spLocks noChangeShapeType="1"/>
          </p:cNvSpPr>
          <p:nvPr/>
        </p:nvSpPr>
        <p:spPr bwMode="auto">
          <a:xfrm>
            <a:off x="20574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65532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62" name="Rectangle 28"/>
          <p:cNvSpPr>
            <a:spLocks noGrp="1" noChangeArrowheads="1"/>
          </p:cNvSpPr>
          <p:nvPr>
            <p:ph type="title"/>
          </p:nvPr>
        </p:nvSpPr>
        <p:spPr>
          <a:xfrm>
            <a:off x="712943" y="291901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CAP (2001-2009,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Zelen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 design)</a:t>
            </a:r>
            <a:endParaRPr lang="en-GB" altLang="en-US" sz="3600" b="1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4" descr="Image result for cancer research 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58" y="186580"/>
            <a:ext cx="966000" cy="3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0"/>
            <a:ext cx="1608113" cy="7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429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57" y="2302350"/>
            <a:ext cx="995373" cy="62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163002" y="1503636"/>
            <a:ext cx="4800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UK General Practices (N=573/785; 73%)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257800" y="2286000"/>
            <a:ext cx="2438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Comparison arm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N=219,439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189357" y="2286000"/>
            <a:ext cx="3964686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Invited to PSA testing intervention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(ProtecT study) N=189,386</a:t>
            </a: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251520" y="3276600"/>
            <a:ext cx="256788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Attended 75,707(40%)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(PSA&gt;3ng/ml: 10-core biopsy</a:t>
            </a:r>
          </a:p>
        </p:txBody>
      </p:sp>
      <p:sp>
        <p:nvSpPr>
          <p:cNvPr id="44041" name="Rectangle 6"/>
          <p:cNvSpPr>
            <a:spLocks noChangeArrowheads="1"/>
          </p:cNvSpPr>
          <p:nvPr/>
        </p:nvSpPr>
        <p:spPr bwMode="auto">
          <a:xfrm>
            <a:off x="2895600" y="3276600"/>
            <a:ext cx="2438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DNA 113,679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auto">
          <a:xfrm>
            <a:off x="251520" y="4343400"/>
            <a:ext cx="264408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ProtecT randomization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to 3 treatments</a:t>
            </a:r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2057400" y="2133600"/>
            <a:ext cx="44958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>
            <a:off x="4572000" y="1981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7" name="Line 12"/>
          <p:cNvSpPr>
            <a:spLocks noChangeShapeType="1"/>
          </p:cNvSpPr>
          <p:nvPr/>
        </p:nvSpPr>
        <p:spPr bwMode="auto">
          <a:xfrm>
            <a:off x="20574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65532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9" name="Line 14"/>
          <p:cNvSpPr>
            <a:spLocks noChangeShapeType="1"/>
          </p:cNvSpPr>
          <p:nvPr/>
        </p:nvSpPr>
        <p:spPr bwMode="auto">
          <a:xfrm>
            <a:off x="1295400" y="3124200"/>
            <a:ext cx="26670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0" name="Line 15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1" name="Line 16"/>
          <p:cNvSpPr>
            <a:spLocks noChangeShapeType="1"/>
          </p:cNvSpPr>
          <p:nvPr/>
        </p:nvSpPr>
        <p:spPr bwMode="auto">
          <a:xfrm>
            <a:off x="1295400" y="3124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3962400" y="3124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3" name="Line 18"/>
          <p:cNvSpPr>
            <a:spLocks noChangeShapeType="1"/>
          </p:cNvSpPr>
          <p:nvPr/>
        </p:nvSpPr>
        <p:spPr bwMode="auto">
          <a:xfrm>
            <a:off x="1447800" y="3886200"/>
            <a:ext cx="0" cy="4572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3969249" y="3896474"/>
            <a:ext cx="0" cy="4191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60" name="Rectangle 26"/>
          <p:cNvSpPr>
            <a:spLocks noChangeArrowheads="1"/>
          </p:cNvSpPr>
          <p:nvPr/>
        </p:nvSpPr>
        <p:spPr bwMode="auto">
          <a:xfrm>
            <a:off x="3112544" y="4343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Standard NHS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4062" name="Rectangle 28"/>
          <p:cNvSpPr>
            <a:spLocks noGrp="1" noChangeArrowheads="1"/>
          </p:cNvSpPr>
          <p:nvPr>
            <p:ph type="title"/>
          </p:nvPr>
        </p:nvSpPr>
        <p:spPr>
          <a:xfrm>
            <a:off x="712943" y="291901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CAP (2001-2009,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Zelen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 design)</a:t>
            </a:r>
            <a:endParaRPr lang="en-GB" altLang="en-US" sz="3600" b="1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4" descr="Image result for cancer research 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57" y="186580"/>
            <a:ext cx="966000" cy="3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0"/>
            <a:ext cx="1608113" cy="7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777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57" y="2302350"/>
            <a:ext cx="995373" cy="62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8560" y="6167937"/>
            <a:ext cx="888688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solidFill>
                  <a:srgbClr val="C00000"/>
                </a:solidFill>
              </a:rPr>
              <a:t>Power to detect an overall </a:t>
            </a:r>
            <a:r>
              <a:rPr lang="en-GB" altLang="en-US" sz="1800" b="1" i="1" dirty="0" err="1">
                <a:solidFill>
                  <a:srgbClr val="C00000"/>
                </a:solidFill>
              </a:rPr>
              <a:t>PCa</a:t>
            </a:r>
            <a:r>
              <a:rPr lang="en-GB" altLang="en-US" sz="1800" b="1" i="1" dirty="0">
                <a:solidFill>
                  <a:srgbClr val="C00000"/>
                </a:solidFill>
              </a:rPr>
              <a:t> mortality rate ratio (ORR) of 0.84, 80% power (5% alpha)</a:t>
            </a:r>
            <a:endParaRPr lang="en-GB" altLang="en-US" sz="1800" b="1" dirty="0">
              <a:solidFill>
                <a:srgbClr val="C00000"/>
              </a:solidFill>
            </a:endParaRP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163002" y="1503636"/>
            <a:ext cx="4800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UK General Practices (N=573/785; 73%)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257800" y="2286000"/>
            <a:ext cx="2438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Comparison arm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N=219,439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189357" y="2286000"/>
            <a:ext cx="3964686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Invited to PSA testing intervention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(ProtecT study) N=189,386</a:t>
            </a: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251520" y="3276600"/>
            <a:ext cx="256788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Attended 75,707(40%)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(PSA&gt;3ng/ml: 10-core biopsy</a:t>
            </a:r>
          </a:p>
        </p:txBody>
      </p:sp>
      <p:sp>
        <p:nvSpPr>
          <p:cNvPr id="44041" name="Rectangle 6"/>
          <p:cNvSpPr>
            <a:spLocks noChangeArrowheads="1"/>
          </p:cNvSpPr>
          <p:nvPr/>
        </p:nvSpPr>
        <p:spPr bwMode="auto">
          <a:xfrm>
            <a:off x="2895600" y="3276600"/>
            <a:ext cx="24384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DNA 113,679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auto">
          <a:xfrm>
            <a:off x="251520" y="4343400"/>
            <a:ext cx="264408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ProtecT randomization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to 3 treatments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auto">
          <a:xfrm>
            <a:off x="1219200" y="5181600"/>
            <a:ext cx="7315200" cy="839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</a:rPr>
              <a:t>Primary outcome prostate cancer mortality 10 years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anose="020B0604020202020204" pitchFamily="34" charset="0"/>
              </a:rPr>
              <a:t>(reached March 2016) analysed by intention-to-screen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7848600" y="1600200"/>
            <a:ext cx="9906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All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eligible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men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flagged</a:t>
            </a:r>
          </a:p>
        </p:txBody>
      </p:sp>
      <p:sp>
        <p:nvSpPr>
          <p:cNvPr id="44045" name="Line 10"/>
          <p:cNvSpPr>
            <a:spLocks noChangeShapeType="1"/>
          </p:cNvSpPr>
          <p:nvPr/>
        </p:nvSpPr>
        <p:spPr bwMode="auto">
          <a:xfrm>
            <a:off x="2057400" y="2133600"/>
            <a:ext cx="44958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6" name="Line 11"/>
          <p:cNvSpPr>
            <a:spLocks noChangeShapeType="1"/>
          </p:cNvSpPr>
          <p:nvPr/>
        </p:nvSpPr>
        <p:spPr bwMode="auto">
          <a:xfrm>
            <a:off x="4572000" y="1981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7" name="Line 12"/>
          <p:cNvSpPr>
            <a:spLocks noChangeShapeType="1"/>
          </p:cNvSpPr>
          <p:nvPr/>
        </p:nvSpPr>
        <p:spPr bwMode="auto">
          <a:xfrm>
            <a:off x="20574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6553200" y="21336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9" name="Line 14"/>
          <p:cNvSpPr>
            <a:spLocks noChangeShapeType="1"/>
          </p:cNvSpPr>
          <p:nvPr/>
        </p:nvSpPr>
        <p:spPr bwMode="auto">
          <a:xfrm>
            <a:off x="1295400" y="3124200"/>
            <a:ext cx="2667000" cy="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0" name="Line 15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1" name="Line 16"/>
          <p:cNvSpPr>
            <a:spLocks noChangeShapeType="1"/>
          </p:cNvSpPr>
          <p:nvPr/>
        </p:nvSpPr>
        <p:spPr bwMode="auto">
          <a:xfrm>
            <a:off x="1295400" y="3124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3962400" y="3124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3" name="Line 18"/>
          <p:cNvSpPr>
            <a:spLocks noChangeShapeType="1"/>
          </p:cNvSpPr>
          <p:nvPr/>
        </p:nvSpPr>
        <p:spPr bwMode="auto">
          <a:xfrm>
            <a:off x="1447800" y="3886200"/>
            <a:ext cx="0" cy="4572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4" name="Line 19"/>
          <p:cNvSpPr>
            <a:spLocks noChangeShapeType="1"/>
          </p:cNvSpPr>
          <p:nvPr/>
        </p:nvSpPr>
        <p:spPr bwMode="auto">
          <a:xfrm>
            <a:off x="3969249" y="3896474"/>
            <a:ext cx="0" cy="4191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5" name="Line 20"/>
          <p:cNvSpPr>
            <a:spLocks noChangeShapeType="1"/>
          </p:cNvSpPr>
          <p:nvPr/>
        </p:nvSpPr>
        <p:spPr bwMode="auto">
          <a:xfrm>
            <a:off x="6553199" y="2895600"/>
            <a:ext cx="1" cy="144018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6" name="Line 21"/>
          <p:cNvSpPr>
            <a:spLocks noChangeShapeType="1"/>
          </p:cNvSpPr>
          <p:nvPr/>
        </p:nvSpPr>
        <p:spPr bwMode="auto">
          <a:xfrm>
            <a:off x="1447800" y="5029200"/>
            <a:ext cx="0" cy="152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7" name="Line 22"/>
          <p:cNvSpPr>
            <a:spLocks noChangeShapeType="1"/>
          </p:cNvSpPr>
          <p:nvPr/>
        </p:nvSpPr>
        <p:spPr bwMode="auto">
          <a:xfrm>
            <a:off x="6553200" y="5037425"/>
            <a:ext cx="0" cy="141942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8" name="Line 23"/>
          <p:cNvSpPr>
            <a:spLocks noChangeShapeType="1"/>
          </p:cNvSpPr>
          <p:nvPr/>
        </p:nvSpPr>
        <p:spPr bwMode="auto">
          <a:xfrm>
            <a:off x="8229600" y="4648200"/>
            <a:ext cx="0" cy="53340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59" name="Rectangle 25"/>
          <p:cNvSpPr>
            <a:spLocks noChangeArrowheads="1"/>
          </p:cNvSpPr>
          <p:nvPr/>
        </p:nvSpPr>
        <p:spPr bwMode="auto">
          <a:xfrm>
            <a:off x="5474744" y="4349251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Standard NHS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4060" name="Rectangle 26"/>
          <p:cNvSpPr>
            <a:spLocks noChangeArrowheads="1"/>
          </p:cNvSpPr>
          <p:nvPr/>
        </p:nvSpPr>
        <p:spPr bwMode="auto">
          <a:xfrm>
            <a:off x="3112544" y="43434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Standard NHS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4061" name="Line 27"/>
          <p:cNvSpPr>
            <a:spLocks noChangeShapeType="1"/>
          </p:cNvSpPr>
          <p:nvPr/>
        </p:nvSpPr>
        <p:spPr bwMode="auto">
          <a:xfrm>
            <a:off x="4114800" y="5037425"/>
            <a:ext cx="0" cy="141942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62" name="Rectangle 28"/>
          <p:cNvSpPr>
            <a:spLocks noGrp="1" noChangeArrowheads="1"/>
          </p:cNvSpPr>
          <p:nvPr>
            <p:ph type="title"/>
          </p:nvPr>
        </p:nvSpPr>
        <p:spPr>
          <a:xfrm>
            <a:off x="712943" y="291901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CAP (2001-2009,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Zelen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</a:rPr>
              <a:t> design)</a:t>
            </a:r>
            <a:endParaRPr lang="en-GB" altLang="en-US" sz="3600" b="1" dirty="0">
              <a:solidFill>
                <a:schemeClr val="tx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3" name="Picture 4" descr="Image result for cancer research 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68" y="186580"/>
            <a:ext cx="966000" cy="3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" y="0"/>
            <a:ext cx="1608113" cy="7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399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3792"/>
            <a:ext cx="8424936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Post-randomization exclusions did not introduce selection bias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680" y="1844824"/>
            <a:ext cx="7918648" cy="4114800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+mj-lt"/>
              </a:rPr>
              <a:t>No important differences in:</a:t>
            </a:r>
          </a:p>
          <a:p>
            <a:pPr marL="719138" indent="-358775"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Characteristics of randomised practices that did vs did not agree to participate</a:t>
            </a:r>
          </a:p>
          <a:p>
            <a:pPr marL="719138" indent="-358775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Characteristics of intervention vs control-group practices or men</a:t>
            </a:r>
          </a:p>
          <a:p>
            <a:pPr marL="719138" indent="-358775"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The distribution of non </a:t>
            </a:r>
            <a:r>
              <a:rPr lang="en-GB" sz="3000" dirty="0" err="1">
                <a:latin typeface="+mj-lt"/>
              </a:rPr>
              <a:t>PCa</a:t>
            </a:r>
            <a:r>
              <a:rPr lang="en-GB" sz="3000" dirty="0">
                <a:latin typeface="+mj-lt"/>
              </a:rPr>
              <a:t> deaths between </a:t>
            </a:r>
            <a:r>
              <a:rPr lang="en-US" sz="3000" dirty="0">
                <a:latin typeface="+mj-lt"/>
              </a:rPr>
              <a:t>intervention vs control-group</a:t>
            </a:r>
            <a:r>
              <a:rPr lang="en-GB" sz="3000" dirty="0"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47839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692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412692"/>
            <a:ext cx="828092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Of 189,386 intervention group men: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GB" dirty="0">
                <a:latin typeface="+mj-lt"/>
              </a:rPr>
              <a:t>75,707 (40%) </a:t>
            </a:r>
            <a:r>
              <a:rPr lang="en-US" dirty="0">
                <a:latin typeface="+mj-lt"/>
              </a:rPr>
              <a:t>attended for PSA-testing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GB" dirty="0">
                <a:latin typeface="+mj-lt"/>
              </a:rPr>
              <a:t>67,313 (36%) </a:t>
            </a:r>
            <a:r>
              <a:rPr lang="en-US" dirty="0">
                <a:latin typeface="+mj-lt"/>
              </a:rPr>
              <a:t>had a blood sample taken 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dirty="0">
                <a:latin typeface="+mj-lt"/>
              </a:rPr>
              <a:t>64,436 had a ‘valid’ test result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Of these 64,436 men: 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GB" dirty="0">
                <a:latin typeface="+mj-lt"/>
              </a:rPr>
              <a:t>6,857 (11%)</a:t>
            </a:r>
            <a:r>
              <a:rPr lang="en-US" dirty="0">
                <a:latin typeface="+mj-lt"/>
              </a:rPr>
              <a:t> - PSA 3-19.9ng/ml (</a:t>
            </a:r>
            <a:r>
              <a:rPr lang="en-US" dirty="0" err="1">
                <a:latin typeface="+mj-lt"/>
              </a:rPr>
              <a:t>ProtecT</a:t>
            </a:r>
            <a:r>
              <a:rPr lang="en-US" dirty="0">
                <a:latin typeface="+mj-lt"/>
              </a:rPr>
              <a:t> eligible ) </a:t>
            </a:r>
          </a:p>
          <a:p>
            <a:pPr lvl="1">
              <a:buSzPct val="100000"/>
              <a:buFont typeface="Garamond" panose="02020404030301010803" pitchFamily="18" charset="0"/>
              <a:buChar char="–"/>
            </a:pPr>
            <a:r>
              <a:rPr lang="en-US" dirty="0">
                <a:latin typeface="+mj-lt"/>
              </a:rPr>
              <a:t>Of whom </a:t>
            </a:r>
            <a:r>
              <a:rPr lang="en-GB" dirty="0">
                <a:latin typeface="+mj-lt"/>
              </a:rPr>
              <a:t>5,850 (85%) had</a:t>
            </a:r>
            <a:r>
              <a:rPr lang="en-US" dirty="0">
                <a:latin typeface="+mj-lt"/>
              </a:rPr>
              <a:t> a prostate biopsy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Cumulative PSA testing in controls indirectly estimated at ≈10-15% over 10-years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5480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Primary analysis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77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3399"/>
      </a:dk1>
      <a:lt1>
        <a:srgbClr val="FFFFE7"/>
      </a:lt1>
      <a:dk2>
        <a:srgbClr val="000000"/>
      </a:dk2>
      <a:lt2>
        <a:srgbClr val="336699"/>
      </a:lt2>
      <a:accent1>
        <a:srgbClr val="AFC7B5"/>
      </a:accent1>
      <a:accent2>
        <a:srgbClr val="339966"/>
      </a:accent2>
      <a:accent3>
        <a:srgbClr val="FFFFF1"/>
      </a:accent3>
      <a:accent4>
        <a:srgbClr val="002A82"/>
      </a:accent4>
      <a:accent5>
        <a:srgbClr val="D4E0D7"/>
      </a:accent5>
      <a:accent6>
        <a:srgbClr val="2D8A5C"/>
      </a:accent6>
      <a:hlink>
        <a:srgbClr val="02BAB6"/>
      </a:hlink>
      <a:folHlink>
        <a:srgbClr val="008F8C"/>
      </a:folHlink>
    </a:clrScheme>
    <a:fontScheme name="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20255</TotalTime>
  <Words>1907</Words>
  <Application>Microsoft Office PowerPoint</Application>
  <PresentationFormat>On-screen Show (4:3)</PresentationFormat>
  <Paragraphs>244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Effect of a lower-intensity PSA-based screening intervention on prostate cancer mortality: the CAP randomized clinical trial</vt:lpstr>
      <vt:lpstr>Context of PSA based screening </vt:lpstr>
      <vt:lpstr>Objectives</vt:lpstr>
      <vt:lpstr>CAP (2001-2009, Zelen design)</vt:lpstr>
      <vt:lpstr>CAP (2001-2009, Zelen design)</vt:lpstr>
      <vt:lpstr>CAP (2001-2009, Zelen design)</vt:lpstr>
      <vt:lpstr>Post-randomization exclusions did not introduce selection bias</vt:lpstr>
      <vt:lpstr>Adherence</vt:lpstr>
      <vt:lpstr>Primary analysis</vt:lpstr>
      <vt:lpstr>Effect of CAP PSA invitation intervention on 10 yr median PCa mortality</vt:lpstr>
      <vt:lpstr>Kaplan Meier cumulative PCa mortality </vt:lpstr>
      <vt:lpstr>secondary analysis</vt:lpstr>
      <vt:lpstr>Effect of the CAP PSA invitation intervention on cumulative PCa risk</vt:lpstr>
      <vt:lpstr>Cumulative incidence by stage &amp; grade</vt:lpstr>
      <vt:lpstr>Other secondary/subgroup analysis</vt:lpstr>
      <vt:lpstr>Missed lethal cancers in the intervention-group</vt:lpstr>
      <vt:lpstr>Limitations</vt:lpstr>
      <vt:lpstr>At a median 10 yrs, a lower-intensity screening intervention (a single PSA test):</vt:lpstr>
      <vt:lpstr>Dissemination</vt:lpstr>
      <vt:lpstr>Further funded work </vt:lpstr>
      <vt:lpstr>Acknowledgements</vt:lpstr>
      <vt:lpstr>Comparison of RCTs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Medicine</dc:title>
  <dc:creator>Social Medicine</dc:creator>
  <cp:lastModifiedBy>Sahni, Asha</cp:lastModifiedBy>
  <cp:revision>1447</cp:revision>
  <cp:lastPrinted>2017-03-27T07:48:38Z</cp:lastPrinted>
  <dcterms:created xsi:type="dcterms:W3CDTF">2007-08-06T14:26:37Z</dcterms:created>
  <dcterms:modified xsi:type="dcterms:W3CDTF">2018-11-02T10:06:59Z</dcterms:modified>
</cp:coreProperties>
</file>