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240" r:id="rId2"/>
    <p:sldId id="263" r:id="rId3"/>
    <p:sldId id="275" r:id="rId4"/>
    <p:sldId id="1215" r:id="rId5"/>
    <p:sldId id="1248" r:id="rId6"/>
    <p:sldId id="277" r:id="rId7"/>
    <p:sldId id="1246" r:id="rId8"/>
    <p:sldId id="125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0324" autoAdjust="0"/>
  </p:normalViewPr>
  <p:slideViewPr>
    <p:cSldViewPr snapToGrid="0">
      <p:cViewPr>
        <p:scale>
          <a:sx n="99" d="100"/>
          <a:sy n="99" d="100"/>
        </p:scale>
        <p:origin x="-9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1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1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665A2CF-ABD1-4DF3-B497-6604E13043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223632-E181-480A-BA8A-C2C15E5C6014}">
      <dgm:prSet/>
      <dgm:spPr/>
      <dgm:t>
        <a:bodyPr/>
        <a:lstStyle/>
        <a:p>
          <a:r>
            <a:rPr lang="en-GB" u="none" dirty="0"/>
            <a:t>NHS England Service Specification (To be published mid July)</a:t>
          </a:r>
          <a:endParaRPr lang="en-US" u="none" dirty="0"/>
        </a:p>
      </dgm:t>
    </dgm:pt>
    <dgm:pt modelId="{969FF33B-A7FB-461D-80AD-0E2C74BC3630}" type="parTrans" cxnId="{225B3129-17C7-4FBA-8724-D78C70ECACBD}">
      <dgm:prSet/>
      <dgm:spPr/>
      <dgm:t>
        <a:bodyPr/>
        <a:lstStyle/>
        <a:p>
          <a:endParaRPr lang="en-US"/>
        </a:p>
      </dgm:t>
    </dgm:pt>
    <dgm:pt modelId="{D91C3C27-3EA3-407F-A8B4-B0F117F28936}" type="sibTrans" cxnId="{225B3129-17C7-4FBA-8724-D78C70ECACBD}">
      <dgm:prSet/>
      <dgm:spPr/>
      <dgm:t>
        <a:bodyPr/>
        <a:lstStyle/>
        <a:p>
          <a:endParaRPr lang="en-US"/>
        </a:p>
      </dgm:t>
    </dgm:pt>
    <dgm:pt modelId="{5094A385-0B5B-4F41-810D-79C3CA33F043}">
      <dgm:prSet/>
      <dgm:spPr/>
      <dgm:t>
        <a:bodyPr/>
        <a:lstStyle/>
        <a:p>
          <a:r>
            <a:rPr lang="en-GB" dirty="0"/>
            <a:t>15% of Alliance Funds for 2019/20 to be spent on development of rapid diagnostic service for patients with serious but non-specific symptoms </a:t>
          </a:r>
          <a:endParaRPr lang="en-US" dirty="0"/>
        </a:p>
      </dgm:t>
    </dgm:pt>
    <dgm:pt modelId="{525FA012-9AF4-4DCE-B748-6048474E0599}" type="parTrans" cxnId="{2A5D47B0-DF93-4FBE-BB74-CAD0213F418E}">
      <dgm:prSet/>
      <dgm:spPr/>
      <dgm:t>
        <a:bodyPr/>
        <a:lstStyle/>
        <a:p>
          <a:endParaRPr lang="en-US"/>
        </a:p>
      </dgm:t>
    </dgm:pt>
    <dgm:pt modelId="{A07D2ECB-F024-4F15-826B-8DCB92DD8B10}" type="sibTrans" cxnId="{2A5D47B0-DF93-4FBE-BB74-CAD0213F418E}">
      <dgm:prSet/>
      <dgm:spPr/>
      <dgm:t>
        <a:bodyPr/>
        <a:lstStyle/>
        <a:p>
          <a:endParaRPr lang="en-US"/>
        </a:p>
      </dgm:t>
    </dgm:pt>
    <dgm:pt modelId="{BC6FEDDC-7250-4D7B-BF2E-7D8D61036DE6}">
      <dgm:prSet/>
      <dgm:spPr/>
      <dgm:t>
        <a:bodyPr/>
        <a:lstStyle/>
        <a:p>
          <a:r>
            <a:rPr lang="en-GB" dirty="0"/>
            <a:t>£900,000 for SWAG - The RDC vision will be achieved by taking a phased approach to implementation over a five-year period  </a:t>
          </a:r>
          <a:endParaRPr lang="en-US" dirty="0"/>
        </a:p>
      </dgm:t>
    </dgm:pt>
    <dgm:pt modelId="{08E70401-B8FB-4A16-9EDA-73EACAF2D34D}" type="parTrans" cxnId="{CE275060-AD53-4553-9866-357453608422}">
      <dgm:prSet/>
      <dgm:spPr/>
      <dgm:t>
        <a:bodyPr/>
        <a:lstStyle/>
        <a:p>
          <a:endParaRPr lang="en-US"/>
        </a:p>
      </dgm:t>
    </dgm:pt>
    <dgm:pt modelId="{D6B75178-0FE7-42D7-8136-DDAB905DE9B6}" type="sibTrans" cxnId="{CE275060-AD53-4553-9866-357453608422}">
      <dgm:prSet/>
      <dgm:spPr/>
      <dgm:t>
        <a:bodyPr/>
        <a:lstStyle/>
        <a:p>
          <a:endParaRPr lang="en-US"/>
        </a:p>
      </dgm:t>
    </dgm:pt>
    <dgm:pt modelId="{2A19A6C7-A5A0-4278-8D56-259D00FA5AF9}">
      <dgm:prSet/>
      <dgm:spPr/>
      <dgm:t>
        <a:bodyPr/>
        <a:lstStyle/>
        <a:p>
          <a:r>
            <a:rPr lang="en-GB" dirty="0">
              <a:solidFill>
                <a:schemeClr val="bg1"/>
              </a:solidFill>
              <a:cs typeface="Arial" panose="020B0604020202020204" pitchFamily="34" charset="0"/>
            </a:rPr>
            <a:t>A personalised, accurate and timely diagnosis of patients’ symptoms  via c</a:t>
          </a:r>
          <a:r>
            <a:rPr lang="en-GB" dirty="0"/>
            <a:t>o-ordinated and rapid series of tests. </a:t>
          </a:r>
          <a:endParaRPr lang="en-US" dirty="0"/>
        </a:p>
      </dgm:t>
    </dgm:pt>
    <dgm:pt modelId="{D1EFFE6B-1839-400A-A5DD-E884560ABFBF}" type="parTrans" cxnId="{A3CEAF7A-536E-4CDC-86A4-1D8AF13F1744}">
      <dgm:prSet/>
      <dgm:spPr/>
      <dgm:t>
        <a:bodyPr/>
        <a:lstStyle/>
        <a:p>
          <a:endParaRPr lang="en-US"/>
        </a:p>
      </dgm:t>
    </dgm:pt>
    <dgm:pt modelId="{3BF7DAD1-595F-4270-A215-58B8CE31776D}" type="sibTrans" cxnId="{A3CEAF7A-536E-4CDC-86A4-1D8AF13F1744}">
      <dgm:prSet/>
      <dgm:spPr/>
      <dgm:t>
        <a:bodyPr/>
        <a:lstStyle/>
        <a:p>
          <a:endParaRPr lang="en-US"/>
        </a:p>
      </dgm:t>
    </dgm:pt>
    <dgm:pt modelId="{DD86ADEF-C4E0-40B1-A1C1-6ED33B7B3716}">
      <dgm:prSet/>
      <dgm:spPr/>
      <dgm:t>
        <a:bodyPr/>
        <a:lstStyle/>
        <a:p>
          <a:r>
            <a:rPr lang="en-GB" dirty="0">
              <a:solidFill>
                <a:schemeClr val="bg1"/>
              </a:solidFill>
              <a:cs typeface="Arial" panose="020B0604020202020204" pitchFamily="34" charset="0"/>
            </a:rPr>
            <a:t>integrating existing diagnostic provision and utilising networked clinical expertise and information locally (rad/path networks)</a:t>
          </a:r>
          <a:endParaRPr lang="en-US" dirty="0"/>
        </a:p>
      </dgm:t>
    </dgm:pt>
    <dgm:pt modelId="{EB716704-5259-432B-94AF-C453F6DA2864}" type="parTrans" cxnId="{2CA80DFA-5954-4432-9CE4-4DE0FFFD279E}">
      <dgm:prSet/>
      <dgm:spPr/>
      <dgm:t>
        <a:bodyPr/>
        <a:lstStyle/>
        <a:p>
          <a:endParaRPr lang="en-US"/>
        </a:p>
      </dgm:t>
    </dgm:pt>
    <dgm:pt modelId="{5F1A9C16-B72E-4262-92BC-0F046966694E}" type="sibTrans" cxnId="{2CA80DFA-5954-4432-9CE4-4DE0FFFD279E}">
      <dgm:prSet/>
      <dgm:spPr/>
      <dgm:t>
        <a:bodyPr/>
        <a:lstStyle/>
        <a:p>
          <a:endParaRPr lang="en-US"/>
        </a:p>
      </dgm:t>
    </dgm:pt>
    <dgm:pt modelId="{F8D80AF8-61B4-4D78-95D7-C7F5031BA55C}">
      <dgm:prSet/>
      <dgm:spPr/>
      <dgm:t>
        <a:bodyPr/>
        <a:lstStyle/>
        <a:p>
          <a:r>
            <a:rPr lang="en-GB" dirty="0"/>
            <a:t>Holistic Diagnostic Assessment – Not a rule in- rule out service but get a diagnosis (28d)</a:t>
          </a:r>
          <a:endParaRPr lang="en-US" dirty="0"/>
        </a:p>
      </dgm:t>
    </dgm:pt>
    <dgm:pt modelId="{0145842A-ACB1-4BA8-A767-EE298ED5ACA0}" type="parTrans" cxnId="{7D69FAF4-7022-4874-9414-DF259F139F83}">
      <dgm:prSet/>
      <dgm:spPr/>
      <dgm:t>
        <a:bodyPr/>
        <a:lstStyle/>
        <a:p>
          <a:endParaRPr lang="en-US"/>
        </a:p>
      </dgm:t>
    </dgm:pt>
    <dgm:pt modelId="{C005037D-7E9C-454C-9285-6D5789621FE3}" type="sibTrans" cxnId="{7D69FAF4-7022-4874-9414-DF259F139F83}">
      <dgm:prSet/>
      <dgm:spPr/>
      <dgm:t>
        <a:bodyPr/>
        <a:lstStyle/>
        <a:p>
          <a:endParaRPr lang="en-US"/>
        </a:p>
      </dgm:t>
    </dgm:pt>
    <dgm:pt modelId="{ECE8186D-2F72-4DCB-A1B0-5635D35DA704}">
      <dgm:prSet/>
      <dgm:spPr/>
      <dgm:t>
        <a:bodyPr/>
        <a:lstStyle/>
        <a:p>
          <a:r>
            <a:rPr lang="en-GB" dirty="0"/>
            <a:t>Single point of access to a diagnostic pathway for symptoms that could be cancer</a:t>
          </a:r>
          <a:endParaRPr lang="en-US" dirty="0"/>
        </a:p>
      </dgm:t>
    </dgm:pt>
    <dgm:pt modelId="{BB12F93B-246B-42B1-8205-E2B4789D13CF}" type="parTrans" cxnId="{7B51384D-9B85-4291-BA7F-4A4002C56703}">
      <dgm:prSet/>
      <dgm:spPr/>
      <dgm:t>
        <a:bodyPr/>
        <a:lstStyle/>
        <a:p>
          <a:endParaRPr lang="en-US"/>
        </a:p>
      </dgm:t>
    </dgm:pt>
    <dgm:pt modelId="{95C21DDD-EBD7-4DCB-974F-7CB876160E3B}" type="sibTrans" cxnId="{7B51384D-9B85-4291-BA7F-4A4002C56703}">
      <dgm:prSet/>
      <dgm:spPr/>
      <dgm:t>
        <a:bodyPr/>
        <a:lstStyle/>
        <a:p>
          <a:endParaRPr lang="en-US"/>
        </a:p>
      </dgm:t>
    </dgm:pt>
    <dgm:pt modelId="{8A9B525C-715C-4CF7-A5FA-7F131AF1EB0C}">
      <dgm:prSet/>
      <dgm:spPr/>
      <dgm:t>
        <a:bodyPr/>
        <a:lstStyle/>
        <a:p>
          <a:r>
            <a:rPr lang="en-GB" dirty="0"/>
            <a:t>Participation in minimum dataset</a:t>
          </a:r>
          <a:endParaRPr lang="en-US" dirty="0"/>
        </a:p>
      </dgm:t>
    </dgm:pt>
    <dgm:pt modelId="{C41BCD74-CDAC-4A20-AE6B-4D19256CDC5D}" type="parTrans" cxnId="{D92F5C42-5C79-4647-B8A3-2CE04CF2D1AB}">
      <dgm:prSet/>
      <dgm:spPr/>
      <dgm:t>
        <a:bodyPr/>
        <a:lstStyle/>
        <a:p>
          <a:endParaRPr lang="en-US"/>
        </a:p>
      </dgm:t>
    </dgm:pt>
    <dgm:pt modelId="{1C8B6E10-545D-4F2A-B516-53BC47400995}" type="sibTrans" cxnId="{D92F5C42-5C79-4647-B8A3-2CE04CF2D1AB}">
      <dgm:prSet/>
      <dgm:spPr/>
      <dgm:t>
        <a:bodyPr/>
        <a:lstStyle/>
        <a:p>
          <a:endParaRPr lang="en-US"/>
        </a:p>
      </dgm:t>
    </dgm:pt>
    <dgm:pt modelId="{CF06C2CF-7DCE-421E-A066-D782EB708413}" type="pres">
      <dgm:prSet presAssocID="{F665A2CF-ABD1-4DF3-B497-6604E130439A}" presName="root" presStyleCnt="0">
        <dgm:presLayoutVars>
          <dgm:dir/>
          <dgm:resizeHandles val="exact"/>
        </dgm:presLayoutVars>
      </dgm:prSet>
      <dgm:spPr/>
      <dgm:t>
        <a:bodyPr/>
        <a:lstStyle/>
        <a:p>
          <a:endParaRPr lang="en-GB"/>
        </a:p>
      </dgm:t>
    </dgm:pt>
    <dgm:pt modelId="{31FD2372-F979-45FD-9922-89A72BA10879}" type="pres">
      <dgm:prSet presAssocID="{AB223632-E181-480A-BA8A-C2C15E5C6014}" presName="compNode" presStyleCnt="0"/>
      <dgm:spPr/>
    </dgm:pt>
    <dgm:pt modelId="{D2CE1E65-BFE8-414F-9D6D-DBFD5396BECF}" type="pres">
      <dgm:prSet presAssocID="{AB223632-E181-480A-BA8A-C2C15E5C6014}" presName="bgRect" presStyleLbl="bgShp" presStyleIdx="0" presStyleCnt="8"/>
      <dgm:spPr/>
    </dgm:pt>
    <dgm:pt modelId="{704C65DA-FD8E-438B-86C1-DAFF6A8EE562}" type="pres">
      <dgm:prSet presAssocID="{AB223632-E181-480A-BA8A-C2C15E5C6014}"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Questions"/>
        </a:ext>
      </dgm:extLst>
    </dgm:pt>
    <dgm:pt modelId="{D9420452-16C8-472C-9717-C338532D337B}" type="pres">
      <dgm:prSet presAssocID="{AB223632-E181-480A-BA8A-C2C15E5C6014}" presName="spaceRect" presStyleCnt="0"/>
      <dgm:spPr/>
    </dgm:pt>
    <dgm:pt modelId="{6AE0D82B-96C9-4BB0-BF6A-AF6563D9D610}" type="pres">
      <dgm:prSet presAssocID="{AB223632-E181-480A-BA8A-C2C15E5C6014}" presName="parTx" presStyleLbl="revTx" presStyleIdx="0" presStyleCnt="8">
        <dgm:presLayoutVars>
          <dgm:chMax val="0"/>
          <dgm:chPref val="0"/>
        </dgm:presLayoutVars>
      </dgm:prSet>
      <dgm:spPr/>
      <dgm:t>
        <a:bodyPr/>
        <a:lstStyle/>
        <a:p>
          <a:endParaRPr lang="en-GB"/>
        </a:p>
      </dgm:t>
    </dgm:pt>
    <dgm:pt modelId="{AACCF507-05A8-4BF6-AA54-7BE249DBA37C}" type="pres">
      <dgm:prSet presAssocID="{D91C3C27-3EA3-407F-A8B4-B0F117F28936}" presName="sibTrans" presStyleCnt="0"/>
      <dgm:spPr/>
    </dgm:pt>
    <dgm:pt modelId="{77C06BB7-6CD7-47B1-9663-214EFA00076E}" type="pres">
      <dgm:prSet presAssocID="{5094A385-0B5B-4F41-810D-79C3CA33F043}" presName="compNode" presStyleCnt="0"/>
      <dgm:spPr/>
    </dgm:pt>
    <dgm:pt modelId="{8CC5A186-0131-4AE2-9E12-306E08B3C720}" type="pres">
      <dgm:prSet presAssocID="{5094A385-0B5B-4F41-810D-79C3CA33F043}" presName="bgRect" presStyleLbl="bgShp" presStyleIdx="1" presStyleCnt="8"/>
      <dgm:spPr/>
    </dgm:pt>
    <dgm:pt modelId="{94441FDF-B21B-4986-B713-44F221EC8050}" type="pres">
      <dgm:prSet presAssocID="{5094A385-0B5B-4F41-810D-79C3CA33F043}"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dical"/>
        </a:ext>
      </dgm:extLst>
    </dgm:pt>
    <dgm:pt modelId="{68A67058-D3BE-4F64-AC1B-6EA6133809EC}" type="pres">
      <dgm:prSet presAssocID="{5094A385-0B5B-4F41-810D-79C3CA33F043}" presName="spaceRect" presStyleCnt="0"/>
      <dgm:spPr/>
    </dgm:pt>
    <dgm:pt modelId="{847805C4-81D9-4281-B1F3-D7F2CDFD0322}" type="pres">
      <dgm:prSet presAssocID="{5094A385-0B5B-4F41-810D-79C3CA33F043}" presName="parTx" presStyleLbl="revTx" presStyleIdx="1" presStyleCnt="8">
        <dgm:presLayoutVars>
          <dgm:chMax val="0"/>
          <dgm:chPref val="0"/>
        </dgm:presLayoutVars>
      </dgm:prSet>
      <dgm:spPr/>
      <dgm:t>
        <a:bodyPr/>
        <a:lstStyle/>
        <a:p>
          <a:endParaRPr lang="en-GB"/>
        </a:p>
      </dgm:t>
    </dgm:pt>
    <dgm:pt modelId="{FCDD06A1-FF2A-4C07-B86F-4AB9063F2056}" type="pres">
      <dgm:prSet presAssocID="{A07D2ECB-F024-4F15-826B-8DCB92DD8B10}" presName="sibTrans" presStyleCnt="0"/>
      <dgm:spPr/>
    </dgm:pt>
    <dgm:pt modelId="{46313EDA-3F3A-4D7C-8E4F-487AE1FD5719}" type="pres">
      <dgm:prSet presAssocID="{BC6FEDDC-7250-4D7B-BF2E-7D8D61036DE6}" presName="compNode" presStyleCnt="0"/>
      <dgm:spPr/>
    </dgm:pt>
    <dgm:pt modelId="{244B681F-74CE-4BB8-B631-C7319835047D}" type="pres">
      <dgm:prSet presAssocID="{BC6FEDDC-7250-4D7B-BF2E-7D8D61036DE6}" presName="bgRect" presStyleLbl="bgShp" presStyleIdx="2" presStyleCnt="8"/>
      <dgm:spPr/>
    </dgm:pt>
    <dgm:pt modelId="{C0539853-1BF2-4643-9FBB-3B02EEFA2F10}" type="pres">
      <dgm:prSet presAssocID="{BC6FEDDC-7250-4D7B-BF2E-7D8D61036DE6}"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C56CA34F-AD93-493B-8040-B0919A6AD2C4}" type="pres">
      <dgm:prSet presAssocID="{BC6FEDDC-7250-4D7B-BF2E-7D8D61036DE6}" presName="spaceRect" presStyleCnt="0"/>
      <dgm:spPr/>
    </dgm:pt>
    <dgm:pt modelId="{569C10C8-F97D-44B2-909B-0A0749F0FC38}" type="pres">
      <dgm:prSet presAssocID="{BC6FEDDC-7250-4D7B-BF2E-7D8D61036DE6}" presName="parTx" presStyleLbl="revTx" presStyleIdx="2" presStyleCnt="8">
        <dgm:presLayoutVars>
          <dgm:chMax val="0"/>
          <dgm:chPref val="0"/>
        </dgm:presLayoutVars>
      </dgm:prSet>
      <dgm:spPr/>
      <dgm:t>
        <a:bodyPr/>
        <a:lstStyle/>
        <a:p>
          <a:endParaRPr lang="en-GB"/>
        </a:p>
      </dgm:t>
    </dgm:pt>
    <dgm:pt modelId="{DE1D2426-F507-4E7B-8BCC-0B8B04B8ED77}" type="pres">
      <dgm:prSet presAssocID="{D6B75178-0FE7-42D7-8136-DDAB905DE9B6}" presName="sibTrans" presStyleCnt="0"/>
      <dgm:spPr/>
    </dgm:pt>
    <dgm:pt modelId="{835AE2F2-7375-41C9-820C-0C04D463CDE3}" type="pres">
      <dgm:prSet presAssocID="{2A19A6C7-A5A0-4278-8D56-259D00FA5AF9}" presName="compNode" presStyleCnt="0"/>
      <dgm:spPr/>
    </dgm:pt>
    <dgm:pt modelId="{E1A2A2C3-FAE7-4385-81B7-C57998390E3C}" type="pres">
      <dgm:prSet presAssocID="{2A19A6C7-A5A0-4278-8D56-259D00FA5AF9}" presName="bgRect" presStyleLbl="bgShp" presStyleIdx="3" presStyleCnt="8"/>
      <dgm:spPr/>
    </dgm:pt>
    <dgm:pt modelId="{34534824-9F13-43DD-A9D9-536661ACE357}" type="pres">
      <dgm:prSet presAssocID="{2A19A6C7-A5A0-4278-8D56-259D00FA5AF9}"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icroscope"/>
        </a:ext>
      </dgm:extLst>
    </dgm:pt>
    <dgm:pt modelId="{98C4B267-3D1A-421D-B77A-BAE93EDB9A31}" type="pres">
      <dgm:prSet presAssocID="{2A19A6C7-A5A0-4278-8D56-259D00FA5AF9}" presName="spaceRect" presStyleCnt="0"/>
      <dgm:spPr/>
    </dgm:pt>
    <dgm:pt modelId="{732948D4-338F-4E91-96EB-1EE6F492F3B2}" type="pres">
      <dgm:prSet presAssocID="{2A19A6C7-A5A0-4278-8D56-259D00FA5AF9}" presName="parTx" presStyleLbl="revTx" presStyleIdx="3" presStyleCnt="8">
        <dgm:presLayoutVars>
          <dgm:chMax val="0"/>
          <dgm:chPref val="0"/>
        </dgm:presLayoutVars>
      </dgm:prSet>
      <dgm:spPr/>
      <dgm:t>
        <a:bodyPr/>
        <a:lstStyle/>
        <a:p>
          <a:endParaRPr lang="en-GB"/>
        </a:p>
      </dgm:t>
    </dgm:pt>
    <dgm:pt modelId="{6889B341-BC2B-4ECF-AF7E-E547E635B206}" type="pres">
      <dgm:prSet presAssocID="{3BF7DAD1-595F-4270-A215-58B8CE31776D}" presName="sibTrans" presStyleCnt="0"/>
      <dgm:spPr/>
    </dgm:pt>
    <dgm:pt modelId="{8A3F604D-60E5-46EC-AC99-AABE11DF1328}" type="pres">
      <dgm:prSet presAssocID="{DD86ADEF-C4E0-40B1-A1C1-6ED33B7B3716}" presName="compNode" presStyleCnt="0"/>
      <dgm:spPr/>
    </dgm:pt>
    <dgm:pt modelId="{FA7D5754-3CAB-4B90-BB3F-B67213677727}" type="pres">
      <dgm:prSet presAssocID="{DD86ADEF-C4E0-40B1-A1C1-6ED33B7B3716}" presName="bgRect" presStyleLbl="bgShp" presStyleIdx="4" presStyleCnt="8"/>
      <dgm:spPr/>
    </dgm:pt>
    <dgm:pt modelId="{2B5EAA9C-CF7D-4672-A83B-99346B407C0D}" type="pres">
      <dgm:prSet presAssocID="{DD86ADEF-C4E0-40B1-A1C1-6ED33B7B3716}"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Monthly calendar"/>
        </a:ext>
      </dgm:extLst>
    </dgm:pt>
    <dgm:pt modelId="{1D496981-0B93-44EC-B278-F9C7636EFDDB}" type="pres">
      <dgm:prSet presAssocID="{DD86ADEF-C4E0-40B1-A1C1-6ED33B7B3716}" presName="spaceRect" presStyleCnt="0"/>
      <dgm:spPr/>
    </dgm:pt>
    <dgm:pt modelId="{589D402A-8EA9-4C13-A80B-1C15BAF82654}" type="pres">
      <dgm:prSet presAssocID="{DD86ADEF-C4E0-40B1-A1C1-6ED33B7B3716}" presName="parTx" presStyleLbl="revTx" presStyleIdx="4" presStyleCnt="8">
        <dgm:presLayoutVars>
          <dgm:chMax val="0"/>
          <dgm:chPref val="0"/>
        </dgm:presLayoutVars>
      </dgm:prSet>
      <dgm:spPr/>
      <dgm:t>
        <a:bodyPr/>
        <a:lstStyle/>
        <a:p>
          <a:endParaRPr lang="en-GB"/>
        </a:p>
      </dgm:t>
    </dgm:pt>
    <dgm:pt modelId="{1B742752-3898-44F9-A161-6EB501950392}" type="pres">
      <dgm:prSet presAssocID="{5F1A9C16-B72E-4262-92BC-0F046966694E}" presName="sibTrans" presStyleCnt="0"/>
      <dgm:spPr/>
    </dgm:pt>
    <dgm:pt modelId="{CB2E8963-7127-4424-8AD7-469146361F6F}" type="pres">
      <dgm:prSet presAssocID="{F8D80AF8-61B4-4D78-95D7-C7F5031BA55C}" presName="compNode" presStyleCnt="0"/>
      <dgm:spPr/>
    </dgm:pt>
    <dgm:pt modelId="{C4D095FD-8D2B-4578-ABEE-163D9F57BA52}" type="pres">
      <dgm:prSet presAssocID="{F8D80AF8-61B4-4D78-95D7-C7F5031BA55C}" presName="bgRect" presStyleLbl="bgShp" presStyleIdx="5" presStyleCnt="8"/>
      <dgm:spPr/>
    </dgm:pt>
    <dgm:pt modelId="{4ABA08AB-6E92-4D42-BF9F-9BEC3B1C8160}" type="pres">
      <dgm:prSet presAssocID="{F8D80AF8-61B4-4D78-95D7-C7F5031BA55C}"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Stethoscope"/>
        </a:ext>
      </dgm:extLst>
    </dgm:pt>
    <dgm:pt modelId="{1545D7EA-5A32-4EAF-A66E-BFA7D5946254}" type="pres">
      <dgm:prSet presAssocID="{F8D80AF8-61B4-4D78-95D7-C7F5031BA55C}" presName="spaceRect" presStyleCnt="0"/>
      <dgm:spPr/>
    </dgm:pt>
    <dgm:pt modelId="{62468D12-E3A0-4E04-81B0-3E5EE7E766D7}" type="pres">
      <dgm:prSet presAssocID="{F8D80AF8-61B4-4D78-95D7-C7F5031BA55C}" presName="parTx" presStyleLbl="revTx" presStyleIdx="5" presStyleCnt="8">
        <dgm:presLayoutVars>
          <dgm:chMax val="0"/>
          <dgm:chPref val="0"/>
        </dgm:presLayoutVars>
      </dgm:prSet>
      <dgm:spPr/>
      <dgm:t>
        <a:bodyPr/>
        <a:lstStyle/>
        <a:p>
          <a:endParaRPr lang="en-GB"/>
        </a:p>
      </dgm:t>
    </dgm:pt>
    <dgm:pt modelId="{238E84E8-E784-433B-95FC-756A15AB0628}" type="pres">
      <dgm:prSet presAssocID="{C005037D-7E9C-454C-9285-6D5789621FE3}" presName="sibTrans" presStyleCnt="0"/>
      <dgm:spPr/>
    </dgm:pt>
    <dgm:pt modelId="{69EB8F4B-A7BB-4BD3-B6C8-9E14602CB53D}" type="pres">
      <dgm:prSet presAssocID="{ECE8186D-2F72-4DCB-A1B0-5635D35DA704}" presName="compNode" presStyleCnt="0"/>
      <dgm:spPr/>
    </dgm:pt>
    <dgm:pt modelId="{96860393-76AE-431A-A7EA-87F9031037E1}" type="pres">
      <dgm:prSet presAssocID="{ECE8186D-2F72-4DCB-A1B0-5635D35DA704}" presName="bgRect" presStyleLbl="bgShp" presStyleIdx="6" presStyleCnt="8"/>
      <dgm:spPr/>
    </dgm:pt>
    <dgm:pt modelId="{36CB05E3-153B-4E25-BA49-A4419910316D}" type="pres">
      <dgm:prSet presAssocID="{ECE8186D-2F72-4DCB-A1B0-5635D35DA704}"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Key"/>
        </a:ext>
      </dgm:extLst>
    </dgm:pt>
    <dgm:pt modelId="{8D8D2022-5063-489A-BD97-E3DC44814A51}" type="pres">
      <dgm:prSet presAssocID="{ECE8186D-2F72-4DCB-A1B0-5635D35DA704}" presName="spaceRect" presStyleCnt="0"/>
      <dgm:spPr/>
    </dgm:pt>
    <dgm:pt modelId="{158F270D-8F31-4D00-8CE2-CD47262831DB}" type="pres">
      <dgm:prSet presAssocID="{ECE8186D-2F72-4DCB-A1B0-5635D35DA704}" presName="parTx" presStyleLbl="revTx" presStyleIdx="6" presStyleCnt="8">
        <dgm:presLayoutVars>
          <dgm:chMax val="0"/>
          <dgm:chPref val="0"/>
        </dgm:presLayoutVars>
      </dgm:prSet>
      <dgm:spPr/>
      <dgm:t>
        <a:bodyPr/>
        <a:lstStyle/>
        <a:p>
          <a:endParaRPr lang="en-GB"/>
        </a:p>
      </dgm:t>
    </dgm:pt>
    <dgm:pt modelId="{32F20F7E-8951-4D70-8F4D-A13A1227B61E}" type="pres">
      <dgm:prSet presAssocID="{95C21DDD-EBD7-4DCB-974F-7CB876160E3B}" presName="sibTrans" presStyleCnt="0"/>
      <dgm:spPr/>
    </dgm:pt>
    <dgm:pt modelId="{8601B597-D25E-4482-BADE-3F4EA054F497}" type="pres">
      <dgm:prSet presAssocID="{8A9B525C-715C-4CF7-A5FA-7F131AF1EB0C}" presName="compNode" presStyleCnt="0"/>
      <dgm:spPr/>
    </dgm:pt>
    <dgm:pt modelId="{57C7A17D-0B74-4BDD-97DE-F84AC3760D5D}" type="pres">
      <dgm:prSet presAssocID="{8A9B525C-715C-4CF7-A5FA-7F131AF1EB0C}" presName="bgRect" presStyleLbl="bgShp" presStyleIdx="7" presStyleCnt="8"/>
      <dgm:spPr/>
    </dgm:pt>
    <dgm:pt modelId="{7CAC0709-06E6-4CCF-969B-768444F97102}" type="pres">
      <dgm:prSet presAssocID="{8A9B525C-715C-4CF7-A5FA-7F131AF1EB0C}"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Checklist"/>
        </a:ext>
      </dgm:extLst>
    </dgm:pt>
    <dgm:pt modelId="{A9FEF3E7-CC66-4AA5-8513-9B159AB3E4CE}" type="pres">
      <dgm:prSet presAssocID="{8A9B525C-715C-4CF7-A5FA-7F131AF1EB0C}" presName="spaceRect" presStyleCnt="0"/>
      <dgm:spPr/>
    </dgm:pt>
    <dgm:pt modelId="{AE977DF3-FA48-4C73-90F9-38B69FC259BF}" type="pres">
      <dgm:prSet presAssocID="{8A9B525C-715C-4CF7-A5FA-7F131AF1EB0C}" presName="parTx" presStyleLbl="revTx" presStyleIdx="7" presStyleCnt="8">
        <dgm:presLayoutVars>
          <dgm:chMax val="0"/>
          <dgm:chPref val="0"/>
        </dgm:presLayoutVars>
      </dgm:prSet>
      <dgm:spPr/>
      <dgm:t>
        <a:bodyPr/>
        <a:lstStyle/>
        <a:p>
          <a:endParaRPr lang="en-GB"/>
        </a:p>
      </dgm:t>
    </dgm:pt>
  </dgm:ptLst>
  <dgm:cxnLst>
    <dgm:cxn modelId="{F9F7BB29-72D4-430D-BBFD-157784DC9860}" type="presOf" srcId="{2A19A6C7-A5A0-4278-8D56-259D00FA5AF9}" destId="{732948D4-338F-4E91-96EB-1EE6F492F3B2}" srcOrd="0" destOrd="0" presId="urn:microsoft.com/office/officeart/2018/2/layout/IconVerticalSolidList"/>
    <dgm:cxn modelId="{A3CEAF7A-536E-4CDC-86A4-1D8AF13F1744}" srcId="{F665A2CF-ABD1-4DF3-B497-6604E130439A}" destId="{2A19A6C7-A5A0-4278-8D56-259D00FA5AF9}" srcOrd="3" destOrd="0" parTransId="{D1EFFE6B-1839-400A-A5DD-E884560ABFBF}" sibTransId="{3BF7DAD1-595F-4270-A215-58B8CE31776D}"/>
    <dgm:cxn modelId="{225B3129-17C7-4FBA-8724-D78C70ECACBD}" srcId="{F665A2CF-ABD1-4DF3-B497-6604E130439A}" destId="{AB223632-E181-480A-BA8A-C2C15E5C6014}" srcOrd="0" destOrd="0" parTransId="{969FF33B-A7FB-461D-80AD-0E2C74BC3630}" sibTransId="{D91C3C27-3EA3-407F-A8B4-B0F117F28936}"/>
    <dgm:cxn modelId="{CE275060-AD53-4553-9866-357453608422}" srcId="{F665A2CF-ABD1-4DF3-B497-6604E130439A}" destId="{BC6FEDDC-7250-4D7B-BF2E-7D8D61036DE6}" srcOrd="2" destOrd="0" parTransId="{08E70401-B8FB-4A16-9EDA-73EACAF2D34D}" sibTransId="{D6B75178-0FE7-42D7-8136-DDAB905DE9B6}"/>
    <dgm:cxn modelId="{2CA80DFA-5954-4432-9CE4-4DE0FFFD279E}" srcId="{F665A2CF-ABD1-4DF3-B497-6604E130439A}" destId="{DD86ADEF-C4E0-40B1-A1C1-6ED33B7B3716}" srcOrd="4" destOrd="0" parTransId="{EB716704-5259-432B-94AF-C453F6DA2864}" sibTransId="{5F1A9C16-B72E-4262-92BC-0F046966694E}"/>
    <dgm:cxn modelId="{D92F5C42-5C79-4647-B8A3-2CE04CF2D1AB}" srcId="{F665A2CF-ABD1-4DF3-B497-6604E130439A}" destId="{8A9B525C-715C-4CF7-A5FA-7F131AF1EB0C}" srcOrd="7" destOrd="0" parTransId="{C41BCD74-CDAC-4A20-AE6B-4D19256CDC5D}" sibTransId="{1C8B6E10-545D-4F2A-B516-53BC47400995}"/>
    <dgm:cxn modelId="{651764A1-0406-4C8F-A7CA-B927BFBD47CA}" type="presOf" srcId="{ECE8186D-2F72-4DCB-A1B0-5635D35DA704}" destId="{158F270D-8F31-4D00-8CE2-CD47262831DB}" srcOrd="0" destOrd="0" presId="urn:microsoft.com/office/officeart/2018/2/layout/IconVerticalSolidList"/>
    <dgm:cxn modelId="{6C686146-2C3F-41F4-8844-EA63572943F9}" type="presOf" srcId="{F665A2CF-ABD1-4DF3-B497-6604E130439A}" destId="{CF06C2CF-7DCE-421E-A066-D782EB708413}" srcOrd="0" destOrd="0" presId="urn:microsoft.com/office/officeart/2018/2/layout/IconVerticalSolidList"/>
    <dgm:cxn modelId="{78F3D553-BC44-46F7-9587-C7CF6061A9EC}" type="presOf" srcId="{F8D80AF8-61B4-4D78-95D7-C7F5031BA55C}" destId="{62468D12-E3A0-4E04-81B0-3E5EE7E766D7}" srcOrd="0" destOrd="0" presId="urn:microsoft.com/office/officeart/2018/2/layout/IconVerticalSolidList"/>
    <dgm:cxn modelId="{F5E6608A-E626-4892-B6EF-B17021EB001F}" type="presOf" srcId="{5094A385-0B5B-4F41-810D-79C3CA33F043}" destId="{847805C4-81D9-4281-B1F3-D7F2CDFD0322}" srcOrd="0" destOrd="0" presId="urn:microsoft.com/office/officeart/2018/2/layout/IconVerticalSolidList"/>
    <dgm:cxn modelId="{65D24D14-EDEB-4D34-A584-16FAC7EBB46D}" type="presOf" srcId="{AB223632-E181-480A-BA8A-C2C15E5C6014}" destId="{6AE0D82B-96C9-4BB0-BF6A-AF6563D9D610}" srcOrd="0" destOrd="0" presId="urn:microsoft.com/office/officeart/2018/2/layout/IconVerticalSolidList"/>
    <dgm:cxn modelId="{C021E26D-A37C-4664-9F1A-FC6BE9F6B879}" type="presOf" srcId="{DD86ADEF-C4E0-40B1-A1C1-6ED33B7B3716}" destId="{589D402A-8EA9-4C13-A80B-1C15BAF82654}" srcOrd="0" destOrd="0" presId="urn:microsoft.com/office/officeart/2018/2/layout/IconVerticalSolidList"/>
    <dgm:cxn modelId="{06A0F136-7620-4F0F-B099-A933E41A94CD}" type="presOf" srcId="{8A9B525C-715C-4CF7-A5FA-7F131AF1EB0C}" destId="{AE977DF3-FA48-4C73-90F9-38B69FC259BF}" srcOrd="0" destOrd="0" presId="urn:microsoft.com/office/officeart/2018/2/layout/IconVerticalSolidList"/>
    <dgm:cxn modelId="{F3C8845D-8792-493B-A59C-CF4CC78389F4}" type="presOf" srcId="{BC6FEDDC-7250-4D7B-BF2E-7D8D61036DE6}" destId="{569C10C8-F97D-44B2-909B-0A0749F0FC38}" srcOrd="0" destOrd="0" presId="urn:microsoft.com/office/officeart/2018/2/layout/IconVerticalSolidList"/>
    <dgm:cxn modelId="{7B51384D-9B85-4291-BA7F-4A4002C56703}" srcId="{F665A2CF-ABD1-4DF3-B497-6604E130439A}" destId="{ECE8186D-2F72-4DCB-A1B0-5635D35DA704}" srcOrd="6" destOrd="0" parTransId="{BB12F93B-246B-42B1-8205-E2B4789D13CF}" sibTransId="{95C21DDD-EBD7-4DCB-974F-7CB876160E3B}"/>
    <dgm:cxn modelId="{2A5D47B0-DF93-4FBE-BB74-CAD0213F418E}" srcId="{F665A2CF-ABD1-4DF3-B497-6604E130439A}" destId="{5094A385-0B5B-4F41-810D-79C3CA33F043}" srcOrd="1" destOrd="0" parTransId="{525FA012-9AF4-4DCE-B748-6048474E0599}" sibTransId="{A07D2ECB-F024-4F15-826B-8DCB92DD8B10}"/>
    <dgm:cxn modelId="{7D69FAF4-7022-4874-9414-DF259F139F83}" srcId="{F665A2CF-ABD1-4DF3-B497-6604E130439A}" destId="{F8D80AF8-61B4-4D78-95D7-C7F5031BA55C}" srcOrd="5" destOrd="0" parTransId="{0145842A-ACB1-4BA8-A767-EE298ED5ACA0}" sibTransId="{C005037D-7E9C-454C-9285-6D5789621FE3}"/>
    <dgm:cxn modelId="{2EDC0228-D9C4-4149-BB04-26B56A49C4A0}" type="presParOf" srcId="{CF06C2CF-7DCE-421E-A066-D782EB708413}" destId="{31FD2372-F979-45FD-9922-89A72BA10879}" srcOrd="0" destOrd="0" presId="urn:microsoft.com/office/officeart/2018/2/layout/IconVerticalSolidList"/>
    <dgm:cxn modelId="{45581CC0-70F3-43B9-BEAB-D555274B95F4}" type="presParOf" srcId="{31FD2372-F979-45FD-9922-89A72BA10879}" destId="{D2CE1E65-BFE8-414F-9D6D-DBFD5396BECF}" srcOrd="0" destOrd="0" presId="urn:microsoft.com/office/officeart/2018/2/layout/IconVerticalSolidList"/>
    <dgm:cxn modelId="{5E6096C3-8153-4D40-A383-4435FC3C2C5F}" type="presParOf" srcId="{31FD2372-F979-45FD-9922-89A72BA10879}" destId="{704C65DA-FD8E-438B-86C1-DAFF6A8EE562}" srcOrd="1" destOrd="0" presId="urn:microsoft.com/office/officeart/2018/2/layout/IconVerticalSolidList"/>
    <dgm:cxn modelId="{E1E7EDAA-FB3D-447E-B178-C9F83F89791D}" type="presParOf" srcId="{31FD2372-F979-45FD-9922-89A72BA10879}" destId="{D9420452-16C8-472C-9717-C338532D337B}" srcOrd="2" destOrd="0" presId="urn:microsoft.com/office/officeart/2018/2/layout/IconVerticalSolidList"/>
    <dgm:cxn modelId="{71FEB3A6-ADD9-49AD-8565-B864D8FB9184}" type="presParOf" srcId="{31FD2372-F979-45FD-9922-89A72BA10879}" destId="{6AE0D82B-96C9-4BB0-BF6A-AF6563D9D610}" srcOrd="3" destOrd="0" presId="urn:microsoft.com/office/officeart/2018/2/layout/IconVerticalSolidList"/>
    <dgm:cxn modelId="{EF952A05-0F31-433A-82BB-1C8390C324D9}" type="presParOf" srcId="{CF06C2CF-7DCE-421E-A066-D782EB708413}" destId="{AACCF507-05A8-4BF6-AA54-7BE249DBA37C}" srcOrd="1" destOrd="0" presId="urn:microsoft.com/office/officeart/2018/2/layout/IconVerticalSolidList"/>
    <dgm:cxn modelId="{3BC42322-51A8-4099-B9E4-10D6CD491F0E}" type="presParOf" srcId="{CF06C2CF-7DCE-421E-A066-D782EB708413}" destId="{77C06BB7-6CD7-47B1-9663-214EFA00076E}" srcOrd="2" destOrd="0" presId="urn:microsoft.com/office/officeart/2018/2/layout/IconVerticalSolidList"/>
    <dgm:cxn modelId="{E76BA827-BA2E-4DAF-A0D1-8157A5912411}" type="presParOf" srcId="{77C06BB7-6CD7-47B1-9663-214EFA00076E}" destId="{8CC5A186-0131-4AE2-9E12-306E08B3C720}" srcOrd="0" destOrd="0" presId="urn:microsoft.com/office/officeart/2018/2/layout/IconVerticalSolidList"/>
    <dgm:cxn modelId="{4ED2E023-74D3-4A5D-9807-AAF5BD2453DD}" type="presParOf" srcId="{77C06BB7-6CD7-47B1-9663-214EFA00076E}" destId="{94441FDF-B21B-4986-B713-44F221EC8050}" srcOrd="1" destOrd="0" presId="urn:microsoft.com/office/officeart/2018/2/layout/IconVerticalSolidList"/>
    <dgm:cxn modelId="{7529C410-4136-407D-A556-9FFF1B2CD755}" type="presParOf" srcId="{77C06BB7-6CD7-47B1-9663-214EFA00076E}" destId="{68A67058-D3BE-4F64-AC1B-6EA6133809EC}" srcOrd="2" destOrd="0" presId="urn:microsoft.com/office/officeart/2018/2/layout/IconVerticalSolidList"/>
    <dgm:cxn modelId="{5310D16F-9C11-4B22-B0C1-0C37E0E2E7C0}" type="presParOf" srcId="{77C06BB7-6CD7-47B1-9663-214EFA00076E}" destId="{847805C4-81D9-4281-B1F3-D7F2CDFD0322}" srcOrd="3" destOrd="0" presId="urn:microsoft.com/office/officeart/2018/2/layout/IconVerticalSolidList"/>
    <dgm:cxn modelId="{52B11644-0150-4A0E-87E5-D9F6A52D2237}" type="presParOf" srcId="{CF06C2CF-7DCE-421E-A066-D782EB708413}" destId="{FCDD06A1-FF2A-4C07-B86F-4AB9063F2056}" srcOrd="3" destOrd="0" presId="urn:microsoft.com/office/officeart/2018/2/layout/IconVerticalSolidList"/>
    <dgm:cxn modelId="{9BA94302-8868-4D5E-B767-140D7F52CE30}" type="presParOf" srcId="{CF06C2CF-7DCE-421E-A066-D782EB708413}" destId="{46313EDA-3F3A-4D7C-8E4F-487AE1FD5719}" srcOrd="4" destOrd="0" presId="urn:microsoft.com/office/officeart/2018/2/layout/IconVerticalSolidList"/>
    <dgm:cxn modelId="{26D704D4-A8BB-43FC-9224-C83411A6C2B9}" type="presParOf" srcId="{46313EDA-3F3A-4D7C-8E4F-487AE1FD5719}" destId="{244B681F-74CE-4BB8-B631-C7319835047D}" srcOrd="0" destOrd="0" presId="urn:microsoft.com/office/officeart/2018/2/layout/IconVerticalSolidList"/>
    <dgm:cxn modelId="{1A81FA55-2D4E-4349-A83B-3DFBFD53FD5B}" type="presParOf" srcId="{46313EDA-3F3A-4D7C-8E4F-487AE1FD5719}" destId="{C0539853-1BF2-4643-9FBB-3B02EEFA2F10}" srcOrd="1" destOrd="0" presId="urn:microsoft.com/office/officeart/2018/2/layout/IconVerticalSolidList"/>
    <dgm:cxn modelId="{10F113C1-972F-4017-AAB5-A570B52AE241}" type="presParOf" srcId="{46313EDA-3F3A-4D7C-8E4F-487AE1FD5719}" destId="{C56CA34F-AD93-493B-8040-B0919A6AD2C4}" srcOrd="2" destOrd="0" presId="urn:microsoft.com/office/officeart/2018/2/layout/IconVerticalSolidList"/>
    <dgm:cxn modelId="{79478696-0EBC-4DA8-BB0B-450A27DCA442}" type="presParOf" srcId="{46313EDA-3F3A-4D7C-8E4F-487AE1FD5719}" destId="{569C10C8-F97D-44B2-909B-0A0749F0FC38}" srcOrd="3" destOrd="0" presId="urn:microsoft.com/office/officeart/2018/2/layout/IconVerticalSolidList"/>
    <dgm:cxn modelId="{CDA95D13-466E-4774-B736-F56319CD283D}" type="presParOf" srcId="{CF06C2CF-7DCE-421E-A066-D782EB708413}" destId="{DE1D2426-F507-4E7B-8BCC-0B8B04B8ED77}" srcOrd="5" destOrd="0" presId="urn:microsoft.com/office/officeart/2018/2/layout/IconVerticalSolidList"/>
    <dgm:cxn modelId="{6DFDB6DC-49B1-4391-B2C9-6E383624DAF1}" type="presParOf" srcId="{CF06C2CF-7DCE-421E-A066-D782EB708413}" destId="{835AE2F2-7375-41C9-820C-0C04D463CDE3}" srcOrd="6" destOrd="0" presId="urn:microsoft.com/office/officeart/2018/2/layout/IconVerticalSolidList"/>
    <dgm:cxn modelId="{262A1BB3-D9A5-4E71-9CD6-1513AE40EB20}" type="presParOf" srcId="{835AE2F2-7375-41C9-820C-0C04D463CDE3}" destId="{E1A2A2C3-FAE7-4385-81B7-C57998390E3C}" srcOrd="0" destOrd="0" presId="urn:microsoft.com/office/officeart/2018/2/layout/IconVerticalSolidList"/>
    <dgm:cxn modelId="{9A83D37E-BE7B-4B17-9CD9-21F3FFBB07F6}" type="presParOf" srcId="{835AE2F2-7375-41C9-820C-0C04D463CDE3}" destId="{34534824-9F13-43DD-A9D9-536661ACE357}" srcOrd="1" destOrd="0" presId="urn:microsoft.com/office/officeart/2018/2/layout/IconVerticalSolidList"/>
    <dgm:cxn modelId="{E84E76E7-F928-4FAB-8BD6-D2E77F8D87EC}" type="presParOf" srcId="{835AE2F2-7375-41C9-820C-0C04D463CDE3}" destId="{98C4B267-3D1A-421D-B77A-BAE93EDB9A31}" srcOrd="2" destOrd="0" presId="urn:microsoft.com/office/officeart/2018/2/layout/IconVerticalSolidList"/>
    <dgm:cxn modelId="{9754E808-68CB-4FBB-84FF-DD6C7BBFED99}" type="presParOf" srcId="{835AE2F2-7375-41C9-820C-0C04D463CDE3}" destId="{732948D4-338F-4E91-96EB-1EE6F492F3B2}" srcOrd="3" destOrd="0" presId="urn:microsoft.com/office/officeart/2018/2/layout/IconVerticalSolidList"/>
    <dgm:cxn modelId="{CED071AA-38B8-43E9-A613-14001872E7B8}" type="presParOf" srcId="{CF06C2CF-7DCE-421E-A066-D782EB708413}" destId="{6889B341-BC2B-4ECF-AF7E-E547E635B206}" srcOrd="7" destOrd="0" presId="urn:microsoft.com/office/officeart/2018/2/layout/IconVerticalSolidList"/>
    <dgm:cxn modelId="{F683D149-CCF7-40E4-A396-A7A4BCA59A8A}" type="presParOf" srcId="{CF06C2CF-7DCE-421E-A066-D782EB708413}" destId="{8A3F604D-60E5-46EC-AC99-AABE11DF1328}" srcOrd="8" destOrd="0" presId="urn:microsoft.com/office/officeart/2018/2/layout/IconVerticalSolidList"/>
    <dgm:cxn modelId="{39C46864-5CDA-41A2-861E-529B8295C42C}" type="presParOf" srcId="{8A3F604D-60E5-46EC-AC99-AABE11DF1328}" destId="{FA7D5754-3CAB-4B90-BB3F-B67213677727}" srcOrd="0" destOrd="0" presId="urn:microsoft.com/office/officeart/2018/2/layout/IconVerticalSolidList"/>
    <dgm:cxn modelId="{50C9D668-1BDA-4E5C-B68F-68D6AE547ACE}" type="presParOf" srcId="{8A3F604D-60E5-46EC-AC99-AABE11DF1328}" destId="{2B5EAA9C-CF7D-4672-A83B-99346B407C0D}" srcOrd="1" destOrd="0" presId="urn:microsoft.com/office/officeart/2018/2/layout/IconVerticalSolidList"/>
    <dgm:cxn modelId="{32B7EDC1-19FD-41B7-A798-EC54D0F5DA40}" type="presParOf" srcId="{8A3F604D-60E5-46EC-AC99-AABE11DF1328}" destId="{1D496981-0B93-44EC-B278-F9C7636EFDDB}" srcOrd="2" destOrd="0" presId="urn:microsoft.com/office/officeart/2018/2/layout/IconVerticalSolidList"/>
    <dgm:cxn modelId="{E98D9C1C-DC62-485C-8E22-FF73F4E18351}" type="presParOf" srcId="{8A3F604D-60E5-46EC-AC99-AABE11DF1328}" destId="{589D402A-8EA9-4C13-A80B-1C15BAF82654}" srcOrd="3" destOrd="0" presId="urn:microsoft.com/office/officeart/2018/2/layout/IconVerticalSolidList"/>
    <dgm:cxn modelId="{7F8FC759-9391-4A04-A57A-F6CD325E42A2}" type="presParOf" srcId="{CF06C2CF-7DCE-421E-A066-D782EB708413}" destId="{1B742752-3898-44F9-A161-6EB501950392}" srcOrd="9" destOrd="0" presId="urn:microsoft.com/office/officeart/2018/2/layout/IconVerticalSolidList"/>
    <dgm:cxn modelId="{96874883-A9F7-45F1-A30C-FA02EF92615E}" type="presParOf" srcId="{CF06C2CF-7DCE-421E-A066-D782EB708413}" destId="{CB2E8963-7127-4424-8AD7-469146361F6F}" srcOrd="10" destOrd="0" presId="urn:microsoft.com/office/officeart/2018/2/layout/IconVerticalSolidList"/>
    <dgm:cxn modelId="{023B171B-B3DE-47C2-A6D5-8AB034DF508E}" type="presParOf" srcId="{CB2E8963-7127-4424-8AD7-469146361F6F}" destId="{C4D095FD-8D2B-4578-ABEE-163D9F57BA52}" srcOrd="0" destOrd="0" presId="urn:microsoft.com/office/officeart/2018/2/layout/IconVerticalSolidList"/>
    <dgm:cxn modelId="{3E0EBC44-A2BD-41FA-A886-E507CC34ACE8}" type="presParOf" srcId="{CB2E8963-7127-4424-8AD7-469146361F6F}" destId="{4ABA08AB-6E92-4D42-BF9F-9BEC3B1C8160}" srcOrd="1" destOrd="0" presId="urn:microsoft.com/office/officeart/2018/2/layout/IconVerticalSolidList"/>
    <dgm:cxn modelId="{4F18B31E-F531-4D4D-ACB4-A6F25193EC7D}" type="presParOf" srcId="{CB2E8963-7127-4424-8AD7-469146361F6F}" destId="{1545D7EA-5A32-4EAF-A66E-BFA7D5946254}" srcOrd="2" destOrd="0" presId="urn:microsoft.com/office/officeart/2018/2/layout/IconVerticalSolidList"/>
    <dgm:cxn modelId="{6BCB5D86-2C61-4EDE-B763-01E8D3F8666C}" type="presParOf" srcId="{CB2E8963-7127-4424-8AD7-469146361F6F}" destId="{62468D12-E3A0-4E04-81B0-3E5EE7E766D7}" srcOrd="3" destOrd="0" presId="urn:microsoft.com/office/officeart/2018/2/layout/IconVerticalSolidList"/>
    <dgm:cxn modelId="{30C7E0B2-1EAA-4BA3-93AE-FBA4AC62F82B}" type="presParOf" srcId="{CF06C2CF-7DCE-421E-A066-D782EB708413}" destId="{238E84E8-E784-433B-95FC-756A15AB0628}" srcOrd="11" destOrd="0" presId="urn:microsoft.com/office/officeart/2018/2/layout/IconVerticalSolidList"/>
    <dgm:cxn modelId="{FD9132BA-44CF-4212-8DAB-99A77716A652}" type="presParOf" srcId="{CF06C2CF-7DCE-421E-A066-D782EB708413}" destId="{69EB8F4B-A7BB-4BD3-B6C8-9E14602CB53D}" srcOrd="12" destOrd="0" presId="urn:microsoft.com/office/officeart/2018/2/layout/IconVerticalSolidList"/>
    <dgm:cxn modelId="{28DFDF85-B3CF-4802-90E1-916AE04AB0F2}" type="presParOf" srcId="{69EB8F4B-A7BB-4BD3-B6C8-9E14602CB53D}" destId="{96860393-76AE-431A-A7EA-87F9031037E1}" srcOrd="0" destOrd="0" presId="urn:microsoft.com/office/officeart/2018/2/layout/IconVerticalSolidList"/>
    <dgm:cxn modelId="{7F851703-68F9-4311-8DD4-CCF9B2EEAB4E}" type="presParOf" srcId="{69EB8F4B-A7BB-4BD3-B6C8-9E14602CB53D}" destId="{36CB05E3-153B-4E25-BA49-A4419910316D}" srcOrd="1" destOrd="0" presId="urn:microsoft.com/office/officeart/2018/2/layout/IconVerticalSolidList"/>
    <dgm:cxn modelId="{3776D79A-536B-4579-A30D-03D191E27ACC}" type="presParOf" srcId="{69EB8F4B-A7BB-4BD3-B6C8-9E14602CB53D}" destId="{8D8D2022-5063-489A-BD97-E3DC44814A51}" srcOrd="2" destOrd="0" presId="urn:microsoft.com/office/officeart/2018/2/layout/IconVerticalSolidList"/>
    <dgm:cxn modelId="{A9287462-8AF9-4F45-A06A-7E07BE2081E6}" type="presParOf" srcId="{69EB8F4B-A7BB-4BD3-B6C8-9E14602CB53D}" destId="{158F270D-8F31-4D00-8CE2-CD47262831DB}" srcOrd="3" destOrd="0" presId="urn:microsoft.com/office/officeart/2018/2/layout/IconVerticalSolidList"/>
    <dgm:cxn modelId="{099829FF-D638-47D0-BFA6-755165F8E92D}" type="presParOf" srcId="{CF06C2CF-7DCE-421E-A066-D782EB708413}" destId="{32F20F7E-8951-4D70-8F4D-A13A1227B61E}" srcOrd="13" destOrd="0" presId="urn:microsoft.com/office/officeart/2018/2/layout/IconVerticalSolidList"/>
    <dgm:cxn modelId="{6DA46CDD-E048-4041-A1A0-DF23D6E7F9DE}" type="presParOf" srcId="{CF06C2CF-7DCE-421E-A066-D782EB708413}" destId="{8601B597-D25E-4482-BADE-3F4EA054F497}" srcOrd="14" destOrd="0" presId="urn:microsoft.com/office/officeart/2018/2/layout/IconVerticalSolidList"/>
    <dgm:cxn modelId="{0DD79BD7-ACCF-4E3E-8A71-9640DAA7C4D0}" type="presParOf" srcId="{8601B597-D25E-4482-BADE-3F4EA054F497}" destId="{57C7A17D-0B74-4BDD-97DE-F84AC3760D5D}" srcOrd="0" destOrd="0" presId="urn:microsoft.com/office/officeart/2018/2/layout/IconVerticalSolidList"/>
    <dgm:cxn modelId="{09A28B4E-045D-4C88-8322-46D0D5695F11}" type="presParOf" srcId="{8601B597-D25E-4482-BADE-3F4EA054F497}" destId="{7CAC0709-06E6-4CCF-969B-768444F97102}" srcOrd="1" destOrd="0" presId="urn:microsoft.com/office/officeart/2018/2/layout/IconVerticalSolidList"/>
    <dgm:cxn modelId="{C5AA3486-0775-433D-8C09-B3202C3B4794}" type="presParOf" srcId="{8601B597-D25E-4482-BADE-3F4EA054F497}" destId="{A9FEF3E7-CC66-4AA5-8513-9B159AB3E4CE}" srcOrd="2" destOrd="0" presId="urn:microsoft.com/office/officeart/2018/2/layout/IconVerticalSolidList"/>
    <dgm:cxn modelId="{825ED283-FF1A-434A-AF0F-E3E66363A571}" type="presParOf" srcId="{8601B597-D25E-4482-BADE-3F4EA054F497}" destId="{AE977DF3-FA48-4C73-90F9-38B69FC259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11206-A44F-4BDE-8346-E6AF8B4A66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2597BE-2BAD-4E7A-B6CA-E125AC209BDE}">
      <dgm:prSet/>
      <dgm:spPr/>
      <dgm:t>
        <a:bodyPr/>
        <a:lstStyle/>
        <a:p>
          <a:r>
            <a:rPr lang="en-GB" dirty="0"/>
            <a:t>Service to be delivered within PCNs – pop 30,000 – 50,000</a:t>
          </a:r>
          <a:endParaRPr lang="en-US" dirty="0"/>
        </a:p>
      </dgm:t>
    </dgm:pt>
    <dgm:pt modelId="{A7BB9898-9101-4AF2-9AEA-4D9A9FB6F7F6}" type="parTrans" cxnId="{5230C6A5-6637-41E5-8063-C570F22AD021}">
      <dgm:prSet/>
      <dgm:spPr/>
      <dgm:t>
        <a:bodyPr/>
        <a:lstStyle/>
        <a:p>
          <a:endParaRPr lang="en-US"/>
        </a:p>
      </dgm:t>
    </dgm:pt>
    <dgm:pt modelId="{D98764A8-7F55-4994-8F23-8A18C916262C}" type="sibTrans" cxnId="{5230C6A5-6637-41E5-8063-C570F22AD021}">
      <dgm:prSet/>
      <dgm:spPr/>
      <dgm:t>
        <a:bodyPr/>
        <a:lstStyle/>
        <a:p>
          <a:endParaRPr lang="en-US"/>
        </a:p>
      </dgm:t>
    </dgm:pt>
    <dgm:pt modelId="{804D9C0D-6ECF-4C16-9798-55C24E7CAA4C}">
      <dgm:prSet/>
      <dgm:spPr/>
      <dgm:t>
        <a:bodyPr/>
        <a:lstStyle/>
        <a:p>
          <a:r>
            <a:rPr lang="en-GB" dirty="0"/>
            <a:t>Money to be spent on clinical time and networking</a:t>
          </a:r>
          <a:endParaRPr lang="en-US" dirty="0"/>
        </a:p>
      </dgm:t>
    </dgm:pt>
    <dgm:pt modelId="{6E4B891B-DFF6-4268-951D-9EDBA0118E8D}" type="parTrans" cxnId="{08CE1263-3D11-473E-99B2-8F81CBABD377}">
      <dgm:prSet/>
      <dgm:spPr/>
      <dgm:t>
        <a:bodyPr/>
        <a:lstStyle/>
        <a:p>
          <a:endParaRPr lang="en-US"/>
        </a:p>
      </dgm:t>
    </dgm:pt>
    <dgm:pt modelId="{3C083EB1-4FD1-43BA-8F3A-14F5A575950B}" type="sibTrans" cxnId="{08CE1263-3D11-473E-99B2-8F81CBABD377}">
      <dgm:prSet/>
      <dgm:spPr/>
      <dgm:t>
        <a:bodyPr/>
        <a:lstStyle/>
        <a:p>
          <a:endParaRPr lang="en-US"/>
        </a:p>
      </dgm:t>
    </dgm:pt>
    <dgm:pt modelId="{AD4AE4C0-7829-4130-A486-4757C8DAAB3C}">
      <dgm:prSet/>
      <dgm:spPr/>
      <dgm:t>
        <a:bodyPr/>
        <a:lstStyle/>
        <a:p>
          <a:r>
            <a:rPr lang="en-GB" dirty="0"/>
            <a:t>NHS England Spec estimates 80 patients / 100,000 per year = 24-40 per PCN</a:t>
          </a:r>
          <a:endParaRPr lang="en-US" dirty="0"/>
        </a:p>
      </dgm:t>
    </dgm:pt>
    <dgm:pt modelId="{69ED9ECD-8C95-4366-89E1-F6C03E1CB6E0}" type="parTrans" cxnId="{0CAEC91D-CE9F-41E4-85C3-BC6CFAAB2E96}">
      <dgm:prSet/>
      <dgm:spPr/>
      <dgm:t>
        <a:bodyPr/>
        <a:lstStyle/>
        <a:p>
          <a:endParaRPr lang="en-US"/>
        </a:p>
      </dgm:t>
    </dgm:pt>
    <dgm:pt modelId="{13D4356B-B179-44AE-8FA3-C2C3678D54B1}" type="sibTrans" cxnId="{0CAEC91D-CE9F-41E4-85C3-BC6CFAAB2E96}">
      <dgm:prSet/>
      <dgm:spPr/>
      <dgm:t>
        <a:bodyPr/>
        <a:lstStyle/>
        <a:p>
          <a:endParaRPr lang="en-US"/>
        </a:p>
      </dgm:t>
    </dgm:pt>
    <dgm:pt modelId="{613922E1-B09C-443A-8F73-2B4A0D56D85D}">
      <dgm:prSet/>
      <dgm:spPr/>
      <dgm:t>
        <a:bodyPr/>
        <a:lstStyle/>
        <a:p>
          <a:r>
            <a:rPr lang="en-GB"/>
            <a:t>Consider broadening scope to include 2ww referrals of limited clinical value</a:t>
          </a:r>
          <a:endParaRPr lang="en-US"/>
        </a:p>
      </dgm:t>
    </dgm:pt>
    <dgm:pt modelId="{6778DA46-2A39-47E1-868B-F6055BB930FC}" type="parTrans" cxnId="{85744F7F-CB07-4ED6-8FFB-3A256087C1AF}">
      <dgm:prSet/>
      <dgm:spPr/>
      <dgm:t>
        <a:bodyPr/>
        <a:lstStyle/>
        <a:p>
          <a:endParaRPr lang="en-US"/>
        </a:p>
      </dgm:t>
    </dgm:pt>
    <dgm:pt modelId="{9A4D8203-8AE5-42FC-B19F-3F150B0F2FCD}" type="sibTrans" cxnId="{85744F7F-CB07-4ED6-8FFB-3A256087C1AF}">
      <dgm:prSet/>
      <dgm:spPr/>
      <dgm:t>
        <a:bodyPr/>
        <a:lstStyle/>
        <a:p>
          <a:endParaRPr lang="en-US"/>
        </a:p>
      </dgm:t>
    </dgm:pt>
    <dgm:pt modelId="{05CAD439-680E-43E8-8212-4F993AA1C897}">
      <dgm:prSet/>
      <dgm:spPr/>
      <dgm:t>
        <a:bodyPr/>
        <a:lstStyle/>
        <a:p>
          <a:r>
            <a:rPr lang="en-GB"/>
            <a:t>Don’t want to add additional unnecessary steps where further investigations clearly defined.</a:t>
          </a:r>
          <a:endParaRPr lang="en-US"/>
        </a:p>
      </dgm:t>
    </dgm:pt>
    <dgm:pt modelId="{A6B55391-CE10-41F1-9524-7475CD0A9365}" type="parTrans" cxnId="{1651AF2C-4FFF-46A7-AA3F-B3389B37B46A}">
      <dgm:prSet/>
      <dgm:spPr/>
      <dgm:t>
        <a:bodyPr/>
        <a:lstStyle/>
        <a:p>
          <a:endParaRPr lang="en-US"/>
        </a:p>
      </dgm:t>
    </dgm:pt>
    <dgm:pt modelId="{DCEAA42A-1325-482B-8232-1BCE7AF7AD73}" type="sibTrans" cxnId="{1651AF2C-4FFF-46A7-AA3F-B3389B37B46A}">
      <dgm:prSet/>
      <dgm:spPr/>
      <dgm:t>
        <a:bodyPr/>
        <a:lstStyle/>
        <a:p>
          <a:endParaRPr lang="en-US"/>
        </a:p>
      </dgm:t>
    </dgm:pt>
    <dgm:pt modelId="{2C207FA8-ACEF-4206-B5B9-CE189305ACE2}" type="pres">
      <dgm:prSet presAssocID="{BC111206-A44F-4BDE-8346-E6AF8B4A66F7}" presName="root" presStyleCnt="0">
        <dgm:presLayoutVars>
          <dgm:dir/>
          <dgm:resizeHandles val="exact"/>
        </dgm:presLayoutVars>
      </dgm:prSet>
      <dgm:spPr/>
      <dgm:t>
        <a:bodyPr/>
        <a:lstStyle/>
        <a:p>
          <a:endParaRPr lang="en-GB"/>
        </a:p>
      </dgm:t>
    </dgm:pt>
    <dgm:pt modelId="{3E8D6E37-5897-4D7B-A327-6FEED9B20CF6}" type="pres">
      <dgm:prSet presAssocID="{EF2597BE-2BAD-4E7A-B6CA-E125AC209BDE}" presName="compNode" presStyleCnt="0"/>
      <dgm:spPr/>
    </dgm:pt>
    <dgm:pt modelId="{2C4C2CA0-B64A-41A2-B5FF-AF0B85A5D763}" type="pres">
      <dgm:prSet presAssocID="{EF2597BE-2BAD-4E7A-B6CA-E125AC209BDE}" presName="bgRect" presStyleLbl="bgShp" presStyleIdx="0" presStyleCnt="5"/>
      <dgm:spPr/>
    </dgm:pt>
    <dgm:pt modelId="{EA7933CC-9297-4FDF-BE11-C94BA936C451}" type="pres">
      <dgm:prSet presAssocID="{EF2597BE-2BAD-4E7A-B6CA-E125AC209BDE}"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Truck"/>
        </a:ext>
      </dgm:extLst>
    </dgm:pt>
    <dgm:pt modelId="{F0F28E1B-B1D1-454C-8193-EE6E0FEB14DB}" type="pres">
      <dgm:prSet presAssocID="{EF2597BE-2BAD-4E7A-B6CA-E125AC209BDE}" presName="spaceRect" presStyleCnt="0"/>
      <dgm:spPr/>
    </dgm:pt>
    <dgm:pt modelId="{6F44E826-A6A1-4E60-9EDD-CD6C5D73ED06}" type="pres">
      <dgm:prSet presAssocID="{EF2597BE-2BAD-4E7A-B6CA-E125AC209BDE}" presName="parTx" presStyleLbl="revTx" presStyleIdx="0" presStyleCnt="5">
        <dgm:presLayoutVars>
          <dgm:chMax val="0"/>
          <dgm:chPref val="0"/>
        </dgm:presLayoutVars>
      </dgm:prSet>
      <dgm:spPr/>
      <dgm:t>
        <a:bodyPr/>
        <a:lstStyle/>
        <a:p>
          <a:endParaRPr lang="en-GB"/>
        </a:p>
      </dgm:t>
    </dgm:pt>
    <dgm:pt modelId="{5D8F0CF2-E401-4316-A65C-AE165A4693E4}" type="pres">
      <dgm:prSet presAssocID="{D98764A8-7F55-4994-8F23-8A18C916262C}" presName="sibTrans" presStyleCnt="0"/>
      <dgm:spPr/>
    </dgm:pt>
    <dgm:pt modelId="{4CF9AE35-5A3F-4579-A8AB-1E588B772529}" type="pres">
      <dgm:prSet presAssocID="{804D9C0D-6ECF-4C16-9798-55C24E7CAA4C}" presName="compNode" presStyleCnt="0"/>
      <dgm:spPr/>
    </dgm:pt>
    <dgm:pt modelId="{D92A713A-1148-4FFF-A391-2B370891082D}" type="pres">
      <dgm:prSet presAssocID="{804D9C0D-6ECF-4C16-9798-55C24E7CAA4C}" presName="bgRect" presStyleLbl="bgShp" presStyleIdx="1" presStyleCnt="5"/>
      <dgm:spPr/>
    </dgm:pt>
    <dgm:pt modelId="{A1608442-FF3E-4868-9B33-6E5E282BE5B7}" type="pres">
      <dgm:prSet presAssocID="{804D9C0D-6ECF-4C16-9798-55C24E7CAA4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Money"/>
        </a:ext>
      </dgm:extLst>
    </dgm:pt>
    <dgm:pt modelId="{BF495548-6C9B-47B5-B905-3AD38026308B}" type="pres">
      <dgm:prSet presAssocID="{804D9C0D-6ECF-4C16-9798-55C24E7CAA4C}" presName="spaceRect" presStyleCnt="0"/>
      <dgm:spPr/>
    </dgm:pt>
    <dgm:pt modelId="{24D09548-731F-4B4B-8329-1E7AF5C769F9}" type="pres">
      <dgm:prSet presAssocID="{804D9C0D-6ECF-4C16-9798-55C24E7CAA4C}" presName="parTx" presStyleLbl="revTx" presStyleIdx="1" presStyleCnt="5">
        <dgm:presLayoutVars>
          <dgm:chMax val="0"/>
          <dgm:chPref val="0"/>
        </dgm:presLayoutVars>
      </dgm:prSet>
      <dgm:spPr/>
      <dgm:t>
        <a:bodyPr/>
        <a:lstStyle/>
        <a:p>
          <a:endParaRPr lang="en-GB"/>
        </a:p>
      </dgm:t>
    </dgm:pt>
    <dgm:pt modelId="{76D43F77-A271-49E7-BAB3-AB5F8878C4D2}" type="pres">
      <dgm:prSet presAssocID="{3C083EB1-4FD1-43BA-8F3A-14F5A575950B}" presName="sibTrans" presStyleCnt="0"/>
      <dgm:spPr/>
    </dgm:pt>
    <dgm:pt modelId="{166F7871-1C84-4CCE-93CB-47C7326B7D64}" type="pres">
      <dgm:prSet presAssocID="{AD4AE4C0-7829-4130-A486-4757C8DAAB3C}" presName="compNode" presStyleCnt="0"/>
      <dgm:spPr/>
    </dgm:pt>
    <dgm:pt modelId="{CC0C276E-CA45-4DF0-962F-2AD57D0D28FD}" type="pres">
      <dgm:prSet presAssocID="{AD4AE4C0-7829-4130-A486-4757C8DAAB3C}" presName="bgRect" presStyleLbl="bgShp" presStyleIdx="2" presStyleCnt="5"/>
      <dgm:spPr/>
    </dgm:pt>
    <dgm:pt modelId="{AA8AA364-84B0-46CE-82BE-8DAF8BFD7E20}" type="pres">
      <dgm:prSet presAssocID="{AD4AE4C0-7829-4130-A486-4757C8DAAB3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FC483B81-0A65-4DBF-AB46-5D484FFFC156}" type="pres">
      <dgm:prSet presAssocID="{AD4AE4C0-7829-4130-A486-4757C8DAAB3C}" presName="spaceRect" presStyleCnt="0"/>
      <dgm:spPr/>
    </dgm:pt>
    <dgm:pt modelId="{B34E01C2-B869-415C-98C4-97DA7B3AA243}" type="pres">
      <dgm:prSet presAssocID="{AD4AE4C0-7829-4130-A486-4757C8DAAB3C}" presName="parTx" presStyleLbl="revTx" presStyleIdx="2" presStyleCnt="5">
        <dgm:presLayoutVars>
          <dgm:chMax val="0"/>
          <dgm:chPref val="0"/>
        </dgm:presLayoutVars>
      </dgm:prSet>
      <dgm:spPr/>
      <dgm:t>
        <a:bodyPr/>
        <a:lstStyle/>
        <a:p>
          <a:endParaRPr lang="en-GB"/>
        </a:p>
      </dgm:t>
    </dgm:pt>
    <dgm:pt modelId="{B18DC659-7D1D-4729-92FC-5BC0C1DE349A}" type="pres">
      <dgm:prSet presAssocID="{13D4356B-B179-44AE-8FA3-C2C3678D54B1}" presName="sibTrans" presStyleCnt="0"/>
      <dgm:spPr/>
    </dgm:pt>
    <dgm:pt modelId="{F8FCAB90-D766-42EF-B8CF-0353C6E41F60}" type="pres">
      <dgm:prSet presAssocID="{613922E1-B09C-443A-8F73-2B4A0D56D85D}" presName="compNode" presStyleCnt="0"/>
      <dgm:spPr/>
    </dgm:pt>
    <dgm:pt modelId="{A83A89AC-AE72-42A8-B16E-E54457EE8A22}" type="pres">
      <dgm:prSet presAssocID="{613922E1-B09C-443A-8F73-2B4A0D56D85D}" presName="bgRect" presStyleLbl="bgShp" presStyleIdx="3" presStyleCnt="5"/>
      <dgm:spPr/>
    </dgm:pt>
    <dgm:pt modelId="{E4417E71-D44B-4291-A162-6486F96D9A09}" type="pres">
      <dgm:prSet presAssocID="{613922E1-B09C-443A-8F73-2B4A0D56D85D}"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8B3C1F10-FA14-4F7E-A4EB-AF2409C96A82}" type="pres">
      <dgm:prSet presAssocID="{613922E1-B09C-443A-8F73-2B4A0D56D85D}" presName="spaceRect" presStyleCnt="0"/>
      <dgm:spPr/>
    </dgm:pt>
    <dgm:pt modelId="{3E8F1307-5D1E-4FC3-985E-7467420BAFBE}" type="pres">
      <dgm:prSet presAssocID="{613922E1-B09C-443A-8F73-2B4A0D56D85D}" presName="parTx" presStyleLbl="revTx" presStyleIdx="3" presStyleCnt="5">
        <dgm:presLayoutVars>
          <dgm:chMax val="0"/>
          <dgm:chPref val="0"/>
        </dgm:presLayoutVars>
      </dgm:prSet>
      <dgm:spPr/>
      <dgm:t>
        <a:bodyPr/>
        <a:lstStyle/>
        <a:p>
          <a:endParaRPr lang="en-GB"/>
        </a:p>
      </dgm:t>
    </dgm:pt>
    <dgm:pt modelId="{4BDE2CDB-92AC-4C96-9FDB-1358B7262A22}" type="pres">
      <dgm:prSet presAssocID="{9A4D8203-8AE5-42FC-B19F-3F150B0F2FCD}" presName="sibTrans" presStyleCnt="0"/>
      <dgm:spPr/>
    </dgm:pt>
    <dgm:pt modelId="{A0B9AB55-7ED1-4274-B76D-E71C25AF6609}" type="pres">
      <dgm:prSet presAssocID="{05CAD439-680E-43E8-8212-4F993AA1C897}" presName="compNode" presStyleCnt="0"/>
      <dgm:spPr/>
    </dgm:pt>
    <dgm:pt modelId="{0E971E5F-C607-4A84-BF09-823BA8975E46}" type="pres">
      <dgm:prSet presAssocID="{05CAD439-680E-43E8-8212-4F993AA1C897}" presName="bgRect" presStyleLbl="bgShp" presStyleIdx="4" presStyleCnt="5"/>
      <dgm:spPr/>
    </dgm:pt>
    <dgm:pt modelId="{A1B7D4D5-CA8D-40E0-BDCC-323DF3D3C464}" type="pres">
      <dgm:prSet presAssocID="{05CAD439-680E-43E8-8212-4F993AA1C897}"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Close"/>
        </a:ext>
      </dgm:extLst>
    </dgm:pt>
    <dgm:pt modelId="{383D1B9C-3FCD-4E5E-9FF0-BD15E6FD76A8}" type="pres">
      <dgm:prSet presAssocID="{05CAD439-680E-43E8-8212-4F993AA1C897}" presName="spaceRect" presStyleCnt="0"/>
      <dgm:spPr/>
    </dgm:pt>
    <dgm:pt modelId="{54CE0566-DE40-400E-B11A-3666BCD5D2D7}" type="pres">
      <dgm:prSet presAssocID="{05CAD439-680E-43E8-8212-4F993AA1C897}" presName="parTx" presStyleLbl="revTx" presStyleIdx="4" presStyleCnt="5">
        <dgm:presLayoutVars>
          <dgm:chMax val="0"/>
          <dgm:chPref val="0"/>
        </dgm:presLayoutVars>
      </dgm:prSet>
      <dgm:spPr/>
      <dgm:t>
        <a:bodyPr/>
        <a:lstStyle/>
        <a:p>
          <a:endParaRPr lang="en-GB"/>
        </a:p>
      </dgm:t>
    </dgm:pt>
  </dgm:ptLst>
  <dgm:cxnLst>
    <dgm:cxn modelId="{08CE1263-3D11-473E-99B2-8F81CBABD377}" srcId="{BC111206-A44F-4BDE-8346-E6AF8B4A66F7}" destId="{804D9C0D-6ECF-4C16-9798-55C24E7CAA4C}" srcOrd="1" destOrd="0" parTransId="{6E4B891B-DFF6-4268-951D-9EDBA0118E8D}" sibTransId="{3C083EB1-4FD1-43BA-8F3A-14F5A575950B}"/>
    <dgm:cxn modelId="{4BA9494E-3E66-4E87-AA62-1207CC78CAF7}" type="presOf" srcId="{804D9C0D-6ECF-4C16-9798-55C24E7CAA4C}" destId="{24D09548-731F-4B4B-8329-1E7AF5C769F9}" srcOrd="0" destOrd="0" presId="urn:microsoft.com/office/officeart/2018/2/layout/IconVerticalSolidList"/>
    <dgm:cxn modelId="{ED8447E7-5D4E-490E-BCAC-E347A122AF3D}" type="presOf" srcId="{05CAD439-680E-43E8-8212-4F993AA1C897}" destId="{54CE0566-DE40-400E-B11A-3666BCD5D2D7}" srcOrd="0" destOrd="0" presId="urn:microsoft.com/office/officeart/2018/2/layout/IconVerticalSolidList"/>
    <dgm:cxn modelId="{0CAEC91D-CE9F-41E4-85C3-BC6CFAAB2E96}" srcId="{BC111206-A44F-4BDE-8346-E6AF8B4A66F7}" destId="{AD4AE4C0-7829-4130-A486-4757C8DAAB3C}" srcOrd="2" destOrd="0" parTransId="{69ED9ECD-8C95-4366-89E1-F6C03E1CB6E0}" sibTransId="{13D4356B-B179-44AE-8FA3-C2C3678D54B1}"/>
    <dgm:cxn modelId="{1651AF2C-4FFF-46A7-AA3F-B3389B37B46A}" srcId="{BC111206-A44F-4BDE-8346-E6AF8B4A66F7}" destId="{05CAD439-680E-43E8-8212-4F993AA1C897}" srcOrd="4" destOrd="0" parTransId="{A6B55391-CE10-41F1-9524-7475CD0A9365}" sibTransId="{DCEAA42A-1325-482B-8232-1BCE7AF7AD73}"/>
    <dgm:cxn modelId="{85744F7F-CB07-4ED6-8FFB-3A256087C1AF}" srcId="{BC111206-A44F-4BDE-8346-E6AF8B4A66F7}" destId="{613922E1-B09C-443A-8F73-2B4A0D56D85D}" srcOrd="3" destOrd="0" parTransId="{6778DA46-2A39-47E1-868B-F6055BB930FC}" sibTransId="{9A4D8203-8AE5-42FC-B19F-3F150B0F2FCD}"/>
    <dgm:cxn modelId="{04B2D218-F374-48B5-B33D-D9A36007669A}" type="presOf" srcId="{EF2597BE-2BAD-4E7A-B6CA-E125AC209BDE}" destId="{6F44E826-A6A1-4E60-9EDD-CD6C5D73ED06}" srcOrd="0" destOrd="0" presId="urn:microsoft.com/office/officeart/2018/2/layout/IconVerticalSolidList"/>
    <dgm:cxn modelId="{35D97A83-B089-42CC-8E67-3AA8C038FD08}" type="presOf" srcId="{BC111206-A44F-4BDE-8346-E6AF8B4A66F7}" destId="{2C207FA8-ACEF-4206-B5B9-CE189305ACE2}" srcOrd="0" destOrd="0" presId="urn:microsoft.com/office/officeart/2018/2/layout/IconVerticalSolidList"/>
    <dgm:cxn modelId="{BAD61EA5-1F0F-4D7F-9DFD-640609CDB6E0}" type="presOf" srcId="{613922E1-B09C-443A-8F73-2B4A0D56D85D}" destId="{3E8F1307-5D1E-4FC3-985E-7467420BAFBE}" srcOrd="0" destOrd="0" presId="urn:microsoft.com/office/officeart/2018/2/layout/IconVerticalSolidList"/>
    <dgm:cxn modelId="{5230C6A5-6637-41E5-8063-C570F22AD021}" srcId="{BC111206-A44F-4BDE-8346-E6AF8B4A66F7}" destId="{EF2597BE-2BAD-4E7A-B6CA-E125AC209BDE}" srcOrd="0" destOrd="0" parTransId="{A7BB9898-9101-4AF2-9AEA-4D9A9FB6F7F6}" sibTransId="{D98764A8-7F55-4994-8F23-8A18C916262C}"/>
    <dgm:cxn modelId="{D152B2EB-2BB9-4ABC-8C78-FEE2F358E33D}" type="presOf" srcId="{AD4AE4C0-7829-4130-A486-4757C8DAAB3C}" destId="{B34E01C2-B869-415C-98C4-97DA7B3AA243}" srcOrd="0" destOrd="0" presId="urn:microsoft.com/office/officeart/2018/2/layout/IconVerticalSolidList"/>
    <dgm:cxn modelId="{C1B79363-5911-4595-B1A7-03B2CEE24DFF}" type="presParOf" srcId="{2C207FA8-ACEF-4206-B5B9-CE189305ACE2}" destId="{3E8D6E37-5897-4D7B-A327-6FEED9B20CF6}" srcOrd="0" destOrd="0" presId="urn:microsoft.com/office/officeart/2018/2/layout/IconVerticalSolidList"/>
    <dgm:cxn modelId="{6B5C9066-1B6F-4E83-AAC8-ADB6F7442D81}" type="presParOf" srcId="{3E8D6E37-5897-4D7B-A327-6FEED9B20CF6}" destId="{2C4C2CA0-B64A-41A2-B5FF-AF0B85A5D763}" srcOrd="0" destOrd="0" presId="urn:microsoft.com/office/officeart/2018/2/layout/IconVerticalSolidList"/>
    <dgm:cxn modelId="{1003A018-F488-41CE-B1A0-8D27D91FF625}" type="presParOf" srcId="{3E8D6E37-5897-4D7B-A327-6FEED9B20CF6}" destId="{EA7933CC-9297-4FDF-BE11-C94BA936C451}" srcOrd="1" destOrd="0" presId="urn:microsoft.com/office/officeart/2018/2/layout/IconVerticalSolidList"/>
    <dgm:cxn modelId="{9596E682-4CD4-41DC-9382-F8016B60EA16}" type="presParOf" srcId="{3E8D6E37-5897-4D7B-A327-6FEED9B20CF6}" destId="{F0F28E1B-B1D1-454C-8193-EE6E0FEB14DB}" srcOrd="2" destOrd="0" presId="urn:microsoft.com/office/officeart/2018/2/layout/IconVerticalSolidList"/>
    <dgm:cxn modelId="{ABDDD762-3A95-4C87-9CD0-555482A0D3F0}" type="presParOf" srcId="{3E8D6E37-5897-4D7B-A327-6FEED9B20CF6}" destId="{6F44E826-A6A1-4E60-9EDD-CD6C5D73ED06}" srcOrd="3" destOrd="0" presId="urn:microsoft.com/office/officeart/2018/2/layout/IconVerticalSolidList"/>
    <dgm:cxn modelId="{D8564550-D015-44ED-8488-ED9AAC857C62}" type="presParOf" srcId="{2C207FA8-ACEF-4206-B5B9-CE189305ACE2}" destId="{5D8F0CF2-E401-4316-A65C-AE165A4693E4}" srcOrd="1" destOrd="0" presId="urn:microsoft.com/office/officeart/2018/2/layout/IconVerticalSolidList"/>
    <dgm:cxn modelId="{03824B48-9A2C-4F4A-915C-413A41453E63}" type="presParOf" srcId="{2C207FA8-ACEF-4206-B5B9-CE189305ACE2}" destId="{4CF9AE35-5A3F-4579-A8AB-1E588B772529}" srcOrd="2" destOrd="0" presId="urn:microsoft.com/office/officeart/2018/2/layout/IconVerticalSolidList"/>
    <dgm:cxn modelId="{00723D3A-B4D2-48CD-A210-122622BECF1D}" type="presParOf" srcId="{4CF9AE35-5A3F-4579-A8AB-1E588B772529}" destId="{D92A713A-1148-4FFF-A391-2B370891082D}" srcOrd="0" destOrd="0" presId="urn:microsoft.com/office/officeart/2018/2/layout/IconVerticalSolidList"/>
    <dgm:cxn modelId="{D74F0598-1231-4913-A0A1-48725A12216C}" type="presParOf" srcId="{4CF9AE35-5A3F-4579-A8AB-1E588B772529}" destId="{A1608442-FF3E-4868-9B33-6E5E282BE5B7}" srcOrd="1" destOrd="0" presId="urn:microsoft.com/office/officeart/2018/2/layout/IconVerticalSolidList"/>
    <dgm:cxn modelId="{B6560F8C-EEB6-4FBA-B7CC-20DCBBA7C15E}" type="presParOf" srcId="{4CF9AE35-5A3F-4579-A8AB-1E588B772529}" destId="{BF495548-6C9B-47B5-B905-3AD38026308B}" srcOrd="2" destOrd="0" presId="urn:microsoft.com/office/officeart/2018/2/layout/IconVerticalSolidList"/>
    <dgm:cxn modelId="{1CD3B7CB-7F58-4CC6-BFEE-B78C6CB9756A}" type="presParOf" srcId="{4CF9AE35-5A3F-4579-A8AB-1E588B772529}" destId="{24D09548-731F-4B4B-8329-1E7AF5C769F9}" srcOrd="3" destOrd="0" presId="urn:microsoft.com/office/officeart/2018/2/layout/IconVerticalSolidList"/>
    <dgm:cxn modelId="{06B3B086-A010-49D4-98FE-AA44D15D9E78}" type="presParOf" srcId="{2C207FA8-ACEF-4206-B5B9-CE189305ACE2}" destId="{76D43F77-A271-49E7-BAB3-AB5F8878C4D2}" srcOrd="3" destOrd="0" presId="urn:microsoft.com/office/officeart/2018/2/layout/IconVerticalSolidList"/>
    <dgm:cxn modelId="{FE80A242-441F-4F89-A882-8677A84D34FF}" type="presParOf" srcId="{2C207FA8-ACEF-4206-B5B9-CE189305ACE2}" destId="{166F7871-1C84-4CCE-93CB-47C7326B7D64}" srcOrd="4" destOrd="0" presId="urn:microsoft.com/office/officeart/2018/2/layout/IconVerticalSolidList"/>
    <dgm:cxn modelId="{A3E5D392-44A0-4DA7-8E1E-CE23BFC333D3}" type="presParOf" srcId="{166F7871-1C84-4CCE-93CB-47C7326B7D64}" destId="{CC0C276E-CA45-4DF0-962F-2AD57D0D28FD}" srcOrd="0" destOrd="0" presId="urn:microsoft.com/office/officeart/2018/2/layout/IconVerticalSolidList"/>
    <dgm:cxn modelId="{3EAB8671-42FA-4BD0-803E-3B965EEC4017}" type="presParOf" srcId="{166F7871-1C84-4CCE-93CB-47C7326B7D64}" destId="{AA8AA364-84B0-46CE-82BE-8DAF8BFD7E20}" srcOrd="1" destOrd="0" presId="urn:microsoft.com/office/officeart/2018/2/layout/IconVerticalSolidList"/>
    <dgm:cxn modelId="{8B5233B6-D302-4D20-AE71-69710FAD20FB}" type="presParOf" srcId="{166F7871-1C84-4CCE-93CB-47C7326B7D64}" destId="{FC483B81-0A65-4DBF-AB46-5D484FFFC156}" srcOrd="2" destOrd="0" presId="urn:microsoft.com/office/officeart/2018/2/layout/IconVerticalSolidList"/>
    <dgm:cxn modelId="{9D176B84-E3C6-41CA-B9DE-73A4FE2A787F}" type="presParOf" srcId="{166F7871-1C84-4CCE-93CB-47C7326B7D64}" destId="{B34E01C2-B869-415C-98C4-97DA7B3AA243}" srcOrd="3" destOrd="0" presId="urn:microsoft.com/office/officeart/2018/2/layout/IconVerticalSolidList"/>
    <dgm:cxn modelId="{0C036E6C-BBAF-4165-94E5-4DC1C4D3992A}" type="presParOf" srcId="{2C207FA8-ACEF-4206-B5B9-CE189305ACE2}" destId="{B18DC659-7D1D-4729-92FC-5BC0C1DE349A}" srcOrd="5" destOrd="0" presId="urn:microsoft.com/office/officeart/2018/2/layout/IconVerticalSolidList"/>
    <dgm:cxn modelId="{7EC4E1BA-FA1E-4A1E-8532-ED9A4350FFFE}" type="presParOf" srcId="{2C207FA8-ACEF-4206-B5B9-CE189305ACE2}" destId="{F8FCAB90-D766-42EF-B8CF-0353C6E41F60}" srcOrd="6" destOrd="0" presId="urn:microsoft.com/office/officeart/2018/2/layout/IconVerticalSolidList"/>
    <dgm:cxn modelId="{7E7F4BEC-6310-478C-BBBC-AEC776E112BE}" type="presParOf" srcId="{F8FCAB90-D766-42EF-B8CF-0353C6E41F60}" destId="{A83A89AC-AE72-42A8-B16E-E54457EE8A22}" srcOrd="0" destOrd="0" presId="urn:microsoft.com/office/officeart/2018/2/layout/IconVerticalSolidList"/>
    <dgm:cxn modelId="{DC8B92A5-F51A-43E0-91EB-FF1558CF47E6}" type="presParOf" srcId="{F8FCAB90-D766-42EF-B8CF-0353C6E41F60}" destId="{E4417E71-D44B-4291-A162-6486F96D9A09}" srcOrd="1" destOrd="0" presId="urn:microsoft.com/office/officeart/2018/2/layout/IconVerticalSolidList"/>
    <dgm:cxn modelId="{5B01CAD6-E787-427D-A1F0-72CFF23DE08B}" type="presParOf" srcId="{F8FCAB90-D766-42EF-B8CF-0353C6E41F60}" destId="{8B3C1F10-FA14-4F7E-A4EB-AF2409C96A82}" srcOrd="2" destOrd="0" presId="urn:microsoft.com/office/officeart/2018/2/layout/IconVerticalSolidList"/>
    <dgm:cxn modelId="{21B298CE-01EE-4374-97BF-989BA29A4F95}" type="presParOf" srcId="{F8FCAB90-D766-42EF-B8CF-0353C6E41F60}" destId="{3E8F1307-5D1E-4FC3-985E-7467420BAFBE}" srcOrd="3" destOrd="0" presId="urn:microsoft.com/office/officeart/2018/2/layout/IconVerticalSolidList"/>
    <dgm:cxn modelId="{95E50A39-25EB-409E-93BB-F3C108E77DA7}" type="presParOf" srcId="{2C207FA8-ACEF-4206-B5B9-CE189305ACE2}" destId="{4BDE2CDB-92AC-4C96-9FDB-1358B7262A22}" srcOrd="7" destOrd="0" presId="urn:microsoft.com/office/officeart/2018/2/layout/IconVerticalSolidList"/>
    <dgm:cxn modelId="{920E0331-358E-4F4A-B3C3-B5CF76A1C89A}" type="presParOf" srcId="{2C207FA8-ACEF-4206-B5B9-CE189305ACE2}" destId="{A0B9AB55-7ED1-4274-B76D-E71C25AF6609}" srcOrd="8" destOrd="0" presId="urn:microsoft.com/office/officeart/2018/2/layout/IconVerticalSolidList"/>
    <dgm:cxn modelId="{747968F2-3298-492A-B0D2-CE00B3AEFA1E}" type="presParOf" srcId="{A0B9AB55-7ED1-4274-B76D-E71C25AF6609}" destId="{0E971E5F-C607-4A84-BF09-823BA8975E46}" srcOrd="0" destOrd="0" presId="urn:microsoft.com/office/officeart/2018/2/layout/IconVerticalSolidList"/>
    <dgm:cxn modelId="{2BCA917A-2E2D-4BB4-BDF9-81B1E4217B59}" type="presParOf" srcId="{A0B9AB55-7ED1-4274-B76D-E71C25AF6609}" destId="{A1B7D4D5-CA8D-40E0-BDCC-323DF3D3C464}" srcOrd="1" destOrd="0" presId="urn:microsoft.com/office/officeart/2018/2/layout/IconVerticalSolidList"/>
    <dgm:cxn modelId="{4BE0C96F-F63E-489F-9D33-775C3D3B5E60}" type="presParOf" srcId="{A0B9AB55-7ED1-4274-B76D-E71C25AF6609}" destId="{383D1B9C-3FCD-4E5E-9FF0-BD15E6FD76A8}" srcOrd="2" destOrd="0" presId="urn:microsoft.com/office/officeart/2018/2/layout/IconVerticalSolidList"/>
    <dgm:cxn modelId="{55C7BBE4-08BC-437F-98A8-797C8D561F7B}" type="presParOf" srcId="{A0B9AB55-7ED1-4274-B76D-E71C25AF6609}" destId="{54CE0566-DE40-400E-B11A-3666BCD5D2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11206-A44F-4BDE-8346-E6AF8B4A66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2597BE-2BAD-4E7A-B6CA-E125AC209BDE}">
      <dgm:prSet/>
      <dgm:spPr/>
      <dgm:t>
        <a:bodyPr/>
        <a:lstStyle/>
        <a:p>
          <a:r>
            <a:rPr lang="en-US" dirty="0"/>
            <a:t>Aug - EOI review and agreed  - RDS design + business plan </a:t>
          </a:r>
          <a:r>
            <a:rPr lang="en-GB" dirty="0"/>
            <a:t>10K budget to support project planning and business case</a:t>
          </a:r>
          <a:endParaRPr lang="en-US" dirty="0"/>
        </a:p>
      </dgm:t>
    </dgm:pt>
    <dgm:pt modelId="{A7BB9898-9101-4AF2-9AEA-4D9A9FB6F7F6}" type="parTrans" cxnId="{5230C6A5-6637-41E5-8063-C570F22AD021}">
      <dgm:prSet/>
      <dgm:spPr/>
      <dgm:t>
        <a:bodyPr/>
        <a:lstStyle/>
        <a:p>
          <a:endParaRPr lang="en-US"/>
        </a:p>
      </dgm:t>
    </dgm:pt>
    <dgm:pt modelId="{D98764A8-7F55-4994-8F23-8A18C916262C}" type="sibTrans" cxnId="{5230C6A5-6637-41E5-8063-C570F22AD021}">
      <dgm:prSet/>
      <dgm:spPr/>
      <dgm:t>
        <a:bodyPr/>
        <a:lstStyle/>
        <a:p>
          <a:endParaRPr lang="en-US"/>
        </a:p>
      </dgm:t>
    </dgm:pt>
    <dgm:pt modelId="{804D9C0D-6ECF-4C16-9798-55C24E7CAA4C}">
      <dgm:prSet/>
      <dgm:spPr/>
      <dgm:t>
        <a:bodyPr/>
        <a:lstStyle/>
        <a:p>
          <a:r>
            <a:rPr lang="en-US" dirty="0"/>
            <a:t>Sept - set up event </a:t>
          </a:r>
        </a:p>
      </dgm:t>
    </dgm:pt>
    <dgm:pt modelId="{6E4B891B-DFF6-4268-951D-9EDBA0118E8D}" type="parTrans" cxnId="{08CE1263-3D11-473E-99B2-8F81CBABD377}">
      <dgm:prSet/>
      <dgm:spPr/>
      <dgm:t>
        <a:bodyPr/>
        <a:lstStyle/>
        <a:p>
          <a:endParaRPr lang="en-US"/>
        </a:p>
      </dgm:t>
    </dgm:pt>
    <dgm:pt modelId="{3C083EB1-4FD1-43BA-8F3A-14F5A575950B}" type="sibTrans" cxnId="{08CE1263-3D11-473E-99B2-8F81CBABD377}">
      <dgm:prSet/>
      <dgm:spPr/>
      <dgm:t>
        <a:bodyPr/>
        <a:lstStyle/>
        <a:p>
          <a:endParaRPr lang="en-US"/>
        </a:p>
      </dgm:t>
    </dgm:pt>
    <dgm:pt modelId="{AD4AE4C0-7829-4130-A486-4757C8DAAB3C}">
      <dgm:prSet/>
      <dgm:spPr/>
      <dgm:t>
        <a:bodyPr/>
        <a:lstStyle/>
        <a:p>
          <a:r>
            <a:rPr lang="en-US" dirty="0"/>
            <a:t>Dec – pre-launch event </a:t>
          </a:r>
        </a:p>
      </dgm:t>
    </dgm:pt>
    <dgm:pt modelId="{69ED9ECD-8C95-4366-89E1-F6C03E1CB6E0}" type="parTrans" cxnId="{0CAEC91D-CE9F-41E4-85C3-BC6CFAAB2E96}">
      <dgm:prSet/>
      <dgm:spPr/>
      <dgm:t>
        <a:bodyPr/>
        <a:lstStyle/>
        <a:p>
          <a:endParaRPr lang="en-US"/>
        </a:p>
      </dgm:t>
    </dgm:pt>
    <dgm:pt modelId="{13D4356B-B179-44AE-8FA3-C2C3678D54B1}" type="sibTrans" cxnId="{0CAEC91D-CE9F-41E4-85C3-BC6CFAAB2E96}">
      <dgm:prSet/>
      <dgm:spPr/>
      <dgm:t>
        <a:bodyPr/>
        <a:lstStyle/>
        <a:p>
          <a:endParaRPr lang="en-US"/>
        </a:p>
      </dgm:t>
    </dgm:pt>
    <dgm:pt modelId="{613922E1-B09C-443A-8F73-2B4A0D56D85D}">
      <dgm:prSet/>
      <dgm:spPr/>
      <dgm:t>
        <a:bodyPr/>
        <a:lstStyle/>
        <a:p>
          <a:r>
            <a:rPr lang="en-GB" dirty="0"/>
            <a:t>GO LIVE  Jan 1 2020</a:t>
          </a:r>
          <a:endParaRPr lang="en-US" dirty="0"/>
        </a:p>
      </dgm:t>
    </dgm:pt>
    <dgm:pt modelId="{6778DA46-2A39-47E1-868B-F6055BB930FC}" type="parTrans" cxnId="{85744F7F-CB07-4ED6-8FFB-3A256087C1AF}">
      <dgm:prSet/>
      <dgm:spPr/>
      <dgm:t>
        <a:bodyPr/>
        <a:lstStyle/>
        <a:p>
          <a:endParaRPr lang="en-US"/>
        </a:p>
      </dgm:t>
    </dgm:pt>
    <dgm:pt modelId="{9A4D8203-8AE5-42FC-B19F-3F150B0F2FCD}" type="sibTrans" cxnId="{85744F7F-CB07-4ED6-8FFB-3A256087C1AF}">
      <dgm:prSet/>
      <dgm:spPr/>
      <dgm:t>
        <a:bodyPr/>
        <a:lstStyle/>
        <a:p>
          <a:endParaRPr lang="en-US"/>
        </a:p>
      </dgm:t>
    </dgm:pt>
    <dgm:pt modelId="{05CAD439-680E-43E8-8212-4F993AA1C897}">
      <dgm:prSet/>
      <dgm:spPr/>
      <dgm:t>
        <a:bodyPr/>
        <a:lstStyle/>
        <a:p>
          <a:r>
            <a:rPr lang="en-US" dirty="0"/>
            <a:t>July 2020 celebration event </a:t>
          </a:r>
        </a:p>
      </dgm:t>
    </dgm:pt>
    <dgm:pt modelId="{A6B55391-CE10-41F1-9524-7475CD0A9365}" type="parTrans" cxnId="{1651AF2C-4FFF-46A7-AA3F-B3389B37B46A}">
      <dgm:prSet/>
      <dgm:spPr/>
      <dgm:t>
        <a:bodyPr/>
        <a:lstStyle/>
        <a:p>
          <a:endParaRPr lang="en-US"/>
        </a:p>
      </dgm:t>
    </dgm:pt>
    <dgm:pt modelId="{DCEAA42A-1325-482B-8232-1BCE7AF7AD73}" type="sibTrans" cxnId="{1651AF2C-4FFF-46A7-AA3F-B3389B37B46A}">
      <dgm:prSet/>
      <dgm:spPr/>
      <dgm:t>
        <a:bodyPr/>
        <a:lstStyle/>
        <a:p>
          <a:endParaRPr lang="en-US"/>
        </a:p>
      </dgm:t>
    </dgm:pt>
    <dgm:pt modelId="{2C207FA8-ACEF-4206-B5B9-CE189305ACE2}" type="pres">
      <dgm:prSet presAssocID="{BC111206-A44F-4BDE-8346-E6AF8B4A66F7}" presName="root" presStyleCnt="0">
        <dgm:presLayoutVars>
          <dgm:dir/>
          <dgm:resizeHandles val="exact"/>
        </dgm:presLayoutVars>
      </dgm:prSet>
      <dgm:spPr/>
      <dgm:t>
        <a:bodyPr/>
        <a:lstStyle/>
        <a:p>
          <a:endParaRPr lang="en-GB"/>
        </a:p>
      </dgm:t>
    </dgm:pt>
    <dgm:pt modelId="{3E8D6E37-5897-4D7B-A327-6FEED9B20CF6}" type="pres">
      <dgm:prSet presAssocID="{EF2597BE-2BAD-4E7A-B6CA-E125AC209BDE}" presName="compNode" presStyleCnt="0"/>
      <dgm:spPr/>
    </dgm:pt>
    <dgm:pt modelId="{2C4C2CA0-B64A-41A2-B5FF-AF0B85A5D763}" type="pres">
      <dgm:prSet presAssocID="{EF2597BE-2BAD-4E7A-B6CA-E125AC209BDE}" presName="bgRect" presStyleLbl="bgShp" presStyleIdx="0" presStyleCnt="5"/>
      <dgm:spPr/>
    </dgm:pt>
    <dgm:pt modelId="{EA7933CC-9297-4FDF-BE11-C94BA936C451}" type="pres">
      <dgm:prSet presAssocID="{EF2597BE-2BAD-4E7A-B6CA-E125AC209BD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F0F28E1B-B1D1-454C-8193-EE6E0FEB14DB}" type="pres">
      <dgm:prSet presAssocID="{EF2597BE-2BAD-4E7A-B6CA-E125AC209BDE}" presName="spaceRect" presStyleCnt="0"/>
      <dgm:spPr/>
    </dgm:pt>
    <dgm:pt modelId="{6F44E826-A6A1-4E60-9EDD-CD6C5D73ED06}" type="pres">
      <dgm:prSet presAssocID="{EF2597BE-2BAD-4E7A-B6CA-E125AC209BDE}" presName="parTx" presStyleLbl="revTx" presStyleIdx="0" presStyleCnt="5">
        <dgm:presLayoutVars>
          <dgm:chMax val="0"/>
          <dgm:chPref val="0"/>
        </dgm:presLayoutVars>
      </dgm:prSet>
      <dgm:spPr/>
      <dgm:t>
        <a:bodyPr/>
        <a:lstStyle/>
        <a:p>
          <a:endParaRPr lang="en-GB"/>
        </a:p>
      </dgm:t>
    </dgm:pt>
    <dgm:pt modelId="{5D8F0CF2-E401-4316-A65C-AE165A4693E4}" type="pres">
      <dgm:prSet presAssocID="{D98764A8-7F55-4994-8F23-8A18C916262C}" presName="sibTrans" presStyleCnt="0"/>
      <dgm:spPr/>
    </dgm:pt>
    <dgm:pt modelId="{4CF9AE35-5A3F-4579-A8AB-1E588B772529}" type="pres">
      <dgm:prSet presAssocID="{804D9C0D-6ECF-4C16-9798-55C24E7CAA4C}" presName="compNode" presStyleCnt="0"/>
      <dgm:spPr/>
    </dgm:pt>
    <dgm:pt modelId="{D92A713A-1148-4FFF-A391-2B370891082D}" type="pres">
      <dgm:prSet presAssocID="{804D9C0D-6ECF-4C16-9798-55C24E7CAA4C}" presName="bgRect" presStyleLbl="bgShp" presStyleIdx="1" presStyleCnt="5"/>
      <dgm:spPr/>
    </dgm:pt>
    <dgm:pt modelId="{A1608442-FF3E-4868-9B33-6E5E282BE5B7}" type="pres">
      <dgm:prSet presAssocID="{804D9C0D-6ECF-4C16-9798-55C24E7CAA4C}" presName="iconRect" presStyleLbl="node1" presStyleIdx="1" presStyleCnt="5"/>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Money"/>
        </a:ext>
      </dgm:extLst>
    </dgm:pt>
    <dgm:pt modelId="{BF495548-6C9B-47B5-B905-3AD38026308B}" type="pres">
      <dgm:prSet presAssocID="{804D9C0D-6ECF-4C16-9798-55C24E7CAA4C}" presName="spaceRect" presStyleCnt="0"/>
      <dgm:spPr/>
    </dgm:pt>
    <dgm:pt modelId="{24D09548-731F-4B4B-8329-1E7AF5C769F9}" type="pres">
      <dgm:prSet presAssocID="{804D9C0D-6ECF-4C16-9798-55C24E7CAA4C}" presName="parTx" presStyleLbl="revTx" presStyleIdx="1" presStyleCnt="5">
        <dgm:presLayoutVars>
          <dgm:chMax val="0"/>
          <dgm:chPref val="0"/>
        </dgm:presLayoutVars>
      </dgm:prSet>
      <dgm:spPr/>
      <dgm:t>
        <a:bodyPr/>
        <a:lstStyle/>
        <a:p>
          <a:endParaRPr lang="en-GB"/>
        </a:p>
      </dgm:t>
    </dgm:pt>
    <dgm:pt modelId="{76D43F77-A271-49E7-BAB3-AB5F8878C4D2}" type="pres">
      <dgm:prSet presAssocID="{3C083EB1-4FD1-43BA-8F3A-14F5A575950B}" presName="sibTrans" presStyleCnt="0"/>
      <dgm:spPr/>
    </dgm:pt>
    <dgm:pt modelId="{166F7871-1C84-4CCE-93CB-47C7326B7D64}" type="pres">
      <dgm:prSet presAssocID="{AD4AE4C0-7829-4130-A486-4757C8DAAB3C}" presName="compNode" presStyleCnt="0"/>
      <dgm:spPr/>
    </dgm:pt>
    <dgm:pt modelId="{CC0C276E-CA45-4DF0-962F-2AD57D0D28FD}" type="pres">
      <dgm:prSet presAssocID="{AD4AE4C0-7829-4130-A486-4757C8DAAB3C}" presName="bgRect" presStyleLbl="bgShp" presStyleIdx="2" presStyleCnt="5"/>
      <dgm:spPr/>
    </dgm:pt>
    <dgm:pt modelId="{AA8AA364-84B0-46CE-82BE-8DAF8BFD7E20}" type="pres">
      <dgm:prSet presAssocID="{AD4AE4C0-7829-4130-A486-4757C8DAAB3C}" presName="icon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FC483B81-0A65-4DBF-AB46-5D484FFFC156}" type="pres">
      <dgm:prSet presAssocID="{AD4AE4C0-7829-4130-A486-4757C8DAAB3C}" presName="spaceRect" presStyleCnt="0"/>
      <dgm:spPr/>
    </dgm:pt>
    <dgm:pt modelId="{B34E01C2-B869-415C-98C4-97DA7B3AA243}" type="pres">
      <dgm:prSet presAssocID="{AD4AE4C0-7829-4130-A486-4757C8DAAB3C}" presName="parTx" presStyleLbl="revTx" presStyleIdx="2" presStyleCnt="5">
        <dgm:presLayoutVars>
          <dgm:chMax val="0"/>
          <dgm:chPref val="0"/>
        </dgm:presLayoutVars>
      </dgm:prSet>
      <dgm:spPr/>
      <dgm:t>
        <a:bodyPr/>
        <a:lstStyle/>
        <a:p>
          <a:endParaRPr lang="en-GB"/>
        </a:p>
      </dgm:t>
    </dgm:pt>
    <dgm:pt modelId="{B18DC659-7D1D-4729-92FC-5BC0C1DE349A}" type="pres">
      <dgm:prSet presAssocID="{13D4356B-B179-44AE-8FA3-C2C3678D54B1}" presName="sibTrans" presStyleCnt="0"/>
      <dgm:spPr/>
    </dgm:pt>
    <dgm:pt modelId="{F8FCAB90-D766-42EF-B8CF-0353C6E41F60}" type="pres">
      <dgm:prSet presAssocID="{613922E1-B09C-443A-8F73-2B4A0D56D85D}" presName="compNode" presStyleCnt="0"/>
      <dgm:spPr/>
    </dgm:pt>
    <dgm:pt modelId="{A83A89AC-AE72-42A8-B16E-E54457EE8A22}" type="pres">
      <dgm:prSet presAssocID="{613922E1-B09C-443A-8F73-2B4A0D56D85D}" presName="bgRect" presStyleLbl="bgShp" presStyleIdx="3" presStyleCnt="5"/>
      <dgm:spPr/>
    </dgm:pt>
    <dgm:pt modelId="{E4417E71-D44B-4291-A162-6486F96D9A09}" type="pres">
      <dgm:prSet presAssocID="{613922E1-B09C-443A-8F73-2B4A0D56D85D}" presName="iconRect" presStyleLbl="node1"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8B3C1F10-FA14-4F7E-A4EB-AF2409C96A82}" type="pres">
      <dgm:prSet presAssocID="{613922E1-B09C-443A-8F73-2B4A0D56D85D}" presName="spaceRect" presStyleCnt="0"/>
      <dgm:spPr/>
    </dgm:pt>
    <dgm:pt modelId="{3E8F1307-5D1E-4FC3-985E-7467420BAFBE}" type="pres">
      <dgm:prSet presAssocID="{613922E1-B09C-443A-8F73-2B4A0D56D85D}" presName="parTx" presStyleLbl="revTx" presStyleIdx="3" presStyleCnt="5">
        <dgm:presLayoutVars>
          <dgm:chMax val="0"/>
          <dgm:chPref val="0"/>
        </dgm:presLayoutVars>
      </dgm:prSet>
      <dgm:spPr/>
      <dgm:t>
        <a:bodyPr/>
        <a:lstStyle/>
        <a:p>
          <a:endParaRPr lang="en-GB"/>
        </a:p>
      </dgm:t>
    </dgm:pt>
    <dgm:pt modelId="{4BDE2CDB-92AC-4C96-9FDB-1358B7262A22}" type="pres">
      <dgm:prSet presAssocID="{9A4D8203-8AE5-42FC-B19F-3F150B0F2FCD}" presName="sibTrans" presStyleCnt="0"/>
      <dgm:spPr/>
    </dgm:pt>
    <dgm:pt modelId="{A0B9AB55-7ED1-4274-B76D-E71C25AF6609}" type="pres">
      <dgm:prSet presAssocID="{05CAD439-680E-43E8-8212-4F993AA1C897}" presName="compNode" presStyleCnt="0"/>
      <dgm:spPr/>
    </dgm:pt>
    <dgm:pt modelId="{0E971E5F-C607-4A84-BF09-823BA8975E46}" type="pres">
      <dgm:prSet presAssocID="{05CAD439-680E-43E8-8212-4F993AA1C897}" presName="bgRect" presStyleLbl="bgShp" presStyleIdx="4" presStyleCnt="5"/>
      <dgm:spPr/>
    </dgm:pt>
    <dgm:pt modelId="{A1B7D4D5-CA8D-40E0-BDCC-323DF3D3C464}" type="pres">
      <dgm:prSet presAssocID="{05CAD439-680E-43E8-8212-4F993AA1C897}" presName="iconRect" presStyleLbl="node1" presStyleIdx="4"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Shooting star"/>
        </a:ext>
      </dgm:extLst>
    </dgm:pt>
    <dgm:pt modelId="{383D1B9C-3FCD-4E5E-9FF0-BD15E6FD76A8}" type="pres">
      <dgm:prSet presAssocID="{05CAD439-680E-43E8-8212-4F993AA1C897}" presName="spaceRect" presStyleCnt="0"/>
      <dgm:spPr/>
    </dgm:pt>
    <dgm:pt modelId="{54CE0566-DE40-400E-B11A-3666BCD5D2D7}" type="pres">
      <dgm:prSet presAssocID="{05CAD439-680E-43E8-8212-4F993AA1C897}" presName="parTx" presStyleLbl="revTx" presStyleIdx="4" presStyleCnt="5">
        <dgm:presLayoutVars>
          <dgm:chMax val="0"/>
          <dgm:chPref val="0"/>
        </dgm:presLayoutVars>
      </dgm:prSet>
      <dgm:spPr/>
      <dgm:t>
        <a:bodyPr/>
        <a:lstStyle/>
        <a:p>
          <a:endParaRPr lang="en-GB"/>
        </a:p>
      </dgm:t>
    </dgm:pt>
  </dgm:ptLst>
  <dgm:cxnLst>
    <dgm:cxn modelId="{08CE1263-3D11-473E-99B2-8F81CBABD377}" srcId="{BC111206-A44F-4BDE-8346-E6AF8B4A66F7}" destId="{804D9C0D-6ECF-4C16-9798-55C24E7CAA4C}" srcOrd="1" destOrd="0" parTransId="{6E4B891B-DFF6-4268-951D-9EDBA0118E8D}" sibTransId="{3C083EB1-4FD1-43BA-8F3A-14F5A575950B}"/>
    <dgm:cxn modelId="{4BA9494E-3E66-4E87-AA62-1207CC78CAF7}" type="presOf" srcId="{804D9C0D-6ECF-4C16-9798-55C24E7CAA4C}" destId="{24D09548-731F-4B4B-8329-1E7AF5C769F9}" srcOrd="0" destOrd="0" presId="urn:microsoft.com/office/officeart/2018/2/layout/IconVerticalSolidList"/>
    <dgm:cxn modelId="{ED8447E7-5D4E-490E-BCAC-E347A122AF3D}" type="presOf" srcId="{05CAD439-680E-43E8-8212-4F993AA1C897}" destId="{54CE0566-DE40-400E-B11A-3666BCD5D2D7}" srcOrd="0" destOrd="0" presId="urn:microsoft.com/office/officeart/2018/2/layout/IconVerticalSolidList"/>
    <dgm:cxn modelId="{0CAEC91D-CE9F-41E4-85C3-BC6CFAAB2E96}" srcId="{BC111206-A44F-4BDE-8346-E6AF8B4A66F7}" destId="{AD4AE4C0-7829-4130-A486-4757C8DAAB3C}" srcOrd="2" destOrd="0" parTransId="{69ED9ECD-8C95-4366-89E1-F6C03E1CB6E0}" sibTransId="{13D4356B-B179-44AE-8FA3-C2C3678D54B1}"/>
    <dgm:cxn modelId="{1651AF2C-4FFF-46A7-AA3F-B3389B37B46A}" srcId="{BC111206-A44F-4BDE-8346-E6AF8B4A66F7}" destId="{05CAD439-680E-43E8-8212-4F993AA1C897}" srcOrd="4" destOrd="0" parTransId="{A6B55391-CE10-41F1-9524-7475CD0A9365}" sibTransId="{DCEAA42A-1325-482B-8232-1BCE7AF7AD73}"/>
    <dgm:cxn modelId="{85744F7F-CB07-4ED6-8FFB-3A256087C1AF}" srcId="{BC111206-A44F-4BDE-8346-E6AF8B4A66F7}" destId="{613922E1-B09C-443A-8F73-2B4A0D56D85D}" srcOrd="3" destOrd="0" parTransId="{6778DA46-2A39-47E1-868B-F6055BB930FC}" sibTransId="{9A4D8203-8AE5-42FC-B19F-3F150B0F2FCD}"/>
    <dgm:cxn modelId="{04B2D218-F374-48B5-B33D-D9A36007669A}" type="presOf" srcId="{EF2597BE-2BAD-4E7A-B6CA-E125AC209BDE}" destId="{6F44E826-A6A1-4E60-9EDD-CD6C5D73ED06}" srcOrd="0" destOrd="0" presId="urn:microsoft.com/office/officeart/2018/2/layout/IconVerticalSolidList"/>
    <dgm:cxn modelId="{35D97A83-B089-42CC-8E67-3AA8C038FD08}" type="presOf" srcId="{BC111206-A44F-4BDE-8346-E6AF8B4A66F7}" destId="{2C207FA8-ACEF-4206-B5B9-CE189305ACE2}" srcOrd="0" destOrd="0" presId="urn:microsoft.com/office/officeart/2018/2/layout/IconVerticalSolidList"/>
    <dgm:cxn modelId="{BAD61EA5-1F0F-4D7F-9DFD-640609CDB6E0}" type="presOf" srcId="{613922E1-B09C-443A-8F73-2B4A0D56D85D}" destId="{3E8F1307-5D1E-4FC3-985E-7467420BAFBE}" srcOrd="0" destOrd="0" presId="urn:microsoft.com/office/officeart/2018/2/layout/IconVerticalSolidList"/>
    <dgm:cxn modelId="{5230C6A5-6637-41E5-8063-C570F22AD021}" srcId="{BC111206-A44F-4BDE-8346-E6AF8B4A66F7}" destId="{EF2597BE-2BAD-4E7A-B6CA-E125AC209BDE}" srcOrd="0" destOrd="0" parTransId="{A7BB9898-9101-4AF2-9AEA-4D9A9FB6F7F6}" sibTransId="{D98764A8-7F55-4994-8F23-8A18C916262C}"/>
    <dgm:cxn modelId="{D152B2EB-2BB9-4ABC-8C78-FEE2F358E33D}" type="presOf" srcId="{AD4AE4C0-7829-4130-A486-4757C8DAAB3C}" destId="{B34E01C2-B869-415C-98C4-97DA7B3AA243}" srcOrd="0" destOrd="0" presId="urn:microsoft.com/office/officeart/2018/2/layout/IconVerticalSolidList"/>
    <dgm:cxn modelId="{C1B79363-5911-4595-B1A7-03B2CEE24DFF}" type="presParOf" srcId="{2C207FA8-ACEF-4206-B5B9-CE189305ACE2}" destId="{3E8D6E37-5897-4D7B-A327-6FEED9B20CF6}" srcOrd="0" destOrd="0" presId="urn:microsoft.com/office/officeart/2018/2/layout/IconVerticalSolidList"/>
    <dgm:cxn modelId="{6B5C9066-1B6F-4E83-AAC8-ADB6F7442D81}" type="presParOf" srcId="{3E8D6E37-5897-4D7B-A327-6FEED9B20CF6}" destId="{2C4C2CA0-B64A-41A2-B5FF-AF0B85A5D763}" srcOrd="0" destOrd="0" presId="urn:microsoft.com/office/officeart/2018/2/layout/IconVerticalSolidList"/>
    <dgm:cxn modelId="{1003A018-F488-41CE-B1A0-8D27D91FF625}" type="presParOf" srcId="{3E8D6E37-5897-4D7B-A327-6FEED9B20CF6}" destId="{EA7933CC-9297-4FDF-BE11-C94BA936C451}" srcOrd="1" destOrd="0" presId="urn:microsoft.com/office/officeart/2018/2/layout/IconVerticalSolidList"/>
    <dgm:cxn modelId="{9596E682-4CD4-41DC-9382-F8016B60EA16}" type="presParOf" srcId="{3E8D6E37-5897-4D7B-A327-6FEED9B20CF6}" destId="{F0F28E1B-B1D1-454C-8193-EE6E0FEB14DB}" srcOrd="2" destOrd="0" presId="urn:microsoft.com/office/officeart/2018/2/layout/IconVerticalSolidList"/>
    <dgm:cxn modelId="{ABDDD762-3A95-4C87-9CD0-555482A0D3F0}" type="presParOf" srcId="{3E8D6E37-5897-4D7B-A327-6FEED9B20CF6}" destId="{6F44E826-A6A1-4E60-9EDD-CD6C5D73ED06}" srcOrd="3" destOrd="0" presId="urn:microsoft.com/office/officeart/2018/2/layout/IconVerticalSolidList"/>
    <dgm:cxn modelId="{D8564550-D015-44ED-8488-ED9AAC857C62}" type="presParOf" srcId="{2C207FA8-ACEF-4206-B5B9-CE189305ACE2}" destId="{5D8F0CF2-E401-4316-A65C-AE165A4693E4}" srcOrd="1" destOrd="0" presId="urn:microsoft.com/office/officeart/2018/2/layout/IconVerticalSolidList"/>
    <dgm:cxn modelId="{03824B48-9A2C-4F4A-915C-413A41453E63}" type="presParOf" srcId="{2C207FA8-ACEF-4206-B5B9-CE189305ACE2}" destId="{4CF9AE35-5A3F-4579-A8AB-1E588B772529}" srcOrd="2" destOrd="0" presId="urn:microsoft.com/office/officeart/2018/2/layout/IconVerticalSolidList"/>
    <dgm:cxn modelId="{00723D3A-B4D2-48CD-A210-122622BECF1D}" type="presParOf" srcId="{4CF9AE35-5A3F-4579-A8AB-1E588B772529}" destId="{D92A713A-1148-4FFF-A391-2B370891082D}" srcOrd="0" destOrd="0" presId="urn:microsoft.com/office/officeart/2018/2/layout/IconVerticalSolidList"/>
    <dgm:cxn modelId="{D74F0598-1231-4913-A0A1-48725A12216C}" type="presParOf" srcId="{4CF9AE35-5A3F-4579-A8AB-1E588B772529}" destId="{A1608442-FF3E-4868-9B33-6E5E282BE5B7}" srcOrd="1" destOrd="0" presId="urn:microsoft.com/office/officeart/2018/2/layout/IconVerticalSolidList"/>
    <dgm:cxn modelId="{B6560F8C-EEB6-4FBA-B7CC-20DCBBA7C15E}" type="presParOf" srcId="{4CF9AE35-5A3F-4579-A8AB-1E588B772529}" destId="{BF495548-6C9B-47B5-B905-3AD38026308B}" srcOrd="2" destOrd="0" presId="urn:microsoft.com/office/officeart/2018/2/layout/IconVerticalSolidList"/>
    <dgm:cxn modelId="{1CD3B7CB-7F58-4CC6-BFEE-B78C6CB9756A}" type="presParOf" srcId="{4CF9AE35-5A3F-4579-A8AB-1E588B772529}" destId="{24D09548-731F-4B4B-8329-1E7AF5C769F9}" srcOrd="3" destOrd="0" presId="urn:microsoft.com/office/officeart/2018/2/layout/IconVerticalSolidList"/>
    <dgm:cxn modelId="{06B3B086-A010-49D4-98FE-AA44D15D9E78}" type="presParOf" srcId="{2C207FA8-ACEF-4206-B5B9-CE189305ACE2}" destId="{76D43F77-A271-49E7-BAB3-AB5F8878C4D2}" srcOrd="3" destOrd="0" presId="urn:microsoft.com/office/officeart/2018/2/layout/IconVerticalSolidList"/>
    <dgm:cxn modelId="{FE80A242-441F-4F89-A882-8677A84D34FF}" type="presParOf" srcId="{2C207FA8-ACEF-4206-B5B9-CE189305ACE2}" destId="{166F7871-1C84-4CCE-93CB-47C7326B7D64}" srcOrd="4" destOrd="0" presId="urn:microsoft.com/office/officeart/2018/2/layout/IconVerticalSolidList"/>
    <dgm:cxn modelId="{A3E5D392-44A0-4DA7-8E1E-CE23BFC333D3}" type="presParOf" srcId="{166F7871-1C84-4CCE-93CB-47C7326B7D64}" destId="{CC0C276E-CA45-4DF0-962F-2AD57D0D28FD}" srcOrd="0" destOrd="0" presId="urn:microsoft.com/office/officeart/2018/2/layout/IconVerticalSolidList"/>
    <dgm:cxn modelId="{3EAB8671-42FA-4BD0-803E-3B965EEC4017}" type="presParOf" srcId="{166F7871-1C84-4CCE-93CB-47C7326B7D64}" destId="{AA8AA364-84B0-46CE-82BE-8DAF8BFD7E20}" srcOrd="1" destOrd="0" presId="urn:microsoft.com/office/officeart/2018/2/layout/IconVerticalSolidList"/>
    <dgm:cxn modelId="{8B5233B6-D302-4D20-AE71-69710FAD20FB}" type="presParOf" srcId="{166F7871-1C84-4CCE-93CB-47C7326B7D64}" destId="{FC483B81-0A65-4DBF-AB46-5D484FFFC156}" srcOrd="2" destOrd="0" presId="urn:microsoft.com/office/officeart/2018/2/layout/IconVerticalSolidList"/>
    <dgm:cxn modelId="{9D176B84-E3C6-41CA-B9DE-73A4FE2A787F}" type="presParOf" srcId="{166F7871-1C84-4CCE-93CB-47C7326B7D64}" destId="{B34E01C2-B869-415C-98C4-97DA7B3AA243}" srcOrd="3" destOrd="0" presId="urn:microsoft.com/office/officeart/2018/2/layout/IconVerticalSolidList"/>
    <dgm:cxn modelId="{0C036E6C-BBAF-4165-94E5-4DC1C4D3992A}" type="presParOf" srcId="{2C207FA8-ACEF-4206-B5B9-CE189305ACE2}" destId="{B18DC659-7D1D-4729-92FC-5BC0C1DE349A}" srcOrd="5" destOrd="0" presId="urn:microsoft.com/office/officeart/2018/2/layout/IconVerticalSolidList"/>
    <dgm:cxn modelId="{7EC4E1BA-FA1E-4A1E-8532-ED9A4350FFFE}" type="presParOf" srcId="{2C207FA8-ACEF-4206-B5B9-CE189305ACE2}" destId="{F8FCAB90-D766-42EF-B8CF-0353C6E41F60}" srcOrd="6" destOrd="0" presId="urn:microsoft.com/office/officeart/2018/2/layout/IconVerticalSolidList"/>
    <dgm:cxn modelId="{7E7F4BEC-6310-478C-BBBC-AEC776E112BE}" type="presParOf" srcId="{F8FCAB90-D766-42EF-B8CF-0353C6E41F60}" destId="{A83A89AC-AE72-42A8-B16E-E54457EE8A22}" srcOrd="0" destOrd="0" presId="urn:microsoft.com/office/officeart/2018/2/layout/IconVerticalSolidList"/>
    <dgm:cxn modelId="{DC8B92A5-F51A-43E0-91EB-FF1558CF47E6}" type="presParOf" srcId="{F8FCAB90-D766-42EF-B8CF-0353C6E41F60}" destId="{E4417E71-D44B-4291-A162-6486F96D9A09}" srcOrd="1" destOrd="0" presId="urn:microsoft.com/office/officeart/2018/2/layout/IconVerticalSolidList"/>
    <dgm:cxn modelId="{5B01CAD6-E787-427D-A1F0-72CFF23DE08B}" type="presParOf" srcId="{F8FCAB90-D766-42EF-B8CF-0353C6E41F60}" destId="{8B3C1F10-FA14-4F7E-A4EB-AF2409C96A82}" srcOrd="2" destOrd="0" presId="urn:microsoft.com/office/officeart/2018/2/layout/IconVerticalSolidList"/>
    <dgm:cxn modelId="{21B298CE-01EE-4374-97BF-989BA29A4F95}" type="presParOf" srcId="{F8FCAB90-D766-42EF-B8CF-0353C6E41F60}" destId="{3E8F1307-5D1E-4FC3-985E-7467420BAFBE}" srcOrd="3" destOrd="0" presId="urn:microsoft.com/office/officeart/2018/2/layout/IconVerticalSolidList"/>
    <dgm:cxn modelId="{95E50A39-25EB-409E-93BB-F3C108E77DA7}" type="presParOf" srcId="{2C207FA8-ACEF-4206-B5B9-CE189305ACE2}" destId="{4BDE2CDB-92AC-4C96-9FDB-1358B7262A22}" srcOrd="7" destOrd="0" presId="urn:microsoft.com/office/officeart/2018/2/layout/IconVerticalSolidList"/>
    <dgm:cxn modelId="{920E0331-358E-4F4A-B3C3-B5CF76A1C89A}" type="presParOf" srcId="{2C207FA8-ACEF-4206-B5B9-CE189305ACE2}" destId="{A0B9AB55-7ED1-4274-B76D-E71C25AF6609}" srcOrd="8" destOrd="0" presId="urn:microsoft.com/office/officeart/2018/2/layout/IconVerticalSolidList"/>
    <dgm:cxn modelId="{747968F2-3298-492A-B0D2-CE00B3AEFA1E}" type="presParOf" srcId="{A0B9AB55-7ED1-4274-B76D-E71C25AF6609}" destId="{0E971E5F-C607-4A84-BF09-823BA8975E46}" srcOrd="0" destOrd="0" presId="urn:microsoft.com/office/officeart/2018/2/layout/IconVerticalSolidList"/>
    <dgm:cxn modelId="{2BCA917A-2E2D-4BB4-BDF9-81B1E4217B59}" type="presParOf" srcId="{A0B9AB55-7ED1-4274-B76D-E71C25AF6609}" destId="{A1B7D4D5-CA8D-40E0-BDCC-323DF3D3C464}" srcOrd="1" destOrd="0" presId="urn:microsoft.com/office/officeart/2018/2/layout/IconVerticalSolidList"/>
    <dgm:cxn modelId="{4BE0C96F-F63E-489F-9D33-775C3D3B5E60}" type="presParOf" srcId="{A0B9AB55-7ED1-4274-B76D-E71C25AF6609}" destId="{383D1B9C-3FCD-4E5E-9FF0-BD15E6FD76A8}" srcOrd="2" destOrd="0" presId="urn:microsoft.com/office/officeart/2018/2/layout/IconVerticalSolidList"/>
    <dgm:cxn modelId="{55C7BBE4-08BC-437F-98A8-797C8D561F7B}" type="presParOf" srcId="{A0B9AB55-7ED1-4274-B76D-E71C25AF6609}" destId="{54CE0566-DE40-400E-B11A-3666BCD5D2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E1E65-BFE8-414F-9D6D-DBFD5396BECF}">
      <dsp:nvSpPr>
        <dsp:cNvPr id="0" name=""/>
        <dsp:cNvSpPr/>
      </dsp:nvSpPr>
      <dsp:spPr>
        <a:xfrm>
          <a:off x="0" y="718"/>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C65DA-FD8E-438B-86C1-DAFF6A8EE562}">
      <dsp:nvSpPr>
        <dsp:cNvPr id="0" name=""/>
        <dsp:cNvSpPr/>
      </dsp:nvSpPr>
      <dsp:spPr>
        <a:xfrm>
          <a:off x="182554" y="136502"/>
          <a:ext cx="331917" cy="33191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E0D82B-96C9-4BB0-BF6A-AF6563D9D610}">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u="none" kern="1200" dirty="0"/>
            <a:t>NHS England Service Specification (To be published mid July)</a:t>
          </a:r>
          <a:endParaRPr lang="en-US" sz="1500" u="none" kern="1200" dirty="0"/>
        </a:p>
      </dsp:txBody>
      <dsp:txXfrm>
        <a:off x="697026" y="718"/>
        <a:ext cx="5816577" cy="603486"/>
      </dsp:txXfrm>
    </dsp:sp>
    <dsp:sp modelId="{8CC5A186-0131-4AE2-9E12-306E08B3C720}">
      <dsp:nvSpPr>
        <dsp:cNvPr id="0" name=""/>
        <dsp:cNvSpPr/>
      </dsp:nvSpPr>
      <dsp:spPr>
        <a:xfrm>
          <a:off x="0" y="755076"/>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41FDF-B21B-4986-B713-44F221EC8050}">
      <dsp:nvSpPr>
        <dsp:cNvPr id="0" name=""/>
        <dsp:cNvSpPr/>
      </dsp:nvSpPr>
      <dsp:spPr>
        <a:xfrm>
          <a:off x="182554" y="890860"/>
          <a:ext cx="331917" cy="33191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805C4-81D9-4281-B1F3-D7F2CDFD0322}">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t>15% of Alliance Funds for 2019/20 to be spent on development of rapid diagnostic service for patients with serious but non-specific symptoms </a:t>
          </a:r>
          <a:endParaRPr lang="en-US" sz="1500" kern="1200" dirty="0"/>
        </a:p>
      </dsp:txBody>
      <dsp:txXfrm>
        <a:off x="697026" y="755076"/>
        <a:ext cx="5816577" cy="603486"/>
      </dsp:txXfrm>
    </dsp:sp>
    <dsp:sp modelId="{244B681F-74CE-4BB8-B631-C7319835047D}">
      <dsp:nvSpPr>
        <dsp:cNvPr id="0" name=""/>
        <dsp:cNvSpPr/>
      </dsp:nvSpPr>
      <dsp:spPr>
        <a:xfrm>
          <a:off x="0" y="1509433"/>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39853-1BF2-4643-9FBB-3B02EEFA2F10}">
      <dsp:nvSpPr>
        <dsp:cNvPr id="0" name=""/>
        <dsp:cNvSpPr/>
      </dsp:nvSpPr>
      <dsp:spPr>
        <a:xfrm>
          <a:off x="182554" y="1645217"/>
          <a:ext cx="331917" cy="3319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C10C8-F97D-44B2-909B-0A0749F0FC38}">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t>£900,000 for SWAG - The RDC vision will be achieved by taking a phased approach to implementation over a five-year period  </a:t>
          </a:r>
          <a:endParaRPr lang="en-US" sz="1500" kern="1200" dirty="0"/>
        </a:p>
      </dsp:txBody>
      <dsp:txXfrm>
        <a:off x="697026" y="1509433"/>
        <a:ext cx="5816577" cy="603486"/>
      </dsp:txXfrm>
    </dsp:sp>
    <dsp:sp modelId="{E1A2A2C3-FAE7-4385-81B7-C57998390E3C}">
      <dsp:nvSpPr>
        <dsp:cNvPr id="0" name=""/>
        <dsp:cNvSpPr/>
      </dsp:nvSpPr>
      <dsp:spPr>
        <a:xfrm>
          <a:off x="0" y="2263791"/>
          <a:ext cx="6513603" cy="603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34824-9F13-43DD-A9D9-536661ACE357}">
      <dsp:nvSpPr>
        <dsp:cNvPr id="0" name=""/>
        <dsp:cNvSpPr/>
      </dsp:nvSpPr>
      <dsp:spPr>
        <a:xfrm>
          <a:off x="182554" y="2399575"/>
          <a:ext cx="331917" cy="33191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2948D4-338F-4E91-96EB-1EE6F492F3B2}">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solidFill>
                <a:schemeClr val="bg1"/>
              </a:solidFill>
              <a:cs typeface="Arial" panose="020B0604020202020204" pitchFamily="34" charset="0"/>
            </a:rPr>
            <a:t>A personalised, accurate and timely diagnosis of patients’ symptoms  via c</a:t>
          </a:r>
          <a:r>
            <a:rPr lang="en-GB" sz="1500" kern="1200" dirty="0"/>
            <a:t>o-ordinated and rapid series of tests. </a:t>
          </a:r>
          <a:endParaRPr lang="en-US" sz="1500" kern="1200" dirty="0"/>
        </a:p>
      </dsp:txBody>
      <dsp:txXfrm>
        <a:off x="697026" y="2263791"/>
        <a:ext cx="5816577" cy="603486"/>
      </dsp:txXfrm>
    </dsp:sp>
    <dsp:sp modelId="{FA7D5754-3CAB-4B90-BB3F-B67213677727}">
      <dsp:nvSpPr>
        <dsp:cNvPr id="0" name=""/>
        <dsp:cNvSpPr/>
      </dsp:nvSpPr>
      <dsp:spPr>
        <a:xfrm>
          <a:off x="0" y="3018148"/>
          <a:ext cx="6513603" cy="603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EAA9C-CF7D-4672-A83B-99346B407C0D}">
      <dsp:nvSpPr>
        <dsp:cNvPr id="0" name=""/>
        <dsp:cNvSpPr/>
      </dsp:nvSpPr>
      <dsp:spPr>
        <a:xfrm>
          <a:off x="182554" y="3153933"/>
          <a:ext cx="331917" cy="33191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D402A-8EA9-4C13-A80B-1C15BAF82654}">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solidFill>
                <a:schemeClr val="bg1"/>
              </a:solidFill>
              <a:cs typeface="Arial" panose="020B0604020202020204" pitchFamily="34" charset="0"/>
            </a:rPr>
            <a:t>integrating existing diagnostic provision and utilising networked clinical expertise and information locally (rad/path networks)</a:t>
          </a:r>
          <a:endParaRPr lang="en-US" sz="1500" kern="1200" dirty="0"/>
        </a:p>
      </dsp:txBody>
      <dsp:txXfrm>
        <a:off x="697026" y="3018148"/>
        <a:ext cx="5816577" cy="603486"/>
      </dsp:txXfrm>
    </dsp:sp>
    <dsp:sp modelId="{C4D095FD-8D2B-4578-ABEE-163D9F57BA52}">
      <dsp:nvSpPr>
        <dsp:cNvPr id="0" name=""/>
        <dsp:cNvSpPr/>
      </dsp:nvSpPr>
      <dsp:spPr>
        <a:xfrm>
          <a:off x="0" y="3772506"/>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A08AB-6E92-4D42-BF9F-9BEC3B1C8160}">
      <dsp:nvSpPr>
        <dsp:cNvPr id="0" name=""/>
        <dsp:cNvSpPr/>
      </dsp:nvSpPr>
      <dsp:spPr>
        <a:xfrm>
          <a:off x="182554" y="3908290"/>
          <a:ext cx="331917" cy="33191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68D12-E3A0-4E04-81B0-3E5EE7E766D7}">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t>Holistic Diagnostic Assessment – Not a rule in- rule out service but get a diagnosis (28d)</a:t>
          </a:r>
          <a:endParaRPr lang="en-US" sz="1500" kern="1200" dirty="0"/>
        </a:p>
      </dsp:txBody>
      <dsp:txXfrm>
        <a:off x="697026" y="3772506"/>
        <a:ext cx="5816577" cy="603486"/>
      </dsp:txXfrm>
    </dsp:sp>
    <dsp:sp modelId="{96860393-76AE-431A-A7EA-87F9031037E1}">
      <dsp:nvSpPr>
        <dsp:cNvPr id="0" name=""/>
        <dsp:cNvSpPr/>
      </dsp:nvSpPr>
      <dsp:spPr>
        <a:xfrm>
          <a:off x="0" y="4526863"/>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B05E3-153B-4E25-BA49-A4419910316D}">
      <dsp:nvSpPr>
        <dsp:cNvPr id="0" name=""/>
        <dsp:cNvSpPr/>
      </dsp:nvSpPr>
      <dsp:spPr>
        <a:xfrm>
          <a:off x="182554" y="4662648"/>
          <a:ext cx="331917" cy="331917"/>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8F270D-8F31-4D00-8CE2-CD47262831DB}">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t>Single point of access to a diagnostic pathway for symptoms that could be cancer</a:t>
          </a:r>
          <a:endParaRPr lang="en-US" sz="1500" kern="1200" dirty="0"/>
        </a:p>
      </dsp:txBody>
      <dsp:txXfrm>
        <a:off x="697026" y="4526863"/>
        <a:ext cx="5816577" cy="603486"/>
      </dsp:txXfrm>
    </dsp:sp>
    <dsp:sp modelId="{57C7A17D-0B74-4BDD-97DE-F84AC3760D5D}">
      <dsp:nvSpPr>
        <dsp:cNvPr id="0" name=""/>
        <dsp:cNvSpPr/>
      </dsp:nvSpPr>
      <dsp:spPr>
        <a:xfrm>
          <a:off x="0" y="5281221"/>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C0709-06E6-4CCF-969B-768444F97102}">
      <dsp:nvSpPr>
        <dsp:cNvPr id="0" name=""/>
        <dsp:cNvSpPr/>
      </dsp:nvSpPr>
      <dsp:spPr>
        <a:xfrm>
          <a:off x="182554" y="5417005"/>
          <a:ext cx="331917" cy="331917"/>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77DF3-FA48-4C73-90F9-38B69FC259BF}">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666750">
            <a:lnSpc>
              <a:spcPct val="90000"/>
            </a:lnSpc>
            <a:spcBef>
              <a:spcPct val="0"/>
            </a:spcBef>
            <a:spcAft>
              <a:spcPct val="35000"/>
            </a:spcAft>
          </a:pPr>
          <a:r>
            <a:rPr lang="en-GB" sz="1500" kern="1200" dirty="0"/>
            <a:t>Participation in minimum dataset</a:t>
          </a:r>
          <a:endParaRPr lang="en-US" sz="1500" kern="1200" dirty="0"/>
        </a:p>
      </dsp:txBody>
      <dsp:txXfrm>
        <a:off x="697026" y="5281221"/>
        <a:ext cx="5816577" cy="603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C2CA0-B64A-41A2-B5FF-AF0B85A5D763}">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933CC-9297-4FDF-BE11-C94BA936C451}">
      <dsp:nvSpPr>
        <dsp:cNvPr id="0" name=""/>
        <dsp:cNvSpPr/>
      </dsp:nvSpPr>
      <dsp:spPr>
        <a:xfrm>
          <a:off x="296259" y="224956"/>
          <a:ext cx="538654" cy="5386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4E826-A6A1-4E60-9EDD-CD6C5D73ED06}">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Service to be delivered within PCNs – pop 30,000 – 50,000</a:t>
          </a:r>
          <a:endParaRPr lang="en-US" sz="1900" kern="1200" dirty="0"/>
        </a:p>
      </dsp:txBody>
      <dsp:txXfrm>
        <a:off x="1131174" y="4597"/>
        <a:ext cx="5382429" cy="979371"/>
      </dsp:txXfrm>
    </dsp:sp>
    <dsp:sp modelId="{D92A713A-1148-4FFF-A391-2B370891082D}">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8442-FF3E-4868-9B33-6E5E282BE5B7}">
      <dsp:nvSpPr>
        <dsp:cNvPr id="0" name=""/>
        <dsp:cNvSpPr/>
      </dsp:nvSpPr>
      <dsp:spPr>
        <a:xfrm>
          <a:off x="296259" y="1449171"/>
          <a:ext cx="538654" cy="5386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D09548-731F-4B4B-8329-1E7AF5C769F9}">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Money to be spent on clinical time and networking</a:t>
          </a:r>
          <a:endParaRPr lang="en-US" sz="1900" kern="1200" dirty="0"/>
        </a:p>
      </dsp:txBody>
      <dsp:txXfrm>
        <a:off x="1131174" y="1228812"/>
        <a:ext cx="5382429" cy="979371"/>
      </dsp:txXfrm>
    </dsp:sp>
    <dsp:sp modelId="{CC0C276E-CA45-4DF0-962F-2AD57D0D28FD}">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AA364-84B0-46CE-82BE-8DAF8BFD7E20}">
      <dsp:nvSpPr>
        <dsp:cNvPr id="0" name=""/>
        <dsp:cNvSpPr/>
      </dsp:nvSpPr>
      <dsp:spPr>
        <a:xfrm>
          <a:off x="296259" y="2673385"/>
          <a:ext cx="538654" cy="5386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E01C2-B869-415C-98C4-97DA7B3AA24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NHS England Spec estimates 80 patients / 100,000 per year = 24-40 per PCN</a:t>
          </a:r>
          <a:endParaRPr lang="en-US" sz="1900" kern="1200" dirty="0"/>
        </a:p>
      </dsp:txBody>
      <dsp:txXfrm>
        <a:off x="1131174" y="2453027"/>
        <a:ext cx="5382429" cy="979371"/>
      </dsp:txXfrm>
    </dsp:sp>
    <dsp:sp modelId="{A83A89AC-AE72-42A8-B16E-E54457EE8A22}">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17E71-D44B-4291-A162-6486F96D9A09}">
      <dsp:nvSpPr>
        <dsp:cNvPr id="0" name=""/>
        <dsp:cNvSpPr/>
      </dsp:nvSpPr>
      <dsp:spPr>
        <a:xfrm>
          <a:off x="296259" y="3897600"/>
          <a:ext cx="538654" cy="5386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F1307-5D1E-4FC3-985E-7467420BAFBE}">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a:t>Consider broadening scope to include 2ww referrals of limited clinical value</a:t>
          </a:r>
          <a:endParaRPr lang="en-US" sz="1900" kern="1200"/>
        </a:p>
      </dsp:txBody>
      <dsp:txXfrm>
        <a:off x="1131174" y="3677241"/>
        <a:ext cx="5382429" cy="979371"/>
      </dsp:txXfrm>
    </dsp:sp>
    <dsp:sp modelId="{0E971E5F-C607-4A84-BF09-823BA8975E46}">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7D4D5-CA8D-40E0-BDCC-323DF3D3C464}">
      <dsp:nvSpPr>
        <dsp:cNvPr id="0" name=""/>
        <dsp:cNvSpPr/>
      </dsp:nvSpPr>
      <dsp:spPr>
        <a:xfrm>
          <a:off x="296259" y="5121814"/>
          <a:ext cx="538654" cy="5386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CE0566-DE40-400E-B11A-3666BCD5D2D7}">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a:t>Don’t want to add additional unnecessary steps where further investigations clearly defined.</a:t>
          </a:r>
          <a:endParaRPr lang="en-US" sz="1900" kern="1200"/>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C2CA0-B64A-41A2-B5FF-AF0B85A5D763}">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933CC-9297-4FDF-BE11-C94BA936C451}">
      <dsp:nvSpPr>
        <dsp:cNvPr id="0" name=""/>
        <dsp:cNvSpPr/>
      </dsp:nvSpPr>
      <dsp:spPr>
        <a:xfrm>
          <a:off x="296259" y="224956"/>
          <a:ext cx="538654" cy="538654"/>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4E826-A6A1-4E60-9EDD-CD6C5D73ED06}">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90000"/>
            </a:lnSpc>
            <a:spcBef>
              <a:spcPct val="0"/>
            </a:spcBef>
            <a:spcAft>
              <a:spcPct val="35000"/>
            </a:spcAft>
          </a:pPr>
          <a:r>
            <a:rPr lang="en-US" sz="1800" kern="1200" dirty="0"/>
            <a:t>Aug - EOI review and agreed  - RDS design + business plan </a:t>
          </a:r>
          <a:r>
            <a:rPr lang="en-GB" sz="1800" kern="1200" dirty="0"/>
            <a:t>10K budget to support project planning and business case</a:t>
          </a:r>
          <a:endParaRPr lang="en-US" sz="1800" kern="1200" dirty="0"/>
        </a:p>
      </dsp:txBody>
      <dsp:txXfrm>
        <a:off x="1131174" y="4597"/>
        <a:ext cx="5382429" cy="979371"/>
      </dsp:txXfrm>
    </dsp:sp>
    <dsp:sp modelId="{D92A713A-1148-4FFF-A391-2B370891082D}">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8442-FF3E-4868-9B33-6E5E282BE5B7}">
      <dsp:nvSpPr>
        <dsp:cNvPr id="0" name=""/>
        <dsp:cNvSpPr/>
      </dsp:nvSpPr>
      <dsp:spPr>
        <a:xfrm>
          <a:off x="296259" y="1449171"/>
          <a:ext cx="538654" cy="53865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D09548-731F-4B4B-8329-1E7AF5C769F9}">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90000"/>
            </a:lnSpc>
            <a:spcBef>
              <a:spcPct val="0"/>
            </a:spcBef>
            <a:spcAft>
              <a:spcPct val="35000"/>
            </a:spcAft>
          </a:pPr>
          <a:r>
            <a:rPr lang="en-US" sz="1800" kern="1200" dirty="0"/>
            <a:t>Sept - set up event </a:t>
          </a:r>
        </a:p>
      </dsp:txBody>
      <dsp:txXfrm>
        <a:off x="1131174" y="1228812"/>
        <a:ext cx="5382429" cy="979371"/>
      </dsp:txXfrm>
    </dsp:sp>
    <dsp:sp modelId="{CC0C276E-CA45-4DF0-962F-2AD57D0D28FD}">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AA364-84B0-46CE-82BE-8DAF8BFD7E20}">
      <dsp:nvSpPr>
        <dsp:cNvPr id="0" name=""/>
        <dsp:cNvSpPr/>
      </dsp:nvSpPr>
      <dsp:spPr>
        <a:xfrm>
          <a:off x="296259" y="2673385"/>
          <a:ext cx="538654" cy="5386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E01C2-B869-415C-98C4-97DA7B3AA24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90000"/>
            </a:lnSpc>
            <a:spcBef>
              <a:spcPct val="0"/>
            </a:spcBef>
            <a:spcAft>
              <a:spcPct val="35000"/>
            </a:spcAft>
          </a:pPr>
          <a:r>
            <a:rPr lang="en-US" sz="1800" kern="1200" dirty="0"/>
            <a:t>Dec – pre-launch event </a:t>
          </a:r>
        </a:p>
      </dsp:txBody>
      <dsp:txXfrm>
        <a:off x="1131174" y="2453027"/>
        <a:ext cx="5382429" cy="979371"/>
      </dsp:txXfrm>
    </dsp:sp>
    <dsp:sp modelId="{A83A89AC-AE72-42A8-B16E-E54457EE8A22}">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17E71-D44B-4291-A162-6486F96D9A09}">
      <dsp:nvSpPr>
        <dsp:cNvPr id="0" name=""/>
        <dsp:cNvSpPr/>
      </dsp:nvSpPr>
      <dsp:spPr>
        <a:xfrm>
          <a:off x="296259" y="3897600"/>
          <a:ext cx="538654" cy="5386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F1307-5D1E-4FC3-985E-7467420BAFBE}">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90000"/>
            </a:lnSpc>
            <a:spcBef>
              <a:spcPct val="0"/>
            </a:spcBef>
            <a:spcAft>
              <a:spcPct val="35000"/>
            </a:spcAft>
          </a:pPr>
          <a:r>
            <a:rPr lang="en-GB" sz="1800" kern="1200" dirty="0"/>
            <a:t>GO LIVE  Jan 1 2020</a:t>
          </a:r>
          <a:endParaRPr lang="en-US" sz="1800" kern="1200" dirty="0"/>
        </a:p>
      </dsp:txBody>
      <dsp:txXfrm>
        <a:off x="1131174" y="3677241"/>
        <a:ext cx="5382429" cy="979371"/>
      </dsp:txXfrm>
    </dsp:sp>
    <dsp:sp modelId="{0E971E5F-C607-4A84-BF09-823BA8975E46}">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7D4D5-CA8D-40E0-BDCC-323DF3D3C464}">
      <dsp:nvSpPr>
        <dsp:cNvPr id="0" name=""/>
        <dsp:cNvSpPr/>
      </dsp:nvSpPr>
      <dsp:spPr>
        <a:xfrm>
          <a:off x="296259" y="5121814"/>
          <a:ext cx="538654" cy="538654"/>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CE0566-DE40-400E-B11A-3666BCD5D2D7}">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90000"/>
            </a:lnSpc>
            <a:spcBef>
              <a:spcPct val="0"/>
            </a:spcBef>
            <a:spcAft>
              <a:spcPct val="35000"/>
            </a:spcAft>
          </a:pPr>
          <a:r>
            <a:rPr lang="en-US" sz="1800" kern="1200" dirty="0"/>
            <a:t>July 2020 celebration event </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6626C-2053-47B4-B3E9-937434C69BF2}" type="datetimeFigureOut">
              <a:rPr lang="en-GB" smtClean="0"/>
              <a:t>10/07/2019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6E7D1-5B3A-426C-B3DC-436A4788519B}" type="slidenum">
              <a:rPr lang="en-GB" smtClean="0"/>
              <a:t>‹#›</a:t>
            </a:fld>
            <a:endParaRPr lang="en-GB"/>
          </a:p>
        </p:txBody>
      </p:sp>
    </p:spTree>
    <p:extLst>
      <p:ext uri="{BB962C8B-B14F-4D97-AF65-F5344CB8AC3E}">
        <p14:creationId xmlns:p14="http://schemas.microsoft.com/office/powerpoint/2010/main" val="343791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A6E7D1-5B3A-426C-B3DC-436A4788519B}" type="slidenum">
              <a:rPr lang="en-GB" smtClean="0"/>
              <a:t>1</a:t>
            </a:fld>
            <a:endParaRPr lang="en-GB"/>
          </a:p>
        </p:txBody>
      </p:sp>
    </p:spTree>
    <p:extLst>
      <p:ext uri="{BB962C8B-B14F-4D97-AF65-F5344CB8AC3E}">
        <p14:creationId xmlns:p14="http://schemas.microsoft.com/office/powerpoint/2010/main" val="20502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A6E7D1-5B3A-426C-B3DC-436A4788519B}" type="slidenum">
              <a:rPr lang="en-GB" smtClean="0"/>
              <a:t>2</a:t>
            </a:fld>
            <a:endParaRPr lang="en-GB"/>
          </a:p>
        </p:txBody>
      </p:sp>
    </p:spTree>
    <p:extLst>
      <p:ext uri="{BB962C8B-B14F-4D97-AF65-F5344CB8AC3E}">
        <p14:creationId xmlns:p14="http://schemas.microsoft.com/office/powerpoint/2010/main" val="120228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1FCC4A-054B-46F5-9F63-A37306818C36}" type="slidenum">
              <a:rPr lang="en-GB" smtClean="0"/>
              <a:t>3</a:t>
            </a:fld>
            <a:endParaRPr lang="en-GB"/>
          </a:p>
        </p:txBody>
      </p:sp>
    </p:spTree>
    <p:extLst>
      <p:ext uri="{BB962C8B-B14F-4D97-AF65-F5344CB8AC3E}">
        <p14:creationId xmlns:p14="http://schemas.microsoft.com/office/powerpoint/2010/main" val="367774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600"/>
              </a:spcAft>
              <a:buClr>
                <a:srgbClr val="005EB8"/>
              </a:buClr>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59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600"/>
              </a:spcAft>
              <a:buClr>
                <a:srgbClr val="005EB8"/>
              </a:buClr>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29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Networking with primary care and secondary care clinicians</a:t>
            </a:r>
          </a:p>
          <a:p>
            <a:r>
              <a:rPr lang="en-GB" dirty="0"/>
              <a:t>Agreement of referral criteria / initial work-up</a:t>
            </a:r>
          </a:p>
          <a:p>
            <a:r>
              <a:rPr lang="en-GB" dirty="0"/>
              <a:t>Liaison with specialist teams</a:t>
            </a:r>
          </a:p>
          <a:p>
            <a:r>
              <a:rPr lang="en-GB" dirty="0"/>
              <a:t>Access to agreed appropriate investigation</a:t>
            </a:r>
          </a:p>
          <a:p>
            <a:r>
              <a:rPr lang="en-GB" dirty="0"/>
              <a:t>Address unwarranted variation and inequality of access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FCC4A-054B-46F5-9F63-A37306818C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63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99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3D8F4-09A4-4B66-A4B5-6F12D6EA93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92941FC-C548-498E-98BB-264BC85F6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D244BB4-96AF-4522-A71D-E357C07E19C1}"/>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9C4EFE26-A472-4440-B36C-005991E19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2BDF16C-ED70-4A00-9E97-0303CE053509}"/>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221824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8C86D-E3D0-44EB-806E-0501EB4A4C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4B7BF87-6C63-4014-84BF-FDA46898B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0061C7-11E6-48FE-8D8D-52B5FBC784DC}"/>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7522B6C1-650B-4AE8-8771-DA5109D1B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21662DC-8BCE-403F-9793-4BA97E951509}"/>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402814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919A0E-C093-4B79-9063-FF8DF7E15F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BC17CAB-1BF8-4F55-AD05-DC788EC91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2DDE58B-7860-48F1-993B-EE7EDFE9D3F3}"/>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CBAB3A60-9812-4245-B2BD-FC1B84F624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DAB023-ACCC-4B6E-921D-3086D2063A05}"/>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111841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7235" y="6446579"/>
            <a:ext cx="9723864" cy="153888"/>
          </a:xfrm>
          <a:prstGeom prst="rect">
            <a:avLst/>
          </a:prstGeom>
        </p:spPr>
        <p:txBody>
          <a:bodyPr lIns="0" tIns="0" rIns="0" bIns="0" anchor="b" anchorCtr="0">
            <a:spAutoFit/>
          </a:bodyPr>
          <a:lstStyle>
            <a:lvl1pPr>
              <a:defRPr sz="1000"/>
            </a:lvl1pPr>
          </a:lstStyle>
          <a:p>
            <a:pPr marL="536575" indent="-536575">
              <a:tabLst>
                <a:tab pos="441325" algn="r"/>
              </a:tabLst>
            </a:pPr>
            <a:r>
              <a:rPr lang="en-GB"/>
              <a:t>	Source:	</a:t>
            </a:r>
            <a:endParaRPr lang="en-GB" dirty="0"/>
          </a:p>
        </p:txBody>
      </p:sp>
      <p:sp>
        <p:nvSpPr>
          <p:cNvPr id="6" name="Slide Number Placeholder 5"/>
          <p:cNvSpPr>
            <a:spLocks noGrp="1"/>
          </p:cNvSpPr>
          <p:nvPr>
            <p:ph type="sldNum" sz="quarter" idx="12"/>
          </p:nvPr>
        </p:nvSpPr>
        <p:spPr>
          <a:xfrm>
            <a:off x="11494165" y="6446579"/>
            <a:ext cx="187552" cy="184666"/>
          </a:xfrm>
        </p:spPr>
        <p:txBody>
          <a:bodyPr/>
          <a:lstStyle/>
          <a:p>
            <a:fld id="{75C82340-4C3D-4F0C-A398-099B0E33306C}" type="slidenum">
              <a:rPr lang="en-GB" smtClean="0"/>
              <a:t>‹#›</a:t>
            </a:fld>
            <a:endParaRPr lang="en-GB" dirty="0"/>
          </a:p>
        </p:txBody>
      </p:sp>
      <p:sp>
        <p:nvSpPr>
          <p:cNvPr id="7" name="Text Placeholder 6">
            <a:extLst>
              <a:ext uri="{FF2B5EF4-FFF2-40B4-BE49-F238E27FC236}">
                <a16:creationId xmlns:a16="http://schemas.microsoft.com/office/drawing/2014/main" xmlns="" id="{D35B1CB5-262B-438D-8A61-E9439A8A90EE}"/>
              </a:ext>
            </a:extLst>
          </p:cNvPr>
          <p:cNvSpPr>
            <a:spLocks noGrp="1"/>
          </p:cNvSpPr>
          <p:nvPr>
            <p:ph type="body" sz="quarter" idx="14" hasCustomPrompt="1"/>
          </p:nvPr>
        </p:nvSpPr>
        <p:spPr>
          <a:xfrm>
            <a:off x="517235" y="918168"/>
            <a:ext cx="9816229" cy="261610"/>
          </a:xfrm>
        </p:spPr>
        <p:txBody>
          <a:bodyPr wrap="square">
            <a:spAutoFit/>
          </a:bodyPr>
          <a:lstStyle>
            <a:lvl1pPr marL="0" indent="0">
              <a:buFontTx/>
              <a:buNone/>
              <a:defRPr sz="1400" b="1" baseline="0">
                <a:solidFill>
                  <a:schemeClr val="accent6"/>
                </a:solidFill>
              </a:defRPr>
            </a:lvl1pPr>
          </a:lstStyle>
          <a:p>
            <a:pPr lvl="0"/>
            <a:r>
              <a:rPr lang="en-GB" dirty="0"/>
              <a:t>Slide Title (Bold, Sentence case, 14pt)</a:t>
            </a:r>
          </a:p>
        </p:txBody>
      </p:sp>
      <p:sp>
        <p:nvSpPr>
          <p:cNvPr id="4" name="Title 3">
            <a:extLst>
              <a:ext uri="{FF2B5EF4-FFF2-40B4-BE49-F238E27FC236}">
                <a16:creationId xmlns:a16="http://schemas.microsoft.com/office/drawing/2014/main" xmlns="" id="{0743EEFF-0CA2-4DE1-9CAA-971F22D4361A}"/>
              </a:ext>
            </a:extLst>
          </p:cNvPr>
          <p:cNvSpPr>
            <a:spLocks noGrp="1"/>
          </p:cNvSpPr>
          <p:nvPr userDrawn="1">
            <p:ph type="title" hasCustomPrompt="1"/>
          </p:nvPr>
        </p:nvSpPr>
        <p:spPr/>
        <p:txBody>
          <a:bodyPr/>
          <a:lstStyle>
            <a:lvl1pPr>
              <a:defRPr/>
            </a:lvl1pPr>
          </a:lstStyle>
          <a:p>
            <a:r>
              <a:rPr lang="en-US" dirty="0"/>
              <a:t>Message or lead.  No more than 2 lines</a:t>
            </a:r>
          </a:p>
        </p:txBody>
      </p:sp>
    </p:spTree>
    <p:extLst>
      <p:ext uri="{BB962C8B-B14F-4D97-AF65-F5344CB8AC3E}">
        <p14:creationId xmlns:p14="http://schemas.microsoft.com/office/powerpoint/2010/main" val="52003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8818A-54E3-40EC-88BB-3ABB5CC9B9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28D5872-BF85-4CC4-AD49-228417673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E2F6B5-65C5-46D8-9C98-5030CA26519E}"/>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BE4CA4AF-FEA0-47D8-8090-1B8E0991E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35B2A4-CCC9-4384-98CF-1913787F51A2}"/>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52690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BB06A-DE70-4CAB-A6C1-178614460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0CB34EB-08A5-40DC-BAF0-D89A2187F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F1FCC5-45E8-4CE6-99BE-5AC7A7185AE3}"/>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D2C61C34-C798-4FA3-90E0-105174FC2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B724627-C6C0-4726-A463-5357CF01B047}"/>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34383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ED093-6728-4D7B-BC33-807A36301F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0BEBAC7-AE87-4B61-94F4-630BEBADBA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249832F-0954-4AB2-9204-2F616B311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007D59C-AE25-4EF3-BB91-42165435367C}"/>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6" name="Footer Placeholder 5">
            <a:extLst>
              <a:ext uri="{FF2B5EF4-FFF2-40B4-BE49-F238E27FC236}">
                <a16:creationId xmlns:a16="http://schemas.microsoft.com/office/drawing/2014/main" xmlns="" id="{DF29AF90-5C21-4AFA-839D-6BFC58580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86518FA-8F61-421C-AD12-270954A8127C}"/>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347246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1B330-CFD0-4560-B519-D12F26238F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C9E38AD-57F0-4475-9A8B-F626378F5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9B866E-2FA0-4F35-86A5-9FCD2B65C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6E1B009-14C3-4C93-BA00-880FF03BD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1D0454-A197-4984-B2B7-572D418375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C949971-7FDA-42BA-9DD5-096D9A491619}"/>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8" name="Footer Placeholder 7">
            <a:extLst>
              <a:ext uri="{FF2B5EF4-FFF2-40B4-BE49-F238E27FC236}">
                <a16:creationId xmlns:a16="http://schemas.microsoft.com/office/drawing/2014/main" xmlns="" id="{F8C40876-5B8A-4184-A552-E437449C01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CB07832-3772-44CC-B9B5-5D2BE821DBD0}"/>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374785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AC330-AA52-4AB7-B3A5-F9013E6AFE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76B8BFA-8A3A-4199-8DD2-43640AE54B9F}"/>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4" name="Footer Placeholder 3">
            <a:extLst>
              <a:ext uri="{FF2B5EF4-FFF2-40B4-BE49-F238E27FC236}">
                <a16:creationId xmlns:a16="http://schemas.microsoft.com/office/drawing/2014/main" xmlns="" id="{94E82D6F-A4CE-408B-A2BC-C0C199311E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8A99D3A-E427-4E31-8DAD-0F1D957AF3D2}"/>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51558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9B3CD4-DB7B-4CC2-A77D-BAFBFECA55AE}"/>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3" name="Footer Placeholder 2">
            <a:extLst>
              <a:ext uri="{FF2B5EF4-FFF2-40B4-BE49-F238E27FC236}">
                <a16:creationId xmlns:a16="http://schemas.microsoft.com/office/drawing/2014/main" xmlns="" id="{D84905B8-7556-4500-96A5-985FE45433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FF397E1-EB21-49C5-B14C-4EC3EBBEFF69}"/>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4612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E7F30-88E5-461C-B637-536419D9C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1583D25-36FB-4C48-8A7C-0F21C8E7F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06D8366-E940-47F9-A1C8-D6FB5ED78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EF0368-CFAE-413C-9E0E-EDC8F0007467}"/>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6" name="Footer Placeholder 5">
            <a:extLst>
              <a:ext uri="{FF2B5EF4-FFF2-40B4-BE49-F238E27FC236}">
                <a16:creationId xmlns:a16="http://schemas.microsoft.com/office/drawing/2014/main" xmlns="" id="{72DBE1C1-2BDC-48E9-847A-C38A47E0D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D548C1C-6A78-4575-890B-BE95926A3D1D}"/>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138036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6F05F-41B8-4E4D-B462-FB4370827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567B6AB-E631-4AEA-8C3D-5B205E559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D4D7AF0-0BAC-48A5-A193-2B53E27D9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86B46B-EBEF-4413-93C2-4C14FE86DCF6}"/>
              </a:ext>
            </a:extLst>
          </p:cNvPr>
          <p:cNvSpPr>
            <a:spLocks noGrp="1"/>
          </p:cNvSpPr>
          <p:nvPr>
            <p:ph type="dt" sz="half" idx="10"/>
          </p:nvPr>
        </p:nvSpPr>
        <p:spPr/>
        <p:txBody>
          <a:bodyPr/>
          <a:lstStyle/>
          <a:p>
            <a:fld id="{9C49E114-02F6-4724-81DC-0E994A5D2E4F}" type="datetimeFigureOut">
              <a:rPr lang="en-GB" smtClean="0"/>
              <a:t>10/07/2019</a:t>
            </a:fld>
            <a:endParaRPr lang="en-GB"/>
          </a:p>
        </p:txBody>
      </p:sp>
      <p:sp>
        <p:nvSpPr>
          <p:cNvPr id="6" name="Footer Placeholder 5">
            <a:extLst>
              <a:ext uri="{FF2B5EF4-FFF2-40B4-BE49-F238E27FC236}">
                <a16:creationId xmlns:a16="http://schemas.microsoft.com/office/drawing/2014/main" xmlns="" id="{D1CA46F1-E8FC-4A4C-BFFB-63782D6364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2885BAB-70AF-4457-AB58-F00F4C701C69}"/>
              </a:ext>
            </a:extLst>
          </p:cNvPr>
          <p:cNvSpPr>
            <a:spLocks noGrp="1"/>
          </p:cNvSpPr>
          <p:nvPr>
            <p:ph type="sldNum" sz="quarter" idx="12"/>
          </p:nvPr>
        </p:nvSpPr>
        <p:spPr/>
        <p:txBody>
          <a:bodyPr/>
          <a:lstStyle/>
          <a:p>
            <a:fld id="{ED225D39-B845-4317-A9B5-D728CAE83A6F}" type="slidenum">
              <a:rPr lang="en-GB" smtClean="0"/>
              <a:t>‹#›</a:t>
            </a:fld>
            <a:endParaRPr lang="en-GB"/>
          </a:p>
        </p:txBody>
      </p:sp>
    </p:spTree>
    <p:extLst>
      <p:ext uri="{BB962C8B-B14F-4D97-AF65-F5344CB8AC3E}">
        <p14:creationId xmlns:p14="http://schemas.microsoft.com/office/powerpoint/2010/main" val="81811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C8F4DE-9A30-47C5-90C1-99FE9BC48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A471374-1717-4448-8B34-A39FECB85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30245F3-939E-4B8C-94C2-E348BA6D6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9E114-02F6-4724-81DC-0E994A5D2E4F}" type="datetimeFigureOut">
              <a:rPr lang="en-GB" smtClean="0"/>
              <a:t>10/07/2019</a:t>
            </a:fld>
            <a:endParaRPr lang="en-GB"/>
          </a:p>
        </p:txBody>
      </p:sp>
      <p:sp>
        <p:nvSpPr>
          <p:cNvPr id="5" name="Footer Placeholder 4">
            <a:extLst>
              <a:ext uri="{FF2B5EF4-FFF2-40B4-BE49-F238E27FC236}">
                <a16:creationId xmlns:a16="http://schemas.microsoft.com/office/drawing/2014/main" xmlns="" id="{86BE2BD4-D7C3-4A9A-A63A-BC068A846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4B8DF63-52BB-42BA-946A-219A23C37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25D39-B845-4317-A9B5-D728CAE83A6F}" type="slidenum">
              <a:rPr lang="en-GB" smtClean="0"/>
              <a:t>‹#›</a:t>
            </a:fld>
            <a:endParaRPr lang="en-GB"/>
          </a:p>
        </p:txBody>
      </p:sp>
    </p:spTree>
    <p:extLst>
      <p:ext uri="{BB962C8B-B14F-4D97-AF65-F5344CB8AC3E}">
        <p14:creationId xmlns:p14="http://schemas.microsoft.com/office/powerpoint/2010/main" val="112604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slideLayout" Target="../slideLayouts/slideLayout5.xml"/><Relationship Id="rId4" Type="http://schemas.openxmlformats.org/officeDocument/2006/relationships/video" Target="../media/media2.mp4"/></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mailto:amelia.randle@nhs.net" TargetMode="External"/><Relationship Id="rId5" Type="http://schemas.openxmlformats.org/officeDocument/2006/relationships/image" Target="../media/image1.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0F61D-1DF1-4DCC-A1B7-FD6376737FBC}"/>
              </a:ext>
            </a:extLst>
          </p:cNvPr>
          <p:cNvSpPr>
            <a:spLocks noGrp="1"/>
          </p:cNvSpPr>
          <p:nvPr>
            <p:ph type="title"/>
          </p:nvPr>
        </p:nvSpPr>
        <p:spPr>
          <a:xfrm>
            <a:off x="104775" y="1523999"/>
            <a:ext cx="11249025" cy="3086101"/>
          </a:xfrm>
          <a:solidFill>
            <a:srgbClr val="FFC000"/>
          </a:solidFill>
        </p:spPr>
        <p:txBody>
          <a:bodyPr>
            <a:normAutofit/>
          </a:bodyPr>
          <a:lstStyle/>
          <a:p>
            <a:r>
              <a:rPr lang="en-GB" b="1" dirty="0">
                <a:solidFill>
                  <a:schemeClr val="bg1"/>
                </a:solidFill>
              </a:rPr>
              <a:t>NHS Long Term Plan: Rapid Diagnostic Centres (RDC)</a:t>
            </a:r>
            <a:br>
              <a:rPr lang="en-GB" b="1" dirty="0">
                <a:solidFill>
                  <a:schemeClr val="bg1"/>
                </a:solidFill>
              </a:rPr>
            </a:br>
            <a:r>
              <a:rPr lang="en-GB" b="1" dirty="0">
                <a:solidFill>
                  <a:schemeClr val="bg1"/>
                </a:solidFill>
              </a:rPr>
              <a:t>The SWAG Approach </a:t>
            </a:r>
          </a:p>
        </p:txBody>
      </p:sp>
      <p:sp>
        <p:nvSpPr>
          <p:cNvPr id="3" name="Content Placeholder 2">
            <a:extLst>
              <a:ext uri="{FF2B5EF4-FFF2-40B4-BE49-F238E27FC236}">
                <a16:creationId xmlns:a16="http://schemas.microsoft.com/office/drawing/2014/main" xmlns="" id="{B026980A-183B-47B9-A166-4C41FFB1AD07}"/>
              </a:ext>
            </a:extLst>
          </p:cNvPr>
          <p:cNvSpPr>
            <a:spLocks noGrp="1"/>
          </p:cNvSpPr>
          <p:nvPr>
            <p:ph idx="1"/>
          </p:nvPr>
        </p:nvSpPr>
        <p:spPr>
          <a:xfrm>
            <a:off x="838200" y="4105277"/>
            <a:ext cx="10515600" cy="2071686"/>
          </a:xfrm>
        </p:spPr>
        <p:txBody>
          <a:bodyPr/>
          <a:lstStyle/>
          <a:p>
            <a:endParaRPr lang="en-GB" dirty="0"/>
          </a:p>
          <a:p>
            <a:endParaRPr lang="en-GB" dirty="0"/>
          </a:p>
          <a:p>
            <a:pPr marL="0" indent="0">
              <a:buNone/>
            </a:pPr>
            <a:r>
              <a:rPr lang="en-GB" dirty="0"/>
              <a:t>Patricia McLarnon, Programme Manager SWAG Cancer Alliance on behalf of Dr Amelia Randle, Clinical Lead, SWAG Cancer Alliance </a:t>
            </a:r>
          </a:p>
        </p:txBody>
      </p:sp>
      <p:pic>
        <p:nvPicPr>
          <p:cNvPr id="4" name="Picture 3">
            <a:extLst>
              <a:ext uri="{FF2B5EF4-FFF2-40B4-BE49-F238E27FC236}">
                <a16:creationId xmlns:a16="http://schemas.microsoft.com/office/drawing/2014/main" xmlns="" id="{CC3C1F4B-78C0-4B52-9C71-64EB4FF24223}"/>
              </a:ext>
            </a:extLst>
          </p:cNvPr>
          <p:cNvPicPr>
            <a:picLocks noChangeAspect="1"/>
          </p:cNvPicPr>
          <p:nvPr/>
        </p:nvPicPr>
        <p:blipFill>
          <a:blip r:embed="rId3"/>
          <a:stretch>
            <a:fillRect/>
          </a:stretch>
        </p:blipFill>
        <p:spPr>
          <a:xfrm>
            <a:off x="9601200" y="83022"/>
            <a:ext cx="2590800" cy="1101462"/>
          </a:xfrm>
          <a:prstGeom prst="rect">
            <a:avLst/>
          </a:prstGeom>
        </p:spPr>
      </p:pic>
    </p:spTree>
    <p:extLst>
      <p:ext uri="{BB962C8B-B14F-4D97-AF65-F5344CB8AC3E}">
        <p14:creationId xmlns:p14="http://schemas.microsoft.com/office/powerpoint/2010/main" val="380253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048BD-AA26-4EDC-B718-63A0B8BB7E73}"/>
              </a:ext>
            </a:extLst>
          </p:cNvPr>
          <p:cNvSpPr>
            <a:spLocks noGrp="1"/>
          </p:cNvSpPr>
          <p:nvPr>
            <p:ph type="title"/>
          </p:nvPr>
        </p:nvSpPr>
        <p:spPr>
          <a:xfrm>
            <a:off x="863029" y="1012004"/>
            <a:ext cx="3416158" cy="4795408"/>
          </a:xfrm>
        </p:spPr>
        <p:txBody>
          <a:bodyPr>
            <a:normAutofit/>
          </a:bodyPr>
          <a:lstStyle/>
          <a:p>
            <a:r>
              <a:rPr lang="en-GB">
                <a:solidFill>
                  <a:srgbClr val="FFFFFF"/>
                </a:solidFill>
              </a:rPr>
              <a:t>Rapid Diagnostic Service</a:t>
            </a:r>
          </a:p>
        </p:txBody>
      </p:sp>
      <p:graphicFrame>
        <p:nvGraphicFramePr>
          <p:cNvPr id="5" name="Content Placeholder 2">
            <a:extLst>
              <a:ext uri="{FF2B5EF4-FFF2-40B4-BE49-F238E27FC236}">
                <a16:creationId xmlns:a16="http://schemas.microsoft.com/office/drawing/2014/main" xmlns="" id="{FEF6997C-AD77-4E72-8A9C-23B24DD1B81A}"/>
              </a:ext>
            </a:extLst>
          </p:cNvPr>
          <p:cNvGraphicFramePr>
            <a:graphicFrameLocks noGrp="1"/>
          </p:cNvGraphicFramePr>
          <p:nvPr>
            <p:ph idx="1"/>
            <p:extLst>
              <p:ext uri="{D42A27DB-BD31-4B8C-83A1-F6EECF244321}">
                <p14:modId xmlns:p14="http://schemas.microsoft.com/office/powerpoint/2010/main" val="21868407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D3461C56-2E16-4399-877A-31F11D7F513F}"/>
              </a:ext>
            </a:extLst>
          </p:cNvPr>
          <p:cNvSpPr txBox="1"/>
          <p:nvPr/>
        </p:nvSpPr>
        <p:spPr>
          <a:xfrm>
            <a:off x="152400" y="470924"/>
            <a:ext cx="4709532" cy="6217087"/>
          </a:xfrm>
          <a:prstGeom prst="rect">
            <a:avLst/>
          </a:prstGeom>
          <a:solidFill>
            <a:schemeClr val="accent4"/>
          </a:solidFill>
        </p:spPr>
        <p:txBody>
          <a:bodyPr wrap="square" rtlCol="0">
            <a:spAutoFit/>
          </a:bodyPr>
          <a:lstStyle/>
          <a:p>
            <a:pPr marL="285750" lvl="0" indent="-285750">
              <a:buFont typeface="Arial" panose="020B0604020202020204" pitchFamily="34" charset="0"/>
              <a:buChar char="•"/>
            </a:pPr>
            <a:r>
              <a:rPr lang="en-GB" sz="2000" dirty="0">
                <a:solidFill>
                  <a:schemeClr val="bg1"/>
                </a:solidFill>
                <a:latin typeface="Arial"/>
              </a:rPr>
              <a:t>By 2028 75% Cancers to be diagnosed at Stage 1&amp;2 </a:t>
            </a:r>
          </a:p>
          <a:p>
            <a:pPr marL="285750" lvl="0" indent="-285750">
              <a:buFont typeface="Arial" panose="020B0604020202020204" pitchFamily="34" charset="0"/>
              <a:buChar char="•"/>
            </a:pPr>
            <a:r>
              <a:rPr lang="en-GB" sz="2000" dirty="0">
                <a:solidFill>
                  <a:schemeClr val="bg1"/>
                </a:solidFill>
                <a:latin typeface="Arial"/>
              </a:rPr>
              <a:t>67% of people with vague symptoms are diagnosed at a late stage in comparison to 45% for people without vague symptoms (ACE Programme, Multidisciplinary Diagnostic Centre (MDC) based pathways for patients with non-specific but concerning symptoms: Interim report)</a:t>
            </a:r>
          </a:p>
          <a:p>
            <a:pPr marL="285750" lvl="0" indent="-285750">
              <a:buFont typeface="Arial" panose="020B0604020202020204" pitchFamily="34" charset="0"/>
              <a:buChar char="•"/>
            </a:pPr>
            <a:r>
              <a:rPr lang="en-GB" sz="2000" dirty="0">
                <a:solidFill>
                  <a:schemeClr val="bg1"/>
                </a:solidFill>
                <a:latin typeface="Arial"/>
              </a:rPr>
              <a:t>Patients with vague symptoms are more often diagnosed at an emergency presentation (PHE-Routes to diagnosis 2006-2015)</a:t>
            </a:r>
          </a:p>
          <a:p>
            <a:pPr marL="285750" lvl="0" indent="-285750">
              <a:buFont typeface="Arial" panose="020B0604020202020204" pitchFamily="34" charset="0"/>
              <a:buChar char="•"/>
            </a:pPr>
            <a:r>
              <a:rPr lang="en-GB" altLang="en-US" sz="2000" dirty="0">
                <a:solidFill>
                  <a:schemeClr val="bg1"/>
                </a:solidFill>
                <a:latin typeface="Arial" pitchFamily="34" charset="0"/>
                <a:ea typeface="Calibri" pitchFamily="34" charset="0"/>
                <a:cs typeface="Times New Roman" pitchFamily="18" charset="0"/>
              </a:rPr>
              <a:t>Absence of an optimal referral pathway for patients presenting with non-specific but concerning symptoms and variation in standards</a:t>
            </a:r>
            <a:endParaRPr lang="en-GB" sz="2000" dirty="0">
              <a:solidFill>
                <a:schemeClr val="bg1"/>
              </a:solidFill>
              <a:latin typeface="Arial"/>
            </a:endParaRPr>
          </a:p>
          <a:p>
            <a:endParaRPr lang="en-GB" dirty="0"/>
          </a:p>
        </p:txBody>
      </p:sp>
    </p:spTree>
    <p:extLst>
      <p:ext uri="{BB962C8B-B14F-4D97-AF65-F5344CB8AC3E}">
        <p14:creationId xmlns:p14="http://schemas.microsoft.com/office/powerpoint/2010/main" val="419935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35983008-94A2-48EC-9018-DEE4F71A2557}"/>
              </a:ext>
            </a:extLst>
          </p:cNvPr>
          <p:cNvGraphicFramePr>
            <a:graphicFrameLocks noGrp="1"/>
          </p:cNvGraphicFramePr>
          <p:nvPr>
            <p:ph idx="1"/>
            <p:extLst>
              <p:ext uri="{D42A27DB-BD31-4B8C-83A1-F6EECF244321}">
                <p14:modId xmlns:p14="http://schemas.microsoft.com/office/powerpoint/2010/main" val="34982153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113B47C2-8223-40F0-B2D5-686959689EA8}"/>
              </a:ext>
            </a:extLst>
          </p:cNvPr>
          <p:cNvSpPr txBox="1"/>
          <p:nvPr/>
        </p:nvSpPr>
        <p:spPr>
          <a:xfrm>
            <a:off x="178420" y="78059"/>
            <a:ext cx="4850780" cy="6586418"/>
          </a:xfrm>
          <a:prstGeom prst="rect">
            <a:avLst/>
          </a:prstGeom>
          <a:solidFill>
            <a:srgbClr val="FFC000"/>
          </a:solidFill>
        </p:spPr>
        <p:txBody>
          <a:bodyPr wrap="square" rtlCol="0">
            <a:spAutoFit/>
          </a:bodyPr>
          <a:lstStyle/>
          <a:p>
            <a:pPr marL="342900" indent="-342900">
              <a:buFont typeface="Arial" panose="020B0604020202020204" pitchFamily="34" charset="0"/>
              <a:buChar char="•"/>
            </a:pPr>
            <a:r>
              <a:rPr lang="en-GB" sz="2000" dirty="0">
                <a:solidFill>
                  <a:schemeClr val="bg1"/>
                </a:solidFill>
              </a:rPr>
              <a:t>As SWAG is a rural Alliance one RDC will not meet the needs of our diverse population</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US" sz="2000" dirty="0">
                <a:solidFill>
                  <a:schemeClr val="bg1"/>
                </a:solidFill>
              </a:rPr>
              <a:t>The SWAG Cancer Alliance </a:t>
            </a:r>
            <a:r>
              <a:rPr lang="en-GB" sz="2000" dirty="0">
                <a:solidFill>
                  <a:schemeClr val="bg1"/>
                </a:solidFill>
              </a:rPr>
              <a:t>would like to support the development of Rapid Diagnostic Services (RDS) providing services to 30-50,000 patients within Primary Care Networks (PCN)</a:t>
            </a:r>
          </a:p>
          <a:p>
            <a:endParaRPr lang="en-GB" sz="2000" dirty="0">
              <a:solidFill>
                <a:schemeClr val="bg1"/>
              </a:solidFill>
            </a:endParaRPr>
          </a:p>
          <a:p>
            <a:r>
              <a:rPr lang="en-GB" sz="2000" dirty="0">
                <a:solidFill>
                  <a:schemeClr val="bg1"/>
                </a:solidFill>
              </a:rPr>
              <a:t>RDC Principals </a:t>
            </a:r>
          </a:p>
          <a:p>
            <a:pPr marL="342900" indent="-342900">
              <a:buFont typeface="Arial" panose="020B0604020202020204" pitchFamily="34" charset="0"/>
              <a:buChar char="•"/>
            </a:pPr>
            <a:r>
              <a:rPr lang="en-GB" sz="2000" dirty="0">
                <a:solidFill>
                  <a:schemeClr val="bg1"/>
                </a:solidFill>
                <a:cs typeface="Arial" panose="020B0604020202020204" pitchFamily="34" charset="0"/>
              </a:rPr>
              <a:t>A single point of access to a diagnostic pathway for all patients with symptoms that could indicate cancer </a:t>
            </a:r>
          </a:p>
          <a:p>
            <a:pPr marL="342900" indent="-342900">
              <a:buFont typeface="Arial" panose="020B0604020202020204" pitchFamily="34" charset="0"/>
              <a:buChar char="•"/>
            </a:pPr>
            <a:r>
              <a:rPr lang="en-GB" sz="2000" dirty="0">
                <a:solidFill>
                  <a:schemeClr val="bg1"/>
                </a:solidFill>
                <a:cs typeface="Arial" panose="020B0604020202020204" pitchFamily="34" charset="0"/>
              </a:rPr>
              <a:t>A personalised, accurate and timely diagnosis of patients’ symptoms by integrating existing diagnostic provision and utilising networked clinical expertise and information locally </a:t>
            </a:r>
          </a:p>
          <a:p>
            <a:pPr marL="285750" indent="-285750">
              <a:buFont typeface="Arial" panose="020B0604020202020204" pitchFamily="34" charset="0"/>
              <a:buChar char="•"/>
            </a:pPr>
            <a:endParaRPr lang="en-GB" sz="2400" dirty="0">
              <a:solidFill>
                <a:schemeClr val="bg1"/>
              </a:solidFill>
            </a:endParaRPr>
          </a:p>
          <a:p>
            <a:endParaRPr lang="en-GB" dirty="0"/>
          </a:p>
        </p:txBody>
      </p:sp>
    </p:spTree>
    <p:extLst>
      <p:ext uri="{BB962C8B-B14F-4D97-AF65-F5344CB8AC3E}">
        <p14:creationId xmlns:p14="http://schemas.microsoft.com/office/powerpoint/2010/main" val="16394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1A2527-A663-4828-853B-438B5F606DEB}"/>
              </a:ext>
            </a:extLst>
          </p:cNvPr>
          <p:cNvSpPr>
            <a:spLocks noGrp="1"/>
          </p:cNvSpPr>
          <p:nvPr>
            <p:ph type="sldNum" sz="quarter" idx="12"/>
          </p:nvPr>
        </p:nvSpPr>
        <p:spPr>
          <a:xfrm>
            <a:off x="14644758" y="6446579"/>
            <a:ext cx="84959"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C82340-4C3D-4F0C-A398-099B0E33306C}" type="slidenum">
              <a:rPr kumimoji="0" lang="en-GB" sz="1200" b="0" i="0" u="none" strike="noStrike" kern="1200" cap="none" spc="0" normalizeH="0" baseline="0" noProof="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005EB8"/>
              </a:solidFill>
              <a:effectLst/>
              <a:uLnTx/>
              <a:uFillTx/>
              <a:latin typeface="Arial"/>
              <a:ea typeface="+mn-ea"/>
              <a:cs typeface="Arial"/>
            </a:endParaRPr>
          </a:p>
        </p:txBody>
      </p:sp>
      <p:sp>
        <p:nvSpPr>
          <p:cNvPr id="6" name="Rectangle 5">
            <a:extLst>
              <a:ext uri="{FF2B5EF4-FFF2-40B4-BE49-F238E27FC236}">
                <a16:creationId xmlns:a16="http://schemas.microsoft.com/office/drawing/2014/main" xmlns="" id="{8A85FFD0-CBC0-40A2-9C50-1B45400F9F03}"/>
              </a:ext>
            </a:extLst>
          </p:cNvPr>
          <p:cNvSpPr/>
          <p:nvPr/>
        </p:nvSpPr>
        <p:spPr>
          <a:xfrm>
            <a:off x="2995061" y="1550488"/>
            <a:ext cx="6985003" cy="3757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600"/>
              </a:spcAft>
              <a:buClr>
                <a:srgbClr val="005EB8"/>
              </a:buClr>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xmlns="" id="{11C26583-08E0-4B1E-BEAB-6E6371E8A723}"/>
              </a:ext>
            </a:extLst>
          </p:cNvPr>
          <p:cNvGrpSpPr/>
          <p:nvPr/>
        </p:nvGrpSpPr>
        <p:grpSpPr>
          <a:xfrm>
            <a:off x="276537" y="3092618"/>
            <a:ext cx="1196161" cy="980187"/>
            <a:chOff x="454156" y="1826089"/>
            <a:chExt cx="1196161" cy="980187"/>
          </a:xfrm>
        </p:grpSpPr>
        <p:pic>
          <p:nvPicPr>
            <p:cNvPr id="10" name="Graphic 9">
              <a:extLst>
                <a:ext uri="{FF2B5EF4-FFF2-40B4-BE49-F238E27FC236}">
                  <a16:creationId xmlns:a16="http://schemas.microsoft.com/office/drawing/2014/main" xmlns="" id="{A1C254BB-92BB-4A65-BDB6-6FBFE11A34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1553" y="1826089"/>
              <a:ext cx="521364" cy="658564"/>
            </a:xfrm>
            <a:prstGeom prst="rect">
              <a:avLst/>
            </a:prstGeom>
          </p:spPr>
        </p:pic>
        <p:sp>
          <p:nvSpPr>
            <p:cNvPr id="11" name="Rectangle 10">
              <a:extLst>
                <a:ext uri="{FF2B5EF4-FFF2-40B4-BE49-F238E27FC236}">
                  <a16:creationId xmlns:a16="http://schemas.microsoft.com/office/drawing/2014/main" xmlns="" id="{82F6F472-267D-43BC-8776-89E67A069BBE}"/>
                </a:ext>
              </a:extLst>
            </p:cNvPr>
            <p:cNvSpPr/>
            <p:nvPr/>
          </p:nvSpPr>
          <p:spPr>
            <a:xfrm>
              <a:off x="454156" y="2529277"/>
              <a:ext cx="1196161"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a:rPr>
                <a:t>Opportunities</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6" name="Rectangle 25">
            <a:extLst>
              <a:ext uri="{FF2B5EF4-FFF2-40B4-BE49-F238E27FC236}">
                <a16:creationId xmlns:a16="http://schemas.microsoft.com/office/drawing/2014/main" xmlns="" id="{E49DA31B-A9EF-45BC-BFCD-6FC0C653E410}"/>
              </a:ext>
            </a:extLst>
          </p:cNvPr>
          <p:cNvSpPr/>
          <p:nvPr/>
        </p:nvSpPr>
        <p:spPr>
          <a:xfrm>
            <a:off x="9292127" y="-17225"/>
            <a:ext cx="1375874" cy="3326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1. The problem</a:t>
            </a:r>
          </a:p>
        </p:txBody>
      </p:sp>
      <p:pic>
        <p:nvPicPr>
          <p:cNvPr id="12" name="Picture 11">
            <a:extLst>
              <a:ext uri="{FF2B5EF4-FFF2-40B4-BE49-F238E27FC236}">
                <a16:creationId xmlns:a16="http://schemas.microsoft.com/office/drawing/2014/main" xmlns="" id="{B0EACF36-D647-436E-A7C2-C2B7B7EE168A}"/>
              </a:ext>
            </a:extLst>
          </p:cNvPr>
          <p:cNvPicPr>
            <a:picLocks noChangeAspect="1"/>
          </p:cNvPicPr>
          <p:nvPr/>
        </p:nvPicPr>
        <p:blipFill>
          <a:blip r:embed="rId5"/>
          <a:stretch>
            <a:fillRect/>
          </a:stretch>
        </p:blipFill>
        <p:spPr>
          <a:xfrm>
            <a:off x="9292127" y="-17225"/>
            <a:ext cx="2590800" cy="1101462"/>
          </a:xfrm>
          <a:prstGeom prst="rect">
            <a:avLst/>
          </a:prstGeom>
        </p:spPr>
      </p:pic>
      <p:sp>
        <p:nvSpPr>
          <p:cNvPr id="3" name="Rectangle 2">
            <a:extLst>
              <a:ext uri="{FF2B5EF4-FFF2-40B4-BE49-F238E27FC236}">
                <a16:creationId xmlns:a16="http://schemas.microsoft.com/office/drawing/2014/main" xmlns="" id="{C3A12472-19A0-4AEC-8F88-4CB6A9895756}"/>
              </a:ext>
            </a:extLst>
          </p:cNvPr>
          <p:cNvSpPr/>
          <p:nvPr/>
        </p:nvSpPr>
        <p:spPr>
          <a:xfrm>
            <a:off x="100362" y="847493"/>
            <a:ext cx="11991276" cy="5632311"/>
          </a:xfrm>
          <a:prstGeom prst="rect">
            <a:avLst/>
          </a:prstGeom>
          <a:solidFill>
            <a:srgbClr val="FFC000"/>
          </a:solidFill>
        </p:spPr>
        <p:txBody>
          <a:bodyPr wrap="square">
            <a:spAutoFit/>
          </a:bodyPr>
          <a:lstStyle/>
          <a:p>
            <a:endParaRPr lang="en-GB" sz="2000" dirty="0"/>
          </a:p>
          <a:p>
            <a:pPr marL="342900" lvl="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Offer 45-minute appointment for eligible patients – providing comprehensive clinical assessment including health and social assessment relevant to the patient’s efficient navigation of their forward pathway. This assessment to be within the GP network geography providing the service for patients close to their home.</a:t>
            </a:r>
          </a:p>
          <a:p>
            <a:pPr marL="285750" lvl="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Establish relationships with secondary care teams to enable rapid access to appropriate investigation and multidisciplinary clinical advice. Investigations will be arranged in a streamlined way by establishing provision with existing diagnostic services. e.g. ring-fenced CT slots available on the day following the clinic.</a:t>
            </a:r>
          </a:p>
          <a:p>
            <a:pPr marL="285750" lvl="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Establish relationships with clinicians within the GP network to support early diagnosis of cancer and appropriate referral to service.</a:t>
            </a:r>
          </a:p>
          <a:p>
            <a:pPr marL="285750" lvl="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Work with the Cancer Alliance to share outcomes from each of the sites to evolve the service provision as we gain experience of what works well and, in due course, support roll out of services in neighbouring networks.</a:t>
            </a:r>
          </a:p>
          <a:p>
            <a:pPr marL="285750" indent="-285750">
              <a:buFont typeface="Arial" panose="020B0604020202020204" pitchFamily="34" charset="0"/>
              <a:buChar char="•"/>
            </a:pPr>
            <a:r>
              <a:rPr lang="en-GB" sz="2000" b="1" dirty="0">
                <a:solidFill>
                  <a:schemeClr val="bg1"/>
                </a:solidFill>
                <a:latin typeface="Arial" panose="020B0604020202020204" pitchFamily="34" charset="0"/>
                <a:cs typeface="Arial" panose="020B0604020202020204" pitchFamily="34" charset="0"/>
              </a:rPr>
              <a:t>The clinical lead could be a GP, consultant or Allied Health professional and could be employed by primary or secondary care.</a:t>
            </a:r>
            <a:r>
              <a:rPr lang="en-GB" sz="2000" dirty="0">
                <a:solidFill>
                  <a:schemeClr val="bg1"/>
                </a:solidFill>
                <a:latin typeface="Arial" panose="020B0604020202020204" pitchFamily="34" charset="0"/>
                <a:cs typeface="Arial" panose="020B0604020202020204" pitchFamily="34" charset="0"/>
              </a:rPr>
              <a:t> The initial assessment will be provided within the network geography either GP practice or other provider such as a local hospital if located within the network. </a:t>
            </a:r>
          </a:p>
        </p:txBody>
      </p:sp>
      <p:sp>
        <p:nvSpPr>
          <p:cNvPr id="7" name="Title 6">
            <a:extLst>
              <a:ext uri="{FF2B5EF4-FFF2-40B4-BE49-F238E27FC236}">
                <a16:creationId xmlns:a16="http://schemas.microsoft.com/office/drawing/2014/main" xmlns="" id="{C5C4CE08-BD6D-4D12-B0EA-8A0095DE9DDB}"/>
              </a:ext>
            </a:extLst>
          </p:cNvPr>
          <p:cNvSpPr>
            <a:spLocks noGrp="1"/>
          </p:cNvSpPr>
          <p:nvPr>
            <p:ph type="title"/>
          </p:nvPr>
        </p:nvSpPr>
        <p:spPr>
          <a:xfrm>
            <a:off x="100362" y="89211"/>
            <a:ext cx="8965580" cy="903248"/>
          </a:xfrm>
          <a:solidFill>
            <a:srgbClr val="FFC000"/>
          </a:solidFill>
        </p:spPr>
        <p:txBody>
          <a:bodyPr>
            <a:normAutofit fontScale="90000"/>
          </a:bodyPr>
          <a:lstStyle/>
          <a:p>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Each RDS service will have a lead clinician who will:</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
            </a:r>
            <a:br>
              <a:rPr lang="en-GB" sz="2800" b="1" dirty="0">
                <a:solidFill>
                  <a:schemeClr val="bg1"/>
                </a:solidFill>
                <a:latin typeface="Arial" panose="020B0604020202020204" pitchFamily="34" charset="0"/>
                <a:cs typeface="Arial" panose="020B0604020202020204" pitchFamily="34" charset="0"/>
              </a:rPr>
            </a:b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4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1A2527-A663-4828-853B-438B5F606DEB}"/>
              </a:ext>
            </a:extLst>
          </p:cNvPr>
          <p:cNvSpPr>
            <a:spLocks noGrp="1"/>
          </p:cNvSpPr>
          <p:nvPr>
            <p:ph type="sldNum" sz="quarter" idx="12"/>
          </p:nvPr>
        </p:nvSpPr>
        <p:spPr>
          <a:xfrm>
            <a:off x="14644758" y="6446579"/>
            <a:ext cx="84959"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C82340-4C3D-4F0C-A398-099B0E33306C}" type="slidenum">
              <a:rPr kumimoji="0" lang="en-GB" sz="1200" b="0" i="0" u="none" strike="noStrike" kern="1200" cap="none" spc="0" normalizeH="0" baseline="0" noProof="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005EB8"/>
              </a:solidFill>
              <a:effectLst/>
              <a:uLnTx/>
              <a:uFillTx/>
              <a:latin typeface="Arial"/>
              <a:ea typeface="+mn-ea"/>
              <a:cs typeface="Arial"/>
            </a:endParaRPr>
          </a:p>
        </p:txBody>
      </p:sp>
      <p:sp>
        <p:nvSpPr>
          <p:cNvPr id="6" name="Rectangle 5">
            <a:extLst>
              <a:ext uri="{FF2B5EF4-FFF2-40B4-BE49-F238E27FC236}">
                <a16:creationId xmlns:a16="http://schemas.microsoft.com/office/drawing/2014/main" xmlns="" id="{8A85FFD0-CBC0-40A2-9C50-1B45400F9F03}"/>
              </a:ext>
            </a:extLst>
          </p:cNvPr>
          <p:cNvSpPr/>
          <p:nvPr/>
        </p:nvSpPr>
        <p:spPr>
          <a:xfrm>
            <a:off x="2995061" y="1550488"/>
            <a:ext cx="6985003" cy="3757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600"/>
              </a:spcAft>
              <a:buClr>
                <a:srgbClr val="005EB8"/>
              </a:buClr>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xmlns="" id="{11C26583-08E0-4B1E-BEAB-6E6371E8A723}"/>
              </a:ext>
            </a:extLst>
          </p:cNvPr>
          <p:cNvGrpSpPr/>
          <p:nvPr/>
        </p:nvGrpSpPr>
        <p:grpSpPr>
          <a:xfrm>
            <a:off x="276537" y="3092618"/>
            <a:ext cx="1196161" cy="980187"/>
            <a:chOff x="454156" y="1826089"/>
            <a:chExt cx="1196161" cy="980187"/>
          </a:xfrm>
        </p:grpSpPr>
        <p:pic>
          <p:nvPicPr>
            <p:cNvPr id="10" name="Graphic 9">
              <a:extLst>
                <a:ext uri="{FF2B5EF4-FFF2-40B4-BE49-F238E27FC236}">
                  <a16:creationId xmlns:a16="http://schemas.microsoft.com/office/drawing/2014/main" xmlns="" id="{A1C254BB-92BB-4A65-BDB6-6FBFE11A34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1553" y="1826089"/>
              <a:ext cx="521364" cy="658564"/>
            </a:xfrm>
            <a:prstGeom prst="rect">
              <a:avLst/>
            </a:prstGeom>
          </p:spPr>
        </p:pic>
        <p:sp>
          <p:nvSpPr>
            <p:cNvPr id="11" name="Rectangle 10">
              <a:extLst>
                <a:ext uri="{FF2B5EF4-FFF2-40B4-BE49-F238E27FC236}">
                  <a16:creationId xmlns:a16="http://schemas.microsoft.com/office/drawing/2014/main" xmlns="" id="{82F6F472-267D-43BC-8776-89E67A069BBE}"/>
                </a:ext>
              </a:extLst>
            </p:cNvPr>
            <p:cNvSpPr/>
            <p:nvPr/>
          </p:nvSpPr>
          <p:spPr>
            <a:xfrm>
              <a:off x="454156" y="2529277"/>
              <a:ext cx="1196161"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Opportunities</a:t>
              </a:r>
            </a:p>
          </p:txBody>
        </p:sp>
      </p:grpSp>
      <p:sp>
        <p:nvSpPr>
          <p:cNvPr id="26" name="Rectangle 25">
            <a:extLst>
              <a:ext uri="{FF2B5EF4-FFF2-40B4-BE49-F238E27FC236}">
                <a16:creationId xmlns:a16="http://schemas.microsoft.com/office/drawing/2014/main" xmlns="" id="{E49DA31B-A9EF-45BC-BFCD-6FC0C653E410}"/>
              </a:ext>
            </a:extLst>
          </p:cNvPr>
          <p:cNvSpPr/>
          <p:nvPr/>
        </p:nvSpPr>
        <p:spPr>
          <a:xfrm>
            <a:off x="9292127" y="-17225"/>
            <a:ext cx="1375874" cy="3326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1. The problem</a:t>
            </a:r>
          </a:p>
        </p:txBody>
      </p:sp>
      <p:pic>
        <p:nvPicPr>
          <p:cNvPr id="12" name="Picture 11">
            <a:extLst>
              <a:ext uri="{FF2B5EF4-FFF2-40B4-BE49-F238E27FC236}">
                <a16:creationId xmlns:a16="http://schemas.microsoft.com/office/drawing/2014/main" xmlns="" id="{B0EACF36-D647-436E-A7C2-C2B7B7EE168A}"/>
              </a:ext>
            </a:extLst>
          </p:cNvPr>
          <p:cNvPicPr>
            <a:picLocks noChangeAspect="1"/>
          </p:cNvPicPr>
          <p:nvPr/>
        </p:nvPicPr>
        <p:blipFill>
          <a:blip r:embed="rId5"/>
          <a:stretch>
            <a:fillRect/>
          </a:stretch>
        </p:blipFill>
        <p:spPr>
          <a:xfrm>
            <a:off x="9292127" y="-17225"/>
            <a:ext cx="2590800" cy="1101462"/>
          </a:xfrm>
          <a:prstGeom prst="rect">
            <a:avLst/>
          </a:prstGeom>
        </p:spPr>
      </p:pic>
      <p:sp>
        <p:nvSpPr>
          <p:cNvPr id="3" name="Rectangle 2">
            <a:extLst>
              <a:ext uri="{FF2B5EF4-FFF2-40B4-BE49-F238E27FC236}">
                <a16:creationId xmlns:a16="http://schemas.microsoft.com/office/drawing/2014/main" xmlns="" id="{C3A12472-19A0-4AEC-8F88-4CB6A9895756}"/>
              </a:ext>
            </a:extLst>
          </p:cNvPr>
          <p:cNvSpPr/>
          <p:nvPr/>
        </p:nvSpPr>
        <p:spPr>
          <a:xfrm>
            <a:off x="100362" y="847493"/>
            <a:ext cx="11991276" cy="5632311"/>
          </a:xfrm>
          <a:prstGeom prst="rect">
            <a:avLst/>
          </a:prstGeom>
          <a:solidFill>
            <a:srgbClr val="FFC000"/>
          </a:solidFill>
        </p:spPr>
        <p:txBody>
          <a:bodyPr wrap="square">
            <a:spAutoFit/>
          </a:bodyPr>
          <a:lstStyle/>
          <a:p>
            <a:r>
              <a:rPr lang="en-GB" sz="2400" b="1" dirty="0">
                <a:solidFill>
                  <a:schemeClr val="bg1"/>
                </a:solidFill>
              </a:rPr>
              <a:t>Model 1</a:t>
            </a:r>
          </a:p>
          <a:p>
            <a:r>
              <a:rPr lang="en-GB" sz="2400" dirty="0">
                <a:solidFill>
                  <a:schemeClr val="bg1"/>
                </a:solidFill>
              </a:rPr>
              <a:t>GP as providing service in their practice for patients in all network practices offering 45-minute appointments on one day a week. GPs working in the practice identify appropriate patients and book them directly into the slot leaving referral information to be accessed on the clinical system. They will organise basic tests, so the results are available for this appointment. GP lead clinician assesses patient in clinic slot, discusses with secondary care and/or arranges rapid access to appropriate investigations at the local hospital.</a:t>
            </a:r>
          </a:p>
          <a:p>
            <a:r>
              <a:rPr lang="en-GB" sz="2400" b="1" dirty="0">
                <a:solidFill>
                  <a:schemeClr val="bg1"/>
                </a:solidFill>
              </a:rPr>
              <a:t>Model 2</a:t>
            </a:r>
          </a:p>
          <a:p>
            <a:r>
              <a:rPr lang="en-GB" sz="2400" dirty="0">
                <a:solidFill>
                  <a:schemeClr val="bg1"/>
                </a:solidFill>
              </a:rPr>
              <a:t>Acute trust within geography of three GP networks providing clinic at hospital outpatients for all three networks with GPs referring according to agreed criteria. This gives potential for same day investigation with e.g. CT.</a:t>
            </a:r>
          </a:p>
          <a:p>
            <a:r>
              <a:rPr lang="en-GB" sz="2400" b="1" dirty="0">
                <a:solidFill>
                  <a:schemeClr val="bg1"/>
                </a:solidFill>
              </a:rPr>
              <a:t>Model 3</a:t>
            </a:r>
          </a:p>
          <a:p>
            <a:r>
              <a:rPr lang="en-GB" sz="2400" dirty="0">
                <a:solidFill>
                  <a:schemeClr val="bg1"/>
                </a:solidFill>
              </a:rPr>
              <a:t>Advanced Nurse practitioner employed by acute trust provides clinical service for a number of primary care networks – offering clinic slots at different GP practices on different days of the week</a:t>
            </a: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xmlns="" id="{C5C4CE08-BD6D-4D12-B0EA-8A0095DE9DDB}"/>
              </a:ext>
            </a:extLst>
          </p:cNvPr>
          <p:cNvSpPr>
            <a:spLocks noGrp="1"/>
          </p:cNvSpPr>
          <p:nvPr>
            <p:ph type="title"/>
          </p:nvPr>
        </p:nvSpPr>
        <p:spPr>
          <a:xfrm>
            <a:off x="100362" y="89211"/>
            <a:ext cx="8965580" cy="758282"/>
          </a:xfrm>
          <a:solidFill>
            <a:srgbClr val="FFC000"/>
          </a:solidFill>
        </p:spPr>
        <p:txBody>
          <a:bodyPr>
            <a:normAutofit fontScale="90000"/>
          </a:bodyPr>
          <a:lstStyle/>
          <a:p>
            <a:r>
              <a:rPr lang="en-GB" sz="2800" dirty="0"/>
              <a:t/>
            </a:r>
            <a:br>
              <a:rPr lang="en-GB" sz="2800" dirty="0"/>
            </a:br>
            <a:r>
              <a:rPr lang="en-GB" sz="3100" b="1" dirty="0">
                <a:solidFill>
                  <a:schemeClr val="bg1"/>
                </a:solidFill>
                <a:latin typeface="Arial" panose="020B0604020202020204" pitchFamily="34" charset="0"/>
                <a:cs typeface="Arial" panose="020B0604020202020204" pitchFamily="34" charset="0"/>
              </a:rPr>
              <a:t>Potential service models</a:t>
            </a: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60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D659-B991-43BF-83C6-BAFFA88406FA}"/>
              </a:ext>
            </a:extLst>
          </p:cNvPr>
          <p:cNvSpPr>
            <a:spLocks noGrp="1"/>
          </p:cNvSpPr>
          <p:nvPr>
            <p:ph type="title"/>
          </p:nvPr>
        </p:nvSpPr>
        <p:spPr>
          <a:xfrm>
            <a:off x="839788" y="365126"/>
            <a:ext cx="10515600" cy="520700"/>
          </a:xfrm>
          <a:solidFill>
            <a:schemeClr val="accent6"/>
          </a:solidFill>
        </p:spPr>
        <p:txBody>
          <a:bodyPr>
            <a:normAutofit fontScale="90000"/>
          </a:bodyPr>
          <a:lstStyle/>
          <a:p>
            <a:r>
              <a:rPr lang="en-GB" b="1" dirty="0">
                <a:solidFill>
                  <a:schemeClr val="bg1"/>
                </a:solidFill>
              </a:rPr>
              <a:t>Benefits</a:t>
            </a:r>
            <a:r>
              <a:rPr lang="en-GB" b="1" dirty="0"/>
              <a:t> </a:t>
            </a:r>
          </a:p>
        </p:txBody>
      </p:sp>
      <p:sp>
        <p:nvSpPr>
          <p:cNvPr id="3" name="Text Placeholder 2">
            <a:extLst>
              <a:ext uri="{FF2B5EF4-FFF2-40B4-BE49-F238E27FC236}">
                <a16:creationId xmlns:a16="http://schemas.microsoft.com/office/drawing/2014/main" xmlns="" id="{4E0D4291-C1A4-4F7F-B745-3C6181F9CD45}"/>
              </a:ext>
            </a:extLst>
          </p:cNvPr>
          <p:cNvSpPr>
            <a:spLocks noGrp="1"/>
          </p:cNvSpPr>
          <p:nvPr>
            <p:ph type="body" idx="1"/>
          </p:nvPr>
        </p:nvSpPr>
        <p:spPr>
          <a:xfrm>
            <a:off x="900112" y="2732049"/>
            <a:ext cx="5157787" cy="777020"/>
          </a:xfrm>
        </p:spPr>
        <p:txBody>
          <a:bodyPr/>
          <a:lstStyle/>
          <a:p>
            <a:r>
              <a:rPr lang="en-GB" dirty="0"/>
              <a:t>NHS</a:t>
            </a:r>
          </a:p>
        </p:txBody>
      </p:sp>
      <p:pic>
        <p:nvPicPr>
          <p:cNvPr id="7" name="RDC 4">
            <a:hlinkClick r:id="" action="ppaction://media"/>
            <a:extLst>
              <a:ext uri="{FF2B5EF4-FFF2-40B4-BE49-F238E27FC236}">
                <a16:creationId xmlns:a16="http://schemas.microsoft.com/office/drawing/2014/main" xmlns="" id="{2FDF6FAD-F87E-46B6-AAE2-31B5C91CE3CE}"/>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839788" y="3657600"/>
            <a:ext cx="5157787" cy="2139950"/>
          </a:xfrm>
        </p:spPr>
      </p:pic>
      <p:sp>
        <p:nvSpPr>
          <p:cNvPr id="5" name="Text Placeholder 4">
            <a:extLst>
              <a:ext uri="{FF2B5EF4-FFF2-40B4-BE49-F238E27FC236}">
                <a16:creationId xmlns:a16="http://schemas.microsoft.com/office/drawing/2014/main" xmlns="" id="{AF859D8E-33AC-40FF-9F12-1C0023B9DFEA}"/>
              </a:ext>
            </a:extLst>
          </p:cNvPr>
          <p:cNvSpPr>
            <a:spLocks noGrp="1"/>
          </p:cNvSpPr>
          <p:nvPr>
            <p:ph type="body" sz="quarter" idx="3"/>
          </p:nvPr>
        </p:nvSpPr>
        <p:spPr>
          <a:xfrm>
            <a:off x="6172200" y="2732049"/>
            <a:ext cx="5183188" cy="602166"/>
          </a:xfrm>
        </p:spPr>
        <p:txBody>
          <a:bodyPr/>
          <a:lstStyle/>
          <a:p>
            <a:r>
              <a:rPr lang="en-GB" dirty="0"/>
              <a:t>Patient</a:t>
            </a:r>
          </a:p>
        </p:txBody>
      </p:sp>
      <p:pic>
        <p:nvPicPr>
          <p:cNvPr id="8" name="RDC5">
            <a:hlinkClick r:id="" action="ppaction://media"/>
            <a:extLst>
              <a:ext uri="{FF2B5EF4-FFF2-40B4-BE49-F238E27FC236}">
                <a16:creationId xmlns:a16="http://schemas.microsoft.com/office/drawing/2014/main" xmlns="" id="{C29368E9-C4A8-4423-91C4-0A57ECF09C0C}"/>
              </a:ext>
            </a:extLst>
          </p:cNvPr>
          <p:cNvPicPr>
            <a:picLocks noGrp="1" noChangeAspect="1"/>
          </p:cNvPicPr>
          <p:nvPr>
            <p:ph sz="quarter" idx="4"/>
            <a:videoFile r:link="rId4"/>
            <p:extLst>
              <p:ext uri="{DAA4B4D4-6D71-4841-9C94-3DE7FCFB9230}">
                <p14:media xmlns:p14="http://schemas.microsoft.com/office/powerpoint/2010/main" r:embed="rId3"/>
              </p:ext>
            </p:extLst>
          </p:nvPr>
        </p:nvPicPr>
        <p:blipFill>
          <a:blip r:embed="rId7"/>
          <a:stretch>
            <a:fillRect/>
          </a:stretch>
        </p:blipFill>
        <p:spPr>
          <a:xfrm>
            <a:off x="6172200" y="3674414"/>
            <a:ext cx="5183188" cy="2139951"/>
          </a:xfrm>
        </p:spPr>
      </p:pic>
      <p:sp>
        <p:nvSpPr>
          <p:cNvPr id="9" name="TextBox 8">
            <a:extLst>
              <a:ext uri="{FF2B5EF4-FFF2-40B4-BE49-F238E27FC236}">
                <a16:creationId xmlns:a16="http://schemas.microsoft.com/office/drawing/2014/main" xmlns="" id="{9E84FB0E-E5BB-4A9C-8EC3-F8FEA9E3A92F}"/>
              </a:ext>
            </a:extLst>
          </p:cNvPr>
          <p:cNvSpPr txBox="1"/>
          <p:nvPr/>
        </p:nvSpPr>
        <p:spPr>
          <a:xfrm>
            <a:off x="848112" y="1060450"/>
            <a:ext cx="5209787" cy="1323439"/>
          </a:xfrm>
          <a:prstGeom prst="rect">
            <a:avLst/>
          </a:prstGeom>
          <a:solidFill>
            <a:srgbClr val="FFC000"/>
          </a:solidFill>
          <a:ln>
            <a:solidFill>
              <a:srgbClr val="0070C0"/>
            </a:solidFill>
          </a:ln>
        </p:spPr>
        <p:txBody>
          <a:bodyPr wrap="square" rtlCol="0">
            <a:spAutoFit/>
          </a:bodyPr>
          <a:lstStyle/>
          <a:p>
            <a:r>
              <a:rPr lang="en-GB" sz="2000" dirty="0">
                <a:solidFill>
                  <a:schemeClr val="bg1"/>
                </a:solidFill>
              </a:rPr>
              <a:t>Reduce 2WW</a:t>
            </a:r>
          </a:p>
          <a:p>
            <a:r>
              <a:rPr lang="en-GB" sz="2000" dirty="0">
                <a:solidFill>
                  <a:schemeClr val="bg1"/>
                </a:solidFill>
              </a:rPr>
              <a:t>Optimised use of investigations</a:t>
            </a:r>
          </a:p>
          <a:p>
            <a:r>
              <a:rPr lang="en-GB" sz="2000" dirty="0">
                <a:solidFill>
                  <a:schemeClr val="bg1"/>
                </a:solidFill>
              </a:rPr>
              <a:t>More efficient use of consultant, CNS and GP time</a:t>
            </a:r>
          </a:p>
        </p:txBody>
      </p:sp>
      <p:sp>
        <p:nvSpPr>
          <p:cNvPr id="6" name="TextBox 5">
            <a:extLst>
              <a:ext uri="{FF2B5EF4-FFF2-40B4-BE49-F238E27FC236}">
                <a16:creationId xmlns:a16="http://schemas.microsoft.com/office/drawing/2014/main" xmlns="" id="{F8896AF2-AF79-4CB9-8FB0-E18A45CA80AE}"/>
              </a:ext>
            </a:extLst>
          </p:cNvPr>
          <p:cNvSpPr txBox="1"/>
          <p:nvPr/>
        </p:nvSpPr>
        <p:spPr>
          <a:xfrm>
            <a:off x="6200078" y="936702"/>
            <a:ext cx="5209788" cy="1654948"/>
          </a:xfrm>
          <a:prstGeom prst="rect">
            <a:avLst/>
          </a:prstGeom>
          <a:solidFill>
            <a:srgbClr val="FFC000"/>
          </a:solidFill>
          <a:ln>
            <a:solidFill>
              <a:srgbClr val="0070C0"/>
            </a:solidFill>
          </a:ln>
        </p:spPr>
        <p:txBody>
          <a:bodyPr wrap="square" rtlCol="0">
            <a:spAutoFit/>
          </a:bodyPr>
          <a:lstStyle/>
          <a:p>
            <a:r>
              <a:rPr lang="en-GB" sz="2000" dirty="0">
                <a:solidFill>
                  <a:schemeClr val="bg1"/>
                </a:solidFill>
              </a:rPr>
              <a:t>Holistic care closer to home</a:t>
            </a:r>
          </a:p>
          <a:p>
            <a:r>
              <a:rPr lang="en-GB" sz="2000" dirty="0">
                <a:solidFill>
                  <a:schemeClr val="bg1"/>
                </a:solidFill>
              </a:rPr>
              <a:t>Continuity of care</a:t>
            </a:r>
          </a:p>
          <a:p>
            <a:r>
              <a:rPr lang="en-GB" sz="2000" dirty="0">
                <a:solidFill>
                  <a:schemeClr val="bg1"/>
                </a:solidFill>
              </a:rPr>
              <a:t>Multidisciplinary specialist opinion</a:t>
            </a:r>
          </a:p>
          <a:p>
            <a:r>
              <a:rPr lang="en-GB" sz="2000" dirty="0">
                <a:solidFill>
                  <a:schemeClr val="bg1"/>
                </a:solidFill>
              </a:rPr>
              <a:t>Rapid investigations</a:t>
            </a:r>
          </a:p>
          <a:p>
            <a:r>
              <a:rPr lang="en-GB" sz="2000" dirty="0">
                <a:solidFill>
                  <a:schemeClr val="bg1"/>
                </a:solidFill>
              </a:rPr>
              <a:t>Faster diagnosis</a:t>
            </a:r>
          </a:p>
        </p:txBody>
      </p:sp>
    </p:spTree>
    <p:extLst>
      <p:ext uri="{BB962C8B-B14F-4D97-AF65-F5344CB8AC3E}">
        <p14:creationId xmlns:p14="http://schemas.microsoft.com/office/powerpoint/2010/main" val="1711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35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35983008-94A2-48EC-9018-DEE4F71A2557}"/>
              </a:ext>
            </a:extLst>
          </p:cNvPr>
          <p:cNvGraphicFramePr>
            <a:graphicFrameLocks noGrp="1"/>
          </p:cNvGraphicFramePr>
          <p:nvPr>
            <p:ph idx="1"/>
            <p:extLst>
              <p:ext uri="{D42A27DB-BD31-4B8C-83A1-F6EECF244321}">
                <p14:modId xmlns:p14="http://schemas.microsoft.com/office/powerpoint/2010/main" val="5501998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113B47C2-8223-40F0-B2D5-686959689EA8}"/>
              </a:ext>
            </a:extLst>
          </p:cNvPr>
          <p:cNvSpPr txBox="1"/>
          <p:nvPr/>
        </p:nvSpPr>
        <p:spPr>
          <a:xfrm>
            <a:off x="301082" y="124178"/>
            <a:ext cx="4756339" cy="7140416"/>
          </a:xfrm>
          <a:prstGeom prst="rect">
            <a:avLst/>
          </a:prstGeom>
          <a:solidFill>
            <a:srgbClr val="FFC000"/>
          </a:solidFill>
        </p:spPr>
        <p:txBody>
          <a:bodyPr wrap="square" rtlCol="0">
            <a:spAutoFit/>
          </a:bodyPr>
          <a:lstStyle/>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EOI to be submitted by 31</a:t>
            </a:r>
            <a:r>
              <a:rPr lang="en-GB" sz="2000" baseline="30000" dirty="0">
                <a:solidFill>
                  <a:schemeClr val="bg1"/>
                </a:solidFill>
                <a:latin typeface="Arial" panose="020B0604020202020204" pitchFamily="34" charset="0"/>
                <a:cs typeface="Arial" panose="020B0604020202020204" pitchFamily="34" charset="0"/>
              </a:rPr>
              <a:t>st</a:t>
            </a:r>
            <a:r>
              <a:rPr lang="en-GB" sz="2000" dirty="0">
                <a:solidFill>
                  <a:schemeClr val="bg1"/>
                </a:solidFill>
                <a:latin typeface="Arial" panose="020B0604020202020204" pitchFamily="34" charset="0"/>
                <a:cs typeface="Arial" panose="020B0604020202020204" pitchFamily="34" charset="0"/>
              </a:rPr>
              <a:t> July 2019</a:t>
            </a:r>
          </a:p>
          <a:p>
            <a:r>
              <a:rPr lang="en-GB" sz="2000" dirty="0">
                <a:solidFill>
                  <a:schemeClr val="bg1"/>
                </a:solidFill>
                <a:latin typeface="Arial" panose="020B0604020202020204" pitchFamily="34" charset="0"/>
                <a:cs typeface="Arial" panose="020B0604020202020204" pitchFamily="34" charset="0"/>
              </a:rPr>
              <a:t>STP Lead</a:t>
            </a:r>
          </a:p>
          <a:p>
            <a:r>
              <a:rPr lang="en-GB" sz="2000" dirty="0">
                <a:solidFill>
                  <a:schemeClr val="bg1"/>
                </a:solidFill>
                <a:latin typeface="Arial" panose="020B0604020202020204" pitchFamily="34" charset="0"/>
                <a:cs typeface="Arial" panose="020B0604020202020204" pitchFamily="34" charset="0"/>
              </a:rPr>
              <a:t>Secondary care lead</a:t>
            </a:r>
          </a:p>
          <a:p>
            <a:r>
              <a:rPr lang="en-GB" sz="2000" dirty="0">
                <a:solidFill>
                  <a:schemeClr val="bg1"/>
                </a:solidFill>
                <a:latin typeface="Arial" panose="020B0604020202020204" pitchFamily="34" charset="0"/>
                <a:cs typeface="Arial" panose="020B0604020202020204" pitchFamily="34" charset="0"/>
              </a:rPr>
              <a:t>PCN Lead</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Brief outline of proposal / ideas. (You do not need to have a full proposal at this stage, enthusiasm to work with local teams and develop a service is more important but we would be interested to hear your early thoughts on how this may work within your network –</a:t>
            </a:r>
          </a:p>
          <a:p>
            <a:r>
              <a:rPr lang="en-GB" sz="2000" dirty="0">
                <a:solidFill>
                  <a:schemeClr val="bg1"/>
                </a:solidFill>
                <a:latin typeface="Arial" panose="020B0604020202020204" pitchFamily="34" charset="0"/>
                <a:cs typeface="Arial" panose="020B0604020202020204" pitchFamily="34" charset="0"/>
              </a:rPr>
              <a:t>continued evaluation and evolution throughout the pilots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Cost effective service to be commissioned </a:t>
            </a:r>
          </a:p>
          <a:p>
            <a:endParaRPr lang="en-GB" sz="2000" u="sng" dirty="0"/>
          </a:p>
          <a:p>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35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1A2527-A663-4828-853B-438B5F606DEB}"/>
              </a:ext>
            </a:extLst>
          </p:cNvPr>
          <p:cNvSpPr>
            <a:spLocks noGrp="1"/>
          </p:cNvSpPr>
          <p:nvPr>
            <p:ph type="sldNum" sz="quarter" idx="12"/>
          </p:nvPr>
        </p:nvSpPr>
        <p:spPr>
          <a:xfrm>
            <a:off x="14644758" y="6446579"/>
            <a:ext cx="84959"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C82340-4C3D-4F0C-A398-099B0E33306C}" type="slidenum">
              <a:rPr kumimoji="0" lang="en-GB" sz="1200" b="0" i="0" u="none" strike="noStrike" kern="1200" cap="none" spc="0" normalizeH="0" baseline="0" noProof="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05EB8"/>
              </a:solidFill>
              <a:effectLst/>
              <a:uLnTx/>
              <a:uFillTx/>
              <a:latin typeface="Arial"/>
              <a:ea typeface="+mn-ea"/>
              <a:cs typeface="Arial"/>
            </a:endParaRPr>
          </a:p>
        </p:txBody>
      </p:sp>
      <p:sp>
        <p:nvSpPr>
          <p:cNvPr id="6" name="Rectangle 5">
            <a:extLst>
              <a:ext uri="{FF2B5EF4-FFF2-40B4-BE49-F238E27FC236}">
                <a16:creationId xmlns:a16="http://schemas.microsoft.com/office/drawing/2014/main" xmlns="" id="{8A85FFD0-CBC0-40A2-9C50-1B45400F9F03}"/>
              </a:ext>
            </a:extLst>
          </p:cNvPr>
          <p:cNvSpPr/>
          <p:nvPr/>
        </p:nvSpPr>
        <p:spPr>
          <a:xfrm>
            <a:off x="2995061" y="1550488"/>
            <a:ext cx="6985003" cy="3757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600"/>
              </a:spcAft>
              <a:buClr>
                <a:srgbClr val="005EB8"/>
              </a:buClr>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xmlns="" id="{11C26583-08E0-4B1E-BEAB-6E6371E8A723}"/>
              </a:ext>
            </a:extLst>
          </p:cNvPr>
          <p:cNvGrpSpPr/>
          <p:nvPr/>
        </p:nvGrpSpPr>
        <p:grpSpPr>
          <a:xfrm>
            <a:off x="276537" y="3092618"/>
            <a:ext cx="1196161" cy="980187"/>
            <a:chOff x="454156" y="1826089"/>
            <a:chExt cx="1196161" cy="980187"/>
          </a:xfrm>
        </p:grpSpPr>
        <p:pic>
          <p:nvPicPr>
            <p:cNvPr id="10" name="Graphic 9">
              <a:extLst>
                <a:ext uri="{FF2B5EF4-FFF2-40B4-BE49-F238E27FC236}">
                  <a16:creationId xmlns:a16="http://schemas.microsoft.com/office/drawing/2014/main" xmlns="" id="{A1C254BB-92BB-4A65-BDB6-6FBFE11A34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1553" y="1826089"/>
              <a:ext cx="521364" cy="658564"/>
            </a:xfrm>
            <a:prstGeom prst="rect">
              <a:avLst/>
            </a:prstGeom>
          </p:spPr>
        </p:pic>
        <p:sp>
          <p:nvSpPr>
            <p:cNvPr id="11" name="Rectangle 10">
              <a:extLst>
                <a:ext uri="{FF2B5EF4-FFF2-40B4-BE49-F238E27FC236}">
                  <a16:creationId xmlns:a16="http://schemas.microsoft.com/office/drawing/2014/main" xmlns="" id="{82F6F472-267D-43BC-8776-89E67A069BBE}"/>
                </a:ext>
              </a:extLst>
            </p:cNvPr>
            <p:cNvSpPr/>
            <p:nvPr/>
          </p:nvSpPr>
          <p:spPr>
            <a:xfrm>
              <a:off x="454156" y="2529277"/>
              <a:ext cx="1196161"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Opportunities</a:t>
              </a:r>
            </a:p>
          </p:txBody>
        </p:sp>
      </p:grpSp>
      <p:sp>
        <p:nvSpPr>
          <p:cNvPr id="26" name="Rectangle 25">
            <a:extLst>
              <a:ext uri="{FF2B5EF4-FFF2-40B4-BE49-F238E27FC236}">
                <a16:creationId xmlns:a16="http://schemas.microsoft.com/office/drawing/2014/main" xmlns="" id="{E49DA31B-A9EF-45BC-BFCD-6FC0C653E410}"/>
              </a:ext>
            </a:extLst>
          </p:cNvPr>
          <p:cNvSpPr/>
          <p:nvPr/>
        </p:nvSpPr>
        <p:spPr>
          <a:xfrm>
            <a:off x="9292127" y="-17225"/>
            <a:ext cx="1375874" cy="3326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1. The problem</a:t>
            </a:r>
          </a:p>
        </p:txBody>
      </p:sp>
      <p:pic>
        <p:nvPicPr>
          <p:cNvPr id="12" name="Picture 11">
            <a:extLst>
              <a:ext uri="{FF2B5EF4-FFF2-40B4-BE49-F238E27FC236}">
                <a16:creationId xmlns:a16="http://schemas.microsoft.com/office/drawing/2014/main" xmlns="" id="{B0EACF36-D647-436E-A7C2-C2B7B7EE168A}"/>
              </a:ext>
            </a:extLst>
          </p:cNvPr>
          <p:cNvPicPr>
            <a:picLocks noChangeAspect="1"/>
          </p:cNvPicPr>
          <p:nvPr/>
        </p:nvPicPr>
        <p:blipFill>
          <a:blip r:embed="rId5"/>
          <a:stretch>
            <a:fillRect/>
          </a:stretch>
        </p:blipFill>
        <p:spPr>
          <a:xfrm>
            <a:off x="9292127" y="-17225"/>
            <a:ext cx="2590800" cy="1101462"/>
          </a:xfrm>
          <a:prstGeom prst="rect">
            <a:avLst/>
          </a:prstGeom>
        </p:spPr>
      </p:pic>
      <p:sp>
        <p:nvSpPr>
          <p:cNvPr id="3" name="Rectangle 2">
            <a:extLst>
              <a:ext uri="{FF2B5EF4-FFF2-40B4-BE49-F238E27FC236}">
                <a16:creationId xmlns:a16="http://schemas.microsoft.com/office/drawing/2014/main" xmlns="" id="{C3A12472-19A0-4AEC-8F88-4CB6A9895756}"/>
              </a:ext>
            </a:extLst>
          </p:cNvPr>
          <p:cNvSpPr/>
          <p:nvPr/>
        </p:nvSpPr>
        <p:spPr>
          <a:xfrm>
            <a:off x="100362" y="847493"/>
            <a:ext cx="11991276" cy="6001643"/>
          </a:xfrm>
          <a:prstGeom prst="rect">
            <a:avLst/>
          </a:prstGeom>
          <a:solidFill>
            <a:srgbClr val="FFC000"/>
          </a:solidFill>
        </p:spPr>
        <p:txBody>
          <a:bodyPr wrap="square">
            <a:spAutoFit/>
          </a:bodyPr>
          <a:lstStyle/>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Opportunities for haematology </a:t>
            </a:r>
          </a:p>
          <a:p>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solidFill>
                  <a:prstClr val="white"/>
                </a:solidFill>
                <a:latin typeface="Arial" panose="020B0604020202020204" pitchFamily="34" charset="0"/>
                <a:cs typeface="Arial" panose="020B0604020202020204" pitchFamily="34" charset="0"/>
              </a:rPr>
              <a:t>To be creative for this patient cohort</a:t>
            </a:r>
          </a:p>
          <a:p>
            <a:r>
              <a:rPr lang="en-GB" sz="2400" dirty="0"/>
              <a:t> </a:t>
            </a:r>
            <a:endParaRPr lang="en-GB" sz="2400" b="1" dirty="0">
              <a:solidFill>
                <a:prstClr val="white"/>
              </a:solidFill>
              <a:latin typeface="Arial" panose="020B0604020202020204" pitchFamily="34" charset="0"/>
              <a:cs typeface="Arial" panose="020B0604020202020204" pitchFamily="34" charset="0"/>
            </a:endParaRPr>
          </a:p>
          <a:p>
            <a:pPr lvl="0"/>
            <a:r>
              <a:rPr lang="en-GB" sz="2400" b="1" dirty="0">
                <a:solidFill>
                  <a:schemeClr val="bg1"/>
                </a:solidFill>
                <a:latin typeface="Arial" panose="020B0604020202020204" pitchFamily="34" charset="0"/>
                <a:cs typeface="Arial" panose="020B0604020202020204" pitchFamily="34" charset="0"/>
              </a:rPr>
              <a:t>To transform and be involved in designing these services – </a:t>
            </a:r>
          </a:p>
          <a:p>
            <a:pPr marL="457200" lvl="0" indent="-457200">
              <a:buAutoNum type="arabicPeriod"/>
            </a:pPr>
            <a:r>
              <a:rPr lang="en-GB" sz="2400" b="1" dirty="0">
                <a:solidFill>
                  <a:schemeClr val="bg1"/>
                </a:solidFill>
                <a:latin typeface="Arial" panose="020B0604020202020204" pitchFamily="34" charset="0"/>
                <a:cs typeface="Arial" panose="020B0604020202020204" pitchFamily="34" charset="0"/>
              </a:rPr>
              <a:t>funded clinical lead time </a:t>
            </a:r>
          </a:p>
          <a:p>
            <a:pPr marL="457200" lvl="0" indent="-457200">
              <a:buAutoNum type="arabicPeriod"/>
            </a:pPr>
            <a:r>
              <a:rPr lang="en-GB" sz="2400" b="1" dirty="0">
                <a:solidFill>
                  <a:schemeClr val="bg1"/>
                </a:solidFill>
                <a:latin typeface="Arial" panose="020B0604020202020204" pitchFamily="34" charset="0"/>
                <a:cs typeface="Arial" panose="020B0604020202020204" pitchFamily="34" charset="0"/>
              </a:rPr>
              <a:t>provide clinical expertise to the RDS design </a:t>
            </a:r>
          </a:p>
          <a:p>
            <a:pPr lvl="0"/>
            <a:endParaRPr lang="en-GB" sz="2400" b="1" dirty="0">
              <a:solidFill>
                <a:schemeClr val="bg1"/>
              </a:solidFill>
              <a:latin typeface="Arial" panose="020B0604020202020204" pitchFamily="34" charset="0"/>
              <a:cs typeface="Arial" panose="020B0604020202020204" pitchFamily="34" charset="0"/>
            </a:endParaRPr>
          </a:p>
          <a:p>
            <a:pPr lvl="0"/>
            <a:r>
              <a:rPr lang="en-GB" sz="2400" b="1" dirty="0">
                <a:solidFill>
                  <a:schemeClr val="bg1"/>
                </a:solidFill>
                <a:latin typeface="Arial" panose="020B0604020202020204" pitchFamily="34" charset="0"/>
                <a:cs typeface="Arial" panose="020B0604020202020204" pitchFamily="34" charset="0"/>
              </a:rPr>
              <a:t>Contact STP cancer lead or Dr Amelia Randle </a:t>
            </a:r>
          </a:p>
          <a:p>
            <a:pPr lvl="0"/>
            <a:r>
              <a:rPr lang="en-GB" sz="2400" b="1" dirty="0">
                <a:solidFill>
                  <a:schemeClr val="bg1"/>
                </a:solidFill>
                <a:latin typeface="Arial" panose="020B0604020202020204" pitchFamily="34" charset="0"/>
                <a:cs typeface="Arial" panose="020B0604020202020204" pitchFamily="34" charset="0"/>
                <a:hlinkClick r:id="rId6"/>
              </a:rPr>
              <a:t>amelia.randle@nhs.net</a:t>
            </a:r>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accent1"/>
                </a:solidFill>
              </a:rPr>
              <a:t>Mobile: 07733101554</a:t>
            </a:r>
          </a:p>
          <a:p>
            <a:pPr lvl="0"/>
            <a:r>
              <a:rPr lang="en-GB" sz="2400" b="1" dirty="0">
                <a:solidFill>
                  <a:schemeClr val="bg1"/>
                </a:solidFill>
                <a:latin typeface="Arial" panose="020B0604020202020204" pitchFamily="34" charset="0"/>
                <a:cs typeface="Arial" panose="020B0604020202020204" pitchFamily="34" charset="0"/>
              </a:rPr>
              <a:t> </a:t>
            </a: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129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982</Words>
  <Application>Microsoft Office PowerPoint</Application>
  <PresentationFormat>Custom</PresentationFormat>
  <Paragraphs>107</Paragraphs>
  <Slides>8</Slides>
  <Notes>7</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NHS Long Term Plan: Rapid Diagnostic Centres (RDC) The SWAG Approach </vt:lpstr>
      <vt:lpstr>Rapid Diagnostic Service</vt:lpstr>
      <vt:lpstr>PowerPoint Presentation</vt:lpstr>
      <vt:lpstr>  Each RDS service will have a lead clinician who will:  </vt:lpstr>
      <vt:lpstr> Potential service models  </vt:lpstr>
      <vt:lpstr>Benefits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Were</dc:creator>
  <cp:lastModifiedBy>Dunderdale, Helen</cp:lastModifiedBy>
  <cp:revision>24</cp:revision>
  <dcterms:created xsi:type="dcterms:W3CDTF">2019-06-12T17:36:14Z</dcterms:created>
  <dcterms:modified xsi:type="dcterms:W3CDTF">2019-07-10T13:18:39Z</dcterms:modified>
</cp:coreProperties>
</file>