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75" r:id="rId4"/>
    <p:sldId id="1239" r:id="rId5"/>
    <p:sldId id="279" r:id="rId6"/>
    <p:sldId id="271" r:id="rId7"/>
    <p:sldId id="265" r:id="rId8"/>
    <p:sldId id="277" r:id="rId9"/>
    <p:sldId id="267" r:id="rId10"/>
    <p:sldId id="1240" r:id="rId11"/>
    <p:sldId id="268" r:id="rId12"/>
    <p:sldId id="1241" r:id="rId13"/>
    <p:sldId id="1238" r:id="rId14"/>
    <p:sldId id="269" r:id="rId15"/>
    <p:sldId id="1209" r:id="rId16"/>
    <p:sldId id="123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6" Type="http://schemas.openxmlformats.org/officeDocument/2006/relationships/image" Target="../media/image16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6" Type="http://schemas.openxmlformats.org/officeDocument/2006/relationships/image" Target="../media/image16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5A2CF-ABD1-4DF3-B497-6604E130439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B223632-E181-480A-BA8A-C2C15E5C6014}">
      <dgm:prSet/>
      <dgm:spPr/>
      <dgm:t>
        <a:bodyPr/>
        <a:lstStyle/>
        <a:p>
          <a:r>
            <a:rPr lang="en-GB" u="sng"/>
            <a:t>NHSE Specification (TBC)</a:t>
          </a:r>
          <a:endParaRPr lang="en-US"/>
        </a:p>
      </dgm:t>
    </dgm:pt>
    <dgm:pt modelId="{969FF33B-A7FB-461D-80AD-0E2C74BC3630}" type="parTrans" cxnId="{225B3129-17C7-4FBA-8724-D78C70ECACBD}">
      <dgm:prSet/>
      <dgm:spPr/>
      <dgm:t>
        <a:bodyPr/>
        <a:lstStyle/>
        <a:p>
          <a:endParaRPr lang="en-US"/>
        </a:p>
      </dgm:t>
    </dgm:pt>
    <dgm:pt modelId="{D91C3C27-3EA3-407F-A8B4-B0F117F28936}" type="sibTrans" cxnId="{225B3129-17C7-4FBA-8724-D78C70ECACBD}">
      <dgm:prSet/>
      <dgm:spPr/>
      <dgm:t>
        <a:bodyPr/>
        <a:lstStyle/>
        <a:p>
          <a:endParaRPr lang="en-US"/>
        </a:p>
      </dgm:t>
    </dgm:pt>
    <dgm:pt modelId="{5094A385-0B5B-4F41-810D-79C3CA33F043}">
      <dgm:prSet/>
      <dgm:spPr/>
      <dgm:t>
        <a:bodyPr/>
        <a:lstStyle/>
        <a:p>
          <a:r>
            <a:rPr lang="en-GB"/>
            <a:t>15% of Alliance Funds for 2019/20 to be spent on development of rapid diagnostic service for patients with serious but non-specific symptoms</a:t>
          </a:r>
          <a:endParaRPr lang="en-US"/>
        </a:p>
      </dgm:t>
    </dgm:pt>
    <dgm:pt modelId="{525FA012-9AF4-4DCE-B748-6048474E0599}" type="parTrans" cxnId="{2A5D47B0-DF93-4FBE-BB74-CAD0213F418E}">
      <dgm:prSet/>
      <dgm:spPr/>
      <dgm:t>
        <a:bodyPr/>
        <a:lstStyle/>
        <a:p>
          <a:endParaRPr lang="en-US"/>
        </a:p>
      </dgm:t>
    </dgm:pt>
    <dgm:pt modelId="{A07D2ECB-F024-4F15-826B-8DCB92DD8B10}" type="sibTrans" cxnId="{2A5D47B0-DF93-4FBE-BB74-CAD0213F418E}">
      <dgm:prSet/>
      <dgm:spPr/>
      <dgm:t>
        <a:bodyPr/>
        <a:lstStyle/>
        <a:p>
          <a:endParaRPr lang="en-US"/>
        </a:p>
      </dgm:t>
    </dgm:pt>
    <dgm:pt modelId="{BC6FEDDC-7250-4D7B-BF2E-7D8D61036DE6}">
      <dgm:prSet/>
      <dgm:spPr/>
      <dgm:t>
        <a:bodyPr/>
        <a:lstStyle/>
        <a:p>
          <a:r>
            <a:rPr lang="en-GB"/>
            <a:t>= £900,000 for SWAG.</a:t>
          </a:r>
          <a:endParaRPr lang="en-US"/>
        </a:p>
      </dgm:t>
    </dgm:pt>
    <dgm:pt modelId="{08E70401-B8FB-4A16-9EDA-73EACAF2D34D}" type="parTrans" cxnId="{CE275060-AD53-4553-9866-357453608422}">
      <dgm:prSet/>
      <dgm:spPr/>
      <dgm:t>
        <a:bodyPr/>
        <a:lstStyle/>
        <a:p>
          <a:endParaRPr lang="en-US"/>
        </a:p>
      </dgm:t>
    </dgm:pt>
    <dgm:pt modelId="{D6B75178-0FE7-42D7-8136-DDAB905DE9B6}" type="sibTrans" cxnId="{CE275060-AD53-4553-9866-357453608422}">
      <dgm:prSet/>
      <dgm:spPr/>
      <dgm:t>
        <a:bodyPr/>
        <a:lstStyle/>
        <a:p>
          <a:endParaRPr lang="en-US"/>
        </a:p>
      </dgm:t>
    </dgm:pt>
    <dgm:pt modelId="{2A19A6C7-A5A0-4278-8D56-259D00FA5AF9}">
      <dgm:prSet/>
      <dgm:spPr/>
      <dgm:t>
        <a:bodyPr/>
        <a:lstStyle/>
        <a:p>
          <a:r>
            <a:rPr lang="en-GB"/>
            <a:t>Co-ordinated and rapid series of tests. </a:t>
          </a:r>
          <a:endParaRPr lang="en-US"/>
        </a:p>
      </dgm:t>
    </dgm:pt>
    <dgm:pt modelId="{D1EFFE6B-1839-400A-A5DD-E884560ABFBF}" type="parTrans" cxnId="{A3CEAF7A-536E-4CDC-86A4-1D8AF13F1744}">
      <dgm:prSet/>
      <dgm:spPr/>
      <dgm:t>
        <a:bodyPr/>
        <a:lstStyle/>
        <a:p>
          <a:endParaRPr lang="en-US"/>
        </a:p>
      </dgm:t>
    </dgm:pt>
    <dgm:pt modelId="{3BF7DAD1-595F-4270-A215-58B8CE31776D}" type="sibTrans" cxnId="{A3CEAF7A-536E-4CDC-86A4-1D8AF13F1744}">
      <dgm:prSet/>
      <dgm:spPr/>
      <dgm:t>
        <a:bodyPr/>
        <a:lstStyle/>
        <a:p>
          <a:endParaRPr lang="en-US"/>
        </a:p>
      </dgm:t>
    </dgm:pt>
    <dgm:pt modelId="{DD86ADEF-C4E0-40B1-A1C1-6ED33B7B3716}">
      <dgm:prSet/>
      <dgm:spPr/>
      <dgm:t>
        <a:bodyPr/>
        <a:lstStyle/>
        <a:p>
          <a:r>
            <a:rPr lang="en-GB"/>
            <a:t>Not necessarily same day but a reduced number of appointments</a:t>
          </a:r>
          <a:endParaRPr lang="en-US"/>
        </a:p>
      </dgm:t>
    </dgm:pt>
    <dgm:pt modelId="{EB716704-5259-432B-94AF-C453F6DA2864}" type="parTrans" cxnId="{2CA80DFA-5954-4432-9CE4-4DE0FFFD279E}">
      <dgm:prSet/>
      <dgm:spPr/>
      <dgm:t>
        <a:bodyPr/>
        <a:lstStyle/>
        <a:p>
          <a:endParaRPr lang="en-US"/>
        </a:p>
      </dgm:t>
    </dgm:pt>
    <dgm:pt modelId="{5F1A9C16-B72E-4262-92BC-0F046966694E}" type="sibTrans" cxnId="{2CA80DFA-5954-4432-9CE4-4DE0FFFD279E}">
      <dgm:prSet/>
      <dgm:spPr/>
      <dgm:t>
        <a:bodyPr/>
        <a:lstStyle/>
        <a:p>
          <a:endParaRPr lang="en-US"/>
        </a:p>
      </dgm:t>
    </dgm:pt>
    <dgm:pt modelId="{F8D80AF8-61B4-4D78-95D7-C7F5031BA55C}">
      <dgm:prSet/>
      <dgm:spPr/>
      <dgm:t>
        <a:bodyPr/>
        <a:lstStyle/>
        <a:p>
          <a:r>
            <a:rPr lang="en-GB"/>
            <a:t>Holistic Diagnostic Assessment – Not a rule in- rule out service but get a diagnosis</a:t>
          </a:r>
          <a:endParaRPr lang="en-US"/>
        </a:p>
      </dgm:t>
    </dgm:pt>
    <dgm:pt modelId="{0145842A-ACB1-4BA8-A767-EE298ED5ACA0}" type="parTrans" cxnId="{7D69FAF4-7022-4874-9414-DF259F139F83}">
      <dgm:prSet/>
      <dgm:spPr/>
      <dgm:t>
        <a:bodyPr/>
        <a:lstStyle/>
        <a:p>
          <a:endParaRPr lang="en-US"/>
        </a:p>
      </dgm:t>
    </dgm:pt>
    <dgm:pt modelId="{C005037D-7E9C-454C-9285-6D5789621FE3}" type="sibTrans" cxnId="{7D69FAF4-7022-4874-9414-DF259F139F83}">
      <dgm:prSet/>
      <dgm:spPr/>
      <dgm:t>
        <a:bodyPr/>
        <a:lstStyle/>
        <a:p>
          <a:endParaRPr lang="en-US"/>
        </a:p>
      </dgm:t>
    </dgm:pt>
    <dgm:pt modelId="{ECE8186D-2F72-4DCB-A1B0-5635D35DA704}">
      <dgm:prSet/>
      <dgm:spPr/>
      <dgm:t>
        <a:bodyPr/>
        <a:lstStyle/>
        <a:p>
          <a:r>
            <a:rPr lang="en-GB"/>
            <a:t>Single point of access</a:t>
          </a:r>
          <a:endParaRPr lang="en-US"/>
        </a:p>
      </dgm:t>
    </dgm:pt>
    <dgm:pt modelId="{BB12F93B-246B-42B1-8205-E2B4789D13CF}" type="parTrans" cxnId="{7B51384D-9B85-4291-BA7F-4A4002C56703}">
      <dgm:prSet/>
      <dgm:spPr/>
      <dgm:t>
        <a:bodyPr/>
        <a:lstStyle/>
        <a:p>
          <a:endParaRPr lang="en-US"/>
        </a:p>
      </dgm:t>
    </dgm:pt>
    <dgm:pt modelId="{95C21DDD-EBD7-4DCB-974F-7CB876160E3B}" type="sibTrans" cxnId="{7B51384D-9B85-4291-BA7F-4A4002C56703}">
      <dgm:prSet/>
      <dgm:spPr/>
      <dgm:t>
        <a:bodyPr/>
        <a:lstStyle/>
        <a:p>
          <a:endParaRPr lang="en-US"/>
        </a:p>
      </dgm:t>
    </dgm:pt>
    <dgm:pt modelId="{8A9B525C-715C-4CF7-A5FA-7F131AF1EB0C}">
      <dgm:prSet/>
      <dgm:spPr/>
      <dgm:t>
        <a:bodyPr/>
        <a:lstStyle/>
        <a:p>
          <a:r>
            <a:rPr lang="en-GB"/>
            <a:t>Participation in minimum dataset</a:t>
          </a:r>
          <a:endParaRPr lang="en-US"/>
        </a:p>
      </dgm:t>
    </dgm:pt>
    <dgm:pt modelId="{C41BCD74-CDAC-4A20-AE6B-4D19256CDC5D}" type="parTrans" cxnId="{D92F5C42-5C79-4647-B8A3-2CE04CF2D1AB}">
      <dgm:prSet/>
      <dgm:spPr/>
      <dgm:t>
        <a:bodyPr/>
        <a:lstStyle/>
        <a:p>
          <a:endParaRPr lang="en-US"/>
        </a:p>
      </dgm:t>
    </dgm:pt>
    <dgm:pt modelId="{1C8B6E10-545D-4F2A-B516-53BC47400995}" type="sibTrans" cxnId="{D92F5C42-5C79-4647-B8A3-2CE04CF2D1AB}">
      <dgm:prSet/>
      <dgm:spPr/>
      <dgm:t>
        <a:bodyPr/>
        <a:lstStyle/>
        <a:p>
          <a:endParaRPr lang="en-US"/>
        </a:p>
      </dgm:t>
    </dgm:pt>
    <dgm:pt modelId="{CF06C2CF-7DCE-421E-A066-D782EB708413}" type="pres">
      <dgm:prSet presAssocID="{F665A2CF-ABD1-4DF3-B497-6604E130439A}" presName="root" presStyleCnt="0">
        <dgm:presLayoutVars>
          <dgm:dir/>
          <dgm:resizeHandles val="exact"/>
        </dgm:presLayoutVars>
      </dgm:prSet>
      <dgm:spPr/>
    </dgm:pt>
    <dgm:pt modelId="{31FD2372-F979-45FD-9922-89A72BA10879}" type="pres">
      <dgm:prSet presAssocID="{AB223632-E181-480A-BA8A-C2C15E5C6014}" presName="compNode" presStyleCnt="0"/>
      <dgm:spPr/>
    </dgm:pt>
    <dgm:pt modelId="{D2CE1E65-BFE8-414F-9D6D-DBFD5396BECF}" type="pres">
      <dgm:prSet presAssocID="{AB223632-E181-480A-BA8A-C2C15E5C6014}" presName="bgRect" presStyleLbl="bgShp" presStyleIdx="0" presStyleCnt="8"/>
      <dgm:spPr/>
    </dgm:pt>
    <dgm:pt modelId="{704C65DA-FD8E-438B-86C1-DAFF6A8EE562}" type="pres">
      <dgm:prSet presAssocID="{AB223632-E181-480A-BA8A-C2C15E5C6014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D9420452-16C8-472C-9717-C338532D337B}" type="pres">
      <dgm:prSet presAssocID="{AB223632-E181-480A-BA8A-C2C15E5C6014}" presName="spaceRect" presStyleCnt="0"/>
      <dgm:spPr/>
    </dgm:pt>
    <dgm:pt modelId="{6AE0D82B-96C9-4BB0-BF6A-AF6563D9D610}" type="pres">
      <dgm:prSet presAssocID="{AB223632-E181-480A-BA8A-C2C15E5C6014}" presName="parTx" presStyleLbl="revTx" presStyleIdx="0" presStyleCnt="8">
        <dgm:presLayoutVars>
          <dgm:chMax val="0"/>
          <dgm:chPref val="0"/>
        </dgm:presLayoutVars>
      </dgm:prSet>
      <dgm:spPr/>
    </dgm:pt>
    <dgm:pt modelId="{AACCF507-05A8-4BF6-AA54-7BE249DBA37C}" type="pres">
      <dgm:prSet presAssocID="{D91C3C27-3EA3-407F-A8B4-B0F117F28936}" presName="sibTrans" presStyleCnt="0"/>
      <dgm:spPr/>
    </dgm:pt>
    <dgm:pt modelId="{77C06BB7-6CD7-47B1-9663-214EFA00076E}" type="pres">
      <dgm:prSet presAssocID="{5094A385-0B5B-4F41-810D-79C3CA33F043}" presName="compNode" presStyleCnt="0"/>
      <dgm:spPr/>
    </dgm:pt>
    <dgm:pt modelId="{8CC5A186-0131-4AE2-9E12-306E08B3C720}" type="pres">
      <dgm:prSet presAssocID="{5094A385-0B5B-4F41-810D-79C3CA33F043}" presName="bgRect" presStyleLbl="bgShp" presStyleIdx="1" presStyleCnt="8"/>
      <dgm:spPr/>
    </dgm:pt>
    <dgm:pt modelId="{94441FDF-B21B-4986-B713-44F221EC8050}" type="pres">
      <dgm:prSet presAssocID="{5094A385-0B5B-4F41-810D-79C3CA33F04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68A67058-D3BE-4F64-AC1B-6EA6133809EC}" type="pres">
      <dgm:prSet presAssocID="{5094A385-0B5B-4F41-810D-79C3CA33F043}" presName="spaceRect" presStyleCnt="0"/>
      <dgm:spPr/>
    </dgm:pt>
    <dgm:pt modelId="{847805C4-81D9-4281-B1F3-D7F2CDFD0322}" type="pres">
      <dgm:prSet presAssocID="{5094A385-0B5B-4F41-810D-79C3CA33F043}" presName="parTx" presStyleLbl="revTx" presStyleIdx="1" presStyleCnt="8">
        <dgm:presLayoutVars>
          <dgm:chMax val="0"/>
          <dgm:chPref val="0"/>
        </dgm:presLayoutVars>
      </dgm:prSet>
      <dgm:spPr/>
    </dgm:pt>
    <dgm:pt modelId="{FCDD06A1-FF2A-4C07-B86F-4AB9063F2056}" type="pres">
      <dgm:prSet presAssocID="{A07D2ECB-F024-4F15-826B-8DCB92DD8B10}" presName="sibTrans" presStyleCnt="0"/>
      <dgm:spPr/>
    </dgm:pt>
    <dgm:pt modelId="{46313EDA-3F3A-4D7C-8E4F-487AE1FD5719}" type="pres">
      <dgm:prSet presAssocID="{BC6FEDDC-7250-4D7B-BF2E-7D8D61036DE6}" presName="compNode" presStyleCnt="0"/>
      <dgm:spPr/>
    </dgm:pt>
    <dgm:pt modelId="{244B681F-74CE-4BB8-B631-C7319835047D}" type="pres">
      <dgm:prSet presAssocID="{BC6FEDDC-7250-4D7B-BF2E-7D8D61036DE6}" presName="bgRect" presStyleLbl="bgShp" presStyleIdx="2" presStyleCnt="8"/>
      <dgm:spPr/>
    </dgm:pt>
    <dgm:pt modelId="{C0539853-1BF2-4643-9FBB-3B02EEFA2F10}" type="pres">
      <dgm:prSet presAssocID="{BC6FEDDC-7250-4D7B-BF2E-7D8D61036DE6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C56CA34F-AD93-493B-8040-B0919A6AD2C4}" type="pres">
      <dgm:prSet presAssocID="{BC6FEDDC-7250-4D7B-BF2E-7D8D61036DE6}" presName="spaceRect" presStyleCnt="0"/>
      <dgm:spPr/>
    </dgm:pt>
    <dgm:pt modelId="{569C10C8-F97D-44B2-909B-0A0749F0FC38}" type="pres">
      <dgm:prSet presAssocID="{BC6FEDDC-7250-4D7B-BF2E-7D8D61036DE6}" presName="parTx" presStyleLbl="revTx" presStyleIdx="2" presStyleCnt="8">
        <dgm:presLayoutVars>
          <dgm:chMax val="0"/>
          <dgm:chPref val="0"/>
        </dgm:presLayoutVars>
      </dgm:prSet>
      <dgm:spPr/>
    </dgm:pt>
    <dgm:pt modelId="{DE1D2426-F507-4E7B-8BCC-0B8B04B8ED77}" type="pres">
      <dgm:prSet presAssocID="{D6B75178-0FE7-42D7-8136-DDAB905DE9B6}" presName="sibTrans" presStyleCnt="0"/>
      <dgm:spPr/>
    </dgm:pt>
    <dgm:pt modelId="{835AE2F2-7375-41C9-820C-0C04D463CDE3}" type="pres">
      <dgm:prSet presAssocID="{2A19A6C7-A5A0-4278-8D56-259D00FA5AF9}" presName="compNode" presStyleCnt="0"/>
      <dgm:spPr/>
    </dgm:pt>
    <dgm:pt modelId="{E1A2A2C3-FAE7-4385-81B7-C57998390E3C}" type="pres">
      <dgm:prSet presAssocID="{2A19A6C7-A5A0-4278-8D56-259D00FA5AF9}" presName="bgRect" presStyleLbl="bgShp" presStyleIdx="3" presStyleCnt="8"/>
      <dgm:spPr/>
    </dgm:pt>
    <dgm:pt modelId="{34534824-9F13-43DD-A9D9-536661ACE357}" type="pres">
      <dgm:prSet presAssocID="{2A19A6C7-A5A0-4278-8D56-259D00FA5AF9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98C4B267-3D1A-421D-B77A-BAE93EDB9A31}" type="pres">
      <dgm:prSet presAssocID="{2A19A6C7-A5A0-4278-8D56-259D00FA5AF9}" presName="spaceRect" presStyleCnt="0"/>
      <dgm:spPr/>
    </dgm:pt>
    <dgm:pt modelId="{732948D4-338F-4E91-96EB-1EE6F492F3B2}" type="pres">
      <dgm:prSet presAssocID="{2A19A6C7-A5A0-4278-8D56-259D00FA5AF9}" presName="parTx" presStyleLbl="revTx" presStyleIdx="3" presStyleCnt="8">
        <dgm:presLayoutVars>
          <dgm:chMax val="0"/>
          <dgm:chPref val="0"/>
        </dgm:presLayoutVars>
      </dgm:prSet>
      <dgm:spPr/>
    </dgm:pt>
    <dgm:pt modelId="{6889B341-BC2B-4ECF-AF7E-E547E635B206}" type="pres">
      <dgm:prSet presAssocID="{3BF7DAD1-595F-4270-A215-58B8CE31776D}" presName="sibTrans" presStyleCnt="0"/>
      <dgm:spPr/>
    </dgm:pt>
    <dgm:pt modelId="{8A3F604D-60E5-46EC-AC99-AABE11DF1328}" type="pres">
      <dgm:prSet presAssocID="{DD86ADEF-C4E0-40B1-A1C1-6ED33B7B3716}" presName="compNode" presStyleCnt="0"/>
      <dgm:spPr/>
    </dgm:pt>
    <dgm:pt modelId="{FA7D5754-3CAB-4B90-BB3F-B67213677727}" type="pres">
      <dgm:prSet presAssocID="{DD86ADEF-C4E0-40B1-A1C1-6ED33B7B3716}" presName="bgRect" presStyleLbl="bgShp" presStyleIdx="4" presStyleCnt="8"/>
      <dgm:spPr/>
    </dgm:pt>
    <dgm:pt modelId="{2B5EAA9C-CF7D-4672-A83B-99346B407C0D}" type="pres">
      <dgm:prSet presAssocID="{DD86ADEF-C4E0-40B1-A1C1-6ED33B7B3716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1D496981-0B93-44EC-B278-F9C7636EFDDB}" type="pres">
      <dgm:prSet presAssocID="{DD86ADEF-C4E0-40B1-A1C1-6ED33B7B3716}" presName="spaceRect" presStyleCnt="0"/>
      <dgm:spPr/>
    </dgm:pt>
    <dgm:pt modelId="{589D402A-8EA9-4C13-A80B-1C15BAF82654}" type="pres">
      <dgm:prSet presAssocID="{DD86ADEF-C4E0-40B1-A1C1-6ED33B7B3716}" presName="parTx" presStyleLbl="revTx" presStyleIdx="4" presStyleCnt="8">
        <dgm:presLayoutVars>
          <dgm:chMax val="0"/>
          <dgm:chPref val="0"/>
        </dgm:presLayoutVars>
      </dgm:prSet>
      <dgm:spPr/>
    </dgm:pt>
    <dgm:pt modelId="{1B742752-3898-44F9-A161-6EB501950392}" type="pres">
      <dgm:prSet presAssocID="{5F1A9C16-B72E-4262-92BC-0F046966694E}" presName="sibTrans" presStyleCnt="0"/>
      <dgm:spPr/>
    </dgm:pt>
    <dgm:pt modelId="{CB2E8963-7127-4424-8AD7-469146361F6F}" type="pres">
      <dgm:prSet presAssocID="{F8D80AF8-61B4-4D78-95D7-C7F5031BA55C}" presName="compNode" presStyleCnt="0"/>
      <dgm:spPr/>
    </dgm:pt>
    <dgm:pt modelId="{C4D095FD-8D2B-4578-ABEE-163D9F57BA52}" type="pres">
      <dgm:prSet presAssocID="{F8D80AF8-61B4-4D78-95D7-C7F5031BA55C}" presName="bgRect" presStyleLbl="bgShp" presStyleIdx="5" presStyleCnt="8"/>
      <dgm:spPr/>
    </dgm:pt>
    <dgm:pt modelId="{4ABA08AB-6E92-4D42-BF9F-9BEC3B1C8160}" type="pres">
      <dgm:prSet presAssocID="{F8D80AF8-61B4-4D78-95D7-C7F5031BA55C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545D7EA-5A32-4EAF-A66E-BFA7D5946254}" type="pres">
      <dgm:prSet presAssocID="{F8D80AF8-61B4-4D78-95D7-C7F5031BA55C}" presName="spaceRect" presStyleCnt="0"/>
      <dgm:spPr/>
    </dgm:pt>
    <dgm:pt modelId="{62468D12-E3A0-4E04-81B0-3E5EE7E766D7}" type="pres">
      <dgm:prSet presAssocID="{F8D80AF8-61B4-4D78-95D7-C7F5031BA55C}" presName="parTx" presStyleLbl="revTx" presStyleIdx="5" presStyleCnt="8">
        <dgm:presLayoutVars>
          <dgm:chMax val="0"/>
          <dgm:chPref val="0"/>
        </dgm:presLayoutVars>
      </dgm:prSet>
      <dgm:spPr/>
    </dgm:pt>
    <dgm:pt modelId="{238E84E8-E784-433B-95FC-756A15AB0628}" type="pres">
      <dgm:prSet presAssocID="{C005037D-7E9C-454C-9285-6D5789621FE3}" presName="sibTrans" presStyleCnt="0"/>
      <dgm:spPr/>
    </dgm:pt>
    <dgm:pt modelId="{69EB8F4B-A7BB-4BD3-B6C8-9E14602CB53D}" type="pres">
      <dgm:prSet presAssocID="{ECE8186D-2F72-4DCB-A1B0-5635D35DA704}" presName="compNode" presStyleCnt="0"/>
      <dgm:spPr/>
    </dgm:pt>
    <dgm:pt modelId="{96860393-76AE-431A-A7EA-87F9031037E1}" type="pres">
      <dgm:prSet presAssocID="{ECE8186D-2F72-4DCB-A1B0-5635D35DA704}" presName="bgRect" presStyleLbl="bgShp" presStyleIdx="6" presStyleCnt="8"/>
      <dgm:spPr/>
    </dgm:pt>
    <dgm:pt modelId="{36CB05E3-153B-4E25-BA49-A4419910316D}" type="pres">
      <dgm:prSet presAssocID="{ECE8186D-2F72-4DCB-A1B0-5635D35DA704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8D8D2022-5063-489A-BD97-E3DC44814A51}" type="pres">
      <dgm:prSet presAssocID="{ECE8186D-2F72-4DCB-A1B0-5635D35DA704}" presName="spaceRect" presStyleCnt="0"/>
      <dgm:spPr/>
    </dgm:pt>
    <dgm:pt modelId="{158F270D-8F31-4D00-8CE2-CD47262831DB}" type="pres">
      <dgm:prSet presAssocID="{ECE8186D-2F72-4DCB-A1B0-5635D35DA704}" presName="parTx" presStyleLbl="revTx" presStyleIdx="6" presStyleCnt="8">
        <dgm:presLayoutVars>
          <dgm:chMax val="0"/>
          <dgm:chPref val="0"/>
        </dgm:presLayoutVars>
      </dgm:prSet>
      <dgm:spPr/>
    </dgm:pt>
    <dgm:pt modelId="{32F20F7E-8951-4D70-8F4D-A13A1227B61E}" type="pres">
      <dgm:prSet presAssocID="{95C21DDD-EBD7-4DCB-974F-7CB876160E3B}" presName="sibTrans" presStyleCnt="0"/>
      <dgm:spPr/>
    </dgm:pt>
    <dgm:pt modelId="{8601B597-D25E-4482-BADE-3F4EA054F497}" type="pres">
      <dgm:prSet presAssocID="{8A9B525C-715C-4CF7-A5FA-7F131AF1EB0C}" presName="compNode" presStyleCnt="0"/>
      <dgm:spPr/>
    </dgm:pt>
    <dgm:pt modelId="{57C7A17D-0B74-4BDD-97DE-F84AC3760D5D}" type="pres">
      <dgm:prSet presAssocID="{8A9B525C-715C-4CF7-A5FA-7F131AF1EB0C}" presName="bgRect" presStyleLbl="bgShp" presStyleIdx="7" presStyleCnt="8"/>
      <dgm:spPr/>
    </dgm:pt>
    <dgm:pt modelId="{7CAC0709-06E6-4CCF-969B-768444F97102}" type="pres">
      <dgm:prSet presAssocID="{8A9B525C-715C-4CF7-A5FA-7F131AF1EB0C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A9FEF3E7-CC66-4AA5-8513-9B159AB3E4CE}" type="pres">
      <dgm:prSet presAssocID="{8A9B525C-715C-4CF7-A5FA-7F131AF1EB0C}" presName="spaceRect" presStyleCnt="0"/>
      <dgm:spPr/>
    </dgm:pt>
    <dgm:pt modelId="{AE977DF3-FA48-4C73-90F9-38B69FC259BF}" type="pres">
      <dgm:prSet presAssocID="{8A9B525C-715C-4CF7-A5FA-7F131AF1EB0C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65D24D14-EDEB-4D34-A584-16FAC7EBB46D}" type="presOf" srcId="{AB223632-E181-480A-BA8A-C2C15E5C6014}" destId="{6AE0D82B-96C9-4BB0-BF6A-AF6563D9D610}" srcOrd="0" destOrd="0" presId="urn:microsoft.com/office/officeart/2018/2/layout/IconVerticalSolidList"/>
    <dgm:cxn modelId="{225B3129-17C7-4FBA-8724-D78C70ECACBD}" srcId="{F665A2CF-ABD1-4DF3-B497-6604E130439A}" destId="{AB223632-E181-480A-BA8A-C2C15E5C6014}" srcOrd="0" destOrd="0" parTransId="{969FF33B-A7FB-461D-80AD-0E2C74BC3630}" sibTransId="{D91C3C27-3EA3-407F-A8B4-B0F117F28936}"/>
    <dgm:cxn modelId="{F9F7BB29-72D4-430D-BBFD-157784DC9860}" type="presOf" srcId="{2A19A6C7-A5A0-4278-8D56-259D00FA5AF9}" destId="{732948D4-338F-4E91-96EB-1EE6F492F3B2}" srcOrd="0" destOrd="0" presId="urn:microsoft.com/office/officeart/2018/2/layout/IconVerticalSolidList"/>
    <dgm:cxn modelId="{06A0F136-7620-4F0F-B099-A933E41A94CD}" type="presOf" srcId="{8A9B525C-715C-4CF7-A5FA-7F131AF1EB0C}" destId="{AE977DF3-FA48-4C73-90F9-38B69FC259BF}" srcOrd="0" destOrd="0" presId="urn:microsoft.com/office/officeart/2018/2/layout/IconVerticalSolidList"/>
    <dgm:cxn modelId="{F3C8845D-8792-493B-A59C-CF4CC78389F4}" type="presOf" srcId="{BC6FEDDC-7250-4D7B-BF2E-7D8D61036DE6}" destId="{569C10C8-F97D-44B2-909B-0A0749F0FC38}" srcOrd="0" destOrd="0" presId="urn:microsoft.com/office/officeart/2018/2/layout/IconVerticalSolidList"/>
    <dgm:cxn modelId="{CE275060-AD53-4553-9866-357453608422}" srcId="{F665A2CF-ABD1-4DF3-B497-6604E130439A}" destId="{BC6FEDDC-7250-4D7B-BF2E-7D8D61036DE6}" srcOrd="2" destOrd="0" parTransId="{08E70401-B8FB-4A16-9EDA-73EACAF2D34D}" sibTransId="{D6B75178-0FE7-42D7-8136-DDAB905DE9B6}"/>
    <dgm:cxn modelId="{D92F5C42-5C79-4647-B8A3-2CE04CF2D1AB}" srcId="{F665A2CF-ABD1-4DF3-B497-6604E130439A}" destId="{8A9B525C-715C-4CF7-A5FA-7F131AF1EB0C}" srcOrd="7" destOrd="0" parTransId="{C41BCD74-CDAC-4A20-AE6B-4D19256CDC5D}" sibTransId="{1C8B6E10-545D-4F2A-B516-53BC47400995}"/>
    <dgm:cxn modelId="{6C686146-2C3F-41F4-8844-EA63572943F9}" type="presOf" srcId="{F665A2CF-ABD1-4DF3-B497-6604E130439A}" destId="{CF06C2CF-7DCE-421E-A066-D782EB708413}" srcOrd="0" destOrd="0" presId="urn:microsoft.com/office/officeart/2018/2/layout/IconVerticalSolidList"/>
    <dgm:cxn modelId="{7B51384D-9B85-4291-BA7F-4A4002C56703}" srcId="{F665A2CF-ABD1-4DF3-B497-6604E130439A}" destId="{ECE8186D-2F72-4DCB-A1B0-5635D35DA704}" srcOrd="6" destOrd="0" parTransId="{BB12F93B-246B-42B1-8205-E2B4789D13CF}" sibTransId="{95C21DDD-EBD7-4DCB-974F-7CB876160E3B}"/>
    <dgm:cxn modelId="{C021E26D-A37C-4664-9F1A-FC6BE9F6B879}" type="presOf" srcId="{DD86ADEF-C4E0-40B1-A1C1-6ED33B7B3716}" destId="{589D402A-8EA9-4C13-A80B-1C15BAF82654}" srcOrd="0" destOrd="0" presId="urn:microsoft.com/office/officeart/2018/2/layout/IconVerticalSolidList"/>
    <dgm:cxn modelId="{78F3D553-BC44-46F7-9587-C7CF6061A9EC}" type="presOf" srcId="{F8D80AF8-61B4-4D78-95D7-C7F5031BA55C}" destId="{62468D12-E3A0-4E04-81B0-3E5EE7E766D7}" srcOrd="0" destOrd="0" presId="urn:microsoft.com/office/officeart/2018/2/layout/IconVerticalSolidList"/>
    <dgm:cxn modelId="{A3CEAF7A-536E-4CDC-86A4-1D8AF13F1744}" srcId="{F665A2CF-ABD1-4DF3-B497-6604E130439A}" destId="{2A19A6C7-A5A0-4278-8D56-259D00FA5AF9}" srcOrd="3" destOrd="0" parTransId="{D1EFFE6B-1839-400A-A5DD-E884560ABFBF}" sibTransId="{3BF7DAD1-595F-4270-A215-58B8CE31776D}"/>
    <dgm:cxn modelId="{F5E6608A-E626-4892-B6EF-B17021EB001F}" type="presOf" srcId="{5094A385-0B5B-4F41-810D-79C3CA33F043}" destId="{847805C4-81D9-4281-B1F3-D7F2CDFD0322}" srcOrd="0" destOrd="0" presId="urn:microsoft.com/office/officeart/2018/2/layout/IconVerticalSolidList"/>
    <dgm:cxn modelId="{651764A1-0406-4C8F-A7CA-B927BFBD47CA}" type="presOf" srcId="{ECE8186D-2F72-4DCB-A1B0-5635D35DA704}" destId="{158F270D-8F31-4D00-8CE2-CD47262831DB}" srcOrd="0" destOrd="0" presId="urn:microsoft.com/office/officeart/2018/2/layout/IconVerticalSolidList"/>
    <dgm:cxn modelId="{2A5D47B0-DF93-4FBE-BB74-CAD0213F418E}" srcId="{F665A2CF-ABD1-4DF3-B497-6604E130439A}" destId="{5094A385-0B5B-4F41-810D-79C3CA33F043}" srcOrd="1" destOrd="0" parTransId="{525FA012-9AF4-4DCE-B748-6048474E0599}" sibTransId="{A07D2ECB-F024-4F15-826B-8DCB92DD8B10}"/>
    <dgm:cxn modelId="{7D69FAF4-7022-4874-9414-DF259F139F83}" srcId="{F665A2CF-ABD1-4DF3-B497-6604E130439A}" destId="{F8D80AF8-61B4-4D78-95D7-C7F5031BA55C}" srcOrd="5" destOrd="0" parTransId="{0145842A-ACB1-4BA8-A767-EE298ED5ACA0}" sibTransId="{C005037D-7E9C-454C-9285-6D5789621FE3}"/>
    <dgm:cxn modelId="{2CA80DFA-5954-4432-9CE4-4DE0FFFD279E}" srcId="{F665A2CF-ABD1-4DF3-B497-6604E130439A}" destId="{DD86ADEF-C4E0-40B1-A1C1-6ED33B7B3716}" srcOrd="4" destOrd="0" parTransId="{EB716704-5259-432B-94AF-C453F6DA2864}" sibTransId="{5F1A9C16-B72E-4262-92BC-0F046966694E}"/>
    <dgm:cxn modelId="{2EDC0228-D9C4-4149-BB04-26B56A49C4A0}" type="presParOf" srcId="{CF06C2CF-7DCE-421E-A066-D782EB708413}" destId="{31FD2372-F979-45FD-9922-89A72BA10879}" srcOrd="0" destOrd="0" presId="urn:microsoft.com/office/officeart/2018/2/layout/IconVerticalSolidList"/>
    <dgm:cxn modelId="{45581CC0-70F3-43B9-BEAB-D555274B95F4}" type="presParOf" srcId="{31FD2372-F979-45FD-9922-89A72BA10879}" destId="{D2CE1E65-BFE8-414F-9D6D-DBFD5396BECF}" srcOrd="0" destOrd="0" presId="urn:microsoft.com/office/officeart/2018/2/layout/IconVerticalSolidList"/>
    <dgm:cxn modelId="{5E6096C3-8153-4D40-A383-4435FC3C2C5F}" type="presParOf" srcId="{31FD2372-F979-45FD-9922-89A72BA10879}" destId="{704C65DA-FD8E-438B-86C1-DAFF6A8EE562}" srcOrd="1" destOrd="0" presId="urn:microsoft.com/office/officeart/2018/2/layout/IconVerticalSolidList"/>
    <dgm:cxn modelId="{E1E7EDAA-FB3D-447E-B178-C9F83F89791D}" type="presParOf" srcId="{31FD2372-F979-45FD-9922-89A72BA10879}" destId="{D9420452-16C8-472C-9717-C338532D337B}" srcOrd="2" destOrd="0" presId="urn:microsoft.com/office/officeart/2018/2/layout/IconVerticalSolidList"/>
    <dgm:cxn modelId="{71FEB3A6-ADD9-49AD-8565-B864D8FB9184}" type="presParOf" srcId="{31FD2372-F979-45FD-9922-89A72BA10879}" destId="{6AE0D82B-96C9-4BB0-BF6A-AF6563D9D610}" srcOrd="3" destOrd="0" presId="urn:microsoft.com/office/officeart/2018/2/layout/IconVerticalSolidList"/>
    <dgm:cxn modelId="{EF952A05-0F31-433A-82BB-1C8390C324D9}" type="presParOf" srcId="{CF06C2CF-7DCE-421E-A066-D782EB708413}" destId="{AACCF507-05A8-4BF6-AA54-7BE249DBA37C}" srcOrd="1" destOrd="0" presId="urn:microsoft.com/office/officeart/2018/2/layout/IconVerticalSolidList"/>
    <dgm:cxn modelId="{3BC42322-51A8-4099-B9E4-10D6CD491F0E}" type="presParOf" srcId="{CF06C2CF-7DCE-421E-A066-D782EB708413}" destId="{77C06BB7-6CD7-47B1-9663-214EFA00076E}" srcOrd="2" destOrd="0" presId="urn:microsoft.com/office/officeart/2018/2/layout/IconVerticalSolidList"/>
    <dgm:cxn modelId="{E76BA827-BA2E-4DAF-A0D1-8157A5912411}" type="presParOf" srcId="{77C06BB7-6CD7-47B1-9663-214EFA00076E}" destId="{8CC5A186-0131-4AE2-9E12-306E08B3C720}" srcOrd="0" destOrd="0" presId="urn:microsoft.com/office/officeart/2018/2/layout/IconVerticalSolidList"/>
    <dgm:cxn modelId="{4ED2E023-74D3-4A5D-9807-AAF5BD2453DD}" type="presParOf" srcId="{77C06BB7-6CD7-47B1-9663-214EFA00076E}" destId="{94441FDF-B21B-4986-B713-44F221EC8050}" srcOrd="1" destOrd="0" presId="urn:microsoft.com/office/officeart/2018/2/layout/IconVerticalSolidList"/>
    <dgm:cxn modelId="{7529C410-4136-407D-A556-9FFF1B2CD755}" type="presParOf" srcId="{77C06BB7-6CD7-47B1-9663-214EFA00076E}" destId="{68A67058-D3BE-4F64-AC1B-6EA6133809EC}" srcOrd="2" destOrd="0" presId="urn:microsoft.com/office/officeart/2018/2/layout/IconVerticalSolidList"/>
    <dgm:cxn modelId="{5310D16F-9C11-4B22-B0C1-0C37E0E2E7C0}" type="presParOf" srcId="{77C06BB7-6CD7-47B1-9663-214EFA00076E}" destId="{847805C4-81D9-4281-B1F3-D7F2CDFD0322}" srcOrd="3" destOrd="0" presId="urn:microsoft.com/office/officeart/2018/2/layout/IconVerticalSolidList"/>
    <dgm:cxn modelId="{52B11644-0150-4A0E-87E5-D9F6A52D2237}" type="presParOf" srcId="{CF06C2CF-7DCE-421E-A066-D782EB708413}" destId="{FCDD06A1-FF2A-4C07-B86F-4AB9063F2056}" srcOrd="3" destOrd="0" presId="urn:microsoft.com/office/officeart/2018/2/layout/IconVerticalSolidList"/>
    <dgm:cxn modelId="{9BA94302-8868-4D5E-B767-140D7F52CE30}" type="presParOf" srcId="{CF06C2CF-7DCE-421E-A066-D782EB708413}" destId="{46313EDA-3F3A-4D7C-8E4F-487AE1FD5719}" srcOrd="4" destOrd="0" presId="urn:microsoft.com/office/officeart/2018/2/layout/IconVerticalSolidList"/>
    <dgm:cxn modelId="{26D704D4-A8BB-43FC-9224-C83411A6C2B9}" type="presParOf" srcId="{46313EDA-3F3A-4D7C-8E4F-487AE1FD5719}" destId="{244B681F-74CE-4BB8-B631-C7319835047D}" srcOrd="0" destOrd="0" presId="urn:microsoft.com/office/officeart/2018/2/layout/IconVerticalSolidList"/>
    <dgm:cxn modelId="{1A81FA55-2D4E-4349-A83B-3DFBFD53FD5B}" type="presParOf" srcId="{46313EDA-3F3A-4D7C-8E4F-487AE1FD5719}" destId="{C0539853-1BF2-4643-9FBB-3B02EEFA2F10}" srcOrd="1" destOrd="0" presId="urn:microsoft.com/office/officeart/2018/2/layout/IconVerticalSolidList"/>
    <dgm:cxn modelId="{10F113C1-972F-4017-AAB5-A570B52AE241}" type="presParOf" srcId="{46313EDA-3F3A-4D7C-8E4F-487AE1FD5719}" destId="{C56CA34F-AD93-493B-8040-B0919A6AD2C4}" srcOrd="2" destOrd="0" presId="urn:microsoft.com/office/officeart/2018/2/layout/IconVerticalSolidList"/>
    <dgm:cxn modelId="{79478696-0EBC-4DA8-BB0B-450A27DCA442}" type="presParOf" srcId="{46313EDA-3F3A-4D7C-8E4F-487AE1FD5719}" destId="{569C10C8-F97D-44B2-909B-0A0749F0FC38}" srcOrd="3" destOrd="0" presId="urn:microsoft.com/office/officeart/2018/2/layout/IconVerticalSolidList"/>
    <dgm:cxn modelId="{CDA95D13-466E-4774-B736-F56319CD283D}" type="presParOf" srcId="{CF06C2CF-7DCE-421E-A066-D782EB708413}" destId="{DE1D2426-F507-4E7B-8BCC-0B8B04B8ED77}" srcOrd="5" destOrd="0" presId="urn:microsoft.com/office/officeart/2018/2/layout/IconVerticalSolidList"/>
    <dgm:cxn modelId="{6DFDB6DC-49B1-4391-B2C9-6E383624DAF1}" type="presParOf" srcId="{CF06C2CF-7DCE-421E-A066-D782EB708413}" destId="{835AE2F2-7375-41C9-820C-0C04D463CDE3}" srcOrd="6" destOrd="0" presId="urn:microsoft.com/office/officeart/2018/2/layout/IconVerticalSolidList"/>
    <dgm:cxn modelId="{262A1BB3-D9A5-4E71-9CD6-1513AE40EB20}" type="presParOf" srcId="{835AE2F2-7375-41C9-820C-0C04D463CDE3}" destId="{E1A2A2C3-FAE7-4385-81B7-C57998390E3C}" srcOrd="0" destOrd="0" presId="urn:microsoft.com/office/officeart/2018/2/layout/IconVerticalSolidList"/>
    <dgm:cxn modelId="{9A83D37E-BE7B-4B17-9CD9-21F3FFBB07F6}" type="presParOf" srcId="{835AE2F2-7375-41C9-820C-0C04D463CDE3}" destId="{34534824-9F13-43DD-A9D9-536661ACE357}" srcOrd="1" destOrd="0" presId="urn:microsoft.com/office/officeart/2018/2/layout/IconVerticalSolidList"/>
    <dgm:cxn modelId="{E84E76E7-F928-4FAB-8BD6-D2E77F8D87EC}" type="presParOf" srcId="{835AE2F2-7375-41C9-820C-0C04D463CDE3}" destId="{98C4B267-3D1A-421D-B77A-BAE93EDB9A31}" srcOrd="2" destOrd="0" presId="urn:microsoft.com/office/officeart/2018/2/layout/IconVerticalSolidList"/>
    <dgm:cxn modelId="{9754E808-68CB-4FBB-84FF-DD6C7BBFED99}" type="presParOf" srcId="{835AE2F2-7375-41C9-820C-0C04D463CDE3}" destId="{732948D4-338F-4E91-96EB-1EE6F492F3B2}" srcOrd="3" destOrd="0" presId="urn:microsoft.com/office/officeart/2018/2/layout/IconVerticalSolidList"/>
    <dgm:cxn modelId="{CED071AA-38B8-43E9-A613-14001872E7B8}" type="presParOf" srcId="{CF06C2CF-7DCE-421E-A066-D782EB708413}" destId="{6889B341-BC2B-4ECF-AF7E-E547E635B206}" srcOrd="7" destOrd="0" presId="urn:microsoft.com/office/officeart/2018/2/layout/IconVerticalSolidList"/>
    <dgm:cxn modelId="{F683D149-CCF7-40E4-A396-A7A4BCA59A8A}" type="presParOf" srcId="{CF06C2CF-7DCE-421E-A066-D782EB708413}" destId="{8A3F604D-60E5-46EC-AC99-AABE11DF1328}" srcOrd="8" destOrd="0" presId="urn:microsoft.com/office/officeart/2018/2/layout/IconVerticalSolidList"/>
    <dgm:cxn modelId="{39C46864-5CDA-41A2-861E-529B8295C42C}" type="presParOf" srcId="{8A3F604D-60E5-46EC-AC99-AABE11DF1328}" destId="{FA7D5754-3CAB-4B90-BB3F-B67213677727}" srcOrd="0" destOrd="0" presId="urn:microsoft.com/office/officeart/2018/2/layout/IconVerticalSolidList"/>
    <dgm:cxn modelId="{50C9D668-1BDA-4E5C-B68F-68D6AE547ACE}" type="presParOf" srcId="{8A3F604D-60E5-46EC-AC99-AABE11DF1328}" destId="{2B5EAA9C-CF7D-4672-A83B-99346B407C0D}" srcOrd="1" destOrd="0" presId="urn:microsoft.com/office/officeart/2018/2/layout/IconVerticalSolidList"/>
    <dgm:cxn modelId="{32B7EDC1-19FD-41B7-A798-EC54D0F5DA40}" type="presParOf" srcId="{8A3F604D-60E5-46EC-AC99-AABE11DF1328}" destId="{1D496981-0B93-44EC-B278-F9C7636EFDDB}" srcOrd="2" destOrd="0" presId="urn:microsoft.com/office/officeart/2018/2/layout/IconVerticalSolidList"/>
    <dgm:cxn modelId="{E98D9C1C-DC62-485C-8E22-FF73F4E18351}" type="presParOf" srcId="{8A3F604D-60E5-46EC-AC99-AABE11DF1328}" destId="{589D402A-8EA9-4C13-A80B-1C15BAF82654}" srcOrd="3" destOrd="0" presId="urn:microsoft.com/office/officeart/2018/2/layout/IconVerticalSolidList"/>
    <dgm:cxn modelId="{7F8FC759-9391-4A04-A57A-F6CD325E42A2}" type="presParOf" srcId="{CF06C2CF-7DCE-421E-A066-D782EB708413}" destId="{1B742752-3898-44F9-A161-6EB501950392}" srcOrd="9" destOrd="0" presId="urn:microsoft.com/office/officeart/2018/2/layout/IconVerticalSolidList"/>
    <dgm:cxn modelId="{96874883-A9F7-45F1-A30C-FA02EF92615E}" type="presParOf" srcId="{CF06C2CF-7DCE-421E-A066-D782EB708413}" destId="{CB2E8963-7127-4424-8AD7-469146361F6F}" srcOrd="10" destOrd="0" presId="urn:microsoft.com/office/officeart/2018/2/layout/IconVerticalSolidList"/>
    <dgm:cxn modelId="{023B171B-B3DE-47C2-A6D5-8AB034DF508E}" type="presParOf" srcId="{CB2E8963-7127-4424-8AD7-469146361F6F}" destId="{C4D095FD-8D2B-4578-ABEE-163D9F57BA52}" srcOrd="0" destOrd="0" presId="urn:microsoft.com/office/officeart/2018/2/layout/IconVerticalSolidList"/>
    <dgm:cxn modelId="{3E0EBC44-A2BD-41FA-A886-E507CC34ACE8}" type="presParOf" srcId="{CB2E8963-7127-4424-8AD7-469146361F6F}" destId="{4ABA08AB-6E92-4D42-BF9F-9BEC3B1C8160}" srcOrd="1" destOrd="0" presId="urn:microsoft.com/office/officeart/2018/2/layout/IconVerticalSolidList"/>
    <dgm:cxn modelId="{4F18B31E-F531-4D4D-ACB4-A6F25193EC7D}" type="presParOf" srcId="{CB2E8963-7127-4424-8AD7-469146361F6F}" destId="{1545D7EA-5A32-4EAF-A66E-BFA7D5946254}" srcOrd="2" destOrd="0" presId="urn:microsoft.com/office/officeart/2018/2/layout/IconVerticalSolidList"/>
    <dgm:cxn modelId="{6BCB5D86-2C61-4EDE-B763-01E8D3F8666C}" type="presParOf" srcId="{CB2E8963-7127-4424-8AD7-469146361F6F}" destId="{62468D12-E3A0-4E04-81B0-3E5EE7E766D7}" srcOrd="3" destOrd="0" presId="urn:microsoft.com/office/officeart/2018/2/layout/IconVerticalSolidList"/>
    <dgm:cxn modelId="{30C7E0B2-1EAA-4BA3-93AE-FBA4AC62F82B}" type="presParOf" srcId="{CF06C2CF-7DCE-421E-A066-D782EB708413}" destId="{238E84E8-E784-433B-95FC-756A15AB0628}" srcOrd="11" destOrd="0" presId="urn:microsoft.com/office/officeart/2018/2/layout/IconVerticalSolidList"/>
    <dgm:cxn modelId="{FD9132BA-44CF-4212-8DAB-99A77716A652}" type="presParOf" srcId="{CF06C2CF-7DCE-421E-A066-D782EB708413}" destId="{69EB8F4B-A7BB-4BD3-B6C8-9E14602CB53D}" srcOrd="12" destOrd="0" presId="urn:microsoft.com/office/officeart/2018/2/layout/IconVerticalSolidList"/>
    <dgm:cxn modelId="{28DFDF85-B3CF-4802-90E1-916AE04AB0F2}" type="presParOf" srcId="{69EB8F4B-A7BB-4BD3-B6C8-9E14602CB53D}" destId="{96860393-76AE-431A-A7EA-87F9031037E1}" srcOrd="0" destOrd="0" presId="urn:microsoft.com/office/officeart/2018/2/layout/IconVerticalSolidList"/>
    <dgm:cxn modelId="{7F851703-68F9-4311-8DD4-CCF9B2EEAB4E}" type="presParOf" srcId="{69EB8F4B-A7BB-4BD3-B6C8-9E14602CB53D}" destId="{36CB05E3-153B-4E25-BA49-A4419910316D}" srcOrd="1" destOrd="0" presId="urn:microsoft.com/office/officeart/2018/2/layout/IconVerticalSolidList"/>
    <dgm:cxn modelId="{3776D79A-536B-4579-A30D-03D191E27ACC}" type="presParOf" srcId="{69EB8F4B-A7BB-4BD3-B6C8-9E14602CB53D}" destId="{8D8D2022-5063-489A-BD97-E3DC44814A51}" srcOrd="2" destOrd="0" presId="urn:microsoft.com/office/officeart/2018/2/layout/IconVerticalSolidList"/>
    <dgm:cxn modelId="{A9287462-8AF9-4F45-A06A-7E07BE2081E6}" type="presParOf" srcId="{69EB8F4B-A7BB-4BD3-B6C8-9E14602CB53D}" destId="{158F270D-8F31-4D00-8CE2-CD47262831DB}" srcOrd="3" destOrd="0" presId="urn:microsoft.com/office/officeart/2018/2/layout/IconVerticalSolidList"/>
    <dgm:cxn modelId="{099829FF-D638-47D0-BFA6-755165F8E92D}" type="presParOf" srcId="{CF06C2CF-7DCE-421E-A066-D782EB708413}" destId="{32F20F7E-8951-4D70-8F4D-A13A1227B61E}" srcOrd="13" destOrd="0" presId="urn:microsoft.com/office/officeart/2018/2/layout/IconVerticalSolidList"/>
    <dgm:cxn modelId="{6DA46CDD-E048-4041-A1A0-DF23D6E7F9DE}" type="presParOf" srcId="{CF06C2CF-7DCE-421E-A066-D782EB708413}" destId="{8601B597-D25E-4482-BADE-3F4EA054F497}" srcOrd="14" destOrd="0" presId="urn:microsoft.com/office/officeart/2018/2/layout/IconVerticalSolidList"/>
    <dgm:cxn modelId="{0DD79BD7-ACCF-4E3E-8A71-9640DAA7C4D0}" type="presParOf" srcId="{8601B597-D25E-4482-BADE-3F4EA054F497}" destId="{57C7A17D-0B74-4BDD-97DE-F84AC3760D5D}" srcOrd="0" destOrd="0" presId="urn:microsoft.com/office/officeart/2018/2/layout/IconVerticalSolidList"/>
    <dgm:cxn modelId="{09A28B4E-045D-4C88-8322-46D0D5695F11}" type="presParOf" srcId="{8601B597-D25E-4482-BADE-3F4EA054F497}" destId="{7CAC0709-06E6-4CCF-969B-768444F97102}" srcOrd="1" destOrd="0" presId="urn:microsoft.com/office/officeart/2018/2/layout/IconVerticalSolidList"/>
    <dgm:cxn modelId="{C5AA3486-0775-433D-8C09-B3202C3B4794}" type="presParOf" srcId="{8601B597-D25E-4482-BADE-3F4EA054F497}" destId="{A9FEF3E7-CC66-4AA5-8513-9B159AB3E4CE}" srcOrd="2" destOrd="0" presId="urn:microsoft.com/office/officeart/2018/2/layout/IconVerticalSolidList"/>
    <dgm:cxn modelId="{825ED283-FF1A-434A-AF0F-E3E66363A571}" type="presParOf" srcId="{8601B597-D25E-4482-BADE-3F4EA054F497}" destId="{AE977DF3-FA48-4C73-90F9-38B69FC259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111206-A44F-4BDE-8346-E6AF8B4A66F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F2597BE-2BAD-4E7A-B6CA-E125AC209BDE}">
      <dgm:prSet/>
      <dgm:spPr/>
      <dgm:t>
        <a:bodyPr/>
        <a:lstStyle/>
        <a:p>
          <a:r>
            <a:rPr lang="en-GB"/>
            <a:t>Service to be delivered within PCNs</a:t>
          </a:r>
          <a:endParaRPr lang="en-US"/>
        </a:p>
      </dgm:t>
    </dgm:pt>
    <dgm:pt modelId="{A7BB9898-9101-4AF2-9AEA-4D9A9FB6F7F6}" type="parTrans" cxnId="{5230C6A5-6637-41E5-8063-C570F22AD021}">
      <dgm:prSet/>
      <dgm:spPr/>
      <dgm:t>
        <a:bodyPr/>
        <a:lstStyle/>
        <a:p>
          <a:endParaRPr lang="en-US"/>
        </a:p>
      </dgm:t>
    </dgm:pt>
    <dgm:pt modelId="{D98764A8-7F55-4994-8F23-8A18C916262C}" type="sibTrans" cxnId="{5230C6A5-6637-41E5-8063-C570F22AD021}">
      <dgm:prSet/>
      <dgm:spPr/>
      <dgm:t>
        <a:bodyPr/>
        <a:lstStyle/>
        <a:p>
          <a:endParaRPr lang="en-US"/>
        </a:p>
      </dgm:t>
    </dgm:pt>
    <dgm:pt modelId="{804D9C0D-6ECF-4C16-9798-55C24E7CAA4C}">
      <dgm:prSet/>
      <dgm:spPr/>
      <dgm:t>
        <a:bodyPr/>
        <a:lstStyle/>
        <a:p>
          <a:r>
            <a:rPr lang="en-GB"/>
            <a:t>Money to be spent on clinical time and networking.</a:t>
          </a:r>
          <a:endParaRPr lang="en-US"/>
        </a:p>
      </dgm:t>
    </dgm:pt>
    <dgm:pt modelId="{6E4B891B-DFF6-4268-951D-9EDBA0118E8D}" type="parTrans" cxnId="{08CE1263-3D11-473E-99B2-8F81CBABD377}">
      <dgm:prSet/>
      <dgm:spPr/>
      <dgm:t>
        <a:bodyPr/>
        <a:lstStyle/>
        <a:p>
          <a:endParaRPr lang="en-US"/>
        </a:p>
      </dgm:t>
    </dgm:pt>
    <dgm:pt modelId="{3C083EB1-4FD1-43BA-8F3A-14F5A575950B}" type="sibTrans" cxnId="{08CE1263-3D11-473E-99B2-8F81CBABD377}">
      <dgm:prSet/>
      <dgm:spPr/>
      <dgm:t>
        <a:bodyPr/>
        <a:lstStyle/>
        <a:p>
          <a:endParaRPr lang="en-US"/>
        </a:p>
      </dgm:t>
    </dgm:pt>
    <dgm:pt modelId="{AD4AE4C0-7829-4130-A486-4757C8DAAB3C}">
      <dgm:prSet/>
      <dgm:spPr/>
      <dgm:t>
        <a:bodyPr/>
        <a:lstStyle/>
        <a:p>
          <a:r>
            <a:rPr lang="en-GB"/>
            <a:t>NHSE Spec estimates 80 patients / 100,000 per year</a:t>
          </a:r>
          <a:endParaRPr lang="en-US"/>
        </a:p>
      </dgm:t>
    </dgm:pt>
    <dgm:pt modelId="{69ED9ECD-8C95-4366-89E1-F6C03E1CB6E0}" type="parTrans" cxnId="{0CAEC91D-CE9F-41E4-85C3-BC6CFAAB2E96}">
      <dgm:prSet/>
      <dgm:spPr/>
      <dgm:t>
        <a:bodyPr/>
        <a:lstStyle/>
        <a:p>
          <a:endParaRPr lang="en-US"/>
        </a:p>
      </dgm:t>
    </dgm:pt>
    <dgm:pt modelId="{13D4356B-B179-44AE-8FA3-C2C3678D54B1}" type="sibTrans" cxnId="{0CAEC91D-CE9F-41E4-85C3-BC6CFAAB2E96}">
      <dgm:prSet/>
      <dgm:spPr/>
      <dgm:t>
        <a:bodyPr/>
        <a:lstStyle/>
        <a:p>
          <a:endParaRPr lang="en-US"/>
        </a:p>
      </dgm:t>
    </dgm:pt>
    <dgm:pt modelId="{613922E1-B09C-443A-8F73-2B4A0D56D85D}">
      <dgm:prSet/>
      <dgm:spPr/>
      <dgm:t>
        <a:bodyPr/>
        <a:lstStyle/>
        <a:p>
          <a:r>
            <a:rPr lang="en-GB"/>
            <a:t>Consider broadening scope to include 2ww referrals of limited clinical value</a:t>
          </a:r>
          <a:endParaRPr lang="en-US"/>
        </a:p>
      </dgm:t>
    </dgm:pt>
    <dgm:pt modelId="{6778DA46-2A39-47E1-868B-F6055BB930FC}" type="parTrans" cxnId="{85744F7F-CB07-4ED6-8FFB-3A256087C1AF}">
      <dgm:prSet/>
      <dgm:spPr/>
      <dgm:t>
        <a:bodyPr/>
        <a:lstStyle/>
        <a:p>
          <a:endParaRPr lang="en-US"/>
        </a:p>
      </dgm:t>
    </dgm:pt>
    <dgm:pt modelId="{9A4D8203-8AE5-42FC-B19F-3F150B0F2FCD}" type="sibTrans" cxnId="{85744F7F-CB07-4ED6-8FFB-3A256087C1AF}">
      <dgm:prSet/>
      <dgm:spPr/>
      <dgm:t>
        <a:bodyPr/>
        <a:lstStyle/>
        <a:p>
          <a:endParaRPr lang="en-US"/>
        </a:p>
      </dgm:t>
    </dgm:pt>
    <dgm:pt modelId="{05CAD439-680E-43E8-8212-4F993AA1C897}">
      <dgm:prSet/>
      <dgm:spPr/>
      <dgm:t>
        <a:bodyPr/>
        <a:lstStyle/>
        <a:p>
          <a:r>
            <a:rPr lang="en-GB"/>
            <a:t>Don’t want to add additional unnecessary steps where further investigations clearly defined.</a:t>
          </a:r>
          <a:endParaRPr lang="en-US"/>
        </a:p>
      </dgm:t>
    </dgm:pt>
    <dgm:pt modelId="{A6B55391-CE10-41F1-9524-7475CD0A9365}" type="parTrans" cxnId="{1651AF2C-4FFF-46A7-AA3F-B3389B37B46A}">
      <dgm:prSet/>
      <dgm:spPr/>
      <dgm:t>
        <a:bodyPr/>
        <a:lstStyle/>
        <a:p>
          <a:endParaRPr lang="en-US"/>
        </a:p>
      </dgm:t>
    </dgm:pt>
    <dgm:pt modelId="{DCEAA42A-1325-482B-8232-1BCE7AF7AD73}" type="sibTrans" cxnId="{1651AF2C-4FFF-46A7-AA3F-B3389B37B46A}">
      <dgm:prSet/>
      <dgm:spPr/>
      <dgm:t>
        <a:bodyPr/>
        <a:lstStyle/>
        <a:p>
          <a:endParaRPr lang="en-US"/>
        </a:p>
      </dgm:t>
    </dgm:pt>
    <dgm:pt modelId="{2C207FA8-ACEF-4206-B5B9-CE189305ACE2}" type="pres">
      <dgm:prSet presAssocID="{BC111206-A44F-4BDE-8346-E6AF8B4A66F7}" presName="root" presStyleCnt="0">
        <dgm:presLayoutVars>
          <dgm:dir/>
          <dgm:resizeHandles val="exact"/>
        </dgm:presLayoutVars>
      </dgm:prSet>
      <dgm:spPr/>
    </dgm:pt>
    <dgm:pt modelId="{3E8D6E37-5897-4D7B-A327-6FEED9B20CF6}" type="pres">
      <dgm:prSet presAssocID="{EF2597BE-2BAD-4E7A-B6CA-E125AC209BDE}" presName="compNode" presStyleCnt="0"/>
      <dgm:spPr/>
    </dgm:pt>
    <dgm:pt modelId="{2C4C2CA0-B64A-41A2-B5FF-AF0B85A5D763}" type="pres">
      <dgm:prSet presAssocID="{EF2597BE-2BAD-4E7A-B6CA-E125AC209BDE}" presName="bgRect" presStyleLbl="bgShp" presStyleIdx="0" presStyleCnt="5"/>
      <dgm:spPr/>
    </dgm:pt>
    <dgm:pt modelId="{EA7933CC-9297-4FDF-BE11-C94BA936C451}" type="pres">
      <dgm:prSet presAssocID="{EF2597BE-2BAD-4E7A-B6CA-E125AC209BD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F0F28E1B-B1D1-454C-8193-EE6E0FEB14DB}" type="pres">
      <dgm:prSet presAssocID="{EF2597BE-2BAD-4E7A-B6CA-E125AC209BDE}" presName="spaceRect" presStyleCnt="0"/>
      <dgm:spPr/>
    </dgm:pt>
    <dgm:pt modelId="{6F44E826-A6A1-4E60-9EDD-CD6C5D73ED06}" type="pres">
      <dgm:prSet presAssocID="{EF2597BE-2BAD-4E7A-B6CA-E125AC209BDE}" presName="parTx" presStyleLbl="revTx" presStyleIdx="0" presStyleCnt="5">
        <dgm:presLayoutVars>
          <dgm:chMax val="0"/>
          <dgm:chPref val="0"/>
        </dgm:presLayoutVars>
      </dgm:prSet>
      <dgm:spPr/>
    </dgm:pt>
    <dgm:pt modelId="{5D8F0CF2-E401-4316-A65C-AE165A4693E4}" type="pres">
      <dgm:prSet presAssocID="{D98764A8-7F55-4994-8F23-8A18C916262C}" presName="sibTrans" presStyleCnt="0"/>
      <dgm:spPr/>
    </dgm:pt>
    <dgm:pt modelId="{4CF9AE35-5A3F-4579-A8AB-1E588B772529}" type="pres">
      <dgm:prSet presAssocID="{804D9C0D-6ECF-4C16-9798-55C24E7CAA4C}" presName="compNode" presStyleCnt="0"/>
      <dgm:spPr/>
    </dgm:pt>
    <dgm:pt modelId="{D92A713A-1148-4FFF-A391-2B370891082D}" type="pres">
      <dgm:prSet presAssocID="{804D9C0D-6ECF-4C16-9798-55C24E7CAA4C}" presName="bgRect" presStyleLbl="bgShp" presStyleIdx="1" presStyleCnt="5"/>
      <dgm:spPr/>
    </dgm:pt>
    <dgm:pt modelId="{A1608442-FF3E-4868-9B33-6E5E282BE5B7}" type="pres">
      <dgm:prSet presAssocID="{804D9C0D-6ECF-4C16-9798-55C24E7CAA4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F495548-6C9B-47B5-B905-3AD38026308B}" type="pres">
      <dgm:prSet presAssocID="{804D9C0D-6ECF-4C16-9798-55C24E7CAA4C}" presName="spaceRect" presStyleCnt="0"/>
      <dgm:spPr/>
    </dgm:pt>
    <dgm:pt modelId="{24D09548-731F-4B4B-8329-1E7AF5C769F9}" type="pres">
      <dgm:prSet presAssocID="{804D9C0D-6ECF-4C16-9798-55C24E7CAA4C}" presName="parTx" presStyleLbl="revTx" presStyleIdx="1" presStyleCnt="5">
        <dgm:presLayoutVars>
          <dgm:chMax val="0"/>
          <dgm:chPref val="0"/>
        </dgm:presLayoutVars>
      </dgm:prSet>
      <dgm:spPr/>
    </dgm:pt>
    <dgm:pt modelId="{76D43F77-A271-49E7-BAB3-AB5F8878C4D2}" type="pres">
      <dgm:prSet presAssocID="{3C083EB1-4FD1-43BA-8F3A-14F5A575950B}" presName="sibTrans" presStyleCnt="0"/>
      <dgm:spPr/>
    </dgm:pt>
    <dgm:pt modelId="{166F7871-1C84-4CCE-93CB-47C7326B7D64}" type="pres">
      <dgm:prSet presAssocID="{AD4AE4C0-7829-4130-A486-4757C8DAAB3C}" presName="compNode" presStyleCnt="0"/>
      <dgm:spPr/>
    </dgm:pt>
    <dgm:pt modelId="{CC0C276E-CA45-4DF0-962F-2AD57D0D28FD}" type="pres">
      <dgm:prSet presAssocID="{AD4AE4C0-7829-4130-A486-4757C8DAAB3C}" presName="bgRect" presStyleLbl="bgShp" presStyleIdx="2" presStyleCnt="5"/>
      <dgm:spPr/>
    </dgm:pt>
    <dgm:pt modelId="{AA8AA364-84B0-46CE-82BE-8DAF8BFD7E20}" type="pres">
      <dgm:prSet presAssocID="{AD4AE4C0-7829-4130-A486-4757C8DAAB3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C483B81-0A65-4DBF-AB46-5D484FFFC156}" type="pres">
      <dgm:prSet presAssocID="{AD4AE4C0-7829-4130-A486-4757C8DAAB3C}" presName="spaceRect" presStyleCnt="0"/>
      <dgm:spPr/>
    </dgm:pt>
    <dgm:pt modelId="{B34E01C2-B869-415C-98C4-97DA7B3AA243}" type="pres">
      <dgm:prSet presAssocID="{AD4AE4C0-7829-4130-A486-4757C8DAAB3C}" presName="parTx" presStyleLbl="revTx" presStyleIdx="2" presStyleCnt="5">
        <dgm:presLayoutVars>
          <dgm:chMax val="0"/>
          <dgm:chPref val="0"/>
        </dgm:presLayoutVars>
      </dgm:prSet>
      <dgm:spPr/>
    </dgm:pt>
    <dgm:pt modelId="{B18DC659-7D1D-4729-92FC-5BC0C1DE349A}" type="pres">
      <dgm:prSet presAssocID="{13D4356B-B179-44AE-8FA3-C2C3678D54B1}" presName="sibTrans" presStyleCnt="0"/>
      <dgm:spPr/>
    </dgm:pt>
    <dgm:pt modelId="{F8FCAB90-D766-42EF-B8CF-0353C6E41F60}" type="pres">
      <dgm:prSet presAssocID="{613922E1-B09C-443A-8F73-2B4A0D56D85D}" presName="compNode" presStyleCnt="0"/>
      <dgm:spPr/>
    </dgm:pt>
    <dgm:pt modelId="{A83A89AC-AE72-42A8-B16E-E54457EE8A22}" type="pres">
      <dgm:prSet presAssocID="{613922E1-B09C-443A-8F73-2B4A0D56D85D}" presName="bgRect" presStyleLbl="bgShp" presStyleIdx="3" presStyleCnt="5"/>
      <dgm:spPr/>
    </dgm:pt>
    <dgm:pt modelId="{E4417E71-D44B-4291-A162-6486F96D9A09}" type="pres">
      <dgm:prSet presAssocID="{613922E1-B09C-443A-8F73-2B4A0D56D85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B3C1F10-FA14-4F7E-A4EB-AF2409C96A82}" type="pres">
      <dgm:prSet presAssocID="{613922E1-B09C-443A-8F73-2B4A0D56D85D}" presName="spaceRect" presStyleCnt="0"/>
      <dgm:spPr/>
    </dgm:pt>
    <dgm:pt modelId="{3E8F1307-5D1E-4FC3-985E-7467420BAFBE}" type="pres">
      <dgm:prSet presAssocID="{613922E1-B09C-443A-8F73-2B4A0D56D85D}" presName="parTx" presStyleLbl="revTx" presStyleIdx="3" presStyleCnt="5">
        <dgm:presLayoutVars>
          <dgm:chMax val="0"/>
          <dgm:chPref val="0"/>
        </dgm:presLayoutVars>
      </dgm:prSet>
      <dgm:spPr/>
    </dgm:pt>
    <dgm:pt modelId="{4BDE2CDB-92AC-4C96-9FDB-1358B7262A22}" type="pres">
      <dgm:prSet presAssocID="{9A4D8203-8AE5-42FC-B19F-3F150B0F2FCD}" presName="sibTrans" presStyleCnt="0"/>
      <dgm:spPr/>
    </dgm:pt>
    <dgm:pt modelId="{A0B9AB55-7ED1-4274-B76D-E71C25AF6609}" type="pres">
      <dgm:prSet presAssocID="{05CAD439-680E-43E8-8212-4F993AA1C897}" presName="compNode" presStyleCnt="0"/>
      <dgm:spPr/>
    </dgm:pt>
    <dgm:pt modelId="{0E971E5F-C607-4A84-BF09-823BA8975E46}" type="pres">
      <dgm:prSet presAssocID="{05CAD439-680E-43E8-8212-4F993AA1C897}" presName="bgRect" presStyleLbl="bgShp" presStyleIdx="4" presStyleCnt="5"/>
      <dgm:spPr/>
    </dgm:pt>
    <dgm:pt modelId="{A1B7D4D5-CA8D-40E0-BDCC-323DF3D3C464}" type="pres">
      <dgm:prSet presAssocID="{05CAD439-680E-43E8-8212-4F993AA1C89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383D1B9C-3FCD-4E5E-9FF0-BD15E6FD76A8}" type="pres">
      <dgm:prSet presAssocID="{05CAD439-680E-43E8-8212-4F993AA1C897}" presName="spaceRect" presStyleCnt="0"/>
      <dgm:spPr/>
    </dgm:pt>
    <dgm:pt modelId="{54CE0566-DE40-400E-B11A-3666BCD5D2D7}" type="pres">
      <dgm:prSet presAssocID="{05CAD439-680E-43E8-8212-4F993AA1C89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4B2D218-F374-48B5-B33D-D9A36007669A}" type="presOf" srcId="{EF2597BE-2BAD-4E7A-B6CA-E125AC209BDE}" destId="{6F44E826-A6A1-4E60-9EDD-CD6C5D73ED06}" srcOrd="0" destOrd="0" presId="urn:microsoft.com/office/officeart/2018/2/layout/IconVerticalSolidList"/>
    <dgm:cxn modelId="{0CAEC91D-CE9F-41E4-85C3-BC6CFAAB2E96}" srcId="{BC111206-A44F-4BDE-8346-E6AF8B4A66F7}" destId="{AD4AE4C0-7829-4130-A486-4757C8DAAB3C}" srcOrd="2" destOrd="0" parTransId="{69ED9ECD-8C95-4366-89E1-F6C03E1CB6E0}" sibTransId="{13D4356B-B179-44AE-8FA3-C2C3678D54B1}"/>
    <dgm:cxn modelId="{1651AF2C-4FFF-46A7-AA3F-B3389B37B46A}" srcId="{BC111206-A44F-4BDE-8346-E6AF8B4A66F7}" destId="{05CAD439-680E-43E8-8212-4F993AA1C897}" srcOrd="4" destOrd="0" parTransId="{A6B55391-CE10-41F1-9524-7475CD0A9365}" sibTransId="{DCEAA42A-1325-482B-8232-1BCE7AF7AD73}"/>
    <dgm:cxn modelId="{08CE1263-3D11-473E-99B2-8F81CBABD377}" srcId="{BC111206-A44F-4BDE-8346-E6AF8B4A66F7}" destId="{804D9C0D-6ECF-4C16-9798-55C24E7CAA4C}" srcOrd="1" destOrd="0" parTransId="{6E4B891B-DFF6-4268-951D-9EDBA0118E8D}" sibTransId="{3C083EB1-4FD1-43BA-8F3A-14F5A575950B}"/>
    <dgm:cxn modelId="{4BA9494E-3E66-4E87-AA62-1207CC78CAF7}" type="presOf" srcId="{804D9C0D-6ECF-4C16-9798-55C24E7CAA4C}" destId="{24D09548-731F-4B4B-8329-1E7AF5C769F9}" srcOrd="0" destOrd="0" presId="urn:microsoft.com/office/officeart/2018/2/layout/IconVerticalSolidList"/>
    <dgm:cxn modelId="{85744F7F-CB07-4ED6-8FFB-3A256087C1AF}" srcId="{BC111206-A44F-4BDE-8346-E6AF8B4A66F7}" destId="{613922E1-B09C-443A-8F73-2B4A0D56D85D}" srcOrd="3" destOrd="0" parTransId="{6778DA46-2A39-47E1-868B-F6055BB930FC}" sibTransId="{9A4D8203-8AE5-42FC-B19F-3F150B0F2FCD}"/>
    <dgm:cxn modelId="{35D97A83-B089-42CC-8E67-3AA8C038FD08}" type="presOf" srcId="{BC111206-A44F-4BDE-8346-E6AF8B4A66F7}" destId="{2C207FA8-ACEF-4206-B5B9-CE189305ACE2}" srcOrd="0" destOrd="0" presId="urn:microsoft.com/office/officeart/2018/2/layout/IconVerticalSolidList"/>
    <dgm:cxn modelId="{BAD61EA5-1F0F-4D7F-9DFD-640609CDB6E0}" type="presOf" srcId="{613922E1-B09C-443A-8F73-2B4A0D56D85D}" destId="{3E8F1307-5D1E-4FC3-985E-7467420BAFBE}" srcOrd="0" destOrd="0" presId="urn:microsoft.com/office/officeart/2018/2/layout/IconVerticalSolidList"/>
    <dgm:cxn modelId="{5230C6A5-6637-41E5-8063-C570F22AD021}" srcId="{BC111206-A44F-4BDE-8346-E6AF8B4A66F7}" destId="{EF2597BE-2BAD-4E7A-B6CA-E125AC209BDE}" srcOrd="0" destOrd="0" parTransId="{A7BB9898-9101-4AF2-9AEA-4D9A9FB6F7F6}" sibTransId="{D98764A8-7F55-4994-8F23-8A18C916262C}"/>
    <dgm:cxn modelId="{ED8447E7-5D4E-490E-BCAC-E347A122AF3D}" type="presOf" srcId="{05CAD439-680E-43E8-8212-4F993AA1C897}" destId="{54CE0566-DE40-400E-B11A-3666BCD5D2D7}" srcOrd="0" destOrd="0" presId="urn:microsoft.com/office/officeart/2018/2/layout/IconVerticalSolidList"/>
    <dgm:cxn modelId="{D152B2EB-2BB9-4ABC-8C78-FEE2F358E33D}" type="presOf" srcId="{AD4AE4C0-7829-4130-A486-4757C8DAAB3C}" destId="{B34E01C2-B869-415C-98C4-97DA7B3AA243}" srcOrd="0" destOrd="0" presId="urn:microsoft.com/office/officeart/2018/2/layout/IconVerticalSolidList"/>
    <dgm:cxn modelId="{C1B79363-5911-4595-B1A7-03B2CEE24DFF}" type="presParOf" srcId="{2C207FA8-ACEF-4206-B5B9-CE189305ACE2}" destId="{3E8D6E37-5897-4D7B-A327-6FEED9B20CF6}" srcOrd="0" destOrd="0" presId="urn:microsoft.com/office/officeart/2018/2/layout/IconVerticalSolidList"/>
    <dgm:cxn modelId="{6B5C9066-1B6F-4E83-AAC8-ADB6F7442D81}" type="presParOf" srcId="{3E8D6E37-5897-4D7B-A327-6FEED9B20CF6}" destId="{2C4C2CA0-B64A-41A2-B5FF-AF0B85A5D763}" srcOrd="0" destOrd="0" presId="urn:microsoft.com/office/officeart/2018/2/layout/IconVerticalSolidList"/>
    <dgm:cxn modelId="{1003A018-F488-41CE-B1A0-8D27D91FF625}" type="presParOf" srcId="{3E8D6E37-5897-4D7B-A327-6FEED9B20CF6}" destId="{EA7933CC-9297-4FDF-BE11-C94BA936C451}" srcOrd="1" destOrd="0" presId="urn:microsoft.com/office/officeart/2018/2/layout/IconVerticalSolidList"/>
    <dgm:cxn modelId="{9596E682-4CD4-41DC-9382-F8016B60EA16}" type="presParOf" srcId="{3E8D6E37-5897-4D7B-A327-6FEED9B20CF6}" destId="{F0F28E1B-B1D1-454C-8193-EE6E0FEB14DB}" srcOrd="2" destOrd="0" presId="urn:microsoft.com/office/officeart/2018/2/layout/IconVerticalSolidList"/>
    <dgm:cxn modelId="{ABDDD762-3A95-4C87-9CD0-555482A0D3F0}" type="presParOf" srcId="{3E8D6E37-5897-4D7B-A327-6FEED9B20CF6}" destId="{6F44E826-A6A1-4E60-9EDD-CD6C5D73ED06}" srcOrd="3" destOrd="0" presId="urn:microsoft.com/office/officeart/2018/2/layout/IconVerticalSolidList"/>
    <dgm:cxn modelId="{D8564550-D015-44ED-8488-ED9AAC857C62}" type="presParOf" srcId="{2C207FA8-ACEF-4206-B5B9-CE189305ACE2}" destId="{5D8F0CF2-E401-4316-A65C-AE165A4693E4}" srcOrd="1" destOrd="0" presId="urn:microsoft.com/office/officeart/2018/2/layout/IconVerticalSolidList"/>
    <dgm:cxn modelId="{03824B48-9A2C-4F4A-915C-413A41453E63}" type="presParOf" srcId="{2C207FA8-ACEF-4206-B5B9-CE189305ACE2}" destId="{4CF9AE35-5A3F-4579-A8AB-1E588B772529}" srcOrd="2" destOrd="0" presId="urn:microsoft.com/office/officeart/2018/2/layout/IconVerticalSolidList"/>
    <dgm:cxn modelId="{00723D3A-B4D2-48CD-A210-122622BECF1D}" type="presParOf" srcId="{4CF9AE35-5A3F-4579-A8AB-1E588B772529}" destId="{D92A713A-1148-4FFF-A391-2B370891082D}" srcOrd="0" destOrd="0" presId="urn:microsoft.com/office/officeart/2018/2/layout/IconVerticalSolidList"/>
    <dgm:cxn modelId="{D74F0598-1231-4913-A0A1-48725A12216C}" type="presParOf" srcId="{4CF9AE35-5A3F-4579-A8AB-1E588B772529}" destId="{A1608442-FF3E-4868-9B33-6E5E282BE5B7}" srcOrd="1" destOrd="0" presId="urn:microsoft.com/office/officeart/2018/2/layout/IconVerticalSolidList"/>
    <dgm:cxn modelId="{B6560F8C-EEB6-4FBA-B7CC-20DCBBA7C15E}" type="presParOf" srcId="{4CF9AE35-5A3F-4579-A8AB-1E588B772529}" destId="{BF495548-6C9B-47B5-B905-3AD38026308B}" srcOrd="2" destOrd="0" presId="urn:microsoft.com/office/officeart/2018/2/layout/IconVerticalSolidList"/>
    <dgm:cxn modelId="{1CD3B7CB-7F58-4CC6-BFEE-B78C6CB9756A}" type="presParOf" srcId="{4CF9AE35-5A3F-4579-A8AB-1E588B772529}" destId="{24D09548-731F-4B4B-8329-1E7AF5C769F9}" srcOrd="3" destOrd="0" presId="urn:microsoft.com/office/officeart/2018/2/layout/IconVerticalSolidList"/>
    <dgm:cxn modelId="{06B3B086-A010-49D4-98FE-AA44D15D9E78}" type="presParOf" srcId="{2C207FA8-ACEF-4206-B5B9-CE189305ACE2}" destId="{76D43F77-A271-49E7-BAB3-AB5F8878C4D2}" srcOrd="3" destOrd="0" presId="urn:microsoft.com/office/officeart/2018/2/layout/IconVerticalSolidList"/>
    <dgm:cxn modelId="{FE80A242-441F-4F89-A882-8677A84D34FF}" type="presParOf" srcId="{2C207FA8-ACEF-4206-B5B9-CE189305ACE2}" destId="{166F7871-1C84-4CCE-93CB-47C7326B7D64}" srcOrd="4" destOrd="0" presId="urn:microsoft.com/office/officeart/2018/2/layout/IconVerticalSolidList"/>
    <dgm:cxn modelId="{A3E5D392-44A0-4DA7-8E1E-CE23BFC333D3}" type="presParOf" srcId="{166F7871-1C84-4CCE-93CB-47C7326B7D64}" destId="{CC0C276E-CA45-4DF0-962F-2AD57D0D28FD}" srcOrd="0" destOrd="0" presId="urn:microsoft.com/office/officeart/2018/2/layout/IconVerticalSolidList"/>
    <dgm:cxn modelId="{3EAB8671-42FA-4BD0-803E-3B965EEC4017}" type="presParOf" srcId="{166F7871-1C84-4CCE-93CB-47C7326B7D64}" destId="{AA8AA364-84B0-46CE-82BE-8DAF8BFD7E20}" srcOrd="1" destOrd="0" presId="urn:microsoft.com/office/officeart/2018/2/layout/IconVerticalSolidList"/>
    <dgm:cxn modelId="{8B5233B6-D302-4D20-AE71-69710FAD20FB}" type="presParOf" srcId="{166F7871-1C84-4CCE-93CB-47C7326B7D64}" destId="{FC483B81-0A65-4DBF-AB46-5D484FFFC156}" srcOrd="2" destOrd="0" presId="urn:microsoft.com/office/officeart/2018/2/layout/IconVerticalSolidList"/>
    <dgm:cxn modelId="{9D176B84-E3C6-41CA-B9DE-73A4FE2A787F}" type="presParOf" srcId="{166F7871-1C84-4CCE-93CB-47C7326B7D64}" destId="{B34E01C2-B869-415C-98C4-97DA7B3AA243}" srcOrd="3" destOrd="0" presId="urn:microsoft.com/office/officeart/2018/2/layout/IconVerticalSolidList"/>
    <dgm:cxn modelId="{0C036E6C-BBAF-4165-94E5-4DC1C4D3992A}" type="presParOf" srcId="{2C207FA8-ACEF-4206-B5B9-CE189305ACE2}" destId="{B18DC659-7D1D-4729-92FC-5BC0C1DE349A}" srcOrd="5" destOrd="0" presId="urn:microsoft.com/office/officeart/2018/2/layout/IconVerticalSolidList"/>
    <dgm:cxn modelId="{7EC4E1BA-FA1E-4A1E-8532-ED9A4350FFFE}" type="presParOf" srcId="{2C207FA8-ACEF-4206-B5B9-CE189305ACE2}" destId="{F8FCAB90-D766-42EF-B8CF-0353C6E41F60}" srcOrd="6" destOrd="0" presId="urn:microsoft.com/office/officeart/2018/2/layout/IconVerticalSolidList"/>
    <dgm:cxn modelId="{7E7F4BEC-6310-478C-BBBC-AEC776E112BE}" type="presParOf" srcId="{F8FCAB90-D766-42EF-B8CF-0353C6E41F60}" destId="{A83A89AC-AE72-42A8-B16E-E54457EE8A22}" srcOrd="0" destOrd="0" presId="urn:microsoft.com/office/officeart/2018/2/layout/IconVerticalSolidList"/>
    <dgm:cxn modelId="{DC8B92A5-F51A-43E0-91EB-FF1558CF47E6}" type="presParOf" srcId="{F8FCAB90-D766-42EF-B8CF-0353C6E41F60}" destId="{E4417E71-D44B-4291-A162-6486F96D9A09}" srcOrd="1" destOrd="0" presId="urn:microsoft.com/office/officeart/2018/2/layout/IconVerticalSolidList"/>
    <dgm:cxn modelId="{5B01CAD6-E787-427D-A1F0-72CFF23DE08B}" type="presParOf" srcId="{F8FCAB90-D766-42EF-B8CF-0353C6E41F60}" destId="{8B3C1F10-FA14-4F7E-A4EB-AF2409C96A82}" srcOrd="2" destOrd="0" presId="urn:microsoft.com/office/officeart/2018/2/layout/IconVerticalSolidList"/>
    <dgm:cxn modelId="{21B298CE-01EE-4374-97BF-989BA29A4F95}" type="presParOf" srcId="{F8FCAB90-D766-42EF-B8CF-0353C6E41F60}" destId="{3E8F1307-5D1E-4FC3-985E-7467420BAFBE}" srcOrd="3" destOrd="0" presId="urn:microsoft.com/office/officeart/2018/2/layout/IconVerticalSolidList"/>
    <dgm:cxn modelId="{95E50A39-25EB-409E-93BB-F3C108E77DA7}" type="presParOf" srcId="{2C207FA8-ACEF-4206-B5B9-CE189305ACE2}" destId="{4BDE2CDB-92AC-4C96-9FDB-1358B7262A22}" srcOrd="7" destOrd="0" presId="urn:microsoft.com/office/officeart/2018/2/layout/IconVerticalSolidList"/>
    <dgm:cxn modelId="{920E0331-358E-4F4A-B3C3-B5CF76A1C89A}" type="presParOf" srcId="{2C207FA8-ACEF-4206-B5B9-CE189305ACE2}" destId="{A0B9AB55-7ED1-4274-B76D-E71C25AF6609}" srcOrd="8" destOrd="0" presId="urn:microsoft.com/office/officeart/2018/2/layout/IconVerticalSolidList"/>
    <dgm:cxn modelId="{747968F2-3298-492A-B0D2-CE00B3AEFA1E}" type="presParOf" srcId="{A0B9AB55-7ED1-4274-B76D-E71C25AF6609}" destId="{0E971E5F-C607-4A84-BF09-823BA8975E46}" srcOrd="0" destOrd="0" presId="urn:microsoft.com/office/officeart/2018/2/layout/IconVerticalSolidList"/>
    <dgm:cxn modelId="{2BCA917A-2E2D-4BB4-BDF9-81B1E4217B59}" type="presParOf" srcId="{A0B9AB55-7ED1-4274-B76D-E71C25AF6609}" destId="{A1B7D4D5-CA8D-40E0-BDCC-323DF3D3C464}" srcOrd="1" destOrd="0" presId="urn:microsoft.com/office/officeart/2018/2/layout/IconVerticalSolidList"/>
    <dgm:cxn modelId="{4BE0C96F-F63E-489F-9D33-775C3D3B5E60}" type="presParOf" srcId="{A0B9AB55-7ED1-4274-B76D-E71C25AF6609}" destId="{383D1B9C-3FCD-4E5E-9FF0-BD15E6FD76A8}" srcOrd="2" destOrd="0" presId="urn:microsoft.com/office/officeart/2018/2/layout/IconVerticalSolidList"/>
    <dgm:cxn modelId="{55C7BBE4-08BC-437F-98A8-797C8D561F7B}" type="presParOf" srcId="{A0B9AB55-7ED1-4274-B76D-E71C25AF6609}" destId="{54CE0566-DE40-400E-B11A-3666BCD5D2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CD6F52-6FBF-4B99-86D2-D9580199F89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25F0C1C-5503-4182-9B86-4BECC80F907C}">
      <dgm:prSet/>
      <dgm:spPr/>
      <dgm:t>
        <a:bodyPr/>
        <a:lstStyle/>
        <a:p>
          <a:r>
            <a:rPr lang="en-GB"/>
            <a:t>Key Themes – Diagnostic masking and access to investigations</a:t>
          </a:r>
          <a:endParaRPr lang="en-US"/>
        </a:p>
      </dgm:t>
    </dgm:pt>
    <dgm:pt modelId="{10C132EB-85F8-4D37-B16B-297D4F8ABC2D}" type="parTrans" cxnId="{7FC0D855-BCEC-4D14-877E-FEEADD7B2BCC}">
      <dgm:prSet/>
      <dgm:spPr/>
      <dgm:t>
        <a:bodyPr/>
        <a:lstStyle/>
        <a:p>
          <a:endParaRPr lang="en-US"/>
        </a:p>
      </dgm:t>
    </dgm:pt>
    <dgm:pt modelId="{554CCC02-0E77-4930-ABE0-5BDBE85704CB}" type="sibTrans" cxnId="{7FC0D855-BCEC-4D14-877E-FEEADD7B2BCC}">
      <dgm:prSet/>
      <dgm:spPr/>
      <dgm:t>
        <a:bodyPr/>
        <a:lstStyle/>
        <a:p>
          <a:endParaRPr lang="en-US"/>
        </a:p>
      </dgm:t>
    </dgm:pt>
    <dgm:pt modelId="{0CCF88BA-2317-4B55-B6DE-21763EB8F366}">
      <dgm:prSet/>
      <dgm:spPr/>
      <dgm:t>
        <a:bodyPr/>
        <a:lstStyle/>
        <a:p>
          <a:r>
            <a:rPr lang="en-GB"/>
            <a:t>Valuing people definition of LD – needs based rather than IQ threshold – will apply to much broader population.</a:t>
          </a:r>
          <a:endParaRPr lang="en-US"/>
        </a:p>
      </dgm:t>
    </dgm:pt>
    <dgm:pt modelId="{A49A885D-6276-4BB6-86DC-3EEC2D862DD5}" type="parTrans" cxnId="{E8E6C79D-8769-46AB-82F4-42EAC45818F7}">
      <dgm:prSet/>
      <dgm:spPr/>
      <dgm:t>
        <a:bodyPr/>
        <a:lstStyle/>
        <a:p>
          <a:endParaRPr lang="en-US"/>
        </a:p>
      </dgm:t>
    </dgm:pt>
    <dgm:pt modelId="{080FF22E-A137-4FB9-823E-39859018A42C}" type="sibTrans" cxnId="{E8E6C79D-8769-46AB-82F4-42EAC45818F7}">
      <dgm:prSet/>
      <dgm:spPr/>
      <dgm:t>
        <a:bodyPr/>
        <a:lstStyle/>
        <a:p>
          <a:endParaRPr lang="en-US"/>
        </a:p>
      </dgm:t>
    </dgm:pt>
    <dgm:pt modelId="{ED284069-909A-4784-87AF-CBC67FE82799}">
      <dgm:prSet/>
      <dgm:spPr/>
      <dgm:t>
        <a:bodyPr/>
        <a:lstStyle/>
        <a:p>
          <a:r>
            <a:rPr lang="en-GB"/>
            <a:t>Learning will apply to all vulnerable groups not just those with LD – an opportunity to reduce inequalities in Cancer outcomes across the whole population.</a:t>
          </a:r>
          <a:endParaRPr lang="en-US"/>
        </a:p>
      </dgm:t>
    </dgm:pt>
    <dgm:pt modelId="{E05A8EF2-F570-4BF1-A07E-CFF09E31BCB5}" type="parTrans" cxnId="{B94E107B-5F25-4E3D-A785-D9865269610A}">
      <dgm:prSet/>
      <dgm:spPr/>
      <dgm:t>
        <a:bodyPr/>
        <a:lstStyle/>
        <a:p>
          <a:endParaRPr lang="en-US"/>
        </a:p>
      </dgm:t>
    </dgm:pt>
    <dgm:pt modelId="{B5190F31-199D-41C4-AA66-232EFA7CC9DD}" type="sibTrans" cxnId="{B94E107B-5F25-4E3D-A785-D9865269610A}">
      <dgm:prSet/>
      <dgm:spPr/>
      <dgm:t>
        <a:bodyPr/>
        <a:lstStyle/>
        <a:p>
          <a:endParaRPr lang="en-US"/>
        </a:p>
      </dgm:t>
    </dgm:pt>
    <dgm:pt modelId="{DE1E576F-F2CD-4E04-896F-32668465EDA8}">
      <dgm:prSet/>
      <dgm:spPr/>
      <dgm:t>
        <a:bodyPr/>
        <a:lstStyle/>
        <a:p>
          <a:r>
            <a:rPr lang="en-GB"/>
            <a:t>‘Tim told the staff in hospital he was losing weight. His sister felt that no one had listened to him. ‘</a:t>
          </a:r>
          <a:endParaRPr lang="en-US"/>
        </a:p>
      </dgm:t>
    </dgm:pt>
    <dgm:pt modelId="{0CE12F25-0E30-4203-B077-E84760AB10FA}" type="parTrans" cxnId="{F7601D03-F988-4C89-A557-8189816224AE}">
      <dgm:prSet/>
      <dgm:spPr/>
      <dgm:t>
        <a:bodyPr/>
        <a:lstStyle/>
        <a:p>
          <a:endParaRPr lang="en-US"/>
        </a:p>
      </dgm:t>
    </dgm:pt>
    <dgm:pt modelId="{91822028-DD7A-4074-9CF7-642CEEAA514F}" type="sibTrans" cxnId="{F7601D03-F988-4C89-A557-8189816224AE}">
      <dgm:prSet/>
      <dgm:spPr/>
      <dgm:t>
        <a:bodyPr/>
        <a:lstStyle/>
        <a:p>
          <a:endParaRPr lang="en-US"/>
        </a:p>
      </dgm:t>
    </dgm:pt>
    <dgm:pt modelId="{31F0B337-0020-4F4F-B859-08A17E01C190}" type="pres">
      <dgm:prSet presAssocID="{53CD6F52-6FBF-4B99-86D2-D9580199F894}" presName="linear" presStyleCnt="0">
        <dgm:presLayoutVars>
          <dgm:animLvl val="lvl"/>
          <dgm:resizeHandles val="exact"/>
        </dgm:presLayoutVars>
      </dgm:prSet>
      <dgm:spPr/>
    </dgm:pt>
    <dgm:pt modelId="{AB49D5BA-6E15-4469-A5C3-B9170ED2B22A}" type="pres">
      <dgm:prSet presAssocID="{D25F0C1C-5503-4182-9B86-4BECC80F907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B0CD46D-AFA0-4E2F-B9DF-A87C7D18EB84}" type="pres">
      <dgm:prSet presAssocID="{554CCC02-0E77-4930-ABE0-5BDBE85704CB}" presName="spacer" presStyleCnt="0"/>
      <dgm:spPr/>
    </dgm:pt>
    <dgm:pt modelId="{D5D95A88-1CCA-47F0-9FC8-4B89FD167B39}" type="pres">
      <dgm:prSet presAssocID="{0CCF88BA-2317-4B55-B6DE-21763EB8F36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0A01F76-5490-4295-84F8-6488025C465B}" type="pres">
      <dgm:prSet presAssocID="{080FF22E-A137-4FB9-823E-39859018A42C}" presName="spacer" presStyleCnt="0"/>
      <dgm:spPr/>
    </dgm:pt>
    <dgm:pt modelId="{0DA62A95-065C-45EC-948F-BAB66F630B08}" type="pres">
      <dgm:prSet presAssocID="{ED284069-909A-4784-87AF-CBC67FE8279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47C6CB-7F37-4E23-B725-16D6A056FCFC}" type="pres">
      <dgm:prSet presAssocID="{B5190F31-199D-41C4-AA66-232EFA7CC9DD}" presName="spacer" presStyleCnt="0"/>
      <dgm:spPr/>
    </dgm:pt>
    <dgm:pt modelId="{4B2073BF-3100-483C-B82C-E152C8473C50}" type="pres">
      <dgm:prSet presAssocID="{DE1E576F-F2CD-4E04-896F-32668465ED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7601D03-F988-4C89-A557-8189816224AE}" srcId="{53CD6F52-6FBF-4B99-86D2-D9580199F894}" destId="{DE1E576F-F2CD-4E04-896F-32668465EDA8}" srcOrd="3" destOrd="0" parTransId="{0CE12F25-0E30-4203-B077-E84760AB10FA}" sibTransId="{91822028-DD7A-4074-9CF7-642CEEAA514F}"/>
    <dgm:cxn modelId="{D4986947-CA13-43B3-A735-38A34C1A4B24}" type="presOf" srcId="{ED284069-909A-4784-87AF-CBC67FE82799}" destId="{0DA62A95-065C-45EC-948F-BAB66F630B08}" srcOrd="0" destOrd="0" presId="urn:microsoft.com/office/officeart/2005/8/layout/vList2"/>
    <dgm:cxn modelId="{7FC0D855-BCEC-4D14-877E-FEEADD7B2BCC}" srcId="{53CD6F52-6FBF-4B99-86D2-D9580199F894}" destId="{D25F0C1C-5503-4182-9B86-4BECC80F907C}" srcOrd="0" destOrd="0" parTransId="{10C132EB-85F8-4D37-B16B-297D4F8ABC2D}" sibTransId="{554CCC02-0E77-4930-ABE0-5BDBE85704CB}"/>
    <dgm:cxn modelId="{B94E107B-5F25-4E3D-A785-D9865269610A}" srcId="{53CD6F52-6FBF-4B99-86D2-D9580199F894}" destId="{ED284069-909A-4784-87AF-CBC67FE82799}" srcOrd="2" destOrd="0" parTransId="{E05A8EF2-F570-4BF1-A07E-CFF09E31BCB5}" sibTransId="{B5190F31-199D-41C4-AA66-232EFA7CC9DD}"/>
    <dgm:cxn modelId="{65531F9B-BD18-4B86-BF83-E43D7F025980}" type="presOf" srcId="{DE1E576F-F2CD-4E04-896F-32668465EDA8}" destId="{4B2073BF-3100-483C-B82C-E152C8473C50}" srcOrd="0" destOrd="0" presId="urn:microsoft.com/office/officeart/2005/8/layout/vList2"/>
    <dgm:cxn modelId="{E8E6C79D-8769-46AB-82F4-42EAC45818F7}" srcId="{53CD6F52-6FBF-4B99-86D2-D9580199F894}" destId="{0CCF88BA-2317-4B55-B6DE-21763EB8F366}" srcOrd="1" destOrd="0" parTransId="{A49A885D-6276-4BB6-86DC-3EEC2D862DD5}" sibTransId="{080FF22E-A137-4FB9-823E-39859018A42C}"/>
    <dgm:cxn modelId="{62F8C5C6-5A2E-4E35-9687-7B58B8794829}" type="presOf" srcId="{0CCF88BA-2317-4B55-B6DE-21763EB8F366}" destId="{D5D95A88-1CCA-47F0-9FC8-4B89FD167B39}" srcOrd="0" destOrd="0" presId="urn:microsoft.com/office/officeart/2005/8/layout/vList2"/>
    <dgm:cxn modelId="{466479C9-2F02-4FC9-BA9E-3D371782AE62}" type="presOf" srcId="{D25F0C1C-5503-4182-9B86-4BECC80F907C}" destId="{AB49D5BA-6E15-4469-A5C3-B9170ED2B22A}" srcOrd="0" destOrd="0" presId="urn:microsoft.com/office/officeart/2005/8/layout/vList2"/>
    <dgm:cxn modelId="{231613EB-B259-4612-B624-C94F1DD62662}" type="presOf" srcId="{53CD6F52-6FBF-4B99-86D2-D9580199F894}" destId="{31F0B337-0020-4F4F-B859-08A17E01C190}" srcOrd="0" destOrd="0" presId="urn:microsoft.com/office/officeart/2005/8/layout/vList2"/>
    <dgm:cxn modelId="{04944ED9-C2FF-4B6A-86AC-6C4EEA4D1C53}" type="presParOf" srcId="{31F0B337-0020-4F4F-B859-08A17E01C190}" destId="{AB49D5BA-6E15-4469-A5C3-B9170ED2B22A}" srcOrd="0" destOrd="0" presId="urn:microsoft.com/office/officeart/2005/8/layout/vList2"/>
    <dgm:cxn modelId="{67059F4F-1DF5-4CC4-AE4B-C6418874E2D4}" type="presParOf" srcId="{31F0B337-0020-4F4F-B859-08A17E01C190}" destId="{2B0CD46D-AFA0-4E2F-B9DF-A87C7D18EB84}" srcOrd="1" destOrd="0" presId="urn:microsoft.com/office/officeart/2005/8/layout/vList2"/>
    <dgm:cxn modelId="{106099F9-137B-4F65-A19B-7A8292C6E460}" type="presParOf" srcId="{31F0B337-0020-4F4F-B859-08A17E01C190}" destId="{D5D95A88-1CCA-47F0-9FC8-4B89FD167B39}" srcOrd="2" destOrd="0" presId="urn:microsoft.com/office/officeart/2005/8/layout/vList2"/>
    <dgm:cxn modelId="{A0480BB6-843D-46DC-9435-FE8AB0B4C61E}" type="presParOf" srcId="{31F0B337-0020-4F4F-B859-08A17E01C190}" destId="{90A01F76-5490-4295-84F8-6488025C465B}" srcOrd="3" destOrd="0" presId="urn:microsoft.com/office/officeart/2005/8/layout/vList2"/>
    <dgm:cxn modelId="{530D7750-C0F2-4B6A-822F-A4AD3B620F1C}" type="presParOf" srcId="{31F0B337-0020-4F4F-B859-08A17E01C190}" destId="{0DA62A95-065C-45EC-948F-BAB66F630B08}" srcOrd="4" destOrd="0" presId="urn:microsoft.com/office/officeart/2005/8/layout/vList2"/>
    <dgm:cxn modelId="{50BE89EE-8DB0-4CF0-991F-61D8F1AB1F5D}" type="presParOf" srcId="{31F0B337-0020-4F4F-B859-08A17E01C190}" destId="{C547C6CB-7F37-4E23-B725-16D6A056FCFC}" srcOrd="5" destOrd="0" presId="urn:microsoft.com/office/officeart/2005/8/layout/vList2"/>
    <dgm:cxn modelId="{2FF4CB1F-17FD-4FFB-95B6-2704D6DC8AC2}" type="presParOf" srcId="{31F0B337-0020-4F4F-B859-08A17E01C190}" destId="{4B2073BF-3100-483C-B82C-E152C8473C5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E1E65-BFE8-414F-9D6D-DBFD5396BECF}">
      <dsp:nvSpPr>
        <dsp:cNvPr id="0" name=""/>
        <dsp:cNvSpPr/>
      </dsp:nvSpPr>
      <dsp:spPr>
        <a:xfrm>
          <a:off x="0" y="718"/>
          <a:ext cx="6513603" cy="6034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C65DA-FD8E-438B-86C1-DAFF6A8EE562}">
      <dsp:nvSpPr>
        <dsp:cNvPr id="0" name=""/>
        <dsp:cNvSpPr/>
      </dsp:nvSpPr>
      <dsp:spPr>
        <a:xfrm>
          <a:off x="182554" y="136502"/>
          <a:ext cx="331917" cy="331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0D82B-96C9-4BB0-BF6A-AF6563D9D610}">
      <dsp:nvSpPr>
        <dsp:cNvPr id="0" name=""/>
        <dsp:cNvSpPr/>
      </dsp:nvSpPr>
      <dsp:spPr>
        <a:xfrm>
          <a:off x="697026" y="71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u="sng" kern="1200"/>
            <a:t>NHSE Specification (TBC)</a:t>
          </a:r>
          <a:endParaRPr lang="en-US" sz="1500" kern="1200"/>
        </a:p>
      </dsp:txBody>
      <dsp:txXfrm>
        <a:off x="697026" y="718"/>
        <a:ext cx="5816577" cy="603486"/>
      </dsp:txXfrm>
    </dsp:sp>
    <dsp:sp modelId="{8CC5A186-0131-4AE2-9E12-306E08B3C720}">
      <dsp:nvSpPr>
        <dsp:cNvPr id="0" name=""/>
        <dsp:cNvSpPr/>
      </dsp:nvSpPr>
      <dsp:spPr>
        <a:xfrm>
          <a:off x="0" y="755076"/>
          <a:ext cx="6513603" cy="6034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41FDF-B21B-4986-B713-44F221EC8050}">
      <dsp:nvSpPr>
        <dsp:cNvPr id="0" name=""/>
        <dsp:cNvSpPr/>
      </dsp:nvSpPr>
      <dsp:spPr>
        <a:xfrm>
          <a:off x="182554" y="890860"/>
          <a:ext cx="331917" cy="3319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805C4-81D9-4281-B1F3-D7F2CDFD0322}">
      <dsp:nvSpPr>
        <dsp:cNvPr id="0" name=""/>
        <dsp:cNvSpPr/>
      </dsp:nvSpPr>
      <dsp:spPr>
        <a:xfrm>
          <a:off x="697026" y="75507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15% of Alliance Funds for 2019/20 to be spent on development of rapid diagnostic service for patients with serious but non-specific symptoms</a:t>
          </a:r>
          <a:endParaRPr lang="en-US" sz="1500" kern="1200"/>
        </a:p>
      </dsp:txBody>
      <dsp:txXfrm>
        <a:off x="697026" y="755076"/>
        <a:ext cx="5816577" cy="603486"/>
      </dsp:txXfrm>
    </dsp:sp>
    <dsp:sp modelId="{244B681F-74CE-4BB8-B631-C7319835047D}">
      <dsp:nvSpPr>
        <dsp:cNvPr id="0" name=""/>
        <dsp:cNvSpPr/>
      </dsp:nvSpPr>
      <dsp:spPr>
        <a:xfrm>
          <a:off x="0" y="1509433"/>
          <a:ext cx="6513603" cy="6034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39853-1BF2-4643-9FBB-3B02EEFA2F10}">
      <dsp:nvSpPr>
        <dsp:cNvPr id="0" name=""/>
        <dsp:cNvSpPr/>
      </dsp:nvSpPr>
      <dsp:spPr>
        <a:xfrm>
          <a:off x="182554" y="1645217"/>
          <a:ext cx="331917" cy="3319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C10C8-F97D-44B2-909B-0A0749F0FC38}">
      <dsp:nvSpPr>
        <dsp:cNvPr id="0" name=""/>
        <dsp:cNvSpPr/>
      </dsp:nvSpPr>
      <dsp:spPr>
        <a:xfrm>
          <a:off x="697026" y="150943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= £900,000 for SWAG.</a:t>
          </a:r>
          <a:endParaRPr lang="en-US" sz="1500" kern="1200"/>
        </a:p>
      </dsp:txBody>
      <dsp:txXfrm>
        <a:off x="697026" y="1509433"/>
        <a:ext cx="5816577" cy="603486"/>
      </dsp:txXfrm>
    </dsp:sp>
    <dsp:sp modelId="{E1A2A2C3-FAE7-4385-81B7-C57998390E3C}">
      <dsp:nvSpPr>
        <dsp:cNvPr id="0" name=""/>
        <dsp:cNvSpPr/>
      </dsp:nvSpPr>
      <dsp:spPr>
        <a:xfrm>
          <a:off x="0" y="2263791"/>
          <a:ext cx="6513603" cy="6034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34824-9F13-43DD-A9D9-536661ACE357}">
      <dsp:nvSpPr>
        <dsp:cNvPr id="0" name=""/>
        <dsp:cNvSpPr/>
      </dsp:nvSpPr>
      <dsp:spPr>
        <a:xfrm>
          <a:off x="182554" y="2399575"/>
          <a:ext cx="331917" cy="3319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948D4-338F-4E91-96EB-1EE6F492F3B2}">
      <dsp:nvSpPr>
        <dsp:cNvPr id="0" name=""/>
        <dsp:cNvSpPr/>
      </dsp:nvSpPr>
      <dsp:spPr>
        <a:xfrm>
          <a:off x="697026" y="226379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Co-ordinated and rapid series of tests. </a:t>
          </a:r>
          <a:endParaRPr lang="en-US" sz="1500" kern="1200"/>
        </a:p>
      </dsp:txBody>
      <dsp:txXfrm>
        <a:off x="697026" y="2263791"/>
        <a:ext cx="5816577" cy="603486"/>
      </dsp:txXfrm>
    </dsp:sp>
    <dsp:sp modelId="{FA7D5754-3CAB-4B90-BB3F-B67213677727}">
      <dsp:nvSpPr>
        <dsp:cNvPr id="0" name=""/>
        <dsp:cNvSpPr/>
      </dsp:nvSpPr>
      <dsp:spPr>
        <a:xfrm>
          <a:off x="0" y="3018148"/>
          <a:ext cx="6513603" cy="60348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EAA9C-CF7D-4672-A83B-99346B407C0D}">
      <dsp:nvSpPr>
        <dsp:cNvPr id="0" name=""/>
        <dsp:cNvSpPr/>
      </dsp:nvSpPr>
      <dsp:spPr>
        <a:xfrm>
          <a:off x="182554" y="3153933"/>
          <a:ext cx="331917" cy="3319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D402A-8EA9-4C13-A80B-1C15BAF82654}">
      <dsp:nvSpPr>
        <dsp:cNvPr id="0" name=""/>
        <dsp:cNvSpPr/>
      </dsp:nvSpPr>
      <dsp:spPr>
        <a:xfrm>
          <a:off x="697026" y="301814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Not necessarily same day but a reduced number of appointments</a:t>
          </a:r>
          <a:endParaRPr lang="en-US" sz="1500" kern="1200"/>
        </a:p>
      </dsp:txBody>
      <dsp:txXfrm>
        <a:off x="697026" y="3018148"/>
        <a:ext cx="5816577" cy="603486"/>
      </dsp:txXfrm>
    </dsp:sp>
    <dsp:sp modelId="{C4D095FD-8D2B-4578-ABEE-163D9F57BA52}">
      <dsp:nvSpPr>
        <dsp:cNvPr id="0" name=""/>
        <dsp:cNvSpPr/>
      </dsp:nvSpPr>
      <dsp:spPr>
        <a:xfrm>
          <a:off x="0" y="3772506"/>
          <a:ext cx="6513603" cy="6034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A08AB-6E92-4D42-BF9F-9BEC3B1C8160}">
      <dsp:nvSpPr>
        <dsp:cNvPr id="0" name=""/>
        <dsp:cNvSpPr/>
      </dsp:nvSpPr>
      <dsp:spPr>
        <a:xfrm>
          <a:off x="182554" y="3908290"/>
          <a:ext cx="331917" cy="3319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68D12-E3A0-4E04-81B0-3E5EE7E766D7}">
      <dsp:nvSpPr>
        <dsp:cNvPr id="0" name=""/>
        <dsp:cNvSpPr/>
      </dsp:nvSpPr>
      <dsp:spPr>
        <a:xfrm>
          <a:off x="697026" y="377250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Holistic Diagnostic Assessment – Not a rule in- rule out service but get a diagnosis</a:t>
          </a:r>
          <a:endParaRPr lang="en-US" sz="1500" kern="1200"/>
        </a:p>
      </dsp:txBody>
      <dsp:txXfrm>
        <a:off x="697026" y="3772506"/>
        <a:ext cx="5816577" cy="603486"/>
      </dsp:txXfrm>
    </dsp:sp>
    <dsp:sp modelId="{96860393-76AE-431A-A7EA-87F9031037E1}">
      <dsp:nvSpPr>
        <dsp:cNvPr id="0" name=""/>
        <dsp:cNvSpPr/>
      </dsp:nvSpPr>
      <dsp:spPr>
        <a:xfrm>
          <a:off x="0" y="4526863"/>
          <a:ext cx="6513603" cy="6034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B05E3-153B-4E25-BA49-A4419910316D}">
      <dsp:nvSpPr>
        <dsp:cNvPr id="0" name=""/>
        <dsp:cNvSpPr/>
      </dsp:nvSpPr>
      <dsp:spPr>
        <a:xfrm>
          <a:off x="182554" y="4662648"/>
          <a:ext cx="331917" cy="3319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F270D-8F31-4D00-8CE2-CD47262831DB}">
      <dsp:nvSpPr>
        <dsp:cNvPr id="0" name=""/>
        <dsp:cNvSpPr/>
      </dsp:nvSpPr>
      <dsp:spPr>
        <a:xfrm>
          <a:off x="697026" y="452686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Single point of access</a:t>
          </a:r>
          <a:endParaRPr lang="en-US" sz="1500" kern="1200"/>
        </a:p>
      </dsp:txBody>
      <dsp:txXfrm>
        <a:off x="697026" y="4526863"/>
        <a:ext cx="5816577" cy="603486"/>
      </dsp:txXfrm>
    </dsp:sp>
    <dsp:sp modelId="{57C7A17D-0B74-4BDD-97DE-F84AC3760D5D}">
      <dsp:nvSpPr>
        <dsp:cNvPr id="0" name=""/>
        <dsp:cNvSpPr/>
      </dsp:nvSpPr>
      <dsp:spPr>
        <a:xfrm>
          <a:off x="0" y="5281221"/>
          <a:ext cx="6513603" cy="6034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C0709-06E6-4CCF-969B-768444F97102}">
      <dsp:nvSpPr>
        <dsp:cNvPr id="0" name=""/>
        <dsp:cNvSpPr/>
      </dsp:nvSpPr>
      <dsp:spPr>
        <a:xfrm>
          <a:off x="182554" y="5417005"/>
          <a:ext cx="331917" cy="33191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77DF3-FA48-4C73-90F9-38B69FC259BF}">
      <dsp:nvSpPr>
        <dsp:cNvPr id="0" name=""/>
        <dsp:cNvSpPr/>
      </dsp:nvSpPr>
      <dsp:spPr>
        <a:xfrm>
          <a:off x="697026" y="528122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Participation in minimum dataset</a:t>
          </a:r>
          <a:endParaRPr lang="en-US" sz="1500" kern="1200"/>
        </a:p>
      </dsp:txBody>
      <dsp:txXfrm>
        <a:off x="697026" y="5281221"/>
        <a:ext cx="5816577" cy="603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C2CA0-B64A-41A2-B5FF-AF0B85A5D763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933CC-9297-4FDF-BE11-C94BA936C451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4E826-A6A1-4E60-9EDD-CD6C5D73ED06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Service to be delivered within PCNs</a:t>
          </a:r>
          <a:endParaRPr lang="en-US" sz="1900" kern="1200"/>
        </a:p>
      </dsp:txBody>
      <dsp:txXfrm>
        <a:off x="1131174" y="4597"/>
        <a:ext cx="5382429" cy="979371"/>
      </dsp:txXfrm>
    </dsp:sp>
    <dsp:sp modelId="{D92A713A-1148-4FFF-A391-2B370891082D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08442-FF3E-4868-9B33-6E5E282BE5B7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09548-731F-4B4B-8329-1E7AF5C769F9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Money to be spent on clinical time and networking.</a:t>
          </a:r>
          <a:endParaRPr lang="en-US" sz="1900" kern="1200"/>
        </a:p>
      </dsp:txBody>
      <dsp:txXfrm>
        <a:off x="1131174" y="1228812"/>
        <a:ext cx="5382429" cy="979371"/>
      </dsp:txXfrm>
    </dsp:sp>
    <dsp:sp modelId="{CC0C276E-CA45-4DF0-962F-2AD57D0D28FD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AA364-84B0-46CE-82BE-8DAF8BFD7E20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E01C2-B869-415C-98C4-97DA7B3AA243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NHSE Spec estimates 80 patients / 100,000 per year</a:t>
          </a:r>
          <a:endParaRPr lang="en-US" sz="1900" kern="1200"/>
        </a:p>
      </dsp:txBody>
      <dsp:txXfrm>
        <a:off x="1131174" y="2453027"/>
        <a:ext cx="5382429" cy="979371"/>
      </dsp:txXfrm>
    </dsp:sp>
    <dsp:sp modelId="{A83A89AC-AE72-42A8-B16E-E54457EE8A22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17E71-D44B-4291-A162-6486F96D9A09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F1307-5D1E-4FC3-985E-7467420BAFBE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Consider broadening scope to include 2ww referrals of limited clinical value</a:t>
          </a:r>
          <a:endParaRPr lang="en-US" sz="1900" kern="1200"/>
        </a:p>
      </dsp:txBody>
      <dsp:txXfrm>
        <a:off x="1131174" y="3677241"/>
        <a:ext cx="5382429" cy="979371"/>
      </dsp:txXfrm>
    </dsp:sp>
    <dsp:sp modelId="{0E971E5F-C607-4A84-BF09-823BA8975E46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7D4D5-CA8D-40E0-BDCC-323DF3D3C464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E0566-DE40-400E-B11A-3666BCD5D2D7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Don’t want to add additional unnecessary steps where further investigations clearly defined.</a:t>
          </a:r>
          <a:endParaRPr lang="en-US" sz="1900" kern="1200"/>
        </a:p>
      </dsp:txBody>
      <dsp:txXfrm>
        <a:off x="1131174" y="4901456"/>
        <a:ext cx="5382429" cy="979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9D5BA-6E15-4469-A5C3-B9170ED2B22A}">
      <dsp:nvSpPr>
        <dsp:cNvPr id="0" name=""/>
        <dsp:cNvSpPr/>
      </dsp:nvSpPr>
      <dsp:spPr>
        <a:xfrm>
          <a:off x="0" y="345836"/>
          <a:ext cx="6269038" cy="11747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Key Themes – Diagnostic masking and access to investigations</a:t>
          </a:r>
          <a:endParaRPr lang="en-US" sz="2100" kern="1200"/>
        </a:p>
      </dsp:txBody>
      <dsp:txXfrm>
        <a:off x="57347" y="403183"/>
        <a:ext cx="6154344" cy="1060059"/>
      </dsp:txXfrm>
    </dsp:sp>
    <dsp:sp modelId="{D5D95A88-1CCA-47F0-9FC8-4B89FD167B39}">
      <dsp:nvSpPr>
        <dsp:cNvPr id="0" name=""/>
        <dsp:cNvSpPr/>
      </dsp:nvSpPr>
      <dsp:spPr>
        <a:xfrm>
          <a:off x="0" y="1581069"/>
          <a:ext cx="6269038" cy="11747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Valuing people definition of LD – needs based rather than IQ threshold – will apply to much broader population.</a:t>
          </a:r>
          <a:endParaRPr lang="en-US" sz="2100" kern="1200"/>
        </a:p>
      </dsp:txBody>
      <dsp:txXfrm>
        <a:off x="57347" y="1638416"/>
        <a:ext cx="6154344" cy="1060059"/>
      </dsp:txXfrm>
    </dsp:sp>
    <dsp:sp modelId="{0DA62A95-065C-45EC-948F-BAB66F630B08}">
      <dsp:nvSpPr>
        <dsp:cNvPr id="0" name=""/>
        <dsp:cNvSpPr/>
      </dsp:nvSpPr>
      <dsp:spPr>
        <a:xfrm>
          <a:off x="0" y="2816302"/>
          <a:ext cx="6269038" cy="11747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Learning will apply to all vulnerable groups not just those with LD – an opportunity to reduce inequalities in Cancer outcomes across the whole population.</a:t>
          </a:r>
          <a:endParaRPr lang="en-US" sz="2100" kern="1200"/>
        </a:p>
      </dsp:txBody>
      <dsp:txXfrm>
        <a:off x="57347" y="2873649"/>
        <a:ext cx="6154344" cy="1060059"/>
      </dsp:txXfrm>
    </dsp:sp>
    <dsp:sp modelId="{4B2073BF-3100-483C-B82C-E152C8473C50}">
      <dsp:nvSpPr>
        <dsp:cNvPr id="0" name=""/>
        <dsp:cNvSpPr/>
      </dsp:nvSpPr>
      <dsp:spPr>
        <a:xfrm>
          <a:off x="0" y="4051535"/>
          <a:ext cx="6269038" cy="11747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‘Tim told the staff in hospital he was losing weight. His sister felt that no one had listened to him. ‘</a:t>
          </a:r>
          <a:endParaRPr lang="en-US" sz="2100" kern="1200"/>
        </a:p>
      </dsp:txBody>
      <dsp:txXfrm>
        <a:off x="57347" y="4108882"/>
        <a:ext cx="6154344" cy="1060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6626C-2053-47B4-B3E9-937434C69BF2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6E7D1-5B3A-426C-B3DC-436A47885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1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= 24-40 per PCN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FCC4A-054B-46F5-9F63-A37306818C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4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Hypthesise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7A7B8-EAD2-9846-9761-91C91B5D58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24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D8F4-09A4-4B66-A4B5-6F12D6EA9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941FC-C548-498E-98BB-264BC85F6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44BB4-96AF-4522-A71D-E357C07E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E114-02F6-4724-81DC-0E994A5D2E4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EFE26-A472-4440-B36C-005991E1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DF16C-ED70-4A00-9E97-0303CE05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D39-B845-4317-A9B5-D728CAE8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24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C86D-E3D0-44EB-806E-0501EB4A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7BF87-6C63-4014-84BF-FDA46898B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061C7-11E6-48FE-8D8D-52B5FBC7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E114-02F6-4724-81DC-0E994A5D2E4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2B6C1-650B-4AE8-8771-DA5109D1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662DC-8BCE-403F-9793-4BA97E95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D39-B845-4317-A9B5-D728CAE8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4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919A0E-C093-4B79-9063-FF8DF7E15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17CAB-1BF8-4F55-AD05-DC788EC91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DE58B-7860-48F1-993B-EE7EDFE9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E114-02F6-4724-81DC-0E994A5D2E4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B3A60-9812-4245-B2BD-FC1B84F6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AB023-ACCC-4B6E-921D-3086D206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D39-B845-4317-A9B5-D728CAE8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41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7235" y="6446579"/>
            <a:ext cx="9723864" cy="15388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1000"/>
            </a:lvl1pPr>
          </a:lstStyle>
          <a:p>
            <a:pPr marL="536575" indent="-536575">
              <a:tabLst>
                <a:tab pos="441325" algn="r"/>
              </a:tabLst>
            </a:pPr>
            <a:r>
              <a:rPr lang="en-GB"/>
              <a:t>	Source:	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4165" y="6446579"/>
            <a:ext cx="187552" cy="184666"/>
          </a:xfrm>
        </p:spPr>
        <p:txBody>
          <a:bodyPr/>
          <a:lstStyle/>
          <a:p>
            <a:fld id="{75C82340-4C3D-4F0C-A398-099B0E33306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B1CB5-262B-438D-8A61-E9439A8A9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7235" y="918168"/>
            <a:ext cx="9816229" cy="2616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Slide Title (Bold, Sentence case, 14pt)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43EEFF-0CA2-4DE1-9CAA-971F22D43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Message or lead.  No more than 2 lines</a:t>
            </a:r>
          </a:p>
        </p:txBody>
      </p:sp>
    </p:spTree>
    <p:extLst>
      <p:ext uri="{BB962C8B-B14F-4D97-AF65-F5344CB8AC3E}">
        <p14:creationId xmlns:p14="http://schemas.microsoft.com/office/powerpoint/2010/main" val="127413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818A-54E3-40EC-88BB-3ABB5CC9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D5872-BF85-4CC4-AD49-228417673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2F6B5-65C5-46D8-9C98-5030CA26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E114-02F6-4724-81DC-0E994A5D2E4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CA4AF-FEA0-47D8-8090-1B8E0991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5B2A4-CCC9-4384-98CF-1913787F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D39-B845-4317-A9B5-D728CAE8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0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B06A-DE70-4CAB-A6C1-17861446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B34EB-08A5-40DC-BAF0-D89A2187F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FCC5-45E8-4CE6-99BE-5AC7A718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E114-02F6-4724-81DC-0E994A5D2E4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61C34-C798-4FA3-90E0-105174FC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24627-C6C0-4726-A463-5357CF01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D39-B845-4317-A9B5-D728CAE8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5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D093-6728-4D7B-BC33-807A3630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EBAC7-AE87-4B61-94F4-630BEBADB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9832F-0954-4AB2-9204-2F616B311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7D59C-AE25-4EF3-BB91-42165435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E114-02F6-4724-81DC-0E994A5D2E4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9AF90-5C21-4AFA-839D-6BFC5858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518FA-8F61-421C-AD12-270954A8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D39-B845-4317-A9B5-D728CAE8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6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B330-CFD0-4560-B519-D12F2623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E38AD-57F0-4475-9A8B-F626378F5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B866E-2FA0-4F35-86A5-9FCD2B65C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1B009-14C3-4C93-BA00-880FF03BD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D0454-A197-4984-B2B7-572D41837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49971-7FDA-42BA-9DD5-096D9A49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E114-02F6-4724-81DC-0E994A5D2E4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C40876-5B8A-4184-A552-E437449C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07832-3772-44CC-B9B5-5D2BE821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D39-B845-4317-A9B5-D728CAE8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85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C330-AA52-4AB7-B3A5-F9013E6A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B8BFA-8A3A-4199-8DD2-43640AE5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E114-02F6-4724-81DC-0E994A5D2E4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82D6F-A4CE-408B-A2BC-C0C19931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99D3A-E427-4E31-8DAD-0F1D957A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D39-B845-4317-A9B5-D728CAE8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8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9B3CD4-DB7B-4CC2-A77D-BAFBFECA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E114-02F6-4724-81DC-0E994A5D2E4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905B8-7556-4500-96A5-985FE4543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397E1-EB21-49C5-B14C-4EC3EBBE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D39-B845-4317-A9B5-D728CAE8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E7F30-88E5-461C-B637-536419D9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3D25-36FB-4C48-8A7C-0F21C8E7F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D8366-E940-47F9-A1C8-D6FB5ED78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F0368-CFAE-413C-9E0E-EDC8F000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E114-02F6-4724-81DC-0E994A5D2E4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BE1C1-2BDC-48E9-847A-C38A47E0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48C1C-6A78-4575-890B-BE95926A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D39-B845-4317-A9B5-D728CAE8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6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F05F-41B8-4E4D-B462-FB437082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67B6AB-E631-4AEA-8C3D-5B205E559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D7AF0-0BAC-48A5-A193-2B53E27D9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6B46B-EBEF-4413-93C2-4C14FE86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E114-02F6-4724-81DC-0E994A5D2E4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A46F1-E8FC-4A4C-BFFB-63782D63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85BAB-70AF-4457-AB58-F00F4C70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D39-B845-4317-A9B5-D728CAE8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1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C8F4DE-9A30-47C5-90C1-99FE9BC4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71374-1717-4448-8B34-A39FECB85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245F3-939E-4B8C-94C2-E348BA6D6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9E114-02F6-4724-81DC-0E994A5D2E4F}" type="datetimeFigureOut">
              <a:rPr lang="en-GB" smtClean="0"/>
              <a:t>12/06/2019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E2BD4-D7C3-4A9A-A63A-BC068A846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8DF63-52BB-42BA-946A-219A23C37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25D39-B845-4317-A9B5-D728CAE8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04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3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1059-FEF0-4EB8-854B-C32E49C57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FF920-9E34-4159-8571-BE49D4302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47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406809-EA95-495F-996C-C95120E3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NHS long term plan focus on reducing  inequalities.</a:t>
            </a:r>
            <a:br>
              <a:rPr lang="en-US" sz="3700"/>
            </a:br>
            <a:endParaRPr lang="en-US" sz="37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EE5A90-254B-467D-9BFC-05A029787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3200" dirty="0"/>
              <a:t>Substantial improvement in early diagnosis over past 30 years but one-size-fits-all services have often failed to engage with the people most in need, leading to inequalities in access and outcome</a:t>
            </a:r>
          </a:p>
          <a:p>
            <a:r>
              <a:rPr lang="en-US" sz="2000" dirty="0"/>
              <a:t>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5" name="Picture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C4A852-573E-47F9-9346-3913F7F300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9" b="1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9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0E6D2-D566-4A27-97C0-978C47B0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Learning from LeDeR Programme</a:t>
            </a:r>
          </a:p>
        </p:txBody>
      </p: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16F746AC-E2F8-46F6-A380-55C649C45A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395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FA0E-19CF-43DB-815B-9BF8BBA8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 Centered Care</a:t>
            </a:r>
          </a:p>
        </p:txBody>
      </p:sp>
      <p:pic>
        <p:nvPicPr>
          <p:cNvPr id="6" name="Picture 2" descr="Image result for protected characteristics">
            <a:extLst>
              <a:ext uri="{FF2B5EF4-FFF2-40B4-BE49-F238E27FC236}">
                <a16:creationId xmlns:a16="http://schemas.microsoft.com/office/drawing/2014/main" id="{56AD6E8F-CACC-4E1A-965C-0BCE2DDE10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6912" y="492573"/>
            <a:ext cx="4767365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3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FA0E-19CF-43DB-815B-9BF8BBA8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 </a:t>
            </a:r>
            <a:r>
              <a:rPr lang="en-GB" dirty="0" err="1"/>
              <a:t>Centered</a:t>
            </a:r>
            <a:r>
              <a:rPr lang="en-GB" dirty="0"/>
              <a:t> Care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B74D2-B35E-487B-A856-8C5ECFFD4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55CED-987B-469B-B380-BED1F4762D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E10CB-5979-4DC4-B59E-E30970EEF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facebook gender options 2019">
            <a:extLst>
              <a:ext uri="{FF2B5EF4-FFF2-40B4-BE49-F238E27FC236}">
                <a16:creationId xmlns:a16="http://schemas.microsoft.com/office/drawing/2014/main" id="{45F4EB80-8A15-4810-8F50-F31421A6D7B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3" y="1455938"/>
            <a:ext cx="10680685" cy="45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33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5BEE-6B87-4AC1-9F1E-5EA72B9E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20/20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AAE16-01BB-41A7-ABEB-47B36C58B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dirty="0"/>
              <a:t>Patients with mental health conditions have: 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</a:pPr>
            <a:r>
              <a:rPr lang="en-US" b="1" dirty="0"/>
              <a:t>poorer access to cancer services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</a:pPr>
            <a:r>
              <a:rPr lang="en-US" b="1" dirty="0"/>
              <a:t>poorer experience once they are on cancer pathways 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</a:pPr>
            <a:r>
              <a:rPr lang="en-US" dirty="0"/>
              <a:t>similar incidence rates for cancer as the general population but significantly </a:t>
            </a:r>
            <a:r>
              <a:rPr lang="en-US" b="1" dirty="0"/>
              <a:t>higher mortality rates.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</a:pPr>
            <a:r>
              <a:rPr lang="en-US" dirty="0"/>
              <a:t>Poor early experiences influencing their perception of healthcare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</a:pPr>
            <a:r>
              <a:rPr lang="en-US" dirty="0"/>
              <a:t>Inadequate support for their additional needs from clinical staff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17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FCFBBD4E-1915-4E9A-915B-822CE6E5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559799" y="6446579"/>
            <a:ext cx="169918" cy="184666"/>
          </a:xfrm>
        </p:spPr>
        <p:txBody>
          <a:bodyPr/>
          <a:lstStyle/>
          <a:p>
            <a:pPr defTabSz="457200"/>
            <a:fld id="{75C82340-4C3D-4F0C-A398-099B0E33306C}" type="slidenum">
              <a:rPr lang="en-GB">
                <a:solidFill>
                  <a:srgbClr val="005EB8"/>
                </a:solidFill>
              </a:rPr>
              <a:pPr defTabSz="457200"/>
              <a:t>15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B44BC9-3C31-491C-ACE2-A4EBA2DC5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Double diamond methodology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1B6CEE1-487F-4114-8B77-DBC9FA23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will use a ‘double diamond’ methodology to understand patient </a:t>
            </a:r>
            <a:br>
              <a:rPr lang="en-US" dirty="0"/>
            </a:br>
            <a:r>
              <a:rPr lang="en-US" dirty="0"/>
              <a:t>experience, define the problem and prioritise solutions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C3753B4-4858-493A-8DDC-B66FCBD4FF0C}"/>
              </a:ext>
            </a:extLst>
          </p:cNvPr>
          <p:cNvSpPr/>
          <p:nvPr/>
        </p:nvSpPr>
        <p:spPr>
          <a:xfrm>
            <a:off x="9292127" y="-17225"/>
            <a:ext cx="1375874" cy="33261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en-GB" sz="1200" b="1" dirty="0">
                <a:solidFill>
                  <a:srgbClr val="FFFFFF"/>
                </a:solidFill>
                <a:latin typeface="Arial"/>
              </a:rPr>
              <a:t>3. Delivery plan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C695E4D-2FF0-407E-9B86-C56BE0813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1" y="1920330"/>
            <a:ext cx="8673405" cy="4133134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69DCB41B-EE38-491D-9DB0-830D290444C0}"/>
              </a:ext>
            </a:extLst>
          </p:cNvPr>
          <p:cNvSpPr/>
          <p:nvPr/>
        </p:nvSpPr>
        <p:spPr>
          <a:xfrm>
            <a:off x="2726570" y="3566233"/>
            <a:ext cx="110609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457200">
              <a:spcBef>
                <a:spcPts val="300"/>
              </a:spcBef>
              <a:buClr>
                <a:srgbClr val="003087"/>
              </a:buClr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Talk to patients, interviews, engagement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6E028A2-16A5-4083-BB07-E1962D209A99}"/>
              </a:ext>
            </a:extLst>
          </p:cNvPr>
          <p:cNvSpPr/>
          <p:nvPr/>
        </p:nvSpPr>
        <p:spPr>
          <a:xfrm>
            <a:off x="4224516" y="3566233"/>
            <a:ext cx="110609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>
              <a:spcBef>
                <a:spcPts val="300"/>
              </a:spcBef>
              <a:buClr>
                <a:srgbClr val="003087"/>
              </a:buClr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Focus on themes and define problem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024620-BD0C-436B-9B21-A47A3AAE66FA}"/>
              </a:ext>
            </a:extLst>
          </p:cNvPr>
          <p:cNvGrpSpPr/>
          <p:nvPr/>
        </p:nvGrpSpPr>
        <p:grpSpPr>
          <a:xfrm>
            <a:off x="6853094" y="3473900"/>
            <a:ext cx="2604043" cy="738664"/>
            <a:chOff x="5329093" y="3473900"/>
            <a:chExt cx="2604043" cy="73866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6BE623D-D9DE-493A-BAAE-0878A19551B6}"/>
                </a:ext>
              </a:extLst>
            </p:cNvPr>
            <p:cNvSpPr/>
            <p:nvPr/>
          </p:nvSpPr>
          <p:spPr>
            <a:xfrm>
              <a:off x="5329093" y="3658566"/>
              <a:ext cx="110609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 defTabSz="457200">
                <a:spcBef>
                  <a:spcPts val="300"/>
                </a:spcBef>
                <a:buClr>
                  <a:srgbClr val="003087"/>
                </a:buClr>
              </a:pPr>
              <a:r>
                <a:rPr lang="en-GB" sz="1200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Best practice, co-design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47AFAE0-C743-4E21-9D81-9A81FEB60E8F}"/>
                </a:ext>
              </a:extLst>
            </p:cNvPr>
            <p:cNvSpPr/>
            <p:nvPr/>
          </p:nvSpPr>
          <p:spPr>
            <a:xfrm>
              <a:off x="6827039" y="3473900"/>
              <a:ext cx="1106097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457200">
                <a:spcBef>
                  <a:spcPts val="300"/>
                </a:spcBef>
                <a:buClr>
                  <a:srgbClr val="003087"/>
                </a:buClr>
              </a:pPr>
              <a:r>
                <a:rPr lang="en-GB" sz="1200" dirty="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Prioritise delivery planning for most impact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F1DA6CA7-06BA-448D-85F1-398C7E14F999}"/>
              </a:ext>
            </a:extLst>
          </p:cNvPr>
          <p:cNvSpPr/>
          <p:nvPr/>
        </p:nvSpPr>
        <p:spPr>
          <a:xfrm>
            <a:off x="1928814" y="1364868"/>
            <a:ext cx="1950609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>
              <a:buClr>
                <a:srgbClr val="003087"/>
              </a:buClr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In the </a:t>
            </a:r>
            <a:r>
              <a:rPr lang="en-GB" sz="12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first phase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, we aim to </a:t>
            </a:r>
            <a:r>
              <a:rPr lang="en-GB" sz="1200" b="1" i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expand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our focus, gathering patient input from different sources and using different methodologies to gain a nuanced understanding </a:t>
            </a:r>
          </a:p>
          <a:p>
            <a:pPr defTabSz="457200">
              <a:buClr>
                <a:srgbClr val="003087"/>
              </a:buClr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of mental health</a:t>
            </a:r>
          </a:p>
          <a:p>
            <a:pPr defTabSz="457200">
              <a:buClr>
                <a:srgbClr val="003087"/>
              </a:buClr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patients’</a:t>
            </a:r>
          </a:p>
          <a:p>
            <a:pPr defTabSz="457200">
              <a:buClr>
                <a:srgbClr val="003087"/>
              </a:buClr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experience 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1ED9C0E-3CBB-4073-BBAA-298FE1DB47C0}"/>
              </a:ext>
            </a:extLst>
          </p:cNvPr>
          <p:cNvCxnSpPr>
            <a:cxnSpLocks/>
          </p:cNvCxnSpPr>
          <p:nvPr/>
        </p:nvCxnSpPr>
        <p:spPr>
          <a:xfrm>
            <a:off x="2006601" y="6308868"/>
            <a:ext cx="8278687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7609C42B-4A79-46B5-AC8F-84556D9812CD}"/>
              </a:ext>
            </a:extLst>
          </p:cNvPr>
          <p:cNvSpPr/>
          <p:nvPr/>
        </p:nvSpPr>
        <p:spPr>
          <a:xfrm>
            <a:off x="4160649" y="1364867"/>
            <a:ext cx="180044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>
              <a:buClr>
                <a:srgbClr val="003087"/>
              </a:buClr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In the </a:t>
            </a:r>
            <a:r>
              <a:rPr lang="en-GB" sz="12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second phase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, we aim to </a:t>
            </a:r>
            <a:r>
              <a:rPr lang="en-GB" sz="1200" b="1" i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narrow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our focus, presenting back key themes to the alliance to agree on which problems 	to prioritise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CA64F3A-C86B-4BA3-ADA0-4BF31FF79B84}"/>
              </a:ext>
            </a:extLst>
          </p:cNvPr>
          <p:cNvSpPr/>
          <p:nvPr/>
        </p:nvSpPr>
        <p:spPr>
          <a:xfrm>
            <a:off x="6240085" y="1347789"/>
            <a:ext cx="1800448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>
              <a:buClr>
                <a:srgbClr val="003087"/>
              </a:buClr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In the </a:t>
            </a:r>
            <a:r>
              <a:rPr lang="en-GB" sz="12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third phase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, we aim to </a:t>
            </a:r>
            <a:r>
              <a:rPr lang="en-GB" sz="1200" b="1" i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expand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our focus, gathering best practice and running co-design workshops with patients and clinicians </a:t>
            </a:r>
          </a:p>
          <a:p>
            <a:pPr defTabSz="457200">
              <a:buClr>
                <a:srgbClr val="003087"/>
              </a:buClr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to understand the </a:t>
            </a:r>
          </a:p>
          <a:p>
            <a:pPr defTabSz="457200">
              <a:buClr>
                <a:srgbClr val="003087"/>
              </a:buClr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range of ways </a:t>
            </a:r>
          </a:p>
          <a:p>
            <a:pPr defTabSz="457200">
              <a:buClr>
                <a:srgbClr val="003087"/>
              </a:buClr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we can </a:t>
            </a:r>
          </a:p>
          <a:p>
            <a:pPr defTabSz="457200">
              <a:buClr>
                <a:srgbClr val="003087"/>
              </a:buClr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improve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8941B19-5842-4C51-A9E9-A9E64E53AEE7}"/>
              </a:ext>
            </a:extLst>
          </p:cNvPr>
          <p:cNvSpPr/>
          <p:nvPr/>
        </p:nvSpPr>
        <p:spPr>
          <a:xfrm>
            <a:off x="8302421" y="1364867"/>
            <a:ext cx="1800448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>
              <a:buClr>
                <a:srgbClr val="003087"/>
              </a:buClr>
            </a:pP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In the </a:t>
            </a:r>
            <a:r>
              <a:rPr lang="en-GB" sz="12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fourth and final phase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, we aim to </a:t>
            </a:r>
            <a:r>
              <a:rPr lang="en-GB" sz="1200" b="1" i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narrow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our focus, prioritising the interventions that will have the greatest 	impact and 	moving to 	 	 delivery</a:t>
            </a:r>
          </a:p>
        </p:txBody>
      </p:sp>
    </p:spTree>
    <p:extLst>
      <p:ext uri="{BB962C8B-B14F-4D97-AF65-F5344CB8AC3E}">
        <p14:creationId xmlns:p14="http://schemas.microsoft.com/office/powerpoint/2010/main" val="167189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EFC599-7183-4C25-A4DF-2FB9919BB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Standing Agenda item  - inequalities work</a:t>
            </a:r>
          </a:p>
          <a:p>
            <a:r>
              <a:rPr lang="en-GB" sz="3600" dirty="0"/>
              <a:t>Discuss emerging </a:t>
            </a:r>
            <a:r>
              <a:rPr lang="en-GB" sz="3600" dirty="0" err="1"/>
              <a:t>pateitnexperience</a:t>
            </a:r>
            <a:r>
              <a:rPr lang="en-GB" sz="3600" dirty="0"/>
              <a:t> data</a:t>
            </a:r>
          </a:p>
          <a:p>
            <a:r>
              <a:rPr lang="en-GB" sz="3600" dirty="0"/>
              <a:t>Support small programmes at work testing new approaches.</a:t>
            </a:r>
          </a:p>
          <a:p>
            <a:r>
              <a:rPr lang="en-GB" sz="3600" dirty="0"/>
              <a:t>Collaborative evolution of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FD62C8-5288-471D-803D-193C03DBA9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112CC-F5C7-5E43-8EAA-F554FEB5E45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0DFDA3-8D65-4751-BF4E-9B2582C6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Clinical Advisory Groups</a:t>
            </a:r>
          </a:p>
        </p:txBody>
      </p:sp>
    </p:spTree>
    <p:extLst>
      <p:ext uri="{BB962C8B-B14F-4D97-AF65-F5344CB8AC3E}">
        <p14:creationId xmlns:p14="http://schemas.microsoft.com/office/powerpoint/2010/main" val="369034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48BD-AA26-4EDC-B718-63A0B8BB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Rapid Diagnostic Service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F6997C-AD77-4E72-8A9C-23B24DD1B8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35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BBE5-CDF3-420B-9BE7-33F6A4C5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SWAG Specification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983008-94A2-48EC-9018-DEE4F71A25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94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192A-2171-4969-9B97-2B30FE19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5DC1D4-F427-4523-85D7-B46878124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192" y="4032"/>
            <a:ext cx="10733808" cy="68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9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F51C-0AC5-4FFD-8D0B-BF5DE191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Timeline</a:t>
            </a:r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D4B0818-3B2C-4BCE-8A3D-158DABFAA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16" y="2509911"/>
            <a:ext cx="780026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2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FBA4F-5C49-407D-A962-51CE8B694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chemeClr val="accent1"/>
                </a:solidFill>
              </a:rPr>
              <a:t>Expression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FE1AF-C70A-4276-8449-474DE20DB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GB" sz="2000"/>
              <a:t>To be submitted by 31</a:t>
            </a:r>
            <a:r>
              <a:rPr lang="en-GB" sz="2000" baseline="30000"/>
              <a:t>st</a:t>
            </a:r>
            <a:r>
              <a:rPr lang="en-GB" sz="2000"/>
              <a:t> July 2019</a:t>
            </a:r>
          </a:p>
          <a:p>
            <a:endParaRPr lang="en-GB" sz="2000"/>
          </a:p>
          <a:p>
            <a:r>
              <a:rPr lang="en-GB" sz="2000"/>
              <a:t>STP Lead</a:t>
            </a:r>
          </a:p>
          <a:p>
            <a:r>
              <a:rPr lang="en-GB" sz="2000"/>
              <a:t>Secondary care lead</a:t>
            </a:r>
          </a:p>
          <a:p>
            <a:r>
              <a:rPr lang="en-GB" sz="2000"/>
              <a:t>PCN Lead</a:t>
            </a:r>
          </a:p>
          <a:p>
            <a:endParaRPr lang="en-GB" sz="2000"/>
          </a:p>
          <a:p>
            <a:r>
              <a:rPr lang="en-GB" sz="2000"/>
              <a:t>Lead clinician (Can be Secondary care lead or PCN Lead)</a:t>
            </a:r>
          </a:p>
          <a:p>
            <a:r>
              <a:rPr lang="en-GB" sz="2000"/>
              <a:t>Geographical area and population to be served.</a:t>
            </a:r>
          </a:p>
          <a:p>
            <a:r>
              <a:rPr lang="en-GB" sz="2000"/>
              <a:t>Providers involved in project</a:t>
            </a:r>
          </a:p>
          <a:p>
            <a:endParaRPr lang="en-GB" sz="2000"/>
          </a:p>
          <a:p>
            <a:pPr marL="0" indent="0">
              <a:buNone/>
            </a:pPr>
            <a:r>
              <a:rPr lang="en-GB" sz="2000"/>
              <a:t>£10,000 budget to support project planning and business case.</a:t>
            </a:r>
          </a:p>
        </p:txBody>
      </p:sp>
    </p:spTree>
    <p:extLst>
      <p:ext uri="{BB962C8B-B14F-4D97-AF65-F5344CB8AC3E}">
        <p14:creationId xmlns:p14="http://schemas.microsoft.com/office/powerpoint/2010/main" val="45802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7189-8F18-4844-9AD3-5918829F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chemeClr val="accent1"/>
                </a:solidFill>
              </a:rPr>
              <a:t>Outcomes: NHSE will specify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E0FBC-87E1-483C-97E4-3205E4473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u="sng"/>
              <a:t>ACE programme reported on:</a:t>
            </a:r>
          </a:p>
          <a:p>
            <a:pPr marL="0" indent="0">
              <a:buNone/>
            </a:pPr>
            <a:endParaRPr lang="en-GB" sz="2400" u="sng"/>
          </a:p>
          <a:p>
            <a:r>
              <a:rPr lang="en-GB" sz="2400"/>
              <a:t>Patient Characteristics – demographics / co-morbidities</a:t>
            </a:r>
          </a:p>
          <a:p>
            <a:r>
              <a:rPr lang="en-GB" sz="2400"/>
              <a:t>Cancer Diagnoses</a:t>
            </a:r>
          </a:p>
          <a:p>
            <a:r>
              <a:rPr lang="en-GB" sz="2400"/>
              <a:t>Non-cancer diagnoses</a:t>
            </a:r>
          </a:p>
          <a:p>
            <a:r>
              <a:rPr lang="en-GB" sz="2400"/>
              <a:t>Stage of Cancer diagnosis</a:t>
            </a:r>
          </a:p>
          <a:p>
            <a:r>
              <a:rPr lang="en-GB" sz="2400"/>
              <a:t>Interval times of pathway</a:t>
            </a:r>
          </a:p>
          <a:p>
            <a:r>
              <a:rPr lang="en-GB" sz="2400"/>
              <a:t>Patient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92923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D659-B991-43BF-83C6-BAFFA8840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D4291-C1A4-4F7F-B745-3C6181F9C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NHS</a:t>
            </a:r>
          </a:p>
        </p:txBody>
      </p:sp>
      <p:pic>
        <p:nvPicPr>
          <p:cNvPr id="7" name="RDC 4">
            <a:hlinkClick r:id="" action="ppaction://media"/>
            <a:extLst>
              <a:ext uri="{FF2B5EF4-FFF2-40B4-BE49-F238E27FC236}">
                <a16:creationId xmlns:a16="http://schemas.microsoft.com/office/drawing/2014/main" id="{2FDF6FAD-F87E-46B6-AAE2-31B5C91CE3CE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788" y="2895600"/>
            <a:ext cx="5157787" cy="29019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59D8E-33AC-40FF-9F12-1C0023B9D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Patient</a:t>
            </a:r>
          </a:p>
        </p:txBody>
      </p:sp>
      <p:pic>
        <p:nvPicPr>
          <p:cNvPr id="8" name="RDC5">
            <a:hlinkClick r:id="" action="ppaction://media"/>
            <a:extLst>
              <a:ext uri="{FF2B5EF4-FFF2-40B4-BE49-F238E27FC236}">
                <a16:creationId xmlns:a16="http://schemas.microsoft.com/office/drawing/2014/main" id="{C29368E9-C4A8-4423-91C4-0A57ECF09C0C}"/>
              </a:ext>
            </a:extLst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72200" y="2898128"/>
            <a:ext cx="5183188" cy="2916238"/>
          </a:xfrm>
        </p:spPr>
      </p:pic>
    </p:spTree>
    <p:extLst>
      <p:ext uri="{BB962C8B-B14F-4D97-AF65-F5344CB8AC3E}">
        <p14:creationId xmlns:p14="http://schemas.microsoft.com/office/powerpoint/2010/main" val="171164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A36D-06B9-42AC-8771-40E2ADF65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GB" dirty="0"/>
              <a:t>Equality</a:t>
            </a: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087875F-2308-43DF-9AC6-E5386DEB2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315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Widescreen</PresentationFormat>
  <Paragraphs>87</Paragraphs>
  <Slides>16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Rapid Diagnostic Service</vt:lpstr>
      <vt:lpstr>SWAG Specification</vt:lpstr>
      <vt:lpstr>PowerPoint Presentation</vt:lpstr>
      <vt:lpstr>Timeline</vt:lpstr>
      <vt:lpstr>Expression of Interest</vt:lpstr>
      <vt:lpstr>Outcomes: NHSE will specify</vt:lpstr>
      <vt:lpstr>Benefits</vt:lpstr>
      <vt:lpstr>Equality</vt:lpstr>
      <vt:lpstr>NHS long term plan focus on reducing  inequalities. </vt:lpstr>
      <vt:lpstr>Learning from LeDeR Programme</vt:lpstr>
      <vt:lpstr>Person Centered Care</vt:lpstr>
      <vt:lpstr>Person Centered Care</vt:lpstr>
      <vt:lpstr>20/20 work</vt:lpstr>
      <vt:lpstr>We will use a ‘double diamond’ methodology to understand patient  experience, define the problem and prioritise solutions</vt:lpstr>
      <vt:lpstr>Clinical Advisory Groups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Were</dc:creator>
  <cp:lastModifiedBy>Amelia Were</cp:lastModifiedBy>
  <cp:revision>1</cp:revision>
  <dcterms:created xsi:type="dcterms:W3CDTF">2019-06-12T17:36:14Z</dcterms:created>
  <dcterms:modified xsi:type="dcterms:W3CDTF">2019-06-12T17:36:30Z</dcterms:modified>
</cp:coreProperties>
</file>