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2" r:id="rId2"/>
  </p:sldMasterIdLst>
  <p:notesMasterIdLst>
    <p:notesMasterId r:id="rId10"/>
  </p:notesMasterIdLst>
  <p:sldIdLst>
    <p:sldId id="256" r:id="rId3"/>
    <p:sldId id="272" r:id="rId4"/>
    <p:sldId id="277" r:id="rId5"/>
    <p:sldId id="278" r:id="rId6"/>
    <p:sldId id="279" r:id="rId7"/>
    <p:sldId id="27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72"/>
            <p14:sldId id="277"/>
            <p14:sldId id="278"/>
            <p14:sldId id="279"/>
            <p14:sldId id="271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98399" autoAdjust="0"/>
  </p:normalViewPr>
  <p:slideViewPr>
    <p:cSldViewPr snapToGrid="0" snapToObjects="1">
      <p:cViewPr>
        <p:scale>
          <a:sx n="93" d="100"/>
          <a:sy n="93" d="100"/>
        </p:scale>
        <p:origin x="-124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DB0C-25EF-4066-BC8C-9DC4CAF7582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2B48-6AF1-4DB1-BB7F-072A8539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1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986193"/>
            <a:ext cx="9144000" cy="1448835"/>
          </a:xfrm>
        </p:spPr>
        <p:txBody>
          <a:bodyPr>
            <a:normAutofit fontScale="85000" lnSpcReduction="2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Research Report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20/09/2019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dirty="0" smtClean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David Rea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Mark Beresford</a:t>
            </a:r>
          </a:p>
        </p:txBody>
      </p:sp>
      <p:sp>
        <p:nvSpPr>
          <p:cNvPr id="4" name="Google Shape;158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4500" dirty="0" smtClean="0"/>
              <a:t/>
            </a:r>
            <a:br>
              <a:rPr lang="en-GB" sz="4500" dirty="0" smtClean="0"/>
            </a:br>
            <a:r>
              <a:rPr lang="en-GB" sz="4500" dirty="0" smtClean="0"/>
              <a:t>Breast Cancer Clinical Advisory Group</a:t>
            </a:r>
            <a:br>
              <a:rPr lang="en-GB" sz="4500" dirty="0" smtClean="0"/>
            </a:b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NIHR CRN High Level Objectives </a:t>
            </a:r>
            <a:r>
              <a:rPr lang="en-GB" dirty="0" smtClean="0"/>
              <a:t>2019-20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20" y="1230594"/>
            <a:ext cx="46482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6826" y="1233589"/>
            <a:ext cx="5582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HLO 1</a:t>
            </a:r>
          </a:p>
          <a:p>
            <a:r>
              <a:rPr lang="en-GB" sz="2400" b="1" dirty="0"/>
              <a:t>	</a:t>
            </a:r>
            <a:r>
              <a:rPr lang="en-GB" sz="2400" dirty="0" smtClean="0"/>
              <a:t>Target - </a:t>
            </a:r>
            <a:r>
              <a:rPr lang="en-GB" sz="2400" dirty="0" smtClean="0">
                <a:solidFill>
                  <a:srgbClr val="92D050"/>
                </a:solidFill>
              </a:rPr>
              <a:t>28,883 recruits</a:t>
            </a:r>
          </a:p>
          <a:p>
            <a:endParaRPr lang="en-GB" sz="2400" b="1" dirty="0" smtClean="0">
              <a:solidFill>
                <a:srgbClr val="92D050"/>
              </a:solidFill>
            </a:endParaRPr>
          </a:p>
          <a:p>
            <a:r>
              <a:rPr lang="en-GB" sz="2400" b="1" dirty="0" smtClean="0"/>
              <a:t>HLO 2</a:t>
            </a:r>
            <a:r>
              <a:rPr lang="en-GB" sz="2400" dirty="0" smtClean="0"/>
              <a:t>						Commercial – </a:t>
            </a:r>
            <a:r>
              <a:rPr lang="en-GB" sz="2400" dirty="0" smtClean="0">
                <a:solidFill>
                  <a:srgbClr val="92D050"/>
                </a:solidFill>
              </a:rPr>
              <a:t>80%		</a:t>
            </a:r>
            <a:endParaRPr lang="en-GB" sz="2400" dirty="0"/>
          </a:p>
          <a:p>
            <a:r>
              <a:rPr lang="en-GB" sz="2400" dirty="0"/>
              <a:t>	</a:t>
            </a:r>
            <a:r>
              <a:rPr lang="en-GB" sz="2400" dirty="0" smtClean="0"/>
              <a:t>Non Commercial</a:t>
            </a:r>
            <a:r>
              <a:rPr lang="en-GB" sz="2400" dirty="0"/>
              <a:t> – </a:t>
            </a:r>
            <a:r>
              <a:rPr lang="en-GB" sz="2400" dirty="0">
                <a:solidFill>
                  <a:srgbClr val="92D050"/>
                </a:solidFill>
              </a:rPr>
              <a:t>80%</a:t>
            </a:r>
            <a:endParaRPr lang="en-GB" sz="2400" dirty="0" smtClean="0">
              <a:solidFill>
                <a:srgbClr val="92D050"/>
              </a:solidFill>
            </a:endParaRPr>
          </a:p>
          <a:p>
            <a:endParaRPr lang="en-GB" sz="2400" dirty="0" smtClean="0"/>
          </a:p>
          <a:p>
            <a:r>
              <a:rPr lang="en-GB" sz="2400" b="1" dirty="0" smtClean="0"/>
              <a:t>HLO 9   </a:t>
            </a:r>
            <a:r>
              <a:rPr lang="en-GB" sz="2400" dirty="0" smtClean="0"/>
              <a:t>	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Commercial – </a:t>
            </a:r>
            <a:r>
              <a:rPr lang="en-GB" sz="2400" dirty="0" smtClean="0">
                <a:solidFill>
                  <a:srgbClr val="92D050"/>
                </a:solidFill>
              </a:rPr>
              <a:t>80 days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Non-commercial – </a:t>
            </a:r>
            <a:r>
              <a:rPr lang="en-GB" sz="2400" dirty="0" smtClean="0">
                <a:solidFill>
                  <a:srgbClr val="92D050"/>
                </a:solidFill>
              </a:rPr>
              <a:t>62 days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Harmonised </a:t>
            </a:r>
            <a:r>
              <a:rPr lang="en-GB" dirty="0" smtClean="0"/>
              <a:t>speciality objectives 2019-20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Harmonised speciality </a:t>
            </a:r>
            <a:r>
              <a:rPr lang="en-GB" dirty="0"/>
              <a:t>objectives </a:t>
            </a:r>
            <a:r>
              <a:rPr lang="en-GB" dirty="0" smtClean="0"/>
              <a:t>have been introduced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193E72"/>
                </a:solidFill>
              </a:rPr>
              <a:t>30 </a:t>
            </a:r>
            <a:r>
              <a:rPr lang="en-GB" dirty="0">
                <a:solidFill>
                  <a:srgbClr val="193E72"/>
                </a:solidFill>
              </a:rPr>
              <a:t>individual speciality objectives replaced by 5 harmonised objectives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Increasing early career researchers involvement in NIHR portfolio research.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Specific areas within cancer, currently under represented.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Cancer Surgery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Radiotherapy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Rare Cancers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Teenage and Young Adults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Cancer recruitment per million population </a:t>
            </a:r>
            <a:r>
              <a:rPr lang="en-GB" dirty="0"/>
              <a:t>2019-20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43" y="1230595"/>
            <a:ext cx="8054815" cy="43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Breast cancer recruitment by LCRN 2019-20</a:t>
            </a:r>
            <a:endParaRPr lang="en-GB" dirty="0"/>
          </a:p>
        </p:txBody>
      </p: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81" y="1230592"/>
            <a:ext cx="8028000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smtClean="0"/>
              <a:t>etc.</a:t>
            </a:r>
            <a:endParaRPr lang="en-GB" dirty="0">
              <a:hlinkClick r:id=""/>
            </a:endParaRPr>
          </a:p>
          <a:p>
            <a:r>
              <a:rPr lang="en-GB" dirty="0">
                <a:hlinkClick r:id="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http://csg.ncri.org.uk/portfolio/portfolio-maps/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</a:t>
            </a:r>
            <a:r>
              <a:rPr lang="en-GB" dirty="0" smtClean="0"/>
              <a:t>which studies are open </a:t>
            </a:r>
            <a:r>
              <a:rPr lang="en-GB" dirty="0"/>
              <a:t>across the </a:t>
            </a:r>
            <a:r>
              <a:rPr lang="en-GB" dirty="0" smtClean="0"/>
              <a:t>country (will soon be Be Part of Research)</a:t>
            </a:r>
            <a:endParaRPr lang="en-GB" dirty="0"/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pPr marL="1143000" lvl="2" indent="254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Delivery Manager – David.Rea@nihr.ac.uk</a:t>
            </a:r>
          </a:p>
          <a:p>
            <a:r>
              <a:rPr lang="en-GB" dirty="0" smtClean="0"/>
              <a:t>Research Portfolio </a:t>
            </a:r>
            <a:r>
              <a:rPr lang="en-GB" dirty="0"/>
              <a:t>F</a:t>
            </a:r>
            <a:r>
              <a:rPr lang="en-GB" dirty="0" smtClean="0"/>
              <a:t>acilitator – Jessica.Bartlett@nihr.ac.uk</a:t>
            </a:r>
          </a:p>
          <a:p>
            <a:r>
              <a:rPr lang="en-GB" dirty="0" smtClean="0"/>
              <a:t>Breast cancer Sub-specialty Lead - </a:t>
            </a:r>
            <a:r>
              <a:rPr lang="en-GB" dirty="0"/>
              <a:t>mark.beresford@nhs.net; zenon.rayter@nbt.nhs.uk</a:t>
            </a:r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185</Words>
  <Application>Microsoft Office PowerPoint</Application>
  <PresentationFormat>Custom</PresentationFormat>
  <Paragraphs>45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1_Custom Design</vt:lpstr>
      <vt:lpstr> Breast Cancer Clinical Advisory Group </vt:lpstr>
      <vt:lpstr>NIHR CRN High Level Objectives 2019-20</vt:lpstr>
      <vt:lpstr>Harmonised speciality objectives 2019-20</vt:lpstr>
      <vt:lpstr>Cancer recruitment per million population 2019-20</vt:lpstr>
      <vt:lpstr>Breast cancer recruitment by LCRN 2019-20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Dunderdale, Helen</cp:lastModifiedBy>
  <cp:revision>150</cp:revision>
  <dcterms:created xsi:type="dcterms:W3CDTF">2019-02-07T15:31:28Z</dcterms:created>
  <dcterms:modified xsi:type="dcterms:W3CDTF">2019-09-18T15:57:24Z</dcterms:modified>
</cp:coreProperties>
</file>