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9" r:id="rId2"/>
  </p:sldMasterIdLst>
  <p:notesMasterIdLst>
    <p:notesMasterId r:id="rId48"/>
  </p:notesMasterIdLst>
  <p:sldIdLst>
    <p:sldId id="256" r:id="rId3"/>
    <p:sldId id="270" r:id="rId4"/>
    <p:sldId id="407" r:id="rId5"/>
    <p:sldId id="409" r:id="rId6"/>
    <p:sldId id="408" r:id="rId7"/>
    <p:sldId id="277" r:id="rId8"/>
    <p:sldId id="410" r:id="rId9"/>
    <p:sldId id="411" r:id="rId10"/>
    <p:sldId id="412" r:id="rId11"/>
    <p:sldId id="413" r:id="rId12"/>
    <p:sldId id="280" r:id="rId13"/>
    <p:sldId id="422" r:id="rId14"/>
    <p:sldId id="421" r:id="rId15"/>
    <p:sldId id="420" r:id="rId16"/>
    <p:sldId id="419" r:id="rId17"/>
    <p:sldId id="418" r:id="rId18"/>
    <p:sldId id="417" r:id="rId19"/>
    <p:sldId id="315" r:id="rId20"/>
    <p:sldId id="416" r:id="rId21"/>
    <p:sldId id="415" r:id="rId22"/>
    <p:sldId id="300" r:id="rId23"/>
    <p:sldId id="297" r:id="rId24"/>
    <p:sldId id="296" r:id="rId25"/>
    <p:sldId id="295" r:id="rId26"/>
    <p:sldId id="414" r:id="rId27"/>
    <p:sldId id="389" r:id="rId28"/>
    <p:sldId id="428" r:id="rId29"/>
    <p:sldId id="427" r:id="rId30"/>
    <p:sldId id="426" r:id="rId31"/>
    <p:sldId id="425" r:id="rId32"/>
    <p:sldId id="424" r:id="rId33"/>
    <p:sldId id="423" r:id="rId34"/>
    <p:sldId id="432" r:id="rId35"/>
    <p:sldId id="431" r:id="rId36"/>
    <p:sldId id="430" r:id="rId37"/>
    <p:sldId id="429" r:id="rId38"/>
    <p:sldId id="335" r:id="rId39"/>
    <p:sldId id="385" r:id="rId40"/>
    <p:sldId id="384" r:id="rId41"/>
    <p:sldId id="383" r:id="rId42"/>
    <p:sldId id="382" r:id="rId43"/>
    <p:sldId id="377" r:id="rId44"/>
    <p:sldId id="435" r:id="rId45"/>
    <p:sldId id="436" r:id="rId46"/>
    <p:sldId id="437" r:id="rId47"/>
  </p:sldIdLst>
  <p:sldSz cx="9144000" cy="6858000" type="screen4x3"/>
  <p:notesSz cx="9144000" cy="6858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1pPr>
    <a:lvl2pPr marL="455613" indent="1588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2pPr>
    <a:lvl3pPr marL="912813" indent="1588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3pPr>
    <a:lvl4pPr marL="1370013" indent="1588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4pPr>
    <a:lvl5pPr marL="1827213" indent="1588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orient="horz" pos="427">
          <p15:clr>
            <a:srgbClr val="A4A3A4"/>
          </p15:clr>
        </p15:guide>
        <p15:guide id="3" orient="horz" pos="983">
          <p15:clr>
            <a:srgbClr val="A4A3A4"/>
          </p15:clr>
        </p15:guide>
        <p15:guide id="4" orient="horz" pos="3838">
          <p15:clr>
            <a:srgbClr val="A4A3A4"/>
          </p15:clr>
        </p15:guide>
        <p15:guide id="5" pos="2880">
          <p15:clr>
            <a:srgbClr val="A4A3A4"/>
          </p15:clr>
        </p15:guide>
        <p15:guide id="6" pos="562">
          <p15:clr>
            <a:srgbClr val="A4A3A4"/>
          </p15:clr>
        </p15:guide>
        <p15:guide id="7" pos="5103">
          <p15:clr>
            <a:srgbClr val="A4A3A4"/>
          </p15:clr>
        </p15:guide>
        <p15:guide id="8" pos="2562">
          <p15:clr>
            <a:srgbClr val="A4A3A4"/>
          </p15:clr>
        </p15:guide>
        <p15:guide id="9" pos="2699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00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6818D"/>
    <a:srgbClr val="1A9DAC"/>
    <a:srgbClr val="598752"/>
    <a:srgbClr val="F0DCDC"/>
    <a:srgbClr val="6DA463"/>
    <a:srgbClr val="A65C45"/>
    <a:srgbClr val="CC7054"/>
    <a:srgbClr val="FFFFFF"/>
    <a:srgbClr val="D6A700"/>
    <a:srgbClr val="958CB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636" autoAdjust="0"/>
    <p:restoredTop sz="94674"/>
  </p:normalViewPr>
  <p:slideViewPr>
    <p:cSldViewPr showGuides="1">
      <p:cViewPr>
        <p:scale>
          <a:sx n="125" d="100"/>
          <a:sy n="125" d="100"/>
        </p:scale>
        <p:origin x="-1254" y="-24"/>
      </p:cViewPr>
      <p:guideLst>
        <p:guide orient="horz" pos="2160"/>
        <p:guide orient="horz" pos="427"/>
        <p:guide orient="horz" pos="983"/>
        <p:guide orient="horz" pos="3838"/>
        <p:guide pos="2880"/>
        <p:guide pos="562"/>
        <p:guide pos="5103"/>
        <p:guide pos="2562"/>
        <p:guide pos="2699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50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2" Type="http://schemas.openxmlformats.org/officeDocument/2006/relationships/slideMaster" Target="slideMasters/slideMaster1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slide" Target="slides/slide39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notesMaster" Target="notesMasters/notesMaster1.xml"/><Relationship Id="rId8" Type="http://schemas.openxmlformats.org/officeDocument/2006/relationships/slide" Target="slides/slide6.xml"/><Relationship Id="rId51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962400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5180013" y="0"/>
            <a:ext cx="3962400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229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2857500" y="514350"/>
            <a:ext cx="3429000" cy="25717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1126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3257550"/>
            <a:ext cx="7315200" cy="3086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1127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6513513"/>
            <a:ext cx="3962400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27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5180013" y="6513513"/>
            <a:ext cx="3962400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0F8A6BB3-15F9-4141-AB05-7BFCB398C0E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2736644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1pPr>
    <a:lvl2pPr marL="455613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2pPr>
    <a:lvl3pPr marL="912813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3pPr>
    <a:lvl4pPr marL="1370013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4pPr>
    <a:lvl5pPr marL="1827213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5pPr>
    <a:lvl6pPr marL="2285943" algn="l" defTabSz="91437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132" algn="l" defTabSz="91437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320" algn="l" defTabSz="91437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509" algn="l" defTabSz="91437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ain presentation title slide">
    <p:bg>
      <p:bgPr>
        <a:solidFill>
          <a:srgbClr val="1A9DA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/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800" y="2047095"/>
            <a:ext cx="3819144" cy="1509522"/>
          </a:xfrm>
          <a:prstGeom prst="rect">
            <a:avLst/>
          </a:prstGeom>
        </p:spPr>
      </p:pic>
      <p:pic>
        <p:nvPicPr>
          <p:cNvPr id="10" name="Picture 11" descr="UWE-Logo-Bottom.jp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0125" y="5783263"/>
            <a:ext cx="2182812" cy="1074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ext Placeholder 14"/>
          <p:cNvSpPr>
            <a:spLocks noGrp="1"/>
          </p:cNvSpPr>
          <p:nvPr>
            <p:ph type="body" sz="quarter" idx="18" hasCustomPrompt="1"/>
          </p:nvPr>
        </p:nvSpPr>
        <p:spPr>
          <a:xfrm>
            <a:off x="4860032" y="2124000"/>
            <a:ext cx="3816424" cy="1317736"/>
          </a:xfrm>
          <a:prstGeom prst="rect">
            <a:avLst/>
          </a:prstGeom>
        </p:spPr>
        <p:txBody>
          <a:bodyPr lIns="0" tIns="0" rIns="0" bIns="0" anchor="b" anchorCtr="0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2600" b="0" i="0">
                <a:solidFill>
                  <a:schemeClr val="bg1"/>
                </a:solidFill>
                <a:latin typeface="Tahoma" charset="0"/>
                <a:ea typeface="Tahoma" charset="0"/>
                <a:cs typeface="Tahoma" charset="0"/>
              </a:defRPr>
            </a:lvl1pPr>
          </a:lstStyle>
          <a:p>
            <a:pPr lvl="0"/>
            <a:r>
              <a:rPr lang="en-GB" dirty="0" smtClean="0"/>
              <a:t>Click to edit</a:t>
            </a:r>
            <a:br>
              <a:rPr lang="en-GB" dirty="0" smtClean="0"/>
            </a:br>
            <a:r>
              <a:rPr lang="en-GB" dirty="0" smtClean="0"/>
              <a:t>Master text styles</a:t>
            </a:r>
          </a:p>
        </p:txBody>
      </p:sp>
      <p:sp>
        <p:nvSpPr>
          <p:cNvPr id="12" name="Text Placeholder 14"/>
          <p:cNvSpPr>
            <a:spLocks noGrp="1"/>
          </p:cNvSpPr>
          <p:nvPr>
            <p:ph type="body" sz="quarter" idx="19"/>
          </p:nvPr>
        </p:nvSpPr>
        <p:spPr>
          <a:xfrm>
            <a:off x="4860032" y="3861049"/>
            <a:ext cx="3816424" cy="216024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ts val="1300"/>
              </a:lnSpc>
              <a:spcBef>
                <a:spcPts val="0"/>
              </a:spcBef>
              <a:buFontTx/>
              <a:buNone/>
              <a:defRPr sz="1400" b="0" i="0">
                <a:solidFill>
                  <a:schemeClr val="bg1"/>
                </a:solidFill>
                <a:latin typeface="Tahoma"/>
                <a:ea typeface="Tahoma"/>
                <a:cs typeface="Tahoma"/>
              </a:defRPr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3" name="Text Placeholder 14"/>
          <p:cNvSpPr>
            <a:spLocks noGrp="1"/>
          </p:cNvSpPr>
          <p:nvPr>
            <p:ph type="body" sz="quarter" idx="20"/>
          </p:nvPr>
        </p:nvSpPr>
        <p:spPr>
          <a:xfrm>
            <a:off x="4860032" y="4077073"/>
            <a:ext cx="3816424" cy="419313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 b="1" i="0">
                <a:solidFill>
                  <a:schemeClr val="bg1"/>
                </a:solidFill>
                <a:latin typeface="Tahoma"/>
                <a:ea typeface="Tahoma"/>
                <a:cs typeface="Tahoma"/>
              </a:defRPr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4" name="Text Placeholder 14"/>
          <p:cNvSpPr>
            <a:spLocks noGrp="1"/>
          </p:cNvSpPr>
          <p:nvPr>
            <p:ph type="body" sz="quarter" idx="21"/>
          </p:nvPr>
        </p:nvSpPr>
        <p:spPr>
          <a:xfrm>
            <a:off x="4860032" y="4496386"/>
            <a:ext cx="3816424" cy="229774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ts val="1300"/>
              </a:lnSpc>
              <a:spcBef>
                <a:spcPts val="0"/>
              </a:spcBef>
              <a:buFontTx/>
              <a:buNone/>
              <a:defRPr sz="1100" b="0" i="0">
                <a:solidFill>
                  <a:schemeClr val="bg1"/>
                </a:solidFill>
                <a:latin typeface="Tahoma"/>
                <a:ea typeface="Tahoma"/>
                <a:cs typeface="Tahoma"/>
              </a:defRPr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520498249"/>
      </p:ext>
    </p:extLst>
  </p:cSld>
  <p:clrMapOvr>
    <a:masterClrMapping/>
  </p:clrMapOvr>
  <p:transition spd="slow"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1" descr="UWE-Logo-Bottom.jp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0113" y="6326188"/>
            <a:ext cx="1081087" cy="531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" name="Picture Placeholder 21"/>
          <p:cNvSpPr>
            <a:spLocks noGrp="1"/>
          </p:cNvSpPr>
          <p:nvPr>
            <p:ph type="pic" sz="quarter" idx="12"/>
          </p:nvPr>
        </p:nvSpPr>
        <p:spPr>
          <a:xfrm>
            <a:off x="611560" y="764704"/>
            <a:ext cx="7884740" cy="5112221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/>
          <a:lstStyle>
            <a:lvl1pPr marL="0" indent="0">
              <a:buFontTx/>
              <a:buNone/>
              <a:defRPr sz="2400" b="0" i="0">
                <a:ln>
                  <a:solidFill>
                    <a:srgbClr val="FFFFFF"/>
                  </a:solidFill>
                </a:ln>
                <a:solidFill>
                  <a:srgbClr val="FFFFFF"/>
                </a:solidFill>
                <a:latin typeface="Tahoma" charset="0"/>
                <a:ea typeface="Tahoma" charset="0"/>
                <a:cs typeface="Tahoma" charset="0"/>
              </a:defRPr>
            </a:lvl1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696404744"/>
      </p:ext>
    </p:extLst>
  </p:cSld>
  <p:clrMapOvr>
    <a:masterClrMapping/>
  </p:clrMapOvr>
  <p:transition spd="slow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title and subhea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" descr="UWE-Logo-Bottom.jp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0113" y="6326188"/>
            <a:ext cx="1081087" cy="531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899591" y="1890713"/>
            <a:ext cx="6515621" cy="136612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ts val="4800"/>
              </a:lnSpc>
              <a:spcBef>
                <a:spcPts val="0"/>
              </a:spcBef>
              <a:buFontTx/>
              <a:buNone/>
              <a:defRPr sz="4400" b="0" i="0">
                <a:solidFill>
                  <a:srgbClr val="16818D"/>
                </a:solidFill>
                <a:latin typeface="Georgia" charset="0"/>
                <a:ea typeface="Georgia" charset="0"/>
                <a:cs typeface="Georgia" charset="0"/>
              </a:defRPr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7" name="Text Placeholder 5"/>
          <p:cNvSpPr>
            <a:spLocks noGrp="1"/>
          </p:cNvSpPr>
          <p:nvPr>
            <p:ph type="body" sz="quarter" idx="11"/>
          </p:nvPr>
        </p:nvSpPr>
        <p:spPr>
          <a:xfrm>
            <a:off x="899592" y="4221163"/>
            <a:ext cx="6515620" cy="603104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buFontTx/>
              <a:buNone/>
              <a:defRPr sz="1600" b="0" i="0">
                <a:solidFill>
                  <a:schemeClr val="tx1"/>
                </a:solidFill>
                <a:latin typeface="Tahoma" charset="0"/>
                <a:ea typeface="Tahoma" charset="0"/>
                <a:cs typeface="Tahoma" charset="0"/>
              </a:defRPr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313176712"/>
      </p:ext>
    </p:extLst>
  </p:cSld>
  <p:clrMapOvr>
    <a:masterClrMapping/>
  </p:clrMapOvr>
  <p:transition spd="slow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ain headings, text and bullet poi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" descr="UWE-Logo-Bottom.jp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0113" y="6326188"/>
            <a:ext cx="1081087" cy="531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899591" y="689700"/>
            <a:ext cx="6515621" cy="651068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ts val="4200"/>
              </a:lnSpc>
              <a:buFontTx/>
              <a:buNone/>
              <a:defRPr sz="4000" b="0" i="0">
                <a:solidFill>
                  <a:srgbClr val="16818D"/>
                </a:solidFill>
                <a:latin typeface="Georgia" charset="0"/>
                <a:ea typeface="Georgia" charset="0"/>
                <a:cs typeface="Georgia" charset="0"/>
              </a:defRPr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1"/>
          </p:nvPr>
        </p:nvSpPr>
        <p:spPr>
          <a:xfrm>
            <a:off x="827584" y="1557214"/>
            <a:ext cx="6587628" cy="4464074"/>
          </a:xfrm>
          <a:prstGeom prst="rect">
            <a:avLst/>
          </a:prstGeom>
        </p:spPr>
        <p:txBody>
          <a:bodyPr/>
          <a:lstStyle>
            <a:lvl1pPr marL="266700" indent="-266700">
              <a:buClr>
                <a:srgbClr val="16818D"/>
              </a:buClr>
              <a:defRPr sz="16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541338" indent="-274638">
              <a:buClr>
                <a:srgbClr val="16818D"/>
              </a:buClr>
              <a:buFont typeface="Courier New" panose="02070309020205020404" pitchFamily="49" charset="0"/>
              <a:buChar char="o"/>
              <a:defRPr sz="16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808038" indent="-266700">
              <a:buClr>
                <a:srgbClr val="16818D"/>
              </a:buClr>
              <a:buFont typeface="Arial" panose="020B0604020202020204" pitchFamily="34" charset="0"/>
              <a:buChar char="̶"/>
              <a:defRPr sz="16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>
              <a:defRPr sz="16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>
              <a:defRPr sz="16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871558365"/>
      </p:ext>
    </p:extLst>
  </p:cSld>
  <p:clrMapOvr>
    <a:masterClrMapping/>
  </p:clrMapOvr>
  <p:transition spd="slow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ain headings, text and numbered poi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" descr="UWE-Logo-Bottom.jp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0113" y="6326188"/>
            <a:ext cx="1081087" cy="531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899591" y="692696"/>
            <a:ext cx="6515621" cy="634666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ts val="4200"/>
              </a:lnSpc>
              <a:buFontTx/>
              <a:buNone/>
              <a:defRPr sz="4000" b="0" i="0">
                <a:solidFill>
                  <a:srgbClr val="16818D"/>
                </a:solidFill>
                <a:latin typeface="Georgia" charset="0"/>
                <a:ea typeface="Georgia" charset="0"/>
                <a:cs typeface="Georgia" charset="0"/>
              </a:defRPr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7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827584" y="1557214"/>
            <a:ext cx="6587628" cy="4465637"/>
          </a:xfrm>
          <a:prstGeom prst="rect">
            <a:avLst/>
          </a:prstGeom>
        </p:spPr>
        <p:txBody>
          <a:bodyPr/>
          <a:lstStyle>
            <a:lvl1pPr marL="266700" indent="-266700">
              <a:buClr>
                <a:srgbClr val="16818D"/>
              </a:buClr>
              <a:buFont typeface="+mj-lt"/>
              <a:buAutoNum type="arabicPeriod"/>
              <a:defRPr sz="16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541338" indent="-274638">
              <a:buClr>
                <a:srgbClr val="16818D"/>
              </a:buClr>
              <a:buFont typeface="+mj-lt"/>
              <a:buAutoNum type="romanLcPeriod"/>
              <a:defRPr sz="16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896938" indent="-266700">
              <a:buClr>
                <a:srgbClr val="16818D"/>
              </a:buClr>
              <a:buFont typeface="Arial" panose="020B0604020202020204" pitchFamily="34" charset="0"/>
              <a:buChar char="̶"/>
              <a:defRPr sz="16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2343150" indent="-514350">
              <a:buFont typeface="+mj-lt"/>
              <a:buAutoNum type="arabicPeriod"/>
              <a:defRPr sz="16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2952750" indent="-514350">
              <a:buFont typeface="+mj-lt"/>
              <a:buAutoNum type="arabicPeriod"/>
              <a:defRPr sz="16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95484368"/>
      </p:ext>
    </p:extLst>
  </p:cSld>
  <p:clrMapOvr>
    <a:masterClrMapping/>
  </p:clrMapOvr>
  <p:transition spd="slow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sty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1" descr="UWE-Logo-Bottom.jp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0113" y="6326188"/>
            <a:ext cx="1081087" cy="531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 Placeholder 5"/>
          <p:cNvSpPr>
            <a:spLocks noGrp="1"/>
          </p:cNvSpPr>
          <p:nvPr>
            <p:ph type="body" sz="quarter" idx="11"/>
          </p:nvPr>
        </p:nvSpPr>
        <p:spPr>
          <a:xfrm>
            <a:off x="899592" y="1628800"/>
            <a:ext cx="3167583" cy="4464025"/>
          </a:xfrm>
          <a:prstGeom prst="rect">
            <a:avLst/>
          </a:prstGeom>
        </p:spPr>
        <p:txBody>
          <a:bodyPr lIns="0" tIns="0" rIns="0" bIns="0" numCol="1" spcCol="216000"/>
          <a:lstStyle>
            <a:lvl1pPr marL="0" marR="0" indent="0" algn="l" defTabSz="606425" rtl="0" eaLnBrk="1" fontAlgn="base" latinLnBrk="0" hangingPunct="1">
              <a:lnSpc>
                <a:spcPts val="2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 sz="1400" b="0" i="0" baseline="0">
                <a:solidFill>
                  <a:schemeClr val="tx1"/>
                </a:solidFill>
                <a:latin typeface="Tahoma" charset="0"/>
                <a:ea typeface="Tahoma" charset="0"/>
                <a:cs typeface="Tahoma" charset="0"/>
              </a:defRPr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899591" y="692696"/>
            <a:ext cx="6515621" cy="64604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ts val="4200"/>
              </a:lnSpc>
              <a:buFontTx/>
              <a:buNone/>
              <a:defRPr sz="4000" b="0" i="0">
                <a:solidFill>
                  <a:srgbClr val="16818D"/>
                </a:solidFill>
                <a:latin typeface="Georgia" charset="0"/>
                <a:ea typeface="Georgia" charset="0"/>
                <a:cs typeface="Georgia" charset="0"/>
              </a:defRPr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7" name="Text Placeholder 5"/>
          <p:cNvSpPr>
            <a:spLocks noGrp="1"/>
          </p:cNvSpPr>
          <p:nvPr>
            <p:ph type="body" sz="quarter" idx="12"/>
          </p:nvPr>
        </p:nvSpPr>
        <p:spPr>
          <a:xfrm>
            <a:off x="4284663" y="1628800"/>
            <a:ext cx="3167583" cy="4464025"/>
          </a:xfrm>
          <a:prstGeom prst="rect">
            <a:avLst/>
          </a:prstGeom>
        </p:spPr>
        <p:txBody>
          <a:bodyPr lIns="0" tIns="0" rIns="0" bIns="0" numCol="1" spcCol="216000"/>
          <a:lstStyle>
            <a:lvl1pPr marL="0" marR="0" indent="0" algn="l" defTabSz="606425" rtl="0" eaLnBrk="1" fontAlgn="base" latinLnBrk="0" hangingPunct="1">
              <a:lnSpc>
                <a:spcPts val="2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 sz="1400" b="0" i="0" baseline="0">
                <a:solidFill>
                  <a:schemeClr val="tx1"/>
                </a:solidFill>
                <a:latin typeface="Tahoma" charset="0"/>
                <a:ea typeface="Tahoma" charset="0"/>
                <a:cs typeface="Tahoma" charset="0"/>
              </a:defRPr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223581112"/>
      </p:ext>
    </p:extLst>
  </p:cSld>
  <p:clrMapOvr>
    <a:masterClrMapping/>
  </p:clrMapOvr>
  <p:transition spd="slow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style with bullet poi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" descr="UWE-Logo-Bottom.jp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0113" y="6326188"/>
            <a:ext cx="1081087" cy="531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899591" y="692696"/>
            <a:ext cx="6515621" cy="64604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ts val="4200"/>
              </a:lnSpc>
              <a:buFontTx/>
              <a:buNone/>
              <a:defRPr sz="4000" b="0" i="0">
                <a:solidFill>
                  <a:srgbClr val="16818D"/>
                </a:solidFill>
                <a:latin typeface="Georgia" charset="0"/>
                <a:ea typeface="Georgia" charset="0"/>
                <a:cs typeface="Georgia" charset="0"/>
              </a:defRPr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8" name="Text Placeholder 5"/>
          <p:cNvSpPr>
            <a:spLocks noGrp="1"/>
          </p:cNvSpPr>
          <p:nvPr>
            <p:ph type="body" sz="quarter" idx="11" hasCustomPrompt="1"/>
          </p:nvPr>
        </p:nvSpPr>
        <p:spPr>
          <a:xfrm>
            <a:off x="899666" y="1584000"/>
            <a:ext cx="3167583" cy="4437288"/>
          </a:xfrm>
          <a:prstGeom prst="rect">
            <a:avLst/>
          </a:prstGeom>
        </p:spPr>
        <p:txBody>
          <a:bodyPr lIns="0" tIns="0" rIns="0" bIns="0" numCol="1" spcCol="216000"/>
          <a:lstStyle>
            <a:lvl1pPr marL="285750" marR="0" indent="-285750" algn="l" defTabSz="606425" rtl="0" eaLnBrk="1" fontAlgn="base" latinLnBrk="0" hangingPunct="1">
              <a:lnSpc>
                <a:spcPts val="2000"/>
              </a:lnSpc>
              <a:spcBef>
                <a:spcPts val="0"/>
              </a:spcBef>
              <a:spcAft>
                <a:spcPct val="0"/>
              </a:spcAft>
              <a:buClr>
                <a:srgbClr val="16818D"/>
              </a:buClr>
              <a:buSzTx/>
              <a:buFont typeface="Arial" panose="020B0604020202020204" pitchFamily="34" charset="0"/>
              <a:buChar char="•"/>
              <a:tabLst/>
              <a:defRPr sz="1400" b="0" i="0" baseline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541338" indent="-274638">
              <a:buClr>
                <a:srgbClr val="16818D"/>
              </a:buClr>
              <a:buFont typeface="Courier New" panose="02070309020205020404" pitchFamily="49" charset="0"/>
              <a:buChar char="o"/>
              <a:defRPr sz="14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808038" indent="-177800">
              <a:buClr>
                <a:srgbClr val="16818D"/>
              </a:buClr>
              <a:buFont typeface="Arial" panose="020B0604020202020204" pitchFamily="34" charset="0"/>
              <a:buChar char="̶"/>
              <a:defRPr sz="14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1163638" indent="-301625">
              <a:defRPr sz="14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</a:lstStyle>
          <a:p>
            <a:pPr lvl="0"/>
            <a:r>
              <a:rPr lang="en-GB" dirty="0" smtClean="0"/>
              <a:t>Click to add text</a:t>
            </a:r>
          </a:p>
          <a:p>
            <a:pPr lvl="1"/>
            <a:r>
              <a:rPr lang="en-GB" dirty="0" smtClean="0"/>
              <a:t>Second Bullet Point</a:t>
            </a:r>
          </a:p>
          <a:p>
            <a:pPr lvl="2"/>
            <a:r>
              <a:rPr lang="en-GB" dirty="0" smtClean="0"/>
              <a:t>Third Bullet Point</a:t>
            </a:r>
          </a:p>
          <a:p>
            <a:pPr lvl="3"/>
            <a:endParaRPr lang="en-GB" dirty="0" smtClean="0"/>
          </a:p>
        </p:txBody>
      </p:sp>
      <p:sp>
        <p:nvSpPr>
          <p:cNvPr id="9" name="Text Placeholder 5"/>
          <p:cNvSpPr>
            <a:spLocks noGrp="1"/>
          </p:cNvSpPr>
          <p:nvPr>
            <p:ph type="body" sz="quarter" idx="12" hasCustomPrompt="1"/>
          </p:nvPr>
        </p:nvSpPr>
        <p:spPr>
          <a:xfrm>
            <a:off x="4284737" y="1584000"/>
            <a:ext cx="3167583" cy="4437288"/>
          </a:xfrm>
          <a:prstGeom prst="rect">
            <a:avLst/>
          </a:prstGeom>
        </p:spPr>
        <p:txBody>
          <a:bodyPr lIns="0" tIns="0" rIns="0" bIns="0" numCol="1" spcCol="216000"/>
          <a:lstStyle>
            <a:lvl1pPr marL="285750" marR="0" indent="-285750" algn="l" defTabSz="606425" rtl="0" eaLnBrk="1" fontAlgn="base" latinLnBrk="0" hangingPunct="1">
              <a:lnSpc>
                <a:spcPts val="2000"/>
              </a:lnSpc>
              <a:spcBef>
                <a:spcPts val="0"/>
              </a:spcBef>
              <a:spcAft>
                <a:spcPct val="0"/>
              </a:spcAft>
              <a:buClr>
                <a:srgbClr val="16818D"/>
              </a:buClr>
              <a:buSzTx/>
              <a:buFont typeface="Arial" panose="020B0604020202020204" pitchFamily="34" charset="0"/>
              <a:buChar char="•"/>
              <a:tabLst/>
              <a:defRPr sz="1400" b="0" i="0" baseline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541338" indent="-274638">
              <a:buClr>
                <a:srgbClr val="16818D"/>
              </a:buClr>
              <a:buFont typeface="Courier New" panose="02070309020205020404" pitchFamily="49" charset="0"/>
              <a:buChar char="o"/>
              <a:defRPr sz="14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808038" indent="-177800">
              <a:buClr>
                <a:srgbClr val="16818D"/>
              </a:buClr>
              <a:buFont typeface="Arial" panose="020B0604020202020204" pitchFamily="34" charset="0"/>
              <a:buChar char="̶"/>
              <a:defRPr sz="14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1163638" indent="-301625">
              <a:defRPr sz="14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</a:lstStyle>
          <a:p>
            <a:pPr lvl="0"/>
            <a:r>
              <a:rPr lang="en-US" dirty="0" smtClean="0"/>
              <a:t>Click to add text</a:t>
            </a:r>
          </a:p>
          <a:p>
            <a:pPr lvl="1"/>
            <a:r>
              <a:rPr lang="en-US" dirty="0" smtClean="0"/>
              <a:t>Second Bullet Point</a:t>
            </a:r>
          </a:p>
          <a:p>
            <a:pPr lvl="2"/>
            <a:r>
              <a:rPr lang="en-US" dirty="0" smtClean="0"/>
              <a:t>Third Bullet Point</a:t>
            </a:r>
          </a:p>
          <a:p>
            <a:pPr lvl="3"/>
            <a:endParaRPr lang="en-US" dirty="0" smtClean="0"/>
          </a:p>
          <a:p>
            <a:pPr lvl="0"/>
            <a:endParaRPr lang="en-GB" dirty="0" smtClean="0"/>
          </a:p>
        </p:txBody>
      </p:sp>
    </p:spTree>
    <p:extLst>
      <p:ext uri="{BB962C8B-B14F-4D97-AF65-F5344CB8AC3E}">
        <p14:creationId xmlns:p14="http://schemas.microsoft.com/office/powerpoint/2010/main" val="424345712"/>
      </p:ext>
    </p:extLst>
  </p:cSld>
  <p:clrMapOvr>
    <a:masterClrMapping/>
  </p:clrMapOvr>
  <p:transition spd="slow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style with numbered poi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" descr="UWE-Logo-Bottom.jp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0113" y="6326188"/>
            <a:ext cx="1081087" cy="531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899592" y="692696"/>
            <a:ext cx="6481464" cy="64604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ts val="4200"/>
              </a:lnSpc>
              <a:buFontTx/>
              <a:buNone/>
              <a:defRPr sz="4000" b="0" i="0">
                <a:solidFill>
                  <a:srgbClr val="16818D"/>
                </a:solidFill>
                <a:latin typeface="Georgia" charset="0"/>
                <a:ea typeface="Georgia" charset="0"/>
                <a:cs typeface="Georgia" charset="0"/>
              </a:defRPr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8" name="Text Placeholder 5"/>
          <p:cNvSpPr>
            <a:spLocks noGrp="1"/>
          </p:cNvSpPr>
          <p:nvPr>
            <p:ph type="body" sz="quarter" idx="11" hasCustomPrompt="1"/>
          </p:nvPr>
        </p:nvSpPr>
        <p:spPr>
          <a:xfrm>
            <a:off x="894944" y="1584148"/>
            <a:ext cx="3167583" cy="4437140"/>
          </a:xfrm>
          <a:prstGeom prst="rect">
            <a:avLst/>
          </a:prstGeom>
        </p:spPr>
        <p:txBody>
          <a:bodyPr lIns="0" tIns="0" rIns="0" bIns="0" numCol="1" spcCol="216000"/>
          <a:lstStyle>
            <a:lvl1pPr marL="266700" marR="0" indent="-266700" algn="l" defTabSz="606425" rtl="0" eaLnBrk="1" fontAlgn="base" latinLnBrk="0" hangingPunct="1">
              <a:lnSpc>
                <a:spcPts val="2000"/>
              </a:lnSpc>
              <a:spcBef>
                <a:spcPts val="0"/>
              </a:spcBef>
              <a:spcAft>
                <a:spcPct val="0"/>
              </a:spcAft>
              <a:buClr>
                <a:srgbClr val="16818D"/>
              </a:buClr>
              <a:buSzTx/>
              <a:buFont typeface="+mj-lt"/>
              <a:buAutoNum type="arabicPeriod"/>
              <a:tabLst/>
              <a:defRPr sz="1400" b="0" i="0" baseline="0">
                <a:solidFill>
                  <a:schemeClr val="tx1"/>
                </a:solidFill>
                <a:latin typeface="Tahoma"/>
                <a:ea typeface="Tahoma"/>
                <a:cs typeface="Tahoma"/>
              </a:defRPr>
            </a:lvl1pPr>
            <a:lvl2pPr marL="541338" indent="-274638">
              <a:buClr>
                <a:srgbClr val="16818D"/>
              </a:buClr>
              <a:buFont typeface="+mj-lt"/>
              <a:buAutoNum type="romanLcPeriod"/>
              <a:defRPr sz="1400" baseline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896938" indent="-266700">
              <a:buClr>
                <a:srgbClr val="16818D"/>
              </a:buClr>
              <a:buFont typeface="Arial" panose="020B0604020202020204" pitchFamily="34" charset="0"/>
              <a:buChar char="̶"/>
              <a:defRPr sz="14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1252538" indent="-285750">
              <a:buFont typeface="Arial" panose="020B0604020202020204" pitchFamily="34" charset="0"/>
              <a:buChar char="̶"/>
              <a:defRPr sz="14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</a:lstStyle>
          <a:p>
            <a:pPr lvl="0"/>
            <a:r>
              <a:rPr lang="en-GB" dirty="0" smtClean="0"/>
              <a:t>Click to add text</a:t>
            </a:r>
          </a:p>
          <a:p>
            <a:pPr lvl="1"/>
            <a:r>
              <a:rPr lang="en-GB" dirty="0" smtClean="0"/>
              <a:t>Number Position Number 2</a:t>
            </a:r>
          </a:p>
          <a:p>
            <a:pPr lvl="2"/>
            <a:r>
              <a:rPr lang="en-GB" dirty="0" smtClean="0"/>
              <a:t>Number Position Number 3</a:t>
            </a:r>
          </a:p>
          <a:p>
            <a:pPr lvl="3"/>
            <a:endParaRPr lang="en-GB" dirty="0" smtClean="0"/>
          </a:p>
          <a:p>
            <a:pPr lvl="3"/>
            <a:endParaRPr lang="en-GB" dirty="0" smtClean="0"/>
          </a:p>
        </p:txBody>
      </p:sp>
      <p:sp>
        <p:nvSpPr>
          <p:cNvPr id="9" name="Text Placeholder 5"/>
          <p:cNvSpPr>
            <a:spLocks noGrp="1"/>
          </p:cNvSpPr>
          <p:nvPr>
            <p:ph type="body" sz="quarter" idx="12" hasCustomPrompt="1"/>
          </p:nvPr>
        </p:nvSpPr>
        <p:spPr>
          <a:xfrm>
            <a:off x="4280015" y="1584148"/>
            <a:ext cx="3167583" cy="4437140"/>
          </a:xfrm>
          <a:prstGeom prst="rect">
            <a:avLst/>
          </a:prstGeom>
        </p:spPr>
        <p:txBody>
          <a:bodyPr lIns="0" tIns="0" rIns="0" bIns="0" numCol="1" spcCol="216000"/>
          <a:lstStyle>
            <a:lvl1pPr marL="266700" marR="0" indent="-266700" algn="l" defTabSz="606425" rtl="0" eaLnBrk="1" fontAlgn="base" latinLnBrk="0" hangingPunct="1">
              <a:lnSpc>
                <a:spcPts val="2000"/>
              </a:lnSpc>
              <a:spcBef>
                <a:spcPts val="0"/>
              </a:spcBef>
              <a:spcAft>
                <a:spcPct val="0"/>
              </a:spcAft>
              <a:buClr>
                <a:srgbClr val="16818D"/>
              </a:buClr>
              <a:buSzTx/>
              <a:buFont typeface="+mj-lt"/>
              <a:buAutoNum type="arabicPeriod"/>
              <a:tabLst/>
              <a:defRPr sz="1400" b="0" i="0" baseline="0">
                <a:solidFill>
                  <a:schemeClr val="tx1"/>
                </a:solidFill>
                <a:latin typeface="Tahoma"/>
                <a:ea typeface="Tahoma"/>
                <a:cs typeface="Tahoma"/>
              </a:defRPr>
            </a:lvl1pPr>
            <a:lvl2pPr marL="541338" indent="-274638">
              <a:buClr>
                <a:srgbClr val="16818D"/>
              </a:buClr>
              <a:buFont typeface="+mj-lt"/>
              <a:buAutoNum type="romanLcPeriod"/>
              <a:defRPr sz="14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896938" indent="-266700">
              <a:buClr>
                <a:srgbClr val="16818D"/>
              </a:buClr>
              <a:buFont typeface="Arial" panose="020B0604020202020204" pitchFamily="34" charset="0"/>
              <a:buChar char="̶"/>
              <a:defRPr sz="14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1252538" indent="-285750">
              <a:buFont typeface="Arial" panose="020B0604020202020204" pitchFamily="34" charset="0"/>
              <a:buChar char="̶"/>
              <a:defRPr sz="14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</a:lstStyle>
          <a:p>
            <a:pPr lvl="0"/>
            <a:r>
              <a:rPr lang="en-GB" dirty="0" smtClean="0"/>
              <a:t>Click to add text</a:t>
            </a:r>
          </a:p>
          <a:p>
            <a:pPr lvl="1"/>
            <a:r>
              <a:rPr lang="en-GB" dirty="0" smtClean="0"/>
              <a:t>Number Position Number 2</a:t>
            </a:r>
          </a:p>
          <a:p>
            <a:pPr lvl="2"/>
            <a:r>
              <a:rPr lang="en-GB" dirty="0" smtClean="0"/>
              <a:t>Number Position Number 3</a:t>
            </a:r>
          </a:p>
          <a:p>
            <a:pPr lvl="3"/>
            <a:endParaRPr lang="en-GB" dirty="0" smtClean="0"/>
          </a:p>
        </p:txBody>
      </p:sp>
    </p:spTree>
    <p:extLst>
      <p:ext uri="{BB962C8B-B14F-4D97-AF65-F5344CB8AC3E}">
        <p14:creationId xmlns:p14="http://schemas.microsoft.com/office/powerpoint/2010/main" val="185189897"/>
      </p:ext>
    </p:extLst>
  </p:cSld>
  <p:clrMapOvr>
    <a:masterClrMapping/>
  </p:clrMapOvr>
  <p:transition spd="slow"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rt and graph posi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" descr="UWE-Logo-Bottom.jp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0113" y="6326188"/>
            <a:ext cx="1081087" cy="531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899591" y="692696"/>
            <a:ext cx="6515621" cy="64604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ts val="4200"/>
              </a:lnSpc>
              <a:buFontTx/>
              <a:buNone/>
              <a:defRPr sz="4000" b="0" i="0">
                <a:solidFill>
                  <a:srgbClr val="16818D"/>
                </a:solidFill>
                <a:latin typeface="Georgia" charset="0"/>
                <a:ea typeface="Georgia" charset="0"/>
                <a:cs typeface="Georgia" charset="0"/>
              </a:defRPr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Chart Placeholder 2"/>
          <p:cNvSpPr>
            <a:spLocks noGrp="1"/>
          </p:cNvSpPr>
          <p:nvPr>
            <p:ph type="chart" sz="quarter" idx="11"/>
          </p:nvPr>
        </p:nvSpPr>
        <p:spPr>
          <a:xfrm>
            <a:off x="899592" y="1554760"/>
            <a:ext cx="6515620" cy="453806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noProof="0" smtClean="0"/>
              <a:t>Click icon to add chart</a:t>
            </a:r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782794376"/>
      </p:ext>
    </p:extLst>
  </p:cSld>
  <p:clrMapOvr>
    <a:masterClrMapping/>
  </p:clrMapOvr>
  <p:transition spd="slow"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rrow column text style with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1" descr="UWE-Logo-Bottom.jp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0113" y="6326188"/>
            <a:ext cx="1081087" cy="531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 Placeholder 5"/>
          <p:cNvSpPr>
            <a:spLocks noGrp="1"/>
          </p:cNvSpPr>
          <p:nvPr>
            <p:ph type="body" sz="quarter" idx="11"/>
          </p:nvPr>
        </p:nvSpPr>
        <p:spPr>
          <a:xfrm>
            <a:off x="899592" y="1628800"/>
            <a:ext cx="3167583" cy="4464024"/>
          </a:xfrm>
          <a:prstGeom prst="rect">
            <a:avLst/>
          </a:prstGeom>
        </p:spPr>
        <p:txBody>
          <a:bodyPr lIns="0" tIns="0" rIns="0" bIns="0" numCol="1" spcCol="216000"/>
          <a:lstStyle>
            <a:lvl1pPr marL="0" marR="0" indent="0" algn="l" defTabSz="606425" rtl="0" eaLnBrk="1" fontAlgn="base" latinLnBrk="0" hangingPunct="1">
              <a:lnSpc>
                <a:spcPts val="2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 sz="1400" b="0" i="0" baseline="0">
                <a:solidFill>
                  <a:schemeClr val="tx1"/>
                </a:solidFill>
                <a:latin typeface="Tahoma" charset="0"/>
                <a:ea typeface="Tahoma" charset="0"/>
                <a:cs typeface="Tahoma" charset="0"/>
              </a:defRPr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899591" y="692696"/>
            <a:ext cx="6515621" cy="64604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ts val="4200"/>
              </a:lnSpc>
              <a:buFontTx/>
              <a:buNone/>
              <a:defRPr sz="4000" b="0" i="0">
                <a:solidFill>
                  <a:srgbClr val="16818D"/>
                </a:solidFill>
                <a:latin typeface="Georgia" charset="0"/>
                <a:ea typeface="Georgia" charset="0"/>
                <a:cs typeface="Georgia" charset="0"/>
              </a:defRPr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Chart Placeholder 2"/>
          <p:cNvSpPr>
            <a:spLocks noGrp="1"/>
          </p:cNvSpPr>
          <p:nvPr>
            <p:ph type="chart" sz="quarter" idx="12"/>
          </p:nvPr>
        </p:nvSpPr>
        <p:spPr>
          <a:xfrm>
            <a:off x="4284663" y="1628799"/>
            <a:ext cx="3816350" cy="446402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noProof="0" smtClean="0"/>
              <a:t>Click icon to add chart</a:t>
            </a:r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940255910"/>
      </p:ext>
    </p:extLst>
  </p:cSld>
  <p:clrMapOvr>
    <a:masterClrMapping/>
  </p:clrMapOvr>
  <p:transition spd="slow"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942" r:id="rId1"/>
    <p:sldLayoutId id="2147483943" r:id="rId2"/>
    <p:sldLayoutId id="2147483944" r:id="rId3"/>
    <p:sldLayoutId id="2147483945" r:id="rId4"/>
    <p:sldLayoutId id="2147483946" r:id="rId5"/>
    <p:sldLayoutId id="2147483947" r:id="rId6"/>
    <p:sldLayoutId id="2147483948" r:id="rId7"/>
    <p:sldLayoutId id="2147483949" r:id="rId8"/>
    <p:sldLayoutId id="2147483950" r:id="rId9"/>
    <p:sldLayoutId id="2147483951" r:id="rId10"/>
  </p:sldLayoutIdLst>
  <p:transition spd="slow">
    <p:fade/>
  </p:transition>
  <p:timing>
    <p:tnLst>
      <p:par>
        <p:cTn id="1" dur="indefinite" restart="never" nodeType="tmRoot"/>
      </p:par>
    </p:tnLst>
  </p:timing>
  <p:txStyles>
    <p:titleStyle>
      <a:lvl1pPr algn="ctr" defTabSz="606425" rtl="0" eaLnBrk="1" fontAlgn="base" hangingPunct="1">
        <a:spcBef>
          <a:spcPct val="0"/>
        </a:spcBef>
        <a:spcAft>
          <a:spcPct val="0"/>
        </a:spcAft>
        <a:defRPr sz="5800" kern="1200">
          <a:solidFill>
            <a:schemeClr val="tx1"/>
          </a:solidFill>
          <a:latin typeface="+mj-lt"/>
          <a:ea typeface="ＭＳ Ｐゴシック" charset="0"/>
          <a:cs typeface="ＭＳ Ｐゴシック" charset="0"/>
        </a:defRPr>
      </a:lvl1pPr>
      <a:lvl2pPr algn="ctr" defTabSz="606425" rtl="0" eaLnBrk="1" fontAlgn="base" hangingPunct="1">
        <a:spcBef>
          <a:spcPct val="0"/>
        </a:spcBef>
        <a:spcAft>
          <a:spcPct val="0"/>
        </a:spcAft>
        <a:defRPr sz="58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2pPr>
      <a:lvl3pPr algn="ctr" defTabSz="606425" rtl="0" eaLnBrk="1" fontAlgn="base" hangingPunct="1">
        <a:spcBef>
          <a:spcPct val="0"/>
        </a:spcBef>
        <a:spcAft>
          <a:spcPct val="0"/>
        </a:spcAft>
        <a:defRPr sz="58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3pPr>
      <a:lvl4pPr algn="ctr" defTabSz="606425" rtl="0" eaLnBrk="1" fontAlgn="base" hangingPunct="1">
        <a:spcBef>
          <a:spcPct val="0"/>
        </a:spcBef>
        <a:spcAft>
          <a:spcPct val="0"/>
        </a:spcAft>
        <a:defRPr sz="58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4pPr>
      <a:lvl5pPr algn="ctr" defTabSz="606425" rtl="0" eaLnBrk="1" fontAlgn="base" hangingPunct="1">
        <a:spcBef>
          <a:spcPct val="0"/>
        </a:spcBef>
        <a:spcAft>
          <a:spcPct val="0"/>
        </a:spcAft>
        <a:defRPr sz="58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5pPr>
      <a:lvl6pPr marL="609555" algn="ctr" defTabSz="609555" rtl="0" eaLnBrk="1" fontAlgn="base" hangingPunct="1">
        <a:spcBef>
          <a:spcPct val="0"/>
        </a:spcBef>
        <a:spcAft>
          <a:spcPct val="0"/>
        </a:spcAft>
        <a:defRPr sz="5867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6pPr>
      <a:lvl7pPr marL="1219110" algn="ctr" defTabSz="609555" rtl="0" eaLnBrk="1" fontAlgn="base" hangingPunct="1">
        <a:spcBef>
          <a:spcPct val="0"/>
        </a:spcBef>
        <a:spcAft>
          <a:spcPct val="0"/>
        </a:spcAft>
        <a:defRPr sz="5867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7pPr>
      <a:lvl8pPr marL="1828664" algn="ctr" defTabSz="609555" rtl="0" eaLnBrk="1" fontAlgn="base" hangingPunct="1">
        <a:spcBef>
          <a:spcPct val="0"/>
        </a:spcBef>
        <a:spcAft>
          <a:spcPct val="0"/>
        </a:spcAft>
        <a:defRPr sz="5867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8pPr>
      <a:lvl9pPr marL="2438218" algn="ctr" defTabSz="609555" rtl="0" eaLnBrk="1" fontAlgn="base" hangingPunct="1">
        <a:spcBef>
          <a:spcPct val="0"/>
        </a:spcBef>
        <a:spcAft>
          <a:spcPct val="0"/>
        </a:spcAft>
        <a:defRPr sz="5867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9pPr>
    </p:titleStyle>
    <p:bodyStyle>
      <a:lvl1pPr marL="454025" indent="-454025" algn="l" defTabSz="606425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4200" kern="1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987425" indent="-377825" algn="l" defTabSz="606425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3700" kern="1200">
          <a:solidFill>
            <a:schemeClr val="tx1"/>
          </a:solidFill>
          <a:latin typeface="+mn-lt"/>
          <a:ea typeface="ＭＳ Ｐゴシック" charset="0"/>
          <a:cs typeface="+mn-cs"/>
        </a:defRPr>
      </a:lvl2pPr>
      <a:lvl3pPr marL="1520825" indent="-301625" algn="l" defTabSz="606425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ＭＳ Ｐゴシック" charset="0"/>
          <a:cs typeface="+mn-cs"/>
        </a:defRPr>
      </a:lvl3pPr>
      <a:lvl4pPr marL="2130425" indent="-301625" algn="l" defTabSz="606425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600" kern="1200">
          <a:solidFill>
            <a:schemeClr val="tx1"/>
          </a:solidFill>
          <a:latin typeface="+mn-lt"/>
          <a:ea typeface="ＭＳ Ｐゴシック" charset="0"/>
          <a:cs typeface="+mn-cs"/>
        </a:defRPr>
      </a:lvl4pPr>
      <a:lvl5pPr marL="2740025" indent="-301625" algn="l" defTabSz="606425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600" kern="1200">
          <a:solidFill>
            <a:schemeClr val="tx1"/>
          </a:solidFill>
          <a:latin typeface="+mn-lt"/>
          <a:ea typeface="ＭＳ Ｐゴシック" charset="0"/>
          <a:cs typeface="+mn-cs"/>
        </a:defRPr>
      </a:lvl5pPr>
      <a:lvl6pPr marL="3352548" indent="-304776" algn="l" defTabSz="609555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104" indent="-304776" algn="l" defTabSz="609555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658" indent="-304776" algn="l" defTabSz="609555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212" indent="-304776" algn="l" defTabSz="609555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0955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55" algn="l" defTabSz="60955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10" algn="l" defTabSz="60955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664" algn="l" defTabSz="60955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218" algn="l" defTabSz="60955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772" algn="l" defTabSz="60955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327" algn="l" defTabSz="60955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6880" algn="l" defTabSz="60955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435" algn="l" defTabSz="60955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7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4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8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8.png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7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2.png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gif"/><Relationship Id="rId2" Type="http://schemas.openxmlformats.org/officeDocument/2006/relationships/image" Target="../media/image34.gif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3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Text Placeholder 1"/>
          <p:cNvSpPr>
            <a:spLocks noGrp="1"/>
          </p:cNvSpPr>
          <p:nvPr>
            <p:ph type="body" sz="quarter" idx="18"/>
          </p:nvPr>
        </p:nvSpPr>
        <p:spPr>
          <a:xfrm>
            <a:off x="4952999" y="1828800"/>
            <a:ext cx="3705435" cy="1676400"/>
          </a:xfrm>
        </p:spPr>
        <p:txBody>
          <a:bodyPr/>
          <a:lstStyle/>
          <a:p>
            <a:r>
              <a:rPr lang="en-GB" sz="2300" dirty="0"/>
              <a:t>Body Image Issues and Attitudes Toward Exercise in Men Diagnosed with Prostate Cancer Undergoing Androgen Deprivation Therapy </a:t>
            </a:r>
          </a:p>
        </p:txBody>
      </p:sp>
      <p:sp>
        <p:nvSpPr>
          <p:cNvPr id="13314" name="Text Placeholder 2"/>
          <p:cNvSpPr>
            <a:spLocks noGrp="1"/>
          </p:cNvSpPr>
          <p:nvPr>
            <p:ph type="body" sz="quarter" idx="19"/>
          </p:nvPr>
        </p:nvSpPr>
        <p:spPr>
          <a:xfrm>
            <a:off x="4952999" y="3686594"/>
            <a:ext cx="3816350" cy="215900"/>
          </a:xfrm>
        </p:spPr>
        <p:txBody>
          <a:bodyPr/>
          <a:lstStyle/>
          <a:p>
            <a:r>
              <a:rPr lang="en-GB" altLang="en-US" dirty="0" smtClean="0">
                <a:latin typeface="+mj-lt"/>
              </a:rPr>
              <a:t>Presentation</a:t>
            </a:r>
            <a:r>
              <a:rPr lang="en-GB" altLang="en-US" dirty="0" smtClean="0"/>
              <a:t> </a:t>
            </a:r>
            <a:r>
              <a:rPr lang="en-GB" altLang="en-US" dirty="0" smtClean="0">
                <a:latin typeface="+mj-lt"/>
              </a:rPr>
              <a:t>by</a:t>
            </a:r>
          </a:p>
          <a:p>
            <a:endParaRPr lang="en-US" altLang="en-US" dirty="0"/>
          </a:p>
        </p:txBody>
      </p:sp>
      <p:sp>
        <p:nvSpPr>
          <p:cNvPr id="13315" name="Text Placeholder 3"/>
          <p:cNvSpPr>
            <a:spLocks noGrp="1"/>
          </p:cNvSpPr>
          <p:nvPr>
            <p:ph type="body" sz="quarter" idx="20"/>
          </p:nvPr>
        </p:nvSpPr>
        <p:spPr>
          <a:xfrm>
            <a:off x="4952999" y="3949566"/>
            <a:ext cx="3816350" cy="419100"/>
          </a:xfrm>
        </p:spPr>
        <p:txBody>
          <a:bodyPr/>
          <a:lstStyle/>
          <a:p>
            <a:r>
              <a:rPr lang="en-US" altLang="en-US" dirty="0" smtClean="0">
                <a:latin typeface="+mj-lt"/>
              </a:rPr>
              <a:t>Caterina Gentili, </a:t>
            </a:r>
            <a:r>
              <a:rPr lang="en-US" altLang="en-US" b="0" dirty="0" smtClean="0">
                <a:latin typeface="+mj-lt"/>
              </a:rPr>
              <a:t>PhD candidate </a:t>
            </a:r>
            <a:endParaRPr lang="en-US" altLang="en-US" b="0" dirty="0">
              <a:latin typeface="+mj-lt"/>
            </a:endParaRPr>
          </a:p>
        </p:txBody>
      </p:sp>
      <p:sp>
        <p:nvSpPr>
          <p:cNvPr id="13316" name="Text Placeholder 4"/>
          <p:cNvSpPr>
            <a:spLocks noGrp="1"/>
          </p:cNvSpPr>
          <p:nvPr>
            <p:ph type="body" sz="quarter" idx="21"/>
          </p:nvPr>
        </p:nvSpPr>
        <p:spPr>
          <a:xfrm>
            <a:off x="4952999" y="4300644"/>
            <a:ext cx="3816350" cy="230188"/>
          </a:xfrm>
        </p:spPr>
        <p:txBody>
          <a:bodyPr/>
          <a:lstStyle/>
          <a:p>
            <a:r>
              <a:rPr lang="en-US" altLang="en-US" sz="1400" i="1" dirty="0" smtClean="0">
                <a:latin typeface="+mj-lt"/>
              </a:rPr>
              <a:t>27</a:t>
            </a:r>
            <a:r>
              <a:rPr lang="en-US" altLang="en-US" sz="1400" i="1" baseline="30000" dirty="0" smtClean="0">
                <a:latin typeface="+mj-lt"/>
              </a:rPr>
              <a:t>th</a:t>
            </a:r>
            <a:r>
              <a:rPr lang="en-US" altLang="en-US" sz="1400" i="1" dirty="0" smtClean="0">
                <a:latin typeface="+mj-lt"/>
              </a:rPr>
              <a:t> September 2018 – CAR weekly </a:t>
            </a:r>
            <a:endParaRPr lang="en-US" altLang="en-US" sz="1400" i="1" dirty="0">
              <a:latin typeface="+mj-lt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t="6119" b="8204"/>
          <a:stretch/>
        </p:blipFill>
        <p:spPr>
          <a:xfrm>
            <a:off x="6213474" y="5784778"/>
            <a:ext cx="1295400" cy="1073222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" y="5784778"/>
            <a:ext cx="1904257" cy="1073222"/>
          </a:xfrm>
          <a:prstGeom prst="rect">
            <a:avLst/>
          </a:prstGeom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899591" y="689700"/>
            <a:ext cx="6720409" cy="651068"/>
          </a:xfrm>
        </p:spPr>
        <p:txBody>
          <a:bodyPr/>
          <a:lstStyle/>
          <a:p>
            <a:r>
              <a:rPr lang="en-US" sz="2200" dirty="0" smtClean="0"/>
              <a:t>Androgen </a:t>
            </a:r>
            <a:r>
              <a:rPr lang="en-US" sz="2200" dirty="0"/>
              <a:t>Deprivation Therapy</a:t>
            </a:r>
            <a:endParaRPr lang="en-GB" sz="2200" dirty="0"/>
          </a:p>
        </p:txBody>
      </p:sp>
      <p:pic>
        <p:nvPicPr>
          <p:cNvPr id="11" name="Picture 4" descr="Immagine correlata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130" b="-1782"/>
          <a:stretch/>
        </p:blipFill>
        <p:spPr bwMode="auto">
          <a:xfrm>
            <a:off x="609600" y="1905000"/>
            <a:ext cx="4113790" cy="396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4" name="Picture 2" descr="Risultati immagini per cross red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932139" y="4087661"/>
            <a:ext cx="857210" cy="10638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6096000" y="1743492"/>
            <a:ext cx="23641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>
                <a:latin typeface="+mj-lt"/>
              </a:rPr>
              <a:t>Slowing cancer growth </a:t>
            </a:r>
            <a:endParaRPr lang="en-GB" dirty="0">
              <a:latin typeface="+mj-lt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4"/>
          <a:srcRect b="1297"/>
          <a:stretch/>
        </p:blipFill>
        <p:spPr>
          <a:xfrm>
            <a:off x="5762625" y="1759306"/>
            <a:ext cx="333375" cy="330369"/>
          </a:xfrm>
          <a:prstGeom prst="rect">
            <a:avLst/>
          </a:prstGeom>
        </p:spPr>
      </p:pic>
      <p:pic>
        <p:nvPicPr>
          <p:cNvPr id="10244" name="Picture 4" descr="Risultati immagini per negative icon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96484" y="2469242"/>
            <a:ext cx="437806" cy="4378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4800600" y="2483710"/>
            <a:ext cx="3971728" cy="256993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>
                <a:latin typeface="+mj-lt"/>
              </a:rPr>
              <a:t>Side effects:</a:t>
            </a:r>
          </a:p>
          <a:p>
            <a:pPr marL="1655763" lvl="3" indent="-285750">
              <a:buFontTx/>
              <a:buChar char="-"/>
            </a:pPr>
            <a:r>
              <a:rPr lang="en-US" sz="1300" dirty="0">
                <a:solidFill>
                  <a:schemeClr val="bg1">
                    <a:lumMod val="65000"/>
                  </a:schemeClr>
                </a:solidFill>
                <a:latin typeface="+mj-lt"/>
              </a:rPr>
              <a:t>Weight gain</a:t>
            </a:r>
          </a:p>
          <a:p>
            <a:pPr marL="1655763" lvl="3" indent="-285750">
              <a:buFontTx/>
              <a:buChar char="-"/>
            </a:pPr>
            <a:r>
              <a:rPr lang="en-US" sz="1300" dirty="0">
                <a:solidFill>
                  <a:schemeClr val="bg1">
                    <a:lumMod val="65000"/>
                  </a:schemeClr>
                </a:solidFill>
                <a:latin typeface="+mj-lt"/>
              </a:rPr>
              <a:t>Loss of muscle mass</a:t>
            </a:r>
          </a:p>
          <a:p>
            <a:pPr marL="1655763" lvl="3" indent="-285750">
              <a:buFontTx/>
              <a:buChar char="-"/>
            </a:pPr>
            <a:r>
              <a:rPr lang="en-US" sz="1300" dirty="0" smtClean="0">
                <a:solidFill>
                  <a:schemeClr val="bg1">
                    <a:lumMod val="65000"/>
                  </a:schemeClr>
                </a:solidFill>
                <a:latin typeface="+mj-lt"/>
              </a:rPr>
              <a:t>Breast </a:t>
            </a:r>
            <a:r>
              <a:rPr lang="en-US" sz="1300" dirty="0">
                <a:solidFill>
                  <a:schemeClr val="bg1">
                    <a:lumMod val="65000"/>
                  </a:schemeClr>
                </a:solidFill>
                <a:latin typeface="+mj-lt"/>
              </a:rPr>
              <a:t>enlargement</a:t>
            </a:r>
          </a:p>
          <a:p>
            <a:pPr marL="1655763" lvl="3" indent="-285750">
              <a:buFontTx/>
              <a:buChar char="-"/>
            </a:pPr>
            <a:r>
              <a:rPr lang="en-US" sz="1300" dirty="0" smtClean="0">
                <a:solidFill>
                  <a:schemeClr val="bg1">
                    <a:lumMod val="65000"/>
                  </a:schemeClr>
                </a:solidFill>
                <a:latin typeface="+mj-lt"/>
              </a:rPr>
              <a:t>Penile and </a:t>
            </a:r>
            <a:r>
              <a:rPr lang="en-US" sz="1300" dirty="0">
                <a:solidFill>
                  <a:schemeClr val="bg1">
                    <a:lumMod val="65000"/>
                  </a:schemeClr>
                </a:solidFill>
              </a:rPr>
              <a:t>testicular </a:t>
            </a:r>
            <a:r>
              <a:rPr lang="en-US" sz="1300" dirty="0" smtClean="0">
                <a:solidFill>
                  <a:schemeClr val="bg1">
                    <a:lumMod val="65000"/>
                  </a:schemeClr>
                </a:solidFill>
                <a:latin typeface="+mj-lt"/>
              </a:rPr>
              <a:t>shrinkage</a:t>
            </a:r>
            <a:endParaRPr lang="en-US" sz="1300" dirty="0">
              <a:solidFill>
                <a:schemeClr val="bg1">
                  <a:lumMod val="65000"/>
                </a:schemeClr>
              </a:solidFill>
              <a:latin typeface="+mj-lt"/>
            </a:endParaRPr>
          </a:p>
          <a:p>
            <a:pPr marL="1655763" lvl="3" indent="-285750">
              <a:buFontTx/>
              <a:buChar char="-"/>
            </a:pPr>
            <a:r>
              <a:rPr lang="en-US" sz="1300" dirty="0" smtClean="0">
                <a:solidFill>
                  <a:schemeClr val="bg1">
                    <a:lumMod val="65000"/>
                  </a:schemeClr>
                </a:solidFill>
                <a:latin typeface="+mj-lt"/>
              </a:rPr>
              <a:t>Lack </a:t>
            </a:r>
            <a:r>
              <a:rPr lang="en-US" sz="1300" dirty="0">
                <a:solidFill>
                  <a:schemeClr val="bg1">
                    <a:lumMod val="65000"/>
                  </a:schemeClr>
                </a:solidFill>
                <a:latin typeface="+mj-lt"/>
              </a:rPr>
              <a:t>of libido</a:t>
            </a:r>
          </a:p>
          <a:p>
            <a:pPr marL="1655763" lvl="3" indent="-285750">
              <a:buFontTx/>
              <a:buChar char="-"/>
            </a:pPr>
            <a:r>
              <a:rPr lang="en-US" sz="1300" dirty="0">
                <a:solidFill>
                  <a:schemeClr val="bg1">
                    <a:lumMod val="65000"/>
                  </a:schemeClr>
                </a:solidFill>
                <a:latin typeface="+mj-lt"/>
              </a:rPr>
              <a:t>Impotence</a:t>
            </a:r>
          </a:p>
          <a:p>
            <a:pPr marL="1655763" lvl="3" indent="-285750">
              <a:buFontTx/>
              <a:buChar char="-"/>
            </a:pPr>
            <a:r>
              <a:rPr lang="en-US" sz="1300" dirty="0">
                <a:solidFill>
                  <a:schemeClr val="bg1">
                    <a:lumMod val="65000"/>
                  </a:schemeClr>
                </a:solidFill>
                <a:latin typeface="+mj-lt"/>
              </a:rPr>
              <a:t>Incontinence </a:t>
            </a:r>
          </a:p>
          <a:p>
            <a:pPr marL="1655763" lvl="3" indent="-285750">
              <a:buFontTx/>
              <a:buChar char="-"/>
            </a:pPr>
            <a:r>
              <a:rPr lang="en-US" sz="1300" dirty="0">
                <a:solidFill>
                  <a:schemeClr val="bg1">
                    <a:lumMod val="65000"/>
                  </a:schemeClr>
                </a:solidFill>
                <a:latin typeface="+mj-lt"/>
              </a:rPr>
              <a:t>Hot flushes</a:t>
            </a:r>
          </a:p>
          <a:p>
            <a:pPr marL="1655763" lvl="3" indent="-285750">
              <a:buFontTx/>
              <a:buChar char="-"/>
            </a:pPr>
            <a:r>
              <a:rPr lang="en-US" sz="1300" dirty="0" smtClean="0">
                <a:solidFill>
                  <a:schemeClr val="bg1">
                    <a:lumMod val="65000"/>
                  </a:schemeClr>
                </a:solidFill>
                <a:latin typeface="+mj-lt"/>
              </a:rPr>
              <a:t>Fatigue</a:t>
            </a:r>
          </a:p>
          <a:p>
            <a:pPr lvl="3" indent="0"/>
            <a:r>
              <a:rPr lang="en-US" sz="1300" dirty="0" smtClean="0">
                <a:solidFill>
                  <a:schemeClr val="bg1">
                    <a:lumMod val="65000"/>
                  </a:schemeClr>
                </a:solidFill>
                <a:latin typeface="+mj-lt"/>
              </a:rPr>
              <a:t>Etc.</a:t>
            </a:r>
            <a:endParaRPr lang="en-US" sz="1300" dirty="0">
              <a:solidFill>
                <a:schemeClr val="bg1">
                  <a:lumMod val="65000"/>
                </a:schemeClr>
              </a:solidFill>
              <a:latin typeface="+mj-lt"/>
            </a:endParaRPr>
          </a:p>
          <a:p>
            <a:pPr lvl="5" algn="ctr"/>
            <a:endParaRPr lang="en-GB" sz="1300" dirty="0">
              <a:solidFill>
                <a:schemeClr val="bg1">
                  <a:lumMod val="65000"/>
                </a:schemeClr>
              </a:solidFill>
              <a:latin typeface="+mj-lt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358939" y="3142369"/>
            <a:ext cx="2066728" cy="369332"/>
          </a:xfrm>
          <a:prstGeom prst="rect">
            <a:avLst/>
          </a:prstGeom>
          <a:solidFill>
            <a:schemeClr val="bg1"/>
          </a:solidFill>
          <a:ln w="28575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+mj-lt"/>
              </a:rPr>
              <a:t>Quality of life</a:t>
            </a:r>
            <a:endParaRPr lang="en-GB" dirty="0">
              <a:latin typeface="+mj-lt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358939" y="3609201"/>
            <a:ext cx="2066728" cy="369332"/>
          </a:xfrm>
          <a:prstGeom prst="rect">
            <a:avLst/>
          </a:prstGeom>
          <a:solidFill>
            <a:schemeClr val="bg1"/>
          </a:solidFill>
          <a:ln w="28575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latin typeface="+mj-lt"/>
              </a:rPr>
              <a:t>Sexuality</a:t>
            </a:r>
            <a:endParaRPr lang="en-GB" dirty="0">
              <a:latin typeface="+mj-lt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6358939" y="4083172"/>
            <a:ext cx="2066728" cy="369332"/>
          </a:xfrm>
          <a:prstGeom prst="rect">
            <a:avLst/>
          </a:prstGeom>
          <a:solidFill>
            <a:schemeClr val="bg1"/>
          </a:solidFill>
          <a:ln w="28575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latin typeface="+mj-lt"/>
              </a:rPr>
              <a:t>Body Image</a:t>
            </a:r>
            <a:endParaRPr lang="en-GB" b="1" dirty="0">
              <a:latin typeface="+mj-lt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5162301" y="6224295"/>
            <a:ext cx="3610027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500" dirty="0">
                <a:latin typeface="+mj-lt"/>
              </a:rPr>
              <a:t>(Harrington, Jones, E. G., &amp; Badger, T., 2009)</a:t>
            </a:r>
          </a:p>
        </p:txBody>
      </p:sp>
    </p:spTree>
    <p:extLst>
      <p:ext uri="{BB962C8B-B14F-4D97-AF65-F5344CB8AC3E}">
        <p14:creationId xmlns:p14="http://schemas.microsoft.com/office/powerpoint/2010/main" val="2204540913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Text Placeholder 4"/>
          <p:cNvSpPr>
            <a:spLocks noGrp="1"/>
          </p:cNvSpPr>
          <p:nvPr>
            <p:ph type="body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 sz="2200" dirty="0">
                <a:ea typeface="ＭＳ Ｐゴシック" charset="-128"/>
              </a:rPr>
              <a:t>What can </a:t>
            </a:r>
            <a:r>
              <a:rPr lang="en-US" altLang="en-US" sz="2200" dirty="0" smtClean="0">
                <a:ea typeface="ＭＳ Ｐゴシック" charset="-128"/>
              </a:rPr>
              <a:t>patients </a:t>
            </a:r>
            <a:r>
              <a:rPr lang="en-US" altLang="en-US" sz="2200" dirty="0">
                <a:ea typeface="ＭＳ Ｐゴシック" charset="-128"/>
              </a:rPr>
              <a:t>do about it?</a:t>
            </a:r>
          </a:p>
        </p:txBody>
      </p:sp>
    </p:spTree>
    <p:extLst>
      <p:ext uri="{BB962C8B-B14F-4D97-AF65-F5344CB8AC3E}">
        <p14:creationId xmlns:p14="http://schemas.microsoft.com/office/powerpoint/2010/main" val="2650145856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Text Placeholder 4"/>
          <p:cNvSpPr>
            <a:spLocks noGrp="1"/>
          </p:cNvSpPr>
          <p:nvPr>
            <p:ph type="body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 sz="2200" dirty="0">
                <a:ea typeface="ＭＳ Ｐゴシック" charset="-128"/>
              </a:rPr>
              <a:t>What can </a:t>
            </a:r>
            <a:r>
              <a:rPr lang="en-US" altLang="en-US" sz="2200" dirty="0" smtClean="0">
                <a:ea typeface="ＭＳ Ｐゴシック" charset="-128"/>
              </a:rPr>
              <a:t>patients </a:t>
            </a:r>
            <a:r>
              <a:rPr lang="en-US" altLang="en-US" sz="2200" dirty="0">
                <a:ea typeface="ＭＳ Ｐゴシック" charset="-128"/>
              </a:rPr>
              <a:t>do about it?</a:t>
            </a:r>
          </a:p>
        </p:txBody>
      </p:sp>
      <p:pic>
        <p:nvPicPr>
          <p:cNvPr id="1034" name="Picture 10" descr="Risultati immagini per psychology icon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1782717"/>
            <a:ext cx="555367" cy="5553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604172" y="1963204"/>
            <a:ext cx="3740375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Clr>
                <a:srgbClr val="16818D"/>
              </a:buClr>
              <a:buFont typeface="Arial" panose="020B0604020202020204" pitchFamily="34" charset="0"/>
              <a:buChar char="•"/>
            </a:pPr>
            <a:r>
              <a:rPr lang="en-US" dirty="0" smtClean="0">
                <a:latin typeface="+mj-lt"/>
              </a:rPr>
              <a:t>Seek psychological help?</a:t>
            </a:r>
          </a:p>
          <a:p>
            <a:pPr marL="285750" indent="-285750">
              <a:buClr>
                <a:srgbClr val="16818D"/>
              </a:buClr>
              <a:buFont typeface="Arial" panose="020B0604020202020204" pitchFamily="34" charset="0"/>
              <a:buChar char="•"/>
            </a:pPr>
            <a:endParaRPr lang="en-US" dirty="0">
              <a:latin typeface="+mj-lt"/>
            </a:endParaRPr>
          </a:p>
          <a:p>
            <a:pPr marL="285750" indent="-285750">
              <a:buClr>
                <a:srgbClr val="16818D"/>
              </a:buClr>
              <a:buFont typeface="Arial" panose="020B0604020202020204" pitchFamily="34" charset="0"/>
              <a:buChar char="•"/>
            </a:pPr>
            <a:endParaRPr lang="en-US" dirty="0" smtClean="0">
              <a:latin typeface="+mj-lt"/>
            </a:endParaRPr>
          </a:p>
          <a:p>
            <a:pPr marL="285750" indent="-285750">
              <a:buClr>
                <a:srgbClr val="16818D"/>
              </a:buClr>
              <a:buFont typeface="Arial" panose="020B0604020202020204" pitchFamily="34" charset="0"/>
              <a:buChar char="•"/>
            </a:pPr>
            <a:endParaRPr lang="en-US" dirty="0">
              <a:latin typeface="+mj-lt"/>
            </a:endParaRPr>
          </a:p>
          <a:p>
            <a:pPr>
              <a:buClr>
                <a:srgbClr val="16818D"/>
              </a:buClr>
            </a:pPr>
            <a:endParaRPr lang="en-US" dirty="0" smtClean="0">
              <a:latin typeface="+mj-lt"/>
            </a:endParaRPr>
          </a:p>
          <a:p>
            <a:pPr marL="285750" indent="-285750">
              <a:buClr>
                <a:srgbClr val="16818D"/>
              </a:buClr>
              <a:buFont typeface="Arial" panose="020B0604020202020204" pitchFamily="34" charset="0"/>
              <a:buChar char="•"/>
            </a:pPr>
            <a:endParaRPr lang="en-US" dirty="0" smtClean="0">
              <a:latin typeface="+mj-lt"/>
            </a:endParaRPr>
          </a:p>
          <a:p>
            <a:pPr marL="285750" indent="-285750">
              <a:buClr>
                <a:srgbClr val="16818D"/>
              </a:buClr>
              <a:buFont typeface="Arial" panose="020B0604020202020204" pitchFamily="34" charset="0"/>
              <a:buChar char="•"/>
            </a:pPr>
            <a:endParaRPr lang="en-US" dirty="0">
              <a:latin typeface="+mj-lt"/>
            </a:endParaRPr>
          </a:p>
          <a:p>
            <a:pPr marL="285750" indent="-285750">
              <a:buClr>
                <a:srgbClr val="16818D"/>
              </a:buClr>
              <a:buFont typeface="Arial" panose="020B0604020202020204" pitchFamily="34" charset="0"/>
              <a:buChar char="•"/>
            </a:pPr>
            <a:endParaRPr lang="en-US" dirty="0" smtClean="0">
              <a:latin typeface="+mj-lt"/>
            </a:endParaRPr>
          </a:p>
          <a:p>
            <a:pPr marL="285750" indent="-285750">
              <a:buClr>
                <a:srgbClr val="16818D"/>
              </a:buClr>
              <a:buFont typeface="Arial" panose="020B0604020202020204" pitchFamily="34" charset="0"/>
              <a:buChar char="•"/>
            </a:pPr>
            <a:endParaRPr lang="en-US" dirty="0">
              <a:latin typeface="+mj-lt"/>
            </a:endParaRPr>
          </a:p>
          <a:p>
            <a:pPr marL="285750" indent="-285750">
              <a:buClr>
                <a:srgbClr val="16818D"/>
              </a:buClr>
              <a:buFont typeface="Arial" panose="020B0604020202020204" pitchFamily="34" charset="0"/>
              <a:buChar char="•"/>
            </a:pPr>
            <a:endParaRPr lang="en-US" dirty="0" smtClean="0">
              <a:latin typeface="+mj-lt"/>
            </a:endParaRPr>
          </a:p>
          <a:p>
            <a:pPr marL="285750" indent="-285750">
              <a:buClr>
                <a:srgbClr val="16818D"/>
              </a:buClr>
              <a:buFont typeface="Arial" panose="020B0604020202020204" pitchFamily="34" charset="0"/>
              <a:buChar char="•"/>
            </a:pPr>
            <a:endParaRPr lang="en-US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600368699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Text Placeholder 4"/>
          <p:cNvSpPr>
            <a:spLocks noGrp="1"/>
          </p:cNvSpPr>
          <p:nvPr>
            <p:ph type="body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 sz="2200" dirty="0">
                <a:ea typeface="ＭＳ Ｐゴシック" charset="-128"/>
              </a:rPr>
              <a:t>What can </a:t>
            </a:r>
            <a:r>
              <a:rPr lang="en-US" altLang="en-US" sz="2200" dirty="0" smtClean="0">
                <a:ea typeface="ＭＳ Ｐゴシック" charset="-128"/>
              </a:rPr>
              <a:t>patients </a:t>
            </a:r>
            <a:r>
              <a:rPr lang="en-US" altLang="en-US" sz="2200" dirty="0">
                <a:ea typeface="ＭＳ Ｐゴシック" charset="-128"/>
              </a:rPr>
              <a:t>do about it?</a:t>
            </a:r>
          </a:p>
        </p:txBody>
      </p:sp>
      <p:pic>
        <p:nvPicPr>
          <p:cNvPr id="1034" name="Picture 10" descr="Risultati immagini per psychology icon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1782717"/>
            <a:ext cx="555367" cy="5553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604172" y="1963204"/>
            <a:ext cx="3740375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Clr>
                <a:srgbClr val="16818D"/>
              </a:buClr>
              <a:buFont typeface="Arial" panose="020B0604020202020204" pitchFamily="34" charset="0"/>
              <a:buChar char="•"/>
            </a:pPr>
            <a:r>
              <a:rPr lang="en-US" dirty="0" smtClean="0">
                <a:latin typeface="+mj-lt"/>
              </a:rPr>
              <a:t>Seek psychological help?</a:t>
            </a:r>
          </a:p>
          <a:p>
            <a:pPr marL="285750" indent="-285750">
              <a:buClr>
                <a:srgbClr val="16818D"/>
              </a:buClr>
              <a:buFont typeface="Arial" panose="020B0604020202020204" pitchFamily="34" charset="0"/>
              <a:buChar char="•"/>
            </a:pPr>
            <a:endParaRPr lang="en-US" dirty="0">
              <a:latin typeface="+mj-lt"/>
            </a:endParaRPr>
          </a:p>
          <a:p>
            <a:pPr marL="285750" indent="-285750">
              <a:buClr>
                <a:srgbClr val="16818D"/>
              </a:buClr>
              <a:buFont typeface="Arial" panose="020B0604020202020204" pitchFamily="34" charset="0"/>
              <a:buChar char="•"/>
            </a:pPr>
            <a:endParaRPr lang="en-US" dirty="0" smtClean="0">
              <a:latin typeface="+mj-lt"/>
            </a:endParaRPr>
          </a:p>
          <a:p>
            <a:pPr marL="285750" indent="-285750">
              <a:buClr>
                <a:srgbClr val="16818D"/>
              </a:buClr>
              <a:buFont typeface="Arial" panose="020B0604020202020204" pitchFamily="34" charset="0"/>
              <a:buChar char="•"/>
            </a:pPr>
            <a:endParaRPr lang="en-US" dirty="0">
              <a:latin typeface="+mj-lt"/>
            </a:endParaRPr>
          </a:p>
          <a:p>
            <a:pPr>
              <a:buClr>
                <a:srgbClr val="16818D"/>
              </a:buClr>
            </a:pPr>
            <a:endParaRPr lang="en-US" dirty="0" smtClean="0">
              <a:latin typeface="+mj-lt"/>
            </a:endParaRPr>
          </a:p>
          <a:p>
            <a:pPr marL="285750" indent="-285750">
              <a:buClr>
                <a:srgbClr val="16818D"/>
              </a:buClr>
              <a:buFont typeface="Arial" panose="020B0604020202020204" pitchFamily="34" charset="0"/>
              <a:buChar char="•"/>
            </a:pPr>
            <a:endParaRPr lang="en-US" dirty="0" smtClean="0">
              <a:latin typeface="+mj-lt"/>
            </a:endParaRPr>
          </a:p>
          <a:p>
            <a:pPr marL="285750" indent="-285750">
              <a:buClr>
                <a:srgbClr val="16818D"/>
              </a:buClr>
              <a:buFont typeface="Arial" panose="020B0604020202020204" pitchFamily="34" charset="0"/>
              <a:buChar char="•"/>
            </a:pPr>
            <a:endParaRPr lang="en-US" dirty="0">
              <a:latin typeface="+mj-lt"/>
            </a:endParaRPr>
          </a:p>
          <a:p>
            <a:pPr marL="285750" indent="-285750">
              <a:buClr>
                <a:srgbClr val="16818D"/>
              </a:buClr>
              <a:buFont typeface="Arial" panose="020B0604020202020204" pitchFamily="34" charset="0"/>
              <a:buChar char="•"/>
            </a:pPr>
            <a:endParaRPr lang="en-US" dirty="0" smtClean="0">
              <a:latin typeface="+mj-lt"/>
            </a:endParaRPr>
          </a:p>
          <a:p>
            <a:pPr marL="285750" indent="-285750">
              <a:buClr>
                <a:srgbClr val="16818D"/>
              </a:buClr>
              <a:buFont typeface="Arial" panose="020B0604020202020204" pitchFamily="34" charset="0"/>
              <a:buChar char="•"/>
            </a:pPr>
            <a:endParaRPr lang="en-US" dirty="0">
              <a:latin typeface="+mj-lt"/>
            </a:endParaRPr>
          </a:p>
          <a:p>
            <a:pPr marL="285750" indent="-285750">
              <a:buClr>
                <a:srgbClr val="16818D"/>
              </a:buClr>
              <a:buFont typeface="Arial" panose="020B0604020202020204" pitchFamily="34" charset="0"/>
              <a:buChar char="•"/>
            </a:pPr>
            <a:endParaRPr lang="en-US" dirty="0" smtClean="0">
              <a:latin typeface="+mj-lt"/>
            </a:endParaRPr>
          </a:p>
          <a:p>
            <a:pPr marL="285750" indent="-285750">
              <a:buClr>
                <a:srgbClr val="16818D"/>
              </a:buClr>
              <a:buFont typeface="Arial" panose="020B0604020202020204" pitchFamily="34" charset="0"/>
              <a:buChar char="•"/>
            </a:pPr>
            <a:endParaRPr lang="en-US" dirty="0">
              <a:latin typeface="+mj-lt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622800" y="1463494"/>
            <a:ext cx="1928812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>
                <a:latin typeface="+mj-lt"/>
              </a:rPr>
              <a:t>Awareness?</a:t>
            </a:r>
          </a:p>
          <a:p>
            <a:pPr algn="ctr"/>
            <a:r>
              <a:rPr lang="en-US" sz="1400" dirty="0" smtClean="0">
                <a:latin typeface="+mj-lt"/>
              </a:rPr>
              <a:t>Access?</a:t>
            </a:r>
          </a:p>
          <a:p>
            <a:pPr algn="ctr"/>
            <a:r>
              <a:rPr lang="en-US" sz="1400" dirty="0" smtClean="0">
                <a:latin typeface="+mj-lt"/>
              </a:rPr>
              <a:t>Acceptability?</a:t>
            </a:r>
            <a:endParaRPr lang="en-GB" sz="1400" dirty="0"/>
          </a:p>
        </p:txBody>
      </p:sp>
      <p:sp>
        <p:nvSpPr>
          <p:cNvPr id="20" name="Cloud Callout 19"/>
          <p:cNvSpPr/>
          <p:nvPr/>
        </p:nvSpPr>
        <p:spPr>
          <a:xfrm rot="202847">
            <a:off x="4635359" y="1270810"/>
            <a:ext cx="1885051" cy="1113831"/>
          </a:xfrm>
          <a:prstGeom prst="cloudCallout">
            <a:avLst>
              <a:gd name="adj1" fmla="val -59451"/>
              <a:gd name="adj2" fmla="val 41885"/>
            </a:avLst>
          </a:prstGeom>
          <a:noFill/>
          <a:ln>
            <a:solidFill>
              <a:srgbClr val="16818D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40587102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Text Placeholder 4"/>
          <p:cNvSpPr>
            <a:spLocks noGrp="1"/>
          </p:cNvSpPr>
          <p:nvPr>
            <p:ph type="body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 sz="2200" dirty="0">
                <a:ea typeface="ＭＳ Ｐゴシック" charset="-128"/>
              </a:rPr>
              <a:t>What can </a:t>
            </a:r>
            <a:r>
              <a:rPr lang="en-US" altLang="en-US" sz="2200" dirty="0" smtClean="0">
                <a:ea typeface="ＭＳ Ｐゴシック" charset="-128"/>
              </a:rPr>
              <a:t>patients </a:t>
            </a:r>
            <a:r>
              <a:rPr lang="en-US" altLang="en-US" sz="2200" dirty="0">
                <a:ea typeface="ＭＳ Ｐゴシック" charset="-128"/>
              </a:rPr>
              <a:t>do about it?</a:t>
            </a:r>
          </a:p>
        </p:txBody>
      </p:sp>
      <p:pic>
        <p:nvPicPr>
          <p:cNvPr id="1034" name="Picture 10" descr="Risultati immagini per psychology icon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1782717"/>
            <a:ext cx="555367" cy="5553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604172" y="1963204"/>
            <a:ext cx="3740375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Clr>
                <a:srgbClr val="16818D"/>
              </a:buClr>
              <a:buFont typeface="Arial" panose="020B0604020202020204" pitchFamily="34" charset="0"/>
              <a:buChar char="•"/>
            </a:pPr>
            <a:r>
              <a:rPr lang="en-US" dirty="0" smtClean="0">
                <a:latin typeface="+mj-lt"/>
              </a:rPr>
              <a:t>Seek psychological help?</a:t>
            </a:r>
          </a:p>
          <a:p>
            <a:pPr marL="285750" indent="-285750">
              <a:buClr>
                <a:srgbClr val="16818D"/>
              </a:buClr>
              <a:buFont typeface="Arial" panose="020B0604020202020204" pitchFamily="34" charset="0"/>
              <a:buChar char="•"/>
            </a:pPr>
            <a:endParaRPr lang="en-US" dirty="0">
              <a:latin typeface="+mj-lt"/>
            </a:endParaRPr>
          </a:p>
          <a:p>
            <a:pPr marL="285750" indent="-285750">
              <a:buClr>
                <a:srgbClr val="16818D"/>
              </a:buClr>
              <a:buFont typeface="Arial" panose="020B0604020202020204" pitchFamily="34" charset="0"/>
              <a:buChar char="•"/>
            </a:pPr>
            <a:endParaRPr lang="en-US" dirty="0" smtClean="0">
              <a:latin typeface="+mj-lt"/>
            </a:endParaRPr>
          </a:p>
          <a:p>
            <a:pPr marL="285750" indent="-285750">
              <a:buClr>
                <a:srgbClr val="16818D"/>
              </a:buClr>
              <a:buFont typeface="Arial" panose="020B0604020202020204" pitchFamily="34" charset="0"/>
              <a:buChar char="•"/>
            </a:pPr>
            <a:endParaRPr lang="en-US" dirty="0">
              <a:latin typeface="+mj-lt"/>
            </a:endParaRPr>
          </a:p>
          <a:p>
            <a:pPr marL="285750" indent="-285750">
              <a:buClr>
                <a:srgbClr val="16818D"/>
              </a:buClr>
              <a:buFont typeface="Arial" panose="020B0604020202020204" pitchFamily="34" charset="0"/>
              <a:buChar char="•"/>
            </a:pPr>
            <a:endParaRPr lang="en-US" dirty="0" smtClean="0">
              <a:latin typeface="+mj-lt"/>
            </a:endParaRPr>
          </a:p>
          <a:p>
            <a:pPr marL="285750" indent="-285750">
              <a:buClr>
                <a:srgbClr val="16818D"/>
              </a:buClr>
              <a:buFont typeface="Arial" panose="020B0604020202020204" pitchFamily="34" charset="0"/>
              <a:buChar char="•"/>
            </a:pPr>
            <a:r>
              <a:rPr lang="en-US" dirty="0" smtClean="0">
                <a:latin typeface="+mj-lt"/>
              </a:rPr>
              <a:t>Practical coping strategy: </a:t>
            </a:r>
            <a:r>
              <a:rPr lang="en-US" b="1" dirty="0" smtClean="0">
                <a:latin typeface="+mj-lt"/>
              </a:rPr>
              <a:t>exercise</a:t>
            </a:r>
            <a:r>
              <a:rPr lang="en-US" dirty="0" smtClean="0">
                <a:latin typeface="+mj-lt"/>
              </a:rPr>
              <a:t>?</a:t>
            </a:r>
          </a:p>
          <a:p>
            <a:pPr marL="285750" indent="-285750">
              <a:buClr>
                <a:srgbClr val="16818D"/>
              </a:buClr>
              <a:buFont typeface="Arial" panose="020B0604020202020204" pitchFamily="34" charset="0"/>
              <a:buChar char="•"/>
            </a:pPr>
            <a:endParaRPr lang="en-US" dirty="0" smtClean="0">
              <a:latin typeface="+mj-lt"/>
            </a:endParaRPr>
          </a:p>
          <a:p>
            <a:pPr marL="285750" indent="-285750">
              <a:buClr>
                <a:srgbClr val="16818D"/>
              </a:buClr>
              <a:buFont typeface="Arial" panose="020B0604020202020204" pitchFamily="34" charset="0"/>
              <a:buChar char="•"/>
            </a:pPr>
            <a:endParaRPr lang="en-US" dirty="0">
              <a:latin typeface="+mj-lt"/>
            </a:endParaRPr>
          </a:p>
          <a:p>
            <a:pPr marL="285750" indent="-285750">
              <a:buClr>
                <a:srgbClr val="16818D"/>
              </a:buClr>
              <a:buFont typeface="Arial" panose="020B0604020202020204" pitchFamily="34" charset="0"/>
              <a:buChar char="•"/>
            </a:pPr>
            <a:endParaRPr lang="en-US" dirty="0" smtClean="0">
              <a:latin typeface="+mj-lt"/>
            </a:endParaRPr>
          </a:p>
          <a:p>
            <a:pPr marL="285750" indent="-285750">
              <a:buClr>
                <a:srgbClr val="16818D"/>
              </a:buClr>
              <a:buFont typeface="Arial" panose="020B0604020202020204" pitchFamily="34" charset="0"/>
              <a:buChar char="•"/>
            </a:pPr>
            <a:endParaRPr lang="en-US" dirty="0">
              <a:latin typeface="+mj-lt"/>
            </a:endParaRPr>
          </a:p>
          <a:p>
            <a:pPr marL="285750" indent="-285750">
              <a:buClr>
                <a:srgbClr val="16818D"/>
              </a:buClr>
              <a:buFont typeface="Arial" panose="020B0604020202020204" pitchFamily="34" charset="0"/>
              <a:buChar char="•"/>
            </a:pPr>
            <a:endParaRPr lang="en-US" dirty="0" smtClean="0">
              <a:latin typeface="+mj-lt"/>
            </a:endParaRPr>
          </a:p>
          <a:p>
            <a:pPr marL="285750" indent="-285750">
              <a:buClr>
                <a:srgbClr val="16818D"/>
              </a:buClr>
              <a:buFont typeface="Arial" panose="020B0604020202020204" pitchFamily="34" charset="0"/>
              <a:buChar char="•"/>
            </a:pPr>
            <a:endParaRPr lang="en-US" dirty="0">
              <a:latin typeface="+mj-lt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622800" y="1463494"/>
            <a:ext cx="1928812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>
                <a:latin typeface="+mj-lt"/>
              </a:rPr>
              <a:t>Awareness?</a:t>
            </a:r>
          </a:p>
          <a:p>
            <a:pPr algn="ctr"/>
            <a:r>
              <a:rPr lang="en-US" sz="1400" dirty="0" smtClean="0">
                <a:latin typeface="+mj-lt"/>
              </a:rPr>
              <a:t>Access?</a:t>
            </a:r>
          </a:p>
          <a:p>
            <a:pPr algn="ctr"/>
            <a:r>
              <a:rPr lang="en-US" sz="1400" dirty="0" smtClean="0">
                <a:latin typeface="+mj-lt"/>
              </a:rPr>
              <a:t>Acceptability?</a:t>
            </a:r>
            <a:endParaRPr lang="en-GB" sz="1400" dirty="0"/>
          </a:p>
        </p:txBody>
      </p:sp>
      <p:pic>
        <p:nvPicPr>
          <p:cNvPr id="1040" name="Picture 16" descr="Immagine correlata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1" y="2976831"/>
            <a:ext cx="729981" cy="7299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Cloud Callout 19"/>
          <p:cNvSpPr/>
          <p:nvPr/>
        </p:nvSpPr>
        <p:spPr>
          <a:xfrm rot="202847">
            <a:off x="4635359" y="1270810"/>
            <a:ext cx="1885051" cy="1113831"/>
          </a:xfrm>
          <a:prstGeom prst="cloudCallout">
            <a:avLst>
              <a:gd name="adj1" fmla="val -59451"/>
              <a:gd name="adj2" fmla="val 41885"/>
            </a:avLst>
          </a:prstGeom>
          <a:noFill/>
          <a:ln>
            <a:solidFill>
              <a:srgbClr val="16818D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48575357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Text Placeholder 4"/>
          <p:cNvSpPr>
            <a:spLocks noGrp="1"/>
          </p:cNvSpPr>
          <p:nvPr>
            <p:ph type="body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 sz="2200" dirty="0">
                <a:ea typeface="ＭＳ Ｐゴシック" charset="-128"/>
              </a:rPr>
              <a:t>What can </a:t>
            </a:r>
            <a:r>
              <a:rPr lang="en-US" altLang="en-US" sz="2200" dirty="0" smtClean="0">
                <a:ea typeface="ＭＳ Ｐゴシック" charset="-128"/>
              </a:rPr>
              <a:t>patients </a:t>
            </a:r>
            <a:r>
              <a:rPr lang="en-US" altLang="en-US" sz="2200" dirty="0">
                <a:ea typeface="ＭＳ Ｐゴシック" charset="-128"/>
              </a:rPr>
              <a:t>do about it?</a:t>
            </a:r>
          </a:p>
        </p:txBody>
      </p:sp>
      <p:pic>
        <p:nvPicPr>
          <p:cNvPr id="1034" name="Picture 10" descr="Risultati immagini per psychology icon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1782717"/>
            <a:ext cx="555367" cy="5553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604172" y="1963204"/>
            <a:ext cx="3740375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Clr>
                <a:srgbClr val="16818D"/>
              </a:buClr>
              <a:buFont typeface="Arial" panose="020B0604020202020204" pitchFamily="34" charset="0"/>
              <a:buChar char="•"/>
            </a:pPr>
            <a:r>
              <a:rPr lang="en-US" dirty="0" smtClean="0">
                <a:latin typeface="+mj-lt"/>
              </a:rPr>
              <a:t>Seek psychological help?</a:t>
            </a:r>
          </a:p>
          <a:p>
            <a:pPr marL="285750" indent="-285750">
              <a:buClr>
                <a:srgbClr val="16818D"/>
              </a:buClr>
              <a:buFont typeface="Arial" panose="020B0604020202020204" pitchFamily="34" charset="0"/>
              <a:buChar char="•"/>
            </a:pPr>
            <a:endParaRPr lang="en-US" dirty="0">
              <a:latin typeface="+mj-lt"/>
            </a:endParaRPr>
          </a:p>
          <a:p>
            <a:pPr marL="285750" indent="-285750">
              <a:buClr>
                <a:srgbClr val="16818D"/>
              </a:buClr>
              <a:buFont typeface="Arial" panose="020B0604020202020204" pitchFamily="34" charset="0"/>
              <a:buChar char="•"/>
            </a:pPr>
            <a:endParaRPr lang="en-US" dirty="0" smtClean="0">
              <a:latin typeface="+mj-lt"/>
            </a:endParaRPr>
          </a:p>
          <a:p>
            <a:pPr marL="285750" indent="-285750">
              <a:buClr>
                <a:srgbClr val="16818D"/>
              </a:buClr>
              <a:buFont typeface="Arial" panose="020B0604020202020204" pitchFamily="34" charset="0"/>
              <a:buChar char="•"/>
            </a:pPr>
            <a:endParaRPr lang="en-US" dirty="0">
              <a:latin typeface="+mj-lt"/>
            </a:endParaRPr>
          </a:p>
          <a:p>
            <a:pPr marL="285750" indent="-285750">
              <a:buClr>
                <a:srgbClr val="16818D"/>
              </a:buClr>
              <a:buFont typeface="Arial" panose="020B0604020202020204" pitchFamily="34" charset="0"/>
              <a:buChar char="•"/>
            </a:pPr>
            <a:endParaRPr lang="en-US" dirty="0" smtClean="0">
              <a:latin typeface="+mj-lt"/>
            </a:endParaRPr>
          </a:p>
          <a:p>
            <a:pPr marL="285750" indent="-285750">
              <a:buClr>
                <a:srgbClr val="16818D"/>
              </a:buClr>
              <a:buFont typeface="Arial" panose="020B0604020202020204" pitchFamily="34" charset="0"/>
              <a:buChar char="•"/>
            </a:pPr>
            <a:r>
              <a:rPr lang="en-US" dirty="0" smtClean="0">
                <a:latin typeface="+mj-lt"/>
              </a:rPr>
              <a:t>Practical coping strategy: </a:t>
            </a:r>
            <a:r>
              <a:rPr lang="en-US" b="1" dirty="0" smtClean="0">
                <a:latin typeface="+mj-lt"/>
              </a:rPr>
              <a:t>exercise</a:t>
            </a:r>
            <a:r>
              <a:rPr lang="en-US" dirty="0" smtClean="0">
                <a:latin typeface="+mj-lt"/>
              </a:rPr>
              <a:t>?</a:t>
            </a:r>
          </a:p>
          <a:p>
            <a:pPr marL="285750" indent="-285750">
              <a:buClr>
                <a:srgbClr val="16818D"/>
              </a:buClr>
              <a:buFont typeface="Arial" panose="020B0604020202020204" pitchFamily="34" charset="0"/>
              <a:buChar char="•"/>
            </a:pPr>
            <a:endParaRPr lang="en-US" dirty="0" smtClean="0">
              <a:latin typeface="+mj-lt"/>
            </a:endParaRPr>
          </a:p>
          <a:p>
            <a:pPr marL="285750" indent="-285750">
              <a:buClr>
                <a:srgbClr val="16818D"/>
              </a:buClr>
              <a:buFont typeface="Arial" panose="020B0604020202020204" pitchFamily="34" charset="0"/>
              <a:buChar char="•"/>
            </a:pPr>
            <a:endParaRPr lang="en-US" dirty="0">
              <a:latin typeface="+mj-lt"/>
            </a:endParaRPr>
          </a:p>
          <a:p>
            <a:pPr marL="285750" indent="-285750">
              <a:buClr>
                <a:srgbClr val="16818D"/>
              </a:buClr>
              <a:buFont typeface="Arial" panose="020B0604020202020204" pitchFamily="34" charset="0"/>
              <a:buChar char="•"/>
            </a:pPr>
            <a:endParaRPr lang="en-US" dirty="0" smtClean="0">
              <a:latin typeface="+mj-lt"/>
            </a:endParaRPr>
          </a:p>
          <a:p>
            <a:pPr marL="285750" indent="-285750">
              <a:buClr>
                <a:srgbClr val="16818D"/>
              </a:buClr>
              <a:buFont typeface="Arial" panose="020B0604020202020204" pitchFamily="34" charset="0"/>
              <a:buChar char="•"/>
            </a:pPr>
            <a:endParaRPr lang="en-US" dirty="0">
              <a:latin typeface="+mj-lt"/>
            </a:endParaRPr>
          </a:p>
          <a:p>
            <a:pPr marL="285750" indent="-285750">
              <a:buClr>
                <a:srgbClr val="16818D"/>
              </a:buClr>
              <a:buFont typeface="Arial" panose="020B0604020202020204" pitchFamily="34" charset="0"/>
              <a:buChar char="•"/>
            </a:pPr>
            <a:endParaRPr lang="en-US" dirty="0" smtClean="0">
              <a:latin typeface="+mj-lt"/>
            </a:endParaRPr>
          </a:p>
          <a:p>
            <a:pPr marL="285750" indent="-285750">
              <a:buClr>
                <a:srgbClr val="16818D"/>
              </a:buClr>
              <a:buFont typeface="Arial" panose="020B0604020202020204" pitchFamily="34" charset="0"/>
              <a:buChar char="•"/>
            </a:pPr>
            <a:endParaRPr lang="en-US" dirty="0">
              <a:latin typeface="+mj-lt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622800" y="1463494"/>
            <a:ext cx="1928812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>
                <a:latin typeface="+mj-lt"/>
              </a:rPr>
              <a:t>Awareness?</a:t>
            </a:r>
          </a:p>
          <a:p>
            <a:pPr algn="ctr"/>
            <a:r>
              <a:rPr lang="en-US" sz="1400" dirty="0" smtClean="0">
                <a:latin typeface="+mj-lt"/>
              </a:rPr>
              <a:t>Access?</a:t>
            </a:r>
          </a:p>
          <a:p>
            <a:pPr algn="ctr"/>
            <a:r>
              <a:rPr lang="en-US" sz="1400" dirty="0" smtClean="0">
                <a:latin typeface="+mj-lt"/>
              </a:rPr>
              <a:t>Acceptability?</a:t>
            </a:r>
            <a:endParaRPr lang="en-GB" sz="1400" dirty="0"/>
          </a:p>
        </p:txBody>
      </p:sp>
      <p:pic>
        <p:nvPicPr>
          <p:cNvPr id="1040" name="Picture 16" descr="Immagine correlata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1" y="2976831"/>
            <a:ext cx="729981" cy="7299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Cloud Callout 19"/>
          <p:cNvSpPr/>
          <p:nvPr/>
        </p:nvSpPr>
        <p:spPr>
          <a:xfrm rot="202847">
            <a:off x="4635359" y="1270810"/>
            <a:ext cx="1885051" cy="1113831"/>
          </a:xfrm>
          <a:prstGeom prst="cloudCallout">
            <a:avLst>
              <a:gd name="adj1" fmla="val -59451"/>
              <a:gd name="adj2" fmla="val 41885"/>
            </a:avLst>
          </a:prstGeom>
          <a:noFill/>
          <a:ln>
            <a:solidFill>
              <a:srgbClr val="16818D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2" name="Rounded Rectangle 21"/>
          <p:cNvSpPr/>
          <p:nvPr/>
        </p:nvSpPr>
        <p:spPr>
          <a:xfrm>
            <a:off x="2041677" y="4355036"/>
            <a:ext cx="3058616" cy="2162145"/>
          </a:xfrm>
          <a:prstGeom prst="roundRect">
            <a:avLst/>
          </a:prstGeom>
          <a:noFill/>
          <a:ln>
            <a:solidFill>
              <a:srgbClr val="16818D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3" name="TextBox 22"/>
          <p:cNvSpPr txBox="1"/>
          <p:nvPr/>
        </p:nvSpPr>
        <p:spPr>
          <a:xfrm>
            <a:off x="2303539" y="4393173"/>
            <a:ext cx="3234259" cy="22621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0070C0"/>
                </a:solidFill>
              </a:rPr>
              <a:t> </a:t>
            </a:r>
            <a:r>
              <a:rPr lang="en-US" dirty="0" smtClean="0">
                <a:solidFill>
                  <a:srgbClr val="0070C0"/>
                </a:solidFill>
                <a:latin typeface="+mj-lt"/>
              </a:rPr>
              <a:t>Physical health</a:t>
            </a:r>
            <a:endParaRPr lang="en-US" dirty="0">
              <a:solidFill>
                <a:srgbClr val="0070C0"/>
              </a:solidFill>
              <a:latin typeface="+mj-lt"/>
            </a:endParaRPr>
          </a:p>
          <a:p>
            <a:r>
              <a:rPr lang="en-US" dirty="0">
                <a:solidFill>
                  <a:srgbClr val="0070C0"/>
                </a:solidFill>
                <a:latin typeface="+mj-lt"/>
              </a:rPr>
              <a:t>  </a:t>
            </a:r>
            <a:r>
              <a:rPr lang="en-US" sz="1500" dirty="0">
                <a:latin typeface="+mj-lt"/>
              </a:rPr>
              <a:t>survival</a:t>
            </a:r>
          </a:p>
          <a:p>
            <a:r>
              <a:rPr lang="en-US" sz="1500" dirty="0">
                <a:latin typeface="+mj-lt"/>
              </a:rPr>
              <a:t>  muscular and skeletal strength</a:t>
            </a:r>
          </a:p>
          <a:p>
            <a:r>
              <a:rPr lang="en-US" sz="1500" dirty="0">
                <a:latin typeface="+mj-lt"/>
              </a:rPr>
              <a:t>  cardiorespiratory outcomes</a:t>
            </a:r>
          </a:p>
          <a:p>
            <a:r>
              <a:rPr lang="en-US" sz="1500" dirty="0">
                <a:latin typeface="+mj-lt"/>
              </a:rPr>
              <a:t>  sexual functioning</a:t>
            </a:r>
          </a:p>
          <a:p>
            <a:r>
              <a:rPr lang="en-US" sz="1500" dirty="0">
                <a:latin typeface="+mj-lt"/>
              </a:rPr>
              <a:t>  cancer progression</a:t>
            </a:r>
          </a:p>
          <a:p>
            <a:r>
              <a:rPr lang="en-US" sz="1500" dirty="0">
                <a:latin typeface="+mj-lt"/>
              </a:rPr>
              <a:t>  fatigue </a:t>
            </a:r>
          </a:p>
          <a:p>
            <a:r>
              <a:rPr lang="en-US" sz="1500" dirty="0">
                <a:latin typeface="+mj-lt"/>
              </a:rPr>
              <a:t>  cholesterol </a:t>
            </a:r>
          </a:p>
          <a:p>
            <a:r>
              <a:rPr lang="en-US" sz="1500" dirty="0">
                <a:latin typeface="+mj-lt"/>
              </a:rPr>
              <a:t>   </a:t>
            </a:r>
            <a:endParaRPr lang="en-GB" sz="1500" dirty="0">
              <a:latin typeface="+mj-lt"/>
            </a:endParaRPr>
          </a:p>
        </p:txBody>
      </p:sp>
      <p:cxnSp>
        <p:nvCxnSpPr>
          <p:cNvPr id="14" name="Straight Arrow Connector 13"/>
          <p:cNvCxnSpPr/>
          <p:nvPr/>
        </p:nvCxnSpPr>
        <p:spPr>
          <a:xfrm flipH="1">
            <a:off x="3733800" y="3671364"/>
            <a:ext cx="1226254" cy="633646"/>
          </a:xfrm>
          <a:prstGeom prst="straightConnector1">
            <a:avLst/>
          </a:prstGeom>
          <a:ln>
            <a:solidFill>
              <a:srgbClr val="16818D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47480533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Text Placeholder 4"/>
          <p:cNvSpPr>
            <a:spLocks noGrp="1"/>
          </p:cNvSpPr>
          <p:nvPr>
            <p:ph type="body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 sz="2200" dirty="0">
                <a:ea typeface="ＭＳ Ｐゴシック" charset="-128"/>
              </a:rPr>
              <a:t>What can </a:t>
            </a:r>
            <a:r>
              <a:rPr lang="en-US" altLang="en-US" sz="2200" dirty="0" smtClean="0">
                <a:ea typeface="ＭＳ Ｐゴシック" charset="-128"/>
              </a:rPr>
              <a:t>patients </a:t>
            </a:r>
            <a:r>
              <a:rPr lang="en-US" altLang="en-US" sz="2200" dirty="0">
                <a:ea typeface="ＭＳ Ｐゴシック" charset="-128"/>
              </a:rPr>
              <a:t>do about it?</a:t>
            </a:r>
          </a:p>
        </p:txBody>
      </p:sp>
      <p:pic>
        <p:nvPicPr>
          <p:cNvPr id="1034" name="Picture 10" descr="Risultati immagini per psychology icon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1782717"/>
            <a:ext cx="555367" cy="5553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604172" y="1963204"/>
            <a:ext cx="3740375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Clr>
                <a:srgbClr val="16818D"/>
              </a:buClr>
              <a:buFont typeface="Arial" panose="020B0604020202020204" pitchFamily="34" charset="0"/>
              <a:buChar char="•"/>
            </a:pPr>
            <a:r>
              <a:rPr lang="en-US" dirty="0" smtClean="0">
                <a:latin typeface="+mj-lt"/>
              </a:rPr>
              <a:t>Seek psychological help?</a:t>
            </a:r>
          </a:p>
          <a:p>
            <a:pPr marL="285750" indent="-285750">
              <a:buClr>
                <a:srgbClr val="16818D"/>
              </a:buClr>
              <a:buFont typeface="Arial" panose="020B0604020202020204" pitchFamily="34" charset="0"/>
              <a:buChar char="•"/>
            </a:pPr>
            <a:endParaRPr lang="en-US" dirty="0">
              <a:latin typeface="+mj-lt"/>
            </a:endParaRPr>
          </a:p>
          <a:p>
            <a:pPr marL="285750" indent="-285750">
              <a:buClr>
                <a:srgbClr val="16818D"/>
              </a:buClr>
              <a:buFont typeface="Arial" panose="020B0604020202020204" pitchFamily="34" charset="0"/>
              <a:buChar char="•"/>
            </a:pPr>
            <a:endParaRPr lang="en-US" dirty="0" smtClean="0">
              <a:latin typeface="+mj-lt"/>
            </a:endParaRPr>
          </a:p>
          <a:p>
            <a:pPr marL="285750" indent="-285750">
              <a:buClr>
                <a:srgbClr val="16818D"/>
              </a:buClr>
              <a:buFont typeface="Arial" panose="020B0604020202020204" pitchFamily="34" charset="0"/>
              <a:buChar char="•"/>
            </a:pPr>
            <a:endParaRPr lang="en-US" dirty="0">
              <a:latin typeface="+mj-lt"/>
            </a:endParaRPr>
          </a:p>
          <a:p>
            <a:pPr marL="285750" indent="-285750">
              <a:buClr>
                <a:srgbClr val="16818D"/>
              </a:buClr>
              <a:buFont typeface="Arial" panose="020B0604020202020204" pitchFamily="34" charset="0"/>
              <a:buChar char="•"/>
            </a:pPr>
            <a:endParaRPr lang="en-US" dirty="0" smtClean="0">
              <a:latin typeface="+mj-lt"/>
            </a:endParaRPr>
          </a:p>
          <a:p>
            <a:pPr marL="285750" indent="-285750">
              <a:buClr>
                <a:srgbClr val="16818D"/>
              </a:buClr>
              <a:buFont typeface="Arial" panose="020B0604020202020204" pitchFamily="34" charset="0"/>
              <a:buChar char="•"/>
            </a:pPr>
            <a:r>
              <a:rPr lang="en-US" dirty="0" smtClean="0">
                <a:latin typeface="+mj-lt"/>
              </a:rPr>
              <a:t>Practical coping strategy: </a:t>
            </a:r>
            <a:r>
              <a:rPr lang="en-US" b="1" dirty="0" smtClean="0">
                <a:latin typeface="+mj-lt"/>
              </a:rPr>
              <a:t>exercise</a:t>
            </a:r>
            <a:r>
              <a:rPr lang="en-US" dirty="0" smtClean="0">
                <a:latin typeface="+mj-lt"/>
              </a:rPr>
              <a:t>?</a:t>
            </a:r>
          </a:p>
          <a:p>
            <a:pPr marL="285750" indent="-285750">
              <a:buClr>
                <a:srgbClr val="16818D"/>
              </a:buClr>
              <a:buFont typeface="Arial" panose="020B0604020202020204" pitchFamily="34" charset="0"/>
              <a:buChar char="•"/>
            </a:pPr>
            <a:endParaRPr lang="en-US" dirty="0" smtClean="0">
              <a:latin typeface="+mj-lt"/>
            </a:endParaRPr>
          </a:p>
          <a:p>
            <a:pPr marL="285750" indent="-285750">
              <a:buClr>
                <a:srgbClr val="16818D"/>
              </a:buClr>
              <a:buFont typeface="Arial" panose="020B0604020202020204" pitchFamily="34" charset="0"/>
              <a:buChar char="•"/>
            </a:pPr>
            <a:endParaRPr lang="en-US" dirty="0">
              <a:latin typeface="+mj-lt"/>
            </a:endParaRPr>
          </a:p>
          <a:p>
            <a:pPr marL="285750" indent="-285750">
              <a:buClr>
                <a:srgbClr val="16818D"/>
              </a:buClr>
              <a:buFont typeface="Arial" panose="020B0604020202020204" pitchFamily="34" charset="0"/>
              <a:buChar char="•"/>
            </a:pPr>
            <a:endParaRPr lang="en-US" dirty="0" smtClean="0">
              <a:latin typeface="+mj-lt"/>
            </a:endParaRPr>
          </a:p>
          <a:p>
            <a:pPr marL="285750" indent="-285750">
              <a:buClr>
                <a:srgbClr val="16818D"/>
              </a:buClr>
              <a:buFont typeface="Arial" panose="020B0604020202020204" pitchFamily="34" charset="0"/>
              <a:buChar char="•"/>
            </a:pPr>
            <a:endParaRPr lang="en-US" dirty="0">
              <a:latin typeface="+mj-lt"/>
            </a:endParaRPr>
          </a:p>
          <a:p>
            <a:pPr marL="285750" indent="-285750">
              <a:buClr>
                <a:srgbClr val="16818D"/>
              </a:buClr>
              <a:buFont typeface="Arial" panose="020B0604020202020204" pitchFamily="34" charset="0"/>
              <a:buChar char="•"/>
            </a:pPr>
            <a:endParaRPr lang="en-US" dirty="0" smtClean="0">
              <a:latin typeface="+mj-lt"/>
            </a:endParaRPr>
          </a:p>
          <a:p>
            <a:pPr marL="285750" indent="-285750">
              <a:buClr>
                <a:srgbClr val="16818D"/>
              </a:buClr>
              <a:buFont typeface="Arial" panose="020B0604020202020204" pitchFamily="34" charset="0"/>
              <a:buChar char="•"/>
            </a:pPr>
            <a:endParaRPr lang="en-US" dirty="0">
              <a:latin typeface="+mj-lt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622800" y="1463494"/>
            <a:ext cx="1928812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>
                <a:latin typeface="+mj-lt"/>
              </a:rPr>
              <a:t>Awareness?</a:t>
            </a:r>
          </a:p>
          <a:p>
            <a:pPr algn="ctr"/>
            <a:r>
              <a:rPr lang="en-US" sz="1400" dirty="0" smtClean="0">
                <a:latin typeface="+mj-lt"/>
              </a:rPr>
              <a:t>Access?</a:t>
            </a:r>
          </a:p>
          <a:p>
            <a:pPr algn="ctr"/>
            <a:r>
              <a:rPr lang="en-US" sz="1400" dirty="0" smtClean="0">
                <a:latin typeface="+mj-lt"/>
              </a:rPr>
              <a:t>Acceptability?</a:t>
            </a:r>
            <a:endParaRPr lang="en-GB" sz="1400" dirty="0"/>
          </a:p>
        </p:txBody>
      </p:sp>
      <p:pic>
        <p:nvPicPr>
          <p:cNvPr id="1040" name="Picture 16" descr="Immagine correlata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1" y="2976831"/>
            <a:ext cx="729981" cy="7299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Cloud Callout 19"/>
          <p:cNvSpPr/>
          <p:nvPr/>
        </p:nvSpPr>
        <p:spPr>
          <a:xfrm rot="202847">
            <a:off x="4635359" y="1270810"/>
            <a:ext cx="1885051" cy="1113831"/>
          </a:xfrm>
          <a:prstGeom prst="cloudCallout">
            <a:avLst>
              <a:gd name="adj1" fmla="val -59451"/>
              <a:gd name="adj2" fmla="val 41885"/>
            </a:avLst>
          </a:prstGeom>
          <a:noFill/>
          <a:ln>
            <a:solidFill>
              <a:srgbClr val="16818D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2" name="Rounded Rectangle 21"/>
          <p:cNvSpPr/>
          <p:nvPr/>
        </p:nvSpPr>
        <p:spPr>
          <a:xfrm>
            <a:off x="2041677" y="4355036"/>
            <a:ext cx="3058616" cy="2162145"/>
          </a:xfrm>
          <a:prstGeom prst="roundRect">
            <a:avLst/>
          </a:prstGeom>
          <a:noFill/>
          <a:ln>
            <a:solidFill>
              <a:srgbClr val="16818D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3" name="TextBox 22"/>
          <p:cNvSpPr txBox="1"/>
          <p:nvPr/>
        </p:nvSpPr>
        <p:spPr>
          <a:xfrm>
            <a:off x="2303539" y="4393173"/>
            <a:ext cx="3234259" cy="22621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0070C0"/>
                </a:solidFill>
              </a:rPr>
              <a:t> </a:t>
            </a:r>
            <a:r>
              <a:rPr lang="en-US" dirty="0" smtClean="0">
                <a:solidFill>
                  <a:srgbClr val="0070C0"/>
                </a:solidFill>
                <a:latin typeface="+mj-lt"/>
              </a:rPr>
              <a:t>Physical health</a:t>
            </a:r>
            <a:endParaRPr lang="en-US" dirty="0">
              <a:solidFill>
                <a:srgbClr val="0070C0"/>
              </a:solidFill>
              <a:latin typeface="+mj-lt"/>
            </a:endParaRPr>
          </a:p>
          <a:p>
            <a:r>
              <a:rPr lang="en-US" dirty="0">
                <a:solidFill>
                  <a:srgbClr val="0070C0"/>
                </a:solidFill>
                <a:latin typeface="+mj-lt"/>
              </a:rPr>
              <a:t>  </a:t>
            </a:r>
            <a:r>
              <a:rPr lang="en-US" sz="1500" dirty="0">
                <a:latin typeface="+mj-lt"/>
              </a:rPr>
              <a:t>survival</a:t>
            </a:r>
          </a:p>
          <a:p>
            <a:r>
              <a:rPr lang="en-US" sz="1500" dirty="0">
                <a:latin typeface="+mj-lt"/>
              </a:rPr>
              <a:t>  muscular and skeletal strength</a:t>
            </a:r>
          </a:p>
          <a:p>
            <a:r>
              <a:rPr lang="en-US" sz="1500" dirty="0">
                <a:latin typeface="+mj-lt"/>
              </a:rPr>
              <a:t>  cardiorespiratory outcomes</a:t>
            </a:r>
          </a:p>
          <a:p>
            <a:r>
              <a:rPr lang="en-US" sz="1500" dirty="0">
                <a:latin typeface="+mj-lt"/>
              </a:rPr>
              <a:t>  sexual functioning</a:t>
            </a:r>
          </a:p>
          <a:p>
            <a:r>
              <a:rPr lang="en-US" sz="1500" dirty="0">
                <a:latin typeface="+mj-lt"/>
              </a:rPr>
              <a:t>  cancer progression</a:t>
            </a:r>
          </a:p>
          <a:p>
            <a:r>
              <a:rPr lang="en-US" sz="1500" dirty="0">
                <a:latin typeface="+mj-lt"/>
              </a:rPr>
              <a:t>  fatigue </a:t>
            </a:r>
          </a:p>
          <a:p>
            <a:r>
              <a:rPr lang="en-US" sz="1500" dirty="0">
                <a:latin typeface="+mj-lt"/>
              </a:rPr>
              <a:t>  cholesterol </a:t>
            </a:r>
          </a:p>
          <a:p>
            <a:r>
              <a:rPr lang="en-US" sz="1500" dirty="0">
                <a:latin typeface="+mj-lt"/>
              </a:rPr>
              <a:t>   </a:t>
            </a:r>
            <a:endParaRPr lang="en-GB" sz="1500" dirty="0">
              <a:latin typeface="+mj-lt"/>
            </a:endParaRPr>
          </a:p>
        </p:txBody>
      </p:sp>
      <p:sp>
        <p:nvSpPr>
          <p:cNvPr id="24" name="Rounded Rectangle 23"/>
          <p:cNvSpPr/>
          <p:nvPr/>
        </p:nvSpPr>
        <p:spPr>
          <a:xfrm>
            <a:off x="5266270" y="4342868"/>
            <a:ext cx="3058616" cy="2162145"/>
          </a:xfrm>
          <a:prstGeom prst="roundRect">
            <a:avLst/>
          </a:prstGeom>
          <a:noFill/>
          <a:ln w="3175">
            <a:solidFill>
              <a:srgbClr val="16818D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5" name="TextBox 24"/>
          <p:cNvSpPr txBox="1"/>
          <p:nvPr/>
        </p:nvSpPr>
        <p:spPr>
          <a:xfrm>
            <a:off x="5606409" y="4392109"/>
            <a:ext cx="3234259" cy="24468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0070C0"/>
                </a:solidFill>
              </a:rPr>
              <a:t> </a:t>
            </a:r>
            <a:r>
              <a:rPr lang="en-US" dirty="0">
                <a:solidFill>
                  <a:srgbClr val="0070C0"/>
                </a:solidFill>
                <a:latin typeface="+mj-lt"/>
              </a:rPr>
              <a:t>Psychological </a:t>
            </a:r>
            <a:r>
              <a:rPr lang="en-US" dirty="0" smtClean="0">
                <a:solidFill>
                  <a:srgbClr val="0070C0"/>
                </a:solidFill>
                <a:latin typeface="+mj-lt"/>
              </a:rPr>
              <a:t>health</a:t>
            </a:r>
            <a:endParaRPr lang="en-US" dirty="0">
              <a:solidFill>
                <a:srgbClr val="0070C0"/>
              </a:solidFill>
              <a:latin typeface="+mj-lt"/>
            </a:endParaRPr>
          </a:p>
          <a:p>
            <a:r>
              <a:rPr lang="en-US" sz="1500" dirty="0" smtClean="0">
                <a:latin typeface="+mj-lt"/>
              </a:rPr>
              <a:t> quality </a:t>
            </a:r>
            <a:r>
              <a:rPr lang="en-US" sz="1500" dirty="0">
                <a:latin typeface="+mj-lt"/>
              </a:rPr>
              <a:t>of life </a:t>
            </a:r>
          </a:p>
          <a:p>
            <a:r>
              <a:rPr lang="en-US" sz="1500" dirty="0">
                <a:latin typeface="+mj-lt"/>
              </a:rPr>
              <a:t> </a:t>
            </a:r>
            <a:r>
              <a:rPr lang="en-US" sz="1500" b="1" dirty="0">
                <a:latin typeface="+mj-lt"/>
              </a:rPr>
              <a:t>masculine identity</a:t>
            </a:r>
          </a:p>
          <a:p>
            <a:r>
              <a:rPr lang="en-US" sz="1500" dirty="0">
                <a:latin typeface="+mj-lt"/>
              </a:rPr>
              <a:t> control over ADT side effects</a:t>
            </a:r>
          </a:p>
          <a:p>
            <a:r>
              <a:rPr lang="en-US" sz="1500" dirty="0">
                <a:latin typeface="+mj-lt"/>
              </a:rPr>
              <a:t> </a:t>
            </a:r>
            <a:r>
              <a:rPr lang="en-US" sz="1500" b="1" dirty="0">
                <a:latin typeface="+mj-lt"/>
              </a:rPr>
              <a:t>body satisfaction</a:t>
            </a:r>
          </a:p>
          <a:p>
            <a:r>
              <a:rPr lang="en-US" sz="1500" dirty="0">
                <a:latin typeface="+mj-lt"/>
              </a:rPr>
              <a:t> </a:t>
            </a:r>
            <a:r>
              <a:rPr lang="en-US" sz="1500" b="1" dirty="0">
                <a:latin typeface="+mj-lt"/>
              </a:rPr>
              <a:t>appearance satisfaction</a:t>
            </a:r>
          </a:p>
          <a:p>
            <a:r>
              <a:rPr lang="en-US" sz="1500" b="1" dirty="0">
                <a:latin typeface="+mj-lt"/>
              </a:rPr>
              <a:t> physical self </a:t>
            </a:r>
            <a:r>
              <a:rPr lang="en-US" sz="1500" b="1" dirty="0" smtClean="0">
                <a:latin typeface="+mj-lt"/>
              </a:rPr>
              <a:t>efficacy</a:t>
            </a:r>
          </a:p>
          <a:p>
            <a:r>
              <a:rPr lang="en-US" sz="1500" dirty="0" smtClean="0">
                <a:latin typeface="+mj-lt"/>
              </a:rPr>
              <a:t> stress </a:t>
            </a:r>
            <a:r>
              <a:rPr lang="en-US" sz="1500" dirty="0">
                <a:latin typeface="+mj-lt"/>
              </a:rPr>
              <a:t>management</a:t>
            </a:r>
          </a:p>
          <a:p>
            <a:endParaRPr lang="en-US" sz="1500" dirty="0" smtClean="0">
              <a:latin typeface="+mj-lt"/>
            </a:endParaRPr>
          </a:p>
          <a:p>
            <a:endParaRPr lang="en-US" sz="1500" dirty="0"/>
          </a:p>
        </p:txBody>
      </p:sp>
      <p:cxnSp>
        <p:nvCxnSpPr>
          <p:cNvPr id="14" name="Straight Arrow Connector 13"/>
          <p:cNvCxnSpPr/>
          <p:nvPr/>
        </p:nvCxnSpPr>
        <p:spPr>
          <a:xfrm flipH="1">
            <a:off x="3733800" y="3671364"/>
            <a:ext cx="1226254" cy="633646"/>
          </a:xfrm>
          <a:prstGeom prst="straightConnector1">
            <a:avLst/>
          </a:prstGeom>
          <a:ln>
            <a:solidFill>
              <a:srgbClr val="16818D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/>
          <p:nvPr/>
        </p:nvCxnSpPr>
        <p:spPr>
          <a:xfrm>
            <a:off x="4942356" y="3671364"/>
            <a:ext cx="1308250" cy="633646"/>
          </a:xfrm>
          <a:prstGeom prst="straightConnector1">
            <a:avLst/>
          </a:prstGeom>
          <a:ln>
            <a:solidFill>
              <a:srgbClr val="16818D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62715289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Text Placeholder 4"/>
          <p:cNvSpPr>
            <a:spLocks noGrp="1"/>
          </p:cNvSpPr>
          <p:nvPr>
            <p:ph type="body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 sz="2200" dirty="0">
                <a:ea typeface="ＭＳ Ｐゴシック" charset="-128"/>
              </a:rPr>
              <a:t>What can </a:t>
            </a:r>
            <a:r>
              <a:rPr lang="en-US" altLang="en-US" sz="2200" dirty="0" smtClean="0">
                <a:ea typeface="ＭＳ Ｐゴシック" charset="-128"/>
              </a:rPr>
              <a:t>patients </a:t>
            </a:r>
            <a:r>
              <a:rPr lang="en-US" altLang="en-US" sz="2200" dirty="0">
                <a:ea typeface="ＭＳ Ｐゴシック" charset="-128"/>
              </a:rPr>
              <a:t>do about it?</a:t>
            </a:r>
          </a:p>
        </p:txBody>
      </p:sp>
      <p:pic>
        <p:nvPicPr>
          <p:cNvPr id="1034" name="Picture 10" descr="Risultati immagini per psychology icon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1782717"/>
            <a:ext cx="555367" cy="5553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604172" y="1963204"/>
            <a:ext cx="3740375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Clr>
                <a:srgbClr val="16818D"/>
              </a:buClr>
              <a:buFont typeface="Arial" panose="020B0604020202020204" pitchFamily="34" charset="0"/>
              <a:buChar char="•"/>
            </a:pPr>
            <a:r>
              <a:rPr lang="en-US" dirty="0" smtClean="0">
                <a:latin typeface="+mj-lt"/>
              </a:rPr>
              <a:t>Seek psychological help?</a:t>
            </a:r>
          </a:p>
          <a:p>
            <a:pPr marL="285750" indent="-285750">
              <a:buClr>
                <a:srgbClr val="16818D"/>
              </a:buClr>
              <a:buFont typeface="Arial" panose="020B0604020202020204" pitchFamily="34" charset="0"/>
              <a:buChar char="•"/>
            </a:pPr>
            <a:endParaRPr lang="en-US" dirty="0">
              <a:latin typeface="+mj-lt"/>
            </a:endParaRPr>
          </a:p>
          <a:p>
            <a:pPr marL="285750" indent="-285750">
              <a:buClr>
                <a:srgbClr val="16818D"/>
              </a:buClr>
              <a:buFont typeface="Arial" panose="020B0604020202020204" pitchFamily="34" charset="0"/>
              <a:buChar char="•"/>
            </a:pPr>
            <a:endParaRPr lang="en-US" dirty="0" smtClean="0">
              <a:latin typeface="+mj-lt"/>
            </a:endParaRPr>
          </a:p>
          <a:p>
            <a:pPr marL="285750" indent="-285750">
              <a:buClr>
                <a:srgbClr val="16818D"/>
              </a:buClr>
              <a:buFont typeface="Arial" panose="020B0604020202020204" pitchFamily="34" charset="0"/>
              <a:buChar char="•"/>
            </a:pPr>
            <a:endParaRPr lang="en-US" dirty="0">
              <a:latin typeface="+mj-lt"/>
            </a:endParaRPr>
          </a:p>
          <a:p>
            <a:pPr marL="285750" indent="-285750">
              <a:buClr>
                <a:srgbClr val="16818D"/>
              </a:buClr>
              <a:buFont typeface="Arial" panose="020B0604020202020204" pitchFamily="34" charset="0"/>
              <a:buChar char="•"/>
            </a:pPr>
            <a:endParaRPr lang="en-US" dirty="0" smtClean="0">
              <a:latin typeface="+mj-lt"/>
            </a:endParaRPr>
          </a:p>
          <a:p>
            <a:pPr marL="285750" indent="-285750">
              <a:buClr>
                <a:srgbClr val="16818D"/>
              </a:buClr>
              <a:buFont typeface="Arial" panose="020B0604020202020204" pitchFamily="34" charset="0"/>
              <a:buChar char="•"/>
            </a:pPr>
            <a:r>
              <a:rPr lang="en-US" dirty="0" smtClean="0">
                <a:latin typeface="+mj-lt"/>
              </a:rPr>
              <a:t>Practical coping strategy: </a:t>
            </a:r>
            <a:r>
              <a:rPr lang="en-US" b="1" dirty="0" smtClean="0">
                <a:latin typeface="+mj-lt"/>
              </a:rPr>
              <a:t>exercise</a:t>
            </a:r>
            <a:r>
              <a:rPr lang="en-US" dirty="0" smtClean="0">
                <a:latin typeface="+mj-lt"/>
              </a:rPr>
              <a:t>?</a:t>
            </a:r>
          </a:p>
          <a:p>
            <a:pPr marL="285750" indent="-285750">
              <a:buClr>
                <a:srgbClr val="16818D"/>
              </a:buClr>
              <a:buFont typeface="Arial" panose="020B0604020202020204" pitchFamily="34" charset="0"/>
              <a:buChar char="•"/>
            </a:pPr>
            <a:endParaRPr lang="en-US" dirty="0" smtClean="0">
              <a:latin typeface="+mj-lt"/>
            </a:endParaRPr>
          </a:p>
          <a:p>
            <a:pPr marL="285750" indent="-285750">
              <a:buClr>
                <a:srgbClr val="16818D"/>
              </a:buClr>
              <a:buFont typeface="Arial" panose="020B0604020202020204" pitchFamily="34" charset="0"/>
              <a:buChar char="•"/>
            </a:pPr>
            <a:endParaRPr lang="en-US" dirty="0">
              <a:latin typeface="+mj-lt"/>
            </a:endParaRPr>
          </a:p>
          <a:p>
            <a:pPr marL="285750" indent="-285750">
              <a:buClr>
                <a:srgbClr val="16818D"/>
              </a:buClr>
              <a:buFont typeface="Arial" panose="020B0604020202020204" pitchFamily="34" charset="0"/>
              <a:buChar char="•"/>
            </a:pPr>
            <a:endParaRPr lang="en-US" dirty="0" smtClean="0">
              <a:latin typeface="+mj-lt"/>
            </a:endParaRPr>
          </a:p>
          <a:p>
            <a:pPr marL="285750" indent="-285750">
              <a:buClr>
                <a:srgbClr val="16818D"/>
              </a:buClr>
              <a:buFont typeface="Arial" panose="020B0604020202020204" pitchFamily="34" charset="0"/>
              <a:buChar char="•"/>
            </a:pPr>
            <a:endParaRPr lang="en-US" dirty="0">
              <a:latin typeface="+mj-lt"/>
            </a:endParaRPr>
          </a:p>
          <a:p>
            <a:pPr marL="285750" indent="-285750">
              <a:buClr>
                <a:srgbClr val="16818D"/>
              </a:buClr>
              <a:buFont typeface="Arial" panose="020B0604020202020204" pitchFamily="34" charset="0"/>
              <a:buChar char="•"/>
            </a:pPr>
            <a:endParaRPr lang="en-US" dirty="0" smtClean="0">
              <a:latin typeface="+mj-lt"/>
            </a:endParaRPr>
          </a:p>
          <a:p>
            <a:pPr marL="285750" indent="-285750">
              <a:buClr>
                <a:srgbClr val="16818D"/>
              </a:buClr>
              <a:buFont typeface="Arial" panose="020B0604020202020204" pitchFamily="34" charset="0"/>
              <a:buChar char="•"/>
            </a:pPr>
            <a:endParaRPr lang="en-US" dirty="0">
              <a:latin typeface="+mj-lt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622800" y="1463494"/>
            <a:ext cx="1928812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>
                <a:latin typeface="+mj-lt"/>
              </a:rPr>
              <a:t>Awareness?</a:t>
            </a:r>
          </a:p>
          <a:p>
            <a:pPr algn="ctr"/>
            <a:r>
              <a:rPr lang="en-US" sz="1400" dirty="0" smtClean="0">
                <a:latin typeface="+mj-lt"/>
              </a:rPr>
              <a:t>Access?</a:t>
            </a:r>
          </a:p>
          <a:p>
            <a:pPr algn="ctr"/>
            <a:r>
              <a:rPr lang="en-US" sz="1400" dirty="0" smtClean="0">
                <a:latin typeface="+mj-lt"/>
              </a:rPr>
              <a:t>Acceptability?</a:t>
            </a:r>
            <a:endParaRPr lang="en-GB" sz="1400" dirty="0"/>
          </a:p>
        </p:txBody>
      </p:sp>
      <p:sp>
        <p:nvSpPr>
          <p:cNvPr id="5" name="Cloud Callout 4"/>
          <p:cNvSpPr/>
          <p:nvPr/>
        </p:nvSpPr>
        <p:spPr>
          <a:xfrm rot="202847">
            <a:off x="5667212" y="2489801"/>
            <a:ext cx="2605830" cy="1396979"/>
          </a:xfrm>
          <a:prstGeom prst="cloudCallout">
            <a:avLst>
              <a:gd name="adj1" fmla="val -59451"/>
              <a:gd name="adj2" fmla="val 41885"/>
            </a:avLst>
          </a:prstGeom>
          <a:noFill/>
          <a:ln>
            <a:solidFill>
              <a:srgbClr val="16818D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1040" name="Picture 16" descr="Immagine correlata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1" y="2976831"/>
            <a:ext cx="729981" cy="7299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Cloud Callout 19"/>
          <p:cNvSpPr/>
          <p:nvPr/>
        </p:nvSpPr>
        <p:spPr>
          <a:xfrm rot="202847">
            <a:off x="4635359" y="1270810"/>
            <a:ext cx="1885051" cy="1113831"/>
          </a:xfrm>
          <a:prstGeom prst="cloudCallout">
            <a:avLst>
              <a:gd name="adj1" fmla="val -59451"/>
              <a:gd name="adj2" fmla="val 41885"/>
            </a:avLst>
          </a:prstGeom>
          <a:noFill/>
          <a:ln>
            <a:solidFill>
              <a:srgbClr val="16818D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Rectangle 11"/>
          <p:cNvSpPr/>
          <p:nvPr/>
        </p:nvSpPr>
        <p:spPr>
          <a:xfrm>
            <a:off x="4622800" y="2756791"/>
            <a:ext cx="4572000" cy="78483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US" sz="1500" dirty="0" smtClean="0">
                <a:latin typeface="+mj-lt"/>
              </a:rPr>
              <a:t>Low adherence rates:</a:t>
            </a:r>
          </a:p>
          <a:p>
            <a:pPr algn="ctr"/>
            <a:r>
              <a:rPr lang="en-US" sz="1500" dirty="0" smtClean="0">
                <a:latin typeface="+mj-lt"/>
              </a:rPr>
              <a:t>30% aerobic exercise</a:t>
            </a:r>
          </a:p>
          <a:p>
            <a:pPr algn="ctr"/>
            <a:r>
              <a:rPr lang="en-US" sz="1500" dirty="0" smtClean="0">
                <a:latin typeface="+mj-lt"/>
              </a:rPr>
              <a:t>14% strength exercise</a:t>
            </a:r>
            <a:endParaRPr lang="en-GB" sz="1500" dirty="0">
              <a:latin typeface="+mj-lt"/>
            </a:endParaRPr>
          </a:p>
        </p:txBody>
      </p:sp>
      <p:sp>
        <p:nvSpPr>
          <p:cNvPr id="22" name="Rounded Rectangle 21"/>
          <p:cNvSpPr/>
          <p:nvPr/>
        </p:nvSpPr>
        <p:spPr>
          <a:xfrm>
            <a:off x="2041677" y="4355036"/>
            <a:ext cx="3058616" cy="2162145"/>
          </a:xfrm>
          <a:prstGeom prst="roundRect">
            <a:avLst/>
          </a:prstGeom>
          <a:noFill/>
          <a:ln>
            <a:solidFill>
              <a:srgbClr val="16818D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3" name="TextBox 22"/>
          <p:cNvSpPr txBox="1"/>
          <p:nvPr/>
        </p:nvSpPr>
        <p:spPr>
          <a:xfrm>
            <a:off x="2303539" y="4393173"/>
            <a:ext cx="3234259" cy="22621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0070C0"/>
                </a:solidFill>
              </a:rPr>
              <a:t> </a:t>
            </a:r>
            <a:r>
              <a:rPr lang="en-US" dirty="0" smtClean="0">
                <a:solidFill>
                  <a:srgbClr val="0070C0"/>
                </a:solidFill>
                <a:latin typeface="+mj-lt"/>
              </a:rPr>
              <a:t>Physical health</a:t>
            </a:r>
            <a:endParaRPr lang="en-US" dirty="0">
              <a:solidFill>
                <a:srgbClr val="0070C0"/>
              </a:solidFill>
              <a:latin typeface="+mj-lt"/>
            </a:endParaRPr>
          </a:p>
          <a:p>
            <a:r>
              <a:rPr lang="en-US" dirty="0">
                <a:solidFill>
                  <a:srgbClr val="0070C0"/>
                </a:solidFill>
                <a:latin typeface="+mj-lt"/>
              </a:rPr>
              <a:t>  </a:t>
            </a:r>
            <a:r>
              <a:rPr lang="en-US" sz="1500" dirty="0">
                <a:latin typeface="+mj-lt"/>
              </a:rPr>
              <a:t>survival</a:t>
            </a:r>
          </a:p>
          <a:p>
            <a:r>
              <a:rPr lang="en-US" sz="1500" dirty="0">
                <a:latin typeface="+mj-lt"/>
              </a:rPr>
              <a:t>  muscular and skeletal strength</a:t>
            </a:r>
          </a:p>
          <a:p>
            <a:r>
              <a:rPr lang="en-US" sz="1500" dirty="0">
                <a:latin typeface="+mj-lt"/>
              </a:rPr>
              <a:t>  cardiorespiratory outcomes</a:t>
            </a:r>
          </a:p>
          <a:p>
            <a:r>
              <a:rPr lang="en-US" sz="1500" dirty="0">
                <a:latin typeface="+mj-lt"/>
              </a:rPr>
              <a:t>  sexual functioning</a:t>
            </a:r>
          </a:p>
          <a:p>
            <a:r>
              <a:rPr lang="en-US" sz="1500" dirty="0">
                <a:latin typeface="+mj-lt"/>
              </a:rPr>
              <a:t>  cancer progression</a:t>
            </a:r>
          </a:p>
          <a:p>
            <a:r>
              <a:rPr lang="en-US" sz="1500" dirty="0">
                <a:latin typeface="+mj-lt"/>
              </a:rPr>
              <a:t>  fatigue </a:t>
            </a:r>
          </a:p>
          <a:p>
            <a:r>
              <a:rPr lang="en-US" sz="1500" dirty="0">
                <a:latin typeface="+mj-lt"/>
              </a:rPr>
              <a:t>  cholesterol </a:t>
            </a:r>
          </a:p>
          <a:p>
            <a:r>
              <a:rPr lang="en-US" sz="1500" dirty="0">
                <a:latin typeface="+mj-lt"/>
              </a:rPr>
              <a:t>   </a:t>
            </a:r>
            <a:endParaRPr lang="en-GB" sz="1500" dirty="0">
              <a:latin typeface="+mj-lt"/>
            </a:endParaRPr>
          </a:p>
        </p:txBody>
      </p:sp>
      <p:sp>
        <p:nvSpPr>
          <p:cNvPr id="24" name="Rounded Rectangle 23"/>
          <p:cNvSpPr/>
          <p:nvPr/>
        </p:nvSpPr>
        <p:spPr>
          <a:xfrm>
            <a:off x="5266270" y="4342868"/>
            <a:ext cx="3058616" cy="2162145"/>
          </a:xfrm>
          <a:prstGeom prst="roundRect">
            <a:avLst/>
          </a:prstGeom>
          <a:noFill/>
          <a:ln w="3175">
            <a:solidFill>
              <a:srgbClr val="16818D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5" name="TextBox 24"/>
          <p:cNvSpPr txBox="1"/>
          <p:nvPr/>
        </p:nvSpPr>
        <p:spPr>
          <a:xfrm>
            <a:off x="5606409" y="4392109"/>
            <a:ext cx="3234259" cy="24468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0070C0"/>
                </a:solidFill>
              </a:rPr>
              <a:t> </a:t>
            </a:r>
            <a:r>
              <a:rPr lang="en-US" dirty="0">
                <a:solidFill>
                  <a:srgbClr val="0070C0"/>
                </a:solidFill>
                <a:latin typeface="+mj-lt"/>
              </a:rPr>
              <a:t>Psychological </a:t>
            </a:r>
            <a:r>
              <a:rPr lang="en-US" dirty="0" smtClean="0">
                <a:solidFill>
                  <a:srgbClr val="0070C0"/>
                </a:solidFill>
                <a:latin typeface="+mj-lt"/>
              </a:rPr>
              <a:t>health</a:t>
            </a:r>
            <a:endParaRPr lang="en-US" dirty="0">
              <a:solidFill>
                <a:srgbClr val="0070C0"/>
              </a:solidFill>
              <a:latin typeface="+mj-lt"/>
            </a:endParaRPr>
          </a:p>
          <a:p>
            <a:r>
              <a:rPr lang="en-US" sz="1500" dirty="0" smtClean="0">
                <a:latin typeface="+mj-lt"/>
              </a:rPr>
              <a:t> quality </a:t>
            </a:r>
            <a:r>
              <a:rPr lang="en-US" sz="1500" dirty="0">
                <a:latin typeface="+mj-lt"/>
              </a:rPr>
              <a:t>of life </a:t>
            </a:r>
          </a:p>
          <a:p>
            <a:r>
              <a:rPr lang="en-US" sz="1500" dirty="0">
                <a:latin typeface="+mj-lt"/>
              </a:rPr>
              <a:t> </a:t>
            </a:r>
            <a:r>
              <a:rPr lang="en-US" sz="1500" b="1" dirty="0">
                <a:latin typeface="+mj-lt"/>
              </a:rPr>
              <a:t>masculine identity</a:t>
            </a:r>
          </a:p>
          <a:p>
            <a:r>
              <a:rPr lang="en-US" sz="1500" dirty="0">
                <a:latin typeface="+mj-lt"/>
              </a:rPr>
              <a:t> control over ADT side effects</a:t>
            </a:r>
          </a:p>
          <a:p>
            <a:r>
              <a:rPr lang="en-US" sz="1500" dirty="0">
                <a:latin typeface="+mj-lt"/>
              </a:rPr>
              <a:t> </a:t>
            </a:r>
            <a:r>
              <a:rPr lang="en-US" sz="1500" b="1" dirty="0">
                <a:latin typeface="+mj-lt"/>
              </a:rPr>
              <a:t>body satisfaction</a:t>
            </a:r>
          </a:p>
          <a:p>
            <a:r>
              <a:rPr lang="en-US" sz="1500" dirty="0">
                <a:latin typeface="+mj-lt"/>
              </a:rPr>
              <a:t> </a:t>
            </a:r>
            <a:r>
              <a:rPr lang="en-US" sz="1500" b="1" dirty="0">
                <a:latin typeface="+mj-lt"/>
              </a:rPr>
              <a:t>appearance satisfaction</a:t>
            </a:r>
          </a:p>
          <a:p>
            <a:r>
              <a:rPr lang="en-US" sz="1500" b="1" dirty="0">
                <a:latin typeface="+mj-lt"/>
              </a:rPr>
              <a:t> physical self </a:t>
            </a:r>
            <a:r>
              <a:rPr lang="en-US" sz="1500" b="1" dirty="0" smtClean="0">
                <a:latin typeface="+mj-lt"/>
              </a:rPr>
              <a:t>efficacy</a:t>
            </a:r>
          </a:p>
          <a:p>
            <a:r>
              <a:rPr lang="en-US" sz="1500" dirty="0" smtClean="0">
                <a:latin typeface="+mj-lt"/>
              </a:rPr>
              <a:t> stress </a:t>
            </a:r>
            <a:r>
              <a:rPr lang="en-US" sz="1500" dirty="0">
                <a:latin typeface="+mj-lt"/>
              </a:rPr>
              <a:t>management</a:t>
            </a:r>
          </a:p>
          <a:p>
            <a:endParaRPr lang="en-US" sz="1500" dirty="0" smtClean="0">
              <a:latin typeface="+mj-lt"/>
            </a:endParaRPr>
          </a:p>
          <a:p>
            <a:endParaRPr lang="en-US" sz="1500" dirty="0"/>
          </a:p>
        </p:txBody>
      </p:sp>
      <p:cxnSp>
        <p:nvCxnSpPr>
          <p:cNvPr id="14" name="Straight Arrow Connector 13"/>
          <p:cNvCxnSpPr/>
          <p:nvPr/>
        </p:nvCxnSpPr>
        <p:spPr>
          <a:xfrm flipH="1">
            <a:off x="3733800" y="3671364"/>
            <a:ext cx="1226254" cy="633646"/>
          </a:xfrm>
          <a:prstGeom prst="straightConnector1">
            <a:avLst/>
          </a:prstGeom>
          <a:ln>
            <a:solidFill>
              <a:srgbClr val="16818D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/>
          <p:nvPr/>
        </p:nvCxnSpPr>
        <p:spPr>
          <a:xfrm>
            <a:off x="4942356" y="3671364"/>
            <a:ext cx="1308250" cy="633646"/>
          </a:xfrm>
          <a:prstGeom prst="straightConnector1">
            <a:avLst/>
          </a:prstGeom>
          <a:ln>
            <a:solidFill>
              <a:srgbClr val="16818D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36134524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295400" y="1219200"/>
            <a:ext cx="579119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altLang="en-US" sz="2700" b="1" dirty="0" smtClean="0">
                <a:solidFill>
                  <a:srgbClr val="16818D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Aims</a:t>
            </a:r>
          </a:p>
          <a:p>
            <a:pPr algn="just">
              <a:spcBef>
                <a:spcPct val="50000"/>
              </a:spcBef>
              <a:defRPr/>
            </a:pPr>
            <a:endParaRPr lang="en-US" altLang="en-US" dirty="0" smtClean="0">
              <a:latin typeface="+mj-lt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en-US" dirty="0"/>
          </a:p>
        </p:txBody>
      </p:sp>
      <p:pic>
        <p:nvPicPr>
          <p:cNvPr id="5" name="Picture 2" descr="Risultati immagini per aim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677765">
            <a:off x="4792694" y="915742"/>
            <a:ext cx="1087721" cy="8048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50484385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295400" y="1219200"/>
            <a:ext cx="579119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altLang="en-US" sz="2700" b="1" dirty="0" smtClean="0">
                <a:solidFill>
                  <a:srgbClr val="16818D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Aims</a:t>
            </a:r>
          </a:p>
          <a:p>
            <a:pPr algn="just">
              <a:spcBef>
                <a:spcPct val="50000"/>
              </a:spcBef>
              <a:defRPr/>
            </a:pPr>
            <a:endParaRPr lang="en-US" altLang="en-US" dirty="0" smtClean="0">
              <a:latin typeface="+mj-lt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en-US" dirty="0"/>
          </a:p>
        </p:txBody>
      </p:sp>
      <p:pic>
        <p:nvPicPr>
          <p:cNvPr id="5" name="Picture 2" descr="Risultati immagini per aim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677765">
            <a:off x="4792694" y="915742"/>
            <a:ext cx="1087721" cy="8048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 7"/>
          <p:cNvSpPr/>
          <p:nvPr/>
        </p:nvSpPr>
        <p:spPr>
          <a:xfrm>
            <a:off x="2057400" y="2514600"/>
            <a:ext cx="594360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spcBef>
                <a:spcPct val="50000"/>
              </a:spcBef>
              <a:buClr>
                <a:srgbClr val="16818D"/>
              </a:buClr>
              <a:buFont typeface="Arial" panose="020B0604020202020204" pitchFamily="34" charset="0"/>
              <a:buChar char="•"/>
              <a:defRPr/>
            </a:pPr>
            <a:r>
              <a:rPr lang="en-US" altLang="en-US" sz="2000" dirty="0" smtClean="0">
                <a:latin typeface="+mj-lt"/>
                <a:ea typeface="Tahoma" panose="020B0604030504040204" pitchFamily="34" charset="0"/>
                <a:cs typeface="Arial" panose="020B0604020202020204" pitchFamily="34" charset="0"/>
              </a:rPr>
              <a:t>Further explore </a:t>
            </a:r>
            <a:r>
              <a:rPr lang="en-US" altLang="en-US" sz="2000" dirty="0">
                <a:latin typeface="+mj-lt"/>
                <a:ea typeface="Tahoma" panose="020B0604030504040204" pitchFamily="34" charset="0"/>
                <a:cs typeface="Arial" panose="020B0604020202020204" pitchFamily="34" charset="0"/>
              </a:rPr>
              <a:t>the impact of ADT-induced appearance and functionality changes on patients’ body </a:t>
            </a:r>
            <a:r>
              <a:rPr lang="en-US" altLang="en-US" sz="2000" dirty="0" smtClean="0">
                <a:latin typeface="+mj-lt"/>
                <a:ea typeface="Tahoma" panose="020B0604030504040204" pitchFamily="34" charset="0"/>
                <a:cs typeface="Arial" panose="020B0604020202020204" pitchFamily="34" charset="0"/>
              </a:rPr>
              <a:t>image.</a:t>
            </a:r>
          </a:p>
          <a:p>
            <a:pPr algn="just">
              <a:spcBef>
                <a:spcPct val="50000"/>
              </a:spcBef>
              <a:buClr>
                <a:srgbClr val="16818D"/>
              </a:buClr>
              <a:defRPr/>
            </a:pPr>
            <a:endParaRPr lang="en-US" altLang="en-US" sz="2000" dirty="0" smtClean="0">
              <a:latin typeface="+mj-lt"/>
              <a:ea typeface="Tahoma" panose="020B0604030504040204" pitchFamily="34" charset="0"/>
              <a:cs typeface="Arial" panose="020B0604020202020204" pitchFamily="34" charset="0"/>
            </a:endParaRPr>
          </a:p>
        </p:txBody>
      </p:sp>
      <p:pic>
        <p:nvPicPr>
          <p:cNvPr id="11266" name="Picture 2" descr="Risultati immagini per body icon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2362200"/>
            <a:ext cx="758825" cy="758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22051069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Text Placeholder 3"/>
          <p:cNvSpPr>
            <a:spLocks noGrp="1"/>
          </p:cNvSpPr>
          <p:nvPr>
            <p:ph type="body" sz="quarter" idx="10"/>
          </p:nvPr>
        </p:nvSpPr>
        <p:spPr bwMode="auto">
          <a:xfrm>
            <a:off x="899591" y="689700"/>
            <a:ext cx="6515621" cy="5295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 sz="2200" dirty="0">
                <a:ea typeface="ＭＳ Ｐゴシック" charset="-128"/>
              </a:rPr>
              <a:t>Background</a:t>
            </a:r>
          </a:p>
        </p:txBody>
      </p:sp>
    </p:spTree>
    <p:extLst>
      <p:ext uri="{BB962C8B-B14F-4D97-AF65-F5344CB8AC3E}">
        <p14:creationId xmlns:p14="http://schemas.microsoft.com/office/powerpoint/2010/main" val="1408948603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295400" y="1219200"/>
            <a:ext cx="579119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altLang="en-US" sz="2700" b="1" dirty="0" smtClean="0">
                <a:solidFill>
                  <a:srgbClr val="16818D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Aims</a:t>
            </a:r>
          </a:p>
          <a:p>
            <a:pPr algn="just">
              <a:spcBef>
                <a:spcPct val="50000"/>
              </a:spcBef>
              <a:defRPr/>
            </a:pPr>
            <a:endParaRPr lang="en-US" altLang="en-US" dirty="0" smtClean="0">
              <a:latin typeface="+mj-lt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en-US" dirty="0"/>
          </a:p>
        </p:txBody>
      </p:sp>
      <p:pic>
        <p:nvPicPr>
          <p:cNvPr id="5" name="Picture 2" descr="Risultati immagini per aim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677765">
            <a:off x="4792694" y="915742"/>
            <a:ext cx="1087721" cy="8048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 7"/>
          <p:cNvSpPr/>
          <p:nvPr/>
        </p:nvSpPr>
        <p:spPr>
          <a:xfrm>
            <a:off x="2057400" y="2514600"/>
            <a:ext cx="5943600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spcBef>
                <a:spcPct val="50000"/>
              </a:spcBef>
              <a:buClr>
                <a:srgbClr val="16818D"/>
              </a:buClr>
              <a:buFont typeface="Arial" panose="020B0604020202020204" pitchFamily="34" charset="0"/>
              <a:buChar char="•"/>
              <a:defRPr/>
            </a:pPr>
            <a:r>
              <a:rPr lang="en-US" altLang="en-US" sz="2000" dirty="0" smtClean="0">
                <a:latin typeface="+mj-lt"/>
                <a:ea typeface="Tahoma" panose="020B0604030504040204" pitchFamily="34" charset="0"/>
                <a:cs typeface="Arial" panose="020B0604020202020204" pitchFamily="34" charset="0"/>
              </a:rPr>
              <a:t>Further explore </a:t>
            </a:r>
            <a:r>
              <a:rPr lang="en-US" altLang="en-US" sz="2000" dirty="0">
                <a:latin typeface="+mj-lt"/>
                <a:ea typeface="Tahoma" panose="020B0604030504040204" pitchFamily="34" charset="0"/>
                <a:cs typeface="Arial" panose="020B0604020202020204" pitchFamily="34" charset="0"/>
              </a:rPr>
              <a:t>the impact of ADT-induced appearance and functionality changes on patients’ body </a:t>
            </a:r>
            <a:r>
              <a:rPr lang="en-US" altLang="en-US" sz="2000" dirty="0" smtClean="0">
                <a:latin typeface="+mj-lt"/>
                <a:ea typeface="Tahoma" panose="020B0604030504040204" pitchFamily="34" charset="0"/>
                <a:cs typeface="Arial" panose="020B0604020202020204" pitchFamily="34" charset="0"/>
              </a:rPr>
              <a:t>image.</a:t>
            </a:r>
          </a:p>
          <a:p>
            <a:pPr algn="just">
              <a:spcBef>
                <a:spcPct val="50000"/>
              </a:spcBef>
              <a:buClr>
                <a:srgbClr val="16818D"/>
              </a:buClr>
              <a:defRPr/>
            </a:pPr>
            <a:endParaRPr lang="en-US" altLang="en-US" sz="2000" dirty="0" smtClean="0">
              <a:latin typeface="+mj-lt"/>
              <a:ea typeface="Tahoma" panose="020B0604030504040204" pitchFamily="34" charset="0"/>
              <a:cs typeface="Arial" panose="020B0604020202020204" pitchFamily="34" charset="0"/>
            </a:endParaRPr>
          </a:p>
          <a:p>
            <a:pPr marL="342900" indent="-342900" algn="just">
              <a:spcBef>
                <a:spcPct val="50000"/>
              </a:spcBef>
              <a:buClr>
                <a:srgbClr val="16818D"/>
              </a:buClr>
              <a:buFont typeface="Arial" panose="020B0604020202020204" pitchFamily="34" charset="0"/>
              <a:buChar char="•"/>
              <a:defRPr/>
            </a:pPr>
            <a:r>
              <a:rPr lang="en-US" altLang="en-US" sz="2000" dirty="0" smtClean="0">
                <a:latin typeface="+mj-lt"/>
                <a:ea typeface="Tahoma" panose="020B0604030504040204" pitchFamily="34" charset="0"/>
                <a:cs typeface="Arial" panose="020B0604020202020204" pitchFamily="34" charset="0"/>
              </a:rPr>
              <a:t>Investigate </a:t>
            </a:r>
            <a:r>
              <a:rPr lang="en-US" altLang="en-US" sz="2000" dirty="0">
                <a:latin typeface="+mj-lt"/>
                <a:ea typeface="Tahoma" panose="020B0604030504040204" pitchFamily="34" charset="0"/>
                <a:cs typeface="Arial" panose="020B0604020202020204" pitchFamily="34" charset="0"/>
              </a:rPr>
              <a:t>patients’ attitudes towards exercise and potential  </a:t>
            </a:r>
            <a:r>
              <a:rPr lang="en-US" altLang="en-US" sz="2000" dirty="0" smtClean="0">
                <a:latin typeface="+mj-lt"/>
                <a:ea typeface="Tahoma" panose="020B0604030504040204" pitchFamily="34" charset="0"/>
                <a:cs typeface="Arial" panose="020B0604020202020204" pitchFamily="34" charset="0"/>
              </a:rPr>
              <a:t>exercise </a:t>
            </a:r>
            <a:r>
              <a:rPr lang="en-US" altLang="en-US" sz="2000" dirty="0">
                <a:latin typeface="+mj-lt"/>
                <a:ea typeface="Tahoma" panose="020B0604030504040204" pitchFamily="34" charset="0"/>
                <a:cs typeface="Arial" panose="020B0604020202020204" pitchFamily="34" charset="0"/>
              </a:rPr>
              <a:t>barriers.</a:t>
            </a:r>
          </a:p>
        </p:txBody>
      </p:sp>
      <p:pic>
        <p:nvPicPr>
          <p:cNvPr id="11266" name="Picture 2" descr="Risultati immagini per body icon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2362200"/>
            <a:ext cx="758825" cy="758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8" name="Picture 4" descr="Risultati immagini per exerciseicon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3947318"/>
            <a:ext cx="633413" cy="6334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24756827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sz="2200" dirty="0" smtClean="0"/>
              <a:t>Methods</a:t>
            </a:r>
            <a:endParaRPr lang="en-GB" sz="2200" dirty="0"/>
          </a:p>
        </p:txBody>
      </p:sp>
      <p:sp>
        <p:nvSpPr>
          <p:cNvPr id="5" name="TextBox 4"/>
          <p:cNvSpPr txBox="1"/>
          <p:nvPr/>
        </p:nvSpPr>
        <p:spPr>
          <a:xfrm>
            <a:off x="3352800" y="18288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GB" dirty="0">
              <a:solidFill>
                <a:srgbClr val="16818D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413201757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sz="2200" dirty="0" smtClean="0"/>
              <a:t>Methods</a:t>
            </a:r>
            <a:endParaRPr lang="en-GB" sz="2200" dirty="0"/>
          </a:p>
        </p:txBody>
      </p:sp>
      <p:sp>
        <p:nvSpPr>
          <p:cNvPr id="7" name="TextBox 6"/>
          <p:cNvSpPr txBox="1"/>
          <p:nvPr/>
        </p:nvSpPr>
        <p:spPr>
          <a:xfrm>
            <a:off x="2616200" y="1501795"/>
            <a:ext cx="5865452" cy="150810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16818D"/>
                </a:solidFill>
                <a:latin typeface="+mj-lt"/>
              </a:rPr>
              <a:t>Participants</a:t>
            </a:r>
          </a:p>
          <a:p>
            <a:r>
              <a:rPr lang="en-US" dirty="0" smtClean="0">
                <a:latin typeface="+mj-lt"/>
              </a:rPr>
              <a:t>22 men diagnosed with </a:t>
            </a:r>
            <a:r>
              <a:rPr lang="en-US" dirty="0" err="1" smtClean="0">
                <a:latin typeface="+mj-lt"/>
              </a:rPr>
              <a:t>PCa</a:t>
            </a:r>
            <a:endParaRPr lang="en-US" dirty="0" smtClean="0">
              <a:latin typeface="+mj-lt"/>
            </a:endParaRPr>
          </a:p>
          <a:p>
            <a:r>
              <a:rPr lang="en-US" dirty="0" smtClean="0">
                <a:latin typeface="+mj-lt"/>
              </a:rPr>
              <a:t>ADT at least once in their life</a:t>
            </a:r>
          </a:p>
          <a:p>
            <a:r>
              <a:rPr lang="es-ES" i="1" dirty="0" err="1">
                <a:latin typeface="+mj-lt"/>
              </a:rPr>
              <a:t>M</a:t>
            </a:r>
            <a:r>
              <a:rPr lang="es-ES" dirty="0" err="1">
                <a:latin typeface="+mj-lt"/>
              </a:rPr>
              <a:t>age</a:t>
            </a:r>
            <a:r>
              <a:rPr lang="es-ES" dirty="0">
                <a:latin typeface="+mj-lt"/>
              </a:rPr>
              <a:t> = 67.9 yo,</a:t>
            </a:r>
            <a:r>
              <a:rPr lang="es-ES" i="1" dirty="0">
                <a:latin typeface="+mj-lt"/>
              </a:rPr>
              <a:t> SD </a:t>
            </a:r>
            <a:r>
              <a:rPr lang="es-ES" dirty="0">
                <a:latin typeface="+mj-lt"/>
              </a:rPr>
              <a:t>= 9.99</a:t>
            </a:r>
          </a:p>
          <a:p>
            <a:r>
              <a:rPr lang="en-US" dirty="0" smtClean="0">
                <a:latin typeface="+mj-lt"/>
              </a:rPr>
              <a:t>Recruited through charities, social media, UWE press release</a:t>
            </a:r>
            <a:endParaRPr lang="en-GB" dirty="0">
              <a:latin typeface="+mj-lt"/>
            </a:endParaRPr>
          </a:p>
        </p:txBody>
      </p:sp>
      <p:pic>
        <p:nvPicPr>
          <p:cNvPr id="8" name="Picture 6" descr="Risultati immagini per participants icon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056" t="37251" r="8542"/>
          <a:stretch/>
        </p:blipFill>
        <p:spPr bwMode="auto">
          <a:xfrm>
            <a:off x="1155700" y="1828800"/>
            <a:ext cx="1295400" cy="8728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70666195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sz="2200" dirty="0" smtClean="0"/>
              <a:t>Methods</a:t>
            </a:r>
            <a:endParaRPr lang="en-GB" sz="2200" dirty="0"/>
          </a:p>
        </p:txBody>
      </p:sp>
      <p:sp>
        <p:nvSpPr>
          <p:cNvPr id="7" name="TextBox 6"/>
          <p:cNvSpPr txBox="1"/>
          <p:nvPr/>
        </p:nvSpPr>
        <p:spPr>
          <a:xfrm>
            <a:off x="2616200" y="1501795"/>
            <a:ext cx="5865452" cy="150810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16818D"/>
                </a:solidFill>
                <a:latin typeface="+mj-lt"/>
              </a:rPr>
              <a:t>Participants</a:t>
            </a:r>
          </a:p>
          <a:p>
            <a:r>
              <a:rPr lang="en-US" dirty="0" smtClean="0">
                <a:latin typeface="+mj-lt"/>
              </a:rPr>
              <a:t>22 men diagnosed with </a:t>
            </a:r>
            <a:r>
              <a:rPr lang="en-US" dirty="0" err="1" smtClean="0">
                <a:latin typeface="+mj-lt"/>
              </a:rPr>
              <a:t>PCa</a:t>
            </a:r>
            <a:endParaRPr lang="en-US" dirty="0" smtClean="0">
              <a:latin typeface="+mj-lt"/>
            </a:endParaRPr>
          </a:p>
          <a:p>
            <a:r>
              <a:rPr lang="en-US" dirty="0" smtClean="0">
                <a:latin typeface="+mj-lt"/>
              </a:rPr>
              <a:t>ADT at least once in their life</a:t>
            </a:r>
          </a:p>
          <a:p>
            <a:r>
              <a:rPr lang="es-ES" i="1" dirty="0" err="1">
                <a:latin typeface="+mj-lt"/>
              </a:rPr>
              <a:t>M</a:t>
            </a:r>
            <a:r>
              <a:rPr lang="es-ES" dirty="0" err="1">
                <a:latin typeface="+mj-lt"/>
              </a:rPr>
              <a:t>age</a:t>
            </a:r>
            <a:r>
              <a:rPr lang="es-ES" dirty="0">
                <a:latin typeface="+mj-lt"/>
              </a:rPr>
              <a:t> = 67.9 yo,</a:t>
            </a:r>
            <a:r>
              <a:rPr lang="es-ES" i="1" dirty="0">
                <a:latin typeface="+mj-lt"/>
              </a:rPr>
              <a:t> SD </a:t>
            </a:r>
            <a:r>
              <a:rPr lang="es-ES" dirty="0">
                <a:latin typeface="+mj-lt"/>
              </a:rPr>
              <a:t>= </a:t>
            </a:r>
            <a:r>
              <a:rPr lang="es-ES" dirty="0" smtClean="0">
                <a:latin typeface="+mj-lt"/>
              </a:rPr>
              <a:t>9.99</a:t>
            </a:r>
          </a:p>
          <a:p>
            <a:r>
              <a:rPr lang="en-US" dirty="0" smtClean="0">
                <a:latin typeface="+mj-lt"/>
              </a:rPr>
              <a:t>Recruited through charities, social media, UWE press release</a:t>
            </a:r>
            <a:endParaRPr lang="en-GB" dirty="0">
              <a:latin typeface="+mj-lt"/>
            </a:endParaRPr>
          </a:p>
        </p:txBody>
      </p:sp>
      <p:pic>
        <p:nvPicPr>
          <p:cNvPr id="8" name="Picture 6" descr="Risultati immagini per participants icon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056" t="37251" r="8542"/>
          <a:stretch/>
        </p:blipFill>
        <p:spPr bwMode="auto">
          <a:xfrm>
            <a:off x="1155700" y="1828800"/>
            <a:ext cx="1295400" cy="8728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508" name="Picture 4" descr="Immagine correlata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3581400"/>
            <a:ext cx="1625600" cy="1219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Box 11"/>
          <p:cNvSpPr txBox="1"/>
          <p:nvPr/>
        </p:nvSpPr>
        <p:spPr>
          <a:xfrm>
            <a:off x="2884098" y="3581400"/>
            <a:ext cx="3296352" cy="233910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16818D"/>
                </a:solidFill>
                <a:latin typeface="+mj-lt"/>
              </a:rPr>
              <a:t>22 Semi structured interviews</a:t>
            </a:r>
          </a:p>
          <a:p>
            <a:r>
              <a:rPr lang="en-US" dirty="0" smtClean="0">
                <a:latin typeface="+mj-lt"/>
              </a:rPr>
              <a:t>30 - 50 min.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latin typeface="+mj-lt"/>
              </a:rPr>
              <a:t>13 phone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latin typeface="+mj-lt"/>
              </a:rPr>
              <a:t>9 face to face</a:t>
            </a:r>
          </a:p>
          <a:p>
            <a:r>
              <a:rPr lang="en-US" dirty="0">
                <a:latin typeface="+mj-lt"/>
              </a:rPr>
              <a:t>a</a:t>
            </a:r>
            <a:r>
              <a:rPr lang="en-US" dirty="0" smtClean="0">
                <a:latin typeface="+mj-lt"/>
              </a:rPr>
              <a:t>udio recorded </a:t>
            </a:r>
          </a:p>
          <a:p>
            <a:r>
              <a:rPr lang="en-US" dirty="0" smtClean="0">
                <a:latin typeface="+mj-lt"/>
              </a:rPr>
              <a:t>transcribed verbatim</a:t>
            </a:r>
          </a:p>
          <a:p>
            <a:endParaRPr lang="en-US" dirty="0" smtClean="0">
              <a:latin typeface="+mj-lt"/>
            </a:endParaRPr>
          </a:p>
          <a:p>
            <a:r>
              <a:rPr lang="en-US" dirty="0">
                <a:latin typeface="+mj-lt"/>
              </a:rPr>
              <a:t> </a:t>
            </a:r>
            <a:r>
              <a:rPr lang="en-US" dirty="0" smtClean="0">
                <a:latin typeface="+mj-lt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819669821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sz="2200" dirty="0" smtClean="0"/>
              <a:t>Methods</a:t>
            </a:r>
            <a:endParaRPr lang="en-GB" sz="2200" dirty="0"/>
          </a:p>
        </p:txBody>
      </p:sp>
      <p:sp>
        <p:nvSpPr>
          <p:cNvPr id="13" name="TextBox 12"/>
          <p:cNvSpPr txBox="1"/>
          <p:nvPr/>
        </p:nvSpPr>
        <p:spPr>
          <a:xfrm>
            <a:off x="2133600" y="1828800"/>
            <a:ext cx="3128100" cy="150810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16818D"/>
                </a:solidFill>
                <a:latin typeface="+mj-lt"/>
              </a:rPr>
              <a:t>Topics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altLang="en-US" dirty="0">
                <a:latin typeface="+mj-lt"/>
                <a:cs typeface="Tahoma" panose="020B0604030504040204" pitchFamily="34" charset="0"/>
              </a:rPr>
              <a:t>ADT-induced bodily </a:t>
            </a:r>
            <a:r>
              <a:rPr lang="en-GB" altLang="en-US" dirty="0" smtClean="0">
                <a:latin typeface="+mj-lt"/>
                <a:cs typeface="Tahoma" panose="020B0604030504040204" pitchFamily="34" charset="0"/>
              </a:rPr>
              <a:t>changes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altLang="en-US" dirty="0">
                <a:latin typeface="+mj-lt"/>
                <a:cs typeface="Tahoma" panose="020B0604030504040204" pitchFamily="34" charset="0"/>
              </a:rPr>
              <a:t>B</a:t>
            </a:r>
            <a:r>
              <a:rPr lang="en-GB" altLang="en-US" dirty="0" smtClean="0">
                <a:latin typeface="+mj-lt"/>
                <a:cs typeface="Tahoma" panose="020B0604030504040204" pitchFamily="34" charset="0"/>
              </a:rPr>
              <a:t>ody </a:t>
            </a:r>
            <a:r>
              <a:rPr lang="en-GB" altLang="en-US" dirty="0">
                <a:latin typeface="+mj-lt"/>
                <a:cs typeface="Tahoma" panose="020B0604030504040204" pitchFamily="34" charset="0"/>
              </a:rPr>
              <a:t>image </a:t>
            </a:r>
            <a:r>
              <a:rPr lang="en-GB" altLang="en-US" dirty="0" smtClean="0">
                <a:latin typeface="+mj-lt"/>
                <a:cs typeface="Tahoma" panose="020B0604030504040204" pitchFamily="34" charset="0"/>
              </a:rPr>
              <a:t>issues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en-US" dirty="0" smtClean="0">
                <a:latin typeface="+mj-lt"/>
                <a:cs typeface="Tahoma" panose="020B0604030504040204" pitchFamily="34" charset="0"/>
              </a:rPr>
              <a:t>Masculinity</a:t>
            </a:r>
            <a:endParaRPr lang="en-GB" altLang="en-US" dirty="0" smtClean="0">
              <a:latin typeface="+mj-lt"/>
              <a:cs typeface="Tahoma" panose="020B060403050404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altLang="en-US" dirty="0" smtClean="0">
                <a:latin typeface="+mj-lt"/>
                <a:cs typeface="Tahoma" panose="020B0604030504040204" pitchFamily="34" charset="0"/>
              </a:rPr>
              <a:t>Exercise</a:t>
            </a:r>
            <a:r>
              <a:rPr lang="en-US" dirty="0" smtClean="0">
                <a:latin typeface="+mj-lt"/>
              </a:rPr>
              <a:t> </a:t>
            </a:r>
          </a:p>
        </p:txBody>
      </p:sp>
      <p:pic>
        <p:nvPicPr>
          <p:cNvPr id="1030" name="Picture 6" descr="Risultati immagini per list icon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9720" y="2057400"/>
            <a:ext cx="929402" cy="9294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81730136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sz="2200" dirty="0" smtClean="0"/>
              <a:t>Methods</a:t>
            </a:r>
            <a:endParaRPr lang="en-GB" sz="2200" dirty="0"/>
          </a:p>
        </p:txBody>
      </p:sp>
      <p:sp>
        <p:nvSpPr>
          <p:cNvPr id="13" name="TextBox 12"/>
          <p:cNvSpPr txBox="1"/>
          <p:nvPr/>
        </p:nvSpPr>
        <p:spPr>
          <a:xfrm>
            <a:off x="2133600" y="1828800"/>
            <a:ext cx="3128100" cy="150810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16818D"/>
                </a:solidFill>
                <a:latin typeface="+mj-lt"/>
              </a:rPr>
              <a:t>Topics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altLang="en-US" dirty="0">
                <a:latin typeface="+mj-lt"/>
                <a:cs typeface="Tahoma" panose="020B0604030504040204" pitchFamily="34" charset="0"/>
              </a:rPr>
              <a:t>ADT-induced bodily </a:t>
            </a:r>
            <a:r>
              <a:rPr lang="en-GB" altLang="en-US" dirty="0" smtClean="0">
                <a:latin typeface="+mj-lt"/>
                <a:cs typeface="Tahoma" panose="020B0604030504040204" pitchFamily="34" charset="0"/>
              </a:rPr>
              <a:t>changes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altLang="en-US" dirty="0">
                <a:latin typeface="+mj-lt"/>
                <a:cs typeface="Tahoma" panose="020B0604030504040204" pitchFamily="34" charset="0"/>
              </a:rPr>
              <a:t>B</a:t>
            </a:r>
            <a:r>
              <a:rPr lang="en-GB" altLang="en-US" dirty="0" smtClean="0">
                <a:latin typeface="+mj-lt"/>
                <a:cs typeface="Tahoma" panose="020B0604030504040204" pitchFamily="34" charset="0"/>
              </a:rPr>
              <a:t>ody </a:t>
            </a:r>
            <a:r>
              <a:rPr lang="en-GB" altLang="en-US" dirty="0">
                <a:latin typeface="+mj-lt"/>
                <a:cs typeface="Tahoma" panose="020B0604030504040204" pitchFamily="34" charset="0"/>
              </a:rPr>
              <a:t>image </a:t>
            </a:r>
            <a:r>
              <a:rPr lang="en-GB" altLang="en-US" dirty="0" smtClean="0">
                <a:latin typeface="+mj-lt"/>
                <a:cs typeface="Tahoma" panose="020B0604030504040204" pitchFamily="34" charset="0"/>
              </a:rPr>
              <a:t>issues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en-US" dirty="0" smtClean="0">
                <a:latin typeface="+mj-lt"/>
                <a:cs typeface="Tahoma" panose="020B0604030504040204" pitchFamily="34" charset="0"/>
              </a:rPr>
              <a:t>Masculinity</a:t>
            </a:r>
            <a:endParaRPr lang="en-GB" altLang="en-US" dirty="0" smtClean="0">
              <a:latin typeface="+mj-lt"/>
              <a:cs typeface="Tahoma" panose="020B060403050404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altLang="en-US" dirty="0" smtClean="0">
                <a:latin typeface="+mj-lt"/>
                <a:cs typeface="Tahoma" panose="020B0604030504040204" pitchFamily="34" charset="0"/>
              </a:rPr>
              <a:t>Exercise</a:t>
            </a:r>
            <a:r>
              <a:rPr lang="en-US" dirty="0" smtClean="0">
                <a:latin typeface="+mj-lt"/>
              </a:rPr>
              <a:t> </a:t>
            </a:r>
          </a:p>
        </p:txBody>
      </p:sp>
      <p:pic>
        <p:nvPicPr>
          <p:cNvPr id="1030" name="Picture 6" descr="Risultati immagini per list icon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9720" y="2057400"/>
            <a:ext cx="929402" cy="9294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2133600" y="3783837"/>
            <a:ext cx="2126480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16818D"/>
                </a:solidFill>
                <a:latin typeface="+mj-lt"/>
              </a:rPr>
              <a:t>Analyses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en-US" dirty="0" smtClean="0">
                <a:latin typeface="+mj-lt"/>
                <a:cs typeface="Tahoma" panose="020B0604030504040204" pitchFamily="34" charset="0"/>
              </a:rPr>
              <a:t>Thematic analysis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err="1" smtClean="0">
                <a:latin typeface="+mj-lt"/>
                <a:cs typeface="Tahoma" panose="020B0604030504040204" pitchFamily="34" charset="0"/>
              </a:rPr>
              <a:t>NVivo</a:t>
            </a:r>
            <a:endParaRPr lang="en-US" dirty="0" smtClean="0">
              <a:latin typeface="+mj-lt"/>
            </a:endParaRPr>
          </a:p>
        </p:txBody>
      </p:sp>
      <p:pic>
        <p:nvPicPr>
          <p:cNvPr id="10" name="Picture 6" descr="Immagine correlata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3676301"/>
            <a:ext cx="784644" cy="7846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08670006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396403" y="338750"/>
            <a:ext cx="6481464" cy="646040"/>
          </a:xfrm>
        </p:spPr>
        <p:txBody>
          <a:bodyPr/>
          <a:lstStyle/>
          <a:p>
            <a:r>
              <a:rPr lang="en-US" sz="2200" dirty="0" smtClean="0"/>
              <a:t>Results: main themes</a:t>
            </a:r>
            <a:endParaRPr lang="en-GB" sz="2200" dirty="0"/>
          </a:p>
        </p:txBody>
      </p:sp>
    </p:spTree>
    <p:extLst>
      <p:ext uri="{BB962C8B-B14F-4D97-AF65-F5344CB8AC3E}">
        <p14:creationId xmlns:p14="http://schemas.microsoft.com/office/powerpoint/2010/main" val="1318225329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396403" y="338750"/>
            <a:ext cx="6481464" cy="646040"/>
          </a:xfrm>
        </p:spPr>
        <p:txBody>
          <a:bodyPr/>
          <a:lstStyle/>
          <a:p>
            <a:r>
              <a:rPr lang="en-US" sz="2200" dirty="0" smtClean="0"/>
              <a:t>Results: main themes</a:t>
            </a:r>
            <a:endParaRPr lang="en-GB" sz="2200" dirty="0"/>
          </a:p>
        </p:txBody>
      </p:sp>
      <p:sp>
        <p:nvSpPr>
          <p:cNvPr id="3" name="TextBox 2"/>
          <p:cNvSpPr txBox="1"/>
          <p:nvPr/>
        </p:nvSpPr>
        <p:spPr>
          <a:xfrm>
            <a:off x="1122796" y="2244405"/>
            <a:ext cx="19148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latin typeface="+mj-lt"/>
              </a:rPr>
              <a:t>Body feminization</a:t>
            </a:r>
            <a:endParaRPr lang="en-GB" b="1" dirty="0">
              <a:latin typeface="+mj-lt"/>
            </a:endParaRPr>
          </a:p>
        </p:txBody>
      </p:sp>
      <p:pic>
        <p:nvPicPr>
          <p:cNvPr id="4" name="Picture 2" descr="Risultati immagini per trans ico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2700" y="2554716"/>
            <a:ext cx="1141754" cy="11417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ounded Rectangular Callout 4"/>
          <p:cNvSpPr/>
          <p:nvPr/>
        </p:nvSpPr>
        <p:spPr>
          <a:xfrm flipH="1">
            <a:off x="936152" y="2671037"/>
            <a:ext cx="2288108" cy="1241274"/>
          </a:xfrm>
          <a:prstGeom prst="wedgeRoundRectCallou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300" dirty="0">
                <a:solidFill>
                  <a:schemeClr val="tx1"/>
                </a:solidFill>
              </a:rPr>
              <a:t>I was somehow convinced that I was turning into a woman. </a:t>
            </a:r>
            <a:endParaRPr lang="en-US" sz="1300" dirty="0" smtClean="0">
              <a:solidFill>
                <a:schemeClr val="tx1"/>
              </a:solidFill>
            </a:endParaRPr>
          </a:p>
          <a:p>
            <a:pPr algn="r"/>
            <a:r>
              <a:rPr lang="en-US" sz="1300" i="1" dirty="0" smtClean="0">
                <a:solidFill>
                  <a:schemeClr val="tx1"/>
                </a:solidFill>
              </a:rPr>
              <a:t>Enrico</a:t>
            </a:r>
            <a:endParaRPr lang="en-US" sz="1300" i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5987796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396403" y="338750"/>
            <a:ext cx="6481464" cy="646040"/>
          </a:xfrm>
        </p:spPr>
        <p:txBody>
          <a:bodyPr/>
          <a:lstStyle/>
          <a:p>
            <a:r>
              <a:rPr lang="en-US" sz="2200" dirty="0" smtClean="0"/>
              <a:t>Results: main themes</a:t>
            </a:r>
            <a:endParaRPr lang="en-GB" sz="2200" dirty="0"/>
          </a:p>
        </p:txBody>
      </p:sp>
      <p:sp>
        <p:nvSpPr>
          <p:cNvPr id="3" name="TextBox 2"/>
          <p:cNvSpPr txBox="1"/>
          <p:nvPr/>
        </p:nvSpPr>
        <p:spPr>
          <a:xfrm>
            <a:off x="1122796" y="2244405"/>
            <a:ext cx="19148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latin typeface="+mj-lt"/>
              </a:rPr>
              <a:t>Body feminization</a:t>
            </a:r>
            <a:endParaRPr lang="en-GB" b="1" dirty="0">
              <a:latin typeface="+mj-lt"/>
            </a:endParaRPr>
          </a:p>
        </p:txBody>
      </p:sp>
      <p:pic>
        <p:nvPicPr>
          <p:cNvPr id="4" name="Picture 2" descr="Risultati immagini per trans ico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2700" y="2554716"/>
            <a:ext cx="1141754" cy="11417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ounded Rectangular Callout 4"/>
          <p:cNvSpPr/>
          <p:nvPr/>
        </p:nvSpPr>
        <p:spPr>
          <a:xfrm flipH="1">
            <a:off x="936152" y="2671037"/>
            <a:ext cx="2288108" cy="1241274"/>
          </a:xfrm>
          <a:prstGeom prst="wedgeRoundRectCallou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300" dirty="0">
                <a:solidFill>
                  <a:schemeClr val="tx1"/>
                </a:solidFill>
              </a:rPr>
              <a:t>I was somehow convinced that I was turning into a woman. </a:t>
            </a:r>
            <a:endParaRPr lang="en-US" sz="1300" dirty="0" smtClean="0">
              <a:solidFill>
                <a:schemeClr val="tx1"/>
              </a:solidFill>
            </a:endParaRPr>
          </a:p>
          <a:p>
            <a:pPr algn="r"/>
            <a:r>
              <a:rPr lang="en-US" sz="1300" i="1" dirty="0" smtClean="0">
                <a:solidFill>
                  <a:schemeClr val="tx1"/>
                </a:solidFill>
              </a:rPr>
              <a:t>Enrico</a:t>
            </a:r>
            <a:endParaRPr lang="en-US" sz="1300" i="1" dirty="0">
              <a:solidFill>
                <a:schemeClr val="tx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212064" y="20822"/>
            <a:ext cx="20265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+mj-lt"/>
              </a:rPr>
              <a:t>Breast enlargement</a:t>
            </a:r>
            <a:endParaRPr lang="en-GB" dirty="0">
              <a:latin typeface="+mj-lt"/>
            </a:endParaRPr>
          </a:p>
        </p:txBody>
      </p:sp>
      <p:pic>
        <p:nvPicPr>
          <p:cNvPr id="7" name="Picture 2" descr="Risultati immagini per man breast icon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26443" y="425365"/>
            <a:ext cx="448045" cy="10620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ounded Rectangular Callout 7"/>
          <p:cNvSpPr/>
          <p:nvPr/>
        </p:nvSpPr>
        <p:spPr>
          <a:xfrm>
            <a:off x="3707678" y="425365"/>
            <a:ext cx="2895600" cy="1447800"/>
          </a:xfrm>
          <a:prstGeom prst="wedgeRoundRectCallou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rgbClr val="16818D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1300" dirty="0" smtClean="0">
                <a:solidFill>
                  <a:schemeClr val="tx1"/>
                </a:solidFill>
              </a:rPr>
              <a:t>It’s </a:t>
            </a:r>
            <a:r>
              <a:rPr lang="en-US" sz="1300" dirty="0">
                <a:solidFill>
                  <a:schemeClr val="tx1"/>
                </a:solidFill>
              </a:rPr>
              <a:t>embarrassing. I remember having the </a:t>
            </a:r>
            <a:r>
              <a:rPr lang="en-US" sz="1300" dirty="0" err="1">
                <a:solidFill>
                  <a:schemeClr val="tx1"/>
                </a:solidFill>
              </a:rPr>
              <a:t>grankid</a:t>
            </a:r>
            <a:r>
              <a:rPr lang="en-US" sz="1300" dirty="0">
                <a:solidFill>
                  <a:schemeClr val="tx1"/>
                </a:solidFill>
              </a:rPr>
              <a:t> saying shouting to his sister “my grandad got boobies!” you know… which is not nice you know…”</a:t>
            </a:r>
          </a:p>
          <a:p>
            <a:pPr algn="r"/>
            <a:r>
              <a:rPr lang="en-US" sz="1300" i="1" dirty="0">
                <a:solidFill>
                  <a:schemeClr val="tx1"/>
                </a:solidFill>
              </a:rPr>
              <a:t> Carlo</a:t>
            </a:r>
          </a:p>
          <a:p>
            <a:pPr algn="just"/>
            <a:endParaRPr lang="en-GB" sz="1300" i="1" dirty="0">
              <a:solidFill>
                <a:schemeClr val="tx1"/>
              </a:solidFill>
            </a:endParaRPr>
          </a:p>
        </p:txBody>
      </p:sp>
      <p:cxnSp>
        <p:nvCxnSpPr>
          <p:cNvPr id="19" name="Straight Arrow Connector 18"/>
          <p:cNvCxnSpPr>
            <a:stCxn id="5" idx="1"/>
          </p:cNvCxnSpPr>
          <p:nvPr/>
        </p:nvCxnSpPr>
        <p:spPr>
          <a:xfrm flipV="1">
            <a:off x="3224260" y="2081746"/>
            <a:ext cx="987804" cy="1209928"/>
          </a:xfrm>
          <a:prstGeom prst="straightConnector1">
            <a:avLst/>
          </a:prstGeom>
          <a:ln>
            <a:solidFill>
              <a:schemeClr val="accent5">
                <a:lumMod val="60000"/>
                <a:lumOff val="40000"/>
              </a:schemeClr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48313133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396403" y="338750"/>
            <a:ext cx="6481464" cy="646040"/>
          </a:xfrm>
        </p:spPr>
        <p:txBody>
          <a:bodyPr/>
          <a:lstStyle/>
          <a:p>
            <a:r>
              <a:rPr lang="en-US" sz="2200" dirty="0" smtClean="0"/>
              <a:t>Results: main themes</a:t>
            </a:r>
            <a:endParaRPr lang="en-GB" sz="2200" dirty="0"/>
          </a:p>
        </p:txBody>
      </p:sp>
      <p:sp>
        <p:nvSpPr>
          <p:cNvPr id="3" name="TextBox 2"/>
          <p:cNvSpPr txBox="1"/>
          <p:nvPr/>
        </p:nvSpPr>
        <p:spPr>
          <a:xfrm>
            <a:off x="1122796" y="2244405"/>
            <a:ext cx="19148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latin typeface="+mj-lt"/>
              </a:rPr>
              <a:t>Body feminization</a:t>
            </a:r>
            <a:endParaRPr lang="en-GB" b="1" dirty="0">
              <a:latin typeface="+mj-lt"/>
            </a:endParaRPr>
          </a:p>
        </p:txBody>
      </p:sp>
      <p:pic>
        <p:nvPicPr>
          <p:cNvPr id="4" name="Picture 2" descr="Risultati immagini per trans ico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2700" y="2554716"/>
            <a:ext cx="1141754" cy="11417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ounded Rectangular Callout 4"/>
          <p:cNvSpPr/>
          <p:nvPr/>
        </p:nvSpPr>
        <p:spPr>
          <a:xfrm flipH="1">
            <a:off x="936152" y="2671037"/>
            <a:ext cx="2288108" cy="1241274"/>
          </a:xfrm>
          <a:prstGeom prst="wedgeRoundRectCallou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300" dirty="0">
                <a:solidFill>
                  <a:schemeClr val="tx1"/>
                </a:solidFill>
              </a:rPr>
              <a:t>I was somehow convinced that I was turning into a woman. </a:t>
            </a:r>
            <a:endParaRPr lang="en-US" sz="1300" dirty="0" smtClean="0">
              <a:solidFill>
                <a:schemeClr val="tx1"/>
              </a:solidFill>
            </a:endParaRPr>
          </a:p>
          <a:p>
            <a:pPr algn="r"/>
            <a:r>
              <a:rPr lang="en-US" sz="1300" i="1" dirty="0" smtClean="0">
                <a:solidFill>
                  <a:schemeClr val="tx1"/>
                </a:solidFill>
              </a:rPr>
              <a:t>Enrico</a:t>
            </a:r>
            <a:endParaRPr lang="en-US" sz="1300" i="1" dirty="0">
              <a:solidFill>
                <a:schemeClr val="tx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212064" y="20822"/>
            <a:ext cx="20265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+mj-lt"/>
              </a:rPr>
              <a:t>Breast enlargement</a:t>
            </a:r>
            <a:endParaRPr lang="en-GB" dirty="0">
              <a:latin typeface="+mj-lt"/>
            </a:endParaRPr>
          </a:p>
        </p:txBody>
      </p:sp>
      <p:pic>
        <p:nvPicPr>
          <p:cNvPr id="7" name="Picture 2" descr="Risultati immagini per man breast icon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26443" y="425365"/>
            <a:ext cx="448045" cy="10620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ounded Rectangular Callout 7"/>
          <p:cNvSpPr/>
          <p:nvPr/>
        </p:nvSpPr>
        <p:spPr>
          <a:xfrm>
            <a:off x="3707678" y="425365"/>
            <a:ext cx="2895600" cy="1447800"/>
          </a:xfrm>
          <a:prstGeom prst="wedgeRoundRectCallou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rgbClr val="16818D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1300" dirty="0" smtClean="0">
                <a:solidFill>
                  <a:schemeClr val="tx1"/>
                </a:solidFill>
              </a:rPr>
              <a:t>It’s </a:t>
            </a:r>
            <a:r>
              <a:rPr lang="en-US" sz="1300" dirty="0">
                <a:solidFill>
                  <a:schemeClr val="tx1"/>
                </a:solidFill>
              </a:rPr>
              <a:t>embarrassing. I remember having the </a:t>
            </a:r>
            <a:r>
              <a:rPr lang="en-US" sz="1300" dirty="0" err="1">
                <a:solidFill>
                  <a:schemeClr val="tx1"/>
                </a:solidFill>
              </a:rPr>
              <a:t>grankid</a:t>
            </a:r>
            <a:r>
              <a:rPr lang="en-US" sz="1300" dirty="0">
                <a:solidFill>
                  <a:schemeClr val="tx1"/>
                </a:solidFill>
              </a:rPr>
              <a:t> saying shouting to his sister “my grandad got boobies!” you know… which is not nice you know…”</a:t>
            </a:r>
          </a:p>
          <a:p>
            <a:pPr algn="r"/>
            <a:r>
              <a:rPr lang="en-US" sz="1300" i="1" dirty="0">
                <a:solidFill>
                  <a:schemeClr val="tx1"/>
                </a:solidFill>
              </a:rPr>
              <a:t> Carlo</a:t>
            </a:r>
          </a:p>
          <a:p>
            <a:pPr algn="just"/>
            <a:endParaRPr lang="en-GB" sz="1300" i="1" dirty="0">
              <a:solidFill>
                <a:schemeClr val="tx1"/>
              </a:solidFill>
            </a:endParaRPr>
          </a:p>
        </p:txBody>
      </p:sp>
      <p:pic>
        <p:nvPicPr>
          <p:cNvPr id="9" name="Picture 2" descr="Risultati immagini per weight icon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0250" y="2286957"/>
            <a:ext cx="760553" cy="7605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6925702" y="2081746"/>
            <a:ext cx="12983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+mj-lt"/>
              </a:rPr>
              <a:t>Weight gain</a:t>
            </a:r>
            <a:endParaRPr lang="en-GB" dirty="0">
              <a:latin typeface="+mj-lt"/>
            </a:endParaRPr>
          </a:p>
        </p:txBody>
      </p:sp>
      <p:sp>
        <p:nvSpPr>
          <p:cNvPr id="11" name="Rounded Rectangular Callout 10"/>
          <p:cNvSpPr/>
          <p:nvPr/>
        </p:nvSpPr>
        <p:spPr>
          <a:xfrm>
            <a:off x="6204170" y="2465600"/>
            <a:ext cx="2743200" cy="1319985"/>
          </a:xfrm>
          <a:prstGeom prst="wedgeRoundRectCallou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rgbClr val="16818D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1300" dirty="0" smtClean="0">
                <a:solidFill>
                  <a:schemeClr val="tx1"/>
                </a:solidFill>
              </a:rPr>
              <a:t>I </a:t>
            </a:r>
            <a:r>
              <a:rPr lang="en-US" sz="1300" dirty="0">
                <a:solidFill>
                  <a:schemeClr val="tx1"/>
                </a:solidFill>
              </a:rPr>
              <a:t>feel I am looking fatter as well as feeling fatter… </a:t>
            </a:r>
            <a:r>
              <a:rPr lang="en-US" sz="1300" dirty="0" err="1">
                <a:solidFill>
                  <a:schemeClr val="tx1"/>
                </a:solidFill>
              </a:rPr>
              <a:t>emh</a:t>
            </a:r>
            <a:r>
              <a:rPr lang="en-US" sz="1300" dirty="0">
                <a:solidFill>
                  <a:schemeClr val="tx1"/>
                </a:solidFill>
              </a:rPr>
              <a:t>… </a:t>
            </a:r>
            <a:r>
              <a:rPr lang="en-US" sz="1300" dirty="0" smtClean="0">
                <a:solidFill>
                  <a:schemeClr val="tx1"/>
                </a:solidFill>
              </a:rPr>
              <a:t>I </a:t>
            </a:r>
            <a:r>
              <a:rPr lang="en-US" sz="1300" dirty="0">
                <a:solidFill>
                  <a:schemeClr val="tx1"/>
                </a:solidFill>
              </a:rPr>
              <a:t>don’t want to be carrying all this extra weight around with me when I do that…” </a:t>
            </a:r>
            <a:endParaRPr lang="en-US" sz="1300" dirty="0" smtClean="0">
              <a:solidFill>
                <a:schemeClr val="tx1"/>
              </a:solidFill>
            </a:endParaRPr>
          </a:p>
          <a:p>
            <a:pPr algn="r"/>
            <a:r>
              <a:rPr lang="en-GB" sz="1300" i="1" dirty="0" err="1">
                <a:solidFill>
                  <a:schemeClr val="tx1"/>
                </a:solidFill>
              </a:rPr>
              <a:t>Edoardo</a:t>
            </a:r>
            <a:endParaRPr lang="en-GB" sz="1300" i="1" dirty="0">
              <a:solidFill>
                <a:schemeClr val="tx1"/>
              </a:solidFill>
            </a:endParaRPr>
          </a:p>
        </p:txBody>
      </p:sp>
      <p:cxnSp>
        <p:nvCxnSpPr>
          <p:cNvPr id="19" name="Straight Arrow Connector 18"/>
          <p:cNvCxnSpPr>
            <a:stCxn id="5" idx="1"/>
          </p:cNvCxnSpPr>
          <p:nvPr/>
        </p:nvCxnSpPr>
        <p:spPr>
          <a:xfrm flipV="1">
            <a:off x="3224260" y="2081746"/>
            <a:ext cx="987804" cy="1209928"/>
          </a:xfrm>
          <a:prstGeom prst="straightConnector1">
            <a:avLst/>
          </a:prstGeom>
          <a:ln>
            <a:solidFill>
              <a:schemeClr val="accent5">
                <a:lumMod val="60000"/>
                <a:lumOff val="40000"/>
              </a:schemeClr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>
            <a:stCxn id="5" idx="1"/>
          </p:cNvCxnSpPr>
          <p:nvPr/>
        </p:nvCxnSpPr>
        <p:spPr>
          <a:xfrm flipV="1">
            <a:off x="3224260" y="2702988"/>
            <a:ext cx="1902204" cy="588686"/>
          </a:xfrm>
          <a:prstGeom prst="straightConnector1">
            <a:avLst/>
          </a:prstGeom>
          <a:ln>
            <a:solidFill>
              <a:schemeClr val="accent5">
                <a:lumMod val="60000"/>
                <a:lumOff val="40000"/>
              </a:schemeClr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22443017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Text Placeholder 3"/>
          <p:cNvSpPr>
            <a:spLocks noGrp="1"/>
          </p:cNvSpPr>
          <p:nvPr>
            <p:ph type="body" sz="quarter" idx="10"/>
          </p:nvPr>
        </p:nvSpPr>
        <p:spPr bwMode="auto">
          <a:xfrm>
            <a:off x="899591" y="689700"/>
            <a:ext cx="6515621" cy="5295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 sz="2200">
                <a:ea typeface="ＭＳ Ｐゴシック" charset="-128"/>
              </a:rPr>
              <a:t>Background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570855" y="2819400"/>
            <a:ext cx="206787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>
                <a:latin typeface="+mj-lt"/>
              </a:rPr>
              <a:t>growing population </a:t>
            </a:r>
          </a:p>
          <a:p>
            <a:pPr algn="ctr"/>
            <a:r>
              <a:rPr lang="en-US" dirty="0">
                <a:latin typeface="+mj-lt"/>
              </a:rPr>
              <a:t>of </a:t>
            </a:r>
            <a:r>
              <a:rPr lang="en-US" dirty="0" err="1">
                <a:latin typeface="+mj-lt"/>
              </a:rPr>
              <a:t>PCa</a:t>
            </a:r>
            <a:r>
              <a:rPr lang="en-US" dirty="0">
                <a:latin typeface="+mj-lt"/>
              </a:rPr>
              <a:t> survivors</a:t>
            </a:r>
            <a:endParaRPr lang="en-GB" dirty="0">
              <a:latin typeface="+mj-lt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127370" y="1219200"/>
            <a:ext cx="2895600" cy="2434500"/>
          </a:xfrm>
          <a:prstGeom prst="rect">
            <a:avLst/>
          </a:prstGeom>
          <a:noFill/>
          <a:ln w="9525" cap="flat" cmpd="sng" algn="ctr">
            <a:solidFill>
              <a:schemeClr val="accent5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5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026" name="Picture 2" descr="Risultati immagini per prostate cancer symbo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07890" y="1406794"/>
            <a:ext cx="734559" cy="13795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37560175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396403" y="338750"/>
            <a:ext cx="6481464" cy="646040"/>
          </a:xfrm>
        </p:spPr>
        <p:txBody>
          <a:bodyPr/>
          <a:lstStyle/>
          <a:p>
            <a:r>
              <a:rPr lang="en-US" sz="2200" dirty="0" smtClean="0"/>
              <a:t>Results: main themes</a:t>
            </a:r>
            <a:endParaRPr lang="en-GB" sz="2200" dirty="0"/>
          </a:p>
        </p:txBody>
      </p:sp>
      <p:sp>
        <p:nvSpPr>
          <p:cNvPr id="3" name="TextBox 2"/>
          <p:cNvSpPr txBox="1"/>
          <p:nvPr/>
        </p:nvSpPr>
        <p:spPr>
          <a:xfrm>
            <a:off x="1122796" y="2244405"/>
            <a:ext cx="19148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latin typeface="+mj-lt"/>
              </a:rPr>
              <a:t>Body feminization</a:t>
            </a:r>
            <a:endParaRPr lang="en-GB" b="1" dirty="0">
              <a:latin typeface="+mj-lt"/>
            </a:endParaRPr>
          </a:p>
        </p:txBody>
      </p:sp>
      <p:pic>
        <p:nvPicPr>
          <p:cNvPr id="4" name="Picture 2" descr="Risultati immagini per trans ico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2700" y="2554716"/>
            <a:ext cx="1141754" cy="11417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ounded Rectangular Callout 4"/>
          <p:cNvSpPr/>
          <p:nvPr/>
        </p:nvSpPr>
        <p:spPr>
          <a:xfrm flipH="1">
            <a:off x="936152" y="2671037"/>
            <a:ext cx="2288108" cy="1241274"/>
          </a:xfrm>
          <a:prstGeom prst="wedgeRoundRectCallou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300" dirty="0">
                <a:solidFill>
                  <a:schemeClr val="tx1"/>
                </a:solidFill>
              </a:rPr>
              <a:t>I was somehow convinced that I was turning into a woman. </a:t>
            </a:r>
            <a:endParaRPr lang="en-US" sz="1300" dirty="0" smtClean="0">
              <a:solidFill>
                <a:schemeClr val="tx1"/>
              </a:solidFill>
            </a:endParaRPr>
          </a:p>
          <a:p>
            <a:pPr algn="r"/>
            <a:r>
              <a:rPr lang="en-US" sz="1300" i="1" dirty="0" smtClean="0">
                <a:solidFill>
                  <a:schemeClr val="tx1"/>
                </a:solidFill>
              </a:rPr>
              <a:t>Enrico</a:t>
            </a:r>
            <a:endParaRPr lang="en-US" sz="1300" i="1" dirty="0">
              <a:solidFill>
                <a:schemeClr val="tx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212064" y="20822"/>
            <a:ext cx="20265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+mj-lt"/>
              </a:rPr>
              <a:t>Breast enlargement</a:t>
            </a:r>
            <a:endParaRPr lang="en-GB" dirty="0">
              <a:latin typeface="+mj-lt"/>
            </a:endParaRPr>
          </a:p>
        </p:txBody>
      </p:sp>
      <p:pic>
        <p:nvPicPr>
          <p:cNvPr id="7" name="Picture 2" descr="Risultati immagini per man breast icon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26443" y="425365"/>
            <a:ext cx="448045" cy="10620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ounded Rectangular Callout 7"/>
          <p:cNvSpPr/>
          <p:nvPr/>
        </p:nvSpPr>
        <p:spPr>
          <a:xfrm>
            <a:off x="3707678" y="425365"/>
            <a:ext cx="2895600" cy="1447800"/>
          </a:xfrm>
          <a:prstGeom prst="wedgeRoundRectCallou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rgbClr val="16818D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1300" dirty="0" smtClean="0">
                <a:solidFill>
                  <a:schemeClr val="tx1"/>
                </a:solidFill>
              </a:rPr>
              <a:t>It’s </a:t>
            </a:r>
            <a:r>
              <a:rPr lang="en-US" sz="1300" dirty="0">
                <a:solidFill>
                  <a:schemeClr val="tx1"/>
                </a:solidFill>
              </a:rPr>
              <a:t>embarrassing. I remember having the </a:t>
            </a:r>
            <a:r>
              <a:rPr lang="en-US" sz="1300" dirty="0" err="1">
                <a:solidFill>
                  <a:schemeClr val="tx1"/>
                </a:solidFill>
              </a:rPr>
              <a:t>grankid</a:t>
            </a:r>
            <a:r>
              <a:rPr lang="en-US" sz="1300" dirty="0">
                <a:solidFill>
                  <a:schemeClr val="tx1"/>
                </a:solidFill>
              </a:rPr>
              <a:t> saying shouting to his sister “my grandad got boobies!” you know… which is not nice you know…”</a:t>
            </a:r>
          </a:p>
          <a:p>
            <a:pPr algn="r"/>
            <a:r>
              <a:rPr lang="en-US" sz="1300" i="1" dirty="0">
                <a:solidFill>
                  <a:schemeClr val="tx1"/>
                </a:solidFill>
              </a:rPr>
              <a:t> Carlo</a:t>
            </a:r>
          </a:p>
          <a:p>
            <a:pPr algn="just"/>
            <a:endParaRPr lang="en-GB" sz="1300" i="1" dirty="0">
              <a:solidFill>
                <a:schemeClr val="tx1"/>
              </a:solidFill>
            </a:endParaRPr>
          </a:p>
        </p:txBody>
      </p:sp>
      <p:pic>
        <p:nvPicPr>
          <p:cNvPr id="9" name="Picture 2" descr="Risultati immagini per weight icon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0250" y="2286957"/>
            <a:ext cx="760553" cy="7605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6925702" y="2081746"/>
            <a:ext cx="12983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+mj-lt"/>
              </a:rPr>
              <a:t>Weight gain</a:t>
            </a:r>
            <a:endParaRPr lang="en-GB" dirty="0">
              <a:latin typeface="+mj-lt"/>
            </a:endParaRPr>
          </a:p>
        </p:txBody>
      </p:sp>
      <p:sp>
        <p:nvSpPr>
          <p:cNvPr id="11" name="Rounded Rectangular Callout 10"/>
          <p:cNvSpPr/>
          <p:nvPr/>
        </p:nvSpPr>
        <p:spPr>
          <a:xfrm>
            <a:off x="6204170" y="2465600"/>
            <a:ext cx="2743200" cy="1319985"/>
          </a:xfrm>
          <a:prstGeom prst="wedgeRoundRectCallou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rgbClr val="16818D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1300" dirty="0" smtClean="0">
                <a:solidFill>
                  <a:schemeClr val="tx1"/>
                </a:solidFill>
              </a:rPr>
              <a:t>I </a:t>
            </a:r>
            <a:r>
              <a:rPr lang="en-US" sz="1300" dirty="0">
                <a:solidFill>
                  <a:schemeClr val="tx1"/>
                </a:solidFill>
              </a:rPr>
              <a:t>feel I am looking fatter as well as feeling fatter… </a:t>
            </a:r>
            <a:r>
              <a:rPr lang="en-US" sz="1300" dirty="0" err="1">
                <a:solidFill>
                  <a:schemeClr val="tx1"/>
                </a:solidFill>
              </a:rPr>
              <a:t>emh</a:t>
            </a:r>
            <a:r>
              <a:rPr lang="en-US" sz="1300" dirty="0">
                <a:solidFill>
                  <a:schemeClr val="tx1"/>
                </a:solidFill>
              </a:rPr>
              <a:t>… </a:t>
            </a:r>
            <a:r>
              <a:rPr lang="en-US" sz="1300" dirty="0" smtClean="0">
                <a:solidFill>
                  <a:schemeClr val="tx1"/>
                </a:solidFill>
              </a:rPr>
              <a:t>I </a:t>
            </a:r>
            <a:r>
              <a:rPr lang="en-US" sz="1300" dirty="0">
                <a:solidFill>
                  <a:schemeClr val="tx1"/>
                </a:solidFill>
              </a:rPr>
              <a:t>don’t want to be carrying all this extra weight around with me when I do that…” </a:t>
            </a:r>
            <a:endParaRPr lang="en-US" sz="1300" dirty="0" smtClean="0">
              <a:solidFill>
                <a:schemeClr val="tx1"/>
              </a:solidFill>
            </a:endParaRPr>
          </a:p>
          <a:p>
            <a:pPr algn="r"/>
            <a:r>
              <a:rPr lang="en-GB" sz="1300" i="1" dirty="0" err="1">
                <a:solidFill>
                  <a:schemeClr val="tx1"/>
                </a:solidFill>
              </a:rPr>
              <a:t>Edoardo</a:t>
            </a:r>
            <a:endParaRPr lang="en-GB" sz="1300" i="1" dirty="0">
              <a:solidFill>
                <a:schemeClr val="tx1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658864" y="4221007"/>
            <a:ext cx="18101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+mj-lt"/>
              </a:rPr>
              <a:t>Functionality loss</a:t>
            </a:r>
            <a:endParaRPr lang="en-GB" dirty="0">
              <a:latin typeface="+mj-lt"/>
            </a:endParaRPr>
          </a:p>
        </p:txBody>
      </p:sp>
      <p:pic>
        <p:nvPicPr>
          <p:cNvPr id="14" name="Picture 4" descr="Risultati immagini per weak icon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5753" y="4105094"/>
            <a:ext cx="825050" cy="825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Rounded Rectangular Callout 14"/>
          <p:cNvSpPr/>
          <p:nvPr/>
        </p:nvSpPr>
        <p:spPr>
          <a:xfrm>
            <a:off x="6203254" y="4590339"/>
            <a:ext cx="2743200" cy="1443433"/>
          </a:xfrm>
          <a:prstGeom prst="wedgeRoundRectCallou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rgbClr val="16818D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GB" sz="1300" dirty="0">
                <a:solidFill>
                  <a:schemeClr val="tx1"/>
                </a:solidFill>
              </a:rPr>
              <a:t>Now my energy levels aren’t as great as they used to </a:t>
            </a:r>
            <a:r>
              <a:rPr lang="en-GB" sz="1300" dirty="0" smtClean="0">
                <a:solidFill>
                  <a:schemeClr val="tx1"/>
                </a:solidFill>
              </a:rPr>
              <a:t>be. </a:t>
            </a:r>
            <a:r>
              <a:rPr lang="en-GB" sz="1300" dirty="0">
                <a:solidFill>
                  <a:schemeClr val="tx1"/>
                </a:solidFill>
              </a:rPr>
              <a:t>B</a:t>
            </a:r>
            <a:r>
              <a:rPr lang="en-GB" sz="1300" dirty="0" smtClean="0">
                <a:solidFill>
                  <a:schemeClr val="tx1"/>
                </a:solidFill>
              </a:rPr>
              <a:t>efore I was able to walk 15 </a:t>
            </a:r>
            <a:r>
              <a:rPr lang="en-GB" sz="1300" dirty="0">
                <a:solidFill>
                  <a:schemeClr val="tx1"/>
                </a:solidFill>
              </a:rPr>
              <a:t>to </a:t>
            </a:r>
            <a:r>
              <a:rPr lang="en-GB" sz="1300" dirty="0" smtClean="0">
                <a:solidFill>
                  <a:schemeClr val="tx1"/>
                </a:solidFill>
              </a:rPr>
              <a:t>20 miles a day. </a:t>
            </a:r>
            <a:r>
              <a:rPr lang="en-GB" sz="1300" dirty="0">
                <a:solidFill>
                  <a:schemeClr val="tx1"/>
                </a:solidFill>
              </a:rPr>
              <a:t>B</a:t>
            </a:r>
            <a:r>
              <a:rPr lang="en-GB" sz="1300" dirty="0" smtClean="0">
                <a:solidFill>
                  <a:schemeClr val="tx1"/>
                </a:solidFill>
              </a:rPr>
              <a:t>ut </a:t>
            </a:r>
            <a:r>
              <a:rPr lang="en-GB" sz="1300" dirty="0">
                <a:solidFill>
                  <a:schemeClr val="tx1"/>
                </a:solidFill>
              </a:rPr>
              <a:t>those days have gone now and I found that very sad. </a:t>
            </a:r>
            <a:endParaRPr lang="en-GB" sz="1300" dirty="0" smtClean="0">
              <a:solidFill>
                <a:schemeClr val="tx1"/>
              </a:solidFill>
            </a:endParaRPr>
          </a:p>
          <a:p>
            <a:pPr algn="r"/>
            <a:r>
              <a:rPr lang="en-GB" sz="1300" i="1" dirty="0">
                <a:solidFill>
                  <a:schemeClr val="tx1"/>
                </a:solidFill>
              </a:rPr>
              <a:t>Giovanni</a:t>
            </a:r>
          </a:p>
        </p:txBody>
      </p:sp>
      <p:cxnSp>
        <p:nvCxnSpPr>
          <p:cNvPr id="19" name="Straight Arrow Connector 18"/>
          <p:cNvCxnSpPr>
            <a:stCxn id="5" idx="1"/>
          </p:cNvCxnSpPr>
          <p:nvPr/>
        </p:nvCxnSpPr>
        <p:spPr>
          <a:xfrm flipV="1">
            <a:off x="3224260" y="2081746"/>
            <a:ext cx="987804" cy="1209928"/>
          </a:xfrm>
          <a:prstGeom prst="straightConnector1">
            <a:avLst/>
          </a:prstGeom>
          <a:ln>
            <a:solidFill>
              <a:schemeClr val="accent5">
                <a:lumMod val="60000"/>
                <a:lumOff val="40000"/>
              </a:schemeClr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>
            <a:stCxn id="5" idx="1"/>
          </p:cNvCxnSpPr>
          <p:nvPr/>
        </p:nvCxnSpPr>
        <p:spPr>
          <a:xfrm flipV="1">
            <a:off x="3224260" y="2702988"/>
            <a:ext cx="1902204" cy="588686"/>
          </a:xfrm>
          <a:prstGeom prst="straightConnector1">
            <a:avLst/>
          </a:prstGeom>
          <a:ln>
            <a:solidFill>
              <a:schemeClr val="accent5">
                <a:lumMod val="60000"/>
                <a:lumOff val="40000"/>
              </a:schemeClr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>
            <a:stCxn id="5" idx="1"/>
            <a:endCxn id="14" idx="1"/>
          </p:cNvCxnSpPr>
          <p:nvPr/>
        </p:nvCxnSpPr>
        <p:spPr>
          <a:xfrm>
            <a:off x="3224260" y="3291674"/>
            <a:ext cx="2071493" cy="1225945"/>
          </a:xfrm>
          <a:prstGeom prst="straightConnector1">
            <a:avLst/>
          </a:prstGeom>
          <a:ln>
            <a:solidFill>
              <a:schemeClr val="accent5">
                <a:lumMod val="60000"/>
                <a:lumOff val="40000"/>
              </a:schemeClr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74769235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396403" y="338750"/>
            <a:ext cx="6481464" cy="646040"/>
          </a:xfrm>
        </p:spPr>
        <p:txBody>
          <a:bodyPr/>
          <a:lstStyle/>
          <a:p>
            <a:r>
              <a:rPr lang="en-US" sz="2200" dirty="0" smtClean="0"/>
              <a:t>Results: main themes</a:t>
            </a:r>
            <a:endParaRPr lang="en-GB" sz="2200" dirty="0"/>
          </a:p>
        </p:txBody>
      </p:sp>
      <p:sp>
        <p:nvSpPr>
          <p:cNvPr id="3" name="TextBox 2"/>
          <p:cNvSpPr txBox="1"/>
          <p:nvPr/>
        </p:nvSpPr>
        <p:spPr>
          <a:xfrm>
            <a:off x="1122796" y="2244405"/>
            <a:ext cx="19148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latin typeface="+mj-lt"/>
              </a:rPr>
              <a:t>Body feminization</a:t>
            </a:r>
            <a:endParaRPr lang="en-GB" b="1" dirty="0">
              <a:latin typeface="+mj-lt"/>
            </a:endParaRPr>
          </a:p>
        </p:txBody>
      </p:sp>
      <p:pic>
        <p:nvPicPr>
          <p:cNvPr id="4" name="Picture 2" descr="Risultati immagini per trans ico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2700" y="2554716"/>
            <a:ext cx="1141754" cy="11417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ounded Rectangular Callout 4"/>
          <p:cNvSpPr/>
          <p:nvPr/>
        </p:nvSpPr>
        <p:spPr>
          <a:xfrm flipH="1">
            <a:off x="936152" y="2671037"/>
            <a:ext cx="2288108" cy="1241274"/>
          </a:xfrm>
          <a:prstGeom prst="wedgeRoundRectCallou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300" dirty="0">
                <a:solidFill>
                  <a:schemeClr val="tx1"/>
                </a:solidFill>
              </a:rPr>
              <a:t>I was somehow convinced that I was turning into a woman. </a:t>
            </a:r>
            <a:endParaRPr lang="en-US" sz="1300" dirty="0" smtClean="0">
              <a:solidFill>
                <a:schemeClr val="tx1"/>
              </a:solidFill>
            </a:endParaRPr>
          </a:p>
          <a:p>
            <a:pPr algn="r"/>
            <a:r>
              <a:rPr lang="en-US" sz="1300" i="1" dirty="0" smtClean="0">
                <a:solidFill>
                  <a:schemeClr val="tx1"/>
                </a:solidFill>
              </a:rPr>
              <a:t>Enrico</a:t>
            </a:r>
            <a:endParaRPr lang="en-US" sz="1300" i="1" dirty="0">
              <a:solidFill>
                <a:schemeClr val="tx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212064" y="20822"/>
            <a:ext cx="20265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+mj-lt"/>
              </a:rPr>
              <a:t>Breast enlargement</a:t>
            </a:r>
            <a:endParaRPr lang="en-GB" dirty="0">
              <a:latin typeface="+mj-lt"/>
            </a:endParaRPr>
          </a:p>
        </p:txBody>
      </p:sp>
      <p:pic>
        <p:nvPicPr>
          <p:cNvPr id="7" name="Picture 2" descr="Risultati immagini per man breast icon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26443" y="425365"/>
            <a:ext cx="448045" cy="10620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ounded Rectangular Callout 7"/>
          <p:cNvSpPr/>
          <p:nvPr/>
        </p:nvSpPr>
        <p:spPr>
          <a:xfrm>
            <a:off x="3707678" y="425365"/>
            <a:ext cx="2895600" cy="1447800"/>
          </a:xfrm>
          <a:prstGeom prst="wedgeRoundRectCallou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rgbClr val="16818D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1300" dirty="0" smtClean="0">
                <a:solidFill>
                  <a:schemeClr val="tx1"/>
                </a:solidFill>
              </a:rPr>
              <a:t>It’s </a:t>
            </a:r>
            <a:r>
              <a:rPr lang="en-US" sz="1300" dirty="0">
                <a:solidFill>
                  <a:schemeClr val="tx1"/>
                </a:solidFill>
              </a:rPr>
              <a:t>embarrassing. I remember having the </a:t>
            </a:r>
            <a:r>
              <a:rPr lang="en-US" sz="1300" dirty="0" err="1">
                <a:solidFill>
                  <a:schemeClr val="tx1"/>
                </a:solidFill>
              </a:rPr>
              <a:t>grankid</a:t>
            </a:r>
            <a:r>
              <a:rPr lang="en-US" sz="1300" dirty="0">
                <a:solidFill>
                  <a:schemeClr val="tx1"/>
                </a:solidFill>
              </a:rPr>
              <a:t> saying shouting to his sister “my grandad got boobies!” you know… which is not nice you know…”</a:t>
            </a:r>
          </a:p>
          <a:p>
            <a:pPr algn="r"/>
            <a:r>
              <a:rPr lang="en-US" sz="1300" i="1" dirty="0">
                <a:solidFill>
                  <a:schemeClr val="tx1"/>
                </a:solidFill>
              </a:rPr>
              <a:t> Carlo</a:t>
            </a:r>
          </a:p>
          <a:p>
            <a:pPr algn="just"/>
            <a:endParaRPr lang="en-GB" sz="1300" i="1" dirty="0">
              <a:solidFill>
                <a:schemeClr val="tx1"/>
              </a:solidFill>
            </a:endParaRPr>
          </a:p>
        </p:txBody>
      </p:sp>
      <p:pic>
        <p:nvPicPr>
          <p:cNvPr id="9" name="Picture 2" descr="Risultati immagini per weight icon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0250" y="2286957"/>
            <a:ext cx="760553" cy="7605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6925702" y="2081746"/>
            <a:ext cx="12983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+mj-lt"/>
              </a:rPr>
              <a:t>Weight gain</a:t>
            </a:r>
            <a:endParaRPr lang="en-GB" dirty="0">
              <a:latin typeface="+mj-lt"/>
            </a:endParaRPr>
          </a:p>
        </p:txBody>
      </p:sp>
      <p:sp>
        <p:nvSpPr>
          <p:cNvPr id="11" name="Rounded Rectangular Callout 10"/>
          <p:cNvSpPr/>
          <p:nvPr/>
        </p:nvSpPr>
        <p:spPr>
          <a:xfrm>
            <a:off x="6204170" y="2465600"/>
            <a:ext cx="2743200" cy="1319985"/>
          </a:xfrm>
          <a:prstGeom prst="wedgeRoundRectCallou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rgbClr val="16818D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1300" dirty="0" smtClean="0">
                <a:solidFill>
                  <a:schemeClr val="tx1"/>
                </a:solidFill>
              </a:rPr>
              <a:t>I </a:t>
            </a:r>
            <a:r>
              <a:rPr lang="en-US" sz="1300" dirty="0">
                <a:solidFill>
                  <a:schemeClr val="tx1"/>
                </a:solidFill>
              </a:rPr>
              <a:t>feel I am looking fatter as well as feeling fatter… </a:t>
            </a:r>
            <a:r>
              <a:rPr lang="en-US" sz="1300" dirty="0" err="1">
                <a:solidFill>
                  <a:schemeClr val="tx1"/>
                </a:solidFill>
              </a:rPr>
              <a:t>emh</a:t>
            </a:r>
            <a:r>
              <a:rPr lang="en-US" sz="1300" dirty="0">
                <a:solidFill>
                  <a:schemeClr val="tx1"/>
                </a:solidFill>
              </a:rPr>
              <a:t>… </a:t>
            </a:r>
            <a:r>
              <a:rPr lang="en-US" sz="1300" dirty="0" smtClean="0">
                <a:solidFill>
                  <a:schemeClr val="tx1"/>
                </a:solidFill>
              </a:rPr>
              <a:t>I </a:t>
            </a:r>
            <a:r>
              <a:rPr lang="en-US" sz="1300" dirty="0">
                <a:solidFill>
                  <a:schemeClr val="tx1"/>
                </a:solidFill>
              </a:rPr>
              <a:t>don’t want to be carrying all this extra weight around with me when I do that…” </a:t>
            </a:r>
            <a:endParaRPr lang="en-US" sz="1300" dirty="0" smtClean="0">
              <a:solidFill>
                <a:schemeClr val="tx1"/>
              </a:solidFill>
            </a:endParaRPr>
          </a:p>
          <a:p>
            <a:pPr algn="r"/>
            <a:r>
              <a:rPr lang="en-GB" sz="1300" i="1" dirty="0" err="1">
                <a:solidFill>
                  <a:schemeClr val="tx1"/>
                </a:solidFill>
              </a:rPr>
              <a:t>Edoardo</a:t>
            </a:r>
            <a:endParaRPr lang="en-GB" sz="1300" i="1" dirty="0">
              <a:solidFill>
                <a:schemeClr val="tx1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658864" y="4221007"/>
            <a:ext cx="18101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+mj-lt"/>
              </a:rPr>
              <a:t>Functionality loss</a:t>
            </a:r>
            <a:endParaRPr lang="en-GB" dirty="0">
              <a:latin typeface="+mj-lt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764186" y="4800692"/>
            <a:ext cx="13972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+mj-lt"/>
              </a:rPr>
              <a:t>Sexual issues</a:t>
            </a:r>
            <a:endParaRPr lang="en-GB" dirty="0">
              <a:latin typeface="+mj-lt"/>
            </a:endParaRPr>
          </a:p>
        </p:txBody>
      </p:sp>
      <p:pic>
        <p:nvPicPr>
          <p:cNvPr id="14" name="Picture 4" descr="Risultati immagini per weak icon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5753" y="4105094"/>
            <a:ext cx="825050" cy="825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Rounded Rectangular Callout 14"/>
          <p:cNvSpPr/>
          <p:nvPr/>
        </p:nvSpPr>
        <p:spPr>
          <a:xfrm>
            <a:off x="6203254" y="4590339"/>
            <a:ext cx="2743200" cy="1443433"/>
          </a:xfrm>
          <a:prstGeom prst="wedgeRoundRectCallou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rgbClr val="16818D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GB" sz="1300" dirty="0">
                <a:solidFill>
                  <a:schemeClr val="tx1"/>
                </a:solidFill>
              </a:rPr>
              <a:t>Now my energy levels aren’t as great as they used to </a:t>
            </a:r>
            <a:r>
              <a:rPr lang="en-GB" sz="1300" dirty="0" smtClean="0">
                <a:solidFill>
                  <a:schemeClr val="tx1"/>
                </a:solidFill>
              </a:rPr>
              <a:t>be. </a:t>
            </a:r>
            <a:r>
              <a:rPr lang="en-GB" sz="1300" dirty="0">
                <a:solidFill>
                  <a:schemeClr val="tx1"/>
                </a:solidFill>
              </a:rPr>
              <a:t>B</a:t>
            </a:r>
            <a:r>
              <a:rPr lang="en-GB" sz="1300" dirty="0" smtClean="0">
                <a:solidFill>
                  <a:schemeClr val="tx1"/>
                </a:solidFill>
              </a:rPr>
              <a:t>efore I was able to walk 15 </a:t>
            </a:r>
            <a:r>
              <a:rPr lang="en-GB" sz="1300" dirty="0">
                <a:solidFill>
                  <a:schemeClr val="tx1"/>
                </a:solidFill>
              </a:rPr>
              <a:t>to </a:t>
            </a:r>
            <a:r>
              <a:rPr lang="en-GB" sz="1300" dirty="0" smtClean="0">
                <a:solidFill>
                  <a:schemeClr val="tx1"/>
                </a:solidFill>
              </a:rPr>
              <a:t>20 miles a day. </a:t>
            </a:r>
            <a:r>
              <a:rPr lang="en-GB" sz="1300" dirty="0">
                <a:solidFill>
                  <a:schemeClr val="tx1"/>
                </a:solidFill>
              </a:rPr>
              <a:t>B</a:t>
            </a:r>
            <a:r>
              <a:rPr lang="en-GB" sz="1300" dirty="0" smtClean="0">
                <a:solidFill>
                  <a:schemeClr val="tx1"/>
                </a:solidFill>
              </a:rPr>
              <a:t>ut </a:t>
            </a:r>
            <a:r>
              <a:rPr lang="en-GB" sz="1300" dirty="0">
                <a:solidFill>
                  <a:schemeClr val="tx1"/>
                </a:solidFill>
              </a:rPr>
              <a:t>those days have gone now and I found that very sad. </a:t>
            </a:r>
            <a:endParaRPr lang="en-GB" sz="1300" dirty="0" smtClean="0">
              <a:solidFill>
                <a:schemeClr val="tx1"/>
              </a:solidFill>
            </a:endParaRPr>
          </a:p>
          <a:p>
            <a:pPr algn="r"/>
            <a:r>
              <a:rPr lang="en-GB" sz="1300" i="1" dirty="0">
                <a:solidFill>
                  <a:schemeClr val="tx1"/>
                </a:solidFill>
              </a:rPr>
              <a:t>Giovanni</a:t>
            </a: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 rotWithShape="1">
          <a:blip r:embed="rId6"/>
          <a:srcRect l="17284" t="6977" b="11163"/>
          <a:stretch/>
        </p:blipFill>
        <p:spPr>
          <a:xfrm>
            <a:off x="1082332" y="4985358"/>
            <a:ext cx="1037271" cy="1254010"/>
          </a:xfrm>
          <a:prstGeom prst="rect">
            <a:avLst/>
          </a:prstGeom>
        </p:spPr>
      </p:pic>
      <p:sp>
        <p:nvSpPr>
          <p:cNvPr id="17" name="Rounded Rectangular Callout 16"/>
          <p:cNvSpPr/>
          <p:nvPr/>
        </p:nvSpPr>
        <p:spPr>
          <a:xfrm>
            <a:off x="2204523" y="5170024"/>
            <a:ext cx="2555614" cy="1371600"/>
          </a:xfrm>
          <a:prstGeom prst="wedgeRoundRectCallou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rgbClr val="16818D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300" dirty="0">
                <a:solidFill>
                  <a:schemeClr val="tx1"/>
                </a:solidFill>
              </a:rPr>
              <a:t>It’s upset… is uncomfortable, it’s upset. (…) Obviously the physical side of our relationship is not totally fulfilled </a:t>
            </a:r>
            <a:endParaRPr lang="en-US" sz="1300" dirty="0" smtClean="0">
              <a:solidFill>
                <a:schemeClr val="tx1"/>
              </a:solidFill>
            </a:endParaRPr>
          </a:p>
          <a:p>
            <a:pPr algn="r"/>
            <a:r>
              <a:rPr lang="en-US" sz="1300" i="1" dirty="0" smtClean="0">
                <a:solidFill>
                  <a:schemeClr val="tx1"/>
                </a:solidFill>
              </a:rPr>
              <a:t>Giovanni</a:t>
            </a:r>
            <a:endParaRPr lang="en-US" sz="1300" i="1" dirty="0">
              <a:solidFill>
                <a:schemeClr val="tx1"/>
              </a:solidFill>
            </a:endParaRPr>
          </a:p>
        </p:txBody>
      </p:sp>
      <p:cxnSp>
        <p:nvCxnSpPr>
          <p:cNvPr id="19" name="Straight Arrow Connector 18"/>
          <p:cNvCxnSpPr>
            <a:stCxn id="5" idx="1"/>
          </p:cNvCxnSpPr>
          <p:nvPr/>
        </p:nvCxnSpPr>
        <p:spPr>
          <a:xfrm flipV="1">
            <a:off x="3224260" y="2081746"/>
            <a:ext cx="987804" cy="1209928"/>
          </a:xfrm>
          <a:prstGeom prst="straightConnector1">
            <a:avLst/>
          </a:prstGeom>
          <a:ln>
            <a:solidFill>
              <a:schemeClr val="accent5">
                <a:lumMod val="60000"/>
                <a:lumOff val="40000"/>
              </a:schemeClr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>
            <a:stCxn id="5" idx="1"/>
          </p:cNvCxnSpPr>
          <p:nvPr/>
        </p:nvCxnSpPr>
        <p:spPr>
          <a:xfrm flipV="1">
            <a:off x="3224260" y="2702988"/>
            <a:ext cx="1902204" cy="588686"/>
          </a:xfrm>
          <a:prstGeom prst="straightConnector1">
            <a:avLst/>
          </a:prstGeom>
          <a:ln>
            <a:solidFill>
              <a:schemeClr val="accent5">
                <a:lumMod val="60000"/>
                <a:lumOff val="40000"/>
              </a:schemeClr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>
            <a:stCxn id="5" idx="1"/>
            <a:endCxn id="14" idx="1"/>
          </p:cNvCxnSpPr>
          <p:nvPr/>
        </p:nvCxnSpPr>
        <p:spPr>
          <a:xfrm>
            <a:off x="3224260" y="3291674"/>
            <a:ext cx="2071493" cy="1225945"/>
          </a:xfrm>
          <a:prstGeom prst="straightConnector1">
            <a:avLst/>
          </a:prstGeom>
          <a:ln>
            <a:solidFill>
              <a:schemeClr val="accent5">
                <a:lumMod val="60000"/>
                <a:lumOff val="40000"/>
              </a:schemeClr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>
            <a:stCxn id="5" idx="1"/>
          </p:cNvCxnSpPr>
          <p:nvPr/>
        </p:nvCxnSpPr>
        <p:spPr>
          <a:xfrm>
            <a:off x="3224260" y="3291674"/>
            <a:ext cx="751990" cy="1509018"/>
          </a:xfrm>
          <a:prstGeom prst="straightConnector1">
            <a:avLst/>
          </a:prstGeom>
          <a:ln>
            <a:solidFill>
              <a:schemeClr val="accent5">
                <a:lumMod val="60000"/>
                <a:lumOff val="40000"/>
              </a:schemeClr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19995179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sz="2200" dirty="0" smtClean="0"/>
              <a:t>Results: main themes</a:t>
            </a:r>
            <a:endParaRPr lang="en-GB" sz="2200" dirty="0"/>
          </a:p>
        </p:txBody>
      </p:sp>
      <p:sp>
        <p:nvSpPr>
          <p:cNvPr id="3" name="TextBox 2"/>
          <p:cNvSpPr txBox="1"/>
          <p:nvPr/>
        </p:nvSpPr>
        <p:spPr>
          <a:xfrm>
            <a:off x="1041400" y="2895581"/>
            <a:ext cx="9501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latin typeface="+mj-lt"/>
              </a:rPr>
              <a:t>Exercise</a:t>
            </a:r>
            <a:endParaRPr lang="en-GB" b="1" dirty="0">
              <a:latin typeface="+mj-lt"/>
            </a:endParaRPr>
          </a:p>
        </p:txBody>
      </p:sp>
      <p:pic>
        <p:nvPicPr>
          <p:cNvPr id="4" name="Picture 2" descr="Risultati immagini per exercise icon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621" y="2590800"/>
            <a:ext cx="815079" cy="9788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47975290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sz="2200" dirty="0" smtClean="0"/>
              <a:t>Results: main themes</a:t>
            </a:r>
            <a:endParaRPr lang="en-GB" sz="2200" dirty="0"/>
          </a:p>
        </p:txBody>
      </p:sp>
      <p:sp>
        <p:nvSpPr>
          <p:cNvPr id="3" name="TextBox 2"/>
          <p:cNvSpPr txBox="1"/>
          <p:nvPr/>
        </p:nvSpPr>
        <p:spPr>
          <a:xfrm>
            <a:off x="1041400" y="2895581"/>
            <a:ext cx="9501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latin typeface="+mj-lt"/>
              </a:rPr>
              <a:t>Exercise</a:t>
            </a:r>
            <a:endParaRPr lang="en-GB" b="1" dirty="0">
              <a:latin typeface="+mj-lt"/>
            </a:endParaRPr>
          </a:p>
        </p:txBody>
      </p:sp>
      <p:pic>
        <p:nvPicPr>
          <p:cNvPr id="4" name="Picture 2" descr="Risultati immagini per exercise icon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621" y="2590800"/>
            <a:ext cx="815079" cy="9788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5916851" y="55725"/>
            <a:ext cx="21401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+mj-lt"/>
              </a:rPr>
              <a:t>Counterbalance ADT</a:t>
            </a:r>
            <a:endParaRPr lang="en-GB" dirty="0">
              <a:latin typeface="+mj-lt"/>
            </a:endParaRPr>
          </a:p>
        </p:txBody>
      </p:sp>
      <p:sp>
        <p:nvSpPr>
          <p:cNvPr id="9" name="Rounded Rectangular Callout 8"/>
          <p:cNvSpPr/>
          <p:nvPr/>
        </p:nvSpPr>
        <p:spPr>
          <a:xfrm>
            <a:off x="5904151" y="464995"/>
            <a:ext cx="2249249" cy="934228"/>
          </a:xfrm>
          <a:prstGeom prst="wedgeRoundRectCallou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accent3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endParaRPr lang="en-US" sz="1300" dirty="0" smtClean="0">
              <a:solidFill>
                <a:schemeClr val="tx1"/>
              </a:solidFill>
            </a:endParaRPr>
          </a:p>
          <a:p>
            <a:pPr algn="just"/>
            <a:r>
              <a:rPr lang="en-US" sz="1300" dirty="0" smtClean="0">
                <a:solidFill>
                  <a:schemeClr val="tx1"/>
                </a:solidFill>
              </a:rPr>
              <a:t>Regular exercise </a:t>
            </a:r>
            <a:r>
              <a:rPr lang="en-US" sz="1300" dirty="0">
                <a:solidFill>
                  <a:schemeClr val="tx1"/>
                </a:solidFill>
              </a:rPr>
              <a:t>does help to keep your weight down</a:t>
            </a:r>
            <a:r>
              <a:rPr lang="en-US" sz="1300" dirty="0" smtClean="0">
                <a:solidFill>
                  <a:schemeClr val="tx1"/>
                </a:solidFill>
              </a:rPr>
              <a:t>…</a:t>
            </a:r>
          </a:p>
          <a:p>
            <a:pPr algn="r"/>
            <a:r>
              <a:rPr lang="en-US" sz="1300" i="1" dirty="0" smtClean="0">
                <a:solidFill>
                  <a:schemeClr val="tx1"/>
                </a:solidFill>
              </a:rPr>
              <a:t>Ludovico</a:t>
            </a:r>
            <a:endParaRPr lang="en-US" sz="1300" i="1" dirty="0">
              <a:solidFill>
                <a:schemeClr val="tx1"/>
              </a:solidFill>
            </a:endParaRPr>
          </a:p>
          <a:p>
            <a:pPr algn="r"/>
            <a:endParaRPr lang="en-GB" dirty="0"/>
          </a:p>
        </p:txBody>
      </p:sp>
      <p:pic>
        <p:nvPicPr>
          <p:cNvPr id="2050" name="Picture 2" descr="Risultati immagini per siringa icon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01918" y="425057"/>
            <a:ext cx="744017" cy="7440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9" name="Straight Arrow Connector 18"/>
          <p:cNvCxnSpPr/>
          <p:nvPr/>
        </p:nvCxnSpPr>
        <p:spPr>
          <a:xfrm flipV="1">
            <a:off x="1991532" y="692696"/>
            <a:ext cx="3663215" cy="2387550"/>
          </a:xfrm>
          <a:prstGeom prst="straightConnector1">
            <a:avLst/>
          </a:prstGeom>
          <a:ln>
            <a:solidFill>
              <a:schemeClr val="accent3">
                <a:lumMod val="60000"/>
                <a:lumOff val="40000"/>
              </a:schemeClr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32561769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sz="2200" dirty="0" smtClean="0"/>
              <a:t>Results: main themes</a:t>
            </a:r>
            <a:endParaRPr lang="en-GB" sz="2200" dirty="0"/>
          </a:p>
        </p:txBody>
      </p:sp>
      <p:sp>
        <p:nvSpPr>
          <p:cNvPr id="3" name="TextBox 2"/>
          <p:cNvSpPr txBox="1"/>
          <p:nvPr/>
        </p:nvSpPr>
        <p:spPr>
          <a:xfrm>
            <a:off x="1041400" y="2895581"/>
            <a:ext cx="9501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latin typeface="+mj-lt"/>
              </a:rPr>
              <a:t>Exercise</a:t>
            </a:r>
            <a:endParaRPr lang="en-GB" b="1" dirty="0">
              <a:latin typeface="+mj-lt"/>
            </a:endParaRPr>
          </a:p>
        </p:txBody>
      </p:sp>
      <p:pic>
        <p:nvPicPr>
          <p:cNvPr id="4" name="Picture 2" descr="Risultati immagini per exercise icon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621" y="2590800"/>
            <a:ext cx="815079" cy="9788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5916851" y="55725"/>
            <a:ext cx="21401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+mj-lt"/>
              </a:rPr>
              <a:t>Counterbalance ADT</a:t>
            </a:r>
            <a:endParaRPr lang="en-GB" dirty="0">
              <a:latin typeface="+mj-lt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185135" y="1668934"/>
            <a:ext cx="25438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+mj-lt"/>
              </a:rPr>
              <a:t>Achievement and control</a:t>
            </a:r>
            <a:endParaRPr lang="en-GB" dirty="0">
              <a:latin typeface="+mj-lt"/>
            </a:endParaRPr>
          </a:p>
        </p:txBody>
      </p:sp>
      <p:sp>
        <p:nvSpPr>
          <p:cNvPr id="9" name="Rounded Rectangular Callout 8"/>
          <p:cNvSpPr/>
          <p:nvPr/>
        </p:nvSpPr>
        <p:spPr>
          <a:xfrm>
            <a:off x="5904151" y="464995"/>
            <a:ext cx="2249249" cy="934228"/>
          </a:xfrm>
          <a:prstGeom prst="wedgeRoundRectCallou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accent3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endParaRPr lang="en-US" sz="1300" dirty="0" smtClean="0">
              <a:solidFill>
                <a:schemeClr val="tx1"/>
              </a:solidFill>
            </a:endParaRPr>
          </a:p>
          <a:p>
            <a:pPr algn="just"/>
            <a:r>
              <a:rPr lang="en-US" sz="1300" dirty="0" smtClean="0">
                <a:solidFill>
                  <a:schemeClr val="tx1"/>
                </a:solidFill>
              </a:rPr>
              <a:t>Regular exercise </a:t>
            </a:r>
            <a:r>
              <a:rPr lang="en-US" sz="1300" dirty="0">
                <a:solidFill>
                  <a:schemeClr val="tx1"/>
                </a:solidFill>
              </a:rPr>
              <a:t>does help to keep your weight down</a:t>
            </a:r>
            <a:r>
              <a:rPr lang="en-US" sz="1300" dirty="0" smtClean="0">
                <a:solidFill>
                  <a:schemeClr val="tx1"/>
                </a:solidFill>
              </a:rPr>
              <a:t>…</a:t>
            </a:r>
          </a:p>
          <a:p>
            <a:pPr algn="r"/>
            <a:r>
              <a:rPr lang="en-US" sz="1300" i="1" dirty="0" smtClean="0">
                <a:solidFill>
                  <a:schemeClr val="tx1"/>
                </a:solidFill>
              </a:rPr>
              <a:t>Ludovico</a:t>
            </a:r>
            <a:endParaRPr lang="en-US" sz="1300" i="1" dirty="0">
              <a:solidFill>
                <a:schemeClr val="tx1"/>
              </a:solidFill>
            </a:endParaRPr>
          </a:p>
          <a:p>
            <a:pPr algn="r"/>
            <a:endParaRPr lang="en-GB" dirty="0"/>
          </a:p>
        </p:txBody>
      </p:sp>
      <p:sp>
        <p:nvSpPr>
          <p:cNvPr id="10" name="Rounded Rectangular Callout 9"/>
          <p:cNvSpPr/>
          <p:nvPr/>
        </p:nvSpPr>
        <p:spPr>
          <a:xfrm flipH="1">
            <a:off x="3813986" y="2075618"/>
            <a:ext cx="3068585" cy="1466723"/>
          </a:xfrm>
          <a:prstGeom prst="wedgeRoundRectCallou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accent3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300" dirty="0" smtClean="0">
                <a:solidFill>
                  <a:schemeClr val="tx1"/>
                </a:solidFill>
              </a:rPr>
              <a:t>You </a:t>
            </a:r>
            <a:r>
              <a:rPr lang="en-US" sz="1300" dirty="0">
                <a:solidFill>
                  <a:schemeClr val="tx1"/>
                </a:solidFill>
              </a:rPr>
              <a:t>are under still a little bit of control </a:t>
            </a:r>
            <a:r>
              <a:rPr lang="en-US" sz="1300" dirty="0" smtClean="0">
                <a:solidFill>
                  <a:schemeClr val="tx1"/>
                </a:solidFill>
              </a:rPr>
              <a:t>(..) </a:t>
            </a:r>
            <a:r>
              <a:rPr lang="en-US" sz="1300" dirty="0">
                <a:solidFill>
                  <a:schemeClr val="tx1"/>
                </a:solidFill>
              </a:rPr>
              <a:t>I don’t know how long I have got but it’s just gratifying and reassuring that I can still do things… </a:t>
            </a:r>
            <a:endParaRPr lang="en-US" sz="1300" dirty="0" smtClean="0">
              <a:solidFill>
                <a:schemeClr val="tx1"/>
              </a:solidFill>
            </a:endParaRPr>
          </a:p>
          <a:p>
            <a:pPr algn="r"/>
            <a:r>
              <a:rPr lang="en-US" sz="1300" i="1" dirty="0" smtClean="0">
                <a:solidFill>
                  <a:schemeClr val="tx1"/>
                </a:solidFill>
              </a:rPr>
              <a:t>Michele</a:t>
            </a:r>
            <a:endParaRPr lang="en-US" sz="1300" i="1" dirty="0">
              <a:solidFill>
                <a:schemeClr val="tx1"/>
              </a:solidFill>
            </a:endParaRPr>
          </a:p>
          <a:p>
            <a:endParaRPr lang="en-GB" sz="1300" dirty="0"/>
          </a:p>
        </p:txBody>
      </p:sp>
      <p:pic>
        <p:nvPicPr>
          <p:cNvPr id="11" name="Picture 2" descr="Immagine correlat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91199" y="2180314"/>
            <a:ext cx="979714" cy="9797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Risultati immagini per siringa icon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01918" y="425057"/>
            <a:ext cx="744017" cy="7440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9" name="Straight Arrow Connector 18"/>
          <p:cNvCxnSpPr>
            <a:stCxn id="3" idx="3"/>
          </p:cNvCxnSpPr>
          <p:nvPr/>
        </p:nvCxnSpPr>
        <p:spPr>
          <a:xfrm flipV="1">
            <a:off x="1991532" y="692697"/>
            <a:ext cx="3663215" cy="2387550"/>
          </a:xfrm>
          <a:prstGeom prst="straightConnector1">
            <a:avLst/>
          </a:prstGeom>
          <a:ln>
            <a:solidFill>
              <a:schemeClr val="accent3">
                <a:lumMod val="60000"/>
                <a:lumOff val="40000"/>
              </a:schemeClr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>
            <a:stCxn id="3" idx="3"/>
          </p:cNvCxnSpPr>
          <p:nvPr/>
        </p:nvCxnSpPr>
        <p:spPr>
          <a:xfrm flipV="1">
            <a:off x="1991532" y="2664707"/>
            <a:ext cx="1573050" cy="415540"/>
          </a:xfrm>
          <a:prstGeom prst="straightConnector1">
            <a:avLst/>
          </a:prstGeom>
          <a:ln>
            <a:solidFill>
              <a:schemeClr val="accent3">
                <a:lumMod val="60000"/>
                <a:lumOff val="40000"/>
              </a:schemeClr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82333739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sz="2200" dirty="0" smtClean="0"/>
              <a:t>Results: main themes</a:t>
            </a:r>
            <a:endParaRPr lang="en-GB" sz="2200" dirty="0"/>
          </a:p>
        </p:txBody>
      </p:sp>
      <p:sp>
        <p:nvSpPr>
          <p:cNvPr id="3" name="TextBox 2"/>
          <p:cNvSpPr txBox="1"/>
          <p:nvPr/>
        </p:nvSpPr>
        <p:spPr>
          <a:xfrm>
            <a:off x="1041400" y="2895581"/>
            <a:ext cx="9501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latin typeface="+mj-lt"/>
              </a:rPr>
              <a:t>Exercise</a:t>
            </a:r>
            <a:endParaRPr lang="en-GB" b="1" dirty="0">
              <a:latin typeface="+mj-lt"/>
            </a:endParaRPr>
          </a:p>
        </p:txBody>
      </p:sp>
      <p:pic>
        <p:nvPicPr>
          <p:cNvPr id="4" name="Picture 2" descr="Risultati immagini per exercise icon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621" y="2590800"/>
            <a:ext cx="815079" cy="9788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5916851" y="55725"/>
            <a:ext cx="21401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+mj-lt"/>
              </a:rPr>
              <a:t>Counterbalance ADT</a:t>
            </a:r>
            <a:endParaRPr lang="en-GB" dirty="0">
              <a:latin typeface="+mj-lt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477000" y="3778033"/>
            <a:ext cx="23325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+mj-lt"/>
              </a:rPr>
              <a:t>Time and energy levels</a:t>
            </a:r>
            <a:endParaRPr lang="en-GB" dirty="0">
              <a:latin typeface="+mj-lt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185135" y="1668934"/>
            <a:ext cx="25438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+mj-lt"/>
              </a:rPr>
              <a:t>Achievement and control</a:t>
            </a:r>
            <a:endParaRPr lang="en-GB" dirty="0">
              <a:latin typeface="+mj-lt"/>
            </a:endParaRPr>
          </a:p>
        </p:txBody>
      </p:sp>
      <p:sp>
        <p:nvSpPr>
          <p:cNvPr id="9" name="Rounded Rectangular Callout 8"/>
          <p:cNvSpPr/>
          <p:nvPr/>
        </p:nvSpPr>
        <p:spPr>
          <a:xfrm>
            <a:off x="5904151" y="464995"/>
            <a:ext cx="2249249" cy="934228"/>
          </a:xfrm>
          <a:prstGeom prst="wedgeRoundRectCallou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accent3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endParaRPr lang="en-US" sz="1300" dirty="0" smtClean="0">
              <a:solidFill>
                <a:schemeClr val="tx1"/>
              </a:solidFill>
            </a:endParaRPr>
          </a:p>
          <a:p>
            <a:pPr algn="just"/>
            <a:r>
              <a:rPr lang="en-US" sz="1300" dirty="0" smtClean="0">
                <a:solidFill>
                  <a:schemeClr val="tx1"/>
                </a:solidFill>
              </a:rPr>
              <a:t>Regular exercise </a:t>
            </a:r>
            <a:r>
              <a:rPr lang="en-US" sz="1300" dirty="0">
                <a:solidFill>
                  <a:schemeClr val="tx1"/>
                </a:solidFill>
              </a:rPr>
              <a:t>does help to keep your weight down</a:t>
            </a:r>
            <a:r>
              <a:rPr lang="en-US" sz="1300" dirty="0" smtClean="0">
                <a:solidFill>
                  <a:schemeClr val="tx1"/>
                </a:solidFill>
              </a:rPr>
              <a:t>…</a:t>
            </a:r>
          </a:p>
          <a:p>
            <a:pPr algn="r"/>
            <a:r>
              <a:rPr lang="en-US" sz="1300" i="1" dirty="0" smtClean="0">
                <a:solidFill>
                  <a:schemeClr val="tx1"/>
                </a:solidFill>
              </a:rPr>
              <a:t>Ludovico</a:t>
            </a:r>
            <a:endParaRPr lang="en-US" sz="1300" i="1" dirty="0">
              <a:solidFill>
                <a:schemeClr val="tx1"/>
              </a:solidFill>
            </a:endParaRPr>
          </a:p>
          <a:p>
            <a:pPr algn="r"/>
            <a:endParaRPr lang="en-GB" dirty="0"/>
          </a:p>
        </p:txBody>
      </p:sp>
      <p:sp>
        <p:nvSpPr>
          <p:cNvPr id="10" name="Rounded Rectangular Callout 9"/>
          <p:cNvSpPr/>
          <p:nvPr/>
        </p:nvSpPr>
        <p:spPr>
          <a:xfrm flipH="1">
            <a:off x="3813986" y="2075618"/>
            <a:ext cx="3068585" cy="1466723"/>
          </a:xfrm>
          <a:prstGeom prst="wedgeRoundRectCallou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accent3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300" dirty="0" smtClean="0">
                <a:solidFill>
                  <a:schemeClr val="tx1"/>
                </a:solidFill>
              </a:rPr>
              <a:t>You </a:t>
            </a:r>
            <a:r>
              <a:rPr lang="en-US" sz="1300" dirty="0">
                <a:solidFill>
                  <a:schemeClr val="tx1"/>
                </a:solidFill>
              </a:rPr>
              <a:t>are under still a little bit of control </a:t>
            </a:r>
            <a:r>
              <a:rPr lang="en-US" sz="1300" dirty="0" smtClean="0">
                <a:solidFill>
                  <a:schemeClr val="tx1"/>
                </a:solidFill>
              </a:rPr>
              <a:t>(..) </a:t>
            </a:r>
            <a:r>
              <a:rPr lang="en-US" sz="1300" dirty="0">
                <a:solidFill>
                  <a:schemeClr val="tx1"/>
                </a:solidFill>
              </a:rPr>
              <a:t>I don’t know how long I have got but it’s just gratifying and reassuring that I can still do things… </a:t>
            </a:r>
            <a:endParaRPr lang="en-US" sz="1300" dirty="0" smtClean="0">
              <a:solidFill>
                <a:schemeClr val="tx1"/>
              </a:solidFill>
            </a:endParaRPr>
          </a:p>
          <a:p>
            <a:pPr algn="r"/>
            <a:r>
              <a:rPr lang="en-US" sz="1300" i="1" dirty="0" smtClean="0">
                <a:solidFill>
                  <a:schemeClr val="tx1"/>
                </a:solidFill>
              </a:rPr>
              <a:t>Michele</a:t>
            </a:r>
            <a:endParaRPr lang="en-US" sz="1300" i="1" dirty="0">
              <a:solidFill>
                <a:schemeClr val="tx1"/>
              </a:solidFill>
            </a:endParaRPr>
          </a:p>
          <a:p>
            <a:endParaRPr lang="en-GB" sz="1300" dirty="0"/>
          </a:p>
        </p:txBody>
      </p:sp>
      <p:pic>
        <p:nvPicPr>
          <p:cNvPr id="11" name="Picture 2" descr="Immagine correlat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91199" y="2180314"/>
            <a:ext cx="979714" cy="9797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4" descr="Risultati immagini per fatigue  icon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57054" y="4348517"/>
            <a:ext cx="395386" cy="7876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2" descr="Risultati immagini per clock  icon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90112" y="3920440"/>
            <a:ext cx="428077" cy="4280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Rounded Rectangular Callout 14"/>
          <p:cNvSpPr/>
          <p:nvPr/>
        </p:nvSpPr>
        <p:spPr>
          <a:xfrm flipH="1">
            <a:off x="6113835" y="4176737"/>
            <a:ext cx="2832100" cy="1095710"/>
          </a:xfrm>
          <a:prstGeom prst="wedgeRoundRectCallou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z="1300" dirty="0" smtClean="0">
              <a:solidFill>
                <a:schemeClr val="tx1"/>
              </a:solidFill>
            </a:endParaRPr>
          </a:p>
          <a:p>
            <a:r>
              <a:rPr lang="en-US" sz="1300" dirty="0" smtClean="0">
                <a:solidFill>
                  <a:schemeClr val="tx1"/>
                </a:solidFill>
              </a:rPr>
              <a:t>I am </a:t>
            </a:r>
            <a:r>
              <a:rPr lang="en-US" sz="1300" dirty="0">
                <a:solidFill>
                  <a:schemeClr val="tx1"/>
                </a:solidFill>
              </a:rPr>
              <a:t>working full time, and you are tired after work. It is difficult to fit exercise in </a:t>
            </a:r>
            <a:r>
              <a:rPr lang="en-US" sz="1300" dirty="0" smtClean="0">
                <a:solidFill>
                  <a:schemeClr val="tx1"/>
                </a:solidFill>
              </a:rPr>
              <a:t>your day </a:t>
            </a:r>
          </a:p>
          <a:p>
            <a:pPr algn="r"/>
            <a:r>
              <a:rPr lang="en-US" sz="1300" i="1" dirty="0" smtClean="0">
                <a:solidFill>
                  <a:schemeClr val="tx1"/>
                </a:solidFill>
              </a:rPr>
              <a:t>Mario</a:t>
            </a:r>
            <a:endParaRPr lang="en-US" sz="1300" i="1" dirty="0">
              <a:solidFill>
                <a:schemeClr val="tx1"/>
              </a:solidFill>
            </a:endParaRPr>
          </a:p>
          <a:p>
            <a:endParaRPr lang="en-GB" dirty="0"/>
          </a:p>
        </p:txBody>
      </p:sp>
      <p:pic>
        <p:nvPicPr>
          <p:cNvPr id="2050" name="Picture 2" descr="Risultati immagini per siringa icon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01918" y="425057"/>
            <a:ext cx="744017" cy="7440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9" name="Straight Arrow Connector 18"/>
          <p:cNvCxnSpPr>
            <a:stCxn id="3" idx="3"/>
          </p:cNvCxnSpPr>
          <p:nvPr/>
        </p:nvCxnSpPr>
        <p:spPr>
          <a:xfrm flipV="1">
            <a:off x="1991532" y="692697"/>
            <a:ext cx="3663215" cy="2387550"/>
          </a:xfrm>
          <a:prstGeom prst="straightConnector1">
            <a:avLst/>
          </a:prstGeom>
          <a:ln>
            <a:solidFill>
              <a:schemeClr val="accent3">
                <a:lumMod val="60000"/>
                <a:lumOff val="40000"/>
              </a:schemeClr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>
            <a:stCxn id="3" idx="3"/>
          </p:cNvCxnSpPr>
          <p:nvPr/>
        </p:nvCxnSpPr>
        <p:spPr>
          <a:xfrm flipV="1">
            <a:off x="1991532" y="2664707"/>
            <a:ext cx="1573050" cy="415540"/>
          </a:xfrm>
          <a:prstGeom prst="straightConnector1">
            <a:avLst/>
          </a:prstGeom>
          <a:ln>
            <a:solidFill>
              <a:schemeClr val="accent3">
                <a:lumMod val="60000"/>
                <a:lumOff val="40000"/>
              </a:schemeClr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>
            <a:stCxn id="3" idx="3"/>
          </p:cNvCxnSpPr>
          <p:nvPr/>
        </p:nvCxnSpPr>
        <p:spPr>
          <a:xfrm>
            <a:off x="1991532" y="3080247"/>
            <a:ext cx="3337603" cy="1556845"/>
          </a:xfrm>
          <a:prstGeom prst="straightConnector1">
            <a:avLst/>
          </a:prstGeom>
          <a:ln>
            <a:solidFill>
              <a:schemeClr val="accent2">
                <a:lumMod val="60000"/>
                <a:lumOff val="40000"/>
              </a:schemeClr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32690782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sz="2200" dirty="0" smtClean="0"/>
              <a:t>Results: main themes</a:t>
            </a:r>
            <a:endParaRPr lang="en-GB" sz="2200" dirty="0"/>
          </a:p>
        </p:txBody>
      </p:sp>
      <p:sp>
        <p:nvSpPr>
          <p:cNvPr id="3" name="TextBox 2"/>
          <p:cNvSpPr txBox="1"/>
          <p:nvPr/>
        </p:nvSpPr>
        <p:spPr>
          <a:xfrm>
            <a:off x="1041400" y="2895581"/>
            <a:ext cx="9501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latin typeface="+mj-lt"/>
              </a:rPr>
              <a:t>Exercise</a:t>
            </a:r>
            <a:endParaRPr lang="en-GB" b="1" dirty="0">
              <a:latin typeface="+mj-lt"/>
            </a:endParaRPr>
          </a:p>
        </p:txBody>
      </p:sp>
      <p:pic>
        <p:nvPicPr>
          <p:cNvPr id="4" name="Picture 2" descr="Risultati immagini per exercise icon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621" y="2590800"/>
            <a:ext cx="815079" cy="9788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5916851" y="55725"/>
            <a:ext cx="21401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+mj-lt"/>
              </a:rPr>
              <a:t>Counterbalance ADT</a:t>
            </a:r>
            <a:endParaRPr lang="en-GB" dirty="0">
              <a:latin typeface="+mj-lt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477000" y="3778033"/>
            <a:ext cx="23325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+mj-lt"/>
              </a:rPr>
              <a:t>Time and energy levels</a:t>
            </a:r>
            <a:endParaRPr lang="en-GB" dirty="0">
              <a:latin typeface="+mj-lt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185135" y="1668934"/>
            <a:ext cx="25438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+mj-lt"/>
              </a:rPr>
              <a:t>Achievement and control</a:t>
            </a:r>
            <a:endParaRPr lang="en-GB" dirty="0">
              <a:latin typeface="+mj-lt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097615" y="4838836"/>
            <a:ext cx="27243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+mj-lt"/>
              </a:rPr>
              <a:t>Fear of negative evaluation</a:t>
            </a:r>
            <a:endParaRPr lang="en-GB" dirty="0">
              <a:latin typeface="+mj-lt"/>
            </a:endParaRPr>
          </a:p>
        </p:txBody>
      </p:sp>
      <p:sp>
        <p:nvSpPr>
          <p:cNvPr id="9" name="Rounded Rectangular Callout 8"/>
          <p:cNvSpPr/>
          <p:nvPr/>
        </p:nvSpPr>
        <p:spPr>
          <a:xfrm>
            <a:off x="5904151" y="464995"/>
            <a:ext cx="2249249" cy="934228"/>
          </a:xfrm>
          <a:prstGeom prst="wedgeRoundRectCallou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accent3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endParaRPr lang="en-US" sz="1300" dirty="0" smtClean="0">
              <a:solidFill>
                <a:schemeClr val="tx1"/>
              </a:solidFill>
            </a:endParaRPr>
          </a:p>
          <a:p>
            <a:pPr algn="just"/>
            <a:r>
              <a:rPr lang="en-US" sz="1300" dirty="0" smtClean="0">
                <a:solidFill>
                  <a:schemeClr val="tx1"/>
                </a:solidFill>
              </a:rPr>
              <a:t>Regular exercise </a:t>
            </a:r>
            <a:r>
              <a:rPr lang="en-US" sz="1300" dirty="0">
                <a:solidFill>
                  <a:schemeClr val="tx1"/>
                </a:solidFill>
              </a:rPr>
              <a:t>does help to keep your weight down</a:t>
            </a:r>
            <a:r>
              <a:rPr lang="en-US" sz="1300" dirty="0" smtClean="0">
                <a:solidFill>
                  <a:schemeClr val="tx1"/>
                </a:solidFill>
              </a:rPr>
              <a:t>…</a:t>
            </a:r>
          </a:p>
          <a:p>
            <a:pPr algn="r"/>
            <a:r>
              <a:rPr lang="en-US" sz="1300" i="1" dirty="0" smtClean="0">
                <a:solidFill>
                  <a:schemeClr val="tx1"/>
                </a:solidFill>
              </a:rPr>
              <a:t>Ludovico</a:t>
            </a:r>
            <a:endParaRPr lang="en-US" sz="1300" i="1" dirty="0">
              <a:solidFill>
                <a:schemeClr val="tx1"/>
              </a:solidFill>
            </a:endParaRPr>
          </a:p>
          <a:p>
            <a:pPr algn="r"/>
            <a:endParaRPr lang="en-GB" dirty="0"/>
          </a:p>
        </p:txBody>
      </p:sp>
      <p:sp>
        <p:nvSpPr>
          <p:cNvPr id="10" name="Rounded Rectangular Callout 9"/>
          <p:cNvSpPr/>
          <p:nvPr/>
        </p:nvSpPr>
        <p:spPr>
          <a:xfrm flipH="1">
            <a:off x="3813986" y="2075618"/>
            <a:ext cx="3068585" cy="1466723"/>
          </a:xfrm>
          <a:prstGeom prst="wedgeRoundRectCallou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accent3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300" dirty="0" smtClean="0">
                <a:solidFill>
                  <a:schemeClr val="tx1"/>
                </a:solidFill>
              </a:rPr>
              <a:t>You </a:t>
            </a:r>
            <a:r>
              <a:rPr lang="en-US" sz="1300" dirty="0">
                <a:solidFill>
                  <a:schemeClr val="tx1"/>
                </a:solidFill>
              </a:rPr>
              <a:t>are under still a little bit of control </a:t>
            </a:r>
            <a:r>
              <a:rPr lang="en-US" sz="1300" dirty="0" smtClean="0">
                <a:solidFill>
                  <a:schemeClr val="tx1"/>
                </a:solidFill>
              </a:rPr>
              <a:t>(..) </a:t>
            </a:r>
            <a:r>
              <a:rPr lang="en-US" sz="1300" dirty="0">
                <a:solidFill>
                  <a:schemeClr val="tx1"/>
                </a:solidFill>
              </a:rPr>
              <a:t>I don’t know how long I have got but it’s just gratifying and reassuring that I can still do things… </a:t>
            </a:r>
            <a:endParaRPr lang="en-US" sz="1300" dirty="0" smtClean="0">
              <a:solidFill>
                <a:schemeClr val="tx1"/>
              </a:solidFill>
            </a:endParaRPr>
          </a:p>
          <a:p>
            <a:pPr algn="r"/>
            <a:r>
              <a:rPr lang="en-US" sz="1300" i="1" dirty="0" smtClean="0">
                <a:solidFill>
                  <a:schemeClr val="tx1"/>
                </a:solidFill>
              </a:rPr>
              <a:t>Michele</a:t>
            </a:r>
            <a:endParaRPr lang="en-US" sz="1300" i="1" dirty="0">
              <a:solidFill>
                <a:schemeClr val="tx1"/>
              </a:solidFill>
            </a:endParaRPr>
          </a:p>
          <a:p>
            <a:endParaRPr lang="en-GB" sz="1300" dirty="0"/>
          </a:p>
        </p:txBody>
      </p:sp>
      <p:pic>
        <p:nvPicPr>
          <p:cNvPr id="11" name="Picture 2" descr="Immagine correlat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91199" y="2180314"/>
            <a:ext cx="979714" cy="9797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4" descr="Risultati immagini per fatigue  icon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57054" y="4348517"/>
            <a:ext cx="395386" cy="7876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2" descr="Risultati immagini per clock  icon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90112" y="3920440"/>
            <a:ext cx="428077" cy="4280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4" descr="Run, sports, winner, Runners, Finish Line, racing, competition Icon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899592" y="5220868"/>
            <a:ext cx="908090" cy="9513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Rounded Rectangular Callout 14"/>
          <p:cNvSpPr/>
          <p:nvPr/>
        </p:nvSpPr>
        <p:spPr>
          <a:xfrm flipH="1">
            <a:off x="6113835" y="4176737"/>
            <a:ext cx="2832100" cy="1095710"/>
          </a:xfrm>
          <a:prstGeom prst="wedgeRoundRectCallou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z="1300" dirty="0" smtClean="0">
              <a:solidFill>
                <a:schemeClr val="tx1"/>
              </a:solidFill>
            </a:endParaRPr>
          </a:p>
          <a:p>
            <a:r>
              <a:rPr lang="en-US" sz="1300" dirty="0" smtClean="0">
                <a:solidFill>
                  <a:schemeClr val="tx1"/>
                </a:solidFill>
              </a:rPr>
              <a:t>I am </a:t>
            </a:r>
            <a:r>
              <a:rPr lang="en-US" sz="1300" dirty="0">
                <a:solidFill>
                  <a:schemeClr val="tx1"/>
                </a:solidFill>
              </a:rPr>
              <a:t>working full time, and you are tired after work. It is difficult to fit exercise in </a:t>
            </a:r>
            <a:r>
              <a:rPr lang="en-US" sz="1300" dirty="0" smtClean="0">
                <a:solidFill>
                  <a:schemeClr val="tx1"/>
                </a:solidFill>
              </a:rPr>
              <a:t>your day </a:t>
            </a:r>
          </a:p>
          <a:p>
            <a:pPr algn="r"/>
            <a:r>
              <a:rPr lang="en-US" sz="1300" i="1" dirty="0" smtClean="0">
                <a:solidFill>
                  <a:schemeClr val="tx1"/>
                </a:solidFill>
              </a:rPr>
              <a:t>Mario</a:t>
            </a:r>
            <a:endParaRPr lang="en-US" sz="1300" i="1" dirty="0">
              <a:solidFill>
                <a:schemeClr val="tx1"/>
              </a:solidFill>
            </a:endParaRPr>
          </a:p>
          <a:p>
            <a:endParaRPr lang="en-GB" dirty="0"/>
          </a:p>
        </p:txBody>
      </p:sp>
      <p:sp>
        <p:nvSpPr>
          <p:cNvPr id="17" name="Rounded Rectangular Callout 16"/>
          <p:cNvSpPr/>
          <p:nvPr/>
        </p:nvSpPr>
        <p:spPr>
          <a:xfrm flipH="1">
            <a:off x="2097615" y="5272447"/>
            <a:ext cx="2832100" cy="1095710"/>
          </a:xfrm>
          <a:prstGeom prst="wedgeRoundRectCallou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z="1300" dirty="0" smtClean="0">
              <a:solidFill>
                <a:schemeClr val="tx1"/>
              </a:solidFill>
            </a:endParaRPr>
          </a:p>
          <a:p>
            <a:pPr algn="just"/>
            <a:r>
              <a:rPr lang="en-US" sz="1300" dirty="0" smtClean="0">
                <a:solidFill>
                  <a:schemeClr val="tx1"/>
                </a:solidFill>
              </a:rPr>
              <a:t>You </a:t>
            </a:r>
            <a:r>
              <a:rPr lang="en-US" sz="1300" dirty="0">
                <a:solidFill>
                  <a:schemeClr val="tx1"/>
                </a:solidFill>
              </a:rPr>
              <a:t>got somebody else in front of you or next to you and you still think “Oh they are quicker!”</a:t>
            </a:r>
          </a:p>
          <a:p>
            <a:pPr algn="r"/>
            <a:r>
              <a:rPr lang="en-US" sz="1300" i="1" dirty="0">
                <a:solidFill>
                  <a:schemeClr val="tx1"/>
                </a:solidFill>
              </a:rPr>
              <a:t>Paolo</a:t>
            </a:r>
          </a:p>
          <a:p>
            <a:endParaRPr lang="en-GB" dirty="0"/>
          </a:p>
        </p:txBody>
      </p:sp>
      <p:pic>
        <p:nvPicPr>
          <p:cNvPr id="2050" name="Picture 2" descr="Risultati immagini per siringa icon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01918" y="425057"/>
            <a:ext cx="744017" cy="7440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9" name="Straight Arrow Connector 18"/>
          <p:cNvCxnSpPr>
            <a:stCxn id="3" idx="3"/>
          </p:cNvCxnSpPr>
          <p:nvPr/>
        </p:nvCxnSpPr>
        <p:spPr>
          <a:xfrm flipV="1">
            <a:off x="1991532" y="692697"/>
            <a:ext cx="3663215" cy="2387550"/>
          </a:xfrm>
          <a:prstGeom prst="straightConnector1">
            <a:avLst/>
          </a:prstGeom>
          <a:ln>
            <a:solidFill>
              <a:schemeClr val="accent3">
                <a:lumMod val="60000"/>
                <a:lumOff val="40000"/>
              </a:schemeClr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>
            <a:stCxn id="3" idx="3"/>
          </p:cNvCxnSpPr>
          <p:nvPr/>
        </p:nvCxnSpPr>
        <p:spPr>
          <a:xfrm flipV="1">
            <a:off x="1991532" y="2664707"/>
            <a:ext cx="1573050" cy="415540"/>
          </a:xfrm>
          <a:prstGeom prst="straightConnector1">
            <a:avLst/>
          </a:prstGeom>
          <a:ln>
            <a:solidFill>
              <a:schemeClr val="accent3">
                <a:lumMod val="60000"/>
                <a:lumOff val="40000"/>
              </a:schemeClr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>
            <a:stCxn id="3" idx="3"/>
          </p:cNvCxnSpPr>
          <p:nvPr/>
        </p:nvCxnSpPr>
        <p:spPr>
          <a:xfrm>
            <a:off x="1991532" y="3080247"/>
            <a:ext cx="3337603" cy="1556845"/>
          </a:xfrm>
          <a:prstGeom prst="straightConnector1">
            <a:avLst/>
          </a:prstGeom>
          <a:ln>
            <a:solidFill>
              <a:schemeClr val="accent2">
                <a:lumMod val="60000"/>
                <a:lumOff val="40000"/>
              </a:schemeClr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/>
          <p:cNvCxnSpPr>
            <a:stCxn id="3" idx="3"/>
          </p:cNvCxnSpPr>
          <p:nvPr/>
        </p:nvCxnSpPr>
        <p:spPr>
          <a:xfrm>
            <a:off x="1991532" y="3080247"/>
            <a:ext cx="1146588" cy="1694310"/>
          </a:xfrm>
          <a:prstGeom prst="straightConnector1">
            <a:avLst/>
          </a:prstGeom>
          <a:ln>
            <a:solidFill>
              <a:schemeClr val="accent2">
                <a:lumMod val="60000"/>
                <a:lumOff val="40000"/>
              </a:schemeClr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28472816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899592" y="692696"/>
            <a:ext cx="6481464" cy="646040"/>
          </a:xfrm>
        </p:spPr>
        <p:txBody>
          <a:bodyPr/>
          <a:lstStyle/>
          <a:p>
            <a:r>
              <a:rPr lang="en-US" sz="2200" dirty="0" smtClean="0"/>
              <a:t>Conclusions</a:t>
            </a:r>
            <a:endParaRPr lang="en-GB" sz="2200" dirty="0"/>
          </a:p>
        </p:txBody>
      </p:sp>
      <p:pic>
        <p:nvPicPr>
          <p:cNvPr id="17410" name="Picture 2" descr="Risultati immagini per the end  icon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0" y="4506144"/>
            <a:ext cx="1815281" cy="18152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19965676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899592" y="692696"/>
            <a:ext cx="6481464" cy="646040"/>
          </a:xfrm>
        </p:spPr>
        <p:txBody>
          <a:bodyPr/>
          <a:lstStyle/>
          <a:p>
            <a:r>
              <a:rPr lang="en-US" sz="2200" dirty="0" smtClean="0"/>
              <a:t>Conclusions</a:t>
            </a:r>
            <a:endParaRPr lang="en-GB" sz="2200" dirty="0"/>
          </a:p>
        </p:txBody>
      </p:sp>
      <p:sp>
        <p:nvSpPr>
          <p:cNvPr id="2" name="TextBox 1"/>
          <p:cNvSpPr txBox="1"/>
          <p:nvPr/>
        </p:nvSpPr>
        <p:spPr>
          <a:xfrm>
            <a:off x="533400" y="1600200"/>
            <a:ext cx="8153400" cy="6924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Bef>
                <a:spcPts val="600"/>
              </a:spcBef>
              <a:buFont typeface="Wingdings" panose="05000000000000000000" pitchFamily="2" charset="2"/>
              <a:buChar char="Ø"/>
            </a:pPr>
            <a:r>
              <a:rPr lang="en-US" sz="1700" dirty="0" smtClean="0">
                <a:latin typeface="+mj-lt"/>
              </a:rPr>
              <a:t>ADT side effects can have an impact on patients body image and masculine identity</a:t>
            </a:r>
          </a:p>
          <a:p>
            <a:pPr>
              <a:spcBef>
                <a:spcPts val="600"/>
              </a:spcBef>
            </a:pPr>
            <a:endParaRPr lang="en-US" sz="1700" dirty="0">
              <a:latin typeface="+mj-lt"/>
            </a:endParaRPr>
          </a:p>
        </p:txBody>
      </p:sp>
      <p:pic>
        <p:nvPicPr>
          <p:cNvPr id="17410" name="Picture 2" descr="Risultati immagini per the end  icon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0" y="4506144"/>
            <a:ext cx="1815281" cy="18152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10422747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899592" y="692696"/>
            <a:ext cx="6481464" cy="646040"/>
          </a:xfrm>
        </p:spPr>
        <p:txBody>
          <a:bodyPr/>
          <a:lstStyle/>
          <a:p>
            <a:r>
              <a:rPr lang="en-US" sz="2200" dirty="0" smtClean="0"/>
              <a:t>Conclusions</a:t>
            </a:r>
            <a:endParaRPr lang="en-GB" sz="2200" dirty="0"/>
          </a:p>
        </p:txBody>
      </p:sp>
      <p:sp>
        <p:nvSpPr>
          <p:cNvPr id="2" name="TextBox 1"/>
          <p:cNvSpPr txBox="1"/>
          <p:nvPr/>
        </p:nvSpPr>
        <p:spPr>
          <a:xfrm>
            <a:off x="533400" y="1600200"/>
            <a:ext cx="8153400" cy="10310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Bef>
                <a:spcPts val="600"/>
              </a:spcBef>
              <a:buFont typeface="Wingdings" panose="05000000000000000000" pitchFamily="2" charset="2"/>
              <a:buChar char="Ø"/>
            </a:pPr>
            <a:r>
              <a:rPr lang="en-US" sz="1700" dirty="0" smtClean="0">
                <a:latin typeface="+mj-lt"/>
              </a:rPr>
              <a:t>ADT side effects can have an impact on patients body image and masculine identity</a:t>
            </a:r>
          </a:p>
          <a:p>
            <a:pPr marL="285750" indent="-285750">
              <a:spcBef>
                <a:spcPts val="600"/>
              </a:spcBef>
              <a:buFont typeface="Wingdings" panose="05000000000000000000" pitchFamily="2" charset="2"/>
              <a:buChar char="Ø"/>
            </a:pPr>
            <a:r>
              <a:rPr lang="en-US" sz="1700" dirty="0" smtClean="0">
                <a:latin typeface="+mj-lt"/>
              </a:rPr>
              <a:t>Body image issues are mostly dependent on body feminization</a:t>
            </a:r>
          </a:p>
          <a:p>
            <a:pPr>
              <a:spcBef>
                <a:spcPts val="600"/>
              </a:spcBef>
            </a:pPr>
            <a:endParaRPr lang="en-US" sz="1700" dirty="0">
              <a:latin typeface="+mj-lt"/>
            </a:endParaRPr>
          </a:p>
        </p:txBody>
      </p:sp>
      <p:pic>
        <p:nvPicPr>
          <p:cNvPr id="17410" name="Picture 2" descr="Risultati immagini per the end  icon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0" y="4506144"/>
            <a:ext cx="1815281" cy="18152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12706448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Text Placeholder 3"/>
          <p:cNvSpPr>
            <a:spLocks noGrp="1"/>
          </p:cNvSpPr>
          <p:nvPr>
            <p:ph type="body" sz="quarter" idx="10"/>
          </p:nvPr>
        </p:nvSpPr>
        <p:spPr bwMode="auto">
          <a:xfrm>
            <a:off x="899591" y="689700"/>
            <a:ext cx="6515621" cy="5295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 sz="2200">
                <a:ea typeface="ＭＳ Ｐゴシック" charset="-128"/>
              </a:rPr>
              <a:t>Background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570855" y="2819400"/>
            <a:ext cx="206787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>
                <a:latin typeface="+mj-lt"/>
              </a:rPr>
              <a:t>growing population </a:t>
            </a:r>
          </a:p>
          <a:p>
            <a:pPr algn="ctr"/>
            <a:r>
              <a:rPr lang="en-US" dirty="0">
                <a:latin typeface="+mj-lt"/>
              </a:rPr>
              <a:t>of </a:t>
            </a:r>
            <a:r>
              <a:rPr lang="en-US" dirty="0" err="1">
                <a:latin typeface="+mj-lt"/>
              </a:rPr>
              <a:t>PCa</a:t>
            </a:r>
            <a:r>
              <a:rPr lang="en-US" dirty="0">
                <a:latin typeface="+mj-lt"/>
              </a:rPr>
              <a:t> survivors</a:t>
            </a:r>
            <a:endParaRPr lang="en-GB" dirty="0">
              <a:latin typeface="+mj-lt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127370" y="1219200"/>
            <a:ext cx="2895600" cy="2434500"/>
          </a:xfrm>
          <a:prstGeom prst="rect">
            <a:avLst/>
          </a:prstGeom>
          <a:noFill/>
          <a:ln w="9525" cap="flat" cmpd="sng" algn="ctr">
            <a:solidFill>
              <a:schemeClr val="accent5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5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026" name="Picture 2" descr="Risultati immagini per prostate cancer symbo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07890" y="1406794"/>
            <a:ext cx="734559" cy="13795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2365369" y="4389120"/>
            <a:ext cx="4419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latin typeface="+mj-lt"/>
              </a:rPr>
              <a:t>Androgen Deprivation Therapy (ADT)</a:t>
            </a:r>
            <a:endParaRPr lang="en-GB" dirty="0">
              <a:latin typeface="+mj-lt"/>
            </a:endParaRPr>
          </a:p>
        </p:txBody>
      </p:sp>
      <p:pic>
        <p:nvPicPr>
          <p:cNvPr id="2050" name="Picture 2" descr="Risultati immagini per injection icon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921"/>
          <a:stretch/>
        </p:blipFill>
        <p:spPr bwMode="auto">
          <a:xfrm>
            <a:off x="6301274" y="4389120"/>
            <a:ext cx="483695" cy="6282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58855468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899592" y="692696"/>
            <a:ext cx="6481464" cy="646040"/>
          </a:xfrm>
        </p:spPr>
        <p:txBody>
          <a:bodyPr/>
          <a:lstStyle/>
          <a:p>
            <a:r>
              <a:rPr lang="en-US" sz="2200" dirty="0" smtClean="0"/>
              <a:t>Conclusions</a:t>
            </a:r>
            <a:endParaRPr lang="en-GB" sz="2200" dirty="0"/>
          </a:p>
        </p:txBody>
      </p:sp>
      <p:sp>
        <p:nvSpPr>
          <p:cNvPr id="2" name="TextBox 1"/>
          <p:cNvSpPr txBox="1"/>
          <p:nvPr/>
        </p:nvSpPr>
        <p:spPr>
          <a:xfrm>
            <a:off x="533400" y="1600200"/>
            <a:ext cx="8153400" cy="13696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Bef>
                <a:spcPts val="600"/>
              </a:spcBef>
              <a:buFont typeface="Wingdings" panose="05000000000000000000" pitchFamily="2" charset="2"/>
              <a:buChar char="Ø"/>
            </a:pPr>
            <a:r>
              <a:rPr lang="en-US" sz="1700" dirty="0" smtClean="0">
                <a:latin typeface="+mj-lt"/>
              </a:rPr>
              <a:t>ADT side effects can have an impact on patients body image and masculine identity</a:t>
            </a:r>
          </a:p>
          <a:p>
            <a:pPr marL="285750" indent="-285750">
              <a:spcBef>
                <a:spcPts val="600"/>
              </a:spcBef>
              <a:buFont typeface="Wingdings" panose="05000000000000000000" pitchFamily="2" charset="2"/>
              <a:buChar char="Ø"/>
            </a:pPr>
            <a:r>
              <a:rPr lang="en-US" sz="1700" dirty="0" smtClean="0">
                <a:latin typeface="+mj-lt"/>
              </a:rPr>
              <a:t>Body image issues are mostly dependent on body feminization</a:t>
            </a:r>
          </a:p>
          <a:p>
            <a:pPr marL="285750" indent="-285750">
              <a:spcBef>
                <a:spcPts val="600"/>
              </a:spcBef>
              <a:buFont typeface="Wingdings" panose="05000000000000000000" pitchFamily="2" charset="2"/>
              <a:buChar char="Ø"/>
            </a:pPr>
            <a:r>
              <a:rPr lang="en-US" sz="1700" dirty="0" smtClean="0">
                <a:latin typeface="+mj-lt"/>
              </a:rPr>
              <a:t>Physically active patients find an effective coping strategy in exercise</a:t>
            </a:r>
          </a:p>
          <a:p>
            <a:pPr>
              <a:spcBef>
                <a:spcPts val="600"/>
              </a:spcBef>
            </a:pPr>
            <a:endParaRPr lang="en-US" sz="1700" dirty="0">
              <a:latin typeface="+mj-lt"/>
            </a:endParaRPr>
          </a:p>
        </p:txBody>
      </p:sp>
      <p:pic>
        <p:nvPicPr>
          <p:cNvPr id="17410" name="Picture 2" descr="Risultati immagini per the end  icon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0" y="4506144"/>
            <a:ext cx="1815281" cy="18152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98527403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899592" y="692696"/>
            <a:ext cx="6481464" cy="646040"/>
          </a:xfrm>
        </p:spPr>
        <p:txBody>
          <a:bodyPr/>
          <a:lstStyle/>
          <a:p>
            <a:r>
              <a:rPr lang="en-US" sz="2200" dirty="0" smtClean="0"/>
              <a:t>Conclusions</a:t>
            </a:r>
            <a:endParaRPr lang="en-GB" sz="2200" dirty="0"/>
          </a:p>
        </p:txBody>
      </p:sp>
      <p:sp>
        <p:nvSpPr>
          <p:cNvPr id="2" name="TextBox 1"/>
          <p:cNvSpPr txBox="1"/>
          <p:nvPr/>
        </p:nvSpPr>
        <p:spPr>
          <a:xfrm>
            <a:off x="533400" y="1600200"/>
            <a:ext cx="8153400" cy="27392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Bef>
                <a:spcPts val="600"/>
              </a:spcBef>
              <a:buFont typeface="Wingdings" panose="05000000000000000000" pitchFamily="2" charset="2"/>
              <a:buChar char="Ø"/>
            </a:pPr>
            <a:r>
              <a:rPr lang="en-US" sz="1700" dirty="0" smtClean="0">
                <a:latin typeface="+mj-lt"/>
              </a:rPr>
              <a:t>ADT side effects can have an impact on patients body image and masculine identity</a:t>
            </a:r>
          </a:p>
          <a:p>
            <a:pPr marL="285750" indent="-285750">
              <a:spcBef>
                <a:spcPts val="600"/>
              </a:spcBef>
              <a:buFont typeface="Wingdings" panose="05000000000000000000" pitchFamily="2" charset="2"/>
              <a:buChar char="Ø"/>
            </a:pPr>
            <a:r>
              <a:rPr lang="en-US" sz="1700" dirty="0" smtClean="0">
                <a:latin typeface="+mj-lt"/>
              </a:rPr>
              <a:t>Body image issues are mostly dependent on body feminization</a:t>
            </a:r>
          </a:p>
          <a:p>
            <a:pPr marL="285750" indent="-285750">
              <a:spcBef>
                <a:spcPts val="600"/>
              </a:spcBef>
              <a:buFont typeface="Wingdings" panose="05000000000000000000" pitchFamily="2" charset="2"/>
              <a:buChar char="Ø"/>
            </a:pPr>
            <a:r>
              <a:rPr lang="en-US" sz="1700" dirty="0" smtClean="0">
                <a:latin typeface="+mj-lt"/>
              </a:rPr>
              <a:t>Physically active patients find an effective coping strategy in exercise</a:t>
            </a:r>
          </a:p>
          <a:p>
            <a:pPr marL="285750" indent="-285750">
              <a:spcBef>
                <a:spcPts val="600"/>
              </a:spcBef>
              <a:buFont typeface="Wingdings" panose="05000000000000000000" pitchFamily="2" charset="2"/>
              <a:buChar char="Ø"/>
            </a:pPr>
            <a:endParaRPr lang="en-US" sz="1700" dirty="0">
              <a:latin typeface="+mj-lt"/>
            </a:endParaRPr>
          </a:p>
          <a:p>
            <a:pPr lvl="1">
              <a:spcBef>
                <a:spcPts val="600"/>
              </a:spcBef>
            </a:pPr>
            <a:r>
              <a:rPr lang="en-US" dirty="0" smtClean="0">
                <a:solidFill>
                  <a:srgbClr val="16818D"/>
                </a:solidFill>
                <a:latin typeface="+mj-lt"/>
              </a:rPr>
              <a:t>Future directions</a:t>
            </a:r>
          </a:p>
          <a:p>
            <a:pPr marL="285750" indent="-285750">
              <a:spcBef>
                <a:spcPts val="600"/>
              </a:spcBef>
              <a:buFont typeface="Wingdings" panose="05000000000000000000" pitchFamily="2" charset="2"/>
              <a:buChar char="Ø"/>
            </a:pPr>
            <a:r>
              <a:rPr lang="en-GB" altLang="en-US" sz="1700" dirty="0" smtClean="0">
                <a:latin typeface="+mj-lt"/>
                <a:cs typeface="Tahoma" panose="020B0604030504040204" pitchFamily="34" charset="0"/>
              </a:rPr>
              <a:t>I will further explore the topic quantitatively </a:t>
            </a:r>
          </a:p>
          <a:p>
            <a:pPr marL="285750" indent="-285750">
              <a:spcBef>
                <a:spcPts val="600"/>
              </a:spcBef>
              <a:buFont typeface="Wingdings" panose="05000000000000000000" pitchFamily="2" charset="2"/>
              <a:buChar char="Ø"/>
            </a:pPr>
            <a:r>
              <a:rPr lang="en-GB" altLang="en-US" sz="1700" dirty="0" smtClean="0">
                <a:latin typeface="+mj-lt"/>
                <a:cs typeface="Tahoma" panose="020B0604030504040204" pitchFamily="34" charset="0"/>
              </a:rPr>
              <a:t>Some </a:t>
            </a:r>
            <a:r>
              <a:rPr lang="en-GB" altLang="en-US" sz="1700" dirty="0">
                <a:latin typeface="+mj-lt"/>
                <a:cs typeface="Tahoma" panose="020B0604030504040204" pitchFamily="34" charset="0"/>
              </a:rPr>
              <a:t>patients might benefit from information and support for body image </a:t>
            </a:r>
            <a:r>
              <a:rPr lang="en-GB" altLang="en-US" sz="1700" dirty="0" smtClean="0">
                <a:latin typeface="+mj-lt"/>
                <a:cs typeface="Tahoma" panose="020B0604030504040204" pitchFamily="34" charset="0"/>
              </a:rPr>
              <a:t>concerns</a:t>
            </a:r>
          </a:p>
          <a:p>
            <a:pPr marL="285750" indent="-285750">
              <a:spcBef>
                <a:spcPts val="600"/>
              </a:spcBef>
              <a:buFont typeface="Wingdings" panose="05000000000000000000" pitchFamily="2" charset="2"/>
              <a:buChar char="Ø"/>
            </a:pPr>
            <a:r>
              <a:rPr lang="en-US" sz="1700" dirty="0" smtClean="0">
                <a:latin typeface="+mj-lt"/>
                <a:cs typeface="Tahoma" panose="020B0604030504040204" pitchFamily="34" charset="0"/>
              </a:rPr>
              <a:t>Patients who are not physically active might benefit from an exercise intervention</a:t>
            </a:r>
            <a:endParaRPr lang="en-GB" sz="1700" dirty="0">
              <a:latin typeface="+mj-lt"/>
            </a:endParaRPr>
          </a:p>
        </p:txBody>
      </p:sp>
      <p:pic>
        <p:nvPicPr>
          <p:cNvPr id="17410" name="Picture 2" descr="Risultati immagini per the end  icon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0" y="4506144"/>
            <a:ext cx="1815281" cy="18152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41271539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28600" y="152400"/>
            <a:ext cx="8610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16818D"/>
                </a:solidFill>
                <a:latin typeface="+mj-lt"/>
              </a:rPr>
              <a:t>References</a:t>
            </a:r>
            <a:endParaRPr lang="en-GB" dirty="0">
              <a:solidFill>
                <a:srgbClr val="16818D"/>
              </a:solidFill>
              <a:latin typeface="+mj-lt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609600" y="887134"/>
            <a:ext cx="8229600" cy="51706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000" dirty="0" err="1">
                <a:latin typeface="+mj-lt"/>
              </a:rPr>
              <a:t>Alleva</a:t>
            </a:r>
            <a:r>
              <a:rPr lang="en-US" sz="1000" dirty="0">
                <a:latin typeface="+mj-lt"/>
              </a:rPr>
              <a:t>, J. M., </a:t>
            </a:r>
            <a:r>
              <a:rPr lang="en-US" sz="1000" dirty="0" err="1">
                <a:latin typeface="+mj-lt"/>
              </a:rPr>
              <a:t>Martijn</a:t>
            </a:r>
            <a:r>
              <a:rPr lang="en-US" sz="1000" dirty="0">
                <a:latin typeface="+mj-lt"/>
              </a:rPr>
              <a:t>, C., Jansen, A., &amp; </a:t>
            </a:r>
            <a:r>
              <a:rPr lang="en-US" sz="1000" dirty="0" err="1">
                <a:latin typeface="+mj-lt"/>
              </a:rPr>
              <a:t>Nederkoorn</a:t>
            </a:r>
            <a:r>
              <a:rPr lang="en-US" sz="1000" dirty="0">
                <a:latin typeface="+mj-lt"/>
              </a:rPr>
              <a:t>, C. (2014). Body language: Affecting body satisfaction by describing the body in functionality terms. </a:t>
            </a:r>
            <a:r>
              <a:rPr lang="en-US" sz="1000" i="1" dirty="0">
                <a:latin typeface="+mj-lt"/>
              </a:rPr>
              <a:t>Psychology of Women Quarterly, 38</a:t>
            </a:r>
            <a:r>
              <a:rPr lang="en-US" sz="1000" dirty="0">
                <a:latin typeface="+mj-lt"/>
              </a:rPr>
              <a:t>(2), 181-196. </a:t>
            </a:r>
            <a:endParaRPr lang="en-GB" sz="1000" dirty="0">
              <a:latin typeface="+mj-lt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000" dirty="0" smtClean="0">
                <a:latin typeface="+mj-lt"/>
              </a:rPr>
              <a:t>Appleton</a:t>
            </a:r>
            <a:r>
              <a:rPr lang="en-US" sz="1000" dirty="0">
                <a:latin typeface="+mj-lt"/>
              </a:rPr>
              <a:t>, L., Wyatt, D., Perkins, E., Parker, C., Crane, J., Jones, A., . . . </a:t>
            </a:r>
            <a:r>
              <a:rPr lang="en-US" sz="1000" dirty="0" err="1">
                <a:latin typeface="+mj-lt"/>
              </a:rPr>
              <a:t>Pagett</a:t>
            </a:r>
            <a:r>
              <a:rPr lang="en-US" sz="1000" dirty="0">
                <a:latin typeface="+mj-lt"/>
              </a:rPr>
              <a:t>, M. (2015). The impact of prostate cancer on men's everyday life. </a:t>
            </a:r>
            <a:r>
              <a:rPr lang="en-US" sz="1000" i="1" dirty="0">
                <a:latin typeface="+mj-lt"/>
              </a:rPr>
              <a:t>European journal of cancer care, 24</a:t>
            </a:r>
            <a:r>
              <a:rPr lang="en-US" sz="1000" dirty="0">
                <a:latin typeface="+mj-lt"/>
              </a:rPr>
              <a:t>(1), 71-84. </a:t>
            </a:r>
            <a:endParaRPr lang="en-GB" sz="1000" dirty="0">
              <a:latin typeface="+mj-lt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000" dirty="0" smtClean="0">
                <a:latin typeface="+mj-lt"/>
              </a:rPr>
              <a:t>Beauchamp</a:t>
            </a:r>
            <a:r>
              <a:rPr lang="en-US" sz="1000" dirty="0">
                <a:latin typeface="+mj-lt"/>
              </a:rPr>
              <a:t>, M. R., Carron, A. V., McCutcheon, S., &amp; Harper, O. (2007). Older adults' preferences for exercising alone versus in groups: Considering contextual congruence. </a:t>
            </a:r>
            <a:r>
              <a:rPr lang="en-US" sz="1000" i="1" dirty="0">
                <a:latin typeface="+mj-lt"/>
              </a:rPr>
              <a:t>Annals of Behavioral Medicine, 33</a:t>
            </a:r>
            <a:r>
              <a:rPr lang="en-US" sz="1000" dirty="0">
                <a:latin typeface="+mj-lt"/>
              </a:rPr>
              <a:t>(2), 200-206. </a:t>
            </a:r>
            <a:endParaRPr lang="en-GB" sz="1000" dirty="0">
              <a:latin typeface="+mj-lt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000" dirty="0" smtClean="0">
                <a:latin typeface="+mj-lt"/>
              </a:rPr>
              <a:t>Braun</a:t>
            </a:r>
            <a:r>
              <a:rPr lang="en-US" sz="1000" dirty="0">
                <a:latin typeface="+mj-lt"/>
              </a:rPr>
              <a:t>, V., &amp; Clarke, V. (2006). Using thematic analysis in psychology. </a:t>
            </a:r>
            <a:r>
              <a:rPr lang="en-US" sz="1000" i="1" dirty="0">
                <a:latin typeface="+mj-lt"/>
              </a:rPr>
              <a:t>Qualitative research in psychology, 3</a:t>
            </a:r>
            <a:r>
              <a:rPr lang="en-US" sz="1000" dirty="0">
                <a:latin typeface="+mj-lt"/>
              </a:rPr>
              <a:t>(2), 77-101. </a:t>
            </a:r>
            <a:endParaRPr lang="en-GB" sz="1000" dirty="0">
              <a:latin typeface="+mj-lt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000" dirty="0" err="1" smtClean="0">
                <a:latin typeface="+mj-lt"/>
              </a:rPr>
              <a:t>Chapple</a:t>
            </a:r>
            <a:r>
              <a:rPr lang="en-US" sz="1000" dirty="0">
                <a:latin typeface="+mj-lt"/>
              </a:rPr>
              <a:t>, A., &amp; </a:t>
            </a:r>
            <a:r>
              <a:rPr lang="en-US" sz="1000" dirty="0" err="1">
                <a:latin typeface="+mj-lt"/>
              </a:rPr>
              <a:t>Ziebland</a:t>
            </a:r>
            <a:r>
              <a:rPr lang="en-US" sz="1000" dirty="0">
                <a:latin typeface="+mj-lt"/>
              </a:rPr>
              <a:t>, S. (2002). Prostate cancer: embodied experience and perceptions of masculinity. </a:t>
            </a:r>
            <a:r>
              <a:rPr lang="en-US" sz="1000" i="1" dirty="0">
                <a:latin typeface="+mj-lt"/>
              </a:rPr>
              <a:t>Sociology of Health &amp; Illness, 24</a:t>
            </a:r>
            <a:r>
              <a:rPr lang="en-US" sz="1000" dirty="0">
                <a:latin typeface="+mj-lt"/>
              </a:rPr>
              <a:t>(6), 820-841. </a:t>
            </a:r>
            <a:endParaRPr lang="en-GB" sz="1000" dirty="0">
              <a:latin typeface="+mj-lt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000" dirty="0" smtClean="0">
                <a:latin typeface="+mj-lt"/>
              </a:rPr>
              <a:t>Chen</a:t>
            </a:r>
            <a:r>
              <a:rPr lang="en-US" sz="1000" dirty="0">
                <a:latin typeface="+mj-lt"/>
              </a:rPr>
              <a:t>, R. C., </a:t>
            </a:r>
            <a:r>
              <a:rPr lang="en-US" sz="1000" dirty="0" err="1">
                <a:latin typeface="+mj-lt"/>
              </a:rPr>
              <a:t>Hamstra</a:t>
            </a:r>
            <a:r>
              <a:rPr lang="en-US" sz="1000" dirty="0">
                <a:latin typeface="+mj-lt"/>
              </a:rPr>
              <a:t>, D. A., Sandler, H. M., &amp; </a:t>
            </a:r>
            <a:r>
              <a:rPr lang="en-US" sz="1000" dirty="0" err="1">
                <a:latin typeface="+mj-lt"/>
              </a:rPr>
              <a:t>Zietman</a:t>
            </a:r>
            <a:r>
              <a:rPr lang="en-US" sz="1000" dirty="0">
                <a:latin typeface="+mj-lt"/>
              </a:rPr>
              <a:t>, A. L. (2014). Complications of prostate cancer treatment. </a:t>
            </a:r>
            <a:r>
              <a:rPr lang="en-US" sz="1000" i="1" dirty="0">
                <a:latin typeface="+mj-lt"/>
              </a:rPr>
              <a:t>The Lancet Oncology, 15</a:t>
            </a:r>
            <a:r>
              <a:rPr lang="en-US" sz="1000" dirty="0">
                <a:latin typeface="+mj-lt"/>
              </a:rPr>
              <a:t>(4), e150. </a:t>
            </a:r>
            <a:endParaRPr lang="en-GB" sz="1000" dirty="0">
              <a:latin typeface="+mj-lt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000" dirty="0" err="1" smtClean="0">
                <a:latin typeface="+mj-lt"/>
              </a:rPr>
              <a:t>Craike</a:t>
            </a:r>
            <a:r>
              <a:rPr lang="en-US" sz="1000" dirty="0">
                <a:latin typeface="+mj-lt"/>
              </a:rPr>
              <a:t>, M. J., Livingston, P. M., &amp; </a:t>
            </a:r>
            <a:r>
              <a:rPr lang="en-US" sz="1000" dirty="0" err="1">
                <a:latin typeface="+mj-lt"/>
              </a:rPr>
              <a:t>Botti</a:t>
            </a:r>
            <a:r>
              <a:rPr lang="en-US" sz="1000" dirty="0">
                <a:latin typeface="+mj-lt"/>
              </a:rPr>
              <a:t>, M. (2009). How much do we know about the determinants of physical activity among prostate cancer survivors? Directions for future research to inform interventions. </a:t>
            </a:r>
            <a:r>
              <a:rPr lang="en-US" sz="1000" i="1" dirty="0">
                <a:latin typeface="+mj-lt"/>
              </a:rPr>
              <a:t>Australian and New Zealand journal of public health, 33</a:t>
            </a:r>
            <a:r>
              <a:rPr lang="en-US" sz="1000" dirty="0">
                <a:latin typeface="+mj-lt"/>
              </a:rPr>
              <a:t>(2), 193-194. </a:t>
            </a:r>
            <a:endParaRPr lang="en-GB" sz="1000" dirty="0">
              <a:latin typeface="+mj-lt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000" dirty="0" err="1" smtClean="0">
                <a:latin typeface="+mj-lt"/>
              </a:rPr>
              <a:t>Craike</a:t>
            </a:r>
            <a:r>
              <a:rPr lang="en-US" sz="1000" dirty="0">
                <a:latin typeface="+mj-lt"/>
              </a:rPr>
              <a:t>, M. J., Livingston, P. M., &amp; </a:t>
            </a:r>
            <a:r>
              <a:rPr lang="en-US" sz="1000" dirty="0" err="1">
                <a:latin typeface="+mj-lt"/>
              </a:rPr>
              <a:t>Botti</a:t>
            </a:r>
            <a:r>
              <a:rPr lang="en-US" sz="1000" dirty="0">
                <a:latin typeface="+mj-lt"/>
              </a:rPr>
              <a:t>, M. (2011). An exploratory study of the factors that influence physical activity for prostate cancer survivors. </a:t>
            </a:r>
            <a:r>
              <a:rPr lang="en-US" sz="1000" i="1" dirty="0">
                <a:latin typeface="+mj-lt"/>
              </a:rPr>
              <a:t>Supportive Care in Cancer, 19</a:t>
            </a:r>
            <a:r>
              <a:rPr lang="en-US" sz="1000" dirty="0">
                <a:latin typeface="+mj-lt"/>
              </a:rPr>
              <a:t>(7), 1019-1028. </a:t>
            </a:r>
            <a:endParaRPr lang="en-GB" sz="1000" dirty="0">
              <a:latin typeface="+mj-lt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000" dirty="0" err="1" smtClean="0">
                <a:latin typeface="+mj-lt"/>
              </a:rPr>
              <a:t>Dall’Era</a:t>
            </a:r>
            <a:r>
              <a:rPr lang="en-US" sz="1000" dirty="0">
                <a:latin typeface="+mj-lt"/>
              </a:rPr>
              <a:t>, M. A., </a:t>
            </a:r>
            <a:r>
              <a:rPr lang="en-US" sz="1000" dirty="0" err="1">
                <a:latin typeface="+mj-lt"/>
              </a:rPr>
              <a:t>Albertsen</a:t>
            </a:r>
            <a:r>
              <a:rPr lang="en-US" sz="1000" dirty="0">
                <a:latin typeface="+mj-lt"/>
              </a:rPr>
              <a:t>, P. C., </a:t>
            </a:r>
            <a:r>
              <a:rPr lang="en-US" sz="1000" dirty="0" err="1">
                <a:latin typeface="+mj-lt"/>
              </a:rPr>
              <a:t>Bangma</a:t>
            </a:r>
            <a:r>
              <a:rPr lang="en-US" sz="1000" dirty="0">
                <a:latin typeface="+mj-lt"/>
              </a:rPr>
              <a:t>, C., Carroll, P. R., Carter, H. B., </a:t>
            </a:r>
            <a:r>
              <a:rPr lang="en-US" sz="1000" dirty="0" err="1">
                <a:latin typeface="+mj-lt"/>
              </a:rPr>
              <a:t>Cooperberg</a:t>
            </a:r>
            <a:r>
              <a:rPr lang="en-US" sz="1000" dirty="0">
                <a:latin typeface="+mj-lt"/>
              </a:rPr>
              <a:t>, M. R., . . . </a:t>
            </a:r>
            <a:r>
              <a:rPr lang="en-US" sz="1000" dirty="0" err="1">
                <a:latin typeface="+mj-lt"/>
              </a:rPr>
              <a:t>Soloway</a:t>
            </a:r>
            <a:r>
              <a:rPr lang="en-US" sz="1000" dirty="0">
                <a:latin typeface="+mj-lt"/>
              </a:rPr>
              <a:t>, M. S. (2012). Active surveillance for prostate cancer: a systematic review of the literature. </a:t>
            </a:r>
            <a:r>
              <a:rPr lang="en-US" sz="1000" i="1" dirty="0">
                <a:latin typeface="+mj-lt"/>
              </a:rPr>
              <a:t>European urology, 62</a:t>
            </a:r>
            <a:r>
              <a:rPr lang="en-US" sz="1000" dirty="0">
                <a:latin typeface="+mj-lt"/>
              </a:rPr>
              <a:t>(6), 976-983. </a:t>
            </a:r>
            <a:endParaRPr lang="en-GB" sz="1000" dirty="0">
              <a:latin typeface="+mj-lt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000" dirty="0" err="1" smtClean="0">
                <a:latin typeface="+mj-lt"/>
              </a:rPr>
              <a:t>Ervik</a:t>
            </a:r>
            <a:r>
              <a:rPr lang="en-US" sz="1000" dirty="0">
                <a:latin typeface="+mj-lt"/>
              </a:rPr>
              <a:t>, B., &amp; </a:t>
            </a:r>
            <a:r>
              <a:rPr lang="en-US" sz="1000" dirty="0" err="1">
                <a:latin typeface="+mj-lt"/>
              </a:rPr>
              <a:t>Asplund</a:t>
            </a:r>
            <a:r>
              <a:rPr lang="en-US" sz="1000" dirty="0">
                <a:latin typeface="+mj-lt"/>
              </a:rPr>
              <a:t>, K. (2012). Dealing with a troublesome body: A qualitative interview study of men’s experiences living with prostate cancer treated with endocrine therapy. </a:t>
            </a:r>
            <a:r>
              <a:rPr lang="en-US" sz="1000" i="1" dirty="0">
                <a:latin typeface="+mj-lt"/>
              </a:rPr>
              <a:t>European Journal of Oncology Nursing, 16</a:t>
            </a:r>
            <a:r>
              <a:rPr lang="en-US" sz="1000" dirty="0">
                <a:latin typeface="+mj-lt"/>
              </a:rPr>
              <a:t>(2), 103-108. </a:t>
            </a:r>
            <a:endParaRPr lang="en-GB" sz="1000" dirty="0">
              <a:latin typeface="+mj-lt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000" dirty="0" err="1" smtClean="0">
                <a:latin typeface="+mj-lt"/>
              </a:rPr>
              <a:t>Ferlay</a:t>
            </a:r>
            <a:r>
              <a:rPr lang="en-US" sz="1000" dirty="0">
                <a:latin typeface="+mj-lt"/>
              </a:rPr>
              <a:t>, J., </a:t>
            </a:r>
            <a:r>
              <a:rPr lang="en-US" sz="1000" dirty="0" err="1">
                <a:latin typeface="+mj-lt"/>
              </a:rPr>
              <a:t>Colombet</a:t>
            </a:r>
            <a:r>
              <a:rPr lang="en-US" sz="1000" dirty="0">
                <a:latin typeface="+mj-lt"/>
              </a:rPr>
              <a:t>, M., </a:t>
            </a:r>
            <a:r>
              <a:rPr lang="en-US" sz="1000" dirty="0" err="1">
                <a:latin typeface="+mj-lt"/>
              </a:rPr>
              <a:t>Soerjomataram</a:t>
            </a:r>
            <a:r>
              <a:rPr lang="en-US" sz="1000" dirty="0">
                <a:latin typeface="+mj-lt"/>
              </a:rPr>
              <a:t>, I., </a:t>
            </a:r>
            <a:r>
              <a:rPr lang="en-US" sz="1000" dirty="0" err="1">
                <a:latin typeface="+mj-lt"/>
              </a:rPr>
              <a:t>Dyba</a:t>
            </a:r>
            <a:r>
              <a:rPr lang="en-US" sz="1000" dirty="0">
                <a:latin typeface="+mj-lt"/>
              </a:rPr>
              <a:t>, T., Randi, G., </a:t>
            </a:r>
            <a:r>
              <a:rPr lang="en-US" sz="1000" dirty="0" err="1">
                <a:latin typeface="+mj-lt"/>
              </a:rPr>
              <a:t>Bettio</a:t>
            </a:r>
            <a:r>
              <a:rPr lang="en-US" sz="1000" dirty="0">
                <a:latin typeface="+mj-lt"/>
              </a:rPr>
              <a:t>, M., . . . Bray, F. (2018). Cancer incidence and mortality patterns in Europe: Estimates for 40 countries and 25 major cancers in 2018. </a:t>
            </a:r>
            <a:r>
              <a:rPr lang="en-US" sz="1000" i="1" dirty="0">
                <a:latin typeface="+mj-lt"/>
              </a:rPr>
              <a:t>European Journal of Cancer</a:t>
            </a:r>
            <a:r>
              <a:rPr lang="en-US" sz="1000" dirty="0">
                <a:latin typeface="+mj-lt"/>
              </a:rPr>
              <a:t>. </a:t>
            </a:r>
            <a:endParaRPr lang="en-GB" sz="1000" dirty="0">
              <a:latin typeface="+mj-lt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000" dirty="0" smtClean="0">
                <a:latin typeface="+mj-lt"/>
              </a:rPr>
              <a:t>Forbes</a:t>
            </a:r>
            <a:r>
              <a:rPr lang="en-US" sz="1000" dirty="0">
                <a:latin typeface="+mj-lt"/>
              </a:rPr>
              <a:t>, C. C., Blanchard, C. M., Mummery, W. K., &amp; </a:t>
            </a:r>
            <a:r>
              <a:rPr lang="en-US" sz="1000" dirty="0" err="1">
                <a:latin typeface="+mj-lt"/>
              </a:rPr>
              <a:t>Courneya</a:t>
            </a:r>
            <a:r>
              <a:rPr lang="en-US" sz="1000" dirty="0">
                <a:latin typeface="+mj-lt"/>
              </a:rPr>
              <a:t>, K. S. (2015). </a:t>
            </a:r>
            <a:r>
              <a:rPr lang="en-US" sz="1000" i="1" dirty="0">
                <a:latin typeface="+mj-lt"/>
              </a:rPr>
              <a:t>Prevalence and correlates of strength exercise among breast, prostate, and colorectal cancer survivors.</a:t>
            </a:r>
            <a:r>
              <a:rPr lang="en-US" sz="1000" dirty="0">
                <a:latin typeface="+mj-lt"/>
              </a:rPr>
              <a:t> Paper presented at the </a:t>
            </a:r>
            <a:r>
              <a:rPr lang="en-US" sz="1000" dirty="0" err="1">
                <a:latin typeface="+mj-lt"/>
              </a:rPr>
              <a:t>Oncol</a:t>
            </a:r>
            <a:r>
              <a:rPr lang="en-US" sz="1000" dirty="0">
                <a:latin typeface="+mj-lt"/>
              </a:rPr>
              <a:t> </a:t>
            </a:r>
            <a:r>
              <a:rPr lang="en-US" sz="1000" dirty="0" err="1">
                <a:latin typeface="+mj-lt"/>
              </a:rPr>
              <a:t>Nurs</a:t>
            </a:r>
            <a:r>
              <a:rPr lang="en-US" sz="1000" dirty="0">
                <a:latin typeface="+mj-lt"/>
              </a:rPr>
              <a:t> </a:t>
            </a:r>
            <a:r>
              <a:rPr lang="en-US" sz="1000" dirty="0" smtClean="0">
                <a:latin typeface="+mj-lt"/>
              </a:rPr>
              <a:t>Forum.</a:t>
            </a:r>
            <a:endParaRPr lang="en-GB" sz="1000" dirty="0">
              <a:latin typeface="+mj-lt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000" dirty="0" smtClean="0">
                <a:latin typeface="+mj-lt"/>
              </a:rPr>
              <a:t>Fowler</a:t>
            </a:r>
            <a:r>
              <a:rPr lang="en-US" sz="1000" dirty="0">
                <a:latin typeface="+mj-lt"/>
              </a:rPr>
              <a:t>, F. J., McNaughton Collins, M., Walker </a:t>
            </a:r>
            <a:r>
              <a:rPr lang="en-US" sz="1000" dirty="0" err="1">
                <a:latin typeface="+mj-lt"/>
              </a:rPr>
              <a:t>Corkery</a:t>
            </a:r>
            <a:r>
              <a:rPr lang="en-US" sz="1000" dirty="0">
                <a:latin typeface="+mj-lt"/>
              </a:rPr>
              <a:t>, E., Elliott, D. B., &amp; Barry, M. J. (2002). The impact of androgen deprivation on quality of life after radical prostatectomy for prostate carcinoma. </a:t>
            </a:r>
            <a:r>
              <a:rPr lang="en-US" sz="1000" i="1" dirty="0">
                <a:latin typeface="+mj-lt"/>
              </a:rPr>
              <a:t>Cancer, 95</a:t>
            </a:r>
            <a:r>
              <a:rPr lang="en-US" sz="1000" dirty="0">
                <a:latin typeface="+mj-lt"/>
              </a:rPr>
              <a:t>(2), 287-295. </a:t>
            </a:r>
            <a:endParaRPr lang="en-GB" sz="1000" dirty="0">
              <a:latin typeface="+mj-lt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000" dirty="0" err="1" smtClean="0">
                <a:latin typeface="+mj-lt"/>
              </a:rPr>
              <a:t>Galdas</a:t>
            </a:r>
            <a:r>
              <a:rPr lang="en-US" sz="1000" dirty="0">
                <a:latin typeface="+mj-lt"/>
              </a:rPr>
              <a:t>, P. M., Cheater, F., &amp; Marshall, P. (2005). Men and health help‐seeking </a:t>
            </a:r>
            <a:r>
              <a:rPr lang="en-US" sz="1000" dirty="0" err="1">
                <a:latin typeface="+mj-lt"/>
              </a:rPr>
              <a:t>behaviour</a:t>
            </a:r>
            <a:r>
              <a:rPr lang="en-US" sz="1000" dirty="0">
                <a:latin typeface="+mj-lt"/>
              </a:rPr>
              <a:t>: literature review. </a:t>
            </a:r>
            <a:r>
              <a:rPr lang="en-US" sz="1000" i="1" dirty="0">
                <a:latin typeface="+mj-lt"/>
              </a:rPr>
              <a:t>Journal of advanced nursing, 49</a:t>
            </a:r>
            <a:r>
              <a:rPr lang="en-US" sz="1000" dirty="0">
                <a:latin typeface="+mj-lt"/>
              </a:rPr>
              <a:t>(6), 616-623. </a:t>
            </a:r>
            <a:endParaRPr lang="en-GB" sz="1000" dirty="0">
              <a:latin typeface="+mj-lt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000" dirty="0" err="1" smtClean="0">
                <a:latin typeface="+mj-lt"/>
              </a:rPr>
              <a:t>Glode</a:t>
            </a:r>
            <a:r>
              <a:rPr lang="en-US" sz="1000" dirty="0">
                <a:latin typeface="+mj-lt"/>
              </a:rPr>
              <a:t>, L. M., </a:t>
            </a:r>
            <a:r>
              <a:rPr lang="en-US" sz="1000" dirty="0" err="1">
                <a:latin typeface="+mj-lt"/>
              </a:rPr>
              <a:t>Tangen</a:t>
            </a:r>
            <a:r>
              <a:rPr lang="en-US" sz="1000" dirty="0">
                <a:latin typeface="+mj-lt"/>
              </a:rPr>
              <a:t>, C. M., Hussain, M., Swanson, G. P., Wood, D. P., </a:t>
            </a:r>
            <a:r>
              <a:rPr lang="en-US" sz="1000" dirty="0" err="1">
                <a:latin typeface="+mj-lt"/>
              </a:rPr>
              <a:t>Sakr</a:t>
            </a:r>
            <a:r>
              <a:rPr lang="en-US" sz="1000" dirty="0">
                <a:latin typeface="+mj-lt"/>
              </a:rPr>
              <a:t>, W., . . . </a:t>
            </a:r>
            <a:r>
              <a:rPr lang="en-US" sz="1000" dirty="0" err="1">
                <a:latin typeface="+mj-lt"/>
              </a:rPr>
              <a:t>Dorff</a:t>
            </a:r>
            <a:r>
              <a:rPr lang="en-US" sz="1000" dirty="0">
                <a:latin typeface="+mj-lt"/>
              </a:rPr>
              <a:t>, T. B. (2017). Adjuvant androgen deprivation (ADT) versus </a:t>
            </a:r>
            <a:r>
              <a:rPr lang="en-US" sz="1000" dirty="0" err="1">
                <a:latin typeface="+mj-lt"/>
              </a:rPr>
              <a:t>mitoxantrone</a:t>
            </a:r>
            <a:r>
              <a:rPr lang="en-US" sz="1000" dirty="0">
                <a:latin typeface="+mj-lt"/>
              </a:rPr>
              <a:t> plus prednisone (MP) plus ADT in high-risk prostate cancer (</a:t>
            </a:r>
            <a:r>
              <a:rPr lang="en-US" sz="1000" dirty="0" err="1">
                <a:latin typeface="+mj-lt"/>
              </a:rPr>
              <a:t>PCa</a:t>
            </a:r>
            <a:r>
              <a:rPr lang="en-US" sz="1000" dirty="0">
                <a:latin typeface="+mj-lt"/>
              </a:rPr>
              <a:t>) patients following radical prostatectomy: A phase III intergroup trial (SWOG S9921) NCT00004124. In: American Society of Clinical </a:t>
            </a:r>
            <a:r>
              <a:rPr lang="en-US" sz="1000" dirty="0" smtClean="0">
                <a:latin typeface="+mj-lt"/>
              </a:rPr>
              <a:t>Oncology.</a:t>
            </a:r>
            <a:endParaRPr lang="en-GB" sz="1000" dirty="0">
              <a:latin typeface="+mj-lt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000" dirty="0" smtClean="0">
                <a:latin typeface="+mj-lt"/>
              </a:rPr>
              <a:t>Graham</a:t>
            </a:r>
            <a:r>
              <a:rPr lang="en-US" sz="1000" dirty="0">
                <a:latin typeface="+mj-lt"/>
              </a:rPr>
              <a:t>, J., </a:t>
            </a:r>
            <a:r>
              <a:rPr lang="en-US" sz="1000" dirty="0" err="1">
                <a:latin typeface="+mj-lt"/>
              </a:rPr>
              <a:t>Kirkbride</a:t>
            </a:r>
            <a:r>
              <a:rPr lang="en-US" sz="1000" dirty="0">
                <a:latin typeface="+mj-lt"/>
              </a:rPr>
              <a:t>, P., </a:t>
            </a:r>
            <a:r>
              <a:rPr lang="en-US" sz="1000" dirty="0" err="1">
                <a:latin typeface="+mj-lt"/>
              </a:rPr>
              <a:t>Cann</a:t>
            </a:r>
            <a:r>
              <a:rPr lang="en-US" sz="1000" dirty="0">
                <a:latin typeface="+mj-lt"/>
              </a:rPr>
              <a:t>, K., </a:t>
            </a:r>
            <a:r>
              <a:rPr lang="en-US" sz="1000" dirty="0" err="1">
                <a:latin typeface="+mj-lt"/>
              </a:rPr>
              <a:t>Hasler</a:t>
            </a:r>
            <a:r>
              <a:rPr lang="en-US" sz="1000" dirty="0">
                <a:latin typeface="+mj-lt"/>
              </a:rPr>
              <a:t>, E., &amp; </a:t>
            </a:r>
            <a:r>
              <a:rPr lang="en-US" sz="1000" dirty="0" err="1">
                <a:latin typeface="+mj-lt"/>
              </a:rPr>
              <a:t>Prettyjohns</a:t>
            </a:r>
            <a:r>
              <a:rPr lang="en-US" sz="1000" dirty="0">
                <a:latin typeface="+mj-lt"/>
              </a:rPr>
              <a:t>, M. (2014). Prostate cancer: summary of updated NICE guidance. </a:t>
            </a:r>
            <a:r>
              <a:rPr lang="en-US" sz="1000" i="1" dirty="0">
                <a:latin typeface="+mj-lt"/>
              </a:rPr>
              <a:t>BMJ: British Medical Journal (Online), 348</a:t>
            </a:r>
            <a:r>
              <a:rPr lang="en-US" sz="1000" dirty="0">
                <a:latin typeface="+mj-lt"/>
              </a:rPr>
              <a:t>. </a:t>
            </a:r>
            <a:endParaRPr lang="en-GB" sz="1000" dirty="0">
              <a:latin typeface="+mj-lt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000" dirty="0" smtClean="0">
                <a:latin typeface="+mj-lt"/>
              </a:rPr>
              <a:t>Harrington</a:t>
            </a:r>
            <a:r>
              <a:rPr lang="en-US" sz="1000" dirty="0">
                <a:latin typeface="+mj-lt"/>
              </a:rPr>
              <a:t>, J. M., &amp; Badger, T. A. (2009). Body image and quality of life in men with prostate cancer. </a:t>
            </a:r>
            <a:r>
              <a:rPr lang="en-US" sz="1000" i="1" dirty="0">
                <a:latin typeface="+mj-lt"/>
              </a:rPr>
              <a:t>Cancer nursing, 32</a:t>
            </a:r>
            <a:r>
              <a:rPr lang="en-US" sz="1000" dirty="0">
                <a:latin typeface="+mj-lt"/>
              </a:rPr>
              <a:t>(2), E1-E7. </a:t>
            </a:r>
            <a:endParaRPr lang="en-GB" sz="1000" dirty="0">
              <a:latin typeface="+mj-lt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000" dirty="0" smtClean="0">
                <a:latin typeface="+mj-lt"/>
              </a:rPr>
              <a:t>Harrington</a:t>
            </a:r>
            <a:r>
              <a:rPr lang="en-US" sz="1000" dirty="0">
                <a:latin typeface="+mj-lt"/>
              </a:rPr>
              <a:t>, J. M., Jones, E. G., &amp; Badger, T. (2009). </a:t>
            </a:r>
            <a:r>
              <a:rPr lang="en-US" sz="1000" i="1" dirty="0">
                <a:latin typeface="+mj-lt"/>
              </a:rPr>
              <a:t>Body image perceptions in men with prostate cancer.</a:t>
            </a:r>
            <a:r>
              <a:rPr lang="en-US" sz="1000" dirty="0">
                <a:latin typeface="+mj-lt"/>
              </a:rPr>
              <a:t> Paper presented at the Oncology nursing </a:t>
            </a:r>
            <a:r>
              <a:rPr lang="en-US" sz="1000" dirty="0" smtClean="0">
                <a:latin typeface="+mj-lt"/>
              </a:rPr>
              <a:t>forum.</a:t>
            </a:r>
            <a:endParaRPr lang="en-GB" sz="1000" dirty="0">
              <a:latin typeface="+mj-lt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000" dirty="0" smtClean="0">
                <a:latin typeface="+mj-lt"/>
              </a:rPr>
              <a:t>Hyde</a:t>
            </a:r>
            <a:r>
              <a:rPr lang="en-US" sz="1000" dirty="0">
                <a:latin typeface="+mj-lt"/>
              </a:rPr>
              <a:t>, M., Newton, R., </a:t>
            </a:r>
            <a:r>
              <a:rPr lang="en-US" sz="1000" dirty="0" err="1">
                <a:latin typeface="+mj-lt"/>
              </a:rPr>
              <a:t>Galvao</a:t>
            </a:r>
            <a:r>
              <a:rPr lang="en-US" sz="1000" dirty="0">
                <a:latin typeface="+mj-lt"/>
              </a:rPr>
              <a:t>, D. A., Gardiner, R., </a:t>
            </a:r>
            <a:r>
              <a:rPr lang="en-US" sz="1000" dirty="0" err="1">
                <a:latin typeface="+mj-lt"/>
              </a:rPr>
              <a:t>Occhipinti</a:t>
            </a:r>
            <a:r>
              <a:rPr lang="en-US" sz="1000" dirty="0">
                <a:latin typeface="+mj-lt"/>
              </a:rPr>
              <a:t>, S., Lowe, A., . . . Chambers, S. K. (2017). Men's help‐seeking in the first year after diagnosis of </a:t>
            </a:r>
            <a:r>
              <a:rPr lang="en-US" sz="1000" dirty="0" err="1">
                <a:latin typeface="+mj-lt"/>
              </a:rPr>
              <a:t>localised</a:t>
            </a:r>
            <a:r>
              <a:rPr lang="en-US" sz="1000" dirty="0">
                <a:latin typeface="+mj-lt"/>
              </a:rPr>
              <a:t> prostate cancer. </a:t>
            </a:r>
            <a:r>
              <a:rPr lang="en-US" sz="1000" i="1" dirty="0">
                <a:latin typeface="+mj-lt"/>
              </a:rPr>
              <a:t>European journal of cancer care, 26</a:t>
            </a:r>
            <a:r>
              <a:rPr lang="en-US" sz="1000" dirty="0">
                <a:latin typeface="+mj-lt"/>
              </a:rPr>
              <a:t>(2). </a:t>
            </a:r>
            <a:endParaRPr lang="en-GB" sz="10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80657625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685800" y="304800"/>
            <a:ext cx="7543800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000" dirty="0">
                <a:latin typeface="+mj-lt"/>
              </a:rPr>
              <a:t>Hyde, M. K., </a:t>
            </a:r>
            <a:r>
              <a:rPr lang="en-US" sz="1000" dirty="0" err="1">
                <a:latin typeface="+mj-lt"/>
              </a:rPr>
              <a:t>Zajdlewicz</a:t>
            </a:r>
            <a:r>
              <a:rPr lang="en-US" sz="1000" dirty="0">
                <a:latin typeface="+mj-lt"/>
              </a:rPr>
              <a:t>, L., </a:t>
            </a:r>
            <a:r>
              <a:rPr lang="en-US" sz="1000" dirty="0" err="1">
                <a:latin typeface="+mj-lt"/>
              </a:rPr>
              <a:t>Wootten</a:t>
            </a:r>
            <a:r>
              <a:rPr lang="en-US" sz="1000" dirty="0">
                <a:latin typeface="+mj-lt"/>
              </a:rPr>
              <a:t>, A. C., Nelson, C. J., Lowe, A., Dunn, J., &amp; Chambers, S. K. (2016). Medical help-seeking for sexual concerns in prostate cancer survivors. </a:t>
            </a:r>
            <a:r>
              <a:rPr lang="en-US" sz="1000" i="1" dirty="0">
                <a:latin typeface="+mj-lt"/>
              </a:rPr>
              <a:t>Sexual medicine, 4</a:t>
            </a:r>
            <a:r>
              <a:rPr lang="en-US" sz="1000" dirty="0">
                <a:latin typeface="+mj-lt"/>
              </a:rPr>
              <a:t>(1), e7-e17. </a:t>
            </a:r>
            <a:endParaRPr lang="en-GB" sz="1000" dirty="0">
              <a:latin typeface="+mj-lt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000" dirty="0" smtClean="0">
                <a:latin typeface="+mj-lt"/>
              </a:rPr>
              <a:t>Kelly</a:t>
            </a:r>
            <a:r>
              <a:rPr lang="en-US" sz="1000" dirty="0">
                <a:latin typeface="+mj-lt"/>
              </a:rPr>
              <a:t>, D. (2009). Changed men: The embodied impact of prostate cancer. </a:t>
            </a:r>
            <a:r>
              <a:rPr lang="en-US" sz="1000" i="1" dirty="0">
                <a:latin typeface="+mj-lt"/>
              </a:rPr>
              <a:t>Qualitative Health Research, 19</a:t>
            </a:r>
            <a:r>
              <a:rPr lang="en-US" sz="1000" dirty="0">
                <a:latin typeface="+mj-lt"/>
              </a:rPr>
              <a:t>(2), 151-163. </a:t>
            </a:r>
            <a:endParaRPr lang="en-GB" sz="1000" dirty="0">
              <a:latin typeface="+mj-lt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000" dirty="0" smtClean="0">
                <a:latin typeface="+mj-lt"/>
              </a:rPr>
              <a:t>Keogh</a:t>
            </a:r>
            <a:r>
              <a:rPr lang="en-US" sz="1000" dirty="0">
                <a:latin typeface="+mj-lt"/>
              </a:rPr>
              <a:t>, J. W., Patel, A., MacLeod, R. D., &amp; Masters, J. (2013). Perceptions of physically active men with prostate cancer on the role of physical activity in maintaining their quality of life: possible influence of androgen deprivation therapy. </a:t>
            </a:r>
            <a:r>
              <a:rPr lang="en-US" sz="1000" i="1" dirty="0">
                <a:latin typeface="+mj-lt"/>
              </a:rPr>
              <a:t>Psycho‐Oncology, 22</a:t>
            </a:r>
            <a:r>
              <a:rPr lang="en-US" sz="1000" dirty="0">
                <a:latin typeface="+mj-lt"/>
              </a:rPr>
              <a:t>(12), 2869-2875. </a:t>
            </a:r>
            <a:endParaRPr lang="en-GB" sz="1000" dirty="0">
              <a:latin typeface="+mj-lt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000" dirty="0" smtClean="0">
                <a:latin typeface="+mj-lt"/>
              </a:rPr>
              <a:t>Keogh</a:t>
            </a:r>
            <a:r>
              <a:rPr lang="en-US" sz="1000" dirty="0">
                <a:latin typeface="+mj-lt"/>
              </a:rPr>
              <a:t>, J. W., Patel, A., MacLeod, R. D., &amp; Masters, J. (2014). Perceived barriers and facilitators to physical activity in men with prostate cancer: possible influence of androgen deprivation therapy. </a:t>
            </a:r>
            <a:r>
              <a:rPr lang="en-US" sz="1000" i="1" dirty="0">
                <a:latin typeface="+mj-lt"/>
              </a:rPr>
              <a:t>European journal of cancer care, 23</a:t>
            </a:r>
            <a:r>
              <a:rPr lang="en-US" sz="1000" dirty="0">
                <a:latin typeface="+mj-lt"/>
              </a:rPr>
              <a:t>(2), 263-273. </a:t>
            </a:r>
            <a:endParaRPr lang="en-GB" sz="1000" dirty="0">
              <a:latin typeface="+mj-lt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000" dirty="0" smtClean="0">
                <a:latin typeface="+mj-lt"/>
              </a:rPr>
              <a:t>Keogh</a:t>
            </a:r>
            <a:r>
              <a:rPr lang="en-US" sz="1000" dirty="0">
                <a:latin typeface="+mj-lt"/>
              </a:rPr>
              <a:t>, J. W., Shepherd, D., </a:t>
            </a:r>
            <a:r>
              <a:rPr lang="en-US" sz="1000" dirty="0" err="1">
                <a:latin typeface="+mj-lt"/>
              </a:rPr>
              <a:t>Krägeloh</a:t>
            </a:r>
            <a:r>
              <a:rPr lang="en-US" sz="1000" dirty="0">
                <a:latin typeface="+mj-lt"/>
              </a:rPr>
              <a:t>, C. U., Ryan, C., Masters, J., Shepherd, G., &amp; MacLeod, R. (2010). Predictors of physical activity and quality of life in New Zealand prostate cancer survivors undergoing androgen-deprivation therapy. </a:t>
            </a:r>
            <a:r>
              <a:rPr lang="en-US" sz="1000" i="1" dirty="0">
                <a:latin typeface="+mj-lt"/>
              </a:rPr>
              <a:t>The New Zealand Medical Journal (Online), 123</a:t>
            </a:r>
            <a:r>
              <a:rPr lang="en-US" sz="1000" dirty="0">
                <a:latin typeface="+mj-lt"/>
              </a:rPr>
              <a:t>(1325). </a:t>
            </a:r>
            <a:endParaRPr lang="en-GB" sz="1000" dirty="0">
              <a:latin typeface="+mj-lt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000" dirty="0" smtClean="0">
                <a:latin typeface="+mj-lt"/>
              </a:rPr>
              <a:t>Kunkel</a:t>
            </a:r>
            <a:r>
              <a:rPr lang="en-US" sz="1000" dirty="0">
                <a:latin typeface="+mj-lt"/>
              </a:rPr>
              <a:t>, E. J., Bakker, J. R., Myers, R. E., </a:t>
            </a:r>
            <a:r>
              <a:rPr lang="en-US" sz="1000" dirty="0" err="1">
                <a:latin typeface="+mj-lt"/>
              </a:rPr>
              <a:t>Oyesanmi</a:t>
            </a:r>
            <a:r>
              <a:rPr lang="en-US" sz="1000" dirty="0">
                <a:latin typeface="+mj-lt"/>
              </a:rPr>
              <a:t>, O., &amp; Gomella, L. G. (2000). Biopsychosocial aspects of prostate cancer. </a:t>
            </a:r>
            <a:r>
              <a:rPr lang="en-US" sz="1000" i="1" dirty="0">
                <a:latin typeface="+mj-lt"/>
              </a:rPr>
              <a:t>Psychosomatics, 41</a:t>
            </a:r>
            <a:r>
              <a:rPr lang="en-US" sz="1000" dirty="0">
                <a:latin typeface="+mj-lt"/>
              </a:rPr>
              <a:t>(2), 85-94. </a:t>
            </a:r>
            <a:endParaRPr lang="en-GB" sz="1000" dirty="0">
              <a:latin typeface="+mj-lt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000" dirty="0" err="1" smtClean="0">
                <a:latin typeface="+mj-lt"/>
              </a:rPr>
              <a:t>Langelier</a:t>
            </a:r>
            <a:r>
              <a:rPr lang="en-US" sz="1000" dirty="0">
                <a:latin typeface="+mj-lt"/>
              </a:rPr>
              <a:t>, D. M., </a:t>
            </a:r>
            <a:r>
              <a:rPr lang="en-US" sz="1000" dirty="0" err="1">
                <a:latin typeface="+mj-lt"/>
              </a:rPr>
              <a:t>Cormie</a:t>
            </a:r>
            <a:r>
              <a:rPr lang="en-US" sz="1000" dirty="0">
                <a:latin typeface="+mj-lt"/>
              </a:rPr>
              <a:t>, P., </a:t>
            </a:r>
            <a:r>
              <a:rPr lang="en-US" sz="1000" dirty="0" err="1">
                <a:latin typeface="+mj-lt"/>
              </a:rPr>
              <a:t>Bridel</a:t>
            </a:r>
            <a:r>
              <a:rPr lang="en-US" sz="1000" dirty="0">
                <a:latin typeface="+mj-lt"/>
              </a:rPr>
              <a:t>, W., Grant, C., </a:t>
            </a:r>
            <a:r>
              <a:rPr lang="en-US" sz="1000" dirty="0" err="1">
                <a:latin typeface="+mj-lt"/>
              </a:rPr>
              <a:t>Albinati</a:t>
            </a:r>
            <a:r>
              <a:rPr lang="en-US" sz="1000" dirty="0">
                <a:latin typeface="+mj-lt"/>
              </a:rPr>
              <a:t>, N., Shank, J., . . . </a:t>
            </a:r>
            <a:r>
              <a:rPr lang="en-US" sz="1000" dirty="0" err="1">
                <a:latin typeface="+mj-lt"/>
              </a:rPr>
              <a:t>Culos</a:t>
            </a:r>
            <a:r>
              <a:rPr lang="en-US" sz="1000" dirty="0">
                <a:latin typeface="+mj-lt"/>
              </a:rPr>
              <a:t>-Reed, S. N. (2018). Perceptions of masculinity and body image in men with prostate cancer: the role of exercise. </a:t>
            </a:r>
            <a:r>
              <a:rPr lang="en-US" sz="1000" i="1" dirty="0">
                <a:latin typeface="+mj-lt"/>
              </a:rPr>
              <a:t>Supportive Care in Cancer</a:t>
            </a:r>
            <a:r>
              <a:rPr lang="en-US" sz="1000" dirty="0">
                <a:latin typeface="+mj-lt"/>
              </a:rPr>
              <a:t>, 1-10. </a:t>
            </a:r>
            <a:endParaRPr lang="en-GB" sz="1000" dirty="0">
              <a:latin typeface="+mj-lt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000" dirty="0" smtClean="0">
                <a:latin typeface="+mj-lt"/>
              </a:rPr>
              <a:t>Makarov</a:t>
            </a:r>
            <a:r>
              <a:rPr lang="en-US" sz="1000" dirty="0">
                <a:latin typeface="+mj-lt"/>
              </a:rPr>
              <a:t>, D. V., Humphreys, E. B., Mangold, L. A., Carducci, M. A., </a:t>
            </a:r>
            <a:r>
              <a:rPr lang="en-US" sz="1000" dirty="0" err="1">
                <a:latin typeface="+mj-lt"/>
              </a:rPr>
              <a:t>Partin</a:t>
            </a:r>
            <a:r>
              <a:rPr lang="en-US" sz="1000" dirty="0">
                <a:latin typeface="+mj-lt"/>
              </a:rPr>
              <a:t>, A. W., </a:t>
            </a:r>
            <a:r>
              <a:rPr lang="en-US" sz="1000" dirty="0" err="1">
                <a:latin typeface="+mj-lt"/>
              </a:rPr>
              <a:t>Eisenberger</a:t>
            </a:r>
            <a:r>
              <a:rPr lang="en-US" sz="1000" dirty="0">
                <a:latin typeface="+mj-lt"/>
              </a:rPr>
              <a:t>, M. A., . . . </a:t>
            </a:r>
            <a:r>
              <a:rPr lang="en-US" sz="1000" dirty="0" err="1">
                <a:latin typeface="+mj-lt"/>
              </a:rPr>
              <a:t>Trock</a:t>
            </a:r>
            <a:r>
              <a:rPr lang="en-US" sz="1000" dirty="0">
                <a:latin typeface="+mj-lt"/>
              </a:rPr>
              <a:t>, B. J. (2008). The natural history of men treated with deferred androgen deprivation therapy in whom metastatic prostate cancer developed following radical prostatectomy. </a:t>
            </a:r>
            <a:r>
              <a:rPr lang="en-US" sz="1000" i="1" dirty="0">
                <a:latin typeface="+mj-lt"/>
              </a:rPr>
              <a:t>The Journal of urology, 179</a:t>
            </a:r>
            <a:r>
              <a:rPr lang="en-US" sz="1000" dirty="0">
                <a:latin typeface="+mj-lt"/>
              </a:rPr>
              <a:t>(1), 156-162. </a:t>
            </a:r>
            <a:endParaRPr lang="en-GB" sz="1000" dirty="0">
              <a:latin typeface="+mj-lt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000" dirty="0" err="1" smtClean="0">
                <a:latin typeface="+mj-lt"/>
              </a:rPr>
              <a:t>Meng</a:t>
            </a:r>
            <a:r>
              <a:rPr lang="en-US" sz="1000" dirty="0">
                <a:latin typeface="+mj-lt"/>
              </a:rPr>
              <a:t>, M. V., </a:t>
            </a:r>
            <a:r>
              <a:rPr lang="en-US" sz="1000" dirty="0" err="1">
                <a:latin typeface="+mj-lt"/>
              </a:rPr>
              <a:t>Grossfeld</a:t>
            </a:r>
            <a:r>
              <a:rPr lang="en-US" sz="1000" dirty="0">
                <a:latin typeface="+mj-lt"/>
              </a:rPr>
              <a:t>, G. D., </a:t>
            </a:r>
            <a:r>
              <a:rPr lang="en-US" sz="1000" dirty="0" err="1">
                <a:latin typeface="+mj-lt"/>
              </a:rPr>
              <a:t>Sadetsky</a:t>
            </a:r>
            <a:r>
              <a:rPr lang="en-US" sz="1000" dirty="0">
                <a:latin typeface="+mj-lt"/>
              </a:rPr>
              <a:t>, N., Mehta, S. S., Lubeck, D. P., &amp; Carroll, P. R. (2002). Contemporary patterns of androgen deprivation therapy use for newly diagnosed prostate cancer. </a:t>
            </a:r>
            <a:r>
              <a:rPr lang="en-US" sz="1000" i="1" dirty="0">
                <a:latin typeface="+mj-lt"/>
              </a:rPr>
              <a:t>Urology, 60</a:t>
            </a:r>
            <a:r>
              <a:rPr lang="en-US" sz="1000" dirty="0">
                <a:latin typeface="+mj-lt"/>
              </a:rPr>
              <a:t>(3), 7-11. </a:t>
            </a:r>
            <a:endParaRPr lang="en-GB" sz="1000" dirty="0">
              <a:latin typeface="+mj-lt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000" dirty="0" err="1" smtClean="0">
                <a:latin typeface="+mj-lt"/>
              </a:rPr>
              <a:t>Menzel</a:t>
            </a:r>
            <a:r>
              <a:rPr lang="en-US" sz="1000" dirty="0">
                <a:latin typeface="+mj-lt"/>
              </a:rPr>
              <a:t>, J. E., </a:t>
            </a:r>
            <a:r>
              <a:rPr lang="en-US" sz="1000" dirty="0" err="1">
                <a:latin typeface="+mj-lt"/>
              </a:rPr>
              <a:t>Krawczyk</a:t>
            </a:r>
            <a:r>
              <a:rPr lang="en-US" sz="1000" dirty="0">
                <a:latin typeface="+mj-lt"/>
              </a:rPr>
              <a:t>, R., &amp; Thompson, J. K. (2011). Attitudinal assessment of body image for adolescents and adults. </a:t>
            </a:r>
            <a:r>
              <a:rPr lang="en-US" sz="1000" i="1" dirty="0">
                <a:latin typeface="+mj-lt"/>
              </a:rPr>
              <a:t>Body image: a handbook of science, practice, and prevention, 2</a:t>
            </a:r>
            <a:r>
              <a:rPr lang="en-US" sz="1000" dirty="0">
                <a:latin typeface="+mj-lt"/>
              </a:rPr>
              <a:t>, 154-169. </a:t>
            </a:r>
            <a:endParaRPr lang="en-GB" sz="1000" dirty="0">
              <a:latin typeface="+mj-lt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000" dirty="0" err="1" smtClean="0">
                <a:latin typeface="+mj-lt"/>
              </a:rPr>
              <a:t>Navon</a:t>
            </a:r>
            <a:r>
              <a:rPr lang="en-US" sz="1000" dirty="0">
                <a:latin typeface="+mj-lt"/>
              </a:rPr>
              <a:t>, L., &amp; Morag, A. (2003). Advanced prostate cancer patients’ ways of coping with the hormonal therapy’s effect on body, sexuality, and spousal ties. </a:t>
            </a:r>
            <a:r>
              <a:rPr lang="en-US" sz="1000" i="1" dirty="0">
                <a:latin typeface="+mj-lt"/>
              </a:rPr>
              <a:t>Qualitative Health Research, 13</a:t>
            </a:r>
            <a:r>
              <a:rPr lang="en-US" sz="1000" dirty="0">
                <a:latin typeface="+mj-lt"/>
              </a:rPr>
              <a:t>(10), 1378-1392. </a:t>
            </a:r>
            <a:endParaRPr lang="en-GB" sz="1000" dirty="0">
              <a:latin typeface="+mj-lt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000" dirty="0" err="1" smtClean="0">
                <a:latin typeface="+mj-lt"/>
              </a:rPr>
              <a:t>Palinkas</a:t>
            </a:r>
            <a:r>
              <a:rPr lang="en-US" sz="1000" dirty="0">
                <a:latin typeface="+mj-lt"/>
              </a:rPr>
              <a:t>, L. A., </a:t>
            </a:r>
            <a:r>
              <a:rPr lang="en-US" sz="1000" dirty="0" err="1">
                <a:latin typeface="+mj-lt"/>
              </a:rPr>
              <a:t>Horwitz</a:t>
            </a:r>
            <a:r>
              <a:rPr lang="en-US" sz="1000" dirty="0">
                <a:latin typeface="+mj-lt"/>
              </a:rPr>
              <a:t>, S. M., Green, C. A., Wisdom, J. P., </a:t>
            </a:r>
            <a:r>
              <a:rPr lang="en-US" sz="1000" dirty="0" err="1">
                <a:latin typeface="+mj-lt"/>
              </a:rPr>
              <a:t>Duan</a:t>
            </a:r>
            <a:r>
              <a:rPr lang="en-US" sz="1000" dirty="0">
                <a:latin typeface="+mj-lt"/>
              </a:rPr>
              <a:t>, N., &amp; </a:t>
            </a:r>
            <a:r>
              <a:rPr lang="en-US" sz="1000" dirty="0" err="1">
                <a:latin typeface="+mj-lt"/>
              </a:rPr>
              <a:t>Hoagwood</a:t>
            </a:r>
            <a:r>
              <a:rPr lang="en-US" sz="1000" dirty="0">
                <a:latin typeface="+mj-lt"/>
              </a:rPr>
              <a:t>, K. (2015). Purposeful sampling for qualitative data collection and analysis in mixed method implementation research. </a:t>
            </a:r>
            <a:r>
              <a:rPr lang="en-US" sz="1000" i="1" dirty="0">
                <a:latin typeface="+mj-lt"/>
              </a:rPr>
              <a:t>Administration and Policy in Mental Health and Mental Health Services Research, 42</a:t>
            </a:r>
            <a:r>
              <a:rPr lang="en-US" sz="1000" dirty="0">
                <a:latin typeface="+mj-lt"/>
              </a:rPr>
              <a:t>(5), 533-544. </a:t>
            </a:r>
            <a:endParaRPr lang="en-GB" sz="1000" dirty="0">
              <a:latin typeface="+mj-lt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000" dirty="0" smtClean="0">
                <a:latin typeface="+mj-lt"/>
              </a:rPr>
              <a:t>Rock</a:t>
            </a:r>
            <a:r>
              <a:rPr lang="en-US" sz="1000" dirty="0">
                <a:latin typeface="+mj-lt"/>
              </a:rPr>
              <a:t>, C. L., Doyle, C., Demark‐</a:t>
            </a:r>
            <a:r>
              <a:rPr lang="en-US" sz="1000" dirty="0" err="1">
                <a:latin typeface="+mj-lt"/>
              </a:rPr>
              <a:t>Wahnefried</a:t>
            </a:r>
            <a:r>
              <a:rPr lang="en-US" sz="1000" dirty="0">
                <a:latin typeface="+mj-lt"/>
              </a:rPr>
              <a:t>, W., </a:t>
            </a:r>
            <a:r>
              <a:rPr lang="en-US" sz="1000" dirty="0" err="1">
                <a:latin typeface="+mj-lt"/>
              </a:rPr>
              <a:t>Meyerhardt</a:t>
            </a:r>
            <a:r>
              <a:rPr lang="en-US" sz="1000" dirty="0">
                <a:latin typeface="+mj-lt"/>
              </a:rPr>
              <a:t>, J., </a:t>
            </a:r>
            <a:r>
              <a:rPr lang="en-US" sz="1000" dirty="0" err="1">
                <a:latin typeface="+mj-lt"/>
              </a:rPr>
              <a:t>Courneya</a:t>
            </a:r>
            <a:r>
              <a:rPr lang="en-US" sz="1000" dirty="0">
                <a:latin typeface="+mj-lt"/>
              </a:rPr>
              <a:t>, K. S., Schwartz, A. L., . . . McCullough, M. (2012). Nutrition and physical activity guidelines for cancer survivors. </a:t>
            </a:r>
            <a:r>
              <a:rPr lang="en-US" sz="1000" i="1" dirty="0">
                <a:latin typeface="+mj-lt"/>
              </a:rPr>
              <a:t>CA: a cancer journal for clinicians, 62</a:t>
            </a:r>
            <a:r>
              <a:rPr lang="en-US" sz="1000" dirty="0">
                <a:latin typeface="+mj-lt"/>
              </a:rPr>
              <a:t>(4), 242-274. </a:t>
            </a:r>
            <a:endParaRPr lang="en-GB" sz="1000" dirty="0">
              <a:latin typeface="+mj-lt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000" dirty="0" smtClean="0">
                <a:latin typeface="+mj-lt"/>
              </a:rPr>
              <a:t>Smith</a:t>
            </a:r>
            <a:r>
              <a:rPr lang="en-US" sz="1000" dirty="0">
                <a:latin typeface="+mj-lt"/>
              </a:rPr>
              <a:t>, J. A. (2007). Beyond masculine stereotypes: Moving men's health promotion forward in Australia. </a:t>
            </a:r>
            <a:r>
              <a:rPr lang="en-US" sz="1000" i="1" dirty="0">
                <a:latin typeface="+mj-lt"/>
              </a:rPr>
              <a:t>Health promotion journal of Australia, 18</a:t>
            </a:r>
            <a:r>
              <a:rPr lang="en-US" sz="1000" dirty="0">
                <a:latin typeface="+mj-lt"/>
              </a:rPr>
              <a:t>(1), 20-25. </a:t>
            </a:r>
            <a:endParaRPr lang="en-GB" sz="1000" dirty="0">
              <a:latin typeface="+mj-lt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000" dirty="0" smtClean="0">
                <a:latin typeface="+mj-lt"/>
              </a:rPr>
              <a:t>Smith</a:t>
            </a:r>
            <a:r>
              <a:rPr lang="en-US" sz="1000" dirty="0">
                <a:latin typeface="+mj-lt"/>
              </a:rPr>
              <a:t>, M. R., Finkelstein, J. S., McGovern, F. J., </a:t>
            </a:r>
            <a:r>
              <a:rPr lang="en-US" sz="1000" dirty="0" err="1">
                <a:latin typeface="+mj-lt"/>
              </a:rPr>
              <a:t>Zietman</a:t>
            </a:r>
            <a:r>
              <a:rPr lang="en-US" sz="1000" dirty="0">
                <a:latin typeface="+mj-lt"/>
              </a:rPr>
              <a:t>, A. L., Fallon, M. A., </a:t>
            </a:r>
            <a:r>
              <a:rPr lang="en-US" sz="1000" dirty="0" err="1">
                <a:latin typeface="+mj-lt"/>
              </a:rPr>
              <a:t>Schoenfeld</a:t>
            </a:r>
            <a:r>
              <a:rPr lang="en-US" sz="1000" dirty="0">
                <a:latin typeface="+mj-lt"/>
              </a:rPr>
              <a:t>, D. A., &amp; </a:t>
            </a:r>
            <a:r>
              <a:rPr lang="en-US" sz="1000" dirty="0" err="1">
                <a:latin typeface="+mj-lt"/>
              </a:rPr>
              <a:t>Kantoff</a:t>
            </a:r>
            <a:r>
              <a:rPr lang="en-US" sz="1000" dirty="0">
                <a:latin typeface="+mj-lt"/>
              </a:rPr>
              <a:t>, P. W. (2002). Changes in body composition during androgen deprivation therapy for prostate cancer. </a:t>
            </a:r>
            <a:r>
              <a:rPr lang="en-US" sz="1000" i="1" dirty="0">
                <a:latin typeface="+mj-lt"/>
              </a:rPr>
              <a:t>The Journal of Clinical Endocrinology &amp; Metabolism, 87</a:t>
            </a:r>
            <a:r>
              <a:rPr lang="en-US" sz="1000" dirty="0">
                <a:latin typeface="+mj-lt"/>
              </a:rPr>
              <a:t>(2), 599-603. </a:t>
            </a:r>
            <a:endParaRPr lang="en-GB" sz="1000" dirty="0">
              <a:latin typeface="+mj-lt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000" dirty="0" err="1" smtClean="0">
                <a:latin typeface="+mj-lt"/>
              </a:rPr>
              <a:t>Tewari</a:t>
            </a:r>
            <a:r>
              <a:rPr lang="en-US" sz="1000" dirty="0">
                <a:latin typeface="+mj-lt"/>
              </a:rPr>
              <a:t>, A., </a:t>
            </a:r>
            <a:r>
              <a:rPr lang="en-US" sz="1000" dirty="0" err="1">
                <a:latin typeface="+mj-lt"/>
              </a:rPr>
              <a:t>Sooriakumaran</a:t>
            </a:r>
            <a:r>
              <a:rPr lang="en-US" sz="1000" dirty="0">
                <a:latin typeface="+mj-lt"/>
              </a:rPr>
              <a:t>, P., Bloch, D. A., </a:t>
            </a:r>
            <a:r>
              <a:rPr lang="en-US" sz="1000" dirty="0" err="1">
                <a:latin typeface="+mj-lt"/>
              </a:rPr>
              <a:t>Seshadri-Kreaden</a:t>
            </a:r>
            <a:r>
              <a:rPr lang="en-US" sz="1000" dirty="0">
                <a:latin typeface="+mj-lt"/>
              </a:rPr>
              <a:t>, U., Hebert, A. E., &amp; </a:t>
            </a:r>
            <a:r>
              <a:rPr lang="en-US" sz="1000" dirty="0" err="1">
                <a:latin typeface="+mj-lt"/>
              </a:rPr>
              <a:t>Wiklund</a:t>
            </a:r>
            <a:r>
              <a:rPr lang="en-US" sz="1000" dirty="0">
                <a:latin typeface="+mj-lt"/>
              </a:rPr>
              <a:t>, P. (2012). Positive surgical margin and perioperative complication rates of primary surgical treatments for prostate cancer: a systematic review and meta-analysis comparing </a:t>
            </a:r>
            <a:r>
              <a:rPr lang="en-US" sz="1000" dirty="0" err="1">
                <a:latin typeface="+mj-lt"/>
              </a:rPr>
              <a:t>retropubic</a:t>
            </a:r>
            <a:r>
              <a:rPr lang="en-US" sz="1000" dirty="0">
                <a:latin typeface="+mj-lt"/>
              </a:rPr>
              <a:t>, laparoscopic, and robotic prostatectomy. </a:t>
            </a:r>
            <a:r>
              <a:rPr lang="es-ES" sz="1000" i="1" dirty="0" err="1">
                <a:latin typeface="+mj-lt"/>
              </a:rPr>
              <a:t>European</a:t>
            </a:r>
            <a:r>
              <a:rPr lang="es-ES" sz="1000" i="1" dirty="0">
                <a:latin typeface="+mj-lt"/>
              </a:rPr>
              <a:t> </a:t>
            </a:r>
            <a:r>
              <a:rPr lang="es-ES" sz="1000" i="1" dirty="0" err="1">
                <a:latin typeface="+mj-lt"/>
              </a:rPr>
              <a:t>urology</a:t>
            </a:r>
            <a:r>
              <a:rPr lang="es-ES" sz="1000" i="1" dirty="0">
                <a:latin typeface="+mj-lt"/>
              </a:rPr>
              <a:t>, 62</a:t>
            </a:r>
            <a:r>
              <a:rPr lang="es-ES" sz="1000" dirty="0">
                <a:latin typeface="+mj-lt"/>
              </a:rPr>
              <a:t>(1), 1-15. </a:t>
            </a:r>
            <a:endParaRPr lang="en-GB" sz="10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355414084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762000" y="685800"/>
            <a:ext cx="762000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s-ES" sz="1000" dirty="0">
                <a:latin typeface="+mj-lt"/>
              </a:rPr>
              <a:t>Thompson, I. M., </a:t>
            </a:r>
            <a:r>
              <a:rPr lang="es-ES" sz="1000" dirty="0" err="1">
                <a:latin typeface="+mj-lt"/>
              </a:rPr>
              <a:t>Tangen</a:t>
            </a:r>
            <a:r>
              <a:rPr lang="es-ES" sz="1000" dirty="0">
                <a:latin typeface="+mj-lt"/>
              </a:rPr>
              <a:t>, C. M., </a:t>
            </a:r>
            <a:r>
              <a:rPr lang="es-ES" sz="1000" dirty="0" err="1">
                <a:latin typeface="+mj-lt"/>
              </a:rPr>
              <a:t>Paradelo</a:t>
            </a:r>
            <a:r>
              <a:rPr lang="es-ES" sz="1000" dirty="0">
                <a:latin typeface="+mj-lt"/>
              </a:rPr>
              <a:t>, J., Lucia, M. S., Miller, G., </a:t>
            </a:r>
            <a:r>
              <a:rPr lang="es-ES" sz="1000" dirty="0" err="1">
                <a:latin typeface="+mj-lt"/>
              </a:rPr>
              <a:t>Troyer</a:t>
            </a:r>
            <a:r>
              <a:rPr lang="es-ES" sz="1000" dirty="0">
                <a:latin typeface="+mj-lt"/>
              </a:rPr>
              <a:t>, D., . . . </a:t>
            </a:r>
            <a:r>
              <a:rPr lang="en-US" sz="1000" dirty="0">
                <a:latin typeface="+mj-lt"/>
              </a:rPr>
              <a:t>Swanson, G. (2009). Adjuvant radiotherapy for pathological T3N0M0 prostate cancer significantly reduces risk of metastases and improves survival: long-term </a:t>
            </a:r>
            <a:r>
              <a:rPr lang="en-US" sz="1000" dirty="0" err="1">
                <a:latin typeface="+mj-lt"/>
              </a:rPr>
              <a:t>followup</a:t>
            </a:r>
            <a:r>
              <a:rPr lang="en-US" sz="1000" dirty="0">
                <a:latin typeface="+mj-lt"/>
              </a:rPr>
              <a:t> of a randomized clinical trial. </a:t>
            </a:r>
            <a:r>
              <a:rPr lang="en-US" sz="1000" i="1" dirty="0">
                <a:latin typeface="+mj-lt"/>
              </a:rPr>
              <a:t>The Journal of urology, 181</a:t>
            </a:r>
            <a:r>
              <a:rPr lang="en-US" sz="1000" dirty="0">
                <a:latin typeface="+mj-lt"/>
              </a:rPr>
              <a:t>(3), 956-962. </a:t>
            </a:r>
            <a:endParaRPr lang="en-GB" sz="1000" dirty="0">
              <a:latin typeface="+mj-lt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000" dirty="0" err="1" smtClean="0">
                <a:latin typeface="+mj-lt"/>
              </a:rPr>
              <a:t>Thorsen</a:t>
            </a:r>
            <a:r>
              <a:rPr lang="en-US" sz="1000" dirty="0">
                <a:latin typeface="+mj-lt"/>
              </a:rPr>
              <a:t>, L., </a:t>
            </a:r>
            <a:r>
              <a:rPr lang="en-US" sz="1000" dirty="0" err="1">
                <a:latin typeface="+mj-lt"/>
              </a:rPr>
              <a:t>Courneya</a:t>
            </a:r>
            <a:r>
              <a:rPr lang="en-US" sz="1000" dirty="0">
                <a:latin typeface="+mj-lt"/>
              </a:rPr>
              <a:t>, K. S., </a:t>
            </a:r>
            <a:r>
              <a:rPr lang="en-US" sz="1000" dirty="0" err="1">
                <a:latin typeface="+mj-lt"/>
              </a:rPr>
              <a:t>Stevinson</a:t>
            </a:r>
            <a:r>
              <a:rPr lang="en-US" sz="1000" dirty="0">
                <a:latin typeface="+mj-lt"/>
              </a:rPr>
              <a:t>, C., &amp; </a:t>
            </a:r>
            <a:r>
              <a:rPr lang="en-US" sz="1000" dirty="0" err="1">
                <a:latin typeface="+mj-lt"/>
              </a:rPr>
              <a:t>Fosså</a:t>
            </a:r>
            <a:r>
              <a:rPr lang="en-US" sz="1000" dirty="0">
                <a:latin typeface="+mj-lt"/>
              </a:rPr>
              <a:t>, S. D. (2008). A systematic review of physical activity in prostate cancer survivors: outcomes, prevalence, and determinants. </a:t>
            </a:r>
            <a:r>
              <a:rPr lang="en-US" sz="1000" i="1" dirty="0">
                <a:latin typeface="+mj-lt"/>
              </a:rPr>
              <a:t>Supportive Care in Cancer, 16</a:t>
            </a:r>
            <a:r>
              <a:rPr lang="en-US" sz="1000" dirty="0">
                <a:latin typeface="+mj-lt"/>
              </a:rPr>
              <a:t>(9), 987-997. </a:t>
            </a:r>
            <a:endParaRPr lang="en-GB" sz="1000" dirty="0">
              <a:latin typeface="+mj-lt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000" dirty="0" smtClean="0">
                <a:latin typeface="+mj-lt"/>
              </a:rPr>
              <a:t>Torre</a:t>
            </a:r>
            <a:r>
              <a:rPr lang="en-US" sz="1000" dirty="0">
                <a:latin typeface="+mj-lt"/>
              </a:rPr>
              <a:t>, L. A., Siegel, R. L., Ward, E. M., &amp; </a:t>
            </a:r>
            <a:r>
              <a:rPr lang="en-US" sz="1000" dirty="0" err="1">
                <a:latin typeface="+mj-lt"/>
              </a:rPr>
              <a:t>Jemal</a:t>
            </a:r>
            <a:r>
              <a:rPr lang="en-US" sz="1000" dirty="0">
                <a:latin typeface="+mj-lt"/>
              </a:rPr>
              <a:t>, A. (2016). Global cancer incidence and mortality rates and trends—an update. </a:t>
            </a:r>
            <a:r>
              <a:rPr lang="en-US" sz="1000" i="1" dirty="0">
                <a:latin typeface="+mj-lt"/>
              </a:rPr>
              <a:t>Cancer Epidemiology and Prevention Biomarkers, 25</a:t>
            </a:r>
            <a:r>
              <a:rPr lang="en-US" sz="1000" dirty="0">
                <a:latin typeface="+mj-lt"/>
              </a:rPr>
              <a:t>(1), 16-27. </a:t>
            </a:r>
            <a:endParaRPr lang="en-GB" sz="1000" dirty="0">
              <a:latin typeface="+mj-lt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000" dirty="0" err="1" smtClean="0">
                <a:latin typeface="+mj-lt"/>
              </a:rPr>
              <a:t>Tylka</a:t>
            </a:r>
            <a:r>
              <a:rPr lang="en-US" sz="1000" dirty="0">
                <a:latin typeface="+mj-lt"/>
              </a:rPr>
              <a:t>, T. L., &amp; Wood-</a:t>
            </a:r>
            <a:r>
              <a:rPr lang="en-US" sz="1000" dirty="0" err="1">
                <a:latin typeface="+mj-lt"/>
              </a:rPr>
              <a:t>Barcalow</a:t>
            </a:r>
            <a:r>
              <a:rPr lang="en-US" sz="1000" dirty="0">
                <a:latin typeface="+mj-lt"/>
              </a:rPr>
              <a:t>, N. L. (2015). What is and what is not positive body image? Conceptual foundations and construct definition. </a:t>
            </a:r>
            <a:r>
              <a:rPr lang="en-US" sz="1000" i="1" dirty="0">
                <a:latin typeface="+mj-lt"/>
              </a:rPr>
              <a:t>Body image, 14</a:t>
            </a:r>
            <a:r>
              <a:rPr lang="en-US" sz="1000" dirty="0">
                <a:latin typeface="+mj-lt"/>
              </a:rPr>
              <a:t>, 118-129. </a:t>
            </a:r>
            <a:endParaRPr lang="en-GB" sz="1000" dirty="0">
              <a:latin typeface="+mj-lt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000" dirty="0" smtClean="0">
                <a:latin typeface="+mj-lt"/>
              </a:rPr>
              <a:t>Vogel</a:t>
            </a:r>
            <a:r>
              <a:rPr lang="en-US" sz="1000" dirty="0">
                <a:latin typeface="+mj-lt"/>
              </a:rPr>
              <a:t>, D. L., </a:t>
            </a:r>
            <a:r>
              <a:rPr lang="en-US" sz="1000" dirty="0" err="1">
                <a:latin typeface="+mj-lt"/>
              </a:rPr>
              <a:t>Heimerdinger</a:t>
            </a:r>
            <a:r>
              <a:rPr lang="en-US" sz="1000" dirty="0">
                <a:latin typeface="+mj-lt"/>
              </a:rPr>
              <a:t>-Edwards, S. R., Hammer, J. H., &amp; Hubbard, A. (2011). “Boys don't cry”: Examination of the links between endorsement of masculine norms, self-stigma, and help-seeking attitudes for men from diverse backgrounds. </a:t>
            </a:r>
            <a:r>
              <a:rPr lang="en-US" sz="1000" i="1" dirty="0">
                <a:latin typeface="+mj-lt"/>
              </a:rPr>
              <a:t>Journal of Counseling Psychology, 58</a:t>
            </a:r>
            <a:r>
              <a:rPr lang="en-US" sz="1000" dirty="0">
                <a:latin typeface="+mj-lt"/>
              </a:rPr>
              <a:t>(3), 368. </a:t>
            </a:r>
            <a:endParaRPr lang="en-GB" sz="1000" dirty="0">
              <a:latin typeface="+mj-lt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000" dirty="0" smtClean="0">
                <a:latin typeface="+mj-lt"/>
              </a:rPr>
              <a:t>Walker</a:t>
            </a:r>
            <a:r>
              <a:rPr lang="en-US" sz="1000" dirty="0">
                <a:latin typeface="+mj-lt"/>
              </a:rPr>
              <a:t>, L. M., Tran, S., &amp; Robinson, J. W. (2013). Luteinizing hormone–releasing hormone agonists: a quick reference for prevalence rates of potential adverse effects. </a:t>
            </a:r>
            <a:r>
              <a:rPr lang="en-US" sz="1000" i="1" dirty="0">
                <a:latin typeface="+mj-lt"/>
              </a:rPr>
              <a:t>Clinical genitourinary cancer, 11</a:t>
            </a:r>
            <a:r>
              <a:rPr lang="en-US" sz="1000" dirty="0">
                <a:latin typeface="+mj-lt"/>
              </a:rPr>
              <a:t>(4), 375-384. </a:t>
            </a:r>
            <a:endParaRPr lang="en-GB" sz="10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001349235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Risultati immagini per gifs thank you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14400" y="685800"/>
            <a:ext cx="7226300" cy="5419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Immagine correlata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0" y="685799"/>
            <a:ext cx="2664873" cy="19986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4"/>
          <a:srcRect l="18285" t="4567" r="15982"/>
          <a:stretch/>
        </p:blipFill>
        <p:spPr>
          <a:xfrm rot="1061539">
            <a:off x="3847651" y="3770083"/>
            <a:ext cx="1038089" cy="19137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0722357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Text Placeholder 3"/>
          <p:cNvSpPr>
            <a:spLocks noGrp="1"/>
          </p:cNvSpPr>
          <p:nvPr>
            <p:ph type="body" sz="quarter" idx="10"/>
          </p:nvPr>
        </p:nvSpPr>
        <p:spPr bwMode="auto">
          <a:xfrm>
            <a:off x="899591" y="689700"/>
            <a:ext cx="6515621" cy="5295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 sz="2200">
                <a:ea typeface="ＭＳ Ｐゴシック" charset="-128"/>
              </a:rPr>
              <a:t>Background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570855" y="2819400"/>
            <a:ext cx="206787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>
                <a:latin typeface="+mj-lt"/>
              </a:rPr>
              <a:t>growing population </a:t>
            </a:r>
          </a:p>
          <a:p>
            <a:pPr algn="ctr"/>
            <a:r>
              <a:rPr lang="en-US" dirty="0">
                <a:latin typeface="+mj-lt"/>
              </a:rPr>
              <a:t>of </a:t>
            </a:r>
            <a:r>
              <a:rPr lang="en-US" dirty="0" err="1">
                <a:latin typeface="+mj-lt"/>
              </a:rPr>
              <a:t>PCa</a:t>
            </a:r>
            <a:r>
              <a:rPr lang="en-US" dirty="0">
                <a:latin typeface="+mj-lt"/>
              </a:rPr>
              <a:t> survivors</a:t>
            </a:r>
            <a:endParaRPr lang="en-GB" dirty="0">
              <a:latin typeface="+mj-lt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127370" y="1219200"/>
            <a:ext cx="2895600" cy="2434500"/>
          </a:xfrm>
          <a:prstGeom prst="rect">
            <a:avLst/>
          </a:prstGeom>
          <a:noFill/>
          <a:ln w="9525" cap="flat" cmpd="sng" algn="ctr">
            <a:solidFill>
              <a:schemeClr val="accent5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5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026" name="Picture 2" descr="Risultati immagini per prostate cancer symbo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07890" y="1406794"/>
            <a:ext cx="734559" cy="13795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2365369" y="4389120"/>
            <a:ext cx="4419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latin typeface="+mj-lt"/>
              </a:rPr>
              <a:t>Androgen Deprivation Therapy (ADT)</a:t>
            </a:r>
            <a:endParaRPr lang="en-GB" dirty="0">
              <a:latin typeface="+mj-lt"/>
            </a:endParaRPr>
          </a:p>
        </p:txBody>
      </p:sp>
      <p:pic>
        <p:nvPicPr>
          <p:cNvPr id="2050" name="Picture 2" descr="Risultati immagini per injection icon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921"/>
          <a:stretch/>
        </p:blipFill>
        <p:spPr bwMode="auto">
          <a:xfrm>
            <a:off x="6301274" y="4389120"/>
            <a:ext cx="483695" cy="6282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67000" y="5404821"/>
            <a:ext cx="404813" cy="523207"/>
          </a:xfrm>
          <a:prstGeom prst="rect">
            <a:avLst/>
          </a:prstGeom>
        </p:spPr>
      </p:pic>
      <p:sp>
        <p:nvSpPr>
          <p:cNvPr id="10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3114414" y="5316711"/>
            <a:ext cx="3380306" cy="804986"/>
          </a:xfrm>
        </p:spPr>
        <p:txBody>
          <a:bodyPr/>
          <a:lstStyle/>
          <a:p>
            <a:r>
              <a:rPr lang="en-US" dirty="0">
                <a:latin typeface="+mj-lt"/>
              </a:rPr>
              <a:t>Gold standard treatment</a:t>
            </a:r>
          </a:p>
          <a:p>
            <a:r>
              <a:rPr lang="en-US" dirty="0">
                <a:latin typeface="+mj-lt"/>
              </a:rPr>
              <a:t>Received by 50% of </a:t>
            </a:r>
            <a:r>
              <a:rPr lang="en-US" dirty="0" err="1">
                <a:latin typeface="+mj-lt"/>
              </a:rPr>
              <a:t>PCa</a:t>
            </a:r>
            <a:r>
              <a:rPr lang="en-US" dirty="0">
                <a:latin typeface="+mj-lt"/>
              </a:rPr>
              <a:t> patients</a:t>
            </a:r>
            <a:endParaRPr lang="en-GB" dirty="0">
              <a:latin typeface="+mj-lt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870782" y="6370646"/>
            <a:ext cx="3088859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500" dirty="0" smtClean="0">
                <a:latin typeface="+mj-lt"/>
              </a:rPr>
              <a:t>(Chen </a:t>
            </a:r>
            <a:r>
              <a:rPr lang="en-GB" sz="1500" dirty="0">
                <a:latin typeface="+mj-lt"/>
              </a:rPr>
              <a:t>et al., </a:t>
            </a:r>
            <a:r>
              <a:rPr lang="en-GB" sz="1500" dirty="0" smtClean="0">
                <a:latin typeface="+mj-lt"/>
              </a:rPr>
              <a:t>2014</a:t>
            </a:r>
            <a:r>
              <a:rPr lang="en-GB" sz="1500" dirty="0">
                <a:latin typeface="+mj-lt"/>
              </a:rPr>
              <a:t>; </a:t>
            </a:r>
            <a:r>
              <a:rPr lang="en-GB" sz="1500" dirty="0" err="1">
                <a:latin typeface="+mj-lt"/>
              </a:rPr>
              <a:t>Ferlay</a:t>
            </a:r>
            <a:r>
              <a:rPr lang="en-GB" sz="1500" dirty="0">
                <a:latin typeface="+mj-lt"/>
              </a:rPr>
              <a:t> et al., 2018)</a:t>
            </a:r>
          </a:p>
        </p:txBody>
      </p:sp>
    </p:spTree>
    <p:extLst>
      <p:ext uri="{BB962C8B-B14F-4D97-AF65-F5344CB8AC3E}">
        <p14:creationId xmlns:p14="http://schemas.microsoft.com/office/powerpoint/2010/main" val="820251133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899591" y="689700"/>
            <a:ext cx="6720409" cy="651068"/>
          </a:xfrm>
        </p:spPr>
        <p:txBody>
          <a:bodyPr/>
          <a:lstStyle/>
          <a:p>
            <a:r>
              <a:rPr lang="en-US" sz="2200" dirty="0" smtClean="0"/>
              <a:t>Androgen </a:t>
            </a:r>
            <a:r>
              <a:rPr lang="en-US" sz="2200" dirty="0"/>
              <a:t>Deprivation Therapy</a:t>
            </a:r>
            <a:endParaRPr lang="en-GB" sz="2200" dirty="0"/>
          </a:p>
        </p:txBody>
      </p:sp>
      <p:pic>
        <p:nvPicPr>
          <p:cNvPr id="11" name="Picture 4" descr="Immagine correlata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130" b="-1782"/>
          <a:stretch/>
        </p:blipFill>
        <p:spPr bwMode="auto">
          <a:xfrm>
            <a:off x="609600" y="1905000"/>
            <a:ext cx="4113790" cy="396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41791800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899591" y="689700"/>
            <a:ext cx="6720409" cy="651068"/>
          </a:xfrm>
        </p:spPr>
        <p:txBody>
          <a:bodyPr/>
          <a:lstStyle/>
          <a:p>
            <a:r>
              <a:rPr lang="en-US" sz="2200" dirty="0" smtClean="0"/>
              <a:t>Androgen </a:t>
            </a:r>
            <a:r>
              <a:rPr lang="en-US" sz="2200" dirty="0"/>
              <a:t>Deprivation Therapy</a:t>
            </a:r>
            <a:endParaRPr lang="en-GB" sz="2200" dirty="0"/>
          </a:p>
        </p:txBody>
      </p:sp>
      <p:pic>
        <p:nvPicPr>
          <p:cNvPr id="11" name="Picture 4" descr="Immagine correlata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130" b="-1782"/>
          <a:stretch/>
        </p:blipFill>
        <p:spPr bwMode="auto">
          <a:xfrm>
            <a:off x="609600" y="1905000"/>
            <a:ext cx="4113790" cy="396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4" name="Picture 2" descr="Risultati immagini per cross red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932139" y="4087661"/>
            <a:ext cx="857210" cy="10638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39167509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899591" y="689700"/>
            <a:ext cx="6720409" cy="651068"/>
          </a:xfrm>
        </p:spPr>
        <p:txBody>
          <a:bodyPr/>
          <a:lstStyle/>
          <a:p>
            <a:r>
              <a:rPr lang="en-US" sz="2200" dirty="0" smtClean="0"/>
              <a:t>Androgen </a:t>
            </a:r>
            <a:r>
              <a:rPr lang="en-US" sz="2200" dirty="0"/>
              <a:t>Deprivation Therapy</a:t>
            </a:r>
            <a:endParaRPr lang="en-GB" sz="2200" dirty="0"/>
          </a:p>
        </p:txBody>
      </p:sp>
      <p:pic>
        <p:nvPicPr>
          <p:cNvPr id="11" name="Picture 4" descr="Immagine correlata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130" b="-1782"/>
          <a:stretch/>
        </p:blipFill>
        <p:spPr bwMode="auto">
          <a:xfrm>
            <a:off x="609600" y="1905000"/>
            <a:ext cx="4113790" cy="396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4" name="Picture 2" descr="Risultati immagini per cross red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932139" y="4087661"/>
            <a:ext cx="857210" cy="10638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6096000" y="1743492"/>
            <a:ext cx="23641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>
                <a:latin typeface="+mj-lt"/>
              </a:rPr>
              <a:t>Slowing cancer growth </a:t>
            </a:r>
            <a:endParaRPr lang="en-GB" dirty="0">
              <a:latin typeface="+mj-lt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4"/>
          <a:srcRect b="1297"/>
          <a:stretch/>
        </p:blipFill>
        <p:spPr>
          <a:xfrm>
            <a:off x="5762625" y="1759306"/>
            <a:ext cx="333375" cy="3303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4805213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899591" y="689700"/>
            <a:ext cx="6720409" cy="651068"/>
          </a:xfrm>
        </p:spPr>
        <p:txBody>
          <a:bodyPr/>
          <a:lstStyle/>
          <a:p>
            <a:r>
              <a:rPr lang="en-US" sz="2200" dirty="0" smtClean="0"/>
              <a:t>Androgen </a:t>
            </a:r>
            <a:r>
              <a:rPr lang="en-US" sz="2200" dirty="0"/>
              <a:t>Deprivation Therapy</a:t>
            </a:r>
            <a:endParaRPr lang="en-GB" sz="2200" dirty="0"/>
          </a:p>
        </p:txBody>
      </p:sp>
      <p:pic>
        <p:nvPicPr>
          <p:cNvPr id="11" name="Picture 4" descr="Immagine correlata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130" b="-1782"/>
          <a:stretch/>
        </p:blipFill>
        <p:spPr bwMode="auto">
          <a:xfrm>
            <a:off x="609600" y="1905000"/>
            <a:ext cx="4113790" cy="396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4" name="Picture 2" descr="Risultati immagini per cross red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932139" y="4087661"/>
            <a:ext cx="857210" cy="10638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6096000" y="1743492"/>
            <a:ext cx="23641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>
                <a:latin typeface="+mj-lt"/>
              </a:rPr>
              <a:t>Slowing cancer growth </a:t>
            </a:r>
            <a:endParaRPr lang="en-GB" dirty="0">
              <a:latin typeface="+mj-lt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4"/>
          <a:srcRect b="1297"/>
          <a:stretch/>
        </p:blipFill>
        <p:spPr>
          <a:xfrm>
            <a:off x="5762625" y="1759306"/>
            <a:ext cx="333375" cy="330369"/>
          </a:xfrm>
          <a:prstGeom prst="rect">
            <a:avLst/>
          </a:prstGeom>
        </p:spPr>
      </p:pic>
      <p:pic>
        <p:nvPicPr>
          <p:cNvPr id="10244" name="Picture 4" descr="Risultati immagini per negative icon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96484" y="2469242"/>
            <a:ext cx="437806" cy="4378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4800600" y="2483710"/>
            <a:ext cx="3971728" cy="256993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>
                <a:latin typeface="+mj-lt"/>
              </a:rPr>
              <a:t>Side effects:</a:t>
            </a:r>
          </a:p>
          <a:p>
            <a:pPr marL="1655763" lvl="3" indent="-285750">
              <a:buFontTx/>
              <a:buChar char="-"/>
            </a:pPr>
            <a:r>
              <a:rPr lang="en-US" sz="1300" dirty="0">
                <a:latin typeface="+mj-lt"/>
              </a:rPr>
              <a:t>Weight gain</a:t>
            </a:r>
          </a:p>
          <a:p>
            <a:pPr marL="1655763" lvl="3" indent="-285750">
              <a:buFontTx/>
              <a:buChar char="-"/>
            </a:pPr>
            <a:r>
              <a:rPr lang="en-US" sz="1300" dirty="0">
                <a:latin typeface="+mj-lt"/>
              </a:rPr>
              <a:t>Loss of muscle mass</a:t>
            </a:r>
          </a:p>
          <a:p>
            <a:pPr marL="1655763" lvl="3" indent="-285750">
              <a:buFontTx/>
              <a:buChar char="-"/>
            </a:pPr>
            <a:r>
              <a:rPr lang="en-US" sz="1300" dirty="0" smtClean="0">
                <a:latin typeface="+mj-lt"/>
              </a:rPr>
              <a:t>Breast </a:t>
            </a:r>
            <a:r>
              <a:rPr lang="en-US" sz="1300" dirty="0">
                <a:latin typeface="+mj-lt"/>
              </a:rPr>
              <a:t>enlargement</a:t>
            </a:r>
          </a:p>
          <a:p>
            <a:pPr marL="1655763" lvl="3" indent="-285750">
              <a:buFontTx/>
              <a:buChar char="-"/>
            </a:pPr>
            <a:r>
              <a:rPr lang="en-US" sz="1300" dirty="0" smtClean="0">
                <a:latin typeface="+mj-lt"/>
              </a:rPr>
              <a:t>Penile and </a:t>
            </a:r>
            <a:r>
              <a:rPr lang="en-US" sz="1300" dirty="0"/>
              <a:t>testicular </a:t>
            </a:r>
            <a:r>
              <a:rPr lang="en-US" sz="1300" dirty="0" smtClean="0">
                <a:latin typeface="+mj-lt"/>
              </a:rPr>
              <a:t>shrinkage</a:t>
            </a:r>
            <a:endParaRPr lang="en-US" sz="1300" dirty="0">
              <a:latin typeface="+mj-lt"/>
            </a:endParaRPr>
          </a:p>
          <a:p>
            <a:pPr marL="1655763" lvl="3" indent="-285750">
              <a:buFontTx/>
              <a:buChar char="-"/>
            </a:pPr>
            <a:r>
              <a:rPr lang="en-US" sz="1300" dirty="0" smtClean="0">
                <a:latin typeface="+mj-lt"/>
              </a:rPr>
              <a:t>Lack </a:t>
            </a:r>
            <a:r>
              <a:rPr lang="en-US" sz="1300" dirty="0">
                <a:latin typeface="+mj-lt"/>
              </a:rPr>
              <a:t>of libido</a:t>
            </a:r>
          </a:p>
          <a:p>
            <a:pPr marL="1655763" lvl="3" indent="-285750">
              <a:buFontTx/>
              <a:buChar char="-"/>
            </a:pPr>
            <a:r>
              <a:rPr lang="en-US" sz="1300" dirty="0">
                <a:latin typeface="+mj-lt"/>
              </a:rPr>
              <a:t>Impotence</a:t>
            </a:r>
          </a:p>
          <a:p>
            <a:pPr marL="1655763" lvl="3" indent="-285750">
              <a:buFontTx/>
              <a:buChar char="-"/>
            </a:pPr>
            <a:r>
              <a:rPr lang="en-US" sz="1300" dirty="0">
                <a:latin typeface="+mj-lt"/>
              </a:rPr>
              <a:t>Incontinence </a:t>
            </a:r>
          </a:p>
          <a:p>
            <a:pPr marL="1655763" lvl="3" indent="-285750">
              <a:buFontTx/>
              <a:buChar char="-"/>
            </a:pPr>
            <a:r>
              <a:rPr lang="en-US" sz="1300" dirty="0">
                <a:latin typeface="+mj-lt"/>
              </a:rPr>
              <a:t>Hot flushes</a:t>
            </a:r>
          </a:p>
          <a:p>
            <a:pPr marL="1655763" lvl="3" indent="-285750">
              <a:buFontTx/>
              <a:buChar char="-"/>
            </a:pPr>
            <a:r>
              <a:rPr lang="en-US" sz="1300" dirty="0" smtClean="0">
                <a:latin typeface="+mj-lt"/>
              </a:rPr>
              <a:t>Fatigue</a:t>
            </a:r>
          </a:p>
          <a:p>
            <a:pPr lvl="3" indent="0"/>
            <a:r>
              <a:rPr lang="en-US" sz="1300" dirty="0" smtClean="0">
                <a:latin typeface="+mj-lt"/>
              </a:rPr>
              <a:t>Etc.</a:t>
            </a:r>
            <a:endParaRPr lang="en-US" sz="1300" dirty="0">
              <a:latin typeface="+mj-lt"/>
            </a:endParaRPr>
          </a:p>
          <a:p>
            <a:pPr lvl="5" algn="ctr"/>
            <a:endParaRPr lang="en-GB" sz="13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709917031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xmlns="" name="CAR PPT template SKY BLUE with UWE logo bottom STANDARD.pptx" id="{E11720C4-99BE-AA49-B1B9-D5B9D06DB764}" vid="{10A87D98-1057-E742-93F6-78968EA09832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4E97810831F2544D8A7E6DDAEB5BA513" ma:contentTypeVersion="0" ma:contentTypeDescription="Create a new document." ma:contentTypeScope="" ma:versionID="9c0d8ab86a9fa0b92fcddec66860f458">
  <xsd:schema xmlns:xsd="http://www.w3.org/2001/XMLSchema" xmlns:p="http://schemas.microsoft.com/office/2006/metadata/properties" targetNamespace="http://schemas.microsoft.com/office/2006/metadata/properties" ma:root="true" ma:fieldsID="4aeb20c0e3442673af7ee10786458764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office/internal/2005/internalDocumentation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 ma:readOnly="tru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lastPrinted" minOccurs="0" maxOccurs="1" type="xsd:dateTime"/>
        <xsd:element name="contentStatus" minOccurs="0" maxOccurs="1" type="xsd:string"/>
      </xsd:all>
    </xsd:complexType>
  </xsd:schema>
</ct:contentTypeSchema>
</file>

<file path=customXml/itemProps1.xml><?xml version="1.0" encoding="utf-8"?>
<ds:datastoreItem xmlns:ds="http://schemas.openxmlformats.org/officeDocument/2006/customXml" ds:itemID="{03ECC6E4-C16C-412D-A640-E5E2DAA02328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office/internal/2005/internalDocumentation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CAR PPT template SKY BLUE with UWE logo bottom STANDARD</Template>
  <TotalTime>2252</TotalTime>
  <Words>3574</Words>
  <Application>Microsoft Office PowerPoint</Application>
  <PresentationFormat>On-screen Show (4:3)</PresentationFormat>
  <Paragraphs>381</Paragraphs>
  <Slides>45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45</vt:i4>
      </vt:variant>
    </vt:vector>
  </HeadingPairs>
  <TitlesOfParts>
    <vt:vector size="46" baseType="lpstr">
      <vt:lpstr>Custom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University of the West of England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Caterina Gentili</dc:creator>
  <cp:lastModifiedBy>Sahni, Asha</cp:lastModifiedBy>
  <cp:revision>150</cp:revision>
  <cp:lastPrinted>2016-04-26T08:55:24Z</cp:lastPrinted>
  <dcterms:created xsi:type="dcterms:W3CDTF">2018-05-29T14:07:32Z</dcterms:created>
  <dcterms:modified xsi:type="dcterms:W3CDTF">2018-11-01T11:47:55Z</dcterms:modified>
</cp:coreProperties>
</file>