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1"/>
    <p:restoredTop sz="94694"/>
  </p:normalViewPr>
  <p:slideViewPr>
    <p:cSldViewPr snapToGrid="0" snapToObjects="1">
      <p:cViewPr>
        <p:scale>
          <a:sx n="125" d="100"/>
          <a:sy n="125" d="100"/>
        </p:scale>
        <p:origin x="-18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olumes\HISTOPATH\collated%20data%20BRAF%202016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HISTOPATH\collated%20data%20BRAF%202016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'Age means'!$F$19:$F$28</c:f>
              <c:strCache>
                <c:ptCount val="10"/>
                <c:pt idx="0">
                  <c:v>0-10</c:v>
                </c:pt>
                <c:pt idx="1">
                  <c:v>10--20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&gt;90</c:v>
                </c:pt>
              </c:strCache>
            </c:strRef>
          </c:cat>
          <c:val>
            <c:numRef>
              <c:f>'Age means'!$G$19:$G$28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25</c:v>
                </c:pt>
                <c:pt idx="5">
                  <c:v>42</c:v>
                </c:pt>
                <c:pt idx="6">
                  <c:v>66</c:v>
                </c:pt>
                <c:pt idx="7">
                  <c:v>102</c:v>
                </c:pt>
                <c:pt idx="8">
                  <c:v>53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5-AD4F-9665-B0E1DB94D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447616"/>
        <c:axId val="126449152"/>
      </c:barChart>
      <c:catAx>
        <c:axId val="126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49152"/>
        <c:crosses val="autoZero"/>
        <c:auto val="1"/>
        <c:lblAlgn val="ctr"/>
        <c:lblOffset val="100"/>
        <c:noMultiLvlLbl val="0"/>
      </c:catAx>
      <c:valAx>
        <c:axId val="12644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'Merged tables'!$E$52</c:f>
              <c:strCache>
                <c:ptCount val="1"/>
                <c:pt idx="0">
                  <c:v>% BRAF +ve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'Merged tables'!$D$53:$D$62</c:f>
              <c:strCache>
                <c:ptCount val="10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&gt;90</c:v>
                </c:pt>
              </c:strCache>
            </c:strRef>
          </c:cat>
          <c:val>
            <c:numRef>
              <c:f>'Merged tables'!$E$53:$E$62</c:f>
              <c:numCache>
                <c:formatCode>General</c:formatCode>
                <c:ptCount val="10"/>
                <c:pt idx="3" formatCode="0%">
                  <c:v>0.01</c:v>
                </c:pt>
                <c:pt idx="4" formatCode="0%">
                  <c:v>0.05</c:v>
                </c:pt>
                <c:pt idx="5" formatCode="0%">
                  <c:v>0.06</c:v>
                </c:pt>
                <c:pt idx="6" formatCode="0%">
                  <c:v>0.08</c:v>
                </c:pt>
                <c:pt idx="7" formatCode="0%">
                  <c:v>0.08</c:v>
                </c:pt>
                <c:pt idx="8" formatCode="0%">
                  <c:v>0.02</c:v>
                </c:pt>
                <c:pt idx="9" formatCode="0%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CE-3B40-BE3C-E4680A262EED}"/>
            </c:ext>
          </c:extLst>
        </c:ser>
        <c:ser>
          <c:idx val="1"/>
          <c:order val="1"/>
          <c:tx>
            <c:strRef>
              <c:f>'Merged tables'!$F$52</c:f>
              <c:strCache>
                <c:ptCount val="1"/>
                <c:pt idx="0">
                  <c:v>% BRAF -ve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'Merged tables'!$D$53:$D$62</c:f>
              <c:strCache>
                <c:ptCount val="10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&gt;90</c:v>
                </c:pt>
              </c:strCache>
            </c:strRef>
          </c:cat>
          <c:val>
            <c:numRef>
              <c:f>'Merged tables'!$F$53:$F$62</c:f>
              <c:numCache>
                <c:formatCode>General</c:formatCode>
                <c:ptCount val="10"/>
                <c:pt idx="3" formatCode="0%">
                  <c:v>0.03</c:v>
                </c:pt>
                <c:pt idx="4" formatCode="0%">
                  <c:v>0.03</c:v>
                </c:pt>
                <c:pt idx="5" formatCode="0%">
                  <c:v>7.0000000000000007E-2</c:v>
                </c:pt>
                <c:pt idx="6" formatCode="0%">
                  <c:v>0.13</c:v>
                </c:pt>
                <c:pt idx="7" formatCode="0%">
                  <c:v>0.25</c:v>
                </c:pt>
                <c:pt idx="8" formatCode="0.00%">
                  <c:v>0.14499999999999999</c:v>
                </c:pt>
                <c:pt idx="9" formatCode="0.00%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CE-3B40-BE3C-E4680A26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34432"/>
        <c:axId val="131244800"/>
      </c:barChart>
      <c:catAx>
        <c:axId val="13123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31244800"/>
        <c:crosses val="autoZero"/>
        <c:auto val="1"/>
        <c:lblAlgn val="ctr"/>
        <c:lblOffset val="100"/>
        <c:noMultiLvlLbl val="0"/>
      </c:catAx>
      <c:valAx>
        <c:axId val="1312448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23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68D25-5FDD-4719-9286-D2C0A7187145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0FFDDD-A516-4996-85D0-DEF776401E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Primary and metastatic cutaneous melanomas tested at Bristol Genetics Laboratory in 2016 and 2017</a:t>
          </a:r>
        </a:p>
      </dgm:t>
    </dgm:pt>
    <dgm:pt modelId="{97CC5A0A-16BF-46EC-8381-14325B8E9AE4}" type="parTrans" cxnId="{635A196E-2533-419C-AE35-261669625254}">
      <dgm:prSet/>
      <dgm:spPr/>
      <dgm:t>
        <a:bodyPr/>
        <a:lstStyle/>
        <a:p>
          <a:endParaRPr lang="en-US"/>
        </a:p>
      </dgm:t>
    </dgm:pt>
    <dgm:pt modelId="{49DAB747-FA9F-4BE6-BF3A-34AE0CE64A2C}" type="sibTrans" cxnId="{635A196E-2533-419C-AE35-261669625254}">
      <dgm:prSet/>
      <dgm:spPr/>
      <dgm:t>
        <a:bodyPr/>
        <a:lstStyle/>
        <a:p>
          <a:endParaRPr lang="en-US"/>
        </a:p>
      </dgm:t>
    </dgm:pt>
    <dgm:pt modelId="{2B02F7F6-26E7-42D5-B8F3-DB8E9899F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Patients from NBT and UHB</a:t>
          </a:r>
        </a:p>
      </dgm:t>
    </dgm:pt>
    <dgm:pt modelId="{48F6980E-5A68-4461-AEB1-54C4B37EDDFC}" type="parTrans" cxnId="{F7D818E4-E883-469D-90D2-7A101E9C993C}">
      <dgm:prSet/>
      <dgm:spPr/>
      <dgm:t>
        <a:bodyPr/>
        <a:lstStyle/>
        <a:p>
          <a:endParaRPr lang="en-US"/>
        </a:p>
      </dgm:t>
    </dgm:pt>
    <dgm:pt modelId="{0D5C4A16-7775-48FA-A27E-96057DE25C28}" type="sibTrans" cxnId="{F7D818E4-E883-469D-90D2-7A101E9C993C}">
      <dgm:prSet/>
      <dgm:spPr/>
      <dgm:t>
        <a:bodyPr/>
        <a:lstStyle/>
        <a:p>
          <a:endParaRPr lang="en-US"/>
        </a:p>
      </dgm:t>
    </dgm:pt>
    <dgm:pt modelId="{FDF1CD05-AC17-43C6-AD11-CEAF7AC5AA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Primary mucosal melanomas excluded</a:t>
          </a:r>
        </a:p>
      </dgm:t>
    </dgm:pt>
    <dgm:pt modelId="{DD9B5270-7BDB-4423-AAAC-928287949485}" type="parTrans" cxnId="{70F9F3D2-02B5-43F6-9BB0-97446E7F5E21}">
      <dgm:prSet/>
      <dgm:spPr/>
      <dgm:t>
        <a:bodyPr/>
        <a:lstStyle/>
        <a:p>
          <a:endParaRPr lang="en-US"/>
        </a:p>
      </dgm:t>
    </dgm:pt>
    <dgm:pt modelId="{D6A01D4D-036C-4B6F-91EC-3471CF1649B9}" type="sibTrans" cxnId="{70F9F3D2-02B5-43F6-9BB0-97446E7F5E21}">
      <dgm:prSet/>
      <dgm:spPr/>
      <dgm:t>
        <a:bodyPr/>
        <a:lstStyle/>
        <a:p>
          <a:endParaRPr lang="en-US"/>
        </a:p>
      </dgm:t>
    </dgm:pt>
    <dgm:pt modelId="{AD5E7580-6848-4705-A7EF-D7F76EEDDB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Paraffin curls or mounted slides</a:t>
          </a:r>
        </a:p>
      </dgm:t>
    </dgm:pt>
    <dgm:pt modelId="{08C8D950-98F9-4C12-AE2B-88125E3519FF}" type="parTrans" cxnId="{726CD9E9-BA9D-402E-99F8-9ECD7847C572}">
      <dgm:prSet/>
      <dgm:spPr/>
      <dgm:t>
        <a:bodyPr/>
        <a:lstStyle/>
        <a:p>
          <a:endParaRPr lang="en-US"/>
        </a:p>
      </dgm:t>
    </dgm:pt>
    <dgm:pt modelId="{036A8B67-C8E4-4FD8-8A4E-3FAE22AE3F8F}" type="sibTrans" cxnId="{726CD9E9-BA9D-402E-99F8-9ECD7847C572}">
      <dgm:prSet/>
      <dgm:spPr/>
      <dgm:t>
        <a:bodyPr/>
        <a:lstStyle/>
        <a:p>
          <a:endParaRPr lang="en-US"/>
        </a:p>
      </dgm:t>
    </dgm:pt>
    <dgm:pt modelId="{41040500-E4A4-445A-A916-CEEBFB142A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Melanoma dataset items from histopathology report</a:t>
          </a:r>
        </a:p>
      </dgm:t>
    </dgm:pt>
    <dgm:pt modelId="{77A2CCCE-44D6-4C75-91AE-0D4684BBE80F}" type="parTrans" cxnId="{2B79D382-42C5-499F-A930-3D17E2C5FC8F}">
      <dgm:prSet/>
      <dgm:spPr/>
      <dgm:t>
        <a:bodyPr/>
        <a:lstStyle/>
        <a:p>
          <a:endParaRPr lang="en-US"/>
        </a:p>
      </dgm:t>
    </dgm:pt>
    <dgm:pt modelId="{0C5F57A6-C44F-4083-BE08-3D0031CA91FF}" type="sibTrans" cxnId="{2B79D382-42C5-499F-A930-3D17E2C5FC8F}">
      <dgm:prSet/>
      <dgm:spPr/>
      <dgm:t>
        <a:bodyPr/>
        <a:lstStyle/>
        <a:p>
          <a:endParaRPr lang="en-US"/>
        </a:p>
      </dgm:t>
    </dgm:pt>
    <dgm:pt modelId="{BDB4EF34-C175-4302-855D-FC57CDAF9FD3}" type="pres">
      <dgm:prSet presAssocID="{4FB68D25-5FDD-4719-9286-D2C0A718714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D5E31E-F570-432A-9E37-CEB7245B6081}" type="pres">
      <dgm:prSet presAssocID="{830FFDDD-A516-4996-85D0-DEF776401E0A}" presName="compNode" presStyleCnt="0"/>
      <dgm:spPr/>
    </dgm:pt>
    <dgm:pt modelId="{58E43230-CC3D-4ED4-8511-A4B6FD35C741}" type="pres">
      <dgm:prSet presAssocID="{830FFDDD-A516-4996-85D0-DEF776401E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3827AC-C1C2-4C96-B325-147740B126C7}" type="pres">
      <dgm:prSet presAssocID="{830FFDDD-A516-4996-85D0-DEF776401E0A}" presName="spaceRect" presStyleCnt="0"/>
      <dgm:spPr/>
    </dgm:pt>
    <dgm:pt modelId="{BE994F83-7183-43A2-ADA9-CDBA2263B692}" type="pres">
      <dgm:prSet presAssocID="{830FFDDD-A516-4996-85D0-DEF776401E0A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60B2476-8757-47E0-8C27-D9D61D6147D0}" type="pres">
      <dgm:prSet presAssocID="{49DAB747-FA9F-4BE6-BF3A-34AE0CE64A2C}" presName="sibTrans" presStyleCnt="0"/>
      <dgm:spPr/>
    </dgm:pt>
    <dgm:pt modelId="{FF0862C2-9894-479E-961B-C2EC3D6806D5}" type="pres">
      <dgm:prSet presAssocID="{2B02F7F6-26E7-42D5-B8F3-DB8E9899F34B}" presName="compNode" presStyleCnt="0"/>
      <dgm:spPr/>
    </dgm:pt>
    <dgm:pt modelId="{3E66A50F-62B5-4E00-9D3E-3B6374327AEE}" type="pres">
      <dgm:prSet presAssocID="{2B02F7F6-26E7-42D5-B8F3-DB8E9899F3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EC741526-A15A-48AF-B3C5-FA139EE55667}" type="pres">
      <dgm:prSet presAssocID="{2B02F7F6-26E7-42D5-B8F3-DB8E9899F34B}" presName="spaceRect" presStyleCnt="0"/>
      <dgm:spPr/>
    </dgm:pt>
    <dgm:pt modelId="{7C4DA438-0248-460A-B54E-8609F8E83526}" type="pres">
      <dgm:prSet presAssocID="{2B02F7F6-26E7-42D5-B8F3-DB8E9899F34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4CFDDE4-6C03-4D6E-859D-243FF1F88DA9}" type="pres">
      <dgm:prSet presAssocID="{0D5C4A16-7775-48FA-A27E-96057DE25C28}" presName="sibTrans" presStyleCnt="0"/>
      <dgm:spPr/>
    </dgm:pt>
    <dgm:pt modelId="{9BC7B235-6A07-4965-B6F7-37DE167A2763}" type="pres">
      <dgm:prSet presAssocID="{FDF1CD05-AC17-43C6-AD11-CEAF7AC5AAA1}" presName="compNode" presStyleCnt="0"/>
      <dgm:spPr/>
    </dgm:pt>
    <dgm:pt modelId="{2C01867F-1098-445A-991B-5CAB358C7C62}" type="pres">
      <dgm:prSet presAssocID="{FDF1CD05-AC17-43C6-AD11-CEAF7AC5AA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0D134A6-A15B-4C12-BEB7-45A0A062AB8B}" type="pres">
      <dgm:prSet presAssocID="{FDF1CD05-AC17-43C6-AD11-CEAF7AC5AAA1}" presName="spaceRect" presStyleCnt="0"/>
      <dgm:spPr/>
    </dgm:pt>
    <dgm:pt modelId="{9C6D66E2-F930-4356-8035-6B568C887BA5}" type="pres">
      <dgm:prSet presAssocID="{FDF1CD05-AC17-43C6-AD11-CEAF7AC5AAA1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1C888D7B-5F82-4FFF-8FDF-5E657EA2CBCC}" type="pres">
      <dgm:prSet presAssocID="{D6A01D4D-036C-4B6F-91EC-3471CF1649B9}" presName="sibTrans" presStyleCnt="0"/>
      <dgm:spPr/>
    </dgm:pt>
    <dgm:pt modelId="{241281C1-9140-4524-8F06-891F2D4A4D38}" type="pres">
      <dgm:prSet presAssocID="{AD5E7580-6848-4705-A7EF-D7F76EEDDBA0}" presName="compNode" presStyleCnt="0"/>
      <dgm:spPr/>
    </dgm:pt>
    <dgm:pt modelId="{1B967E03-4DBF-42DE-B635-33694B678C15}" type="pres">
      <dgm:prSet presAssocID="{AD5E7580-6848-4705-A7EF-D7F76EEDDB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49CA01B-5632-4C5E-B3D3-EDD3C666AAB4}" type="pres">
      <dgm:prSet presAssocID="{AD5E7580-6848-4705-A7EF-D7F76EEDDBA0}" presName="spaceRect" presStyleCnt="0"/>
      <dgm:spPr/>
    </dgm:pt>
    <dgm:pt modelId="{FEB1C8B5-A11A-4E21-AC62-9EB641E1B326}" type="pres">
      <dgm:prSet presAssocID="{AD5E7580-6848-4705-A7EF-D7F76EEDDBA0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E9E8E94A-9D80-904F-A304-FA57AA59E7F9}" type="pres">
      <dgm:prSet presAssocID="{036A8B67-C8E4-4FD8-8A4E-3FAE22AE3F8F}" presName="sibTrans" presStyleCnt="0"/>
      <dgm:spPr/>
    </dgm:pt>
    <dgm:pt modelId="{DF9F2006-30BF-4384-B011-58F217AB0577}" type="pres">
      <dgm:prSet presAssocID="{41040500-E4A4-445A-A916-CEEBFB142A5B}" presName="compNode" presStyleCnt="0"/>
      <dgm:spPr/>
    </dgm:pt>
    <dgm:pt modelId="{FC3D5B57-3DE6-49F5-8BCE-24425DCB7D01}" type="pres">
      <dgm:prSet presAssocID="{41040500-E4A4-445A-A916-CEEBFB142A5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9C7F91D-43B3-4A7A-9DA4-D046ADB749F7}" type="pres">
      <dgm:prSet presAssocID="{41040500-E4A4-445A-A916-CEEBFB142A5B}" presName="spaceRect" presStyleCnt="0"/>
      <dgm:spPr/>
    </dgm:pt>
    <dgm:pt modelId="{9ECA7697-E088-42D3-96AC-CAB3CE9915BE}" type="pres">
      <dgm:prSet presAssocID="{41040500-E4A4-445A-A916-CEEBFB142A5B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D74879-9650-4732-B1AF-95280B5A55A5}" type="presOf" srcId="{4FB68D25-5FDD-4719-9286-D2C0A7187145}" destId="{BDB4EF34-C175-4302-855D-FC57CDAF9FD3}" srcOrd="0" destOrd="0" presId="urn:microsoft.com/office/officeart/2018/2/layout/IconLabelList"/>
    <dgm:cxn modelId="{93406736-DC9A-B648-832C-CBD8A8E2E545}" type="presOf" srcId="{41040500-E4A4-445A-A916-CEEBFB142A5B}" destId="{9ECA7697-E088-42D3-96AC-CAB3CE9915BE}" srcOrd="0" destOrd="0" presId="urn:microsoft.com/office/officeart/2018/2/layout/IconLabelList"/>
    <dgm:cxn modelId="{726CD9E9-BA9D-402E-99F8-9ECD7847C572}" srcId="{4FB68D25-5FDD-4719-9286-D2C0A7187145}" destId="{AD5E7580-6848-4705-A7EF-D7F76EEDDBA0}" srcOrd="3" destOrd="0" parTransId="{08C8D950-98F9-4C12-AE2B-88125E3519FF}" sibTransId="{036A8B67-C8E4-4FD8-8A4E-3FAE22AE3F8F}"/>
    <dgm:cxn modelId="{F7D818E4-E883-469D-90D2-7A101E9C993C}" srcId="{4FB68D25-5FDD-4719-9286-D2C0A7187145}" destId="{2B02F7F6-26E7-42D5-B8F3-DB8E9899F34B}" srcOrd="1" destOrd="0" parTransId="{48F6980E-5A68-4461-AEB1-54C4B37EDDFC}" sibTransId="{0D5C4A16-7775-48FA-A27E-96057DE25C28}"/>
    <dgm:cxn modelId="{635A196E-2533-419C-AE35-261669625254}" srcId="{4FB68D25-5FDD-4719-9286-D2C0A7187145}" destId="{830FFDDD-A516-4996-85D0-DEF776401E0A}" srcOrd="0" destOrd="0" parTransId="{97CC5A0A-16BF-46EC-8381-14325B8E9AE4}" sibTransId="{49DAB747-FA9F-4BE6-BF3A-34AE0CE64A2C}"/>
    <dgm:cxn modelId="{47012E1B-6FCC-EF43-B87B-31E7E2645FD9}" type="presOf" srcId="{830FFDDD-A516-4996-85D0-DEF776401E0A}" destId="{BE994F83-7183-43A2-ADA9-CDBA2263B692}" srcOrd="0" destOrd="0" presId="urn:microsoft.com/office/officeart/2018/2/layout/IconLabelList"/>
    <dgm:cxn modelId="{2B79D382-42C5-499F-A930-3D17E2C5FC8F}" srcId="{4FB68D25-5FDD-4719-9286-D2C0A7187145}" destId="{41040500-E4A4-445A-A916-CEEBFB142A5B}" srcOrd="4" destOrd="0" parTransId="{77A2CCCE-44D6-4C75-91AE-0D4684BBE80F}" sibTransId="{0C5F57A6-C44F-4083-BE08-3D0031CA91FF}"/>
    <dgm:cxn modelId="{B029A7EA-5091-204A-8355-DF729BA3BA0D}" type="presOf" srcId="{AD5E7580-6848-4705-A7EF-D7F76EEDDBA0}" destId="{FEB1C8B5-A11A-4E21-AC62-9EB641E1B326}" srcOrd="0" destOrd="0" presId="urn:microsoft.com/office/officeart/2018/2/layout/IconLabelList"/>
    <dgm:cxn modelId="{7D73EA33-96E9-FA43-BDA4-277301188EF0}" type="presOf" srcId="{2B02F7F6-26E7-42D5-B8F3-DB8E9899F34B}" destId="{7C4DA438-0248-460A-B54E-8609F8E83526}" srcOrd="0" destOrd="0" presId="urn:microsoft.com/office/officeart/2018/2/layout/IconLabelList"/>
    <dgm:cxn modelId="{E24C6467-3190-B54F-AE06-11FC33568EA4}" type="presOf" srcId="{FDF1CD05-AC17-43C6-AD11-CEAF7AC5AAA1}" destId="{9C6D66E2-F930-4356-8035-6B568C887BA5}" srcOrd="0" destOrd="0" presId="urn:microsoft.com/office/officeart/2018/2/layout/IconLabelList"/>
    <dgm:cxn modelId="{70F9F3D2-02B5-43F6-9BB0-97446E7F5E21}" srcId="{4FB68D25-5FDD-4719-9286-D2C0A7187145}" destId="{FDF1CD05-AC17-43C6-AD11-CEAF7AC5AAA1}" srcOrd="2" destOrd="0" parTransId="{DD9B5270-7BDB-4423-AAAC-928287949485}" sibTransId="{D6A01D4D-036C-4B6F-91EC-3471CF1649B9}"/>
    <dgm:cxn modelId="{86BE9EFB-34F1-0D48-82F7-EE89D19B0BD4}" type="presParOf" srcId="{BDB4EF34-C175-4302-855D-FC57CDAF9FD3}" destId="{69D5E31E-F570-432A-9E37-CEB7245B6081}" srcOrd="0" destOrd="0" presId="urn:microsoft.com/office/officeart/2018/2/layout/IconLabelList"/>
    <dgm:cxn modelId="{964D287C-0BAD-304B-A5B5-7CE18E7DF373}" type="presParOf" srcId="{69D5E31E-F570-432A-9E37-CEB7245B6081}" destId="{58E43230-CC3D-4ED4-8511-A4B6FD35C741}" srcOrd="0" destOrd="0" presId="urn:microsoft.com/office/officeart/2018/2/layout/IconLabelList"/>
    <dgm:cxn modelId="{C8B3894C-00C1-5943-83AF-06BB51668B9C}" type="presParOf" srcId="{69D5E31E-F570-432A-9E37-CEB7245B6081}" destId="{753827AC-C1C2-4C96-B325-147740B126C7}" srcOrd="1" destOrd="0" presId="urn:microsoft.com/office/officeart/2018/2/layout/IconLabelList"/>
    <dgm:cxn modelId="{EFC493CE-1DF3-D543-ADFB-49DE618D1AF5}" type="presParOf" srcId="{69D5E31E-F570-432A-9E37-CEB7245B6081}" destId="{BE994F83-7183-43A2-ADA9-CDBA2263B692}" srcOrd="2" destOrd="0" presId="urn:microsoft.com/office/officeart/2018/2/layout/IconLabelList"/>
    <dgm:cxn modelId="{CE7F5642-09AF-414B-A45A-76ABF7DF72DA}" type="presParOf" srcId="{BDB4EF34-C175-4302-855D-FC57CDAF9FD3}" destId="{360B2476-8757-47E0-8C27-D9D61D6147D0}" srcOrd="1" destOrd="0" presId="urn:microsoft.com/office/officeart/2018/2/layout/IconLabelList"/>
    <dgm:cxn modelId="{9DEA4614-9162-0548-9924-D4B640085201}" type="presParOf" srcId="{BDB4EF34-C175-4302-855D-FC57CDAF9FD3}" destId="{FF0862C2-9894-479E-961B-C2EC3D6806D5}" srcOrd="2" destOrd="0" presId="urn:microsoft.com/office/officeart/2018/2/layout/IconLabelList"/>
    <dgm:cxn modelId="{B452E2AB-D667-8D4E-86AA-DAF8D6592496}" type="presParOf" srcId="{FF0862C2-9894-479E-961B-C2EC3D6806D5}" destId="{3E66A50F-62B5-4E00-9D3E-3B6374327AEE}" srcOrd="0" destOrd="0" presId="urn:microsoft.com/office/officeart/2018/2/layout/IconLabelList"/>
    <dgm:cxn modelId="{11BD47EA-837C-9E40-B060-1F14A6007190}" type="presParOf" srcId="{FF0862C2-9894-479E-961B-C2EC3D6806D5}" destId="{EC741526-A15A-48AF-B3C5-FA139EE55667}" srcOrd="1" destOrd="0" presId="urn:microsoft.com/office/officeart/2018/2/layout/IconLabelList"/>
    <dgm:cxn modelId="{7FE7A92B-905B-B34C-BBD2-74185395C5C8}" type="presParOf" srcId="{FF0862C2-9894-479E-961B-C2EC3D6806D5}" destId="{7C4DA438-0248-460A-B54E-8609F8E83526}" srcOrd="2" destOrd="0" presId="urn:microsoft.com/office/officeart/2018/2/layout/IconLabelList"/>
    <dgm:cxn modelId="{9F0F6153-DA13-3C40-B480-B5D6DD414735}" type="presParOf" srcId="{BDB4EF34-C175-4302-855D-FC57CDAF9FD3}" destId="{34CFDDE4-6C03-4D6E-859D-243FF1F88DA9}" srcOrd="3" destOrd="0" presId="urn:microsoft.com/office/officeart/2018/2/layout/IconLabelList"/>
    <dgm:cxn modelId="{C3284901-65F1-4948-9F09-6AB494D87714}" type="presParOf" srcId="{BDB4EF34-C175-4302-855D-FC57CDAF9FD3}" destId="{9BC7B235-6A07-4965-B6F7-37DE167A2763}" srcOrd="4" destOrd="0" presId="urn:microsoft.com/office/officeart/2018/2/layout/IconLabelList"/>
    <dgm:cxn modelId="{B0A6F9BD-6723-CC44-9C07-E3BEDBA962FB}" type="presParOf" srcId="{9BC7B235-6A07-4965-B6F7-37DE167A2763}" destId="{2C01867F-1098-445A-991B-5CAB358C7C62}" srcOrd="0" destOrd="0" presId="urn:microsoft.com/office/officeart/2018/2/layout/IconLabelList"/>
    <dgm:cxn modelId="{4FF3FD96-F1C5-DF44-A496-9BEB9BDCEFE6}" type="presParOf" srcId="{9BC7B235-6A07-4965-B6F7-37DE167A2763}" destId="{00D134A6-A15B-4C12-BEB7-45A0A062AB8B}" srcOrd="1" destOrd="0" presId="urn:microsoft.com/office/officeart/2018/2/layout/IconLabelList"/>
    <dgm:cxn modelId="{A34E0DFF-6909-4F47-8263-44F85A72D990}" type="presParOf" srcId="{9BC7B235-6A07-4965-B6F7-37DE167A2763}" destId="{9C6D66E2-F930-4356-8035-6B568C887BA5}" srcOrd="2" destOrd="0" presId="urn:microsoft.com/office/officeart/2018/2/layout/IconLabelList"/>
    <dgm:cxn modelId="{ED0DF4B1-A898-1845-9954-2502BE010F84}" type="presParOf" srcId="{BDB4EF34-C175-4302-855D-FC57CDAF9FD3}" destId="{1C888D7B-5F82-4FFF-8FDF-5E657EA2CBCC}" srcOrd="5" destOrd="0" presId="urn:microsoft.com/office/officeart/2018/2/layout/IconLabelList"/>
    <dgm:cxn modelId="{D74A9ABC-EBC1-B94B-8257-1B13748646A2}" type="presParOf" srcId="{BDB4EF34-C175-4302-855D-FC57CDAF9FD3}" destId="{241281C1-9140-4524-8F06-891F2D4A4D38}" srcOrd="6" destOrd="0" presId="urn:microsoft.com/office/officeart/2018/2/layout/IconLabelList"/>
    <dgm:cxn modelId="{67793084-AE34-FD4C-8F19-9D3F1307D5F9}" type="presParOf" srcId="{241281C1-9140-4524-8F06-891F2D4A4D38}" destId="{1B967E03-4DBF-42DE-B635-33694B678C15}" srcOrd="0" destOrd="0" presId="urn:microsoft.com/office/officeart/2018/2/layout/IconLabelList"/>
    <dgm:cxn modelId="{B82475AC-8520-AF4B-B2C7-A2A078EB281C}" type="presParOf" srcId="{241281C1-9140-4524-8F06-891F2D4A4D38}" destId="{149CA01B-5632-4C5E-B3D3-EDD3C666AAB4}" srcOrd="1" destOrd="0" presId="urn:microsoft.com/office/officeart/2018/2/layout/IconLabelList"/>
    <dgm:cxn modelId="{347AF45B-4FFB-E140-B145-E515CD85A024}" type="presParOf" srcId="{241281C1-9140-4524-8F06-891F2D4A4D38}" destId="{FEB1C8B5-A11A-4E21-AC62-9EB641E1B326}" srcOrd="2" destOrd="0" presId="urn:microsoft.com/office/officeart/2018/2/layout/IconLabelList"/>
    <dgm:cxn modelId="{818549E8-69B8-FF4C-9F69-29B7DB609D47}" type="presParOf" srcId="{BDB4EF34-C175-4302-855D-FC57CDAF9FD3}" destId="{E9E8E94A-9D80-904F-A304-FA57AA59E7F9}" srcOrd="7" destOrd="0" presId="urn:microsoft.com/office/officeart/2018/2/layout/IconLabelList"/>
    <dgm:cxn modelId="{A206F8BB-6DCC-0A46-BEA9-6DCF59C47C5E}" type="presParOf" srcId="{BDB4EF34-C175-4302-855D-FC57CDAF9FD3}" destId="{DF9F2006-30BF-4384-B011-58F217AB0577}" srcOrd="8" destOrd="0" presId="urn:microsoft.com/office/officeart/2018/2/layout/IconLabelList"/>
    <dgm:cxn modelId="{8A625C88-D113-A54A-B7FF-DEC2932E343D}" type="presParOf" srcId="{DF9F2006-30BF-4384-B011-58F217AB0577}" destId="{FC3D5B57-3DE6-49F5-8BCE-24425DCB7D01}" srcOrd="0" destOrd="0" presId="urn:microsoft.com/office/officeart/2018/2/layout/IconLabelList"/>
    <dgm:cxn modelId="{EFFFC0B7-90D7-E84E-A3B1-08DFD57CE703}" type="presParOf" srcId="{DF9F2006-30BF-4384-B011-58F217AB0577}" destId="{79C7F91D-43B3-4A7A-9DA4-D046ADB749F7}" srcOrd="1" destOrd="0" presId="urn:microsoft.com/office/officeart/2018/2/layout/IconLabelList"/>
    <dgm:cxn modelId="{99E56B2C-639F-E645-9A26-65E4C0B8A3AF}" type="presParOf" srcId="{DF9F2006-30BF-4384-B011-58F217AB0577}" destId="{9ECA7697-E088-42D3-96AC-CAB3CE9915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3230-CC3D-4ED4-8511-A4B6FD35C741}">
      <dsp:nvSpPr>
        <dsp:cNvPr id="0" name=""/>
        <dsp:cNvSpPr/>
      </dsp:nvSpPr>
      <dsp:spPr>
        <a:xfrm>
          <a:off x="618121" y="269955"/>
          <a:ext cx="791806" cy="791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94F83-7183-43A2-ADA9-CDBA2263B692}">
      <dsp:nvSpPr>
        <dsp:cNvPr id="0" name=""/>
        <dsp:cNvSpPr/>
      </dsp:nvSpPr>
      <dsp:spPr>
        <a:xfrm>
          <a:off x="134239" y="1446358"/>
          <a:ext cx="1759570" cy="138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Primary and metastatic cutaneous melanomas tested at Bristol Genetics Laboratory in 2016 and 2017</a:t>
          </a:r>
        </a:p>
      </dsp:txBody>
      <dsp:txXfrm>
        <a:off x="134239" y="1446358"/>
        <a:ext cx="1759570" cy="1385661"/>
      </dsp:txXfrm>
    </dsp:sp>
    <dsp:sp modelId="{3E66A50F-62B5-4E00-9D3E-3B6374327AEE}">
      <dsp:nvSpPr>
        <dsp:cNvPr id="0" name=""/>
        <dsp:cNvSpPr/>
      </dsp:nvSpPr>
      <dsp:spPr>
        <a:xfrm>
          <a:off x="2685616" y="269955"/>
          <a:ext cx="791806" cy="791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DA438-0248-460A-B54E-8609F8E83526}">
      <dsp:nvSpPr>
        <dsp:cNvPr id="0" name=""/>
        <dsp:cNvSpPr/>
      </dsp:nvSpPr>
      <dsp:spPr>
        <a:xfrm>
          <a:off x="2201734" y="1446358"/>
          <a:ext cx="1759570" cy="138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Patients from NBT and UHB</a:t>
          </a:r>
        </a:p>
      </dsp:txBody>
      <dsp:txXfrm>
        <a:off x="2201734" y="1446358"/>
        <a:ext cx="1759570" cy="1385661"/>
      </dsp:txXfrm>
    </dsp:sp>
    <dsp:sp modelId="{2C01867F-1098-445A-991B-5CAB358C7C62}">
      <dsp:nvSpPr>
        <dsp:cNvPr id="0" name=""/>
        <dsp:cNvSpPr/>
      </dsp:nvSpPr>
      <dsp:spPr>
        <a:xfrm>
          <a:off x="4753111" y="269955"/>
          <a:ext cx="791806" cy="791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D66E2-F930-4356-8035-6B568C887BA5}">
      <dsp:nvSpPr>
        <dsp:cNvPr id="0" name=""/>
        <dsp:cNvSpPr/>
      </dsp:nvSpPr>
      <dsp:spPr>
        <a:xfrm>
          <a:off x="4269229" y="1446358"/>
          <a:ext cx="1759570" cy="138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Primary mucosal melanomas excluded</a:t>
          </a:r>
        </a:p>
      </dsp:txBody>
      <dsp:txXfrm>
        <a:off x="4269229" y="1446358"/>
        <a:ext cx="1759570" cy="1385661"/>
      </dsp:txXfrm>
    </dsp:sp>
    <dsp:sp modelId="{1B967E03-4DBF-42DE-B635-33694B678C15}">
      <dsp:nvSpPr>
        <dsp:cNvPr id="0" name=""/>
        <dsp:cNvSpPr/>
      </dsp:nvSpPr>
      <dsp:spPr>
        <a:xfrm>
          <a:off x="6820606" y="269955"/>
          <a:ext cx="791806" cy="791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1C8B5-A11A-4E21-AC62-9EB641E1B326}">
      <dsp:nvSpPr>
        <dsp:cNvPr id="0" name=""/>
        <dsp:cNvSpPr/>
      </dsp:nvSpPr>
      <dsp:spPr>
        <a:xfrm>
          <a:off x="6336724" y="1446358"/>
          <a:ext cx="1759570" cy="138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Paraffin curls or mounted slides</a:t>
          </a:r>
        </a:p>
      </dsp:txBody>
      <dsp:txXfrm>
        <a:off x="6336724" y="1446358"/>
        <a:ext cx="1759570" cy="1385661"/>
      </dsp:txXfrm>
    </dsp:sp>
    <dsp:sp modelId="{FC3D5B57-3DE6-49F5-8BCE-24425DCB7D01}">
      <dsp:nvSpPr>
        <dsp:cNvPr id="0" name=""/>
        <dsp:cNvSpPr/>
      </dsp:nvSpPr>
      <dsp:spPr>
        <a:xfrm>
          <a:off x="8888101" y="269955"/>
          <a:ext cx="791806" cy="7918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A7697-E088-42D3-96AC-CAB3CE9915BE}">
      <dsp:nvSpPr>
        <dsp:cNvPr id="0" name=""/>
        <dsp:cNvSpPr/>
      </dsp:nvSpPr>
      <dsp:spPr>
        <a:xfrm>
          <a:off x="8404220" y="1446358"/>
          <a:ext cx="1759570" cy="138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Melanoma dataset items from histopathology report</a:t>
          </a:r>
        </a:p>
      </dsp:txBody>
      <dsp:txXfrm>
        <a:off x="8404220" y="1446358"/>
        <a:ext cx="1759570" cy="1385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8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7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2F31A49-2789-0D46-9B6B-0A0C9323B05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29E6092-2B70-2748-9158-B6C96927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0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AFBF5-85AF-B14D-86B3-DDC48757F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81665"/>
            <a:ext cx="8991600" cy="2450999"/>
          </a:xfrm>
        </p:spPr>
        <p:txBody>
          <a:bodyPr>
            <a:normAutofit/>
          </a:bodyPr>
          <a:lstStyle/>
          <a:p>
            <a:r>
              <a:rPr lang="en-US" dirty="0"/>
              <a:t>BRAF mutation rates in primary and metastatic Cutaneous </a:t>
            </a:r>
            <a:r>
              <a:rPr lang="en-US" dirty="0" err="1"/>
              <a:t>melanoms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Bristol 2016+2017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F14C69-0C5F-364E-8F14-C806D4991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2036681"/>
          </a:xfrm>
        </p:spPr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Yve</a:t>
            </a:r>
            <a:r>
              <a:rPr lang="en-US" dirty="0"/>
              <a:t> Zhang (Consultant, Cellular Pathology)</a:t>
            </a:r>
          </a:p>
          <a:p>
            <a:r>
              <a:rPr lang="en-US" dirty="0" err="1"/>
              <a:t>Dr</a:t>
            </a:r>
            <a:r>
              <a:rPr lang="en-US" dirty="0"/>
              <a:t> Jonathan Potts (Specialty Trainee, Cellular Pathology)</a:t>
            </a:r>
          </a:p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Kanwal</a:t>
            </a:r>
            <a:r>
              <a:rPr lang="en-US" dirty="0"/>
              <a:t> </a:t>
            </a:r>
            <a:r>
              <a:rPr lang="en-US" dirty="0" err="1"/>
              <a:t>Sohail</a:t>
            </a:r>
            <a:r>
              <a:rPr lang="en-US" dirty="0"/>
              <a:t> (Specialty Trainee, Cellular Pathology)</a:t>
            </a:r>
          </a:p>
          <a:p>
            <a:r>
              <a:rPr lang="en-US" dirty="0"/>
              <a:t>Claire Faulkner (Clinical Scientist, Genetics)</a:t>
            </a:r>
          </a:p>
        </p:txBody>
      </p:sp>
    </p:spTree>
    <p:extLst>
      <p:ext uri="{BB962C8B-B14F-4D97-AF65-F5344CB8AC3E}">
        <p14:creationId xmlns:p14="http://schemas.microsoft.com/office/powerpoint/2010/main" val="74783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CE212-0CAE-254B-9B7B-1D52865B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Braf</a:t>
            </a:r>
            <a:r>
              <a:rPr lang="en-US" dirty="0"/>
              <a:t> mutation is not associated with gender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C29C938-5BA4-F04E-95B3-3A21554D2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963460"/>
              </p:ext>
            </p:extLst>
          </p:nvPr>
        </p:nvGraphicFramePr>
        <p:xfrm>
          <a:off x="1791730" y="2582562"/>
          <a:ext cx="8674444" cy="292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6308">
                  <a:extLst>
                    <a:ext uri="{9D8B030D-6E8A-4147-A177-3AD203B41FA5}">
                      <a16:colId xmlns:a16="http://schemas.microsoft.com/office/drawing/2014/main" xmlns="" val="2155495532"/>
                    </a:ext>
                  </a:extLst>
                </a:gridCol>
                <a:gridCol w="1602016">
                  <a:extLst>
                    <a:ext uri="{9D8B030D-6E8A-4147-A177-3AD203B41FA5}">
                      <a16:colId xmlns:a16="http://schemas.microsoft.com/office/drawing/2014/main" xmlns="" val="3789040058"/>
                    </a:ext>
                  </a:extLst>
                </a:gridCol>
                <a:gridCol w="1738659">
                  <a:extLst>
                    <a:ext uri="{9D8B030D-6E8A-4147-A177-3AD203B41FA5}">
                      <a16:colId xmlns:a16="http://schemas.microsoft.com/office/drawing/2014/main" xmlns="" val="3986888789"/>
                    </a:ext>
                  </a:extLst>
                </a:gridCol>
                <a:gridCol w="2657461">
                  <a:extLst>
                    <a:ext uri="{9D8B030D-6E8A-4147-A177-3AD203B41FA5}">
                      <a16:colId xmlns:a16="http://schemas.microsoft.com/office/drawing/2014/main" xmlns="" val="1688945068"/>
                    </a:ext>
                  </a:extLst>
                </a:gridCol>
              </a:tblGrid>
              <a:tr h="732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Gender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</a:t>
                      </a:r>
                      <a:r>
                        <a:rPr lang="en-GB" sz="1600" b="1" u="none" strike="noStrike" dirty="0" err="1">
                          <a:effectLst/>
                        </a:rPr>
                        <a:t>Wt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716815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Male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199 (64%)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62 (31%)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137 (69%)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3173354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Female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113 (36%)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40 (35%)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73 (64%)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9036186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102 (33%)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210 (67%)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3748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54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6402-6F0D-224C-B7B3-BD569D32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29026"/>
            <a:ext cx="7729728" cy="118872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BRAF mutation is associated with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25925"/>
              </p:ext>
            </p:extLst>
          </p:nvPr>
        </p:nvGraphicFramePr>
        <p:xfrm>
          <a:off x="1250066" y="2171667"/>
          <a:ext cx="9850056" cy="42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5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A3EBC-CECD-A047-BD5C-5F999DAE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vs metastasis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D040171-1C96-EA4B-BF6B-462506160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058993"/>
              </p:ext>
            </p:extLst>
          </p:nvPr>
        </p:nvGraphicFramePr>
        <p:xfrm>
          <a:off x="1666753" y="2546429"/>
          <a:ext cx="9051403" cy="3055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2610">
                  <a:extLst>
                    <a:ext uri="{9D8B030D-6E8A-4147-A177-3AD203B41FA5}">
                      <a16:colId xmlns:a16="http://schemas.microsoft.com/office/drawing/2014/main" xmlns="" val="121571206"/>
                    </a:ext>
                  </a:extLst>
                </a:gridCol>
                <a:gridCol w="1671634">
                  <a:extLst>
                    <a:ext uri="{9D8B030D-6E8A-4147-A177-3AD203B41FA5}">
                      <a16:colId xmlns:a16="http://schemas.microsoft.com/office/drawing/2014/main" xmlns="" val="2070821036"/>
                    </a:ext>
                  </a:extLst>
                </a:gridCol>
                <a:gridCol w="1814215">
                  <a:extLst>
                    <a:ext uri="{9D8B030D-6E8A-4147-A177-3AD203B41FA5}">
                      <a16:colId xmlns:a16="http://schemas.microsoft.com/office/drawing/2014/main" xmlns="" val="1454769150"/>
                    </a:ext>
                  </a:extLst>
                </a:gridCol>
                <a:gridCol w="2772944">
                  <a:extLst>
                    <a:ext uri="{9D8B030D-6E8A-4147-A177-3AD203B41FA5}">
                      <a16:colId xmlns:a16="http://schemas.microsoft.com/office/drawing/2014/main" xmlns="" val="2731723442"/>
                    </a:ext>
                  </a:extLst>
                </a:gridCol>
              </a:tblGrid>
              <a:tr h="10601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Tumour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</a:t>
                      </a:r>
                      <a:r>
                        <a:rPr lang="en-GB" sz="1600" b="1" u="none" strike="noStrike" dirty="0" err="1">
                          <a:effectLst/>
                        </a:rPr>
                        <a:t>Wt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503310"/>
                  </a:ext>
                </a:extLst>
              </a:tr>
              <a:tr h="997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Primary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152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45 (29.5%)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107 (70.5%)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4065269"/>
                  </a:ext>
                </a:extLst>
              </a:tr>
              <a:tr h="997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Metastasis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164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56 (34%)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108 (66%)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7793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29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365A0-0B72-ED48-8F8F-75851AE2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01" y="351234"/>
            <a:ext cx="7729728" cy="1188720"/>
          </a:xfrm>
        </p:spPr>
        <p:txBody>
          <a:bodyPr/>
          <a:lstStyle/>
          <a:p>
            <a:r>
              <a:rPr lang="en-US" dirty="0"/>
              <a:t>Histological subtype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690205-796E-0543-AD27-B7D5795A2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29509"/>
              </p:ext>
            </p:extLst>
          </p:nvPr>
        </p:nvGraphicFramePr>
        <p:xfrm>
          <a:off x="2312065" y="1851949"/>
          <a:ext cx="7934399" cy="3565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600">
                  <a:extLst>
                    <a:ext uri="{9D8B030D-6E8A-4147-A177-3AD203B41FA5}">
                      <a16:colId xmlns:a16="http://schemas.microsoft.com/office/drawing/2014/main" xmlns="" val="443902275"/>
                    </a:ext>
                  </a:extLst>
                </a:gridCol>
                <a:gridCol w="1733539">
                  <a:extLst>
                    <a:ext uri="{9D8B030D-6E8A-4147-A177-3AD203B41FA5}">
                      <a16:colId xmlns:a16="http://schemas.microsoft.com/office/drawing/2014/main" xmlns="" val="500141494"/>
                    </a:ext>
                  </a:extLst>
                </a:gridCol>
                <a:gridCol w="4199260">
                  <a:extLst>
                    <a:ext uri="{9D8B030D-6E8A-4147-A177-3AD203B41FA5}">
                      <a16:colId xmlns:a16="http://schemas.microsoft.com/office/drawing/2014/main" xmlns="" val="3950123253"/>
                    </a:ext>
                  </a:extLst>
                </a:gridCol>
              </a:tblGrid>
              <a:tr h="10411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Histological Subtypes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163112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SSM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66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28 (42%)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3477118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NM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60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11 (18%)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3364454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LMM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1 (33%)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7306015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Other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8 (36%)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3060522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Not specified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1 (100%)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24277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6A0A0-C2C3-2A46-B37B-96C95BAAB57C}"/>
              </a:ext>
            </a:extLst>
          </p:cNvPr>
          <p:cNvSpPr txBox="1"/>
          <p:nvPr/>
        </p:nvSpPr>
        <p:spPr>
          <a:xfrm>
            <a:off x="1516282" y="5728945"/>
            <a:ext cx="93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Superficial spreading and nodular melanoma were the commonest subtype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Mutation rates were significantly higher in superficial spreading melanomas</a:t>
            </a:r>
          </a:p>
        </p:txBody>
      </p:sp>
    </p:spTree>
    <p:extLst>
      <p:ext uri="{BB962C8B-B14F-4D97-AF65-F5344CB8AC3E}">
        <p14:creationId xmlns:p14="http://schemas.microsoft.com/office/powerpoint/2010/main" val="235710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E063F-1748-7443-BAE5-0C488E76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BRAF mutation is not associated with Breslow thickness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F67EA08-86FB-8D48-94BE-532347E21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38886"/>
              </p:ext>
            </p:extLst>
          </p:nvPr>
        </p:nvGraphicFramePr>
        <p:xfrm>
          <a:off x="3173104" y="2577052"/>
          <a:ext cx="6214229" cy="326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4041">
                  <a:extLst>
                    <a:ext uri="{9D8B030D-6E8A-4147-A177-3AD203B41FA5}">
                      <a16:colId xmlns:a16="http://schemas.microsoft.com/office/drawing/2014/main" xmlns="" val="914581342"/>
                    </a:ext>
                  </a:extLst>
                </a:gridCol>
                <a:gridCol w="1654533">
                  <a:extLst>
                    <a:ext uri="{9D8B030D-6E8A-4147-A177-3AD203B41FA5}">
                      <a16:colId xmlns:a16="http://schemas.microsoft.com/office/drawing/2014/main" xmlns="" val="3673259374"/>
                    </a:ext>
                  </a:extLst>
                </a:gridCol>
                <a:gridCol w="1795655">
                  <a:extLst>
                    <a:ext uri="{9D8B030D-6E8A-4147-A177-3AD203B41FA5}">
                      <a16:colId xmlns:a16="http://schemas.microsoft.com/office/drawing/2014/main" xmlns="" val="3662985521"/>
                    </a:ext>
                  </a:extLst>
                </a:gridCol>
              </a:tblGrid>
              <a:tr h="5723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Breslow Thickness (mm)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160824"/>
                  </a:ext>
                </a:extLst>
              </a:tr>
              <a:tr h="5386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0.01-1.0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0  (0%)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93191995"/>
                  </a:ext>
                </a:extLst>
              </a:tr>
              <a:tr h="5386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1.01-2.0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 (35%)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823776"/>
                  </a:ext>
                </a:extLst>
              </a:tr>
              <a:tr h="5386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2.01-4.0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14 (25%)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4515724"/>
                  </a:ext>
                </a:extLst>
              </a:tr>
              <a:tr h="5386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&gt;4.0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23 (32%)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99394195"/>
                  </a:ext>
                </a:extLst>
              </a:tr>
              <a:tr h="5386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Not specified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0  (0%)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5396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8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D4CB2-08A5-2144-A661-15CFAA77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Braf</a:t>
            </a:r>
            <a:r>
              <a:rPr lang="en-US" dirty="0"/>
              <a:t> mutation is not significantly affected by ulceration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622C9E8-3AB6-2249-938E-6DB2F1529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83155"/>
              </p:ext>
            </p:extLst>
          </p:nvPr>
        </p:nvGraphicFramePr>
        <p:xfrm>
          <a:off x="1157468" y="2928394"/>
          <a:ext cx="9572264" cy="2964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311">
                  <a:extLst>
                    <a:ext uri="{9D8B030D-6E8A-4147-A177-3AD203B41FA5}">
                      <a16:colId xmlns:a16="http://schemas.microsoft.com/office/drawing/2014/main" xmlns="" val="4033541563"/>
                    </a:ext>
                  </a:extLst>
                </a:gridCol>
                <a:gridCol w="1767827">
                  <a:extLst>
                    <a:ext uri="{9D8B030D-6E8A-4147-A177-3AD203B41FA5}">
                      <a16:colId xmlns:a16="http://schemas.microsoft.com/office/drawing/2014/main" xmlns="" val="4269784620"/>
                    </a:ext>
                  </a:extLst>
                </a:gridCol>
                <a:gridCol w="1918613">
                  <a:extLst>
                    <a:ext uri="{9D8B030D-6E8A-4147-A177-3AD203B41FA5}">
                      <a16:colId xmlns:a16="http://schemas.microsoft.com/office/drawing/2014/main" xmlns="" val="2258008173"/>
                    </a:ext>
                  </a:extLst>
                </a:gridCol>
                <a:gridCol w="2932513">
                  <a:extLst>
                    <a:ext uri="{9D8B030D-6E8A-4147-A177-3AD203B41FA5}">
                      <a16:colId xmlns:a16="http://schemas.microsoft.com/office/drawing/2014/main" xmlns="" val="4062939056"/>
                    </a:ext>
                  </a:extLst>
                </a:gridCol>
              </a:tblGrid>
              <a:tr h="7754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Ulceration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620974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Present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93 (63.5%)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24.5%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2421336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Absent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53 (36%)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39.50%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4071900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Not Specified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16.50%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249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64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EF6A8-570C-F24C-A3F0-54695D37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V600e is the most common mutation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F6ECBA0-2F04-1F4C-8FF9-2450AC2FE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391836"/>
              </p:ext>
            </p:extLst>
          </p:nvPr>
        </p:nvGraphicFramePr>
        <p:xfrm>
          <a:off x="740780" y="2569580"/>
          <a:ext cx="10428790" cy="3323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7573">
                  <a:extLst>
                    <a:ext uri="{9D8B030D-6E8A-4147-A177-3AD203B41FA5}">
                      <a16:colId xmlns:a16="http://schemas.microsoft.com/office/drawing/2014/main" xmlns="" val="1303915644"/>
                    </a:ext>
                  </a:extLst>
                </a:gridCol>
                <a:gridCol w="1926012">
                  <a:extLst>
                    <a:ext uri="{9D8B030D-6E8A-4147-A177-3AD203B41FA5}">
                      <a16:colId xmlns:a16="http://schemas.microsoft.com/office/drawing/2014/main" xmlns="" val="1981853177"/>
                    </a:ext>
                  </a:extLst>
                </a:gridCol>
                <a:gridCol w="2090291">
                  <a:extLst>
                    <a:ext uri="{9D8B030D-6E8A-4147-A177-3AD203B41FA5}">
                      <a16:colId xmlns:a16="http://schemas.microsoft.com/office/drawing/2014/main" xmlns="" val="206729840"/>
                    </a:ext>
                  </a:extLst>
                </a:gridCol>
                <a:gridCol w="3194914">
                  <a:extLst>
                    <a:ext uri="{9D8B030D-6E8A-4147-A177-3AD203B41FA5}">
                      <a16:colId xmlns:a16="http://schemas.microsoft.com/office/drawing/2014/main" xmlns="" val="1008416225"/>
                    </a:ext>
                  </a:extLst>
                </a:gridCol>
              </a:tblGrid>
              <a:tr h="664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Types of BRAF Mutations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Primary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Metastasis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4437287"/>
                  </a:ext>
                </a:extLst>
              </a:tr>
              <a:tr h="664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p.Val600Glu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34 (44%)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43 (56%)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49615890"/>
                  </a:ext>
                </a:extLst>
              </a:tr>
              <a:tr h="664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p.Val600Lys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 (47%)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 (52.5%)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0262984"/>
                  </a:ext>
                </a:extLst>
              </a:tr>
              <a:tr h="664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Thr599dup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2290447"/>
                  </a:ext>
                </a:extLst>
              </a:tr>
              <a:tr h="664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p.Val600Arg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43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1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10AF4-5F36-DA4A-8035-4A2F06E6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90130"/>
            <a:ext cx="7729728" cy="1188720"/>
          </a:xfrm>
        </p:spPr>
        <p:txBody>
          <a:bodyPr/>
          <a:lstStyle/>
          <a:p>
            <a:r>
              <a:rPr lang="en-US" dirty="0" err="1"/>
              <a:t>Braf</a:t>
            </a:r>
            <a:r>
              <a:rPr lang="en-US" dirty="0"/>
              <a:t> is frequently mutated in brain </a:t>
            </a:r>
            <a:r>
              <a:rPr lang="en-US" dirty="0" err="1"/>
              <a:t>mets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9FD265D-695D-CE42-BF18-4675DE1E8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883352"/>
              </p:ext>
            </p:extLst>
          </p:nvPr>
        </p:nvGraphicFramePr>
        <p:xfrm>
          <a:off x="898965" y="2060294"/>
          <a:ext cx="10394067" cy="34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860">
                  <a:extLst>
                    <a:ext uri="{9D8B030D-6E8A-4147-A177-3AD203B41FA5}">
                      <a16:colId xmlns:a16="http://schemas.microsoft.com/office/drawing/2014/main" xmlns="" val="4280112816"/>
                    </a:ext>
                  </a:extLst>
                </a:gridCol>
                <a:gridCol w="1919601">
                  <a:extLst>
                    <a:ext uri="{9D8B030D-6E8A-4147-A177-3AD203B41FA5}">
                      <a16:colId xmlns:a16="http://schemas.microsoft.com/office/drawing/2014/main" xmlns="" val="382598064"/>
                    </a:ext>
                  </a:extLst>
                </a:gridCol>
                <a:gridCol w="2083330">
                  <a:extLst>
                    <a:ext uri="{9D8B030D-6E8A-4147-A177-3AD203B41FA5}">
                      <a16:colId xmlns:a16="http://schemas.microsoft.com/office/drawing/2014/main" xmlns="" val="3199540362"/>
                    </a:ext>
                  </a:extLst>
                </a:gridCol>
                <a:gridCol w="3184276">
                  <a:extLst>
                    <a:ext uri="{9D8B030D-6E8A-4147-A177-3AD203B41FA5}">
                      <a16:colId xmlns:a16="http://schemas.microsoft.com/office/drawing/2014/main" xmlns="" val="43994296"/>
                    </a:ext>
                  </a:extLst>
                </a:gridCol>
              </a:tblGrid>
              <a:tr h="8488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Location of metastasis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BRAF Mutated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323050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Lymph node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89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8746574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Skin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36.5%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23219487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Soft tissue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4830133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Lung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7945043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Brain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5921116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Other visceral organs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47956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86218-5618-8249-86D9-E3383805214D}"/>
              </a:ext>
            </a:extLst>
          </p:cNvPr>
          <p:cNvSpPr txBox="1"/>
          <p:nvPr/>
        </p:nvSpPr>
        <p:spPr>
          <a:xfrm>
            <a:off x="1053296" y="5891514"/>
            <a:ext cx="10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analysis of 2013-2017 data: 11/14 (79%) brain metastases </a:t>
            </a:r>
            <a:r>
              <a:rPr lang="en-US" dirty="0" err="1"/>
              <a:t>harboured</a:t>
            </a:r>
            <a:r>
              <a:rPr lang="en-US" dirty="0"/>
              <a:t> BRAF mutation</a:t>
            </a:r>
          </a:p>
        </p:txBody>
      </p:sp>
    </p:spTree>
    <p:extLst>
      <p:ext uri="{BB962C8B-B14F-4D97-AF65-F5344CB8AC3E}">
        <p14:creationId xmlns:p14="http://schemas.microsoft.com/office/powerpoint/2010/main" val="76164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1FCE3-39A6-2E4F-98ED-50D3A22F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2395"/>
            <a:ext cx="7729728" cy="118872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D6743-058D-F448-B094-797AE4B7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59" y="2545447"/>
            <a:ext cx="10752881" cy="3577561"/>
          </a:xfrm>
        </p:spPr>
        <p:txBody>
          <a:bodyPr>
            <a:normAutofit/>
          </a:bodyPr>
          <a:lstStyle/>
          <a:p>
            <a:r>
              <a:rPr lang="en-US" sz="2400" dirty="0"/>
              <a:t>Our BRAF mutation rates are slightly lower than most published studies at 33%</a:t>
            </a:r>
          </a:p>
          <a:p>
            <a:r>
              <a:rPr lang="en-US" sz="2400" dirty="0"/>
              <a:t>This may be explained by the skew to older patients tested</a:t>
            </a:r>
          </a:p>
          <a:p>
            <a:r>
              <a:rPr lang="en-US" sz="2400" dirty="0"/>
              <a:t>Ulceration does not significantly affect mutation rate, in fact non-ulcerated melanomas showed slightly higher mutation rates</a:t>
            </a:r>
          </a:p>
          <a:p>
            <a:r>
              <a:rPr lang="en-US" sz="2400" dirty="0"/>
              <a:t>Almost twice as many men tested as women</a:t>
            </a:r>
          </a:p>
          <a:p>
            <a:r>
              <a:rPr lang="en-US" sz="2400" dirty="0"/>
              <a:t>Brain metastases have a high rate of BRAF mutation</a:t>
            </a:r>
          </a:p>
          <a:p>
            <a:r>
              <a:rPr lang="en-US" sz="2400" dirty="0"/>
              <a:t>BRAF mutations slightly more frequent in paraffin curls than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2C887-FAF7-DD4A-BC7F-8950B7E5EB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Further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8EBF7-73E1-2B40-BB26-4D3D704B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Re-audit yearly</a:t>
            </a:r>
          </a:p>
          <a:p>
            <a:r>
              <a:rPr lang="en-US" sz="2400" dirty="0"/>
              <a:t>Assess trend for BRAF mutation in paraffin curls vs slides</a:t>
            </a:r>
          </a:p>
          <a:p>
            <a:r>
              <a:rPr lang="en-US" sz="2400" dirty="0"/>
              <a:t>If only a small amount of </a:t>
            </a:r>
            <a:r>
              <a:rPr lang="en-US" sz="2400" dirty="0" err="1"/>
              <a:t>tumour</a:t>
            </a:r>
            <a:r>
              <a:rPr lang="en-US" sz="2400" dirty="0"/>
              <a:t> was tested and was BRAF wild-type, consider repeating the test on a different </a:t>
            </a:r>
            <a:r>
              <a:rPr lang="en-US" sz="2400" dirty="0" err="1"/>
              <a:t>tumour</a:t>
            </a:r>
            <a:r>
              <a:rPr lang="en-US" sz="2400" dirty="0"/>
              <a:t> especially if young patient/SSMM.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35152-8CC5-7146-A470-53163FA9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CC5C8-D134-634F-9BF7-1C69E919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80171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/>
              <a:t>Determine the frequency of BRAF mutation in primary and metastatic melanomas in Bristol and compare with published studies</a:t>
            </a:r>
          </a:p>
          <a:p>
            <a:r>
              <a:rPr lang="en-US" sz="2400" dirty="0"/>
              <a:t>Compare methods of test material preparation to determine if they are comparable</a:t>
            </a:r>
          </a:p>
          <a:p>
            <a:r>
              <a:rPr lang="en-US" sz="2400" dirty="0" err="1"/>
              <a:t>Characterise</a:t>
            </a:r>
            <a:r>
              <a:rPr lang="en-US" sz="2400" dirty="0"/>
              <a:t> the clinical and pathological characteristics of BRAF-mutated melanomas in Bristol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69C76-F5ED-7D43-B135-D45D1530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34938"/>
            <a:ext cx="9144000" cy="1588127"/>
          </a:xfrm>
          <a:solidFill>
            <a:schemeClr val="accent2">
              <a:lumMod val="75000"/>
            </a:schemeClr>
          </a:solidFill>
          <a:ln w="279400" cap="sq" cmpd="thinThick">
            <a:solidFill>
              <a:srgbClr val="FFFFFF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Thanks </a:t>
            </a:r>
            <a:br>
              <a:rPr lang="en-US" sz="4400" dirty="0">
                <a:solidFill>
                  <a:schemeClr val="bg2"/>
                </a:solidFill>
              </a:rPr>
            </a:br>
            <a:r>
              <a:rPr lang="en-US" sz="4400" dirty="0">
                <a:solidFill>
                  <a:schemeClr val="bg2"/>
                </a:solidFill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53706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0ACC7-61A0-0F46-97CF-07E8F2D8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1F071-0538-6F44-ACAE-9DC413EC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Autofit/>
          </a:bodyPr>
          <a:lstStyle/>
          <a:p>
            <a:r>
              <a:rPr lang="en-US" sz="2400" dirty="0"/>
              <a:t>Mutations in BRAF result in constitutional activation of the MAPK signaling pathway</a:t>
            </a:r>
          </a:p>
          <a:p>
            <a:r>
              <a:rPr lang="en-GB" sz="2400" dirty="0"/>
              <a:t>The pathway regulates the transcription of numerous proteins that control cell division and differentiation</a:t>
            </a:r>
          </a:p>
          <a:p>
            <a:r>
              <a:rPr lang="en-US" sz="2400" dirty="0"/>
              <a:t>BRAF mutation is involved in many different malignancies</a:t>
            </a:r>
          </a:p>
          <a:p>
            <a:r>
              <a:rPr lang="en-US" sz="2400" dirty="0"/>
              <a:t>Also observed in </a:t>
            </a:r>
            <a:r>
              <a:rPr lang="en-US" sz="2400" dirty="0" err="1"/>
              <a:t>naevi</a:t>
            </a:r>
            <a:r>
              <a:rPr lang="en-US" sz="2400" dirty="0"/>
              <a:t> (70-80%)</a:t>
            </a:r>
          </a:p>
          <a:p>
            <a:r>
              <a:rPr lang="en-US" sz="2400" dirty="0"/>
              <a:t>In melanomas, most common BRAF mutation is V600E</a:t>
            </a:r>
          </a:p>
        </p:txBody>
      </p:sp>
    </p:spTree>
    <p:extLst>
      <p:ext uri="{BB962C8B-B14F-4D97-AF65-F5344CB8AC3E}">
        <p14:creationId xmlns:p14="http://schemas.microsoft.com/office/powerpoint/2010/main" val="73497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F9EDE-9E89-7247-8823-C5D4AC27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7452"/>
            <a:ext cx="7729728" cy="1188720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BRAF mutation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0EFDE-7F0D-4D44-B251-441E28F6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75057"/>
            <a:ext cx="7729728" cy="3785905"/>
          </a:xfrm>
        </p:spPr>
        <p:txBody>
          <a:bodyPr>
            <a:noAutofit/>
          </a:bodyPr>
          <a:lstStyle/>
          <a:p>
            <a:r>
              <a:rPr lang="en-US" sz="2400" dirty="0"/>
              <a:t>BRAF-mutated metastatic melanomas treated with BRAF and MEK inhibitors show improved survival compared with standard chemotherapy</a:t>
            </a:r>
          </a:p>
          <a:p>
            <a:r>
              <a:rPr lang="en-US" sz="2400" dirty="0"/>
              <a:t>BRAF mutation frequency in melanomas vary in different studies, usually around 40-60%</a:t>
            </a:r>
          </a:p>
          <a:p>
            <a:r>
              <a:rPr lang="en-US" sz="2400" dirty="0"/>
              <a:t>Higher mutation rates associated with certain clinical and pathological characteristics  – younger age group, superficial spreading subtype, non-</a:t>
            </a:r>
            <a:r>
              <a:rPr lang="en-US" sz="2400" dirty="0" err="1"/>
              <a:t>sundamaged</a:t>
            </a:r>
            <a:r>
              <a:rPr lang="en-US" sz="2400" dirty="0"/>
              <a:t> skin, non-mucosal melanoma, metastatic melanoma</a:t>
            </a:r>
          </a:p>
        </p:txBody>
      </p:sp>
    </p:spTree>
    <p:extLst>
      <p:ext uri="{BB962C8B-B14F-4D97-AF65-F5344CB8AC3E}">
        <p14:creationId xmlns:p14="http://schemas.microsoft.com/office/powerpoint/2010/main" val="188760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7A62B-A11C-524D-B388-9B26AF6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EA6BBD80-1F02-4A34-A792-88B17060E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39537"/>
              </p:ext>
            </p:extLst>
          </p:nvPr>
        </p:nvGraphicFramePr>
        <p:xfrm>
          <a:off x="946986" y="2638425"/>
          <a:ext cx="1029803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11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D234F-F709-FF42-9060-AB5CFC1D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0682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Curls vs slides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FA2701B-3148-2142-BE7E-DCD3AD5CE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83" y="3805702"/>
            <a:ext cx="2725273" cy="2725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4069C9-2B22-944C-B3A8-D2B8D15F4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16" r="1249" b="31129"/>
          <a:stretch/>
        </p:blipFill>
        <p:spPr>
          <a:xfrm>
            <a:off x="6862844" y="3805702"/>
            <a:ext cx="4801225" cy="272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73F9DF-DDBC-C54D-8BE2-7D5A02CB5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415" y="1774000"/>
            <a:ext cx="2032000" cy="15367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D1E87FC-E8B9-704A-8565-D0CFACCA62FD}"/>
              </a:ext>
            </a:extLst>
          </p:cNvPr>
          <p:cNvCxnSpPr>
            <a:cxnSpLocks/>
          </p:cNvCxnSpPr>
          <p:nvPr/>
        </p:nvCxnSpPr>
        <p:spPr>
          <a:xfrm flipH="1">
            <a:off x="2627453" y="2326511"/>
            <a:ext cx="1701480" cy="1215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A9E0213-E040-2540-90F7-B7861F86D143}"/>
              </a:ext>
            </a:extLst>
          </p:cNvPr>
          <p:cNvCxnSpPr>
            <a:cxnSpLocks/>
          </p:cNvCxnSpPr>
          <p:nvPr/>
        </p:nvCxnSpPr>
        <p:spPr>
          <a:xfrm>
            <a:off x="6751898" y="2333744"/>
            <a:ext cx="2021712" cy="1208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7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CC40C-A141-1B4E-BCBB-B815497D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0CB27-8304-FC44-B871-E0BDA387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312 patients identified over 2 years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Age range 31-99 years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Mean age 69 years, median age 71 years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64% male and 36% female</a:t>
            </a:r>
          </a:p>
        </p:txBody>
      </p:sp>
    </p:spTree>
    <p:extLst>
      <p:ext uri="{BB962C8B-B14F-4D97-AF65-F5344CB8AC3E}">
        <p14:creationId xmlns:p14="http://schemas.microsoft.com/office/powerpoint/2010/main" val="138769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7AD44-2891-8E47-A421-E8FB8292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5" y="705913"/>
            <a:ext cx="7729728" cy="118872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Age of cohort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BB748A0-3B97-CA4A-8338-77E37C937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059816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EA4E95-A201-864B-8CD6-0493B4FF3568}"/>
              </a:ext>
            </a:extLst>
          </p:cNvPr>
          <p:cNvSpPr txBox="1"/>
          <p:nvPr/>
        </p:nvSpPr>
        <p:spPr>
          <a:xfrm>
            <a:off x="5671595" y="5893308"/>
            <a:ext cx="130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21039B-8B1B-7D42-96D2-A07F8F3D6448}"/>
              </a:ext>
            </a:extLst>
          </p:cNvPr>
          <p:cNvSpPr txBox="1"/>
          <p:nvPr/>
        </p:nvSpPr>
        <p:spPr>
          <a:xfrm>
            <a:off x="798653" y="3695218"/>
            <a:ext cx="12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78456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02667-DCCC-7B44-BDA4-7DC1E504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Curls vs slides – 2016 and 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49A08DA-C2BC-A149-8650-B9924BC58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386873"/>
              </p:ext>
            </p:extLst>
          </p:nvPr>
        </p:nvGraphicFramePr>
        <p:xfrm>
          <a:off x="1606379" y="2619634"/>
          <a:ext cx="9255211" cy="2545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491">
                  <a:extLst>
                    <a:ext uri="{9D8B030D-6E8A-4147-A177-3AD203B41FA5}">
                      <a16:colId xmlns:a16="http://schemas.microsoft.com/office/drawing/2014/main" xmlns="" val="1973416087"/>
                    </a:ext>
                  </a:extLst>
                </a:gridCol>
                <a:gridCol w="1709273">
                  <a:extLst>
                    <a:ext uri="{9D8B030D-6E8A-4147-A177-3AD203B41FA5}">
                      <a16:colId xmlns:a16="http://schemas.microsoft.com/office/drawing/2014/main" xmlns="" val="1469946304"/>
                    </a:ext>
                  </a:extLst>
                </a:gridCol>
                <a:gridCol w="1855065">
                  <a:extLst>
                    <a:ext uri="{9D8B030D-6E8A-4147-A177-3AD203B41FA5}">
                      <a16:colId xmlns:a16="http://schemas.microsoft.com/office/drawing/2014/main" xmlns="" val="1865772032"/>
                    </a:ext>
                  </a:extLst>
                </a:gridCol>
                <a:gridCol w="2835382">
                  <a:extLst>
                    <a:ext uri="{9D8B030D-6E8A-4147-A177-3AD203B41FA5}">
                      <a16:colId xmlns:a16="http://schemas.microsoft.com/office/drawing/2014/main" xmlns="" val="2967951873"/>
                    </a:ext>
                  </a:extLst>
                </a:gridCol>
              </a:tblGrid>
              <a:tr h="8843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PET sample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BRAF mutated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BRAF </a:t>
                      </a:r>
                      <a:r>
                        <a:rPr lang="en-GB" sz="1800" b="1" u="none" strike="noStrike" dirty="0" err="1">
                          <a:effectLst/>
                        </a:rPr>
                        <a:t>Wt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67195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Curls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169 (54%)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63 (37%)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106 (63%)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88984742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Slide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142 (46%)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39 (27%)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103 (73%)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1282528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Total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102 (33%)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209 (67%)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044142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9B4B1A-8EAB-FF43-AC46-7B4DCCA17A8A}"/>
              </a:ext>
            </a:extLst>
          </p:cNvPr>
          <p:cNvSpPr txBox="1"/>
          <p:nvPr/>
        </p:nvSpPr>
        <p:spPr>
          <a:xfrm>
            <a:off x="1977081" y="5362832"/>
            <a:ext cx="856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– virtually identical (curls 36% vs slides 34%)</a:t>
            </a:r>
          </a:p>
          <a:p>
            <a:r>
              <a:rPr lang="en-US" dirty="0"/>
              <a:t>2017 – Curls 38% vs slides 18%</a:t>
            </a:r>
          </a:p>
        </p:txBody>
      </p:sp>
    </p:spTree>
    <p:extLst>
      <p:ext uri="{BB962C8B-B14F-4D97-AF65-F5344CB8AC3E}">
        <p14:creationId xmlns:p14="http://schemas.microsoft.com/office/powerpoint/2010/main" val="113197548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782</Words>
  <Application>Microsoft Office PowerPoint</Application>
  <PresentationFormat>Custom</PresentationFormat>
  <Paragraphs>206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Parcel</vt:lpstr>
      <vt:lpstr>BRAF mutation rates in primary and metastatic Cutaneous melanoms Bristol 2016+2017</vt:lpstr>
      <vt:lpstr>Aims</vt:lpstr>
      <vt:lpstr>Background</vt:lpstr>
      <vt:lpstr>BRAF mutation</vt:lpstr>
      <vt:lpstr>methodology</vt:lpstr>
      <vt:lpstr>Curls vs slides</vt:lpstr>
      <vt:lpstr>REsults</vt:lpstr>
      <vt:lpstr>Age of cohort</vt:lpstr>
      <vt:lpstr>Curls vs slides – 2016 and 2017</vt:lpstr>
      <vt:lpstr>Braf mutation is not associated with gender</vt:lpstr>
      <vt:lpstr>BRAF mutation is associated with age</vt:lpstr>
      <vt:lpstr>Primary vs metastasis</vt:lpstr>
      <vt:lpstr>Histological subtype</vt:lpstr>
      <vt:lpstr>BRAF mutation is not associated with Breslow thickness</vt:lpstr>
      <vt:lpstr>Braf mutation is not significantly affected by ulceration</vt:lpstr>
      <vt:lpstr>V600e is the most common mutation</vt:lpstr>
      <vt:lpstr>Braf is frequently mutated in brain mets</vt:lpstr>
      <vt:lpstr>Important points</vt:lpstr>
      <vt:lpstr>Further work </vt:lpstr>
      <vt:lpstr>Thanks  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BRAF mutation rates in primary and metastatic Cutaneous melanoms Bristol 2016+2017</dc:title>
  <dc:creator>Y. Zhang</dc:creator>
  <cp:lastModifiedBy>Dunderdale, Helen</cp:lastModifiedBy>
  <cp:revision>3</cp:revision>
  <dcterms:created xsi:type="dcterms:W3CDTF">2019-02-26T22:20:35Z</dcterms:created>
  <dcterms:modified xsi:type="dcterms:W3CDTF">2019-02-28T15:38:46Z</dcterms:modified>
</cp:coreProperties>
</file>