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7" r:id="rId9"/>
    <p:sldId id="271" r:id="rId10"/>
    <p:sldId id="258" r:id="rId11"/>
    <p:sldId id="264" r:id="rId12"/>
    <p:sldId id="261" r:id="rId13"/>
    <p:sldId id="263" r:id="rId14"/>
    <p:sldId id="268" r:id="rId15"/>
    <p:sldId id="273" r:id="rId16"/>
    <p:sldId id="265" r:id="rId17"/>
    <p:sldId id="272" r:id="rId18"/>
    <p:sldId id="270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41B6E6"/>
    <a:srgbClr val="FFB81C"/>
    <a:srgbClr val="AE2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51336638475744E-2"/>
          <c:y val="3.9249326607398258E-2"/>
          <c:w val="0.79421916010498683"/>
          <c:h val="0.843173265004596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above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62</c:v>
                </c:pt>
                <c:pt idx="2">
                  <c:v>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below</c:v>
                </c:pt>
              </c:strCache>
            </c:strRef>
          </c:tx>
          <c:spPr>
            <a:ln>
              <a:solidFill>
                <a:srgbClr val="FF0000">
                  <a:alpha val="87000"/>
                </a:srgbClr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34368"/>
        <c:axId val="144235904"/>
      </c:lineChart>
      <c:catAx>
        <c:axId val="14423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4235904"/>
        <c:crosses val="autoZero"/>
        <c:auto val="1"/>
        <c:lblAlgn val="ctr"/>
        <c:lblOffset val="100"/>
        <c:noMultiLvlLbl val="0"/>
      </c:catAx>
      <c:valAx>
        <c:axId val="14423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234368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5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88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360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4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4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18703"/>
            <a:ext cx="1368152" cy="72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85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91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97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12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25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BDE6-699B-4C12-BE52-E3FD79ADB6CA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7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FBDE6-699B-4C12-BE52-E3FD79ADB6CA}" type="datetimeFigureOut">
              <a:rPr lang="en-GB" smtClean="0"/>
              <a:t>14/10/2020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87EEE-6B59-49AC-9991-048B2C47BF60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26" name="Picture 2" descr="Z:\Images General\7 - Logos\UHBW\RIGHT ALIGNED\UHBW LOGO BLUE AWK_RIGHT ALIGNED noback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466" y="-387424"/>
            <a:ext cx="3189038" cy="22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18703"/>
            <a:ext cx="1368152" cy="722665"/>
          </a:xfrm>
          <a:prstGeom prst="rect">
            <a:avLst/>
          </a:prstGeom>
        </p:spPr>
      </p:pic>
      <p:pic>
        <p:nvPicPr>
          <p:cNvPr id="11" name="Picture 2" descr="K:\Communications Department\Design\LOGOS\PRIDE LOGO SEP 2015 white background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6237312"/>
            <a:ext cx="1656184" cy="42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31554"/>
            <a:ext cx="1152128" cy="7989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412776"/>
            <a:ext cx="9144000" cy="45719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3650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08927"/>
            <a:ext cx="9144000" cy="4365104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276872"/>
            <a:ext cx="8640960" cy="2952328"/>
          </a:xfrm>
        </p:spPr>
        <p:txBody>
          <a:bodyPr>
            <a:noAutofit/>
          </a:bodyPr>
          <a:lstStyle/>
          <a:p>
            <a:pPr eaLnBrk="0" hangingPunct="0"/>
            <a:r>
              <a:rPr lang="en-GB" sz="3200" dirty="0" smtClean="0">
                <a:solidFill>
                  <a:schemeClr val="bg1"/>
                </a:solidFill>
              </a:rPr>
              <a:t>Somerset Wiltshire Avon and Gloucestershire Cancer Alliance</a:t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/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 smtClean="0">
                <a:solidFill>
                  <a:schemeClr val="bg1"/>
                </a:solidFill>
              </a:rPr>
              <a:t>National </a:t>
            </a:r>
            <a:r>
              <a:rPr lang="en-GB" sz="4000" dirty="0">
                <a:solidFill>
                  <a:schemeClr val="bg1"/>
                </a:solidFill>
              </a:rPr>
              <a:t>Cancer Patient Experience Survey </a:t>
            </a:r>
            <a:r>
              <a:rPr lang="en-GB" sz="4000" dirty="0" smtClean="0">
                <a:solidFill>
                  <a:schemeClr val="bg1"/>
                </a:solidFill>
              </a:rPr>
              <a:t>Results - 2019</a:t>
            </a:r>
            <a:br>
              <a:rPr lang="en-GB" sz="4000" dirty="0" smtClean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/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Ruth </a:t>
            </a:r>
            <a:r>
              <a:rPr lang="en-US" sz="2400" dirty="0">
                <a:solidFill>
                  <a:schemeClr val="bg1"/>
                </a:solidFill>
              </a:rPr>
              <a:t>Hendy, Lead Cancer </a:t>
            </a:r>
            <a:r>
              <a:rPr lang="en-US" sz="2400" dirty="0" smtClean="0">
                <a:solidFill>
                  <a:schemeClr val="bg1"/>
                </a:solidFill>
              </a:rPr>
              <a:t>Nurse, UHBW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23528" y="3809628"/>
            <a:ext cx="6696744" cy="1203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600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8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07504" y="260649"/>
            <a:ext cx="6984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000" dirty="0" smtClean="0">
                <a:solidFill>
                  <a:srgbClr val="007AC3"/>
                </a:solidFill>
              </a:rPr>
              <a:t>SWAG outliers </a:t>
            </a:r>
            <a:r>
              <a:rPr lang="en-US" sz="2000" dirty="0" smtClean="0">
                <a:solidFill>
                  <a:srgbClr val="007AC3"/>
                </a:solidFill>
              </a:rPr>
              <a:t>- </a:t>
            </a:r>
            <a:r>
              <a:rPr lang="en-US" sz="2800" b="1" dirty="0" smtClean="0">
                <a:solidFill>
                  <a:srgbClr val="00B050"/>
                </a:solidFill>
              </a:rPr>
              <a:t>above</a:t>
            </a:r>
            <a:r>
              <a:rPr lang="en-US" sz="2800" dirty="0" smtClean="0">
                <a:solidFill>
                  <a:srgbClr val="007AC3"/>
                </a:solidFill>
              </a:rPr>
              <a:t> expected range  </a:t>
            </a:r>
          </a:p>
          <a:p>
            <a:pPr eaLnBrk="0" hangingPunct="0"/>
            <a:endParaRPr lang="en-US" sz="2000" dirty="0">
              <a:solidFill>
                <a:srgbClr val="007AC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8247517" cy="300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131" y="1490067"/>
            <a:ext cx="8827242" cy="4525963"/>
          </a:xfrm>
        </p:spPr>
        <p:txBody>
          <a:bodyPr/>
          <a:lstStyle/>
          <a:p>
            <a:r>
              <a:rPr lang="en-GB" dirty="0" smtClean="0"/>
              <a:t>SWAG had 9 positive outliers </a:t>
            </a:r>
            <a:r>
              <a:rPr lang="en-GB" sz="2000" dirty="0" smtClean="0"/>
              <a:t>(and no negative outliers)</a:t>
            </a:r>
          </a:p>
          <a:p>
            <a:r>
              <a:rPr lang="en-GB" dirty="0" smtClean="0"/>
              <a:t>Most of these positive outliers (7/9), are specifically linked to the Personalised Care and Support programme.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83568" y="3861048"/>
            <a:ext cx="5112568" cy="1728192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64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768752" cy="1143000"/>
          </a:xfrm>
        </p:spPr>
        <p:txBody>
          <a:bodyPr>
            <a:noAutofit/>
          </a:bodyPr>
          <a:lstStyle/>
          <a:p>
            <a:pPr algn="l"/>
            <a:r>
              <a:rPr lang="en-GB" sz="4000" dirty="0" smtClean="0">
                <a:solidFill>
                  <a:srgbClr val="0070C0"/>
                </a:solidFill>
              </a:rPr>
              <a:t>Impact of ‘Personalised Care </a:t>
            </a:r>
            <a:br>
              <a:rPr lang="en-GB" sz="4000" dirty="0" smtClean="0">
                <a:solidFill>
                  <a:srgbClr val="0070C0"/>
                </a:solidFill>
              </a:rPr>
            </a:br>
            <a:r>
              <a:rPr lang="en-GB" sz="4000" dirty="0">
                <a:solidFill>
                  <a:srgbClr val="0070C0"/>
                </a:solidFill>
              </a:rPr>
              <a:t>a</a:t>
            </a:r>
            <a:r>
              <a:rPr lang="en-GB" sz="4000" dirty="0" smtClean="0">
                <a:solidFill>
                  <a:srgbClr val="0070C0"/>
                </a:solidFill>
              </a:rPr>
              <a:t>nd Support’ programme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466997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Cancer Support Workers</a:t>
            </a:r>
          </a:p>
          <a:p>
            <a:r>
              <a:rPr lang="en-GB" dirty="0" smtClean="0"/>
              <a:t>Allied Health Professionals – </a:t>
            </a:r>
            <a:r>
              <a:rPr lang="en-GB" sz="2800" dirty="0" err="1" smtClean="0"/>
              <a:t>eg</a:t>
            </a:r>
            <a:r>
              <a:rPr lang="en-GB" sz="2800" dirty="0" smtClean="0"/>
              <a:t>. cancer specialist dietitians, physiotherapists, psychologists</a:t>
            </a:r>
          </a:p>
          <a:p>
            <a:r>
              <a:rPr lang="en-GB" dirty="0" smtClean="0"/>
              <a:t>Holistic Need Assessments (HNAs)</a:t>
            </a:r>
          </a:p>
          <a:p>
            <a:r>
              <a:rPr lang="en-GB" dirty="0" smtClean="0"/>
              <a:t>Health and Wellbeing Events (H&amp;WEs)</a:t>
            </a:r>
          </a:p>
          <a:p>
            <a:r>
              <a:rPr lang="en-GB" dirty="0" smtClean="0"/>
              <a:t>Treatment Summaries / Cancer Care Reviews</a:t>
            </a:r>
          </a:p>
          <a:p>
            <a:r>
              <a:rPr lang="en-GB" dirty="0" smtClean="0"/>
              <a:t>Stratified follow-up pathways</a:t>
            </a:r>
          </a:p>
          <a:p>
            <a:r>
              <a:rPr lang="en-GB" dirty="0" smtClean="0"/>
              <a:t>Remote monitoring</a:t>
            </a:r>
          </a:p>
          <a:p>
            <a:r>
              <a:rPr lang="en-GB" dirty="0" smtClean="0"/>
              <a:t>Pre-</a:t>
            </a:r>
            <a:r>
              <a:rPr lang="en-GB" dirty="0" err="1" smtClean="0"/>
              <a:t>habilitation</a:t>
            </a:r>
            <a:r>
              <a:rPr lang="en-GB" dirty="0" smtClean="0"/>
              <a:t> / Rehabilitation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9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solidFill>
                  <a:srgbClr val="0070C0"/>
                </a:solidFill>
              </a:rPr>
              <a:t>Example of impact of Personalised</a:t>
            </a:r>
            <a:br>
              <a:rPr lang="en-GB" sz="3600" dirty="0" smtClean="0">
                <a:solidFill>
                  <a:srgbClr val="0070C0"/>
                </a:solidFill>
              </a:rPr>
            </a:br>
            <a:r>
              <a:rPr lang="en-GB" sz="3600" dirty="0" smtClean="0">
                <a:solidFill>
                  <a:srgbClr val="0070C0"/>
                </a:solidFill>
              </a:rPr>
              <a:t>Care and Support 2019: </a:t>
            </a:r>
            <a:r>
              <a:rPr lang="en-GB" sz="3600" b="1" dirty="0" smtClean="0">
                <a:solidFill>
                  <a:srgbClr val="0070C0"/>
                </a:solidFill>
              </a:rPr>
              <a:t>Weston</a:t>
            </a:r>
            <a:endParaRPr lang="en-GB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764221" cy="34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6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301608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0070C0"/>
                </a:solidFill>
              </a:rPr>
              <a:t>SWAG – PHE / NHS E Dashboard</a:t>
            </a:r>
            <a:endParaRPr lang="en-GB" sz="4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276871"/>
            <a:ext cx="6160887" cy="390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04" y="1556793"/>
            <a:ext cx="8856984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The following questions are included in the phase 1 cancer dashboard, developed by Public Health England and NHS England.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9423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63385" y="404664"/>
            <a:ext cx="49306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000" dirty="0" smtClean="0">
                <a:solidFill>
                  <a:srgbClr val="007AC3"/>
                </a:solidFill>
              </a:rPr>
              <a:t>SWAG challenges</a:t>
            </a:r>
            <a:endParaRPr lang="en-US" sz="4000" dirty="0">
              <a:solidFill>
                <a:srgbClr val="007AC3"/>
              </a:solidFill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63385" y="1556792"/>
            <a:ext cx="867183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400" b="1" dirty="0" smtClean="0"/>
              <a:t>Sustainability funding for Personalised Care and Support, rehabilitation and </a:t>
            </a:r>
            <a:r>
              <a:rPr lang="en-US" sz="2400" b="1" dirty="0" err="1" smtClean="0"/>
              <a:t>prehabilitation</a:t>
            </a:r>
            <a:r>
              <a:rPr lang="en-US" sz="2400" b="1" dirty="0" smtClean="0"/>
              <a:t> services </a:t>
            </a:r>
          </a:p>
          <a:p>
            <a:pPr eaLnBrk="0" hangingPunct="0"/>
            <a:r>
              <a:rPr lang="en-US" sz="2400" dirty="0" smtClean="0"/>
              <a:t>(Cancer Support Workers, specialist Allied Health Professionals, HNAs, H&amp;WE, Treatment Summaries, stratified pathways, remote monitoring)</a:t>
            </a:r>
          </a:p>
          <a:p>
            <a:pPr eaLnBrk="0" hangingPunct="0"/>
            <a:endParaRPr lang="en-US" sz="2400" b="1" dirty="0" smtClean="0"/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400" b="1" dirty="0" smtClean="0"/>
              <a:t>Capacity, workforce &amp; environmental constraints</a:t>
            </a:r>
          </a:p>
          <a:p>
            <a:pPr eaLnBrk="0" hangingPunct="0"/>
            <a:endParaRPr lang="en-US" sz="2400" b="1" dirty="0" smtClean="0"/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400" b="1" dirty="0" smtClean="0"/>
              <a:t>Performance impacting patient experience</a:t>
            </a:r>
          </a:p>
          <a:p>
            <a:pPr eaLnBrk="0" hangingPunct="0"/>
            <a:endParaRPr lang="en-US" sz="2400" b="1" dirty="0" smtClean="0"/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400" b="1" dirty="0" smtClean="0"/>
              <a:t>Ability to impact provision of primary care support</a:t>
            </a:r>
          </a:p>
          <a:p>
            <a:pPr eaLnBrk="0" hangingPunct="0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33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0070C0"/>
                </a:solidFill>
              </a:rPr>
              <a:t>Suggested priorities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320481"/>
          </a:xfrm>
        </p:spPr>
        <p:txBody>
          <a:bodyPr>
            <a:normAutofit fontScale="85000" lnSpcReduction="10000"/>
          </a:bodyPr>
          <a:lstStyle/>
          <a:p>
            <a:r>
              <a:rPr lang="en-GB" sz="3500" dirty="0" smtClean="0"/>
              <a:t>Sustainability funding for Personalised Care and Support</a:t>
            </a:r>
          </a:p>
          <a:p>
            <a:r>
              <a:rPr lang="en-GB" sz="3500" dirty="0" smtClean="0"/>
              <a:t>Share good practice (between Trusts / teams)</a:t>
            </a:r>
          </a:p>
          <a:p>
            <a:r>
              <a:rPr lang="en-GB" sz="3500" dirty="0" smtClean="0"/>
              <a:t>Clinical Trials / cancer research (language / access)</a:t>
            </a:r>
          </a:p>
          <a:p>
            <a:r>
              <a:rPr lang="en-GB" sz="3500" dirty="0" smtClean="0"/>
              <a:t>Capturing holistic conversations / HNAs and care plans / COSD reporting</a:t>
            </a:r>
          </a:p>
          <a:p>
            <a:r>
              <a:rPr lang="en-GB" sz="3500" dirty="0" smtClean="0"/>
              <a:t>Inpatient support for worries and fears</a:t>
            </a:r>
          </a:p>
          <a:p>
            <a:r>
              <a:rPr lang="en-GB" sz="3500" dirty="0" smtClean="0"/>
              <a:t>Improve links with Health &amp; Social </a:t>
            </a:r>
            <a:r>
              <a:rPr lang="en-GB" sz="3500" dirty="0"/>
              <a:t>S</a:t>
            </a:r>
            <a:r>
              <a:rPr lang="en-GB" sz="3500" dirty="0" smtClean="0"/>
              <a:t>ervices / Primary care for support, during and after treatment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0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536504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0070C0"/>
                </a:solidFill>
              </a:rPr>
              <a:t>Future of NCPES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425355"/>
          </a:xfrm>
        </p:spPr>
        <p:txBody>
          <a:bodyPr/>
          <a:lstStyle/>
          <a:p>
            <a:r>
              <a:rPr lang="en-GB" dirty="0"/>
              <a:t>No comparable 2020 NCPES – currently </a:t>
            </a:r>
            <a:r>
              <a:rPr lang="en-GB" dirty="0" smtClean="0"/>
              <a:t>developing NCPES ‘</a:t>
            </a:r>
            <a:r>
              <a:rPr lang="en-GB" dirty="0"/>
              <a:t>COVID’ cancer patient experience </a:t>
            </a:r>
            <a:r>
              <a:rPr lang="en-GB" dirty="0" smtClean="0"/>
              <a:t>survey / qualitative feedback process</a:t>
            </a:r>
            <a:endParaRPr lang="en-GB" dirty="0"/>
          </a:p>
          <a:p>
            <a:endParaRPr lang="en-GB" dirty="0"/>
          </a:p>
          <a:p>
            <a:r>
              <a:rPr lang="en-GB" dirty="0"/>
              <a:t>Whole survey </a:t>
            </a:r>
            <a:r>
              <a:rPr lang="en-GB" sz="2000" dirty="0"/>
              <a:t>(methodology / sampling / design / reporting) </a:t>
            </a:r>
            <a:r>
              <a:rPr lang="en-GB" dirty="0"/>
              <a:t>being reviewed ahead of 2021 iteration. Please feed in </a:t>
            </a:r>
            <a:r>
              <a:rPr lang="en-GB" dirty="0" smtClean="0"/>
              <a:t>suggestions </a:t>
            </a:r>
            <a:r>
              <a:rPr lang="en-GB" sz="2400" dirty="0" smtClean="0"/>
              <a:t>(via Lead Cancer Nurses).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0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696744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NCPES 2019 SWAG sample</a:t>
            </a:r>
            <a:endParaRPr lang="en-GB" sz="4000" dirty="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248472"/>
          </a:xfrm>
        </p:spPr>
        <p:txBody>
          <a:bodyPr>
            <a:normAutofit fontScale="92500" lnSpcReduction="10000"/>
          </a:bodyPr>
          <a:lstStyle/>
          <a:p>
            <a:pPr eaLnBrk="0" hangingPunct="0"/>
            <a:r>
              <a:rPr lang="en-GB" sz="2800" b="1" dirty="0">
                <a:solidFill>
                  <a:prstClr val="black"/>
                </a:solidFill>
              </a:rPr>
              <a:t>Adults, </a:t>
            </a:r>
            <a:r>
              <a:rPr lang="en-GB" sz="2800" dirty="0">
                <a:solidFill>
                  <a:prstClr val="black"/>
                </a:solidFill>
              </a:rPr>
              <a:t>with a </a:t>
            </a:r>
            <a:r>
              <a:rPr lang="en-GB" sz="2800" b="1" dirty="0">
                <a:solidFill>
                  <a:prstClr val="black"/>
                </a:solidFill>
              </a:rPr>
              <a:t>confirmed diagnosis </a:t>
            </a:r>
            <a:r>
              <a:rPr lang="en-GB" sz="2800" dirty="0">
                <a:solidFill>
                  <a:prstClr val="black"/>
                </a:solidFill>
              </a:rPr>
              <a:t>of cancer </a:t>
            </a:r>
          </a:p>
          <a:p>
            <a:pPr eaLnBrk="0" hangingPunct="0"/>
            <a:endParaRPr lang="en-GB" sz="2800" dirty="0">
              <a:solidFill>
                <a:prstClr val="black"/>
              </a:solidFill>
            </a:endParaRPr>
          </a:p>
          <a:p>
            <a:pPr eaLnBrk="0" hangingPunct="0"/>
            <a:r>
              <a:rPr lang="en-GB" sz="2800" b="1" dirty="0">
                <a:solidFill>
                  <a:prstClr val="black"/>
                </a:solidFill>
              </a:rPr>
              <a:t>3 month </a:t>
            </a:r>
            <a:r>
              <a:rPr lang="en-GB" sz="2800" dirty="0">
                <a:solidFill>
                  <a:prstClr val="black"/>
                </a:solidFill>
              </a:rPr>
              <a:t>cohort, April - June </a:t>
            </a:r>
            <a:r>
              <a:rPr lang="en-GB" sz="2800" dirty="0" smtClean="0">
                <a:solidFill>
                  <a:prstClr val="black"/>
                </a:solidFill>
              </a:rPr>
              <a:t>2019 </a:t>
            </a:r>
            <a:endParaRPr lang="en-GB" sz="2800" dirty="0">
              <a:solidFill>
                <a:prstClr val="black"/>
              </a:solidFill>
            </a:endParaRPr>
          </a:p>
          <a:p>
            <a:pPr eaLnBrk="0" hangingPunct="0"/>
            <a:endParaRPr lang="en-GB" sz="2800" dirty="0">
              <a:solidFill>
                <a:prstClr val="black"/>
              </a:solidFill>
            </a:endParaRPr>
          </a:p>
          <a:p>
            <a:pPr eaLnBrk="0" hangingPunct="0"/>
            <a:r>
              <a:rPr lang="en-GB" sz="2800" dirty="0">
                <a:solidFill>
                  <a:prstClr val="black"/>
                </a:solidFill>
              </a:rPr>
              <a:t>Attended /discharged from a </a:t>
            </a:r>
            <a:r>
              <a:rPr lang="en-GB" sz="2800" b="1" dirty="0">
                <a:solidFill>
                  <a:prstClr val="black"/>
                </a:solidFill>
              </a:rPr>
              <a:t>day case or inpatient</a:t>
            </a:r>
            <a:r>
              <a:rPr lang="en-GB" sz="2800" dirty="0">
                <a:solidFill>
                  <a:prstClr val="black"/>
                </a:solidFill>
              </a:rPr>
              <a:t> episode related to a primary cancer diagnosis</a:t>
            </a:r>
          </a:p>
          <a:p>
            <a:pPr eaLnBrk="0" hangingPunct="0"/>
            <a:endParaRPr lang="en-GB" sz="2800" dirty="0">
              <a:solidFill>
                <a:prstClr val="black"/>
              </a:solidFill>
            </a:endParaRPr>
          </a:p>
          <a:p>
            <a:pPr eaLnBrk="0" hangingPunct="0"/>
            <a:r>
              <a:rPr lang="en-GB" sz="2800" dirty="0">
                <a:solidFill>
                  <a:prstClr val="black"/>
                </a:solidFill>
              </a:rPr>
              <a:t>A ‘</a:t>
            </a:r>
            <a:r>
              <a:rPr lang="en-GB" sz="2800" b="1" dirty="0">
                <a:solidFill>
                  <a:prstClr val="black"/>
                </a:solidFill>
              </a:rPr>
              <a:t>snap shot</a:t>
            </a:r>
            <a:r>
              <a:rPr lang="en-GB" sz="2800" dirty="0">
                <a:solidFill>
                  <a:prstClr val="black"/>
                </a:solidFill>
              </a:rPr>
              <a:t>’ of experience of the whole cancer pathway </a:t>
            </a:r>
            <a:r>
              <a:rPr lang="en-GB" sz="1800" dirty="0">
                <a:solidFill>
                  <a:prstClr val="black"/>
                </a:solidFill>
              </a:rPr>
              <a:t>(from visiting the GP pre-diagnosis, referral to secondary care, diagnostics and treatments and any related follow-up / support care received) </a:t>
            </a:r>
          </a:p>
          <a:p>
            <a:pPr lvl="0"/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696744" cy="1143000"/>
          </a:xfrm>
        </p:spPr>
        <p:txBody>
          <a:bodyPr>
            <a:normAutofit/>
          </a:bodyPr>
          <a:lstStyle/>
          <a:p>
            <a:pPr algn="l" eaLnBrk="0" hangingPunct="0"/>
            <a:r>
              <a:rPr lang="en-US" sz="4000" dirty="0">
                <a:solidFill>
                  <a:srgbClr val="005EB8"/>
                </a:solidFill>
              </a:rPr>
              <a:t>SWAG - NCPES </a:t>
            </a:r>
            <a:r>
              <a:rPr lang="en-US" sz="4000" dirty="0" smtClean="0">
                <a:solidFill>
                  <a:srgbClr val="005EB8"/>
                </a:solidFill>
              </a:rPr>
              <a:t>2019 </a:t>
            </a:r>
            <a:r>
              <a:rPr lang="en-US" sz="4000" dirty="0">
                <a:solidFill>
                  <a:srgbClr val="005EB8"/>
                </a:solidFill>
              </a:rPr>
              <a:t>responses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499"/>
            <a:ext cx="2592288" cy="326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48042"/>
            <a:ext cx="2636713" cy="167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628800"/>
            <a:ext cx="6660232" cy="141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55041"/>
            <a:ext cx="6120680" cy="115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7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6552728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005EB8"/>
                </a:solidFill>
              </a:rPr>
              <a:t>NCPES presentation of results</a:t>
            </a:r>
            <a:endParaRPr lang="en-GB" sz="4000" dirty="0">
              <a:solidFill>
                <a:srgbClr val="005E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525963"/>
          </a:xfrm>
        </p:spPr>
        <p:txBody>
          <a:bodyPr>
            <a:normAutofit fontScale="92500" lnSpcReduction="20000"/>
          </a:bodyPr>
          <a:lstStyle/>
          <a:p>
            <a:pPr defTabSz="457200">
              <a:defRPr/>
            </a:pPr>
            <a:r>
              <a:rPr lang="en-GB" dirty="0" smtClean="0">
                <a:solidFill>
                  <a:prstClr val="black"/>
                </a:solidFill>
              </a:rPr>
              <a:t>Results </a:t>
            </a:r>
            <a:r>
              <a:rPr lang="en-GB" dirty="0">
                <a:solidFill>
                  <a:prstClr val="black"/>
                </a:solidFill>
              </a:rPr>
              <a:t>expressed </a:t>
            </a:r>
            <a:r>
              <a:rPr lang="en-GB" b="1" dirty="0">
                <a:solidFill>
                  <a:prstClr val="black"/>
                </a:solidFill>
              </a:rPr>
              <a:t>in relation to </a:t>
            </a:r>
            <a:r>
              <a:rPr lang="en-GB" dirty="0">
                <a:solidFill>
                  <a:prstClr val="black"/>
                </a:solidFill>
              </a:rPr>
              <a:t>‘</a:t>
            </a:r>
            <a:r>
              <a:rPr lang="en-GB" b="1" dirty="0">
                <a:solidFill>
                  <a:prstClr val="black"/>
                </a:solidFill>
              </a:rPr>
              <a:t>expected range’ </a:t>
            </a:r>
            <a:r>
              <a:rPr lang="en-GB" dirty="0">
                <a:solidFill>
                  <a:prstClr val="black"/>
                </a:solidFill>
              </a:rPr>
              <a:t>for each Trust 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-  with positive &amp; negative outliers </a:t>
            </a:r>
            <a:endParaRPr lang="en-GB" dirty="0" smtClean="0">
              <a:solidFill>
                <a:prstClr val="black"/>
              </a:solidFill>
            </a:endParaRPr>
          </a:p>
          <a:p>
            <a:pPr marL="0" indent="0" defTabSz="457200">
              <a:buNone/>
              <a:defRPr/>
            </a:pPr>
            <a:r>
              <a:rPr lang="en-GB" sz="1200" dirty="0">
                <a:solidFill>
                  <a:prstClr val="black"/>
                </a:solidFill>
              </a:rPr>
              <a:t>	</a:t>
            </a:r>
            <a:r>
              <a:rPr lang="en-GB" sz="1900" dirty="0" smtClean="0">
                <a:solidFill>
                  <a:prstClr val="black"/>
                </a:solidFill>
              </a:rPr>
              <a:t>(</a:t>
            </a:r>
            <a:r>
              <a:rPr lang="en-GB" sz="1900" dirty="0">
                <a:solidFill>
                  <a:prstClr val="black"/>
                </a:solidFill>
              </a:rPr>
              <a:t>from ‘expected range’) </a:t>
            </a:r>
          </a:p>
          <a:p>
            <a:pPr lvl="1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sz="2000" dirty="0">
                <a:solidFill>
                  <a:prstClr val="black"/>
                </a:solidFill>
              </a:rPr>
              <a:t>overall SWAG report: </a:t>
            </a:r>
            <a:r>
              <a:rPr lang="en-GB" sz="2000" dirty="0" smtClean="0">
                <a:solidFill>
                  <a:prstClr val="black"/>
                </a:solidFill>
              </a:rPr>
              <a:t>9 positive </a:t>
            </a:r>
            <a:r>
              <a:rPr lang="en-GB" sz="2000" dirty="0">
                <a:solidFill>
                  <a:prstClr val="black"/>
                </a:solidFill>
              </a:rPr>
              <a:t>outliers </a:t>
            </a:r>
            <a:r>
              <a:rPr lang="en-GB" sz="2000" dirty="0" smtClean="0">
                <a:solidFill>
                  <a:prstClr val="black"/>
                </a:solidFill>
              </a:rPr>
              <a:t>(above) and </a:t>
            </a:r>
            <a:r>
              <a:rPr lang="en-GB" sz="2000" dirty="0">
                <a:solidFill>
                  <a:prstClr val="black"/>
                </a:solidFill>
              </a:rPr>
              <a:t>no negative </a:t>
            </a:r>
            <a:r>
              <a:rPr lang="en-GB" sz="2000" dirty="0" smtClean="0">
                <a:solidFill>
                  <a:prstClr val="black"/>
                </a:solidFill>
              </a:rPr>
              <a:t>outliers (below)</a:t>
            </a:r>
            <a:endParaRPr lang="en-GB" sz="2000" dirty="0">
              <a:solidFill>
                <a:prstClr val="black"/>
              </a:solidFill>
            </a:endParaRPr>
          </a:p>
          <a:p>
            <a:pPr defTabSz="457200" fontAlgn="auto">
              <a:spcAft>
                <a:spcPts val="0"/>
              </a:spcAft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 defTabSz="457200" fontAlgn="auto">
              <a:spcAft>
                <a:spcPts val="0"/>
              </a:spcAft>
              <a:defRPr/>
            </a:pPr>
            <a:endParaRPr lang="en-GB" sz="1200" dirty="0">
              <a:solidFill>
                <a:prstClr val="black"/>
              </a:solidFill>
            </a:endParaRPr>
          </a:p>
          <a:p>
            <a:pPr defTabSz="457200">
              <a:defRPr/>
            </a:pPr>
            <a:r>
              <a:rPr lang="en-GB" dirty="0">
                <a:solidFill>
                  <a:prstClr val="black"/>
                </a:solidFill>
              </a:rPr>
              <a:t> Only Questions with </a:t>
            </a:r>
            <a:r>
              <a:rPr lang="en-GB" b="1" dirty="0">
                <a:solidFill>
                  <a:prstClr val="black"/>
                </a:solidFill>
              </a:rPr>
              <a:t>21+ responses/ per question  </a:t>
            </a:r>
            <a:r>
              <a:rPr lang="en-GB" dirty="0">
                <a:solidFill>
                  <a:prstClr val="black"/>
                </a:solidFill>
              </a:rPr>
              <a:t>will have individual site results</a:t>
            </a:r>
          </a:p>
          <a:p>
            <a:pPr defTabSz="457200" fontAlgn="auto">
              <a:spcAft>
                <a:spcPts val="0"/>
              </a:spcAft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 defTabSz="457200" fontAlgn="auto">
              <a:spcAft>
                <a:spcPts val="0"/>
              </a:spcAft>
              <a:defRPr/>
            </a:pPr>
            <a:endParaRPr lang="en-GB" sz="1200" dirty="0">
              <a:solidFill>
                <a:prstClr val="black"/>
              </a:solidFill>
            </a:endParaRPr>
          </a:p>
          <a:p>
            <a:pPr defTabSz="457200">
              <a:defRPr/>
            </a:pPr>
            <a:r>
              <a:rPr lang="en-GB" dirty="0">
                <a:solidFill>
                  <a:prstClr val="black"/>
                </a:solidFill>
              </a:rPr>
              <a:t> Trusts with smaller patient numbers </a:t>
            </a:r>
            <a:r>
              <a:rPr lang="en-GB" sz="1400" dirty="0">
                <a:solidFill>
                  <a:prstClr val="black"/>
                </a:solidFill>
              </a:rPr>
              <a:t>(despite good return rates) </a:t>
            </a:r>
            <a:r>
              <a:rPr lang="en-GB" dirty="0">
                <a:solidFill>
                  <a:prstClr val="black"/>
                </a:solidFill>
              </a:rPr>
              <a:t>are unable to perform  robust site specific analysis for service improvement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1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0070C0"/>
                </a:solidFill>
              </a:rPr>
              <a:t>Highest SWAG scores</a:t>
            </a:r>
            <a:endParaRPr lang="en-GB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841668"/>
              </p:ext>
            </p:extLst>
          </p:nvPr>
        </p:nvGraphicFramePr>
        <p:xfrm>
          <a:off x="251520" y="1484784"/>
          <a:ext cx="864096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530"/>
                <a:gridCol w="7192062"/>
                <a:gridCol w="92836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SWAG %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Beforehand, patient had all information needed about operation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Cancer Dr had the right document at patient’s last Outpatient</a:t>
                      </a:r>
                      <a:r>
                        <a:rPr lang="en-GB" baseline="0" dirty="0" smtClean="0"/>
                        <a:t> appointment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GP given enough information about patient’s  condition and treatment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Received</a:t>
                      </a:r>
                      <a:r>
                        <a:rPr lang="en-GB" baseline="0" dirty="0" smtClean="0"/>
                        <a:t> all the information needed about the test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Hospital staff</a:t>
                      </a:r>
                      <a:r>
                        <a:rPr lang="en-GB" baseline="0" dirty="0" smtClean="0"/>
                        <a:t> told patient who to contact if worried about condition or treatment after leaving hospital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 given the name of the clinical nurse specialist</a:t>
                      </a:r>
                      <a:r>
                        <a:rPr lang="en-GB" baseline="0" dirty="0" smtClean="0"/>
                        <a:t> who would support them through their treatment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Hospital staff gave information about support groups or self-help groups for people with cancer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Overall administration was good or very good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Length of time waiting for a test was about right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5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0070C0"/>
                </a:solidFill>
              </a:rPr>
              <a:t>Lowest SWAG scores</a:t>
            </a:r>
            <a:endParaRPr lang="en-GB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175392"/>
              </p:ext>
            </p:extLst>
          </p:nvPr>
        </p:nvGraphicFramePr>
        <p:xfrm>
          <a:off x="179512" y="1628800"/>
          <a:ext cx="8784976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949"/>
                <a:gridCol w="6548439"/>
                <a:gridCol w="773425"/>
                <a:gridCol w="989163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SWAG %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National average %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Someone discussed</a:t>
                      </a:r>
                      <a:r>
                        <a:rPr lang="en-GB" baseline="0" dirty="0" smtClean="0"/>
                        <a:t> with patient  whether they would like to take part  in cancer research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 given a care plan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 definitely given enough support from health or</a:t>
                      </a:r>
                      <a:r>
                        <a:rPr lang="en-GB" baseline="0" dirty="0" smtClean="0"/>
                        <a:t> social services after treatment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 definitely given enough support from health or</a:t>
                      </a:r>
                      <a:r>
                        <a:rPr lang="en-GB" baseline="0" dirty="0" smtClean="0"/>
                        <a:t> social services during treatment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 definitely found hospital staff</a:t>
                      </a:r>
                      <a:r>
                        <a:rPr lang="en-GB" baseline="0" dirty="0" smtClean="0"/>
                        <a:t> to discuss worries or fears during inpatient visit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Patient</a:t>
                      </a:r>
                      <a:r>
                        <a:rPr lang="en-GB" baseline="0" dirty="0" smtClean="0"/>
                        <a:t> definitely told about side effects that could affect them in the future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57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9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221063" cy="11430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005EB8"/>
                </a:solidFill>
              </a:rPr>
              <a:t>Overall SWAG picture</a:t>
            </a:r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05664" cy="4248471"/>
          </a:xfrm>
        </p:spPr>
        <p:txBody>
          <a:bodyPr/>
          <a:lstStyle/>
          <a:p>
            <a:pPr eaLnBrk="0" hangingPunct="0"/>
            <a:r>
              <a:rPr lang="en-GB" sz="2800" dirty="0" smtClean="0">
                <a:solidFill>
                  <a:prstClr val="black"/>
                </a:solidFill>
              </a:rPr>
              <a:t>Sustained, </a:t>
            </a:r>
            <a:r>
              <a:rPr lang="en-GB" sz="2800" dirty="0">
                <a:solidFill>
                  <a:prstClr val="black"/>
                </a:solidFill>
              </a:rPr>
              <a:t>improving patient experience landscape across the Cancer </a:t>
            </a:r>
            <a:r>
              <a:rPr lang="en-GB" sz="2800" dirty="0" smtClean="0">
                <a:solidFill>
                  <a:prstClr val="black"/>
                </a:solidFill>
              </a:rPr>
              <a:t>Alliance</a:t>
            </a:r>
            <a:endParaRPr lang="en-GB" sz="28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8462777" cy="288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1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5527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005EB8"/>
                </a:solidFill>
              </a:rPr>
              <a:t>SWAG scores: </a:t>
            </a:r>
            <a:br>
              <a:rPr lang="en-GB" dirty="0" smtClean="0">
                <a:solidFill>
                  <a:srgbClr val="005EB8"/>
                </a:solidFill>
              </a:rPr>
            </a:br>
            <a:r>
              <a:rPr lang="en-GB" sz="3600" dirty="0" smtClean="0">
                <a:solidFill>
                  <a:srgbClr val="00B050"/>
                </a:solidFill>
              </a:rPr>
              <a:t>above</a:t>
            </a:r>
            <a:r>
              <a:rPr lang="en-GB" sz="3600" dirty="0" smtClean="0">
                <a:solidFill>
                  <a:srgbClr val="005EB8"/>
                </a:solidFill>
              </a:rPr>
              <a:t> / </a:t>
            </a:r>
            <a:r>
              <a:rPr lang="en-GB" sz="3600" dirty="0" smtClean="0">
                <a:solidFill>
                  <a:srgbClr val="FF0000"/>
                </a:solidFill>
              </a:rPr>
              <a:t>below</a:t>
            </a:r>
            <a:r>
              <a:rPr lang="en-GB" sz="3600" dirty="0" smtClean="0">
                <a:solidFill>
                  <a:srgbClr val="005EB8"/>
                </a:solidFill>
              </a:rPr>
              <a:t> expected range</a:t>
            </a:r>
            <a:r>
              <a:rPr lang="en-GB" dirty="0" smtClean="0">
                <a:solidFill>
                  <a:srgbClr val="005EB8"/>
                </a:solidFill>
              </a:rPr>
              <a:t> </a:t>
            </a:r>
            <a:endParaRPr lang="en-GB" dirty="0">
              <a:solidFill>
                <a:srgbClr val="005EB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3663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28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005EB8"/>
                </a:solidFill>
              </a:rPr>
              <a:t>SWAG Trusts 2018 &amp; 2019</a:t>
            </a:r>
            <a:endParaRPr lang="en-GB" sz="4000" dirty="0">
              <a:solidFill>
                <a:srgbClr val="005EB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03" y="1484784"/>
            <a:ext cx="8784462" cy="4680520"/>
          </a:xfrm>
        </p:spPr>
        <p:txBody>
          <a:bodyPr/>
          <a:lstStyle/>
          <a:p>
            <a:r>
              <a:rPr lang="en-GB" sz="2800" dirty="0" smtClean="0"/>
              <a:t>Significant improvement in patient experience at Weston</a:t>
            </a:r>
            <a:endParaRPr lang="en-GB" sz="2800" dirty="0"/>
          </a:p>
          <a:p>
            <a:pPr marL="0" indent="0">
              <a:buNone/>
            </a:pPr>
            <a:r>
              <a:rPr lang="en-GB" dirty="0" smtClean="0"/>
              <a:t>                2018				   2019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" y="2816921"/>
            <a:ext cx="4432134" cy="27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403" y="2898572"/>
            <a:ext cx="4863904" cy="268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2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CEE45AABFB3B4C9CAD30679E7A05FD" ma:contentTypeVersion="2" ma:contentTypeDescription="Create a new document." ma:contentTypeScope="" ma:versionID="12e562ce645633943dcac418a3796aeb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c0a6d81ce70c9fb096a77ae92a297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FFDE9A-E6FE-488A-BCE4-B175686CEE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86BD205-8372-48EF-BD4D-D92A6742DEC1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D429F05-48EC-4567-9179-CBBE98E6EC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638</Words>
  <Application>Microsoft Office PowerPoint</Application>
  <PresentationFormat>On-screen Show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Somerset Wiltshire Avon and Gloucestershire Cancer Alliance  National Cancer Patient Experience Survey Results - 2019  Ruth Hendy, Lead Cancer Nurse, UHBW </vt:lpstr>
      <vt:lpstr>NCPES 2019 SWAG sample</vt:lpstr>
      <vt:lpstr>SWAG - NCPES 2019 responses </vt:lpstr>
      <vt:lpstr>NCPES presentation of results</vt:lpstr>
      <vt:lpstr>Highest SWAG scores</vt:lpstr>
      <vt:lpstr>Lowest SWAG scores</vt:lpstr>
      <vt:lpstr>Overall SWAG picture</vt:lpstr>
      <vt:lpstr>SWAG scores:  above / below expected range </vt:lpstr>
      <vt:lpstr>SWAG Trusts 2018 &amp; 2019</vt:lpstr>
      <vt:lpstr>PowerPoint Presentation</vt:lpstr>
      <vt:lpstr>Impact of ‘Personalised Care  and Support’ programme</vt:lpstr>
      <vt:lpstr>Example of impact of Personalised Care and Support 2019: Weston</vt:lpstr>
      <vt:lpstr>SWAG – PHE / NHS E Dashboard</vt:lpstr>
      <vt:lpstr>PowerPoint Presentation</vt:lpstr>
      <vt:lpstr>Suggested priorities</vt:lpstr>
      <vt:lpstr>Future of NCPES</vt:lpstr>
    </vt:vector>
  </TitlesOfParts>
  <Company>University Hospitals Bristol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Warr, Tasmeen</dc:creator>
  <cp:lastModifiedBy>Smith, Amy</cp:lastModifiedBy>
  <cp:revision>90</cp:revision>
  <dcterms:created xsi:type="dcterms:W3CDTF">2019-08-02T11:03:15Z</dcterms:created>
  <dcterms:modified xsi:type="dcterms:W3CDTF">2020-10-14T13:34:05Z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0x010100CECEE45AABFB3B4C9CAD30679E7A05FD</vt:lpwstr>
  </property>
</Properties>
</file>