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60" r:id="rId3"/>
    <p:sldId id="258" r:id="rId4"/>
    <p:sldId id="261" r:id="rId5"/>
    <p:sldId id="262" r:id="rId6"/>
    <p:sldId id="263" r:id="rId7"/>
    <p:sldId id="264" r:id="rId8"/>
    <p:sldId id="266" r:id="rId9"/>
    <p:sldId id="265" r:id="rId10"/>
    <p:sldId id="267" r:id="rId11"/>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p:scale>
          <a:sx n="76" d="100"/>
          <a:sy n="76" d="100"/>
        </p:scale>
        <p:origin x="-378" y="18"/>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57F4EC0-D43D-4FDE-AF9F-3A526B2C91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xmlns="" id="{26635E18-32FA-4C95-8D8D-8214EA98CE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FD79A7AD-555C-4FD3-905A-116AC3F088E5}" type="datetimeFigureOut">
              <a:rPr lang="en-GB"/>
              <a:pPr>
                <a:defRPr/>
              </a:pPr>
              <a:t>14/10/2020</a:t>
            </a:fld>
            <a:endParaRPr lang="en-GB"/>
          </a:p>
        </p:txBody>
      </p:sp>
      <p:sp>
        <p:nvSpPr>
          <p:cNvPr id="4" name="Footer Placeholder 3">
            <a:extLst>
              <a:ext uri="{FF2B5EF4-FFF2-40B4-BE49-F238E27FC236}">
                <a16:creationId xmlns:a16="http://schemas.microsoft.com/office/drawing/2014/main" xmlns="" id="{09DD37F1-CBD5-49C1-B1F7-E9A35665EC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a:extLst>
              <a:ext uri="{FF2B5EF4-FFF2-40B4-BE49-F238E27FC236}">
                <a16:creationId xmlns:a16="http://schemas.microsoft.com/office/drawing/2014/main" xmlns="" id="{7AFE85CE-06A0-461B-8B0E-E2E5C03407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9C47F568-1C7E-4DAB-8099-6937DAA35312}" type="slidenum">
              <a:rPr lang="en-GB"/>
              <a:pPr>
                <a:defRPr/>
              </a:pPr>
              <a:t>‹#›</a:t>
            </a:fld>
            <a:endParaRPr lang="en-GB"/>
          </a:p>
        </p:txBody>
      </p:sp>
    </p:spTree>
    <p:extLst>
      <p:ext uri="{BB962C8B-B14F-4D97-AF65-F5344CB8AC3E}">
        <p14:creationId xmlns:p14="http://schemas.microsoft.com/office/powerpoint/2010/main" val="2793861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FCDBCD-8520-4B0A-9849-CEA9889A8308}" type="datetimeFigureOut">
              <a:rPr lang="en-GB" smtClean="0"/>
              <a:t>14/10/2020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A5F9BC-BCF9-45FC-9452-C8ABB8EC3A17}" type="slidenum">
              <a:rPr lang="en-GB" smtClean="0"/>
              <a:t>‹#›</a:t>
            </a:fld>
            <a:endParaRPr lang="en-GB"/>
          </a:p>
        </p:txBody>
      </p:sp>
    </p:spTree>
    <p:extLst>
      <p:ext uri="{BB962C8B-B14F-4D97-AF65-F5344CB8AC3E}">
        <p14:creationId xmlns:p14="http://schemas.microsoft.com/office/powerpoint/2010/main" val="810786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200" b="0" i="0" u="none" strike="noStrike" kern="1200" cap="none" normalizeH="0" baseline="0" dirty="0">
                <a:ln>
                  <a:noFill/>
                </a:ln>
                <a:solidFill>
                  <a:schemeClr val="tx1"/>
                </a:solidFill>
                <a:effectLst/>
                <a:latin typeface="+mn-lt"/>
                <a:ea typeface="Calibri" panose="020F0502020204030204" pitchFamily="34" charset="0"/>
                <a:cs typeface="Arial" panose="020B0604020202020204" pitchFamily="34" charset="0"/>
              </a:rPr>
              <a:t>Funding for TLHC projects includes all 23 CCGs that are now part of the national programme. TLHC figures have been calculated based on project reported activity levels for this financial year. We are aware that budgets for some of the onboarding projects may need to be adjusted to better reflect the population already invited and expected follow up activity. We will work with projects to flex these amounts where necessary.</a:t>
            </a:r>
            <a:r>
              <a:rPr kumimoji="0" lang="en-GB" altLang="en-US" sz="1200" b="1" i="0" u="none" strike="noStrike" kern="1200" cap="none" normalizeH="0" baseline="0" dirty="0">
                <a:ln>
                  <a:noFill/>
                </a:ln>
                <a:solidFill>
                  <a:schemeClr val="tx1"/>
                </a:solidFill>
                <a:effectLst/>
                <a:latin typeface="+mn-lt"/>
                <a:ea typeface="Calibri" panose="020F0502020204030204" pitchFamily="34" charset="0"/>
                <a:cs typeface="Arial" panose="020B0604020202020204" pitchFamily="34" charset="0"/>
              </a:rPr>
              <a:t> </a:t>
            </a:r>
            <a:endParaRPr kumimoji="0" lang="en-GB" altLang="en-US" sz="1200" b="0" i="0" u="none" strike="noStrike" kern="1200" cap="none" normalizeH="0" baseline="0" dirty="0">
              <a:ln>
                <a:noFill/>
              </a:ln>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5DA5F9BC-BCF9-45FC-9452-C8ABB8EC3A17}" type="slidenum">
              <a:rPr lang="en-GB" smtClean="0"/>
              <a:t>2</a:t>
            </a:fld>
            <a:endParaRPr lang="en-GB"/>
          </a:p>
        </p:txBody>
      </p:sp>
    </p:spTree>
    <p:extLst>
      <p:ext uri="{BB962C8B-B14F-4D97-AF65-F5344CB8AC3E}">
        <p14:creationId xmlns:p14="http://schemas.microsoft.com/office/powerpoint/2010/main" val="274680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Cancer Alliance core Team  - .573</a:t>
            </a:r>
          </a:p>
          <a:p>
            <a:r>
              <a:rPr lang="en-GB" dirty="0"/>
              <a:t>Pre-COVID </a:t>
            </a:r>
          </a:p>
          <a:p>
            <a:r>
              <a:rPr lang="en-GB" dirty="0"/>
              <a:t>SDF 4.4 </a:t>
            </a:r>
          </a:p>
          <a:p>
            <a:r>
              <a:rPr lang="en-GB" dirty="0"/>
              <a:t>RDS 2.8 </a:t>
            </a:r>
          </a:p>
        </p:txBody>
      </p:sp>
      <p:sp>
        <p:nvSpPr>
          <p:cNvPr id="4" name="Slide Number Placeholder 3"/>
          <p:cNvSpPr>
            <a:spLocks noGrp="1"/>
          </p:cNvSpPr>
          <p:nvPr>
            <p:ph type="sldNum" sz="quarter" idx="5"/>
          </p:nvPr>
        </p:nvSpPr>
        <p:spPr/>
        <p:txBody>
          <a:bodyPr/>
          <a:lstStyle/>
          <a:p>
            <a:fld id="{5DA5F9BC-BCF9-45FC-9452-C8ABB8EC3A17}" type="slidenum">
              <a:rPr lang="en-GB" smtClean="0"/>
              <a:t>3</a:t>
            </a:fld>
            <a:endParaRPr lang="en-GB"/>
          </a:p>
        </p:txBody>
      </p:sp>
    </p:spTree>
    <p:extLst>
      <p:ext uri="{BB962C8B-B14F-4D97-AF65-F5344CB8AC3E}">
        <p14:creationId xmlns:p14="http://schemas.microsoft.com/office/powerpoint/2010/main" val="1691841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Indicative allocation as Clinical Leadership to be agreed by board – consider ED, PC, site specific </a:t>
            </a:r>
          </a:p>
          <a:p>
            <a:endParaRPr lang="en-GB" dirty="0"/>
          </a:p>
        </p:txBody>
      </p:sp>
      <p:sp>
        <p:nvSpPr>
          <p:cNvPr id="4" name="Slide Number Placeholder 3"/>
          <p:cNvSpPr>
            <a:spLocks noGrp="1"/>
          </p:cNvSpPr>
          <p:nvPr>
            <p:ph type="sldNum" sz="quarter" idx="5"/>
          </p:nvPr>
        </p:nvSpPr>
        <p:spPr/>
        <p:txBody>
          <a:bodyPr/>
          <a:lstStyle/>
          <a:p>
            <a:fld id="{5DA5F9BC-BCF9-45FC-9452-C8ABB8EC3A17}" type="slidenum">
              <a:rPr lang="en-GB" smtClean="0"/>
              <a:t>5</a:t>
            </a:fld>
            <a:endParaRPr lang="en-GB"/>
          </a:p>
        </p:txBody>
      </p:sp>
    </p:spTree>
    <p:extLst>
      <p:ext uri="{BB962C8B-B14F-4D97-AF65-F5344CB8AC3E}">
        <p14:creationId xmlns:p14="http://schemas.microsoft.com/office/powerpoint/2010/main" val="245437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u="none" dirty="0">
                <a:solidFill>
                  <a:schemeClr val="tx1"/>
                </a:solidFill>
                <a:effectLst/>
                <a:latin typeface="+mn-lt"/>
              </a:rPr>
              <a:t>* Additional HEE funding </a:t>
            </a:r>
            <a:r>
              <a:rPr lang="en-GB" sz="1200" b="0" u="none" dirty="0">
                <a:solidFill>
                  <a:schemeClr val="tx1"/>
                </a:solidFill>
                <a:effectLst/>
                <a:latin typeface="+mn-lt"/>
                <a:cs typeface="Times New Roman" panose="02020603050405020304" pitchFamily="18" charset="0"/>
              </a:rPr>
              <a:t>- plans in progress </a:t>
            </a:r>
            <a:endParaRPr lang="en-GB" b="0" dirty="0">
              <a:latin typeface="+mn-lt"/>
            </a:endParaRPr>
          </a:p>
          <a:p>
            <a:pPr marL="171450" indent="-171450">
              <a:buFont typeface="Arial" panose="020B0604020202020204" pitchFamily="34" charset="0"/>
              <a:buChar char="•"/>
            </a:pPr>
            <a:r>
              <a:rPr lang="en-GB" dirty="0"/>
              <a:t>** innovations could include MDT reform support, AI tools </a:t>
            </a:r>
          </a:p>
          <a:p>
            <a:pPr marL="171450" indent="-171450">
              <a:buFont typeface="Arial" panose="020B0604020202020204" pitchFamily="34" charset="0"/>
              <a:buChar char="•"/>
            </a:pPr>
            <a:r>
              <a:rPr lang="en-GB" dirty="0"/>
              <a:t>*** EOI NBT, UHBW, Somerset and RUH. Awaiting national criteria to select centre </a:t>
            </a:r>
          </a:p>
        </p:txBody>
      </p:sp>
      <p:sp>
        <p:nvSpPr>
          <p:cNvPr id="4" name="Slide Number Placeholder 3"/>
          <p:cNvSpPr>
            <a:spLocks noGrp="1"/>
          </p:cNvSpPr>
          <p:nvPr>
            <p:ph type="sldNum" sz="quarter" idx="5"/>
          </p:nvPr>
        </p:nvSpPr>
        <p:spPr/>
        <p:txBody>
          <a:bodyPr/>
          <a:lstStyle/>
          <a:p>
            <a:fld id="{5DA5F9BC-BCF9-45FC-9452-C8ABB8EC3A17}" type="slidenum">
              <a:rPr lang="en-GB" smtClean="0"/>
              <a:t>8</a:t>
            </a:fld>
            <a:endParaRPr lang="en-GB"/>
          </a:p>
        </p:txBody>
      </p:sp>
    </p:spTree>
    <p:extLst>
      <p:ext uri="{BB962C8B-B14F-4D97-AF65-F5344CB8AC3E}">
        <p14:creationId xmlns:p14="http://schemas.microsoft.com/office/powerpoint/2010/main" val="23962041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6" descr="A picture containing knife&#10;&#10;Description automatically generated">
            <a:extLst>
              <a:ext uri="{FF2B5EF4-FFF2-40B4-BE49-F238E27FC236}">
                <a16:creationId xmlns:a16="http://schemas.microsoft.com/office/drawing/2014/main" xmlns="" id="{76E4527E-063B-4D6C-B547-A723E6066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995054" y="2720585"/>
            <a:ext cx="8201892" cy="708415"/>
          </a:xfrm>
          <a:prstGeom prst="rect">
            <a:avLst/>
          </a:prstGeom>
        </p:spPr>
        <p:txBody>
          <a:bodyPr anchor="b">
            <a:noAutofit/>
          </a:bodyPr>
          <a:lstStyle>
            <a:lvl1pPr algn="ctr">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xmlns="" id="{B00FB84A-0F5E-4CA1-9075-6D1E419E9760}"/>
              </a:ext>
            </a:extLst>
          </p:cNvPr>
          <p:cNvSpPr>
            <a:spLocks noGrp="1"/>
          </p:cNvSpPr>
          <p:nvPr>
            <p:ph type="body" sz="quarter" idx="10"/>
          </p:nvPr>
        </p:nvSpPr>
        <p:spPr>
          <a:xfrm>
            <a:off x="1995054" y="3607724"/>
            <a:ext cx="8201025" cy="357447"/>
          </a:xfrm>
          <a:prstGeom prst="rect">
            <a:avLst/>
          </a:prstGeom>
        </p:spPr>
        <p:txBody>
          <a:bodyPr>
            <a:normAutofit/>
          </a:bodyPr>
          <a:lstStyle>
            <a:lvl1pPr marL="0" indent="0" algn="ctr">
              <a:buNone/>
              <a:defRPr sz="1800">
                <a:solidFill>
                  <a:srgbClr val="0070C0"/>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99204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ext Slide">
    <p:spTree>
      <p:nvGrpSpPr>
        <p:cNvPr id="1" name=""/>
        <p:cNvGrpSpPr/>
        <p:nvPr/>
      </p:nvGrpSpPr>
      <p:grpSpPr>
        <a:xfrm>
          <a:off x="0" y="0"/>
          <a:ext cx="0" cy="0"/>
          <a:chOff x="0" y="0"/>
          <a:chExt cx="0" cy="0"/>
        </a:xfrm>
      </p:grpSpPr>
      <p:pic>
        <p:nvPicPr>
          <p:cNvPr id="4" name="Picture 6" descr="A picture containing knife&#10;&#10;Description automatically generated">
            <a:extLst>
              <a:ext uri="{FF2B5EF4-FFF2-40B4-BE49-F238E27FC236}">
                <a16:creationId xmlns:a16="http://schemas.microsoft.com/office/drawing/2014/main" xmlns="" id="{15772A4F-A001-4CD5-ADEE-2B7D6DDFF0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xmlns="" id="{C18B991E-8081-4B5E-9D4E-77BADB21E5FD}"/>
              </a:ext>
            </a:extLst>
          </p:cNvPr>
          <p:cNvSpPr>
            <a:spLocks noGrp="1"/>
          </p:cNvSpPr>
          <p:nvPr>
            <p:ph type="subTitle" idx="1"/>
          </p:nvPr>
        </p:nvSpPr>
        <p:spPr>
          <a:xfrm>
            <a:off x="360217" y="1117002"/>
            <a:ext cx="11418917" cy="5034416"/>
          </a:xfrm>
          <a:prstGeom prst="rect">
            <a:avLst/>
          </a:prstGeom>
        </p:spPr>
        <p:txBody>
          <a:bodyPr/>
          <a:lstStyle>
            <a:lvl1pPr marL="342900" indent="-342900" algn="l">
              <a:buClr>
                <a:srgbClr val="0070C0"/>
              </a:buClr>
              <a:buFont typeface="Arial" panose="020B0604020202020204" pitchFamily="34" charset="0"/>
              <a:buChar char="•"/>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Slide Number Placeholder 5">
            <a:extLst>
              <a:ext uri="{FF2B5EF4-FFF2-40B4-BE49-F238E27FC236}">
                <a16:creationId xmlns:a16="http://schemas.microsoft.com/office/drawing/2014/main" xmlns="" id="{D7CCECC8-FF66-4D5A-8C55-7928CD235315}"/>
              </a:ext>
            </a:extLst>
          </p:cNvPr>
          <p:cNvSpPr>
            <a:spLocks noGrp="1"/>
          </p:cNvSpPr>
          <p:nvPr>
            <p:ph type="sldNum" sz="quarter" idx="10"/>
          </p:nvPr>
        </p:nvSpPr>
        <p:spPr>
          <a:xfrm>
            <a:off x="8610600" y="6356350"/>
            <a:ext cx="2743200" cy="365125"/>
          </a:xfrm>
          <a:prstGeom prst="rect">
            <a:avLst/>
          </a:prstGeom>
        </p:spPr>
        <p:txBody>
          <a:bodyPr/>
          <a:lstStyle>
            <a:lvl1pPr>
              <a:defRPr/>
            </a:lvl1pPr>
          </a:lstStyle>
          <a:p>
            <a:pPr>
              <a:defRPr/>
            </a:pPr>
            <a:fld id="{D5E3FE33-95C6-473E-82AB-2EBE0F1F7DDB}" type="slidenum">
              <a:rPr lang="en-GB"/>
              <a:pPr>
                <a:defRPr/>
              </a:pPr>
              <a:t>‹#›</a:t>
            </a:fld>
            <a:endParaRPr lang="en-GB"/>
          </a:p>
        </p:txBody>
      </p:sp>
    </p:spTree>
    <p:extLst>
      <p:ext uri="{BB962C8B-B14F-4D97-AF65-F5344CB8AC3E}">
        <p14:creationId xmlns:p14="http://schemas.microsoft.com/office/powerpoint/2010/main" val="161413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pic>
        <p:nvPicPr>
          <p:cNvPr id="4" name="Picture 6" descr="A picture containing knife&#10;&#10;Description automatically generated">
            <a:extLst>
              <a:ext uri="{FF2B5EF4-FFF2-40B4-BE49-F238E27FC236}">
                <a16:creationId xmlns:a16="http://schemas.microsoft.com/office/drawing/2014/main" xmlns="" id="{5D3627F7-2145-438E-B0CA-92025DB4FF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5" name="Picture Placeholder 4">
            <a:extLst>
              <a:ext uri="{FF2B5EF4-FFF2-40B4-BE49-F238E27FC236}">
                <a16:creationId xmlns:a16="http://schemas.microsoft.com/office/drawing/2014/main" xmlns="" id="{411D9E73-4545-49FF-9C96-0095D8E96B3E}"/>
              </a:ext>
            </a:extLst>
          </p:cNvPr>
          <p:cNvSpPr>
            <a:spLocks noGrp="1"/>
          </p:cNvSpPr>
          <p:nvPr>
            <p:ph type="pic" sz="quarter" idx="13"/>
          </p:nvPr>
        </p:nvSpPr>
        <p:spPr>
          <a:xfrm>
            <a:off x="127000" y="1081088"/>
            <a:ext cx="11950700" cy="5170487"/>
          </a:xfrm>
          <a:prstGeom prst="rect">
            <a:avLst/>
          </a:prstGeom>
        </p:spPr>
        <p:txBody>
          <a:bodyPr rtlCol="0">
            <a:normAutofit/>
          </a:bodyPr>
          <a:lstStyle>
            <a:lvl1pPr>
              <a:buClr>
                <a:srgbClr val="0070C0"/>
              </a:buClr>
              <a:defRPr sz="2400">
                <a:latin typeface="Arial" panose="020B0604020202020204" pitchFamily="34" charset="0"/>
                <a:cs typeface="Arial" panose="020B0604020202020204" pitchFamily="34" charset="0"/>
              </a:defRPr>
            </a:lvl1pPr>
          </a:lstStyle>
          <a:p>
            <a:pPr lvl="0"/>
            <a:r>
              <a:rPr lang="en-US" noProof="0"/>
              <a:t>Click icon to add picture</a:t>
            </a:r>
            <a:endParaRPr lang="en-GB" noProof="0" dirty="0"/>
          </a:p>
        </p:txBody>
      </p:sp>
      <p:sp>
        <p:nvSpPr>
          <p:cNvPr id="6" name="Slide Number Placeholder 5">
            <a:extLst>
              <a:ext uri="{FF2B5EF4-FFF2-40B4-BE49-F238E27FC236}">
                <a16:creationId xmlns:a16="http://schemas.microsoft.com/office/drawing/2014/main" xmlns="" id="{76A91A14-41BF-4866-AD11-334360AE65AB}"/>
              </a:ext>
            </a:extLst>
          </p:cNvPr>
          <p:cNvSpPr>
            <a:spLocks noGrp="1"/>
          </p:cNvSpPr>
          <p:nvPr>
            <p:ph type="sldNum" sz="quarter" idx="14"/>
          </p:nvPr>
        </p:nvSpPr>
        <p:spPr>
          <a:xfrm>
            <a:off x="8610600" y="6356350"/>
            <a:ext cx="2743200" cy="365125"/>
          </a:xfrm>
          <a:prstGeom prst="rect">
            <a:avLst/>
          </a:prstGeom>
        </p:spPr>
        <p:txBody>
          <a:bodyPr/>
          <a:lstStyle>
            <a:lvl1pPr>
              <a:defRPr/>
            </a:lvl1pPr>
          </a:lstStyle>
          <a:p>
            <a:pPr>
              <a:defRPr/>
            </a:pPr>
            <a:fld id="{FAB2B9DE-39F1-42AD-80FB-4870A93A4EE2}" type="slidenum">
              <a:rPr lang="en-GB"/>
              <a:pPr>
                <a:defRPr/>
              </a:pPr>
              <a:t>‹#›</a:t>
            </a:fld>
            <a:endParaRPr lang="en-GB"/>
          </a:p>
        </p:txBody>
      </p:sp>
    </p:spTree>
    <p:extLst>
      <p:ext uri="{BB962C8B-B14F-4D97-AF65-F5344CB8AC3E}">
        <p14:creationId xmlns:p14="http://schemas.microsoft.com/office/powerpoint/2010/main" val="892606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6" descr="A picture containing knife&#10;&#10;Description automatically generated">
            <a:extLst>
              <a:ext uri="{FF2B5EF4-FFF2-40B4-BE49-F238E27FC236}">
                <a16:creationId xmlns:a16="http://schemas.microsoft.com/office/drawing/2014/main" xmlns="" id="{066A6AE8-01E2-4FCD-8D5D-D7E479267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4" name="Slide Number Placeholder 5">
            <a:extLst>
              <a:ext uri="{FF2B5EF4-FFF2-40B4-BE49-F238E27FC236}">
                <a16:creationId xmlns:a16="http://schemas.microsoft.com/office/drawing/2014/main" xmlns="" id="{94AAAB4F-FD80-4CCC-B0E3-50686B67AA65}"/>
              </a:ext>
            </a:extLst>
          </p:cNvPr>
          <p:cNvSpPr>
            <a:spLocks noGrp="1"/>
          </p:cNvSpPr>
          <p:nvPr>
            <p:ph type="sldNum" sz="quarter" idx="10"/>
          </p:nvPr>
        </p:nvSpPr>
        <p:spPr>
          <a:xfrm>
            <a:off x="8610600" y="6356350"/>
            <a:ext cx="2743200" cy="365125"/>
          </a:xfrm>
          <a:prstGeom prst="rect">
            <a:avLst/>
          </a:prstGeom>
        </p:spPr>
        <p:txBody>
          <a:bodyPr/>
          <a:lstStyle>
            <a:lvl1pPr>
              <a:defRPr smtClean="0">
                <a:latin typeface="Arial" panose="020B0604020202020204" pitchFamily="34" charset="0"/>
                <a:cs typeface="Arial" panose="020B0604020202020204" pitchFamily="34" charset="0"/>
              </a:defRPr>
            </a:lvl1pPr>
          </a:lstStyle>
          <a:p>
            <a:pPr>
              <a:defRPr/>
            </a:pPr>
            <a:fld id="{9EAA2327-23C4-4192-8474-F2E559D40BE6}" type="slidenum">
              <a:rPr lang="en-GB"/>
              <a:pPr>
                <a:defRPr/>
              </a:pPr>
              <a:t>‹#›</a:t>
            </a:fld>
            <a:endParaRPr lang="en-GB" dirty="0"/>
          </a:p>
        </p:txBody>
      </p:sp>
    </p:spTree>
    <p:extLst>
      <p:ext uri="{BB962C8B-B14F-4D97-AF65-F5344CB8AC3E}">
        <p14:creationId xmlns:p14="http://schemas.microsoft.com/office/powerpoint/2010/main" val="370103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lit text boxes slide">
    <p:spTree>
      <p:nvGrpSpPr>
        <p:cNvPr id="1" name=""/>
        <p:cNvGrpSpPr/>
        <p:nvPr/>
      </p:nvGrpSpPr>
      <p:grpSpPr>
        <a:xfrm>
          <a:off x="0" y="0"/>
          <a:ext cx="0" cy="0"/>
          <a:chOff x="0" y="0"/>
          <a:chExt cx="0" cy="0"/>
        </a:xfrm>
      </p:grpSpPr>
      <p:pic>
        <p:nvPicPr>
          <p:cNvPr id="5" name="Picture 6" descr="A picture containing knife&#10;&#10;Description automatically generated">
            <a:extLst>
              <a:ext uri="{FF2B5EF4-FFF2-40B4-BE49-F238E27FC236}">
                <a16:creationId xmlns:a16="http://schemas.microsoft.com/office/drawing/2014/main" xmlns="" id="{FDAE760A-2A58-4F22-B4C8-360E0D5F3E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4" name="Text Placeholder 3">
            <a:extLst>
              <a:ext uri="{FF2B5EF4-FFF2-40B4-BE49-F238E27FC236}">
                <a16:creationId xmlns:a16="http://schemas.microsoft.com/office/drawing/2014/main" xmlns="" id="{90A7D9DB-3155-491B-8E28-BB6B90109EB1}"/>
              </a:ext>
            </a:extLst>
          </p:cNvPr>
          <p:cNvSpPr>
            <a:spLocks noGrp="1"/>
          </p:cNvSpPr>
          <p:nvPr>
            <p:ph type="body" sz="quarter" idx="13"/>
          </p:nvPr>
        </p:nvSpPr>
        <p:spPr>
          <a:xfrm>
            <a:off x="127000" y="939800"/>
            <a:ext cx="5650345" cy="5319713"/>
          </a:xfrm>
          <a:prstGeom prst="rect">
            <a:avLst/>
          </a:prstGeom>
        </p:spPr>
        <p:txBody>
          <a:bodyPr/>
          <a:lstStyle>
            <a:lvl1pPr>
              <a:buClr>
                <a:srgbClr val="0070C0"/>
              </a:buClr>
              <a:defRPr>
                <a:latin typeface="Arial" panose="020B0604020202020204" pitchFamily="34" charset="0"/>
                <a:cs typeface="Arial" panose="020B0604020202020204" pitchFamily="34" charset="0"/>
              </a:defRPr>
            </a:lvl1pPr>
            <a:lvl2pPr>
              <a:buClr>
                <a:srgbClr val="0070C0"/>
              </a:buClr>
              <a:defRPr>
                <a:latin typeface="Arial" panose="020B0604020202020204" pitchFamily="34" charset="0"/>
                <a:cs typeface="Arial" panose="020B0604020202020204" pitchFamily="34" charset="0"/>
              </a:defRPr>
            </a:lvl2pPr>
            <a:lvl3pPr>
              <a:buClr>
                <a:srgbClr val="0070C0"/>
              </a:buClr>
              <a:defRPr>
                <a:latin typeface="Arial" panose="020B0604020202020204" pitchFamily="34" charset="0"/>
                <a:cs typeface="Arial" panose="020B0604020202020204" pitchFamily="34" charset="0"/>
              </a:defRPr>
            </a:lvl3pPr>
            <a:lvl4pPr>
              <a:buClr>
                <a:srgbClr val="0070C0"/>
              </a:buClr>
              <a:defRPr>
                <a:latin typeface="Arial" panose="020B0604020202020204" pitchFamily="34" charset="0"/>
                <a:cs typeface="Arial" panose="020B0604020202020204" pitchFamily="34" charset="0"/>
              </a:defRPr>
            </a:lvl4pPr>
            <a:lvl5pPr>
              <a:buClr>
                <a:srgbClr val="0070C0"/>
              </a:buCl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Placeholder 6">
            <a:extLst>
              <a:ext uri="{FF2B5EF4-FFF2-40B4-BE49-F238E27FC236}">
                <a16:creationId xmlns:a16="http://schemas.microsoft.com/office/drawing/2014/main" xmlns="" id="{22B1613B-45B7-403B-B94E-F185551268E7}"/>
              </a:ext>
            </a:extLst>
          </p:cNvPr>
          <p:cNvSpPr>
            <a:spLocks noGrp="1"/>
          </p:cNvSpPr>
          <p:nvPr>
            <p:ph type="body" sz="quarter" idx="14"/>
          </p:nvPr>
        </p:nvSpPr>
        <p:spPr>
          <a:xfrm>
            <a:off x="6096000" y="939800"/>
            <a:ext cx="5969000" cy="5319713"/>
          </a:xfrm>
          <a:prstGeom prst="rect">
            <a:avLst/>
          </a:prstGeom>
        </p:spPr>
        <p:txBody>
          <a:bodyPr/>
          <a:lstStyle>
            <a:lvl1pPr>
              <a:buClr>
                <a:srgbClr val="0070C0"/>
              </a:buClr>
              <a:defRPr>
                <a:latin typeface="Arial" panose="020B0604020202020204" pitchFamily="34" charset="0"/>
                <a:cs typeface="Arial" panose="020B0604020202020204" pitchFamily="34" charset="0"/>
              </a:defRPr>
            </a:lvl1pPr>
            <a:lvl2pPr>
              <a:buClr>
                <a:srgbClr val="0070C0"/>
              </a:buClr>
              <a:defRPr>
                <a:latin typeface="Arial" panose="020B0604020202020204" pitchFamily="34" charset="0"/>
                <a:cs typeface="Arial" panose="020B0604020202020204" pitchFamily="34" charset="0"/>
              </a:defRPr>
            </a:lvl2pPr>
            <a:lvl3pPr>
              <a:buClr>
                <a:srgbClr val="0070C0"/>
              </a:buClr>
              <a:defRPr>
                <a:latin typeface="Arial" panose="020B0604020202020204" pitchFamily="34" charset="0"/>
                <a:cs typeface="Arial" panose="020B0604020202020204" pitchFamily="34" charset="0"/>
              </a:defRPr>
            </a:lvl3pPr>
            <a:lvl4pPr>
              <a:buClr>
                <a:srgbClr val="0070C0"/>
              </a:buClr>
              <a:defRPr>
                <a:latin typeface="Arial" panose="020B0604020202020204" pitchFamily="34" charset="0"/>
                <a:cs typeface="Arial" panose="020B0604020202020204" pitchFamily="34" charset="0"/>
              </a:defRPr>
            </a:lvl4pPr>
            <a:lvl5pPr>
              <a:buClr>
                <a:srgbClr val="0070C0"/>
              </a:buCl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xmlns="" id="{776FE989-B8CC-4A9C-864A-0C613D9CD5E2}"/>
              </a:ext>
            </a:extLst>
          </p:cNvPr>
          <p:cNvSpPr>
            <a:spLocks noGrp="1"/>
          </p:cNvSpPr>
          <p:nvPr>
            <p:ph type="sldNum" sz="quarter" idx="15"/>
          </p:nvPr>
        </p:nvSpPr>
        <p:spPr>
          <a:xfrm>
            <a:off x="8610600" y="6356350"/>
            <a:ext cx="2743200" cy="365125"/>
          </a:xfrm>
          <a:prstGeom prst="rect">
            <a:avLst/>
          </a:prstGeom>
        </p:spPr>
        <p:txBody>
          <a:bodyPr/>
          <a:lstStyle>
            <a:lvl1pPr>
              <a:defRPr/>
            </a:lvl1pPr>
          </a:lstStyle>
          <a:p>
            <a:pPr>
              <a:defRPr/>
            </a:pPr>
            <a:fld id="{91561580-95C7-46A9-BC4A-4884851E0051}" type="slidenum">
              <a:rPr lang="en-GB"/>
              <a:pPr>
                <a:defRPr/>
              </a:pPr>
              <a:t>‹#›</a:t>
            </a:fld>
            <a:endParaRPr lang="en-GB"/>
          </a:p>
        </p:txBody>
      </p:sp>
    </p:spTree>
    <p:extLst>
      <p:ext uri="{BB962C8B-B14F-4D97-AF65-F5344CB8AC3E}">
        <p14:creationId xmlns:p14="http://schemas.microsoft.com/office/powerpoint/2010/main" val="26238784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ngland.nhs.uk/coronavirus/wp-content/uploads/sites/52/2020/07/Phase-3-letter-July-31-2020.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04077B-0342-403A-917F-315D65EA0DD5}"/>
              </a:ext>
            </a:extLst>
          </p:cNvPr>
          <p:cNvSpPr>
            <a:spLocks noGrp="1"/>
          </p:cNvSpPr>
          <p:nvPr>
            <p:ph type="ctrTitle"/>
          </p:nvPr>
        </p:nvSpPr>
        <p:spPr>
          <a:xfrm>
            <a:off x="1995054" y="2825416"/>
            <a:ext cx="8201892" cy="1207168"/>
          </a:xfrm>
        </p:spPr>
        <p:txBody>
          <a:bodyPr/>
          <a:lstStyle/>
          <a:p>
            <a:r>
              <a:rPr lang="en-GB" dirty="0"/>
              <a:t>SWAG Cancer Alliance 2020/21 Funding Profile and Deliverables</a:t>
            </a:r>
          </a:p>
        </p:txBody>
      </p:sp>
    </p:spTree>
    <p:extLst>
      <p:ext uri="{BB962C8B-B14F-4D97-AF65-F5344CB8AC3E}">
        <p14:creationId xmlns:p14="http://schemas.microsoft.com/office/powerpoint/2010/main" val="806305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F1B7E-B9C7-41ED-B734-9760CCDAFE94}"/>
              </a:ext>
            </a:extLst>
          </p:cNvPr>
          <p:cNvSpPr>
            <a:spLocks noGrp="1"/>
          </p:cNvSpPr>
          <p:nvPr>
            <p:ph type="ctrTitle"/>
          </p:nvPr>
        </p:nvSpPr>
        <p:spPr/>
        <p:txBody>
          <a:bodyPr/>
          <a:lstStyle/>
          <a:p>
            <a:r>
              <a:rPr lang="en-GB" dirty="0"/>
              <a:t>LTP Ambitions</a:t>
            </a:r>
          </a:p>
        </p:txBody>
      </p:sp>
      <p:sp>
        <p:nvSpPr>
          <p:cNvPr id="3" name="Subtitle 2">
            <a:extLst>
              <a:ext uri="{FF2B5EF4-FFF2-40B4-BE49-F238E27FC236}">
                <a16:creationId xmlns:a16="http://schemas.microsoft.com/office/drawing/2014/main" xmlns="" id="{75A2E316-63D3-4529-9041-BDF98A389E0F}"/>
              </a:ext>
            </a:extLst>
          </p:cNvPr>
          <p:cNvSpPr>
            <a:spLocks noGrp="1"/>
          </p:cNvSpPr>
          <p:nvPr>
            <p:ph type="subTitle" idx="1"/>
          </p:nvPr>
        </p:nvSpPr>
        <p:spPr>
          <a:xfrm>
            <a:off x="360217" y="1483894"/>
            <a:ext cx="11418917" cy="4667523"/>
          </a:xfrm>
        </p:spPr>
        <p:txBody>
          <a:bodyPr/>
          <a:lstStyle/>
          <a:p>
            <a:pPr marL="0" indent="0">
              <a:buNone/>
            </a:pPr>
            <a:r>
              <a:rPr lang="en-GB" dirty="0"/>
              <a:t>By 2023/24:</a:t>
            </a:r>
          </a:p>
          <a:p>
            <a:pPr marL="0" indent="0">
              <a:buNone/>
            </a:pPr>
            <a:endParaRPr lang="en-GB" dirty="0"/>
          </a:p>
          <a:p>
            <a:r>
              <a:rPr lang="en-GB" dirty="0"/>
              <a:t>An extra 30,000 people each year will survive for five years or more, following a cancer diagnosis. </a:t>
            </a:r>
          </a:p>
          <a:p>
            <a:endParaRPr lang="en-GB" dirty="0"/>
          </a:p>
          <a:p>
            <a:r>
              <a:rPr lang="en-GB" dirty="0"/>
              <a:t>Significantly more patients will be diagnosed at an early stage (stage 1 or 2) so that the NHS is on track to ensure 75% of people are diagnosed at an early stage by 2028. </a:t>
            </a:r>
          </a:p>
        </p:txBody>
      </p:sp>
    </p:spTree>
    <p:extLst>
      <p:ext uri="{BB962C8B-B14F-4D97-AF65-F5344CB8AC3E}">
        <p14:creationId xmlns:p14="http://schemas.microsoft.com/office/powerpoint/2010/main" val="408229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8CD7FE7A-83F5-41ED-A71D-A60338DD7AA6}"/>
              </a:ext>
            </a:extLst>
          </p:cNvPr>
          <p:cNvSpPr>
            <a:spLocks noGrp="1"/>
          </p:cNvSpPr>
          <p:nvPr>
            <p:ph type="subTitle" idx="1"/>
          </p:nvPr>
        </p:nvSpPr>
        <p:spPr>
          <a:xfrm>
            <a:off x="288027" y="659802"/>
            <a:ext cx="11418917" cy="6005692"/>
          </a:xfrm>
        </p:spPr>
        <p:txBody>
          <a:bodyPr/>
          <a:lstStyle/>
          <a:p>
            <a:pPr marL="0" lvl="0" indent="0" defTabSz="914400">
              <a:buClrTx/>
              <a:buSzTx/>
              <a:buNone/>
            </a:pPr>
            <a:r>
              <a:rPr lang="en-GB" altLang="en-US" sz="1600" dirty="0">
                <a:ea typeface="Calibri" panose="020F0502020204030204" pitchFamily="34" charset="0"/>
              </a:rPr>
              <a:t>To support delivery of the recovery priorities for cancer set out in the </a:t>
            </a:r>
            <a:r>
              <a:rPr lang="en-GB" altLang="en-US" sz="1600" dirty="0">
                <a:solidFill>
                  <a:srgbClr val="FF0000"/>
                </a:solidFill>
                <a:ea typeface="Calibri" panose="020F0502020204030204" pitchFamily="34" charset="0"/>
                <a:hlinkClick r:id="rId3"/>
              </a:rPr>
              <a:t>Phase 3 letter</a:t>
            </a:r>
            <a:r>
              <a:rPr lang="en-GB" altLang="en-US" sz="1600" dirty="0">
                <a:ea typeface="Calibri" panose="020F0502020204030204" pitchFamily="34" charset="0"/>
              </a:rPr>
              <a:t> to the system.</a:t>
            </a:r>
          </a:p>
          <a:p>
            <a:pPr marL="0" lvl="0" indent="0" defTabSz="914400">
              <a:buClrTx/>
              <a:buSzTx/>
              <a:buNone/>
            </a:pPr>
            <a:r>
              <a:rPr lang="en-GB" altLang="en-US" sz="1600" dirty="0">
                <a:ea typeface="Calibri" panose="020F0502020204030204" pitchFamily="34" charset="0"/>
              </a:rPr>
              <a:t>Service Development Funding has been split between general place-based funding and specific funding for: Rapid Diagnostic Centres (RDCs); Targeted Lung Health Checks (TLHC) projects (NA SWAG); Colon Capsule Endoscopy (CCE); and new additional funding to support local innovation. </a:t>
            </a:r>
            <a:endParaRPr lang="en-GB" altLang="en-US" sz="1600" dirty="0"/>
          </a:p>
          <a:p>
            <a:pPr marL="0" lvl="0" indent="0" defTabSz="914400">
              <a:buClrTx/>
              <a:buSzTx/>
              <a:buNone/>
            </a:pPr>
            <a:r>
              <a:rPr lang="en-GB" altLang="en-US" sz="1600" dirty="0">
                <a:solidFill>
                  <a:srgbClr val="000000"/>
                </a:solidFill>
                <a:ea typeface="Calibri" panose="020F0502020204030204" pitchFamily="34" charset="0"/>
              </a:rPr>
              <a:t>Some small reductions have been made to the funding levels compared to previously-communicated 2020/21 allocations. These take account </a:t>
            </a:r>
            <a:r>
              <a:rPr lang="en-GB" altLang="en-US" sz="1600" dirty="0">
                <a:ea typeface="Calibri" panose="020F0502020204030204" pitchFamily="34" charset="0"/>
              </a:rPr>
              <a:t>of the impact that COVID-19 has had </a:t>
            </a:r>
            <a:r>
              <a:rPr lang="en-GB" altLang="en-US" sz="1600" dirty="0">
                <a:solidFill>
                  <a:srgbClr val="000000"/>
                </a:solidFill>
                <a:ea typeface="Calibri" panose="020F0502020204030204" pitchFamily="34" charset="0"/>
              </a:rPr>
              <a:t>on Long Term Plan delivery and spend in the first half of 2020</a:t>
            </a:r>
            <a:r>
              <a:rPr lang="en-GB" altLang="en-US" sz="1600" dirty="0">
                <a:ea typeface="Calibri" panose="020F0502020204030204" pitchFamily="34" charset="0"/>
              </a:rPr>
              <a:t>/</a:t>
            </a:r>
            <a:r>
              <a:rPr lang="en-GB" altLang="en-US" sz="1600" dirty="0">
                <a:solidFill>
                  <a:srgbClr val="000000"/>
                </a:solidFill>
                <a:ea typeface="Calibri" panose="020F0502020204030204" pitchFamily="34" charset="0"/>
              </a:rPr>
              <a:t>21, but recognise the costs Alliances have incurred in recovery efforts, and in particular the acceleration of RDC delivery. </a:t>
            </a:r>
            <a:endParaRPr lang="en-GB" altLang="en-US" sz="1600" dirty="0"/>
          </a:p>
          <a:p>
            <a:pPr marL="0" lvl="0" indent="0" eaLnBrk="0" hangingPunct="0">
              <a:lnSpc>
                <a:spcPct val="100000"/>
              </a:lnSpc>
              <a:spcBef>
                <a:spcPct val="0"/>
              </a:spcBef>
              <a:buClrTx/>
              <a:buNone/>
              <a:tabLst>
                <a:tab pos="457200" algn="l"/>
              </a:tabLst>
            </a:pPr>
            <a:r>
              <a:rPr lang="en-GB" altLang="en-US" sz="1600" dirty="0">
                <a:ea typeface="Calibri" panose="020F0502020204030204" pitchFamily="34" charset="0"/>
              </a:rPr>
              <a:t>Please note:</a:t>
            </a:r>
            <a:endParaRPr lang="en-GB" altLang="en-US" sz="1600" dirty="0"/>
          </a:p>
          <a:p>
            <a:pPr defTabSz="914400">
              <a:buClrTx/>
              <a:buSzTx/>
            </a:pPr>
            <a:r>
              <a:rPr lang="en-GB" altLang="en-US" sz="1600" dirty="0">
                <a:ea typeface="Calibri" panose="020F0502020204030204" pitchFamily="34" charset="0"/>
              </a:rPr>
              <a:t>Cancer Alliances can use their general place-based funding flexibly according to local need. General place-based funding includes funding to support a Cancer Alliance core team. </a:t>
            </a:r>
            <a:endParaRPr lang="en-GB" altLang="en-US" sz="1600" dirty="0"/>
          </a:p>
          <a:p>
            <a:pPr defTabSz="914400">
              <a:buClrTx/>
              <a:buSzTx/>
            </a:pPr>
            <a:r>
              <a:rPr lang="en-GB" altLang="en-US" sz="1600" dirty="0">
                <a:solidFill>
                  <a:srgbClr val="FF0000"/>
                </a:solidFill>
                <a:ea typeface="Calibri" panose="020F0502020204030204" pitchFamily="34" charset="0"/>
              </a:rPr>
              <a:t>Funding set out here will include some level of allocations already in the system. Further supporting information regarding the transaction and access to allocations in the months October 2020-March 2021 will follow in due course. </a:t>
            </a:r>
            <a:endParaRPr lang="en-GB" altLang="en-US" sz="1600" dirty="0">
              <a:solidFill>
                <a:srgbClr val="FF0000"/>
              </a:solidFill>
            </a:endParaRPr>
          </a:p>
          <a:p>
            <a:pPr defTabSz="914400">
              <a:buClrTx/>
              <a:buSzTx/>
            </a:pPr>
            <a:r>
              <a:rPr lang="en-GB" altLang="en-US" sz="1600" dirty="0">
                <a:ea typeface="Calibri" panose="020F0502020204030204" pitchFamily="34" charset="0"/>
              </a:rPr>
              <a:t>The primary purpose of the RDC funding must be for RDC delivery, and Cancer Alliances are expected to use this funding to accelerate implementation of RDCs to support recovery. </a:t>
            </a:r>
            <a:r>
              <a:rPr lang="en-GB" altLang="en-US" sz="1600" u="sng" dirty="0">
                <a:ea typeface="Calibri" panose="020F0502020204030204" pitchFamily="34" charset="0"/>
              </a:rPr>
              <a:t>Where it is considered that no further meaningful investment in RDCs can be made within this financial year, funding can be used to support other projects to support recovery.</a:t>
            </a:r>
            <a:r>
              <a:rPr lang="en-GB" altLang="en-US" sz="1600" dirty="0">
                <a:ea typeface="Calibri" panose="020F0502020204030204" pitchFamily="34" charset="0"/>
              </a:rPr>
              <a:t> This must be clearly recorded in Cancer Alliance planning and reporting returns. </a:t>
            </a:r>
            <a:endParaRPr lang="en-GB" altLang="en-US" sz="1600" dirty="0"/>
          </a:p>
          <a:p>
            <a:pPr defTabSz="914400">
              <a:buClrTx/>
              <a:buSzTx/>
            </a:pPr>
            <a:r>
              <a:rPr lang="en-GB" altLang="en-US" sz="1600" i="1" dirty="0">
                <a:ea typeface="Calibri" panose="020F0502020204030204" pitchFamily="34" charset="0"/>
              </a:rPr>
              <a:t>Funding for TLHC projects</a:t>
            </a:r>
            <a:endParaRPr lang="en-GB" altLang="en-US" sz="1600" dirty="0"/>
          </a:p>
          <a:p>
            <a:pPr defTabSz="914400">
              <a:buClrTx/>
              <a:buSzTx/>
            </a:pPr>
            <a:r>
              <a:rPr lang="en-GB" altLang="en-US" sz="1600" dirty="0">
                <a:ea typeface="Calibri" panose="020F0502020204030204" pitchFamily="34" charset="0"/>
              </a:rPr>
              <a:t>New Innovation Funding, calculated on a population basis, has been made available to all Cancer Alliances to fund the adoption and retention of local innovations to support the response to COVID-19.</a:t>
            </a:r>
            <a:endParaRPr lang="en-GB" altLang="en-US" sz="1600" dirty="0"/>
          </a:p>
          <a:p>
            <a:endParaRPr lang="en-GB" dirty="0"/>
          </a:p>
        </p:txBody>
      </p:sp>
    </p:spTree>
    <p:extLst>
      <p:ext uri="{BB962C8B-B14F-4D97-AF65-F5344CB8AC3E}">
        <p14:creationId xmlns:p14="http://schemas.microsoft.com/office/powerpoint/2010/main" val="403052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96ADEF-C659-4276-B816-F800F95D1938}"/>
              </a:ext>
            </a:extLst>
          </p:cNvPr>
          <p:cNvSpPr>
            <a:spLocks noGrp="1"/>
          </p:cNvSpPr>
          <p:nvPr>
            <p:ph type="ctrTitle"/>
          </p:nvPr>
        </p:nvSpPr>
        <p:spPr/>
        <p:txBody>
          <a:bodyPr/>
          <a:lstStyle/>
          <a:p>
            <a:r>
              <a:rPr lang="en-GB" dirty="0"/>
              <a:t>Full-year 2020/21 funding levels</a:t>
            </a:r>
          </a:p>
        </p:txBody>
      </p:sp>
      <p:graphicFrame>
        <p:nvGraphicFramePr>
          <p:cNvPr id="4" name="Content Placeholder 10">
            <a:extLst>
              <a:ext uri="{FF2B5EF4-FFF2-40B4-BE49-F238E27FC236}">
                <a16:creationId xmlns:a16="http://schemas.microsoft.com/office/drawing/2014/main" xmlns="" id="{5B7ADE3B-852E-49B2-89D8-64D8ADAE52B6}"/>
              </a:ext>
            </a:extLst>
          </p:cNvPr>
          <p:cNvGraphicFramePr>
            <a:graphicFrameLocks/>
          </p:cNvGraphicFramePr>
          <p:nvPr>
            <p:extLst>
              <p:ext uri="{D42A27DB-BD31-4B8C-83A1-F6EECF244321}">
                <p14:modId xmlns:p14="http://schemas.microsoft.com/office/powerpoint/2010/main" val="1759943741"/>
              </p:ext>
            </p:extLst>
          </p:nvPr>
        </p:nvGraphicFramePr>
        <p:xfrm>
          <a:off x="393031" y="1122946"/>
          <a:ext cx="11438022" cy="5293896"/>
        </p:xfrm>
        <a:graphic>
          <a:graphicData uri="http://schemas.openxmlformats.org/drawingml/2006/table">
            <a:tbl>
              <a:tblPr firstRow="1" firstCol="1" bandRow="1">
                <a:tableStyleId>{5C22544A-7EE6-4342-B048-85BDC9FD1C3A}</a:tableStyleId>
              </a:tblPr>
              <a:tblGrid>
                <a:gridCol w="2173560">
                  <a:extLst>
                    <a:ext uri="{9D8B030D-6E8A-4147-A177-3AD203B41FA5}">
                      <a16:colId xmlns:a16="http://schemas.microsoft.com/office/drawing/2014/main" xmlns="" val="716534676"/>
                    </a:ext>
                  </a:extLst>
                </a:gridCol>
                <a:gridCol w="2173560">
                  <a:extLst>
                    <a:ext uri="{9D8B030D-6E8A-4147-A177-3AD203B41FA5}">
                      <a16:colId xmlns:a16="http://schemas.microsoft.com/office/drawing/2014/main" xmlns="" val="3717914293"/>
                    </a:ext>
                  </a:extLst>
                </a:gridCol>
                <a:gridCol w="2136245">
                  <a:extLst>
                    <a:ext uri="{9D8B030D-6E8A-4147-A177-3AD203B41FA5}">
                      <a16:colId xmlns:a16="http://schemas.microsoft.com/office/drawing/2014/main" xmlns="" val="829639530"/>
                    </a:ext>
                  </a:extLst>
                </a:gridCol>
                <a:gridCol w="1831272">
                  <a:extLst>
                    <a:ext uri="{9D8B030D-6E8A-4147-A177-3AD203B41FA5}">
                      <a16:colId xmlns:a16="http://schemas.microsoft.com/office/drawing/2014/main" xmlns="" val="3090237581"/>
                    </a:ext>
                  </a:extLst>
                </a:gridCol>
                <a:gridCol w="1913926">
                  <a:extLst>
                    <a:ext uri="{9D8B030D-6E8A-4147-A177-3AD203B41FA5}">
                      <a16:colId xmlns:a16="http://schemas.microsoft.com/office/drawing/2014/main" xmlns="" val="1404829099"/>
                    </a:ext>
                  </a:extLst>
                </a:gridCol>
                <a:gridCol w="1209459">
                  <a:extLst>
                    <a:ext uri="{9D8B030D-6E8A-4147-A177-3AD203B41FA5}">
                      <a16:colId xmlns:a16="http://schemas.microsoft.com/office/drawing/2014/main" xmlns="" val="3783053116"/>
                    </a:ext>
                  </a:extLst>
                </a:gridCol>
              </a:tblGrid>
              <a:tr h="1595963">
                <a:tc rowSpan="2">
                  <a:txBody>
                    <a:bodyPr/>
                    <a:lstStyle/>
                    <a:p>
                      <a:pPr>
                        <a:lnSpc>
                          <a:spcPct val="107000"/>
                        </a:lnSpc>
                        <a:spcAft>
                          <a:spcPts val="0"/>
                        </a:spcAft>
                      </a:pPr>
                      <a:r>
                        <a:rPr lang="en-GB" sz="1800" b="1" u="none">
                          <a:effectLst/>
                          <a:latin typeface="Arial" panose="020B0604020202020204" pitchFamily="34" charset="0"/>
                          <a:cs typeface="Arial" panose="020B0604020202020204" pitchFamily="34" charset="0"/>
                        </a:rPr>
                        <a:t>SWAG</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Total general SDF allocation 20/21 (£m) (including core team)</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Rapid Diagnostic Centres (£m)</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Colon capsule Endoscopy</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(£m)</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Innovation Funding (£m)</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Total</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extLst>
                  <a:ext uri="{0D108BD9-81ED-4DB2-BD59-A6C34878D82A}">
                    <a16:rowId xmlns:a16="http://schemas.microsoft.com/office/drawing/2014/main" xmlns="" val="3754461713"/>
                  </a:ext>
                </a:extLst>
              </a:tr>
              <a:tr h="1050985">
                <a:tc vMerge="1">
                  <a:txBody>
                    <a:bodyPr/>
                    <a:lstStyle/>
                    <a:p>
                      <a:endParaRPr lang="en-GB"/>
                    </a:p>
                  </a:txBody>
                  <a:tcPr/>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4.202</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2.59</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0.26</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0.19</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7.24</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extLst>
                  <a:ext uri="{0D108BD9-81ED-4DB2-BD59-A6C34878D82A}">
                    <a16:rowId xmlns:a16="http://schemas.microsoft.com/office/drawing/2014/main" xmlns="" val="4198925259"/>
                  </a:ext>
                </a:extLst>
              </a:tr>
              <a:tr h="1595963">
                <a:tc>
                  <a:txBody>
                    <a:bodyPr/>
                    <a:lstStyle/>
                    <a:p>
                      <a:pPr>
                        <a:lnSpc>
                          <a:spcPct val="107000"/>
                        </a:lnSpc>
                        <a:spcAft>
                          <a:spcPts val="0"/>
                        </a:spcAft>
                      </a:pPr>
                      <a:r>
                        <a:rPr lang="en-GB" sz="1800" b="1" u="none">
                          <a:effectLst/>
                          <a:latin typeface="Arial" panose="020B0604020202020204" pitchFamily="34" charset="0"/>
                          <a:cs typeface="Arial" panose="020B0604020202020204" pitchFamily="34" charset="0"/>
                        </a:rPr>
                        <a:t>Cancer Alliance core Team  </a:t>
                      </a:r>
                    </a:p>
                    <a:p>
                      <a:pPr>
                        <a:lnSpc>
                          <a:spcPct val="107000"/>
                        </a:lnSpc>
                        <a:spcAft>
                          <a:spcPts val="0"/>
                        </a:spcAft>
                      </a:pPr>
                      <a:r>
                        <a:rPr lang="en-GB" sz="1800" b="1" u="none">
                          <a:effectLst/>
                          <a:latin typeface="Arial" panose="020B0604020202020204" pitchFamily="34" charset="0"/>
                          <a:cs typeface="Arial" panose="020B0604020202020204" pitchFamily="34" charset="0"/>
                        </a:rPr>
                        <a:t> </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dirty="0">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dirty="0">
                          <a:effectLst/>
                          <a:latin typeface="Arial" panose="020B0604020202020204" pitchFamily="34" charset="0"/>
                          <a:cs typeface="Arial" panose="020B0604020202020204" pitchFamily="34" charset="0"/>
                        </a:rPr>
                        <a:t>- 0.573</a:t>
                      </a:r>
                      <a:endParaRPr lang="en-GB" sz="1800" b="1" u="none" dirty="0">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endParaRPr lang="en-GB" sz="1800" b="1" u="none" dirty="0">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endParaRPr lang="en-GB" sz="1800" b="1" u="none" dirty="0">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endParaRPr lang="en-GB" sz="1800" b="1" u="none" dirty="0">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endParaRPr lang="en-GB" sz="1800" b="1" u="none" dirty="0">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extLst>
                  <a:ext uri="{0D108BD9-81ED-4DB2-BD59-A6C34878D82A}">
                    <a16:rowId xmlns:a16="http://schemas.microsoft.com/office/drawing/2014/main" xmlns="" val="1792034820"/>
                  </a:ext>
                </a:extLst>
              </a:tr>
              <a:tr h="1050985">
                <a:tc>
                  <a:txBody>
                    <a:bodyPr/>
                    <a:lstStyle/>
                    <a:p>
                      <a:pPr>
                        <a:lnSpc>
                          <a:spcPct val="107000"/>
                        </a:lnSpc>
                        <a:spcAft>
                          <a:spcPts val="0"/>
                        </a:spcAft>
                      </a:pPr>
                      <a:r>
                        <a:rPr lang="en-GB" sz="1800" b="1" u="none">
                          <a:effectLst/>
                          <a:latin typeface="Arial" panose="020B0604020202020204" pitchFamily="34" charset="0"/>
                          <a:cs typeface="Arial" panose="020B0604020202020204" pitchFamily="34" charset="0"/>
                        </a:rPr>
                        <a:t> </a:t>
                      </a:r>
                    </a:p>
                    <a:p>
                      <a:pPr>
                        <a:lnSpc>
                          <a:spcPct val="107000"/>
                        </a:lnSpc>
                        <a:spcAft>
                          <a:spcPts val="0"/>
                        </a:spcAft>
                      </a:pPr>
                      <a:r>
                        <a:rPr lang="en-GB" sz="1800" b="1" u="none">
                          <a:effectLst/>
                          <a:latin typeface="Arial" panose="020B0604020202020204" pitchFamily="34" charset="0"/>
                          <a:cs typeface="Arial" panose="020B0604020202020204" pitchFamily="34" charset="0"/>
                        </a:rPr>
                        <a:t>Total </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3.629</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2.59</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0.26</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a:effectLst/>
                          <a:latin typeface="Arial" panose="020B0604020202020204" pitchFamily="34" charset="0"/>
                          <a:cs typeface="Arial" panose="020B0604020202020204" pitchFamily="34" charset="0"/>
                        </a:rPr>
                        <a:t>0.19</a:t>
                      </a:r>
                      <a:endParaRPr lang="en-GB" sz="1800" b="1" u="none">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tc>
                  <a:txBody>
                    <a:bodyPr/>
                    <a:lstStyle/>
                    <a:p>
                      <a:pPr algn="ctr">
                        <a:lnSpc>
                          <a:spcPct val="107000"/>
                        </a:lnSpc>
                        <a:spcAft>
                          <a:spcPts val="0"/>
                        </a:spcAft>
                      </a:pPr>
                      <a:r>
                        <a:rPr lang="en-GB" sz="1800" b="1" u="none" dirty="0">
                          <a:effectLst/>
                          <a:latin typeface="Arial" panose="020B0604020202020204" pitchFamily="34" charset="0"/>
                          <a:cs typeface="Arial" panose="020B0604020202020204" pitchFamily="34" charset="0"/>
                        </a:rPr>
                        <a:t> </a:t>
                      </a:r>
                    </a:p>
                    <a:p>
                      <a:pPr algn="ctr">
                        <a:lnSpc>
                          <a:spcPct val="107000"/>
                        </a:lnSpc>
                        <a:spcAft>
                          <a:spcPts val="0"/>
                        </a:spcAft>
                      </a:pPr>
                      <a:r>
                        <a:rPr lang="en-GB" sz="1800" b="1" u="none" dirty="0">
                          <a:effectLst/>
                          <a:latin typeface="Arial" panose="020B0604020202020204" pitchFamily="34" charset="0"/>
                          <a:cs typeface="Arial" panose="020B0604020202020204" pitchFamily="34" charset="0"/>
                        </a:rPr>
                        <a:t>6.669</a:t>
                      </a:r>
                      <a:endParaRPr lang="en-GB" sz="1800" b="1" u="none" dirty="0">
                        <a:effectLst/>
                        <a:latin typeface="Arial" panose="020B0604020202020204" pitchFamily="34" charset="0"/>
                        <a:ea typeface="Calibri" panose="020F0502020204030204" pitchFamily="34" charset="0"/>
                        <a:cs typeface="Arial" panose="020B0604020202020204" pitchFamily="34" charset="0"/>
                      </a:endParaRPr>
                    </a:p>
                  </a:txBody>
                  <a:tcPr marL="62662" marR="62662" marT="0" marB="0"/>
                </a:tc>
                <a:extLst>
                  <a:ext uri="{0D108BD9-81ED-4DB2-BD59-A6C34878D82A}">
                    <a16:rowId xmlns:a16="http://schemas.microsoft.com/office/drawing/2014/main" xmlns="" val="3188923827"/>
                  </a:ext>
                </a:extLst>
              </a:tr>
            </a:tbl>
          </a:graphicData>
        </a:graphic>
      </p:graphicFrame>
    </p:spTree>
    <p:extLst>
      <p:ext uri="{BB962C8B-B14F-4D97-AF65-F5344CB8AC3E}">
        <p14:creationId xmlns:p14="http://schemas.microsoft.com/office/powerpoint/2010/main" val="3207673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66A91E-9D95-425B-80E7-0EC3D1AF0035}"/>
              </a:ext>
            </a:extLst>
          </p:cNvPr>
          <p:cNvSpPr>
            <a:spLocks noGrp="1"/>
          </p:cNvSpPr>
          <p:nvPr>
            <p:ph type="ctrTitle"/>
          </p:nvPr>
        </p:nvSpPr>
        <p:spPr/>
        <p:txBody>
          <a:bodyPr/>
          <a:lstStyle/>
          <a:p>
            <a:r>
              <a:rPr lang="en-GB" dirty="0"/>
              <a:t>Service Development Funds</a:t>
            </a:r>
          </a:p>
        </p:txBody>
      </p:sp>
      <p:sp>
        <p:nvSpPr>
          <p:cNvPr id="3" name="Subtitle 2">
            <a:extLst>
              <a:ext uri="{FF2B5EF4-FFF2-40B4-BE49-F238E27FC236}">
                <a16:creationId xmlns:a16="http://schemas.microsoft.com/office/drawing/2014/main" xmlns="" id="{0440DA73-0FBC-488F-A7BD-F5F916115563}"/>
              </a:ext>
            </a:extLst>
          </p:cNvPr>
          <p:cNvSpPr>
            <a:spLocks noGrp="1"/>
          </p:cNvSpPr>
          <p:nvPr>
            <p:ph type="subTitle" idx="1"/>
          </p:nvPr>
        </p:nvSpPr>
        <p:spPr>
          <a:xfrm>
            <a:off x="360217" y="1467852"/>
            <a:ext cx="11418917" cy="4683565"/>
          </a:xfrm>
        </p:spPr>
        <p:txBody>
          <a:bodyPr/>
          <a:lstStyle/>
          <a:p>
            <a:r>
              <a:rPr lang="en-GB" dirty="0"/>
              <a:t>Working Assumptions Q1 and Q2 SDF already in system in block contracts and calculated from M9 2019/20</a:t>
            </a:r>
          </a:p>
          <a:p>
            <a:endParaRPr lang="en-GB" dirty="0"/>
          </a:p>
          <a:p>
            <a:r>
              <a:rPr lang="en-GB" dirty="0"/>
              <a:t>We are working with our host CCG (BNSSG) and finance colleagues at Regional level to determine monies available to systems and Alliance for months 7-12</a:t>
            </a:r>
          </a:p>
          <a:p>
            <a:endParaRPr lang="en-GB" dirty="0"/>
          </a:p>
        </p:txBody>
      </p:sp>
    </p:spTree>
    <p:extLst>
      <p:ext uri="{BB962C8B-B14F-4D97-AF65-F5344CB8AC3E}">
        <p14:creationId xmlns:p14="http://schemas.microsoft.com/office/powerpoint/2010/main" val="2989750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3">
            <a:extLst>
              <a:ext uri="{FF2B5EF4-FFF2-40B4-BE49-F238E27FC236}">
                <a16:creationId xmlns:a16="http://schemas.microsoft.com/office/drawing/2014/main" xmlns="" id="{0355AD93-3637-48B9-ACD3-A17E2AC25869}"/>
              </a:ext>
            </a:extLst>
          </p:cNvPr>
          <p:cNvGraphicFramePr>
            <a:graphicFrameLocks/>
          </p:cNvGraphicFramePr>
          <p:nvPr>
            <p:extLst>
              <p:ext uri="{D42A27DB-BD31-4B8C-83A1-F6EECF244321}">
                <p14:modId xmlns:p14="http://schemas.microsoft.com/office/powerpoint/2010/main" val="4037559589"/>
              </p:ext>
            </p:extLst>
          </p:nvPr>
        </p:nvGraphicFramePr>
        <p:xfrm>
          <a:off x="190541" y="898456"/>
          <a:ext cx="11810917" cy="5641786"/>
        </p:xfrm>
        <a:graphic>
          <a:graphicData uri="http://schemas.openxmlformats.org/drawingml/2006/table">
            <a:tbl>
              <a:tblPr firstRow="1" firstCol="1" bandRow="1">
                <a:tableStyleId>{5C22544A-7EE6-4342-B048-85BDC9FD1C3A}</a:tableStyleId>
              </a:tblPr>
              <a:tblGrid>
                <a:gridCol w="6821823">
                  <a:extLst>
                    <a:ext uri="{9D8B030D-6E8A-4147-A177-3AD203B41FA5}">
                      <a16:colId xmlns:a16="http://schemas.microsoft.com/office/drawing/2014/main" xmlns="" val="830281192"/>
                    </a:ext>
                  </a:extLst>
                </a:gridCol>
                <a:gridCol w="2506197">
                  <a:extLst>
                    <a:ext uri="{9D8B030D-6E8A-4147-A177-3AD203B41FA5}">
                      <a16:colId xmlns:a16="http://schemas.microsoft.com/office/drawing/2014/main" xmlns="" val="1068491337"/>
                    </a:ext>
                  </a:extLst>
                </a:gridCol>
                <a:gridCol w="2482897">
                  <a:extLst>
                    <a:ext uri="{9D8B030D-6E8A-4147-A177-3AD203B41FA5}">
                      <a16:colId xmlns:a16="http://schemas.microsoft.com/office/drawing/2014/main" xmlns="" val="3483836442"/>
                    </a:ext>
                  </a:extLst>
                </a:gridCol>
              </a:tblGrid>
              <a:tr h="513620">
                <a:tc>
                  <a:txBody>
                    <a:bodyPr/>
                    <a:lstStyle/>
                    <a:p>
                      <a:pPr>
                        <a:lnSpc>
                          <a:spcPct val="107000"/>
                        </a:lnSpc>
                        <a:spcAft>
                          <a:spcPts val="0"/>
                        </a:spcAft>
                      </a:pPr>
                      <a:r>
                        <a:rPr lang="en-GB" sz="1800" u="none" dirty="0">
                          <a:solidFill>
                            <a:schemeClr val="tx1"/>
                          </a:solidFill>
                          <a:effectLst/>
                        </a:rPr>
                        <a:t>Cross Cutting Enablers </a:t>
                      </a: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u="none" dirty="0">
                          <a:solidFill>
                            <a:schemeClr val="tx1"/>
                          </a:solidFill>
                          <a:effectLst/>
                        </a:rPr>
                        <a:t>Alliance SDF £000</a:t>
                      </a: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200" u="sng" dirty="0">
                          <a:effectLst/>
                        </a:rPr>
                        <a:t> </a:t>
                      </a:r>
                      <a:endParaRPr lang="en-GB" sz="1200" u="sng" dirty="0">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1989065140"/>
                  </a:ext>
                </a:extLst>
              </a:tr>
              <a:tr h="865903">
                <a:tc>
                  <a:txBody>
                    <a:bodyPr/>
                    <a:lstStyle/>
                    <a:p>
                      <a:pPr>
                        <a:lnSpc>
                          <a:spcPct val="107000"/>
                        </a:lnSpc>
                        <a:spcAft>
                          <a:spcPts val="0"/>
                        </a:spcAft>
                      </a:pPr>
                      <a:r>
                        <a:rPr lang="en-GB" sz="1800" u="none" dirty="0">
                          <a:solidFill>
                            <a:schemeClr val="tx1"/>
                          </a:solidFill>
                          <a:effectLst/>
                        </a:rPr>
                        <a:t>Support recovery with Alliance working through and with systems</a:t>
                      </a: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TBC</a:t>
                      </a:r>
                    </a:p>
                  </a:txBody>
                  <a:tcPr marL="66562" marR="66562" marT="0" marB="0"/>
                </a:tc>
                <a:tc>
                  <a:txBody>
                    <a:bodyPr/>
                    <a:lstStyle/>
                    <a:p>
                      <a:pPr>
                        <a:lnSpc>
                          <a:spcPct val="107000"/>
                        </a:lnSpc>
                        <a:spcAft>
                          <a:spcPts val="0"/>
                        </a:spcAft>
                      </a:pPr>
                      <a:r>
                        <a:rPr lang="en-GB" sz="1800" b="1" u="none" dirty="0">
                          <a:solidFill>
                            <a:schemeClr val="tx1"/>
                          </a:solidFill>
                          <a:effectLst/>
                        </a:rPr>
                        <a:t>COVID responses e.g. FIT Clinical Leadership* </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2815649934"/>
                  </a:ext>
                </a:extLst>
              </a:tr>
              <a:tr h="513620">
                <a:tc>
                  <a:txBody>
                    <a:bodyPr/>
                    <a:lstStyle/>
                    <a:p>
                      <a:pPr>
                        <a:lnSpc>
                          <a:spcPct val="107000"/>
                        </a:lnSpc>
                        <a:spcAft>
                          <a:spcPts val="0"/>
                        </a:spcAft>
                      </a:pPr>
                      <a:r>
                        <a:rPr lang="en-GB" sz="1800" u="none">
                          <a:solidFill>
                            <a:schemeClr val="tx1"/>
                          </a:solidFill>
                          <a:effectLst/>
                        </a:rPr>
                        <a:t>Image Sharing </a:t>
                      </a:r>
                      <a:endParaRPr lang="en-GB" sz="1800"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TBC</a:t>
                      </a:r>
                    </a:p>
                    <a:p>
                      <a:pPr>
                        <a:lnSpc>
                          <a:spcPct val="107000"/>
                        </a:lnSpc>
                        <a:spcAft>
                          <a:spcPts val="0"/>
                        </a:spcAft>
                      </a:pP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 </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4250822797"/>
                  </a:ext>
                </a:extLst>
              </a:tr>
              <a:tr h="581688">
                <a:tc>
                  <a:txBody>
                    <a:bodyPr/>
                    <a:lstStyle/>
                    <a:p>
                      <a:pPr>
                        <a:lnSpc>
                          <a:spcPct val="107000"/>
                        </a:lnSpc>
                        <a:spcAft>
                          <a:spcPts val="0"/>
                        </a:spcAft>
                      </a:pPr>
                      <a:r>
                        <a:rPr lang="en-GB" sz="1800" u="none">
                          <a:solidFill>
                            <a:schemeClr val="tx1"/>
                          </a:solidFill>
                          <a:effectLst/>
                        </a:rPr>
                        <a:t>Early diagnosis LTP ambition – screening uptake </a:t>
                      </a:r>
                      <a:endParaRPr lang="en-GB" sz="1800"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TBC</a:t>
                      </a:r>
                    </a:p>
                    <a:p>
                      <a:pPr>
                        <a:lnSpc>
                          <a:spcPct val="107000"/>
                        </a:lnSpc>
                        <a:spcAft>
                          <a:spcPts val="0"/>
                        </a:spcAft>
                      </a:pP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NHS E Screening Plan </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671405125"/>
                  </a:ext>
                </a:extLst>
              </a:tr>
              <a:tr h="747315">
                <a:tc>
                  <a:txBody>
                    <a:bodyPr/>
                    <a:lstStyle/>
                    <a:p>
                      <a:pPr>
                        <a:lnSpc>
                          <a:spcPct val="107000"/>
                        </a:lnSpc>
                        <a:spcAft>
                          <a:spcPts val="0"/>
                        </a:spcAft>
                      </a:pPr>
                      <a:r>
                        <a:rPr lang="en-GB" sz="1800" u="none" dirty="0">
                          <a:solidFill>
                            <a:schemeClr val="tx1"/>
                          </a:solidFill>
                          <a:effectLst/>
                        </a:rPr>
                        <a:t>Treatment - Continue to support establishment of radiotherapy networks</a:t>
                      </a: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TBC</a:t>
                      </a:r>
                    </a:p>
                    <a:p>
                      <a:pPr>
                        <a:lnSpc>
                          <a:spcPct val="107000"/>
                        </a:lnSpc>
                        <a:spcAft>
                          <a:spcPts val="0"/>
                        </a:spcAft>
                      </a:pP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Infrastructure </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899227915"/>
                  </a:ext>
                </a:extLst>
              </a:tr>
              <a:tr h="513620">
                <a:tc>
                  <a:txBody>
                    <a:bodyPr/>
                    <a:lstStyle/>
                    <a:p>
                      <a:pPr>
                        <a:lnSpc>
                          <a:spcPct val="107000"/>
                        </a:lnSpc>
                        <a:spcAft>
                          <a:spcPts val="0"/>
                        </a:spcAft>
                      </a:pPr>
                      <a:r>
                        <a:rPr lang="en-GB" sz="1800" u="none">
                          <a:solidFill>
                            <a:schemeClr val="tx1"/>
                          </a:solidFill>
                          <a:effectLst/>
                        </a:rPr>
                        <a:t>Treatment - Genomics </a:t>
                      </a:r>
                      <a:endParaRPr lang="en-GB" sz="1800"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TBC</a:t>
                      </a:r>
                    </a:p>
                    <a:p>
                      <a:pPr>
                        <a:lnSpc>
                          <a:spcPct val="107000"/>
                        </a:lnSpc>
                        <a:spcAft>
                          <a:spcPts val="0"/>
                        </a:spcAft>
                      </a:pP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Infrastructure</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1475133833"/>
                  </a:ext>
                </a:extLst>
              </a:tr>
              <a:tr h="1166972">
                <a:tc>
                  <a:txBody>
                    <a:bodyPr/>
                    <a:lstStyle/>
                    <a:p>
                      <a:pPr>
                        <a:lnSpc>
                          <a:spcPct val="107000"/>
                        </a:lnSpc>
                        <a:spcAft>
                          <a:spcPts val="0"/>
                        </a:spcAft>
                      </a:pPr>
                      <a:r>
                        <a:rPr lang="en-GB" sz="1800" u="none" dirty="0">
                          <a:solidFill>
                            <a:schemeClr val="tx1"/>
                          </a:solidFill>
                          <a:effectLst/>
                        </a:rPr>
                        <a:t>Treatment - Support trusts to implement the recommendations of the GIRFT lung cancer audit, to reduce variation in access to and outcome of lung cancer treatment</a:t>
                      </a: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TBC</a:t>
                      </a:r>
                    </a:p>
                    <a:p>
                      <a:pPr>
                        <a:lnSpc>
                          <a:spcPct val="107000"/>
                        </a:lnSpc>
                        <a:spcAft>
                          <a:spcPts val="0"/>
                        </a:spcAft>
                      </a:pP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200" u="sng">
                          <a:effectLst/>
                        </a:rPr>
                        <a:t> </a:t>
                      </a:r>
                      <a:endParaRPr lang="en-GB" sz="1200" u="sng">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1366848561"/>
                  </a:ext>
                </a:extLst>
              </a:tr>
              <a:tr h="513620">
                <a:tc>
                  <a:txBody>
                    <a:bodyPr/>
                    <a:lstStyle/>
                    <a:p>
                      <a:pPr>
                        <a:lnSpc>
                          <a:spcPct val="107000"/>
                        </a:lnSpc>
                        <a:spcAft>
                          <a:spcPts val="0"/>
                        </a:spcAft>
                      </a:pPr>
                      <a:r>
                        <a:rPr lang="en-GB" sz="1800" u="none" dirty="0">
                          <a:solidFill>
                            <a:schemeClr val="tx1"/>
                          </a:solidFill>
                          <a:effectLst/>
                        </a:rPr>
                        <a:t>Total from SDF </a:t>
                      </a: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TBC</a:t>
                      </a:r>
                    </a:p>
                    <a:p>
                      <a:pPr>
                        <a:lnSpc>
                          <a:spcPct val="107000"/>
                        </a:lnSpc>
                        <a:spcAft>
                          <a:spcPts val="0"/>
                        </a:spcAft>
                      </a:pPr>
                      <a:endParaRPr lang="en-GB" sz="180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200" u="sng" dirty="0">
                          <a:effectLst/>
                        </a:rPr>
                        <a:t> </a:t>
                      </a:r>
                      <a:endParaRPr lang="en-GB" sz="1200" u="sng" dirty="0">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246520567"/>
                  </a:ext>
                </a:extLst>
              </a:tr>
            </a:tbl>
          </a:graphicData>
        </a:graphic>
      </p:graphicFrame>
    </p:spTree>
    <p:extLst>
      <p:ext uri="{BB962C8B-B14F-4D97-AF65-F5344CB8AC3E}">
        <p14:creationId xmlns:p14="http://schemas.microsoft.com/office/powerpoint/2010/main" val="281470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21CB40-BDF4-44A5-B4BD-835EA1BAAC2B}"/>
              </a:ext>
            </a:extLst>
          </p:cNvPr>
          <p:cNvSpPr>
            <a:spLocks noGrp="1"/>
          </p:cNvSpPr>
          <p:nvPr>
            <p:ph type="ctrTitle"/>
          </p:nvPr>
        </p:nvSpPr>
        <p:spPr/>
        <p:txBody>
          <a:bodyPr/>
          <a:lstStyle/>
          <a:p>
            <a:r>
              <a:rPr lang="en-GB" dirty="0"/>
              <a:t>2020/21 Deliverables</a:t>
            </a:r>
          </a:p>
        </p:txBody>
      </p:sp>
      <p:graphicFrame>
        <p:nvGraphicFramePr>
          <p:cNvPr id="3" name="Content Placeholder 3">
            <a:extLst>
              <a:ext uri="{FF2B5EF4-FFF2-40B4-BE49-F238E27FC236}">
                <a16:creationId xmlns:a16="http://schemas.microsoft.com/office/drawing/2014/main" xmlns="" id="{A3196AB3-3CF2-44F4-A70E-8ABAA9683EAB}"/>
              </a:ext>
            </a:extLst>
          </p:cNvPr>
          <p:cNvGraphicFramePr>
            <a:graphicFrameLocks/>
          </p:cNvGraphicFramePr>
          <p:nvPr>
            <p:extLst>
              <p:ext uri="{D42A27DB-BD31-4B8C-83A1-F6EECF244321}">
                <p14:modId xmlns:p14="http://schemas.microsoft.com/office/powerpoint/2010/main" val="3338808679"/>
              </p:ext>
            </p:extLst>
          </p:nvPr>
        </p:nvGraphicFramePr>
        <p:xfrm>
          <a:off x="87086" y="948939"/>
          <a:ext cx="12017828" cy="5720756"/>
        </p:xfrm>
        <a:graphic>
          <a:graphicData uri="http://schemas.openxmlformats.org/drawingml/2006/table">
            <a:tbl>
              <a:tblPr firstRow="1" firstCol="1" bandRow="1">
                <a:tableStyleId>{5C22544A-7EE6-4342-B048-85BDC9FD1C3A}</a:tableStyleId>
              </a:tblPr>
              <a:tblGrid>
                <a:gridCol w="1017036">
                  <a:extLst>
                    <a:ext uri="{9D8B030D-6E8A-4147-A177-3AD203B41FA5}">
                      <a16:colId xmlns:a16="http://schemas.microsoft.com/office/drawing/2014/main" xmlns="" val="3644858305"/>
                    </a:ext>
                  </a:extLst>
                </a:gridCol>
                <a:gridCol w="11000792">
                  <a:extLst>
                    <a:ext uri="{9D8B030D-6E8A-4147-A177-3AD203B41FA5}">
                      <a16:colId xmlns:a16="http://schemas.microsoft.com/office/drawing/2014/main" xmlns="" val="331117194"/>
                    </a:ext>
                  </a:extLst>
                </a:gridCol>
              </a:tblGrid>
              <a:tr h="193313">
                <a:tc rowSpan="3">
                  <a:txBody>
                    <a:bodyPr/>
                    <a:lstStyle/>
                    <a:p>
                      <a:pPr>
                        <a:lnSpc>
                          <a:spcPct val="107000"/>
                        </a:lnSpc>
                        <a:spcAft>
                          <a:spcPts val="0"/>
                        </a:spcAft>
                      </a:pPr>
                      <a:r>
                        <a:rPr lang="en-GB" sz="1200" u="none" dirty="0">
                          <a:effectLst/>
                        </a:rPr>
                        <a:t>Recovery </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tc>
                  <a:txBody>
                    <a:bodyPr/>
                    <a:lstStyle/>
                    <a:p>
                      <a:pPr>
                        <a:lnSpc>
                          <a:spcPct val="107000"/>
                        </a:lnSpc>
                        <a:spcAft>
                          <a:spcPts val="0"/>
                        </a:spcAft>
                      </a:pPr>
                      <a:r>
                        <a:rPr lang="en-GB" sz="1200" b="0" u="none" dirty="0">
                          <a:solidFill>
                            <a:schemeClr val="tx1"/>
                          </a:solidFill>
                          <a:effectLst/>
                        </a:rPr>
                        <a:t>Restore urgent cancer referrals at least to pre-pandemic levels.</a:t>
                      </a:r>
                      <a:endParaRPr lang="en-GB" sz="12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solidFill>
                      <a:schemeClr val="accent1">
                        <a:lumMod val="20000"/>
                        <a:lumOff val="80000"/>
                      </a:schemeClr>
                    </a:solidFill>
                  </a:tcPr>
                </a:tc>
                <a:extLst>
                  <a:ext uri="{0D108BD9-81ED-4DB2-BD59-A6C34878D82A}">
                    <a16:rowId xmlns:a16="http://schemas.microsoft.com/office/drawing/2014/main" xmlns="" val="2419983202"/>
                  </a:ext>
                </a:extLst>
              </a:tr>
              <a:tr h="313349">
                <a:tc vMerge="1">
                  <a:txBody>
                    <a:bodyPr/>
                    <a:lstStyle/>
                    <a:p>
                      <a:endParaRPr lang="en-GB"/>
                    </a:p>
                  </a:txBody>
                  <a:tcPr/>
                </a:tc>
                <a:tc>
                  <a:txBody>
                    <a:bodyPr/>
                    <a:lstStyle/>
                    <a:p>
                      <a:pPr>
                        <a:lnSpc>
                          <a:spcPct val="107000"/>
                        </a:lnSpc>
                        <a:spcAft>
                          <a:spcPts val="0"/>
                        </a:spcAft>
                      </a:pPr>
                      <a:r>
                        <a:rPr lang="en-GB" sz="1200" b="0" u="none" dirty="0">
                          <a:solidFill>
                            <a:schemeClr val="tx1"/>
                          </a:solidFill>
                          <a:effectLst/>
                        </a:rPr>
                        <a:t>Reduce the backlog at least to pre-pandemic levels on 62 day (urgent referral and referral from screening) and 31 day pathways.</a:t>
                      </a:r>
                      <a:endParaRPr lang="en-GB" sz="12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167398375"/>
                  </a:ext>
                </a:extLst>
              </a:tr>
              <a:tr h="193313">
                <a:tc vMerge="1">
                  <a:txBody>
                    <a:bodyPr/>
                    <a:lstStyle/>
                    <a:p>
                      <a:endParaRPr lang="en-GB"/>
                    </a:p>
                  </a:txBody>
                  <a:tcPr/>
                </a:tc>
                <a:tc>
                  <a:txBody>
                    <a:bodyPr/>
                    <a:lstStyle/>
                    <a:p>
                      <a:pPr>
                        <a:lnSpc>
                          <a:spcPct val="107000"/>
                        </a:lnSpc>
                        <a:spcAft>
                          <a:spcPts val="0"/>
                        </a:spcAft>
                      </a:pPr>
                      <a:r>
                        <a:rPr lang="en-GB" sz="1200" b="0" u="none" dirty="0">
                          <a:solidFill>
                            <a:schemeClr val="tx1"/>
                          </a:solidFill>
                          <a:effectLst/>
                        </a:rPr>
                        <a:t>Ensure sufficient capacity to manage increased demand moving forward including follow-up care.</a:t>
                      </a:r>
                      <a:endParaRPr lang="en-GB" sz="1200" b="0"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2254289375"/>
                  </a:ext>
                </a:extLst>
              </a:tr>
              <a:tr h="193313">
                <a:tc rowSpan="4">
                  <a:txBody>
                    <a:bodyPr/>
                    <a:lstStyle/>
                    <a:p>
                      <a:pPr>
                        <a:lnSpc>
                          <a:spcPct val="107000"/>
                        </a:lnSpc>
                        <a:spcAft>
                          <a:spcPts val="0"/>
                        </a:spcAft>
                      </a:pPr>
                      <a:r>
                        <a:rPr lang="en-GB" sz="1200" u="none" dirty="0">
                          <a:effectLst/>
                        </a:rPr>
                        <a:t>Earlier and Faster Diagnosis </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tc>
                  <a:txBody>
                    <a:bodyPr/>
                    <a:lstStyle/>
                    <a:p>
                      <a:pPr>
                        <a:lnSpc>
                          <a:spcPct val="107000"/>
                        </a:lnSpc>
                        <a:spcAft>
                          <a:spcPts val="0"/>
                        </a:spcAft>
                      </a:pPr>
                      <a:r>
                        <a:rPr lang="en-GB" sz="1200" u="none" dirty="0">
                          <a:effectLst/>
                        </a:rPr>
                        <a:t>Ensure that polyp surveillance guidance has been fully implemented, to support endoscopy recovery.</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3169291009"/>
                  </a:ext>
                </a:extLst>
              </a:tr>
              <a:tr h="475805">
                <a:tc vMerge="1">
                  <a:txBody>
                    <a:bodyPr/>
                    <a:lstStyle/>
                    <a:p>
                      <a:endParaRPr lang="en-GB"/>
                    </a:p>
                  </a:txBody>
                  <a:tcPr/>
                </a:tc>
                <a:tc>
                  <a:txBody>
                    <a:bodyPr/>
                    <a:lstStyle/>
                    <a:p>
                      <a:pPr>
                        <a:lnSpc>
                          <a:spcPct val="107000"/>
                        </a:lnSpc>
                        <a:spcAft>
                          <a:spcPts val="0"/>
                        </a:spcAft>
                      </a:pPr>
                      <a:r>
                        <a:rPr lang="en-GB" sz="1200" u="none" dirty="0">
                          <a:effectLst/>
                        </a:rPr>
                        <a:t>Audit the implementation of timed diagnostic pathways (lung, prostate, colorectal and oesophago-gastric cancers) and continue to drive their delivery where this aligns with struggling pathways and aids recovery.</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1856640459"/>
                  </a:ext>
                </a:extLst>
              </a:tr>
              <a:tr h="193313">
                <a:tc vMerge="1">
                  <a:txBody>
                    <a:bodyPr/>
                    <a:lstStyle/>
                    <a:p>
                      <a:endParaRPr lang="en-GB"/>
                    </a:p>
                  </a:txBody>
                  <a:tcPr/>
                </a:tc>
                <a:tc>
                  <a:txBody>
                    <a:bodyPr/>
                    <a:lstStyle/>
                    <a:p>
                      <a:pPr>
                        <a:lnSpc>
                          <a:spcPct val="107000"/>
                        </a:lnSpc>
                        <a:spcAft>
                          <a:spcPts val="0"/>
                        </a:spcAft>
                      </a:pPr>
                      <a:r>
                        <a:rPr lang="en-GB" sz="1200" u="none" dirty="0">
                          <a:effectLst/>
                        </a:rPr>
                        <a:t>Early diagnosis LTP ambition.</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2909787708"/>
                  </a:ext>
                </a:extLst>
              </a:tr>
              <a:tr h="408317">
                <a:tc vMerge="1">
                  <a:txBody>
                    <a:bodyPr/>
                    <a:lstStyle/>
                    <a:p>
                      <a:endParaRPr lang="en-GB"/>
                    </a:p>
                  </a:txBody>
                  <a:tcPr/>
                </a:tc>
                <a:tc>
                  <a:txBody>
                    <a:bodyPr/>
                    <a:lstStyle/>
                    <a:p>
                      <a:pPr>
                        <a:lnSpc>
                          <a:spcPct val="107000"/>
                        </a:lnSpc>
                        <a:spcAft>
                          <a:spcPts val="0"/>
                        </a:spcAft>
                      </a:pPr>
                      <a:r>
                        <a:rPr lang="en-GB" sz="1200" u="none" dirty="0">
                          <a:effectLst/>
                        </a:rPr>
                        <a:t>RDCs should build on 19/20 requirements and support Covid-19 recovery by delivering an RDC pathway for one challenged two-week wait pathway with a focus on pathways key to recovery (with 50% of GPs actively referring in) and a non-specific symptoms pathway for at least 20% of people – see next slide .</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3069296800"/>
                  </a:ext>
                </a:extLst>
              </a:tr>
              <a:tr h="445860">
                <a:tc rowSpan="6">
                  <a:txBody>
                    <a:bodyPr/>
                    <a:lstStyle/>
                    <a:p>
                      <a:pPr>
                        <a:lnSpc>
                          <a:spcPct val="107000"/>
                        </a:lnSpc>
                        <a:spcAft>
                          <a:spcPts val="0"/>
                        </a:spcAft>
                      </a:pPr>
                      <a:r>
                        <a:rPr lang="en-GB" sz="1200" u="none">
                          <a:effectLst/>
                        </a:rPr>
                        <a:t>Personalised Care </a:t>
                      </a:r>
                      <a:endParaRPr lang="en-GB" sz="1200" u="none">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tc>
                  <a:txBody>
                    <a:bodyPr/>
                    <a:lstStyle/>
                    <a:p>
                      <a:pPr>
                        <a:lnSpc>
                          <a:spcPct val="107000"/>
                        </a:lnSpc>
                        <a:spcAft>
                          <a:spcPts val="0"/>
                        </a:spcAft>
                      </a:pPr>
                      <a:r>
                        <a:rPr lang="en-GB" sz="1200" u="none" dirty="0">
                          <a:effectLst/>
                        </a:rPr>
                        <a:t>By April 2021, all trusts to routinely offer the three main personalised care interventions (Personalised Care and Support Planning; Health and Wellbeing Information and Support; End of Treatment Summary) for breast, prostate and colorectal patients, and ensure other cancer types will rapidly follow (April 2022 at the latest)</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506784264"/>
                  </a:ext>
                </a:extLst>
              </a:tr>
              <a:tr h="313349">
                <a:tc vMerge="1">
                  <a:txBody>
                    <a:bodyPr/>
                    <a:lstStyle/>
                    <a:p>
                      <a:endParaRPr lang="en-GB"/>
                    </a:p>
                  </a:txBody>
                  <a:tcPr/>
                </a:tc>
                <a:tc>
                  <a:txBody>
                    <a:bodyPr/>
                    <a:lstStyle/>
                    <a:p>
                      <a:pPr>
                        <a:lnSpc>
                          <a:spcPct val="107000"/>
                        </a:lnSpc>
                        <a:spcAft>
                          <a:spcPts val="0"/>
                        </a:spcAft>
                      </a:pPr>
                      <a:r>
                        <a:rPr lang="en-GB" sz="1200" u="none" dirty="0">
                          <a:effectLst/>
                        </a:rPr>
                        <a:t>Approximately two-thirds of patients who finish treatment for breast cancer to be on a supported self-management follow-up pathway.</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4142892375"/>
                  </a:ext>
                </a:extLst>
              </a:tr>
              <a:tr h="475805">
                <a:tc vMerge="1">
                  <a:txBody>
                    <a:bodyPr/>
                    <a:lstStyle/>
                    <a:p>
                      <a:endParaRPr lang="en-GB"/>
                    </a:p>
                  </a:txBody>
                  <a:tcPr/>
                </a:tc>
                <a:tc>
                  <a:txBody>
                    <a:bodyPr/>
                    <a:lstStyle/>
                    <a:p>
                      <a:pPr>
                        <a:lnSpc>
                          <a:spcPct val="107000"/>
                        </a:lnSpc>
                        <a:spcAft>
                          <a:spcPts val="0"/>
                        </a:spcAft>
                      </a:pPr>
                      <a:r>
                        <a:rPr lang="en-GB" sz="1200" u="none" dirty="0">
                          <a:effectLst/>
                        </a:rPr>
                        <a:t>By April 2021, all trusts to have clinically agreed personalised stratified follow up protocols in operation for colorectal and prostate cancer. Implementation of digital RMS should follow as soon as possible (April 2022 at the latest).</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4130097188"/>
                  </a:ext>
                </a:extLst>
              </a:tr>
              <a:tr h="475805">
                <a:tc vMerge="1">
                  <a:txBody>
                    <a:bodyPr/>
                    <a:lstStyle/>
                    <a:p>
                      <a:endParaRPr lang="en-GB"/>
                    </a:p>
                  </a:txBody>
                  <a:tcPr/>
                </a:tc>
                <a:tc>
                  <a:txBody>
                    <a:bodyPr/>
                    <a:lstStyle/>
                    <a:p>
                      <a:pPr>
                        <a:lnSpc>
                          <a:spcPct val="107000"/>
                        </a:lnSpc>
                        <a:spcAft>
                          <a:spcPts val="0"/>
                        </a:spcAft>
                      </a:pPr>
                      <a:r>
                        <a:rPr lang="en-GB" sz="1200" u="none" dirty="0">
                          <a:effectLst/>
                        </a:rPr>
                        <a:t>Cancer Alliances can plan to roll out Personalised Stratified Follow Up (PSFU) to other cancer types from this year, with a view to having in place at least five cancer types by 2023/24. This is in addition to the existing requirement for PSFU for breast, prostate and colorectal.</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1330588170"/>
                  </a:ext>
                </a:extLst>
              </a:tr>
              <a:tr h="475805">
                <a:tc vMerge="1">
                  <a:txBody>
                    <a:bodyPr/>
                    <a:lstStyle/>
                    <a:p>
                      <a:endParaRPr lang="en-GB"/>
                    </a:p>
                  </a:txBody>
                  <a:tcPr/>
                </a:tc>
                <a:tc>
                  <a:txBody>
                    <a:bodyPr/>
                    <a:lstStyle/>
                    <a:p>
                      <a:pPr>
                        <a:lnSpc>
                          <a:spcPct val="107000"/>
                        </a:lnSpc>
                        <a:spcAft>
                          <a:spcPts val="0"/>
                        </a:spcAft>
                      </a:pPr>
                      <a:r>
                        <a:rPr lang="en-GB" sz="1200" u="none" dirty="0">
                          <a:effectLst/>
                        </a:rPr>
                        <a:t>Cancer Alliances can plan to roll out Personalised Stratified Follow Up (PSFU) to other cancer types from this year, with a view to having in place at least five cancer types by 2023/24. This is in addition to the existing requirement for PSFU for breast, prostate and colorectal.</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1576778507"/>
                  </a:ext>
                </a:extLst>
              </a:tr>
              <a:tr h="433044">
                <a:tc vMerge="1">
                  <a:txBody>
                    <a:bodyPr/>
                    <a:lstStyle/>
                    <a:p>
                      <a:endParaRPr lang="en-GB"/>
                    </a:p>
                  </a:txBody>
                  <a:tcPr/>
                </a:tc>
                <a:tc>
                  <a:txBody>
                    <a:bodyPr/>
                    <a:lstStyle/>
                    <a:p>
                      <a:pPr>
                        <a:lnSpc>
                          <a:spcPct val="107000"/>
                        </a:lnSpc>
                        <a:spcAft>
                          <a:spcPts val="0"/>
                        </a:spcAft>
                      </a:pPr>
                      <a:r>
                        <a:rPr lang="en-GB" sz="1200" u="none" dirty="0">
                          <a:effectLst/>
                        </a:rPr>
                        <a:t>The Cancer Quality of Life (QoL) Survey will be live from September 2020. A central comms pack is available and Cancer Alliances LWBC Leads should use this to help promote the survey across their Alliance.</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3642720235"/>
                  </a:ext>
                </a:extLst>
              </a:tr>
              <a:tr h="193313">
                <a:tc rowSpan="5">
                  <a:txBody>
                    <a:bodyPr/>
                    <a:lstStyle/>
                    <a:p>
                      <a:pPr>
                        <a:lnSpc>
                          <a:spcPct val="107000"/>
                        </a:lnSpc>
                        <a:spcAft>
                          <a:spcPts val="0"/>
                        </a:spcAft>
                      </a:pPr>
                      <a:r>
                        <a:rPr lang="en-GB" sz="1200" u="none">
                          <a:effectLst/>
                        </a:rPr>
                        <a:t>Treatment </a:t>
                      </a:r>
                      <a:endParaRPr lang="en-GB" sz="1200" u="none">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tc>
                  <a:txBody>
                    <a:bodyPr/>
                    <a:lstStyle/>
                    <a:p>
                      <a:pPr>
                        <a:lnSpc>
                          <a:spcPct val="107000"/>
                        </a:lnSpc>
                        <a:spcAft>
                          <a:spcPts val="0"/>
                        </a:spcAft>
                      </a:pPr>
                      <a:r>
                        <a:rPr lang="en-GB" sz="1200" u="none" dirty="0">
                          <a:effectLst/>
                        </a:rPr>
                        <a:t>Continue to support establishment of radiotherapy networks.</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2468579636"/>
                  </a:ext>
                </a:extLst>
              </a:tr>
              <a:tr h="193313">
                <a:tc vMerge="1">
                  <a:txBody>
                    <a:bodyPr/>
                    <a:lstStyle/>
                    <a:p>
                      <a:endParaRPr lang="en-GB"/>
                    </a:p>
                  </a:txBody>
                  <a:tcPr/>
                </a:tc>
                <a:tc>
                  <a:txBody>
                    <a:bodyPr/>
                    <a:lstStyle/>
                    <a:p>
                      <a:pPr>
                        <a:lnSpc>
                          <a:spcPct val="107000"/>
                        </a:lnSpc>
                        <a:spcAft>
                          <a:spcPts val="0"/>
                        </a:spcAft>
                      </a:pPr>
                      <a:r>
                        <a:rPr lang="en-GB" sz="1200" u="none" dirty="0">
                          <a:effectLst/>
                        </a:rPr>
                        <a:t>Support implementation of the C/TYA service specifications.</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1580299052"/>
                  </a:ext>
                </a:extLst>
              </a:tr>
              <a:tr h="220319">
                <a:tc vMerge="1">
                  <a:txBody>
                    <a:bodyPr/>
                    <a:lstStyle/>
                    <a:p>
                      <a:endParaRPr lang="en-GB"/>
                    </a:p>
                  </a:txBody>
                  <a:tcPr/>
                </a:tc>
                <a:tc>
                  <a:txBody>
                    <a:bodyPr/>
                    <a:lstStyle/>
                    <a:p>
                      <a:pPr>
                        <a:lnSpc>
                          <a:spcPct val="107000"/>
                        </a:lnSpc>
                        <a:spcAft>
                          <a:spcPts val="0"/>
                        </a:spcAft>
                      </a:pPr>
                      <a:r>
                        <a:rPr lang="en-GB" sz="1200" u="none" dirty="0">
                          <a:effectLst/>
                        </a:rPr>
                        <a:t>Support roll out of more extensive genomic testing to patients who are newly diagnosed with cancers so that by 2023 over 100,000 people a year can access these tests.</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3576270201"/>
                  </a:ext>
                </a:extLst>
              </a:tr>
              <a:tr h="193313">
                <a:tc vMerge="1">
                  <a:txBody>
                    <a:bodyPr/>
                    <a:lstStyle/>
                    <a:p>
                      <a:endParaRPr lang="en-GB"/>
                    </a:p>
                  </a:txBody>
                  <a:tcPr/>
                </a:tc>
                <a:tc>
                  <a:txBody>
                    <a:bodyPr/>
                    <a:lstStyle/>
                    <a:p>
                      <a:pPr>
                        <a:lnSpc>
                          <a:spcPct val="107000"/>
                        </a:lnSpc>
                        <a:spcAft>
                          <a:spcPts val="0"/>
                        </a:spcAft>
                      </a:pPr>
                      <a:r>
                        <a:rPr lang="en-GB" sz="1200" u="none" dirty="0">
                          <a:effectLst/>
                        </a:rPr>
                        <a:t>Support roll out of whole genome sequencing for patients with cancer, including children.</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3725629163"/>
                  </a:ext>
                </a:extLst>
              </a:tr>
              <a:tr h="313349">
                <a:tc vMerge="1">
                  <a:txBody>
                    <a:bodyPr/>
                    <a:lstStyle/>
                    <a:p>
                      <a:endParaRPr lang="en-GB"/>
                    </a:p>
                  </a:txBody>
                  <a:tcPr/>
                </a:tc>
                <a:tc>
                  <a:txBody>
                    <a:bodyPr/>
                    <a:lstStyle/>
                    <a:p>
                      <a:pPr>
                        <a:lnSpc>
                          <a:spcPct val="107000"/>
                        </a:lnSpc>
                        <a:spcAft>
                          <a:spcPts val="0"/>
                        </a:spcAft>
                      </a:pPr>
                      <a:r>
                        <a:rPr lang="en-GB" sz="1200" u="none" dirty="0">
                          <a:effectLst/>
                        </a:rPr>
                        <a:t>Support trusts to implement the recommendations of the GIRFT lung cancer audit, to reduce variation in access to and outcome of lung cancer treatment.</a:t>
                      </a:r>
                      <a:endParaRPr lang="en-GB" sz="1200" u="none" dirty="0">
                        <a:effectLst/>
                        <a:latin typeface="Arial" panose="020B0604020202020204" pitchFamily="34" charset="0"/>
                        <a:ea typeface="Calibri" panose="020F0502020204030204" pitchFamily="34" charset="0"/>
                        <a:cs typeface="Times New Roman" panose="02020603050405020304" pitchFamily="18" charset="0"/>
                      </a:endParaRPr>
                    </a:p>
                  </a:txBody>
                  <a:tcPr marL="37752" marR="37752" marT="0" marB="0"/>
                </a:tc>
                <a:extLst>
                  <a:ext uri="{0D108BD9-81ED-4DB2-BD59-A6C34878D82A}">
                    <a16:rowId xmlns:a16="http://schemas.microsoft.com/office/drawing/2014/main" xmlns="" val="258441282"/>
                  </a:ext>
                </a:extLst>
              </a:tr>
            </a:tbl>
          </a:graphicData>
        </a:graphic>
      </p:graphicFrame>
    </p:spTree>
    <p:extLst>
      <p:ext uri="{BB962C8B-B14F-4D97-AF65-F5344CB8AC3E}">
        <p14:creationId xmlns:p14="http://schemas.microsoft.com/office/powerpoint/2010/main" val="1817999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F1B7E-B9C7-41ED-B734-9760CCDAFE94}"/>
              </a:ext>
            </a:extLst>
          </p:cNvPr>
          <p:cNvSpPr>
            <a:spLocks noGrp="1"/>
          </p:cNvSpPr>
          <p:nvPr>
            <p:ph type="ctrTitle"/>
          </p:nvPr>
        </p:nvSpPr>
        <p:spPr/>
        <p:txBody>
          <a:bodyPr/>
          <a:lstStyle/>
          <a:p>
            <a:r>
              <a:rPr lang="en-GB" dirty="0"/>
              <a:t>RDC Funding Profile</a:t>
            </a:r>
          </a:p>
        </p:txBody>
      </p:sp>
      <p:sp>
        <p:nvSpPr>
          <p:cNvPr id="3" name="Subtitle 2">
            <a:extLst>
              <a:ext uri="{FF2B5EF4-FFF2-40B4-BE49-F238E27FC236}">
                <a16:creationId xmlns:a16="http://schemas.microsoft.com/office/drawing/2014/main" xmlns="" id="{75A2E316-63D3-4529-9041-BDF98A389E0F}"/>
              </a:ext>
            </a:extLst>
          </p:cNvPr>
          <p:cNvSpPr>
            <a:spLocks noGrp="1"/>
          </p:cNvSpPr>
          <p:nvPr>
            <p:ph type="subTitle" idx="1"/>
          </p:nvPr>
        </p:nvSpPr>
        <p:spPr>
          <a:xfrm>
            <a:off x="360217" y="1483894"/>
            <a:ext cx="11418917" cy="4667523"/>
          </a:xfrm>
        </p:spPr>
        <p:txBody>
          <a:bodyPr/>
          <a:lstStyle/>
          <a:p>
            <a:r>
              <a:rPr lang="en-GB" dirty="0"/>
              <a:t>2.59</a:t>
            </a:r>
          </a:p>
          <a:p>
            <a:endParaRPr lang="en-GB" dirty="0"/>
          </a:p>
          <a:p>
            <a:r>
              <a:rPr lang="en-GB" dirty="0"/>
              <a:t>Plans and allocations approved March 2020 board</a:t>
            </a:r>
          </a:p>
        </p:txBody>
      </p:sp>
    </p:spTree>
    <p:extLst>
      <p:ext uri="{BB962C8B-B14F-4D97-AF65-F5344CB8AC3E}">
        <p14:creationId xmlns:p14="http://schemas.microsoft.com/office/powerpoint/2010/main" val="1813942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17">
            <a:extLst>
              <a:ext uri="{FF2B5EF4-FFF2-40B4-BE49-F238E27FC236}">
                <a16:creationId xmlns:a16="http://schemas.microsoft.com/office/drawing/2014/main" xmlns="" id="{40A036F4-E074-4F7D-ACF6-4564602651A4}"/>
              </a:ext>
            </a:extLst>
          </p:cNvPr>
          <p:cNvGraphicFramePr>
            <a:graphicFrameLocks/>
          </p:cNvGraphicFramePr>
          <p:nvPr>
            <p:extLst>
              <p:ext uri="{D42A27DB-BD31-4B8C-83A1-F6EECF244321}">
                <p14:modId xmlns:p14="http://schemas.microsoft.com/office/powerpoint/2010/main" val="736505439"/>
              </p:ext>
            </p:extLst>
          </p:nvPr>
        </p:nvGraphicFramePr>
        <p:xfrm>
          <a:off x="150436" y="1058779"/>
          <a:ext cx="11891128" cy="5478380"/>
        </p:xfrm>
        <a:graphic>
          <a:graphicData uri="http://schemas.openxmlformats.org/drawingml/2006/table">
            <a:tbl>
              <a:tblPr firstRow="1" firstCol="1" bandRow="1">
                <a:tableStyleId>{5C22544A-7EE6-4342-B048-85BDC9FD1C3A}</a:tableStyleId>
              </a:tblPr>
              <a:tblGrid>
                <a:gridCol w="7983117">
                  <a:extLst>
                    <a:ext uri="{9D8B030D-6E8A-4147-A177-3AD203B41FA5}">
                      <a16:colId xmlns:a16="http://schemas.microsoft.com/office/drawing/2014/main" xmlns="" val="3507747561"/>
                    </a:ext>
                  </a:extLst>
                </a:gridCol>
                <a:gridCol w="1987254">
                  <a:extLst>
                    <a:ext uri="{9D8B030D-6E8A-4147-A177-3AD203B41FA5}">
                      <a16:colId xmlns:a16="http://schemas.microsoft.com/office/drawing/2014/main" xmlns="" val="2143788211"/>
                    </a:ext>
                  </a:extLst>
                </a:gridCol>
                <a:gridCol w="1920757">
                  <a:extLst>
                    <a:ext uri="{9D8B030D-6E8A-4147-A177-3AD203B41FA5}">
                      <a16:colId xmlns:a16="http://schemas.microsoft.com/office/drawing/2014/main" xmlns="" val="2996122860"/>
                    </a:ext>
                  </a:extLst>
                </a:gridCol>
              </a:tblGrid>
              <a:tr h="414383">
                <a:tc>
                  <a:txBody>
                    <a:bodyPr/>
                    <a:lstStyle/>
                    <a:p>
                      <a:pPr>
                        <a:lnSpc>
                          <a:spcPct val="107000"/>
                        </a:lnSpc>
                        <a:spcAft>
                          <a:spcPts val="0"/>
                        </a:spcAft>
                      </a:pPr>
                      <a:r>
                        <a:rPr lang="en-GB" sz="1800" b="1" u="none" dirty="0">
                          <a:solidFill>
                            <a:schemeClr val="tx1"/>
                          </a:solidFill>
                          <a:effectLst/>
                        </a:rPr>
                        <a:t>Supporting Objectives </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£ 000</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 Source </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2075174200"/>
                  </a:ext>
                </a:extLst>
              </a:tr>
              <a:tr h="694074">
                <a:tc>
                  <a:txBody>
                    <a:bodyPr/>
                    <a:lstStyle/>
                    <a:p>
                      <a:pPr>
                        <a:lnSpc>
                          <a:spcPct val="107000"/>
                        </a:lnSpc>
                        <a:spcAft>
                          <a:spcPts val="0"/>
                        </a:spcAft>
                      </a:pPr>
                      <a:r>
                        <a:rPr lang="en-GB" sz="1800" b="1" u="none" dirty="0">
                          <a:solidFill>
                            <a:schemeClr val="tx1"/>
                          </a:solidFill>
                          <a:effectLst/>
                        </a:rPr>
                        <a:t>Tackling inequalities, including where they may have been further impacted by the COVID-19 pandemic</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0</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 </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1399701229"/>
                  </a:ext>
                </a:extLst>
              </a:tr>
              <a:tr h="691855">
                <a:tc>
                  <a:txBody>
                    <a:bodyPr/>
                    <a:lstStyle/>
                    <a:p>
                      <a:pPr>
                        <a:lnSpc>
                          <a:spcPct val="107000"/>
                        </a:lnSpc>
                        <a:spcAft>
                          <a:spcPts val="0"/>
                        </a:spcAft>
                      </a:pPr>
                      <a:r>
                        <a:rPr lang="en-GB" sz="1800" b="1" u="none" dirty="0">
                          <a:solidFill>
                            <a:schemeClr val="tx1"/>
                          </a:solidFill>
                          <a:effectLst/>
                        </a:rPr>
                        <a:t>Ensuring that patients and staff have confidence that services are COVID-protected</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0</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 </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2970369161"/>
                  </a:ext>
                </a:extLst>
              </a:tr>
              <a:tr h="860618">
                <a:tc>
                  <a:txBody>
                    <a:bodyPr/>
                    <a:lstStyle/>
                    <a:p>
                      <a:pPr>
                        <a:lnSpc>
                          <a:spcPct val="107000"/>
                        </a:lnSpc>
                        <a:spcAft>
                          <a:spcPts val="0"/>
                        </a:spcAft>
                      </a:pPr>
                      <a:r>
                        <a:rPr lang="en-GB" sz="1800" b="1" u="none" dirty="0">
                          <a:solidFill>
                            <a:schemeClr val="tx1"/>
                          </a:solidFill>
                          <a:effectLst/>
                        </a:rPr>
                        <a:t>Ensuring we have the right workforce in place</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0.2</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Additional HEE funding* </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4011897177"/>
                  </a:ext>
                </a:extLst>
              </a:tr>
              <a:tr h="555294">
                <a:tc>
                  <a:txBody>
                    <a:bodyPr/>
                    <a:lstStyle/>
                    <a:p>
                      <a:pPr>
                        <a:lnSpc>
                          <a:spcPct val="107000"/>
                        </a:lnSpc>
                        <a:spcAft>
                          <a:spcPts val="0"/>
                        </a:spcAft>
                      </a:pPr>
                      <a:r>
                        <a:rPr lang="en-GB" sz="1800" b="1" u="none" dirty="0">
                          <a:solidFill>
                            <a:schemeClr val="tx1"/>
                          </a:solidFill>
                          <a:effectLst/>
                        </a:rPr>
                        <a:t>Ensuring effective communications across the wider cancer community</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 0</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a:solidFill>
                            <a:schemeClr val="tx1"/>
                          </a:solidFill>
                          <a:effectLst/>
                        </a:rPr>
                        <a:t> </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2678386924"/>
                  </a:ext>
                </a:extLst>
              </a:tr>
              <a:tr h="1131078">
                <a:tc>
                  <a:txBody>
                    <a:bodyPr/>
                    <a:lstStyle/>
                    <a:p>
                      <a:pPr>
                        <a:lnSpc>
                          <a:spcPct val="107000"/>
                        </a:lnSpc>
                        <a:spcAft>
                          <a:spcPts val="0"/>
                        </a:spcAft>
                      </a:pPr>
                      <a:r>
                        <a:rPr lang="en-GB" sz="1800" b="1" u="none" dirty="0">
                          <a:solidFill>
                            <a:schemeClr val="tx1"/>
                          </a:solidFill>
                          <a:effectLst/>
                        </a:rPr>
                        <a:t>Locking in innovations prompted by the pandemic or which support recovery - GENERAL</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0.193</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Additional - not SDF -  allocations to be agreed**</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898729659"/>
                  </a:ext>
                </a:extLst>
              </a:tr>
              <a:tr h="1131078">
                <a:tc>
                  <a:txBody>
                    <a:bodyPr/>
                    <a:lstStyle/>
                    <a:p>
                      <a:pPr>
                        <a:lnSpc>
                          <a:spcPct val="107000"/>
                        </a:lnSpc>
                        <a:spcAft>
                          <a:spcPts val="0"/>
                        </a:spcAft>
                      </a:pPr>
                      <a:r>
                        <a:rPr lang="en-GB" sz="1800" b="1" u="none">
                          <a:solidFill>
                            <a:schemeClr val="tx1"/>
                          </a:solidFill>
                          <a:effectLst/>
                        </a:rPr>
                        <a:t>Locking in innovations prompted by the pandemic or which support recovery - COLON CAPSULE ENDOSCOPY</a:t>
                      </a:r>
                      <a:endParaRPr lang="en-GB" sz="1800" b="1" u="none">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0.26</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tc>
                  <a:txBody>
                    <a:bodyPr/>
                    <a:lstStyle/>
                    <a:p>
                      <a:pPr>
                        <a:lnSpc>
                          <a:spcPct val="107000"/>
                        </a:lnSpc>
                        <a:spcAft>
                          <a:spcPts val="0"/>
                        </a:spcAft>
                      </a:pPr>
                      <a:r>
                        <a:rPr lang="en-GB" sz="1800" b="1" u="none" dirty="0">
                          <a:solidFill>
                            <a:schemeClr val="tx1"/>
                          </a:solidFill>
                          <a:effectLst/>
                        </a:rPr>
                        <a:t>Additional - not SDF X1 Clinic per Alliance***</a:t>
                      </a:r>
                      <a:endParaRPr lang="en-GB" sz="1800" b="1" u="none"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6562" marR="66562" marT="0" marB="0"/>
                </a:tc>
                <a:extLst>
                  <a:ext uri="{0D108BD9-81ED-4DB2-BD59-A6C34878D82A}">
                    <a16:rowId xmlns:a16="http://schemas.microsoft.com/office/drawing/2014/main" xmlns="" val="1779725840"/>
                  </a:ext>
                </a:extLst>
              </a:tr>
            </a:tbl>
          </a:graphicData>
        </a:graphic>
      </p:graphicFrame>
    </p:spTree>
    <p:extLst>
      <p:ext uri="{BB962C8B-B14F-4D97-AF65-F5344CB8AC3E}">
        <p14:creationId xmlns:p14="http://schemas.microsoft.com/office/powerpoint/2010/main" val="145864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F1B7E-B9C7-41ED-B734-9760CCDAFE94}"/>
              </a:ext>
            </a:extLst>
          </p:cNvPr>
          <p:cNvSpPr>
            <a:spLocks noGrp="1"/>
          </p:cNvSpPr>
          <p:nvPr>
            <p:ph type="ctrTitle"/>
          </p:nvPr>
        </p:nvSpPr>
        <p:spPr/>
        <p:txBody>
          <a:bodyPr/>
          <a:lstStyle/>
          <a:p>
            <a:r>
              <a:rPr lang="en-GB" dirty="0"/>
              <a:t>Governance</a:t>
            </a:r>
          </a:p>
        </p:txBody>
      </p:sp>
      <p:sp>
        <p:nvSpPr>
          <p:cNvPr id="3" name="Subtitle 2">
            <a:extLst>
              <a:ext uri="{FF2B5EF4-FFF2-40B4-BE49-F238E27FC236}">
                <a16:creationId xmlns:a16="http://schemas.microsoft.com/office/drawing/2014/main" xmlns="" id="{75A2E316-63D3-4529-9041-BDF98A389E0F}"/>
              </a:ext>
            </a:extLst>
          </p:cNvPr>
          <p:cNvSpPr>
            <a:spLocks noGrp="1"/>
          </p:cNvSpPr>
          <p:nvPr>
            <p:ph type="subTitle" idx="1"/>
          </p:nvPr>
        </p:nvSpPr>
        <p:spPr>
          <a:xfrm>
            <a:off x="360217" y="1483894"/>
            <a:ext cx="11418917" cy="4667523"/>
          </a:xfrm>
        </p:spPr>
        <p:txBody>
          <a:bodyPr/>
          <a:lstStyle/>
          <a:p>
            <a:r>
              <a:rPr lang="en-GB" dirty="0"/>
              <a:t>Systems to provide the cancer Alliance with plans for each deliverable (slide 6) </a:t>
            </a:r>
          </a:p>
          <a:p>
            <a:endParaRPr lang="en-GB" dirty="0"/>
          </a:p>
          <a:p>
            <a:r>
              <a:rPr lang="en-GB" dirty="0"/>
              <a:t>Plans approved and </a:t>
            </a:r>
            <a:r>
              <a:rPr lang="en-GB" dirty="0" err="1"/>
              <a:t>MoUs</a:t>
            </a:r>
            <a:r>
              <a:rPr lang="en-GB" dirty="0"/>
              <a:t> will agreed to include reporting schedules </a:t>
            </a:r>
          </a:p>
          <a:p>
            <a:endParaRPr lang="en-GB" dirty="0"/>
          </a:p>
          <a:p>
            <a:r>
              <a:rPr lang="en-GB" dirty="0"/>
              <a:t>Exception report to Board</a:t>
            </a:r>
          </a:p>
        </p:txBody>
      </p:sp>
    </p:spTree>
    <p:extLst>
      <p:ext uri="{BB962C8B-B14F-4D97-AF65-F5344CB8AC3E}">
        <p14:creationId xmlns:p14="http://schemas.microsoft.com/office/powerpoint/2010/main" val="2330225712"/>
      </p:ext>
    </p:extLst>
  </p:cSld>
  <p:clrMapOvr>
    <a:masterClrMapping/>
  </p:clrMapOvr>
</p:sld>
</file>

<file path=ppt/theme/theme1.xml><?xml version="1.0" encoding="utf-8"?>
<a:theme xmlns:a="http://schemas.openxmlformats.org/drawingml/2006/main" name="SWAG C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WAG CA _ 2020 Powerpoint Template.potx" id="{B9853DA4-255A-453C-9E9A-308F52F5DEA4}" vid="{CE236249-2973-486C-BA8B-B655D4B5B5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SWAG CA _ FINAL 2020 Powerpoint Template</Template>
  <TotalTime>9</TotalTime>
  <Words>1071</Words>
  <Application>Microsoft Office PowerPoint</Application>
  <PresentationFormat>Custom</PresentationFormat>
  <Paragraphs>145</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SWAG CA</vt:lpstr>
      <vt:lpstr>SWAG Cancer Alliance 2020/21 Funding Profile and Deliverables</vt:lpstr>
      <vt:lpstr>PowerPoint Presentation</vt:lpstr>
      <vt:lpstr>Full-year 2020/21 funding levels</vt:lpstr>
      <vt:lpstr>Service Development Funds</vt:lpstr>
      <vt:lpstr>PowerPoint Presentation</vt:lpstr>
      <vt:lpstr>2020/21 Deliverables</vt:lpstr>
      <vt:lpstr>RDC Funding Profile</vt:lpstr>
      <vt:lpstr>PowerPoint Presentation</vt:lpstr>
      <vt:lpstr>Governance</vt:lpstr>
      <vt:lpstr>LTP Ambitions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SWAG Cancer Alliance 2020/21 Funding Profile and Deliverables</dc:title>
  <dc:creator>Eleanor  Hunt</dc:creator>
  <cp:lastModifiedBy>Smith, Amy</cp:lastModifiedBy>
  <cp:revision>2</cp:revision>
  <dcterms:created xsi:type="dcterms:W3CDTF">2020-09-28T14:21:40Z</dcterms:created>
  <dcterms:modified xsi:type="dcterms:W3CDTF">2020-10-14T13:32:48Z</dcterms:modified>
</cp:coreProperties>
</file>