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5339" r:id="rId2"/>
    <p:sldId id="261" r:id="rId3"/>
    <p:sldId id="5350" r:id="rId4"/>
    <p:sldId id="5354" r:id="rId5"/>
    <p:sldId id="5355" r:id="rId6"/>
    <p:sldId id="5356" r:id="rId7"/>
    <p:sldId id="5357" r:id="rId8"/>
    <p:sldId id="5353" r:id="rId9"/>
    <p:sldId id="5358" r:id="rId10"/>
    <p:sldId id="5348" r:id="rId11"/>
    <p:sldId id="51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312" autoAdjust="0"/>
  </p:normalViewPr>
  <p:slideViewPr>
    <p:cSldViewPr snapToGrid="0">
      <p:cViewPr>
        <p:scale>
          <a:sx n="70" d="100"/>
          <a:sy n="70" d="100"/>
        </p:scale>
        <p:origin x="-74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290000-E68C-41C8-9633-1EFD94B32BE7}" type="datetimeFigureOut">
              <a:rPr lang="en-GB" smtClean="0"/>
              <a:t>14/10/2020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EE4BAC-FD50-4502-A3D9-A521A1039C2E}" type="slidenum">
              <a:rPr lang="en-GB" smtClean="0"/>
              <a:t>‹#›</a:t>
            </a:fld>
            <a:endParaRPr lang="en-GB"/>
          </a:p>
        </p:txBody>
      </p:sp>
    </p:spTree>
    <p:extLst>
      <p:ext uri="{BB962C8B-B14F-4D97-AF65-F5344CB8AC3E}">
        <p14:creationId xmlns:p14="http://schemas.microsoft.com/office/powerpoint/2010/main" val="3489312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etransfer.com/downloads/c1d50574d367b327ef4aea04cf89e68c20200918151844/c96105710df2c7aede656d33529a96df20200918151907/d950f0"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rPr>
              <a:t>On 31st July, Simon Stevens and Amanda Pritchard wrote to colleagues across the NHS to set out key actions for the third phase of the NHS response to Covid-19. “Local systems (STPs/ICSs) to commission Cancer Alliances to develop delivery plans for cancer covering September 2020 –March 2021.”  System plans will include:</a:t>
            </a:r>
          </a:p>
          <a:p>
            <a:r>
              <a:rPr lang="en-GB" sz="1400" dirty="0"/>
              <a:t>A brief narrative commentary on the key strategic actions and assumptions that underpin planned treatment volumes and waiting time performance.</a:t>
            </a:r>
          </a:p>
          <a:p>
            <a:r>
              <a:rPr lang="en-GB" sz="1400" dirty="0"/>
              <a:t>Where not included in the above, the assumed impact of any significant capacity constraints related to minimising the risk of COVID-19 transmission and how these are addressed as part of your plan including: </a:t>
            </a:r>
          </a:p>
          <a:p>
            <a:pPr lvl="1"/>
            <a:r>
              <a:rPr lang="en-GB" sz="1400" dirty="0"/>
              <a:t>Availability of capacity and workforce (both diagnostic – especially endoscopy and CT/MRI – and treatment) to meet current and returning demand, including from independent sector. </a:t>
            </a:r>
          </a:p>
          <a:p>
            <a:pPr lvl="1"/>
            <a:r>
              <a:rPr lang="en-GB" sz="1400" dirty="0"/>
              <a:t>Availability of protected diagnostic and treatment facilities (surgical and non-surgical). </a:t>
            </a:r>
          </a:p>
          <a:p>
            <a:pPr lvl="1"/>
            <a:r>
              <a:rPr lang="en-GB" sz="1400" dirty="0"/>
              <a:t>Any significant expected variation in access to services for particular patient groups and how this is being mitigated. </a:t>
            </a:r>
          </a:p>
          <a:p>
            <a:pPr lvl="1"/>
            <a:r>
              <a:rPr lang="en-GB" sz="1400" dirty="0"/>
              <a:t>Any key issues and risks associated with the above </a:t>
            </a:r>
          </a:p>
          <a:p>
            <a:r>
              <a:rPr lang="en-GB" sz="1400" dirty="0"/>
              <a:t>In addition, as requested in ‘We are the NHS: People Plan 2020/21 -action for us all’, STPs/ICSs are asked to submit system level ‘Local People Plans’ as a key enabler of wider phase 3 STP/ICS plans</a:t>
            </a:r>
          </a:p>
          <a:p>
            <a:r>
              <a:rPr lang="en-GB" sz="1400" dirty="0"/>
              <a:t>Delivery plans for cancer must be integrated with wider local delivery plans, for example on primary care, NHS public health, diagnostics and elective services.</a:t>
            </a:r>
          </a:p>
          <a:p>
            <a:endParaRPr lang="en-GB" sz="1400" dirty="0"/>
          </a:p>
          <a:p>
            <a:endParaRPr lang="en-GB" dirty="0"/>
          </a:p>
        </p:txBody>
      </p:sp>
      <p:sp>
        <p:nvSpPr>
          <p:cNvPr id="4" name="Slide Number Placeholder 3"/>
          <p:cNvSpPr>
            <a:spLocks noGrp="1"/>
          </p:cNvSpPr>
          <p:nvPr>
            <p:ph type="sldNum" sz="quarter" idx="5"/>
          </p:nvPr>
        </p:nvSpPr>
        <p:spPr/>
        <p:txBody>
          <a:bodyPr/>
          <a:lstStyle/>
          <a:p>
            <a:fld id="{B1EE4BAC-FD50-4502-A3D9-A521A1039C2E}" type="slidenum">
              <a:rPr lang="en-GB" smtClean="0"/>
              <a:t>2</a:t>
            </a:fld>
            <a:endParaRPr lang="en-GB"/>
          </a:p>
        </p:txBody>
      </p:sp>
    </p:spTree>
    <p:extLst>
      <p:ext uri="{BB962C8B-B14F-4D97-AF65-F5344CB8AC3E}">
        <p14:creationId xmlns:p14="http://schemas.microsoft.com/office/powerpoint/2010/main" val="2401277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EE4BAC-FD50-4502-A3D9-A521A1039C2E}" type="slidenum">
              <a:rPr lang="en-GB" smtClean="0"/>
              <a:t>4</a:t>
            </a:fld>
            <a:endParaRPr lang="en-GB"/>
          </a:p>
        </p:txBody>
      </p:sp>
    </p:spTree>
    <p:extLst>
      <p:ext uri="{BB962C8B-B14F-4D97-AF65-F5344CB8AC3E}">
        <p14:creationId xmlns:p14="http://schemas.microsoft.com/office/powerpoint/2010/main" val="1525442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EE4BAC-FD50-4502-A3D9-A521A1039C2E}" type="slidenum">
              <a:rPr lang="en-GB" smtClean="0"/>
              <a:t>5</a:t>
            </a:fld>
            <a:endParaRPr lang="en-GB"/>
          </a:p>
        </p:txBody>
      </p:sp>
    </p:spTree>
    <p:extLst>
      <p:ext uri="{BB962C8B-B14F-4D97-AF65-F5344CB8AC3E}">
        <p14:creationId xmlns:p14="http://schemas.microsoft.com/office/powerpoint/2010/main" val="3126445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EE4BAC-FD50-4502-A3D9-A521A1039C2E}" type="slidenum">
              <a:rPr lang="en-GB" smtClean="0"/>
              <a:t>6</a:t>
            </a:fld>
            <a:endParaRPr lang="en-GB"/>
          </a:p>
        </p:txBody>
      </p:sp>
    </p:spTree>
    <p:extLst>
      <p:ext uri="{BB962C8B-B14F-4D97-AF65-F5344CB8AC3E}">
        <p14:creationId xmlns:p14="http://schemas.microsoft.com/office/powerpoint/2010/main" val="405171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Hovering around 55% from baseline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Press release 21 September ‘</a:t>
            </a:r>
            <a:r>
              <a:rPr lang="en-GB" sz="1200" b="1" kern="1200" dirty="0">
                <a:solidFill>
                  <a:schemeClr val="tx1"/>
                </a:solidFill>
                <a:effectLst/>
                <a:latin typeface="+mn-lt"/>
                <a:ea typeface="+mn-ea"/>
                <a:cs typeface="+mn-cs"/>
              </a:rPr>
              <a:t>We're urging people to take action and recognise the signs of lung cancer, following a worrying decline in people attending appointments’. </a:t>
            </a:r>
          </a:p>
          <a:p>
            <a:r>
              <a:rPr lang="en-GB" sz="1200" b="1" kern="1200" dirty="0">
                <a:solidFill>
                  <a:schemeClr val="tx1"/>
                </a:solidFill>
                <a:effectLst/>
                <a:latin typeface="+mn-lt"/>
                <a:ea typeface="+mn-ea"/>
                <a:cs typeface="+mn-cs"/>
              </a:rPr>
              <a:t>Dr Henry Steer, Consultant in Thoracic Medicine at Gloucestershire Hospitals NHS Foundation Trust, said:</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most people, COVID-19 is a mild illness and symptoms get better within three to four weeks. Therefore, if you have ever been a smoker and you have these symptoms and they are not getting better, it is important to get them checked out. </a:t>
            </a:r>
          </a:p>
          <a:p>
            <a:r>
              <a:rPr lang="en-GB" sz="1200" kern="1200" dirty="0">
                <a:solidFill>
                  <a:schemeClr val="tx1"/>
                </a:solidFill>
                <a:effectLst/>
                <a:latin typeface="+mn-lt"/>
                <a:ea typeface="+mn-ea"/>
                <a:cs typeface="+mn-cs"/>
              </a:rPr>
              <a:t>“GP surgeries and hospitals have done everything they can to make sure they are safe places to attend for appointments or tests.  The risks of catching COVID from a GP or hospital visit are very low and are much lower than the risk of missing a serious diagnosis, such as lung cancer.”</a:t>
            </a:r>
          </a:p>
          <a:p>
            <a:r>
              <a:rPr lang="en-GB" sz="1200" kern="1200" dirty="0">
                <a:solidFill>
                  <a:schemeClr val="tx1"/>
                </a:solidFill>
                <a:effectLst/>
                <a:latin typeface="+mn-lt"/>
                <a:ea typeface="+mn-ea"/>
                <a:cs typeface="+mn-cs"/>
              </a:rPr>
              <a:t>Our hospitals are safe to attend, with staff working hard to minimise the risk of Covid transmission as well as clinicians using the necessary PPE to protect you. Staff and patients are wearing masks during appointments and the waiting areas keeping patients at a safe distance from each other.</a:t>
            </a:r>
          </a:p>
          <a:p>
            <a:r>
              <a:rPr lang="en-GB" sz="1200" kern="1200" dirty="0">
                <a:solidFill>
                  <a:schemeClr val="tx1"/>
                </a:solidFill>
                <a:effectLst/>
                <a:latin typeface="+mn-lt"/>
                <a:ea typeface="+mn-ea"/>
                <a:cs typeface="+mn-cs"/>
              </a:rPr>
              <a:t>There is a chance that symptoms may not be suspected lung cancer, but it is important to get the necessary checks if you have concerns.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u="sng" kern="1200" dirty="0">
                <a:solidFill>
                  <a:schemeClr val="tx1"/>
                </a:solidFill>
                <a:effectLst/>
                <a:latin typeface="+mn-lt"/>
                <a:ea typeface="+mn-ea"/>
                <a:cs typeface="+mn-cs"/>
                <a:hlinkClick r:id="rId3"/>
              </a:rPr>
              <a:t>Link to videos</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DF7BF2-6CEC-4AF8-B14F-FB05ABCE060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9373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Paused pilots and BNSSG 40% coverage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Challenges re diagnostics access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Lung 2WW referrals data to support early identification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Timely diagnosis </a:t>
            </a:r>
          </a:p>
          <a:p>
            <a:endParaRPr lang="en-GB" dirty="0"/>
          </a:p>
        </p:txBody>
      </p:sp>
      <p:sp>
        <p:nvSpPr>
          <p:cNvPr id="4" name="Slide Number Placeholder 3"/>
          <p:cNvSpPr>
            <a:spLocks noGrp="1"/>
          </p:cNvSpPr>
          <p:nvPr>
            <p:ph type="sldNum" sz="quarter" idx="5"/>
          </p:nvPr>
        </p:nvSpPr>
        <p:spPr/>
        <p:txBody>
          <a:bodyPr/>
          <a:lstStyle/>
          <a:p>
            <a:fld id="{B1EE4BAC-FD50-4502-A3D9-A521A1039C2E}" type="slidenum">
              <a:rPr lang="en-GB" smtClean="0"/>
              <a:t>8</a:t>
            </a:fld>
            <a:endParaRPr lang="en-GB"/>
          </a:p>
        </p:txBody>
      </p:sp>
    </p:spTree>
    <p:extLst>
      <p:ext uri="{BB962C8B-B14F-4D97-AF65-F5344CB8AC3E}">
        <p14:creationId xmlns:p14="http://schemas.microsoft.com/office/powerpoint/2010/main" val="1688868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EE4BAC-FD50-4502-A3D9-A521A1039C2E}" type="slidenum">
              <a:rPr lang="en-GB" smtClean="0"/>
              <a:t>9</a:t>
            </a:fld>
            <a:endParaRPr lang="en-GB"/>
          </a:p>
        </p:txBody>
      </p:sp>
    </p:spTree>
    <p:extLst>
      <p:ext uri="{BB962C8B-B14F-4D97-AF65-F5344CB8AC3E}">
        <p14:creationId xmlns:p14="http://schemas.microsoft.com/office/powerpoint/2010/main" val="1500472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a:p>
            <a:endParaRPr lang="en-GB" altLang="en-US"/>
          </a:p>
          <a:p>
            <a:endParaRPr lang="en-GB" altLang="en-US"/>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6A1013-1383-4EDB-AE35-B6C5A0567AC6}" type="slidenum">
              <a:rPr kumimoji="0" lang="en-GB" altLang="en-US" sz="1200" b="0" i="0" u="none" strike="noStrike" kern="1200" cap="none" spc="0" normalizeH="0" baseline="0" noProof="0">
                <a:ln>
                  <a:noFill/>
                </a:ln>
                <a:solidFill>
                  <a:prstClr val="black"/>
                </a:solidFill>
                <a:effectLst/>
                <a:uLnTx/>
                <a:uFillTx/>
                <a:latin typeface="Calibri"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altLang="en-US" sz="1200" b="0" i="0" u="none" strike="noStrike" kern="1200" cap="none" spc="0" normalizeH="0" baseline="0" noProof="0">
              <a:ln>
                <a:noFill/>
              </a:ln>
              <a:solidFill>
                <a:prstClr val="black"/>
              </a:solidFill>
              <a:effectLst/>
              <a:uLnTx/>
              <a:uFillTx/>
              <a:latin typeface="Calibri" pitchFamily="34" charset="0"/>
              <a:ea typeface="+mn-ea"/>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4B4AAE-F59E-4CF1-B7FE-D87446F1A3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D39888A3-6344-46CE-A29C-30A9BE5D34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B5257C13-A4CB-4832-ABAC-A258B8976028}"/>
              </a:ext>
            </a:extLst>
          </p:cNvPr>
          <p:cNvSpPr>
            <a:spLocks noGrp="1"/>
          </p:cNvSpPr>
          <p:nvPr>
            <p:ph type="dt" sz="half" idx="10"/>
          </p:nvPr>
        </p:nvSpPr>
        <p:spPr/>
        <p:txBody>
          <a:bodyPr/>
          <a:lstStyle/>
          <a:p>
            <a:fld id="{55F720C5-7216-4E45-9853-4A012AE81510}" type="datetimeFigureOut">
              <a:rPr lang="en-GB" smtClean="0"/>
              <a:t>14/10/2020</a:t>
            </a:fld>
            <a:endParaRPr lang="en-GB"/>
          </a:p>
        </p:txBody>
      </p:sp>
      <p:sp>
        <p:nvSpPr>
          <p:cNvPr id="5" name="Footer Placeholder 4">
            <a:extLst>
              <a:ext uri="{FF2B5EF4-FFF2-40B4-BE49-F238E27FC236}">
                <a16:creationId xmlns:a16="http://schemas.microsoft.com/office/drawing/2014/main" xmlns="" id="{1E3430C9-E15A-475B-8846-0D68DA5EAA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EBDFA2FB-F365-4257-81BA-7017751F4F40}"/>
              </a:ext>
            </a:extLst>
          </p:cNvPr>
          <p:cNvSpPr>
            <a:spLocks noGrp="1"/>
          </p:cNvSpPr>
          <p:nvPr>
            <p:ph type="sldNum" sz="quarter" idx="12"/>
          </p:nvPr>
        </p:nvSpPr>
        <p:spPr/>
        <p:txBody>
          <a:bodyPr/>
          <a:lstStyle/>
          <a:p>
            <a:fld id="{9F80D947-7B2E-4CC2-8918-2D50F355CDBA}" type="slidenum">
              <a:rPr lang="en-GB" smtClean="0"/>
              <a:t>‹#›</a:t>
            </a:fld>
            <a:endParaRPr lang="en-GB"/>
          </a:p>
        </p:txBody>
      </p:sp>
    </p:spTree>
    <p:extLst>
      <p:ext uri="{BB962C8B-B14F-4D97-AF65-F5344CB8AC3E}">
        <p14:creationId xmlns:p14="http://schemas.microsoft.com/office/powerpoint/2010/main" val="1370606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8B567A-41C4-4CB4-9ED7-63F0E78D642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337D3F3C-FED1-47EA-9990-30A18CFD4E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1DB6C3A-681C-425F-AF03-978EAA0BFC24}"/>
              </a:ext>
            </a:extLst>
          </p:cNvPr>
          <p:cNvSpPr>
            <a:spLocks noGrp="1"/>
          </p:cNvSpPr>
          <p:nvPr>
            <p:ph type="dt" sz="half" idx="10"/>
          </p:nvPr>
        </p:nvSpPr>
        <p:spPr/>
        <p:txBody>
          <a:bodyPr/>
          <a:lstStyle/>
          <a:p>
            <a:fld id="{55F720C5-7216-4E45-9853-4A012AE81510}" type="datetimeFigureOut">
              <a:rPr lang="en-GB" smtClean="0"/>
              <a:t>14/10/2020</a:t>
            </a:fld>
            <a:endParaRPr lang="en-GB"/>
          </a:p>
        </p:txBody>
      </p:sp>
      <p:sp>
        <p:nvSpPr>
          <p:cNvPr id="5" name="Footer Placeholder 4">
            <a:extLst>
              <a:ext uri="{FF2B5EF4-FFF2-40B4-BE49-F238E27FC236}">
                <a16:creationId xmlns:a16="http://schemas.microsoft.com/office/drawing/2014/main" xmlns="" id="{1741AE65-D17B-453F-A6CB-847376269D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E44CA49-D962-41EB-B8CF-CC44DF7009BD}"/>
              </a:ext>
            </a:extLst>
          </p:cNvPr>
          <p:cNvSpPr>
            <a:spLocks noGrp="1"/>
          </p:cNvSpPr>
          <p:nvPr>
            <p:ph type="sldNum" sz="quarter" idx="12"/>
          </p:nvPr>
        </p:nvSpPr>
        <p:spPr/>
        <p:txBody>
          <a:bodyPr/>
          <a:lstStyle/>
          <a:p>
            <a:fld id="{9F80D947-7B2E-4CC2-8918-2D50F355CDBA}" type="slidenum">
              <a:rPr lang="en-GB" smtClean="0"/>
              <a:t>‹#›</a:t>
            </a:fld>
            <a:endParaRPr lang="en-GB"/>
          </a:p>
        </p:txBody>
      </p:sp>
    </p:spTree>
    <p:extLst>
      <p:ext uri="{BB962C8B-B14F-4D97-AF65-F5344CB8AC3E}">
        <p14:creationId xmlns:p14="http://schemas.microsoft.com/office/powerpoint/2010/main" val="1250606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7DCA2AA-D001-4410-987C-02E1B47947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4348265C-9329-43F0-89B1-FF68A4E512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462AB33-7994-4D79-BFBD-0E1D1D99C81A}"/>
              </a:ext>
            </a:extLst>
          </p:cNvPr>
          <p:cNvSpPr>
            <a:spLocks noGrp="1"/>
          </p:cNvSpPr>
          <p:nvPr>
            <p:ph type="dt" sz="half" idx="10"/>
          </p:nvPr>
        </p:nvSpPr>
        <p:spPr/>
        <p:txBody>
          <a:bodyPr/>
          <a:lstStyle/>
          <a:p>
            <a:fld id="{55F720C5-7216-4E45-9853-4A012AE81510}" type="datetimeFigureOut">
              <a:rPr lang="en-GB" smtClean="0"/>
              <a:t>14/10/2020</a:t>
            </a:fld>
            <a:endParaRPr lang="en-GB"/>
          </a:p>
        </p:txBody>
      </p:sp>
      <p:sp>
        <p:nvSpPr>
          <p:cNvPr id="5" name="Footer Placeholder 4">
            <a:extLst>
              <a:ext uri="{FF2B5EF4-FFF2-40B4-BE49-F238E27FC236}">
                <a16:creationId xmlns:a16="http://schemas.microsoft.com/office/drawing/2014/main" xmlns="" id="{11FBF910-7493-4903-B63F-139DFAA302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6948CD7-195E-43E5-994D-18801327FB26}"/>
              </a:ext>
            </a:extLst>
          </p:cNvPr>
          <p:cNvSpPr>
            <a:spLocks noGrp="1"/>
          </p:cNvSpPr>
          <p:nvPr>
            <p:ph type="sldNum" sz="quarter" idx="12"/>
          </p:nvPr>
        </p:nvSpPr>
        <p:spPr/>
        <p:txBody>
          <a:bodyPr/>
          <a:lstStyle/>
          <a:p>
            <a:fld id="{9F80D947-7B2E-4CC2-8918-2D50F355CDBA}" type="slidenum">
              <a:rPr lang="en-GB" smtClean="0"/>
              <a:t>‹#›</a:t>
            </a:fld>
            <a:endParaRPr lang="en-GB"/>
          </a:p>
        </p:txBody>
      </p:sp>
    </p:spTree>
    <p:extLst>
      <p:ext uri="{BB962C8B-B14F-4D97-AF65-F5344CB8AC3E}">
        <p14:creationId xmlns:p14="http://schemas.microsoft.com/office/powerpoint/2010/main" val="2842383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6" name="Picture 6" descr="A picture containing knife&#10;&#10;Description automatically generated">
            <a:extLst>
              <a:ext uri="{FF2B5EF4-FFF2-40B4-BE49-F238E27FC236}">
                <a16:creationId xmlns:a16="http://schemas.microsoft.com/office/drawing/2014/main" xmlns="" id="{76E4527E-063B-4D6C-B547-A723E6066E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2550" y="53975"/>
            <a:ext cx="19494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xmlns="" id="{16B2921B-370C-4D91-A2FA-5B431B8FB68E}"/>
              </a:ext>
            </a:extLst>
          </p:cNvPr>
          <p:cNvSpPr>
            <a:spLocks noGrp="1"/>
          </p:cNvSpPr>
          <p:nvPr>
            <p:ph type="ctrTitle"/>
          </p:nvPr>
        </p:nvSpPr>
        <p:spPr>
          <a:xfrm>
            <a:off x="1995054" y="2720585"/>
            <a:ext cx="8201892" cy="708415"/>
          </a:xfrm>
          <a:prstGeom prst="rect">
            <a:avLst/>
          </a:prstGeom>
        </p:spPr>
        <p:txBody>
          <a:bodyPr anchor="b">
            <a:noAutofit/>
          </a:bodyPr>
          <a:lstStyle>
            <a:lvl1pPr algn="ctr">
              <a:defRPr sz="4000" b="1">
                <a:solidFill>
                  <a:srgbClr val="0070C0"/>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5" name="Text Placeholder 4">
            <a:extLst>
              <a:ext uri="{FF2B5EF4-FFF2-40B4-BE49-F238E27FC236}">
                <a16:creationId xmlns:a16="http://schemas.microsoft.com/office/drawing/2014/main" xmlns="" id="{B00FB84A-0F5E-4CA1-9075-6D1E419E9760}"/>
              </a:ext>
            </a:extLst>
          </p:cNvPr>
          <p:cNvSpPr>
            <a:spLocks noGrp="1"/>
          </p:cNvSpPr>
          <p:nvPr>
            <p:ph type="body" sz="quarter" idx="10"/>
          </p:nvPr>
        </p:nvSpPr>
        <p:spPr>
          <a:xfrm>
            <a:off x="1995054" y="3607724"/>
            <a:ext cx="8201025" cy="357447"/>
          </a:xfrm>
          <a:prstGeom prst="rect">
            <a:avLst/>
          </a:prstGeom>
        </p:spPr>
        <p:txBody>
          <a:bodyPr>
            <a:normAutofit/>
          </a:bodyPr>
          <a:lstStyle>
            <a:lvl1pPr marL="0" indent="0" algn="ctr">
              <a:buNone/>
              <a:defRPr sz="1800">
                <a:solidFill>
                  <a:srgbClr val="0070C0"/>
                </a:solidFill>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2760812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lank Slide">
    <p:spTree>
      <p:nvGrpSpPr>
        <p:cNvPr id="1" name=""/>
        <p:cNvGrpSpPr/>
        <p:nvPr/>
      </p:nvGrpSpPr>
      <p:grpSpPr>
        <a:xfrm>
          <a:off x="0" y="0"/>
          <a:ext cx="0" cy="0"/>
          <a:chOff x="0" y="0"/>
          <a:chExt cx="0" cy="0"/>
        </a:xfrm>
      </p:grpSpPr>
      <p:pic>
        <p:nvPicPr>
          <p:cNvPr id="3" name="Picture 6" descr="A picture containing knife&#10;&#10;Description automatically generated">
            <a:extLst>
              <a:ext uri="{FF2B5EF4-FFF2-40B4-BE49-F238E27FC236}">
                <a16:creationId xmlns:a16="http://schemas.microsoft.com/office/drawing/2014/main" xmlns="" id="{066A6AE8-01E2-4FCD-8D5D-D7E4792672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2550" y="53975"/>
            <a:ext cx="19494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xmlns="" id="{16B2921B-370C-4D91-A2FA-5B431B8FB68E}"/>
              </a:ext>
            </a:extLst>
          </p:cNvPr>
          <p:cNvSpPr>
            <a:spLocks noGrp="1"/>
          </p:cNvSpPr>
          <p:nvPr>
            <p:ph type="ctrTitle"/>
          </p:nvPr>
        </p:nvSpPr>
        <p:spPr>
          <a:xfrm>
            <a:off x="127461" y="136525"/>
            <a:ext cx="9989128" cy="708415"/>
          </a:xfrm>
          <a:prstGeom prst="rect">
            <a:avLst/>
          </a:prstGeom>
        </p:spPr>
        <p:txBody>
          <a:bodyPr anchor="b">
            <a:noAutofit/>
          </a:bodyPr>
          <a:lstStyle>
            <a:lvl1pPr algn="l">
              <a:defRPr sz="4000" b="1">
                <a:solidFill>
                  <a:srgbClr val="0070C0"/>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4" name="Slide Number Placeholder 5">
            <a:extLst>
              <a:ext uri="{FF2B5EF4-FFF2-40B4-BE49-F238E27FC236}">
                <a16:creationId xmlns:a16="http://schemas.microsoft.com/office/drawing/2014/main" xmlns="" id="{94AAAB4F-FD80-4CCC-B0E3-50686B67AA65}"/>
              </a:ext>
            </a:extLst>
          </p:cNvPr>
          <p:cNvSpPr>
            <a:spLocks noGrp="1"/>
          </p:cNvSpPr>
          <p:nvPr>
            <p:ph type="sldNum" sz="quarter" idx="10"/>
          </p:nvPr>
        </p:nvSpPr>
        <p:spPr>
          <a:xfrm>
            <a:off x="8610600" y="6356350"/>
            <a:ext cx="2743200" cy="365125"/>
          </a:xfrm>
          <a:prstGeom prst="rect">
            <a:avLst/>
          </a:prstGeom>
        </p:spPr>
        <p:txBody>
          <a:bodyPr/>
          <a:lstStyle>
            <a:lvl1pPr>
              <a:defRPr smtClean="0">
                <a:latin typeface="Arial" panose="020B0604020202020204" pitchFamily="34" charset="0"/>
                <a:cs typeface="Arial" panose="020B0604020202020204" pitchFamily="34" charset="0"/>
              </a:defRPr>
            </a:lvl1pPr>
          </a:lstStyle>
          <a:p>
            <a:pPr>
              <a:defRPr/>
            </a:pPr>
            <a:fld id="{9EAA2327-23C4-4192-8474-F2E559D40BE6}" type="slidenum">
              <a:rPr lang="en-GB"/>
              <a:pPr>
                <a:defRPr/>
              </a:pPr>
              <a:t>‹#›</a:t>
            </a:fld>
            <a:endParaRPr lang="en-GB"/>
          </a:p>
        </p:txBody>
      </p:sp>
    </p:spTree>
    <p:extLst>
      <p:ext uri="{BB962C8B-B14F-4D97-AF65-F5344CB8AC3E}">
        <p14:creationId xmlns:p14="http://schemas.microsoft.com/office/powerpoint/2010/main" val="2816039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CF8011-7DBB-479B-ACD5-FC5DEA830D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8AE4DD5B-8595-4518-86B7-51C1F80B4D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E79757D-7E51-46ED-B628-071FDE9E91F1}"/>
              </a:ext>
            </a:extLst>
          </p:cNvPr>
          <p:cNvSpPr>
            <a:spLocks noGrp="1"/>
          </p:cNvSpPr>
          <p:nvPr>
            <p:ph type="dt" sz="half" idx="10"/>
          </p:nvPr>
        </p:nvSpPr>
        <p:spPr/>
        <p:txBody>
          <a:bodyPr/>
          <a:lstStyle/>
          <a:p>
            <a:fld id="{55F720C5-7216-4E45-9853-4A012AE81510}" type="datetimeFigureOut">
              <a:rPr lang="en-GB" smtClean="0"/>
              <a:t>14/10/2020</a:t>
            </a:fld>
            <a:endParaRPr lang="en-GB"/>
          </a:p>
        </p:txBody>
      </p:sp>
      <p:sp>
        <p:nvSpPr>
          <p:cNvPr id="5" name="Footer Placeholder 4">
            <a:extLst>
              <a:ext uri="{FF2B5EF4-FFF2-40B4-BE49-F238E27FC236}">
                <a16:creationId xmlns:a16="http://schemas.microsoft.com/office/drawing/2014/main" xmlns="" id="{B6813AFD-786D-46AD-925C-5B8CEA6416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3083754-DEC6-4F17-9A83-AC350D53DD54}"/>
              </a:ext>
            </a:extLst>
          </p:cNvPr>
          <p:cNvSpPr>
            <a:spLocks noGrp="1"/>
          </p:cNvSpPr>
          <p:nvPr>
            <p:ph type="sldNum" sz="quarter" idx="12"/>
          </p:nvPr>
        </p:nvSpPr>
        <p:spPr/>
        <p:txBody>
          <a:bodyPr/>
          <a:lstStyle/>
          <a:p>
            <a:fld id="{9F80D947-7B2E-4CC2-8918-2D50F355CDBA}" type="slidenum">
              <a:rPr lang="en-GB" smtClean="0"/>
              <a:t>‹#›</a:t>
            </a:fld>
            <a:endParaRPr lang="en-GB"/>
          </a:p>
        </p:txBody>
      </p:sp>
    </p:spTree>
    <p:extLst>
      <p:ext uri="{BB962C8B-B14F-4D97-AF65-F5344CB8AC3E}">
        <p14:creationId xmlns:p14="http://schemas.microsoft.com/office/powerpoint/2010/main" val="3059114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C20666-8377-49F6-A8F1-FEA5A93DA7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E27C74AE-6FA8-4F3C-BF8F-FF313597D0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A823509-E90D-45AC-BA7A-59C0F1604044}"/>
              </a:ext>
            </a:extLst>
          </p:cNvPr>
          <p:cNvSpPr>
            <a:spLocks noGrp="1"/>
          </p:cNvSpPr>
          <p:nvPr>
            <p:ph type="dt" sz="half" idx="10"/>
          </p:nvPr>
        </p:nvSpPr>
        <p:spPr/>
        <p:txBody>
          <a:bodyPr/>
          <a:lstStyle/>
          <a:p>
            <a:fld id="{55F720C5-7216-4E45-9853-4A012AE81510}" type="datetimeFigureOut">
              <a:rPr lang="en-GB" smtClean="0"/>
              <a:t>14/10/2020</a:t>
            </a:fld>
            <a:endParaRPr lang="en-GB"/>
          </a:p>
        </p:txBody>
      </p:sp>
      <p:sp>
        <p:nvSpPr>
          <p:cNvPr id="5" name="Footer Placeholder 4">
            <a:extLst>
              <a:ext uri="{FF2B5EF4-FFF2-40B4-BE49-F238E27FC236}">
                <a16:creationId xmlns:a16="http://schemas.microsoft.com/office/drawing/2014/main" xmlns="" id="{EEEC3CEA-9472-4E36-9111-B129EF248A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9CA2B73-0B74-4AFA-B6F3-64E5FCC321DC}"/>
              </a:ext>
            </a:extLst>
          </p:cNvPr>
          <p:cNvSpPr>
            <a:spLocks noGrp="1"/>
          </p:cNvSpPr>
          <p:nvPr>
            <p:ph type="sldNum" sz="quarter" idx="12"/>
          </p:nvPr>
        </p:nvSpPr>
        <p:spPr/>
        <p:txBody>
          <a:bodyPr/>
          <a:lstStyle/>
          <a:p>
            <a:fld id="{9F80D947-7B2E-4CC2-8918-2D50F355CDBA}" type="slidenum">
              <a:rPr lang="en-GB" smtClean="0"/>
              <a:t>‹#›</a:t>
            </a:fld>
            <a:endParaRPr lang="en-GB"/>
          </a:p>
        </p:txBody>
      </p:sp>
    </p:spTree>
    <p:extLst>
      <p:ext uri="{BB962C8B-B14F-4D97-AF65-F5344CB8AC3E}">
        <p14:creationId xmlns:p14="http://schemas.microsoft.com/office/powerpoint/2010/main" val="3531351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D6C0BE-75F3-4947-A84A-6AFE9458D5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1E62178A-81FD-4A2D-A2FE-6A5BFA308E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617BBAB7-6D08-406D-9D02-2D3FA20520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68876FDD-D6BF-47D7-9AE7-BF9ACA618E71}"/>
              </a:ext>
            </a:extLst>
          </p:cNvPr>
          <p:cNvSpPr>
            <a:spLocks noGrp="1"/>
          </p:cNvSpPr>
          <p:nvPr>
            <p:ph type="dt" sz="half" idx="10"/>
          </p:nvPr>
        </p:nvSpPr>
        <p:spPr/>
        <p:txBody>
          <a:bodyPr/>
          <a:lstStyle/>
          <a:p>
            <a:fld id="{55F720C5-7216-4E45-9853-4A012AE81510}" type="datetimeFigureOut">
              <a:rPr lang="en-GB" smtClean="0"/>
              <a:t>14/10/2020</a:t>
            </a:fld>
            <a:endParaRPr lang="en-GB"/>
          </a:p>
        </p:txBody>
      </p:sp>
      <p:sp>
        <p:nvSpPr>
          <p:cNvPr id="6" name="Footer Placeholder 5">
            <a:extLst>
              <a:ext uri="{FF2B5EF4-FFF2-40B4-BE49-F238E27FC236}">
                <a16:creationId xmlns:a16="http://schemas.microsoft.com/office/drawing/2014/main" xmlns="" id="{096FD51A-994D-44F3-8F58-DFABD14731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C190E72-A99E-4B61-A778-C351517E5F37}"/>
              </a:ext>
            </a:extLst>
          </p:cNvPr>
          <p:cNvSpPr>
            <a:spLocks noGrp="1"/>
          </p:cNvSpPr>
          <p:nvPr>
            <p:ph type="sldNum" sz="quarter" idx="12"/>
          </p:nvPr>
        </p:nvSpPr>
        <p:spPr/>
        <p:txBody>
          <a:bodyPr/>
          <a:lstStyle/>
          <a:p>
            <a:fld id="{9F80D947-7B2E-4CC2-8918-2D50F355CDBA}" type="slidenum">
              <a:rPr lang="en-GB" smtClean="0"/>
              <a:t>‹#›</a:t>
            </a:fld>
            <a:endParaRPr lang="en-GB"/>
          </a:p>
        </p:txBody>
      </p:sp>
    </p:spTree>
    <p:extLst>
      <p:ext uri="{BB962C8B-B14F-4D97-AF65-F5344CB8AC3E}">
        <p14:creationId xmlns:p14="http://schemas.microsoft.com/office/powerpoint/2010/main" val="302849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1FB09E-1C27-4CC2-8DFD-71B1073CACF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EA3AE5EE-6F4F-4FAF-8430-FCA8E66976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0597A42-D620-4B19-A6C1-E0EBA6F307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149A5D56-21B3-4664-9129-61AC71E47F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55108B8-3B0F-4813-A1D7-A74116F6AC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EF9475E9-7FCD-4F05-A4C7-8C44204E77DA}"/>
              </a:ext>
            </a:extLst>
          </p:cNvPr>
          <p:cNvSpPr>
            <a:spLocks noGrp="1"/>
          </p:cNvSpPr>
          <p:nvPr>
            <p:ph type="dt" sz="half" idx="10"/>
          </p:nvPr>
        </p:nvSpPr>
        <p:spPr/>
        <p:txBody>
          <a:bodyPr/>
          <a:lstStyle/>
          <a:p>
            <a:fld id="{55F720C5-7216-4E45-9853-4A012AE81510}" type="datetimeFigureOut">
              <a:rPr lang="en-GB" smtClean="0"/>
              <a:t>14/10/2020</a:t>
            </a:fld>
            <a:endParaRPr lang="en-GB"/>
          </a:p>
        </p:txBody>
      </p:sp>
      <p:sp>
        <p:nvSpPr>
          <p:cNvPr id="8" name="Footer Placeholder 7">
            <a:extLst>
              <a:ext uri="{FF2B5EF4-FFF2-40B4-BE49-F238E27FC236}">
                <a16:creationId xmlns:a16="http://schemas.microsoft.com/office/drawing/2014/main" xmlns="" id="{A35F0B06-062C-4CEC-BED5-42C279AAE4F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253D788B-D620-416C-A76D-861F7725224E}"/>
              </a:ext>
            </a:extLst>
          </p:cNvPr>
          <p:cNvSpPr>
            <a:spLocks noGrp="1"/>
          </p:cNvSpPr>
          <p:nvPr>
            <p:ph type="sldNum" sz="quarter" idx="12"/>
          </p:nvPr>
        </p:nvSpPr>
        <p:spPr/>
        <p:txBody>
          <a:bodyPr/>
          <a:lstStyle/>
          <a:p>
            <a:fld id="{9F80D947-7B2E-4CC2-8918-2D50F355CDBA}" type="slidenum">
              <a:rPr lang="en-GB" smtClean="0"/>
              <a:t>‹#›</a:t>
            </a:fld>
            <a:endParaRPr lang="en-GB"/>
          </a:p>
        </p:txBody>
      </p:sp>
    </p:spTree>
    <p:extLst>
      <p:ext uri="{BB962C8B-B14F-4D97-AF65-F5344CB8AC3E}">
        <p14:creationId xmlns:p14="http://schemas.microsoft.com/office/powerpoint/2010/main" val="1282018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1AAB5A-6D59-43A5-813E-76E84DEF3AB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0F378E98-D43B-4B86-87B2-EBEDE41F80FD}"/>
              </a:ext>
            </a:extLst>
          </p:cNvPr>
          <p:cNvSpPr>
            <a:spLocks noGrp="1"/>
          </p:cNvSpPr>
          <p:nvPr>
            <p:ph type="dt" sz="half" idx="10"/>
          </p:nvPr>
        </p:nvSpPr>
        <p:spPr/>
        <p:txBody>
          <a:bodyPr/>
          <a:lstStyle/>
          <a:p>
            <a:fld id="{55F720C5-7216-4E45-9853-4A012AE81510}" type="datetimeFigureOut">
              <a:rPr lang="en-GB" smtClean="0"/>
              <a:t>14/10/2020</a:t>
            </a:fld>
            <a:endParaRPr lang="en-GB"/>
          </a:p>
        </p:txBody>
      </p:sp>
      <p:sp>
        <p:nvSpPr>
          <p:cNvPr id="4" name="Footer Placeholder 3">
            <a:extLst>
              <a:ext uri="{FF2B5EF4-FFF2-40B4-BE49-F238E27FC236}">
                <a16:creationId xmlns:a16="http://schemas.microsoft.com/office/drawing/2014/main" xmlns="" id="{68AF1B7D-9BD4-472E-ADCD-F91CEF9A09F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BCC6312E-9E5D-4E6B-828D-B5226FCF1DC8}"/>
              </a:ext>
            </a:extLst>
          </p:cNvPr>
          <p:cNvSpPr>
            <a:spLocks noGrp="1"/>
          </p:cNvSpPr>
          <p:nvPr>
            <p:ph type="sldNum" sz="quarter" idx="12"/>
          </p:nvPr>
        </p:nvSpPr>
        <p:spPr/>
        <p:txBody>
          <a:bodyPr/>
          <a:lstStyle/>
          <a:p>
            <a:fld id="{9F80D947-7B2E-4CC2-8918-2D50F355CDBA}" type="slidenum">
              <a:rPr lang="en-GB" smtClean="0"/>
              <a:t>‹#›</a:t>
            </a:fld>
            <a:endParaRPr lang="en-GB"/>
          </a:p>
        </p:txBody>
      </p:sp>
    </p:spTree>
    <p:extLst>
      <p:ext uri="{BB962C8B-B14F-4D97-AF65-F5344CB8AC3E}">
        <p14:creationId xmlns:p14="http://schemas.microsoft.com/office/powerpoint/2010/main" val="1012041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55CC4EA-0C23-4F25-BE30-EECF2F9798E4}"/>
              </a:ext>
            </a:extLst>
          </p:cNvPr>
          <p:cNvSpPr>
            <a:spLocks noGrp="1"/>
          </p:cNvSpPr>
          <p:nvPr>
            <p:ph type="dt" sz="half" idx="10"/>
          </p:nvPr>
        </p:nvSpPr>
        <p:spPr/>
        <p:txBody>
          <a:bodyPr/>
          <a:lstStyle/>
          <a:p>
            <a:fld id="{55F720C5-7216-4E45-9853-4A012AE81510}" type="datetimeFigureOut">
              <a:rPr lang="en-GB" smtClean="0"/>
              <a:t>14/10/2020</a:t>
            </a:fld>
            <a:endParaRPr lang="en-GB"/>
          </a:p>
        </p:txBody>
      </p:sp>
      <p:sp>
        <p:nvSpPr>
          <p:cNvPr id="3" name="Footer Placeholder 2">
            <a:extLst>
              <a:ext uri="{FF2B5EF4-FFF2-40B4-BE49-F238E27FC236}">
                <a16:creationId xmlns:a16="http://schemas.microsoft.com/office/drawing/2014/main" xmlns="" id="{223A2DE3-7EED-493E-B15B-3DEDE6C21FA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505B0DF8-73C2-4EC2-BDCE-A3A24473F40E}"/>
              </a:ext>
            </a:extLst>
          </p:cNvPr>
          <p:cNvSpPr>
            <a:spLocks noGrp="1"/>
          </p:cNvSpPr>
          <p:nvPr>
            <p:ph type="sldNum" sz="quarter" idx="12"/>
          </p:nvPr>
        </p:nvSpPr>
        <p:spPr/>
        <p:txBody>
          <a:bodyPr/>
          <a:lstStyle/>
          <a:p>
            <a:fld id="{9F80D947-7B2E-4CC2-8918-2D50F355CDBA}" type="slidenum">
              <a:rPr lang="en-GB" smtClean="0"/>
              <a:t>‹#›</a:t>
            </a:fld>
            <a:endParaRPr lang="en-GB"/>
          </a:p>
        </p:txBody>
      </p:sp>
    </p:spTree>
    <p:extLst>
      <p:ext uri="{BB962C8B-B14F-4D97-AF65-F5344CB8AC3E}">
        <p14:creationId xmlns:p14="http://schemas.microsoft.com/office/powerpoint/2010/main" val="4189293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C60335-B457-4EFF-B25E-F4AC6987C7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1F703A54-119D-4BAD-A260-31A638EA77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D4A68768-FBE4-4369-B50F-BEFF7662AD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8690B2C-9D0E-40DC-976A-3A0EAF2183F9}"/>
              </a:ext>
            </a:extLst>
          </p:cNvPr>
          <p:cNvSpPr>
            <a:spLocks noGrp="1"/>
          </p:cNvSpPr>
          <p:nvPr>
            <p:ph type="dt" sz="half" idx="10"/>
          </p:nvPr>
        </p:nvSpPr>
        <p:spPr/>
        <p:txBody>
          <a:bodyPr/>
          <a:lstStyle/>
          <a:p>
            <a:fld id="{55F720C5-7216-4E45-9853-4A012AE81510}" type="datetimeFigureOut">
              <a:rPr lang="en-GB" smtClean="0"/>
              <a:t>14/10/2020</a:t>
            </a:fld>
            <a:endParaRPr lang="en-GB"/>
          </a:p>
        </p:txBody>
      </p:sp>
      <p:sp>
        <p:nvSpPr>
          <p:cNvPr id="6" name="Footer Placeholder 5">
            <a:extLst>
              <a:ext uri="{FF2B5EF4-FFF2-40B4-BE49-F238E27FC236}">
                <a16:creationId xmlns:a16="http://schemas.microsoft.com/office/drawing/2014/main" xmlns="" id="{796E9F43-6574-4A7C-92AE-95ABBF99E1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4E14C65E-8421-409E-8F6D-5F67549FCAB9}"/>
              </a:ext>
            </a:extLst>
          </p:cNvPr>
          <p:cNvSpPr>
            <a:spLocks noGrp="1"/>
          </p:cNvSpPr>
          <p:nvPr>
            <p:ph type="sldNum" sz="quarter" idx="12"/>
          </p:nvPr>
        </p:nvSpPr>
        <p:spPr/>
        <p:txBody>
          <a:bodyPr/>
          <a:lstStyle/>
          <a:p>
            <a:fld id="{9F80D947-7B2E-4CC2-8918-2D50F355CDBA}" type="slidenum">
              <a:rPr lang="en-GB" smtClean="0"/>
              <a:t>‹#›</a:t>
            </a:fld>
            <a:endParaRPr lang="en-GB"/>
          </a:p>
        </p:txBody>
      </p:sp>
    </p:spTree>
    <p:extLst>
      <p:ext uri="{BB962C8B-B14F-4D97-AF65-F5344CB8AC3E}">
        <p14:creationId xmlns:p14="http://schemas.microsoft.com/office/powerpoint/2010/main" val="1678259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E50352-C6BC-44E8-95EA-95313885EA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D190F6CA-AC1A-440A-81A2-65106FADF3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A6F0F02B-A669-49B4-A460-7DD99F3E49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C645168-3CA2-4686-816E-17250477C4CB}"/>
              </a:ext>
            </a:extLst>
          </p:cNvPr>
          <p:cNvSpPr>
            <a:spLocks noGrp="1"/>
          </p:cNvSpPr>
          <p:nvPr>
            <p:ph type="dt" sz="half" idx="10"/>
          </p:nvPr>
        </p:nvSpPr>
        <p:spPr/>
        <p:txBody>
          <a:bodyPr/>
          <a:lstStyle/>
          <a:p>
            <a:fld id="{55F720C5-7216-4E45-9853-4A012AE81510}" type="datetimeFigureOut">
              <a:rPr lang="en-GB" smtClean="0"/>
              <a:t>14/10/2020</a:t>
            </a:fld>
            <a:endParaRPr lang="en-GB"/>
          </a:p>
        </p:txBody>
      </p:sp>
      <p:sp>
        <p:nvSpPr>
          <p:cNvPr id="6" name="Footer Placeholder 5">
            <a:extLst>
              <a:ext uri="{FF2B5EF4-FFF2-40B4-BE49-F238E27FC236}">
                <a16:creationId xmlns:a16="http://schemas.microsoft.com/office/drawing/2014/main" xmlns="" id="{BBA38B27-758A-453C-BB2F-C85592EF113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2E8957D-A8DF-4F61-8E51-4A66F51B0B4B}"/>
              </a:ext>
            </a:extLst>
          </p:cNvPr>
          <p:cNvSpPr>
            <a:spLocks noGrp="1"/>
          </p:cNvSpPr>
          <p:nvPr>
            <p:ph type="sldNum" sz="quarter" idx="12"/>
          </p:nvPr>
        </p:nvSpPr>
        <p:spPr/>
        <p:txBody>
          <a:bodyPr/>
          <a:lstStyle/>
          <a:p>
            <a:fld id="{9F80D947-7B2E-4CC2-8918-2D50F355CDBA}" type="slidenum">
              <a:rPr lang="en-GB" smtClean="0"/>
              <a:t>‹#›</a:t>
            </a:fld>
            <a:endParaRPr lang="en-GB"/>
          </a:p>
        </p:txBody>
      </p:sp>
    </p:spTree>
    <p:extLst>
      <p:ext uri="{BB962C8B-B14F-4D97-AF65-F5344CB8AC3E}">
        <p14:creationId xmlns:p14="http://schemas.microsoft.com/office/powerpoint/2010/main" val="318517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A7831B7-3873-4C87-8C17-1B8742E31E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E1B6C6D3-514D-48A0-841B-CC80C82060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79A725D-4EA1-41A5-80D9-ACD41FC9D1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F720C5-7216-4E45-9853-4A012AE81510}" type="datetimeFigureOut">
              <a:rPr lang="en-GB" smtClean="0"/>
              <a:t>14/10/2020</a:t>
            </a:fld>
            <a:endParaRPr lang="en-GB"/>
          </a:p>
        </p:txBody>
      </p:sp>
      <p:sp>
        <p:nvSpPr>
          <p:cNvPr id="5" name="Footer Placeholder 4">
            <a:extLst>
              <a:ext uri="{FF2B5EF4-FFF2-40B4-BE49-F238E27FC236}">
                <a16:creationId xmlns:a16="http://schemas.microsoft.com/office/drawing/2014/main" xmlns="" id="{036E40C2-A21E-47DC-B1D7-CACF79F1AE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B5009281-DDDE-4E2E-8CDC-D045DDA111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80D947-7B2E-4CC2-8918-2D50F355CDBA}" type="slidenum">
              <a:rPr lang="en-GB" smtClean="0"/>
              <a:t>‹#›</a:t>
            </a:fld>
            <a:endParaRPr lang="en-GB"/>
          </a:p>
        </p:txBody>
      </p:sp>
    </p:spTree>
    <p:extLst>
      <p:ext uri="{BB962C8B-B14F-4D97-AF65-F5344CB8AC3E}">
        <p14:creationId xmlns:p14="http://schemas.microsoft.com/office/powerpoint/2010/main" val="251448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50116C-2939-4B72-83AC-51A203A9A672}"/>
              </a:ext>
            </a:extLst>
          </p:cNvPr>
          <p:cNvSpPr>
            <a:spLocks noGrp="1"/>
          </p:cNvSpPr>
          <p:nvPr>
            <p:ph type="ctrTitle"/>
          </p:nvPr>
        </p:nvSpPr>
        <p:spPr>
          <a:xfrm>
            <a:off x="1995054" y="1203569"/>
            <a:ext cx="8201892" cy="3546232"/>
          </a:xfrm>
        </p:spPr>
        <p:txBody>
          <a:bodyPr/>
          <a:lstStyle/>
          <a:p>
            <a:r>
              <a:rPr lang="en-GB" dirty="0">
                <a:solidFill>
                  <a:schemeClr val="accent1"/>
                </a:solidFill>
              </a:rPr>
              <a:t>SWAG Cancer Alliance DRAFT</a:t>
            </a:r>
            <a:br>
              <a:rPr lang="en-GB" dirty="0">
                <a:solidFill>
                  <a:schemeClr val="accent1"/>
                </a:solidFill>
              </a:rPr>
            </a:br>
            <a:r>
              <a:rPr lang="en-GB" dirty="0">
                <a:solidFill>
                  <a:schemeClr val="accent1"/>
                </a:solidFill>
              </a:rPr>
              <a:t>Response to Phase 3:</a:t>
            </a:r>
            <a:br>
              <a:rPr lang="en-GB" dirty="0">
                <a:solidFill>
                  <a:schemeClr val="accent1"/>
                </a:solidFill>
              </a:rPr>
            </a:br>
            <a:r>
              <a:rPr lang="en-GB" dirty="0">
                <a:solidFill>
                  <a:schemeClr val="accent1"/>
                </a:solidFill>
              </a:rPr>
              <a:t>Restore full operation of all Cancer services </a:t>
            </a:r>
            <a:br>
              <a:rPr lang="en-GB" dirty="0">
                <a:solidFill>
                  <a:schemeClr val="accent1"/>
                </a:solidFill>
              </a:rPr>
            </a:br>
            <a:r>
              <a:rPr lang="en-GB" dirty="0">
                <a:solidFill>
                  <a:schemeClr val="accent1"/>
                </a:solidFill>
              </a:rPr>
              <a:t>September 2020 – March 2021 </a:t>
            </a:r>
            <a:endParaRPr lang="en-GB" dirty="0"/>
          </a:p>
        </p:txBody>
      </p:sp>
      <p:sp>
        <p:nvSpPr>
          <p:cNvPr id="3" name="Text Placeholder 2">
            <a:extLst>
              <a:ext uri="{FF2B5EF4-FFF2-40B4-BE49-F238E27FC236}">
                <a16:creationId xmlns:a16="http://schemas.microsoft.com/office/drawing/2014/main" xmlns="" id="{33F43229-EB35-4873-8A1A-451861B0B632}"/>
              </a:ext>
            </a:extLst>
          </p:cNvPr>
          <p:cNvSpPr>
            <a:spLocks noGrp="1"/>
          </p:cNvSpPr>
          <p:nvPr>
            <p:ph type="body" sz="quarter" idx="10"/>
          </p:nvPr>
        </p:nvSpPr>
        <p:spPr>
          <a:xfrm>
            <a:off x="1994187" y="5533292"/>
            <a:ext cx="8201025" cy="937846"/>
          </a:xfrm>
        </p:spPr>
        <p:txBody>
          <a:bodyPr>
            <a:normAutofit fontScale="92500" lnSpcReduction="10000"/>
          </a:bodyPr>
          <a:lstStyle/>
          <a:p>
            <a:r>
              <a:rPr lang="en-GB" sz="1700">
                <a:solidFill>
                  <a:schemeClr val="accent1"/>
                </a:solidFill>
              </a:rPr>
              <a:t>DRAFT V4</a:t>
            </a:r>
          </a:p>
          <a:p>
            <a:r>
              <a:rPr lang="en-GB" sz="1700">
                <a:solidFill>
                  <a:schemeClr val="accent1"/>
                </a:solidFill>
              </a:rPr>
              <a:t>11 September 2020</a:t>
            </a:r>
          </a:p>
          <a:p>
            <a:r>
              <a:rPr lang="en-GB" sz="1700">
                <a:solidFill>
                  <a:schemeClr val="accent1"/>
                </a:solidFill>
              </a:rPr>
              <a:t>Author: Patricia McLarnon, Niki Gowen, Paul Spencer, Tariq White  </a:t>
            </a:r>
          </a:p>
          <a:p>
            <a:endParaRPr lang="en-GB"/>
          </a:p>
        </p:txBody>
      </p:sp>
    </p:spTree>
    <p:extLst>
      <p:ext uri="{BB962C8B-B14F-4D97-AF65-F5344CB8AC3E}">
        <p14:creationId xmlns:p14="http://schemas.microsoft.com/office/powerpoint/2010/main" val="1387383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6FC7A8-E633-435A-BA64-A384180B53DD}"/>
              </a:ext>
            </a:extLst>
          </p:cNvPr>
          <p:cNvSpPr>
            <a:spLocks noGrp="1"/>
          </p:cNvSpPr>
          <p:nvPr>
            <p:ph type="ctrTitle"/>
          </p:nvPr>
        </p:nvSpPr>
        <p:spPr>
          <a:xfrm>
            <a:off x="127461" y="136525"/>
            <a:ext cx="9989128" cy="384843"/>
          </a:xfrm>
        </p:spPr>
        <p:txBody>
          <a:bodyPr anchor="ctr"/>
          <a:lstStyle/>
          <a:p>
            <a:r>
              <a:rPr lang="en-GB" sz="3200" dirty="0">
                <a:solidFill>
                  <a:schemeClr val="accent1"/>
                </a:solidFill>
              </a:rPr>
              <a:t>Plan on a page</a:t>
            </a:r>
          </a:p>
        </p:txBody>
      </p:sp>
      <p:graphicFrame>
        <p:nvGraphicFramePr>
          <p:cNvPr id="3" name="Table 3">
            <a:extLst>
              <a:ext uri="{FF2B5EF4-FFF2-40B4-BE49-F238E27FC236}">
                <a16:creationId xmlns:a16="http://schemas.microsoft.com/office/drawing/2014/main" xmlns="" id="{99D91D74-5B11-4C47-9B8B-0CEC16179336}"/>
              </a:ext>
            </a:extLst>
          </p:cNvPr>
          <p:cNvGraphicFramePr>
            <a:graphicFrameLocks noGrp="1"/>
          </p:cNvGraphicFramePr>
          <p:nvPr>
            <p:extLst>
              <p:ext uri="{D42A27DB-BD31-4B8C-83A1-F6EECF244321}">
                <p14:modId xmlns:p14="http://schemas.microsoft.com/office/powerpoint/2010/main" val="1891107182"/>
              </p:ext>
            </p:extLst>
          </p:nvPr>
        </p:nvGraphicFramePr>
        <p:xfrm>
          <a:off x="127461" y="545259"/>
          <a:ext cx="4959444" cy="6284742"/>
        </p:xfrm>
        <a:graphic>
          <a:graphicData uri="http://schemas.openxmlformats.org/drawingml/2006/table">
            <a:tbl>
              <a:tblPr firstRow="1" bandRow="1">
                <a:tableStyleId>{69C7853C-536D-4A76-A0AE-DD22124D55A5}</a:tableStyleId>
              </a:tblPr>
              <a:tblGrid>
                <a:gridCol w="1052214">
                  <a:extLst>
                    <a:ext uri="{9D8B030D-6E8A-4147-A177-3AD203B41FA5}">
                      <a16:colId xmlns:a16="http://schemas.microsoft.com/office/drawing/2014/main" xmlns="" val="3071306456"/>
                    </a:ext>
                  </a:extLst>
                </a:gridCol>
                <a:gridCol w="3907230">
                  <a:extLst>
                    <a:ext uri="{9D8B030D-6E8A-4147-A177-3AD203B41FA5}">
                      <a16:colId xmlns:a16="http://schemas.microsoft.com/office/drawing/2014/main" xmlns="" val="1248721227"/>
                    </a:ext>
                  </a:extLst>
                </a:gridCol>
              </a:tblGrid>
              <a:tr h="319646">
                <a:tc gridSpan="2">
                  <a:txBody>
                    <a:bodyPr/>
                    <a:lstStyle/>
                    <a:p>
                      <a:pPr algn="ctr"/>
                      <a:r>
                        <a:rPr lang="en-GB" sz="900" dirty="0">
                          <a:latin typeface="Arial" panose="020B0604020202020204" pitchFamily="34" charset="0"/>
                          <a:cs typeface="Arial" panose="020B0604020202020204" pitchFamily="34" charset="0"/>
                        </a:rPr>
                        <a:t>Aims</a:t>
                      </a:r>
                      <a:endParaRPr lang="en-GB" sz="9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hMerge="1">
                  <a:txBody>
                    <a:bodyPr/>
                    <a:lstStyle/>
                    <a:p>
                      <a:endParaRPr lang="en-GB" sz="8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799599317"/>
                  </a:ext>
                </a:extLst>
              </a:tr>
              <a:tr h="388476">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a:solidFill>
                            <a:schemeClr val="tx1"/>
                          </a:solidFill>
                          <a:latin typeface="Arial" panose="020B0604020202020204" pitchFamily="34" charset="0"/>
                          <a:cs typeface="Arial" panose="020B0604020202020204" pitchFamily="34" charset="0"/>
                        </a:rPr>
                        <a:t>Aim 1: To restore urgent cancer referrals at least to pre-pandemic levels</a:t>
                      </a:r>
                    </a:p>
                    <a:p>
                      <a:endParaRPr lang="en-GB" sz="900" b="1">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r>
                        <a:rPr lang="en-GB" sz="900" dirty="0">
                          <a:solidFill>
                            <a:schemeClr val="tx1"/>
                          </a:solidFill>
                          <a:latin typeface="Arial" panose="020B0604020202020204" pitchFamily="34" charset="0"/>
                          <a:cs typeface="Arial" panose="020B0604020202020204" pitchFamily="34" charset="0"/>
                        </a:rPr>
                        <a:t>Work through PCNs to ensure best practice referral management and drive forward the DES ED ambitions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xmlns="" val="2749226478"/>
                  </a:ext>
                </a:extLst>
              </a:tr>
              <a:tr h="679833">
                <a:tc vMerge="1">
                  <a:txBody>
                    <a:bodyPr/>
                    <a:lstStyle/>
                    <a:p>
                      <a:endParaRPr lang="en-GB"/>
                    </a:p>
                  </a:txBody>
                  <a:tcPr/>
                </a:tc>
                <a:tc>
                  <a:txBody>
                    <a:bodyPr/>
                    <a:lstStyle/>
                    <a:p>
                      <a:r>
                        <a:rPr lang="en-GB" sz="900" dirty="0">
                          <a:solidFill>
                            <a:schemeClr val="tx1"/>
                          </a:solidFill>
                          <a:latin typeface="Arial" panose="020B0604020202020204" pitchFamily="34" charset="0"/>
                          <a:cs typeface="Arial" panose="020B0604020202020204" pitchFamily="34" charset="0"/>
                        </a:rPr>
                        <a:t>Ensure effective partnerships and communication between primary and secondary care services to promote efficient referral pathways and a positive patient experience, with clear understanding of how services are operating during recovery</a:t>
                      </a:r>
                    </a:p>
                  </a:txBody>
                  <a:tcP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xmlns="" val="3483389861"/>
                  </a:ext>
                </a:extLst>
              </a:tr>
              <a:tr h="319646">
                <a:tc vMerge="1">
                  <a:txBody>
                    <a:bodyPr/>
                    <a:lstStyle/>
                    <a:p>
                      <a:endParaRPr lang="en-GB"/>
                    </a:p>
                  </a:txBody>
                  <a:tcPr/>
                </a:tc>
                <a:tc>
                  <a:txBody>
                    <a:bodyPr/>
                    <a:lstStyle/>
                    <a:p>
                      <a:r>
                        <a:rPr lang="en-GB" sz="900" dirty="0">
                          <a:solidFill>
                            <a:schemeClr val="tx1"/>
                          </a:solidFill>
                          <a:latin typeface="Arial" panose="020B0604020202020204" pitchFamily="34" charset="0"/>
                          <a:cs typeface="Arial" panose="020B0604020202020204" pitchFamily="34" charset="0"/>
                        </a:rPr>
                        <a:t>Build staff and patient confidence around services </a:t>
                      </a:r>
                    </a:p>
                  </a:txBody>
                  <a:tcP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xmlns="" val="3712548314"/>
                  </a:ext>
                </a:extLst>
              </a:tr>
              <a:tr h="319646">
                <a:tc vMerge="1">
                  <a:txBody>
                    <a:bodyPr/>
                    <a:lstStyle/>
                    <a:p>
                      <a:endParaRPr lang="en-GB"/>
                    </a:p>
                  </a:txBody>
                  <a:tcPr/>
                </a:tc>
                <a:tc>
                  <a:txBody>
                    <a:bodyPr/>
                    <a:lstStyle/>
                    <a:p>
                      <a:r>
                        <a:rPr lang="en-GB" sz="900" dirty="0">
                          <a:solidFill>
                            <a:schemeClr val="tx1"/>
                          </a:solidFill>
                          <a:latin typeface="Arial" panose="020B0604020202020204" pitchFamily="34" charset="0"/>
                          <a:cs typeface="Arial" panose="020B0604020202020204" pitchFamily="34" charset="0"/>
                        </a:rPr>
                        <a:t>Amplify national/regional public awareness campaigns</a:t>
                      </a:r>
                    </a:p>
                  </a:txBody>
                  <a:tcP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xmlns="" val="3005640855"/>
                  </a:ext>
                </a:extLst>
              </a:tr>
              <a:tr h="534154">
                <a:tc vMerge="1">
                  <a:txBody>
                    <a:bodyPr/>
                    <a:lstStyle/>
                    <a:p>
                      <a:endParaRPr lang="en-GB"/>
                    </a:p>
                  </a:txBody>
                  <a:tcPr/>
                </a:tc>
                <a:tc>
                  <a:txBody>
                    <a:bodyPr/>
                    <a:lstStyle/>
                    <a:p>
                      <a:r>
                        <a:rPr lang="en-GB" sz="900" dirty="0">
                          <a:solidFill>
                            <a:schemeClr val="tx1"/>
                          </a:solidFill>
                          <a:latin typeface="Arial" panose="020B0604020202020204" pitchFamily="34" charset="0"/>
                          <a:cs typeface="Arial" panose="020B0604020202020204" pitchFamily="34" charset="0"/>
                        </a:rPr>
                        <a:t>Implement local approaches to increase referral levels, putting in place specific actions to support any groups of patients who might have unequal access</a:t>
                      </a:r>
                    </a:p>
                  </a:txBody>
                  <a:tcP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xmlns="" val="409944677"/>
                  </a:ext>
                </a:extLst>
              </a:tr>
              <a:tr h="388476">
                <a:tc vMerge="1">
                  <a:txBody>
                    <a:bodyPr/>
                    <a:lstStyle/>
                    <a:p>
                      <a:endParaRPr lang="en-GB"/>
                    </a:p>
                  </a:txBody>
                  <a:tcPr/>
                </a:tc>
                <a:tc>
                  <a:txBody>
                    <a:bodyPr/>
                    <a:lstStyle/>
                    <a:p>
                      <a:r>
                        <a:rPr lang="en-GB" sz="900" dirty="0">
                          <a:solidFill>
                            <a:schemeClr val="tx1"/>
                          </a:solidFill>
                          <a:latin typeface="Arial" panose="020B0604020202020204" pitchFamily="34" charset="0"/>
                          <a:cs typeface="Arial" panose="020B0604020202020204" pitchFamily="34" charset="0"/>
                        </a:rPr>
                        <a:t>Work alongside NHSE/I public health commissioning teams as they restore screening services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xmlns="" val="2658367267"/>
                  </a:ext>
                </a:extLst>
              </a:tr>
              <a:tr h="388476">
                <a:tc rowSpan="5">
                  <a:txBody>
                    <a:bodyPr/>
                    <a:lstStyle/>
                    <a:p>
                      <a:pPr marL="0" marR="0" lvl="0" indent="0" algn="l" defTabSz="914400" rtl="0" eaLnBrk="1" fontAlgn="base" latinLnBrk="0" hangingPunct="1">
                        <a:lnSpc>
                          <a:spcPct val="90000"/>
                        </a:lnSpc>
                        <a:spcBef>
                          <a:spcPts val="1000"/>
                        </a:spcBef>
                        <a:spcAft>
                          <a:spcPct val="0"/>
                        </a:spcAft>
                        <a:buClr>
                          <a:srgbClr val="0070C0"/>
                        </a:buClr>
                        <a:buSzTx/>
                        <a:buFont typeface="Arial" panose="020B0604020202020204" pitchFamily="34" charset="0"/>
                        <a:buNone/>
                        <a:tabLst/>
                        <a:defRPr/>
                      </a:pPr>
                      <a:r>
                        <a:rPr kumimoji="0" lang="en-GB" sz="900" b="1" u="none" strike="noStrike" kern="1200" cap="none" spc="0" normalizeH="0" baseline="0" noProof="0">
                          <a:ln>
                            <a:noFill/>
                          </a:ln>
                          <a:solidFill>
                            <a:schemeClr val="tx1"/>
                          </a:solidFill>
                          <a:effectLst/>
                          <a:uLnTx/>
                          <a:uFillTx/>
                          <a:latin typeface="Arial" panose="020B0604020202020204" pitchFamily="34" charset="0"/>
                          <a:cs typeface="Arial" panose="020B0604020202020204" pitchFamily="34" charset="0"/>
                        </a:rPr>
                        <a:t>Aim 2: To reduce the backlog at least to pre-pandemic levels on 62 day (urgent referral and referral from screening) and 31 day pathways</a:t>
                      </a:r>
                      <a:endParaRPr kumimoji="0" lang="en-GB" sz="9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r>
                        <a:rPr lang="en-GB" sz="900" dirty="0">
                          <a:solidFill>
                            <a:schemeClr val="tx1"/>
                          </a:solidFill>
                          <a:latin typeface="Arial" panose="020B0604020202020204" pitchFamily="34" charset="0"/>
                          <a:cs typeface="Arial" panose="020B0604020202020204" pitchFamily="34" charset="0"/>
                        </a:rPr>
                        <a:t>Prioritise patients most at risk and ensure clinical harm reviews are undertaken as per current guidance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xmlns="" val="162088069"/>
                  </a:ext>
                </a:extLst>
              </a:tr>
              <a:tr h="306348">
                <a:tc vMerge="1">
                  <a:txBody>
                    <a:bodyPr/>
                    <a:lstStyle/>
                    <a:p>
                      <a:endParaRPr lang="en-GB"/>
                    </a:p>
                  </a:txBody>
                  <a:tcPr/>
                </a:tc>
                <a:tc>
                  <a:txBody>
                    <a:bodyPr/>
                    <a:lstStyle/>
                    <a:p>
                      <a:r>
                        <a:rPr lang="en-GB" sz="900" dirty="0">
                          <a:solidFill>
                            <a:schemeClr val="tx1"/>
                          </a:solidFill>
                          <a:latin typeface="Arial" panose="020B0604020202020204" pitchFamily="34" charset="0"/>
                          <a:cs typeface="Arial" panose="020B0604020202020204" pitchFamily="34" charset="0"/>
                        </a:rPr>
                        <a:t>Audit of 104 waiter’s day and take appropriate action </a:t>
                      </a:r>
                    </a:p>
                  </a:txBody>
                  <a:tcP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xmlns="" val="3317957044"/>
                  </a:ext>
                </a:extLst>
              </a:tr>
              <a:tr h="425960">
                <a:tc vMerge="1">
                  <a:txBody>
                    <a:bodyPr/>
                    <a:lstStyle/>
                    <a:p>
                      <a:endParaRPr lang="en-GB"/>
                    </a:p>
                  </a:txBody>
                  <a:tcPr/>
                </a:tc>
                <a:tc>
                  <a:txBody>
                    <a:bodyPr/>
                    <a:lstStyle/>
                    <a:p>
                      <a:r>
                        <a:rPr lang="en-GB" sz="900" dirty="0">
                          <a:solidFill>
                            <a:schemeClr val="tx1"/>
                          </a:solidFill>
                          <a:latin typeface="Arial" panose="020B0604020202020204" pitchFamily="34" charset="0"/>
                          <a:cs typeface="Arial" panose="020B0604020202020204" pitchFamily="34" charset="0"/>
                        </a:rPr>
                        <a:t>Support an immediate increase to endoscopy and imaging capacity through the ‘Adapt and Adopt’ (A&amp;A) approach </a:t>
                      </a:r>
                    </a:p>
                  </a:txBody>
                  <a:tcP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xmlns="" val="1550734551"/>
                  </a:ext>
                </a:extLst>
              </a:tr>
              <a:tr h="417379">
                <a:tc vMerge="1">
                  <a:txBody>
                    <a:bodyPr/>
                    <a:lstStyle/>
                    <a:p>
                      <a:endParaRPr lang="en-GB"/>
                    </a:p>
                  </a:txBody>
                  <a:tcPr/>
                </a:tc>
                <a:tc>
                  <a:txBody>
                    <a:bodyPr/>
                    <a:lstStyle/>
                    <a:p>
                      <a:r>
                        <a:rPr lang="en-GB" sz="900" dirty="0">
                          <a:solidFill>
                            <a:schemeClr val="tx1"/>
                          </a:solidFill>
                          <a:latin typeface="Arial" panose="020B0604020202020204" pitchFamily="34" charset="0"/>
                          <a:cs typeface="Arial" panose="020B0604020202020204" pitchFamily="34" charset="0"/>
                        </a:rPr>
                        <a:t>Utilise updated clinical triaging guidance for patients with LGI symptoms in primary and secondary care</a:t>
                      </a:r>
                    </a:p>
                  </a:txBody>
                  <a:tcP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xmlns="" val="4117917385"/>
                  </a:ext>
                </a:extLst>
              </a:tr>
              <a:tr h="242798">
                <a:tc vMerge="1">
                  <a:txBody>
                    <a:bodyPr/>
                    <a:lstStyle/>
                    <a:p>
                      <a:endParaRPr lang="en-GB"/>
                    </a:p>
                  </a:txBody>
                  <a:tcPr/>
                </a:tc>
                <a:tc>
                  <a:txBody>
                    <a:bodyPr/>
                    <a:lstStyle/>
                    <a:p>
                      <a:r>
                        <a:rPr lang="en-GB" sz="900" dirty="0">
                          <a:solidFill>
                            <a:schemeClr val="tx1"/>
                          </a:solidFill>
                          <a:latin typeface="Arial" panose="020B0604020202020204" pitchFamily="34" charset="0"/>
                          <a:cs typeface="Arial" panose="020B0604020202020204" pitchFamily="34" charset="0"/>
                        </a:rPr>
                        <a:t>Support the alignment of IPC controls locally to increase productivity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xmlns="" val="1026747309"/>
                  </a:ext>
                </a:extLst>
              </a:tr>
              <a:tr h="270714">
                <a:tc rowSpan="4">
                  <a:txBody>
                    <a:bodyPr/>
                    <a:lstStyle/>
                    <a:p>
                      <a:r>
                        <a:rPr lang="en-GB" sz="900" b="1">
                          <a:solidFill>
                            <a:schemeClr val="tx1"/>
                          </a:solidFill>
                          <a:latin typeface="Arial" panose="020B0604020202020204" pitchFamily="34" charset="0"/>
                          <a:cs typeface="Arial" panose="020B0604020202020204" pitchFamily="34" charset="0"/>
                        </a:rPr>
                        <a:t>Aim 3: To ensure sufficient capacity to manage increased demand moving forward including follow-up care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r>
                        <a:rPr lang="en-GB" sz="900" dirty="0">
                          <a:solidFill>
                            <a:schemeClr val="tx1"/>
                          </a:solidFill>
                          <a:latin typeface="Arial" panose="020B0604020202020204" pitchFamily="34" charset="0"/>
                          <a:cs typeface="Arial" panose="020B0604020202020204" pitchFamily="34" charset="0"/>
                        </a:rPr>
                        <a:t>Prioritise cancer recovery A&amp;A for treatment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xmlns="" val="962446055"/>
                  </a:ext>
                </a:extLst>
              </a:tr>
              <a:tr h="388476">
                <a:tc vMerge="1">
                  <a:txBody>
                    <a:bodyPr/>
                    <a:lstStyle/>
                    <a:p>
                      <a:endParaRPr lang="en-GB"/>
                    </a:p>
                  </a:txBody>
                  <a:tcPr/>
                </a:tc>
                <a:tc>
                  <a:txBody>
                    <a:bodyPr/>
                    <a:lstStyle/>
                    <a:p>
                      <a:r>
                        <a:rPr lang="en-GB" sz="900" dirty="0">
                          <a:solidFill>
                            <a:schemeClr val="tx1"/>
                          </a:solidFill>
                          <a:latin typeface="Arial" panose="020B0604020202020204" pitchFamily="34" charset="0"/>
                          <a:cs typeface="Arial" panose="020B0604020202020204" pitchFamily="34" charset="0"/>
                        </a:rPr>
                        <a:t>Consider ‘hub’ model, use of system PTL to diagnostics/other treatment as appropriate to maximise efficiency of capacity </a:t>
                      </a:r>
                    </a:p>
                  </a:txBody>
                  <a:tcP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xmlns="" val="2089245180"/>
                  </a:ext>
                </a:extLst>
              </a:tr>
              <a:tr h="349519">
                <a:tc vMerge="1">
                  <a:txBody>
                    <a:bodyPr/>
                    <a:lstStyle/>
                    <a:p>
                      <a:endParaRPr lang="en-GB"/>
                    </a:p>
                  </a:txBody>
                  <a:tcPr/>
                </a:tc>
                <a:tc>
                  <a:txBody>
                    <a:bodyPr/>
                    <a:lstStyle/>
                    <a:p>
                      <a:r>
                        <a:rPr lang="en-GB" sz="900" dirty="0">
                          <a:solidFill>
                            <a:schemeClr val="tx1"/>
                          </a:solidFill>
                          <a:latin typeface="Arial" panose="020B0604020202020204" pitchFamily="34" charset="0"/>
                          <a:cs typeface="Arial" panose="020B0604020202020204" pitchFamily="34" charset="0"/>
                        </a:rPr>
                        <a:t>Maximise the use of IS</a:t>
                      </a:r>
                    </a:p>
                  </a:txBody>
                  <a:tcPr>
                    <a:lnR w="12700" cap="flat" cmpd="sng" algn="ctr">
                      <a:solidFill>
                        <a:schemeClr val="tx1"/>
                      </a:solidFill>
                      <a:prstDash val="solid"/>
                      <a:round/>
                      <a:headEnd type="none" w="med" len="med"/>
                      <a:tailEnd type="none" w="med" len="med"/>
                    </a:ln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xmlns="" val="4083087118"/>
                  </a:ext>
                </a:extLst>
              </a:tr>
              <a:tr h="545195">
                <a:tc vMerge="1">
                  <a:txBody>
                    <a:bodyPr/>
                    <a:lstStyle/>
                    <a:p>
                      <a:endParaRPr lang="en-GB"/>
                    </a:p>
                  </a:txBody>
                  <a:tcPr/>
                </a:tc>
                <a:tc>
                  <a:txBody>
                    <a:bodyPr/>
                    <a:lstStyle/>
                    <a:p>
                      <a:r>
                        <a:rPr lang="en-GB" sz="900" dirty="0">
                          <a:solidFill>
                            <a:schemeClr val="tx1"/>
                          </a:solidFill>
                          <a:latin typeface="Arial" panose="020B0604020202020204" pitchFamily="34" charset="0"/>
                          <a:cs typeface="Arial" panose="020B0604020202020204" pitchFamily="34" charset="0"/>
                        </a:rPr>
                        <a:t>Ensure follow up services such as PSFU are resumed and have appropriate capacity to meet any increases in service use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xmlns="" val="3861858140"/>
                  </a:ext>
                </a:extLst>
              </a:tr>
            </a:tbl>
          </a:graphicData>
        </a:graphic>
      </p:graphicFrame>
      <p:graphicFrame>
        <p:nvGraphicFramePr>
          <p:cNvPr id="5" name="Table 4">
            <a:extLst>
              <a:ext uri="{FF2B5EF4-FFF2-40B4-BE49-F238E27FC236}">
                <a16:creationId xmlns:a16="http://schemas.microsoft.com/office/drawing/2014/main" xmlns="" id="{0006CD5C-D4D1-4778-B33E-9C25422AE53B}"/>
              </a:ext>
            </a:extLst>
          </p:cNvPr>
          <p:cNvGraphicFramePr>
            <a:graphicFrameLocks noGrp="1"/>
          </p:cNvGraphicFramePr>
          <p:nvPr>
            <p:extLst>
              <p:ext uri="{D42A27DB-BD31-4B8C-83A1-F6EECF244321}">
                <p14:modId xmlns:p14="http://schemas.microsoft.com/office/powerpoint/2010/main" val="104597737"/>
              </p:ext>
            </p:extLst>
          </p:nvPr>
        </p:nvGraphicFramePr>
        <p:xfrm>
          <a:off x="5225719" y="853009"/>
          <a:ext cx="6838819" cy="5976992"/>
        </p:xfrm>
        <a:graphic>
          <a:graphicData uri="http://schemas.openxmlformats.org/drawingml/2006/table">
            <a:tbl>
              <a:tblPr firstRow="1" bandRow="1"/>
              <a:tblGrid>
                <a:gridCol w="2421569">
                  <a:extLst>
                    <a:ext uri="{9D8B030D-6E8A-4147-A177-3AD203B41FA5}">
                      <a16:colId xmlns:a16="http://schemas.microsoft.com/office/drawing/2014/main" xmlns="" val="3112851711"/>
                    </a:ext>
                  </a:extLst>
                </a:gridCol>
                <a:gridCol w="4417250">
                  <a:extLst>
                    <a:ext uri="{9D8B030D-6E8A-4147-A177-3AD203B41FA5}">
                      <a16:colId xmlns:a16="http://schemas.microsoft.com/office/drawing/2014/main" xmlns="" val="3814416929"/>
                    </a:ext>
                  </a:extLst>
                </a:gridCol>
              </a:tblGrid>
              <a:tr h="212311">
                <a:tc gridSpan="2">
                  <a:txBody>
                    <a:bodyPr/>
                    <a:lstStyle/>
                    <a:p>
                      <a:pPr algn="ctr"/>
                      <a:r>
                        <a:rPr lang="en-GB" sz="900" b="1" dirty="0">
                          <a:solidFill>
                            <a:schemeClr val="tx1"/>
                          </a:solidFill>
                          <a:latin typeface="Arial" panose="020B0604020202020204" pitchFamily="34" charset="0"/>
                          <a:cs typeface="Arial" panose="020B0604020202020204" pitchFamily="34" charset="0"/>
                        </a:rPr>
                        <a:t>Supporting objectives</a:t>
                      </a:r>
                    </a:p>
                  </a:txBody>
                  <a:tcPr>
                    <a:solidFill>
                      <a:schemeClr val="bg2">
                        <a:lumMod val="75000"/>
                      </a:schemeClr>
                    </a:solidFill>
                  </a:tcPr>
                </a:tc>
                <a:tc hMerge="1">
                  <a:txBody>
                    <a:bodyPr/>
                    <a:lstStyle/>
                    <a:p>
                      <a:endParaRPr lang="en-GB" sz="8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955266419"/>
                  </a:ext>
                </a:extLst>
              </a:tr>
              <a:tr h="401838">
                <a:tc rowSpan="2">
                  <a:txBody>
                    <a:bodyPr/>
                    <a:lstStyle/>
                    <a:p>
                      <a:pPr marL="228600" indent="-228600">
                        <a:buFont typeface="+mj-lt"/>
                        <a:buAutoNum type="alphaUcPeriod"/>
                      </a:pPr>
                      <a:r>
                        <a:rPr lang="en-GB" sz="1000" b="1" dirty="0">
                          <a:solidFill>
                            <a:schemeClr val="tx1"/>
                          </a:solidFill>
                          <a:latin typeface="Arial" panose="020B0604020202020204" pitchFamily="34" charset="0"/>
                          <a:cs typeface="Arial" panose="020B0604020202020204" pitchFamily="34" charset="0"/>
                        </a:rPr>
                        <a:t>To support recovery with Alliance working through and with systems</a:t>
                      </a:r>
                    </a:p>
                    <a:p>
                      <a:endParaRPr lang="en-GB" sz="1000" b="1" dirty="0">
                        <a:solidFill>
                          <a:schemeClr val="tx1"/>
                        </a:solidFill>
                        <a:latin typeface="Arial" panose="020B0604020202020204" pitchFamily="34" charset="0"/>
                        <a:cs typeface="Arial" panose="020B0604020202020204" pitchFamily="34" charset="0"/>
                      </a:endParaRPr>
                    </a:p>
                  </a:txBody>
                  <a:tcPr>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2700000" scaled="1"/>
                      <a:tileRect/>
                    </a:gradFill>
                  </a:tcPr>
                </a:tc>
                <a:tc>
                  <a:txBody>
                    <a:bodyPr/>
                    <a:lstStyle/>
                    <a:p>
                      <a:r>
                        <a:rPr lang="en-GB" sz="1000" dirty="0">
                          <a:solidFill>
                            <a:schemeClr val="tx1"/>
                          </a:solidFill>
                          <a:latin typeface="Arial" panose="020B0604020202020204" pitchFamily="34" charset="0"/>
                          <a:cs typeface="Arial" panose="020B0604020202020204" pitchFamily="34" charset="0"/>
                        </a:rPr>
                        <a:t>Alliance will continue to work through and with systems in an integrated way </a:t>
                      </a:r>
                    </a:p>
                  </a:txBody>
                  <a:tcPr>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2700000" scaled="1"/>
                      <a:tileRect/>
                    </a:gradFill>
                  </a:tcPr>
                </a:tc>
                <a:extLst>
                  <a:ext uri="{0D108BD9-81ED-4DB2-BD59-A6C34878D82A}">
                    <a16:rowId xmlns:a16="http://schemas.microsoft.com/office/drawing/2014/main" xmlns="" val="3747739815"/>
                  </a:ext>
                </a:extLst>
              </a:tr>
              <a:tr h="401838">
                <a:tc vMerge="1">
                  <a:txBody>
                    <a:bodyPr/>
                    <a:lstStyle/>
                    <a:p>
                      <a:endParaRPr lang="en-GB"/>
                    </a:p>
                  </a:txBody>
                  <a:tcPr/>
                </a:tc>
                <a:tc>
                  <a:txBody>
                    <a:bodyPr/>
                    <a:lstStyle/>
                    <a:p>
                      <a:r>
                        <a:rPr lang="en-GB" sz="1000" dirty="0">
                          <a:solidFill>
                            <a:schemeClr val="tx1"/>
                          </a:solidFill>
                          <a:latin typeface="Arial" panose="020B0604020202020204" pitchFamily="34" charset="0"/>
                          <a:cs typeface="Arial" panose="020B0604020202020204" pitchFamily="34" charset="0"/>
                        </a:rPr>
                        <a:t>Maintain oversight of a single dataset at national, regional and local system level on referrals, treatment and backlog numbers </a:t>
                      </a:r>
                      <a:endParaRPr lang="en-GB" sz="1000" dirty="0">
                        <a:solidFill>
                          <a:schemeClr val="tx1"/>
                        </a:solidFill>
                      </a:endParaRPr>
                    </a:p>
                  </a:txBody>
                  <a:tcPr>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2700000" scaled="1"/>
                      <a:tileRect/>
                    </a:gradFill>
                  </a:tcPr>
                </a:tc>
                <a:extLst>
                  <a:ext uri="{0D108BD9-81ED-4DB2-BD59-A6C34878D82A}">
                    <a16:rowId xmlns:a16="http://schemas.microsoft.com/office/drawing/2014/main" xmlns="" val="2224148601"/>
                  </a:ext>
                </a:extLst>
              </a:tr>
              <a:tr h="401838">
                <a:tc rowSpan="2">
                  <a:txBody>
                    <a:bodyPr/>
                    <a:lstStyle/>
                    <a:p>
                      <a:pPr marL="228600" indent="-228600">
                        <a:buFont typeface="+mj-lt"/>
                        <a:buAutoNum type="alphaUcPeriod" startAt="2"/>
                      </a:pPr>
                      <a:r>
                        <a:rPr lang="en-GB" sz="1000" b="1" dirty="0">
                          <a:solidFill>
                            <a:schemeClr val="tx1"/>
                          </a:solidFill>
                          <a:latin typeface="Arial" panose="020B0604020202020204" pitchFamily="34" charset="0"/>
                          <a:cs typeface="Arial" panose="020B0604020202020204" pitchFamily="34" charset="0"/>
                        </a:rPr>
                        <a:t>To tackle inequalities, including where they may have been further impacted by the COVID-19 pandemic</a:t>
                      </a:r>
                    </a:p>
                  </a:txBody>
                  <a:tcPr>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2700000" scaled="1"/>
                      <a:tileRect/>
                    </a:gradFill>
                  </a:tcPr>
                </a:tc>
                <a:tc>
                  <a:txBody>
                    <a:bodyPr/>
                    <a:lstStyle/>
                    <a:p>
                      <a:r>
                        <a:rPr lang="en-GB" sz="1000">
                          <a:solidFill>
                            <a:schemeClr val="tx1"/>
                          </a:solidFill>
                          <a:latin typeface="Arial" panose="020B0604020202020204" pitchFamily="34" charset="0"/>
                          <a:cs typeface="Arial" panose="020B0604020202020204" pitchFamily="34" charset="0"/>
                        </a:rPr>
                        <a:t>Monitor referral and treatment metrics by deprivation or ethnicity as data permits</a:t>
                      </a:r>
                      <a:endParaRPr lang="en-GB" sz="1000">
                        <a:solidFill>
                          <a:schemeClr val="tx1"/>
                        </a:solidFill>
                      </a:endParaRPr>
                    </a:p>
                  </a:txBody>
                  <a:tcPr>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2700000" scaled="1"/>
                      <a:tileRect/>
                    </a:gradFill>
                  </a:tcPr>
                </a:tc>
                <a:extLst>
                  <a:ext uri="{0D108BD9-81ED-4DB2-BD59-A6C34878D82A}">
                    <a16:rowId xmlns:a16="http://schemas.microsoft.com/office/drawing/2014/main" xmlns="" val="3149441435"/>
                  </a:ext>
                </a:extLst>
              </a:tr>
              <a:tr h="362133">
                <a:tc vMerge="1">
                  <a:txBody>
                    <a:bodyPr/>
                    <a:lstStyle/>
                    <a:p>
                      <a:endParaRPr lang="en-GB"/>
                    </a:p>
                  </a:txBody>
                  <a:tcPr/>
                </a:tc>
                <a:tc>
                  <a:txBody>
                    <a:bodyPr/>
                    <a:lstStyle/>
                    <a:p>
                      <a:r>
                        <a:rPr lang="en-GB" sz="1000" dirty="0">
                          <a:solidFill>
                            <a:schemeClr val="tx1"/>
                          </a:solidFill>
                          <a:latin typeface="Arial" panose="020B0604020202020204" pitchFamily="34" charset="0"/>
                          <a:cs typeface="Arial" panose="020B0604020202020204" pitchFamily="34" charset="0"/>
                        </a:rPr>
                        <a:t>Support public and regional awareness campaigns in line with data </a:t>
                      </a:r>
                      <a:endParaRPr lang="en-GB" sz="1000" dirty="0">
                        <a:solidFill>
                          <a:schemeClr val="tx1"/>
                        </a:solidFill>
                      </a:endParaRPr>
                    </a:p>
                  </a:txBody>
                  <a:tcPr>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2700000" scaled="1"/>
                      <a:tileRect/>
                    </a:gradFill>
                  </a:tcPr>
                </a:tc>
                <a:extLst>
                  <a:ext uri="{0D108BD9-81ED-4DB2-BD59-A6C34878D82A}">
                    <a16:rowId xmlns:a16="http://schemas.microsoft.com/office/drawing/2014/main" xmlns="" val="1972020261"/>
                  </a:ext>
                </a:extLst>
              </a:tr>
              <a:tr h="556391">
                <a:tc rowSpan="2">
                  <a:txBody>
                    <a:bodyPr/>
                    <a:lstStyle/>
                    <a:p>
                      <a:pPr marL="228600" indent="-228600">
                        <a:buFont typeface="+mj-lt"/>
                        <a:buAutoNum type="alphaUcPeriod" startAt="3"/>
                      </a:pPr>
                      <a:r>
                        <a:rPr lang="en-GB" sz="1000" b="1" dirty="0">
                          <a:solidFill>
                            <a:schemeClr val="tx1"/>
                          </a:solidFill>
                          <a:latin typeface="Arial" panose="020B0604020202020204" pitchFamily="34" charset="0"/>
                          <a:cs typeface="Arial" panose="020B0604020202020204" pitchFamily="34" charset="0"/>
                        </a:rPr>
                        <a:t>To ensure that patients and staff have confidence that services are COVID-protected</a:t>
                      </a:r>
                    </a:p>
                    <a:p>
                      <a:endParaRPr lang="en-GB" sz="1000" b="1" dirty="0">
                        <a:solidFill>
                          <a:schemeClr val="tx1"/>
                        </a:solidFill>
                        <a:latin typeface="Arial" panose="020B0604020202020204" pitchFamily="34" charset="0"/>
                        <a:cs typeface="Arial" panose="020B0604020202020204" pitchFamily="34" charset="0"/>
                      </a:endParaRPr>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tc>
                  <a:txBody>
                    <a:bodyPr/>
                    <a:lstStyle/>
                    <a:p>
                      <a:r>
                        <a:rPr lang="en-GB" sz="1000" dirty="0">
                          <a:solidFill>
                            <a:schemeClr val="tx1"/>
                          </a:solidFill>
                          <a:latin typeface="Arial" panose="020B0604020202020204" pitchFamily="34" charset="0"/>
                          <a:cs typeface="Arial" panose="020B0604020202020204" pitchFamily="34" charset="0"/>
                        </a:rPr>
                        <a:t>Promote implementation of national guidance on maintaining COVID protected environments, including use of PPE and testing of staff and patients</a:t>
                      </a:r>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extLst>
                  <a:ext uri="{0D108BD9-81ED-4DB2-BD59-A6C34878D82A}">
                    <a16:rowId xmlns:a16="http://schemas.microsoft.com/office/drawing/2014/main" xmlns="" val="3812171961"/>
                  </a:ext>
                </a:extLst>
              </a:tr>
              <a:tr h="362133">
                <a:tc vMerge="1">
                  <a:txBody>
                    <a:bodyPr/>
                    <a:lstStyle/>
                    <a:p>
                      <a:endParaRPr lang="en-GB"/>
                    </a:p>
                  </a:txBody>
                  <a:tcPr/>
                </a:tc>
                <a:tc>
                  <a:txBody>
                    <a:bodyPr/>
                    <a:lstStyle/>
                    <a:p>
                      <a:r>
                        <a:rPr lang="en-GB" sz="1000" dirty="0">
                          <a:solidFill>
                            <a:schemeClr val="tx1"/>
                          </a:solidFill>
                          <a:latin typeface="Arial" panose="020B0604020202020204" pitchFamily="34" charset="0"/>
                          <a:cs typeface="Arial" panose="020B0604020202020204" pitchFamily="34" charset="0"/>
                        </a:rPr>
                        <a:t>Communications with patients on steps being taken to ensure safety </a:t>
                      </a:r>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extLst>
                  <a:ext uri="{0D108BD9-81ED-4DB2-BD59-A6C34878D82A}">
                    <a16:rowId xmlns:a16="http://schemas.microsoft.com/office/drawing/2014/main" xmlns="" val="4215289760"/>
                  </a:ext>
                </a:extLst>
              </a:tr>
              <a:tr h="401838">
                <a:tc rowSpan="3">
                  <a:txBody>
                    <a:bodyPr/>
                    <a:lstStyle/>
                    <a:p>
                      <a:pPr marL="228600" indent="-228600">
                        <a:buFont typeface="+mj-lt"/>
                        <a:buAutoNum type="alphaUcPeriod" startAt="4"/>
                      </a:pPr>
                      <a:r>
                        <a:rPr lang="en-GB" sz="1000" b="1" dirty="0">
                          <a:solidFill>
                            <a:schemeClr val="tx1"/>
                          </a:solidFill>
                          <a:latin typeface="Arial" panose="020B0604020202020204" pitchFamily="34" charset="0"/>
                          <a:cs typeface="Arial" panose="020B0604020202020204" pitchFamily="34" charset="0"/>
                        </a:rPr>
                        <a:t>To lock in innovations prompted by the pandemic or which support recovery</a:t>
                      </a:r>
                    </a:p>
                  </a:txBody>
                  <a:tcP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2700000" scaled="1"/>
                      <a:tileRect/>
                    </a:gradFill>
                  </a:tcPr>
                </a:tc>
                <a:tc>
                  <a:txBody>
                    <a:bodyPr/>
                    <a:lstStyle/>
                    <a:p>
                      <a:r>
                        <a:rPr lang="en-GB" sz="1000" dirty="0">
                          <a:solidFill>
                            <a:schemeClr val="tx1"/>
                          </a:solidFill>
                          <a:latin typeface="Arial" panose="020B0604020202020204" pitchFamily="34" charset="0"/>
                          <a:cs typeface="Arial" panose="020B0604020202020204" pitchFamily="34" charset="0"/>
                        </a:rPr>
                        <a:t>Consolidate the hub ‘mutual aid’ model - ambition is that this will be a springboard going forward to avoid cancelling cancer surgeries   </a:t>
                      </a:r>
                    </a:p>
                  </a:txBody>
                  <a:tcP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2700000" scaled="1"/>
                      <a:tileRect/>
                    </a:gradFill>
                  </a:tcPr>
                </a:tc>
                <a:extLst>
                  <a:ext uri="{0D108BD9-81ED-4DB2-BD59-A6C34878D82A}">
                    <a16:rowId xmlns:a16="http://schemas.microsoft.com/office/drawing/2014/main" xmlns="" val="186107133"/>
                  </a:ext>
                </a:extLst>
              </a:tr>
              <a:tr h="362133">
                <a:tc vMerge="1">
                  <a:txBody>
                    <a:bodyPr/>
                    <a:lstStyle/>
                    <a:p>
                      <a:endParaRPr lang="en-GB"/>
                    </a:p>
                  </a:txBody>
                  <a:tcPr/>
                </a:tc>
                <a:tc>
                  <a:txBody>
                    <a:bodyPr/>
                    <a:lstStyle/>
                    <a:p>
                      <a:r>
                        <a:rPr lang="en-GB" sz="1000" dirty="0">
                          <a:solidFill>
                            <a:schemeClr val="tx1"/>
                          </a:solidFill>
                          <a:latin typeface="Arial" panose="020B0604020202020204" pitchFamily="34" charset="0"/>
                          <a:cs typeface="Arial" panose="020B0604020202020204" pitchFamily="34" charset="0"/>
                        </a:rPr>
                        <a:t>Embed Rapid Diagnostic principles in patient pathways </a:t>
                      </a:r>
                    </a:p>
                  </a:txBody>
                  <a:tcP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2700000" scaled="1"/>
                      <a:tileRect/>
                    </a:gradFill>
                  </a:tcPr>
                </a:tc>
                <a:extLst>
                  <a:ext uri="{0D108BD9-81ED-4DB2-BD59-A6C34878D82A}">
                    <a16:rowId xmlns:a16="http://schemas.microsoft.com/office/drawing/2014/main" xmlns="" val="2886810664"/>
                  </a:ext>
                </a:extLst>
              </a:tr>
              <a:tr h="362133">
                <a:tc vMerge="1">
                  <a:txBody>
                    <a:bodyPr/>
                    <a:lstStyle/>
                    <a:p>
                      <a:endParaRPr lang="en-GB"/>
                    </a:p>
                  </a:txBody>
                  <a:tcPr/>
                </a:tc>
                <a:tc>
                  <a:txBody>
                    <a:bodyPr/>
                    <a:lstStyle/>
                    <a:p>
                      <a:r>
                        <a:rPr lang="en-GB" sz="1000" dirty="0">
                          <a:solidFill>
                            <a:schemeClr val="tx1"/>
                          </a:solidFill>
                          <a:latin typeface="Arial" panose="020B0604020202020204" pitchFamily="34" charset="0"/>
                          <a:cs typeface="Arial" panose="020B0604020202020204" pitchFamily="34" charset="0"/>
                        </a:rPr>
                        <a:t>Adapt referral pathways to reflect COVID-19 </a:t>
                      </a:r>
                    </a:p>
                  </a:txBody>
                  <a:tcPr>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2700000" scaled="1"/>
                      <a:tileRect/>
                    </a:gradFill>
                  </a:tcPr>
                </a:tc>
                <a:extLst>
                  <a:ext uri="{0D108BD9-81ED-4DB2-BD59-A6C34878D82A}">
                    <a16:rowId xmlns:a16="http://schemas.microsoft.com/office/drawing/2014/main" xmlns="" val="1111894913"/>
                  </a:ext>
                </a:extLst>
              </a:tr>
              <a:tr h="362133">
                <a:tc rowSpan="3">
                  <a:txBody>
                    <a:bodyPr/>
                    <a:lstStyle/>
                    <a:p>
                      <a:pPr marL="228600" indent="-228600">
                        <a:buFont typeface="+mj-lt"/>
                        <a:buAutoNum type="alphaUcPeriod" startAt="5"/>
                      </a:pPr>
                      <a:r>
                        <a:rPr lang="en-GB" sz="1000" b="1" dirty="0">
                          <a:solidFill>
                            <a:schemeClr val="tx1"/>
                          </a:solidFill>
                          <a:latin typeface="Arial" panose="020B0604020202020204" pitchFamily="34" charset="0"/>
                          <a:cs typeface="Arial" panose="020B0604020202020204" pitchFamily="34" charset="0"/>
                        </a:rPr>
                        <a:t>To ensure we have the right workforce in place</a:t>
                      </a:r>
                    </a:p>
                    <a:p>
                      <a:pPr marL="228600" indent="-228600">
                        <a:buFont typeface="+mj-lt"/>
                        <a:buAutoNum type="alphaUcPeriod" startAt="5"/>
                      </a:pPr>
                      <a:endParaRPr lang="en-GB" sz="1000" b="1" dirty="0">
                        <a:solidFill>
                          <a:schemeClr val="tx1"/>
                        </a:solidFill>
                        <a:latin typeface="Arial" panose="020B0604020202020204" pitchFamily="34" charset="0"/>
                        <a:cs typeface="Arial" panose="020B0604020202020204" pitchFamily="34" charset="0"/>
                      </a:endParaRPr>
                    </a:p>
                  </a:txBody>
                  <a:tcPr>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2700000" scaled="1"/>
                      <a:tileRect/>
                    </a:gradFill>
                  </a:tcPr>
                </a:tc>
                <a:tc>
                  <a:txBody>
                    <a:bodyPr/>
                    <a:lstStyle/>
                    <a:p>
                      <a:r>
                        <a:rPr lang="en-GB" sz="1000" dirty="0">
                          <a:solidFill>
                            <a:schemeClr val="tx1"/>
                          </a:solidFill>
                          <a:latin typeface="Arial" panose="020B0604020202020204" pitchFamily="34" charset="0"/>
                          <a:cs typeface="Arial" panose="020B0604020202020204" pitchFamily="34" charset="0"/>
                        </a:rPr>
                        <a:t>Support returners and volunteers to help cancer recovery</a:t>
                      </a:r>
                    </a:p>
                  </a:txBody>
                  <a:tcPr>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2700000" scaled="1"/>
                      <a:tileRect/>
                    </a:gradFill>
                  </a:tcPr>
                </a:tc>
                <a:extLst>
                  <a:ext uri="{0D108BD9-81ED-4DB2-BD59-A6C34878D82A}">
                    <a16:rowId xmlns:a16="http://schemas.microsoft.com/office/drawing/2014/main" xmlns="" val="617202853"/>
                  </a:ext>
                </a:extLst>
              </a:tr>
              <a:tr h="401838">
                <a:tc vMerge="1">
                  <a:txBody>
                    <a:bodyPr/>
                    <a:lstStyle/>
                    <a:p>
                      <a:endParaRPr lang="en-GB"/>
                    </a:p>
                  </a:txBody>
                  <a:tcPr/>
                </a:tc>
                <a:tc>
                  <a:txBody>
                    <a:bodyPr/>
                    <a:lstStyle/>
                    <a:p>
                      <a:r>
                        <a:rPr lang="en-GB" sz="1000" dirty="0">
                          <a:solidFill>
                            <a:schemeClr val="tx1"/>
                          </a:solidFill>
                          <a:latin typeface="Arial" panose="020B0604020202020204" pitchFamily="34" charset="0"/>
                          <a:cs typeface="Arial" panose="020B0604020202020204" pitchFamily="34" charset="0"/>
                        </a:rPr>
                        <a:t>Work towards reducing gaps in workforce and support existing staff to continue to deliver care </a:t>
                      </a:r>
                    </a:p>
                  </a:txBody>
                  <a:tcPr>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2700000" scaled="1"/>
                      <a:tileRect/>
                    </a:gradFill>
                  </a:tcPr>
                </a:tc>
                <a:extLst>
                  <a:ext uri="{0D108BD9-81ED-4DB2-BD59-A6C34878D82A}">
                    <a16:rowId xmlns:a16="http://schemas.microsoft.com/office/drawing/2014/main" xmlns="" val="1965116303"/>
                  </a:ext>
                </a:extLst>
              </a:tr>
              <a:tr h="259364">
                <a:tc vMerge="1">
                  <a:txBody>
                    <a:bodyPr/>
                    <a:lstStyle/>
                    <a:p>
                      <a:endParaRPr lang="en-GB"/>
                    </a:p>
                  </a:txBody>
                  <a:tcPr/>
                </a:tc>
                <a:tc>
                  <a:txBody>
                    <a:bodyPr/>
                    <a:lstStyle/>
                    <a:p>
                      <a:r>
                        <a:rPr lang="en-GB" sz="1000" dirty="0">
                          <a:solidFill>
                            <a:schemeClr val="tx1"/>
                          </a:solidFill>
                          <a:latin typeface="Arial" panose="020B0604020202020204" pitchFamily="34" charset="0"/>
                          <a:cs typeface="Arial" panose="020B0604020202020204" pitchFamily="34" charset="0"/>
                        </a:rPr>
                        <a:t>Training bursaries for CNSs and chemo nurses  </a:t>
                      </a:r>
                    </a:p>
                  </a:txBody>
                  <a:tcPr>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2700000" scaled="1"/>
                      <a:tileRect/>
                    </a:gradFill>
                  </a:tcPr>
                </a:tc>
                <a:extLst>
                  <a:ext uri="{0D108BD9-81ED-4DB2-BD59-A6C34878D82A}">
                    <a16:rowId xmlns:a16="http://schemas.microsoft.com/office/drawing/2014/main" xmlns="" val="1673025726"/>
                  </a:ext>
                </a:extLst>
              </a:tr>
              <a:tr h="556391">
                <a:tc>
                  <a:txBody>
                    <a:bodyPr/>
                    <a:lstStyle/>
                    <a:p>
                      <a:pPr marL="228600" indent="-228600">
                        <a:buFont typeface="+mj-lt"/>
                        <a:buAutoNum type="alphaUcPeriod" startAt="6"/>
                      </a:pPr>
                      <a:r>
                        <a:rPr lang="en-GB" sz="1000" b="1" dirty="0">
                          <a:solidFill>
                            <a:schemeClr val="tx1"/>
                          </a:solidFill>
                          <a:latin typeface="Arial" panose="020B0604020202020204" pitchFamily="34" charset="0"/>
                          <a:cs typeface="Arial" panose="020B0604020202020204" pitchFamily="34" charset="0"/>
                        </a:rPr>
                        <a:t>To re-start Long Term Plan activity which supports recovery</a:t>
                      </a:r>
                    </a:p>
                  </a:txBody>
                  <a:tcPr>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a:tcPr>
                </a:tc>
                <a:tc>
                  <a:txBody>
                    <a:bodyPr/>
                    <a:lstStyle/>
                    <a:p>
                      <a:r>
                        <a:rPr lang="en-GB" sz="1000" dirty="0">
                          <a:solidFill>
                            <a:schemeClr val="tx1"/>
                          </a:solidFill>
                          <a:latin typeface="Arial" panose="020B0604020202020204" pitchFamily="34" charset="0"/>
                          <a:cs typeface="Arial" panose="020B0604020202020204" pitchFamily="34" charset="0"/>
                        </a:rPr>
                        <a:t>Prioritise LTP commitments that will support recovery, including RDSs and PSFU - see slides 7 and 8 for detail</a:t>
                      </a:r>
                    </a:p>
                  </a:txBody>
                  <a:tcPr>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2700000" scaled="1"/>
                      <a:tileRect/>
                    </a:gradFill>
                  </a:tcPr>
                </a:tc>
                <a:extLst>
                  <a:ext uri="{0D108BD9-81ED-4DB2-BD59-A6C34878D82A}">
                    <a16:rowId xmlns:a16="http://schemas.microsoft.com/office/drawing/2014/main" xmlns="" val="318509699"/>
                  </a:ext>
                </a:extLst>
              </a:tr>
              <a:tr h="556391">
                <a:tc>
                  <a:txBody>
                    <a:bodyPr/>
                    <a:lstStyle/>
                    <a:p>
                      <a:pPr marL="228600" indent="-228600">
                        <a:buFont typeface="+mj-lt"/>
                        <a:buAutoNum type="alphaUcPeriod" startAt="7"/>
                      </a:pPr>
                      <a:r>
                        <a:rPr lang="en-GB" sz="1000" b="1" dirty="0">
                          <a:solidFill>
                            <a:schemeClr val="tx1"/>
                          </a:solidFill>
                          <a:latin typeface="Arial" panose="020B0604020202020204" pitchFamily="34" charset="0"/>
                          <a:cs typeface="Arial" panose="020B0604020202020204" pitchFamily="34" charset="0"/>
                        </a:rPr>
                        <a:t>To ensure effective communications across the wider cancer community</a:t>
                      </a:r>
                    </a:p>
                  </a:txBody>
                  <a:tcPr>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a:tcPr>
                </a:tc>
                <a:tc>
                  <a:txBody>
                    <a:bodyPr/>
                    <a:lstStyle/>
                    <a:p>
                      <a:r>
                        <a:rPr lang="en-GB" sz="1000" dirty="0">
                          <a:solidFill>
                            <a:schemeClr val="tx1"/>
                          </a:solidFill>
                          <a:latin typeface="Arial" panose="020B0604020202020204" pitchFamily="34" charset="0"/>
                          <a:cs typeface="Arial" panose="020B0604020202020204" pitchFamily="34" charset="0"/>
                        </a:rPr>
                        <a:t>Continue to host weekly Clinical Leads calls, biweekly system response calls </a:t>
                      </a:r>
                    </a:p>
                  </a:txBody>
                  <a:tcPr>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a:tcPr>
                </a:tc>
                <a:extLst>
                  <a:ext uri="{0D108BD9-81ED-4DB2-BD59-A6C34878D82A}">
                    <a16:rowId xmlns:a16="http://schemas.microsoft.com/office/drawing/2014/main" xmlns="" val="1812218430"/>
                  </a:ext>
                </a:extLst>
              </a:tr>
            </a:tbl>
          </a:graphicData>
        </a:graphic>
      </p:graphicFrame>
    </p:spTree>
    <p:extLst>
      <p:ext uri="{BB962C8B-B14F-4D97-AF65-F5344CB8AC3E}">
        <p14:creationId xmlns:p14="http://schemas.microsoft.com/office/powerpoint/2010/main" val="2726255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5" name="Straight Arrow Connector 64">
            <a:extLst>
              <a:ext uri="{FF2B5EF4-FFF2-40B4-BE49-F238E27FC236}">
                <a16:creationId xmlns:a16="http://schemas.microsoft.com/office/drawing/2014/main" xmlns="" id="{ECF23C11-61D3-4C13-8D42-3009BC55181F}"/>
              </a:ext>
            </a:extLst>
          </p:cNvPr>
          <p:cNvCxnSpPr>
            <a:cxnSpLocks/>
          </p:cNvCxnSpPr>
          <p:nvPr/>
        </p:nvCxnSpPr>
        <p:spPr>
          <a:xfrm>
            <a:off x="10898720" y="5281616"/>
            <a:ext cx="4233" cy="403225"/>
          </a:xfrm>
          <a:prstGeom prst="straightConnector1">
            <a:avLst/>
          </a:prstGeom>
          <a:ln w="38100">
            <a:no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xmlns="" id="{A954FB07-BDCC-4C7C-AB67-EAA99C21AB0C}"/>
              </a:ext>
            </a:extLst>
          </p:cNvPr>
          <p:cNvCxnSpPr>
            <a:cxnSpLocks/>
          </p:cNvCxnSpPr>
          <p:nvPr/>
        </p:nvCxnSpPr>
        <p:spPr>
          <a:xfrm>
            <a:off x="7052733" y="5281613"/>
            <a:ext cx="0" cy="387350"/>
          </a:xfrm>
          <a:prstGeom prst="straightConnector1">
            <a:avLst/>
          </a:prstGeom>
          <a:ln w="38100">
            <a:no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xmlns="" id="{E4DB9E74-6899-412B-9037-1F2DE425C8D9}"/>
              </a:ext>
            </a:extLst>
          </p:cNvPr>
          <p:cNvCxnSpPr>
            <a:cxnSpLocks/>
          </p:cNvCxnSpPr>
          <p:nvPr/>
        </p:nvCxnSpPr>
        <p:spPr>
          <a:xfrm>
            <a:off x="1488017" y="5868988"/>
            <a:ext cx="0" cy="412750"/>
          </a:xfrm>
          <a:prstGeom prst="straightConnector1">
            <a:avLst/>
          </a:prstGeom>
          <a:ln w="38100">
            <a:noFill/>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xmlns="" id="{66E4E5BD-1B13-4467-9227-1519365E16CF}"/>
              </a:ext>
            </a:extLst>
          </p:cNvPr>
          <p:cNvSpPr/>
          <p:nvPr/>
        </p:nvSpPr>
        <p:spPr>
          <a:xfrm>
            <a:off x="1" y="-47625"/>
            <a:ext cx="12200467" cy="6921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effectLst/>
                <a:uLnTx/>
                <a:uFillTx/>
                <a:latin typeface="Arial"/>
                <a:cs typeface="Arial"/>
              </a:rPr>
              <a:t>Risks against delivery of Phase three plan</a:t>
            </a:r>
          </a:p>
        </p:txBody>
      </p:sp>
      <p:sp>
        <p:nvSpPr>
          <p:cNvPr id="3" name="Content Placeholder 2">
            <a:extLst>
              <a:ext uri="{FF2B5EF4-FFF2-40B4-BE49-F238E27FC236}">
                <a16:creationId xmlns:a16="http://schemas.microsoft.com/office/drawing/2014/main" xmlns="" id="{046A5B45-BE29-4F38-A827-17C8AA2AD500}"/>
              </a:ext>
            </a:extLst>
          </p:cNvPr>
          <p:cNvSpPr>
            <a:spLocks noGrp="1"/>
          </p:cNvSpPr>
          <p:nvPr>
            <p:ph idx="1"/>
          </p:nvPr>
        </p:nvSpPr>
        <p:spPr>
          <a:xfrm>
            <a:off x="86784" y="739775"/>
            <a:ext cx="11700933" cy="5721350"/>
          </a:xfrm>
        </p:spPr>
        <p:txBody>
          <a:bodyPr/>
          <a:lstStyle/>
          <a:p>
            <a:pPr marL="0" indent="0">
              <a:buFont typeface="Arial" pitchFamily="34" charset="0"/>
              <a:buNone/>
              <a:defRPr/>
            </a:pPr>
            <a:endParaRPr lang="en-GB" sz="2000" dirty="0"/>
          </a:p>
          <a:p>
            <a:pPr marL="0" indent="0">
              <a:buFont typeface="Arial" pitchFamily="34" charset="0"/>
              <a:buNone/>
              <a:defRPr/>
            </a:pPr>
            <a:endParaRPr lang="en-GB" sz="2000" dirty="0"/>
          </a:p>
          <a:p>
            <a:pPr marL="0" indent="0">
              <a:buFont typeface="Arial" pitchFamily="34" charset="0"/>
              <a:buNone/>
              <a:defRPr/>
            </a:pPr>
            <a:endParaRPr lang="en-GB" sz="2000" dirty="0"/>
          </a:p>
          <a:p>
            <a:pPr lvl="1">
              <a:defRPr/>
            </a:pPr>
            <a:endParaRPr lang="en-GB" sz="2000" dirty="0"/>
          </a:p>
          <a:p>
            <a:pPr lvl="1">
              <a:defRPr/>
            </a:pPr>
            <a:endParaRPr lang="en-GB" sz="2000" dirty="0"/>
          </a:p>
          <a:p>
            <a:pPr marL="457200" lvl="1" indent="0">
              <a:buFont typeface="Arial" pitchFamily="34" charset="0"/>
              <a:buNone/>
              <a:defRPr/>
            </a:pPr>
            <a:endParaRPr lang="en-GB" dirty="0"/>
          </a:p>
        </p:txBody>
      </p:sp>
      <p:graphicFrame>
        <p:nvGraphicFramePr>
          <p:cNvPr id="8" name="Table 7">
            <a:extLst>
              <a:ext uri="{FF2B5EF4-FFF2-40B4-BE49-F238E27FC236}">
                <a16:creationId xmlns:a16="http://schemas.microsoft.com/office/drawing/2014/main" xmlns="" id="{D63E5415-B8ED-441D-9F1B-5D72385C520D}"/>
              </a:ext>
            </a:extLst>
          </p:cNvPr>
          <p:cNvGraphicFramePr>
            <a:graphicFrameLocks noGrp="1"/>
          </p:cNvGraphicFramePr>
          <p:nvPr>
            <p:extLst>
              <p:ext uri="{D42A27DB-BD31-4B8C-83A1-F6EECF244321}">
                <p14:modId xmlns:p14="http://schemas.microsoft.com/office/powerpoint/2010/main" val="1445244848"/>
              </p:ext>
            </p:extLst>
          </p:nvPr>
        </p:nvGraphicFramePr>
        <p:xfrm>
          <a:off x="234952" y="846141"/>
          <a:ext cx="11700933" cy="2329062"/>
        </p:xfrm>
        <a:graphic>
          <a:graphicData uri="http://schemas.openxmlformats.org/drawingml/2006/table">
            <a:tbl>
              <a:tblPr>
                <a:tableStyleId>{BDBED569-4797-4DF1-A0F4-6AAB3CD982D8}</a:tableStyleId>
              </a:tblPr>
              <a:tblGrid>
                <a:gridCol w="2753937">
                  <a:extLst>
                    <a:ext uri="{9D8B030D-6E8A-4147-A177-3AD203B41FA5}">
                      <a16:colId xmlns:a16="http://schemas.microsoft.com/office/drawing/2014/main" xmlns="" val="3349217959"/>
                    </a:ext>
                  </a:extLst>
                </a:gridCol>
                <a:gridCol w="8946996">
                  <a:extLst>
                    <a:ext uri="{9D8B030D-6E8A-4147-A177-3AD203B41FA5}">
                      <a16:colId xmlns:a16="http://schemas.microsoft.com/office/drawing/2014/main" xmlns="" val="2010612339"/>
                    </a:ext>
                  </a:extLst>
                </a:gridCol>
              </a:tblGrid>
              <a:tr h="1198300">
                <a:tc>
                  <a:txBody>
                    <a:bodyPr/>
                    <a:lstStyle/>
                    <a:p>
                      <a:pPr algn="ctr" fontAlgn="t"/>
                      <a:r>
                        <a:rPr lang="en-GB" sz="1600" b="1" i="0" u="none" strike="noStrike">
                          <a:solidFill>
                            <a:srgbClr val="000000"/>
                          </a:solidFill>
                          <a:effectLst/>
                          <a:latin typeface="Arial"/>
                        </a:rPr>
                        <a:t>Risk Factor</a:t>
                      </a:r>
                    </a:p>
                  </a:txBody>
                  <a:tcPr marL="6259" marR="6259" marT="4694" marB="0"/>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GB" sz="1600" b="1" u="none" strike="noStrike">
                          <a:effectLst/>
                          <a:latin typeface="Arial"/>
                        </a:rPr>
                        <a:t>Planned mitigation</a:t>
                      </a:r>
                      <a:endParaRPr lang="en-GB" sz="1600" b="1" i="0" u="none" strike="noStrike">
                        <a:solidFill>
                          <a:srgbClr val="000000"/>
                        </a:solidFill>
                        <a:effectLst/>
                        <a:latin typeface="Arial"/>
                      </a:endParaRPr>
                    </a:p>
                    <a:p>
                      <a:pPr algn="ctr" fontAlgn="t"/>
                      <a:endParaRPr lang="en-GB" sz="1600" b="1" i="0" u="none" strike="noStrike">
                        <a:solidFill>
                          <a:srgbClr val="000000"/>
                        </a:solidFill>
                        <a:effectLst/>
                        <a:latin typeface="Arial"/>
                      </a:endParaRPr>
                    </a:p>
                  </a:txBody>
                  <a:tcPr marL="6259" marR="6259" marT="4694" marB="0"/>
                </a:tc>
                <a:extLst>
                  <a:ext uri="{0D108BD9-81ED-4DB2-BD59-A6C34878D82A}">
                    <a16:rowId xmlns:a16="http://schemas.microsoft.com/office/drawing/2014/main" xmlns="" val="2758463263"/>
                  </a:ext>
                </a:extLst>
              </a:tr>
              <a:tr h="1130762">
                <a:tc>
                  <a:txBody>
                    <a:bodyPr/>
                    <a:lstStyle/>
                    <a:p>
                      <a:pPr algn="l" fontAlgn="t"/>
                      <a:r>
                        <a:rPr lang="en-GB" sz="1400" b="0" i="0" u="none" strike="noStrike" dirty="0">
                          <a:solidFill>
                            <a:srgbClr val="000000"/>
                          </a:solidFill>
                          <a:effectLst/>
                          <a:latin typeface="Arial"/>
                        </a:rPr>
                        <a:t>CA Funds 20/21 </a:t>
                      </a:r>
                    </a:p>
                  </a:txBody>
                  <a:tcPr marL="6259" marR="6259" marT="4694" marB="0"/>
                </a:tc>
                <a:tc>
                  <a:txBody>
                    <a:bodyPr/>
                    <a:lstStyle/>
                    <a:p>
                      <a:pPr algn="l" fontAlgn="t"/>
                      <a:r>
                        <a:rPr lang="en-GB" sz="1400" b="0" i="0" u="none" strike="noStrike" dirty="0">
                          <a:solidFill>
                            <a:srgbClr val="000000"/>
                          </a:solidFill>
                          <a:effectLst/>
                          <a:latin typeface="Arial"/>
                        </a:rPr>
                        <a:t>Discussions with regional finance colleagues' and BNNSG finance leads </a:t>
                      </a:r>
                    </a:p>
                  </a:txBody>
                  <a:tcPr marL="6259" marR="6259" marT="4694" marB="0"/>
                </a:tc>
                <a:extLst>
                  <a:ext uri="{0D108BD9-81ED-4DB2-BD59-A6C34878D82A}">
                    <a16:rowId xmlns:a16="http://schemas.microsoft.com/office/drawing/2014/main" xmlns="" val="1038060598"/>
                  </a:ext>
                </a:extLst>
              </a:tr>
            </a:tbl>
          </a:graphicData>
        </a:graphic>
      </p:graphicFrame>
    </p:spTree>
    <p:extLst>
      <p:ext uri="{BB962C8B-B14F-4D97-AF65-F5344CB8AC3E}">
        <p14:creationId xmlns:p14="http://schemas.microsoft.com/office/powerpoint/2010/main" val="1765557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95EC01-2353-400B-BCB5-C0F0750A96F2}"/>
              </a:ext>
            </a:extLst>
          </p:cNvPr>
          <p:cNvSpPr>
            <a:spLocks noGrp="1"/>
          </p:cNvSpPr>
          <p:nvPr>
            <p:ph type="ctrTitle"/>
          </p:nvPr>
        </p:nvSpPr>
        <p:spPr>
          <a:xfrm>
            <a:off x="121387" y="25708"/>
            <a:ext cx="9989128" cy="586649"/>
          </a:xfrm>
        </p:spPr>
        <p:txBody>
          <a:bodyPr/>
          <a:lstStyle/>
          <a:p>
            <a:r>
              <a:rPr lang="en-GB" sz="3200" dirty="0">
                <a:solidFill>
                  <a:schemeClr val="accent1"/>
                </a:solidFill>
              </a:rPr>
              <a:t>Recovery Aims</a:t>
            </a:r>
          </a:p>
        </p:txBody>
      </p:sp>
      <p:sp>
        <p:nvSpPr>
          <p:cNvPr id="7" name="TextBox 6">
            <a:extLst>
              <a:ext uri="{FF2B5EF4-FFF2-40B4-BE49-F238E27FC236}">
                <a16:creationId xmlns:a16="http://schemas.microsoft.com/office/drawing/2014/main" xmlns="" id="{86E13C56-2A2B-4823-9EB7-4EB3226CE134}"/>
              </a:ext>
            </a:extLst>
          </p:cNvPr>
          <p:cNvSpPr txBox="1"/>
          <p:nvPr/>
        </p:nvSpPr>
        <p:spPr>
          <a:xfrm>
            <a:off x="121387" y="889357"/>
            <a:ext cx="5337099" cy="307777"/>
          </a:xfrm>
          <a:prstGeom prst="rect">
            <a:avLst/>
          </a:prstGeom>
          <a:noFill/>
        </p:spPr>
        <p:txBody>
          <a:bodyPr wrap="square" rtlCol="0">
            <a:spAutoFit/>
          </a:bodyPr>
          <a:lstStyle/>
          <a:p>
            <a:r>
              <a:rPr lang="en-GB" sz="1400">
                <a:latin typeface="Arial" panose="020B0604020202020204" pitchFamily="34" charset="0"/>
                <a:cs typeface="Arial" panose="020B0604020202020204" pitchFamily="34" charset="0"/>
              </a:rPr>
              <a:t>The overall aims of the cancer recovery phase are to:</a:t>
            </a:r>
          </a:p>
        </p:txBody>
      </p:sp>
      <p:sp>
        <p:nvSpPr>
          <p:cNvPr id="8" name="TextBox 7">
            <a:extLst>
              <a:ext uri="{FF2B5EF4-FFF2-40B4-BE49-F238E27FC236}">
                <a16:creationId xmlns:a16="http://schemas.microsoft.com/office/drawing/2014/main" xmlns="" id="{51A82EDE-2AAB-415A-8E0C-148B7439586D}"/>
              </a:ext>
            </a:extLst>
          </p:cNvPr>
          <p:cNvSpPr txBox="1"/>
          <p:nvPr/>
        </p:nvSpPr>
        <p:spPr>
          <a:xfrm>
            <a:off x="429443" y="1483614"/>
            <a:ext cx="2808288" cy="1169551"/>
          </a:xfrm>
          <a:prstGeom prst="rect">
            <a:avLst/>
          </a:prstGeom>
          <a:solidFill>
            <a:schemeClr val="accent1"/>
          </a:solidFill>
          <a:ln>
            <a:noFill/>
          </a:ln>
          <a:effectLst>
            <a:outerShdw algn="ctr">
              <a:srgbClr val="000000"/>
            </a:outerShdw>
          </a:effectLst>
        </p:spPr>
        <p:txBody>
          <a:bodyPr wrap="square" anchor="t" anchorCtr="0">
            <a:noAutofit/>
          </a:bodyPr>
          <a:lstStyle/>
          <a:p>
            <a:pPr marL="342900" indent="-342900">
              <a:buFont typeface="+mj-lt"/>
              <a:buAutoNum type="arabicPeriod"/>
              <a:defRPr/>
            </a:pPr>
            <a:r>
              <a:rPr lang="en-GB" sz="1400" dirty="0">
                <a:solidFill>
                  <a:schemeClr val="bg1"/>
                </a:solidFill>
                <a:latin typeface="Arial" panose="020B0604020202020204" pitchFamily="34" charset="0"/>
                <a:cs typeface="Arial" panose="020B0604020202020204" pitchFamily="34" charset="0"/>
              </a:rPr>
              <a:t>Restore urgent cancer referrals to pre-pandemic levels</a:t>
            </a:r>
          </a:p>
          <a:p>
            <a:pPr>
              <a:defRPr/>
            </a:pPr>
            <a:endParaRPr lang="en-GB" sz="1400" dirty="0">
              <a:latin typeface="Arial" panose="020B0604020202020204" pitchFamily="34" charset="0"/>
              <a:cs typeface="Arial" panose="020B0604020202020204" pitchFamily="34" charset="0"/>
            </a:endParaRPr>
          </a:p>
        </p:txBody>
      </p:sp>
      <p:sp>
        <p:nvSpPr>
          <p:cNvPr id="34" name="TextBox 33">
            <a:extLst>
              <a:ext uri="{FF2B5EF4-FFF2-40B4-BE49-F238E27FC236}">
                <a16:creationId xmlns:a16="http://schemas.microsoft.com/office/drawing/2014/main" xmlns="" id="{5C85E4F5-DFDC-4AEF-B784-B7CA754555F9}"/>
              </a:ext>
            </a:extLst>
          </p:cNvPr>
          <p:cNvSpPr txBox="1"/>
          <p:nvPr/>
        </p:nvSpPr>
        <p:spPr>
          <a:xfrm>
            <a:off x="4180578" y="1483613"/>
            <a:ext cx="2808288" cy="1169551"/>
          </a:xfrm>
          <a:prstGeom prst="rect">
            <a:avLst/>
          </a:prstGeom>
          <a:solidFill>
            <a:schemeClr val="accent1"/>
          </a:solidFill>
          <a:ln>
            <a:noFill/>
          </a:ln>
          <a:effectLst>
            <a:outerShdw algn="ctr">
              <a:srgbClr val="000000"/>
            </a:outerShdw>
          </a:effectLst>
        </p:spPr>
        <p:txBody>
          <a:bodyPr lIns="91440" tIns="45720" rIns="91440" bIns="45720" anchor="t" anchorCtr="0">
            <a:noAutofit/>
          </a:bodyPr>
          <a:lstStyle/>
          <a:p>
            <a:pPr marL="342900" indent="-342900">
              <a:buFont typeface="+mj-lt"/>
              <a:buAutoNum type="arabicPeriod" startAt="2"/>
              <a:defRPr/>
            </a:pPr>
            <a:r>
              <a:rPr lang="en-GB" sz="1400" dirty="0">
                <a:solidFill>
                  <a:schemeClr val="bg1"/>
                </a:solidFill>
                <a:latin typeface="Arial"/>
                <a:cs typeface="Arial"/>
              </a:rPr>
              <a:t>Reduce the backlog at least to pre-pandemic levels on 62-day (urgent referral and referral from screening) and 31-day pathways</a:t>
            </a:r>
          </a:p>
        </p:txBody>
      </p:sp>
      <p:sp>
        <p:nvSpPr>
          <p:cNvPr id="35" name="TextBox 34">
            <a:extLst>
              <a:ext uri="{FF2B5EF4-FFF2-40B4-BE49-F238E27FC236}">
                <a16:creationId xmlns:a16="http://schemas.microsoft.com/office/drawing/2014/main" xmlns="" id="{20FAF9CA-BBEB-478D-A97B-865EB1ECDB3D}"/>
              </a:ext>
            </a:extLst>
          </p:cNvPr>
          <p:cNvSpPr txBox="1"/>
          <p:nvPr/>
        </p:nvSpPr>
        <p:spPr>
          <a:xfrm>
            <a:off x="8141911" y="1483613"/>
            <a:ext cx="2808287" cy="1169551"/>
          </a:xfrm>
          <a:prstGeom prst="rect">
            <a:avLst/>
          </a:prstGeom>
          <a:solidFill>
            <a:schemeClr val="accent1"/>
          </a:solidFill>
          <a:ln>
            <a:noFill/>
          </a:ln>
          <a:effectLst>
            <a:outerShdw algn="ctr">
              <a:srgbClr val="000000"/>
            </a:outerShdw>
          </a:effectLst>
        </p:spPr>
        <p:txBody>
          <a:bodyPr anchor="t" anchorCtr="0">
            <a:noAutofit/>
          </a:bodyPr>
          <a:lstStyle/>
          <a:p>
            <a:pPr marL="342900" indent="-342900">
              <a:buFont typeface="+mj-lt"/>
              <a:buAutoNum type="arabicPeriod" startAt="3"/>
              <a:defRPr/>
            </a:pPr>
            <a:r>
              <a:rPr lang="en-GB" sz="1400" dirty="0">
                <a:solidFill>
                  <a:schemeClr val="bg1"/>
                </a:solidFill>
                <a:latin typeface="Arial" panose="020B0604020202020204" pitchFamily="34" charset="0"/>
                <a:cs typeface="Arial" panose="020B0604020202020204" pitchFamily="34" charset="0"/>
              </a:rPr>
              <a:t>Ensure sufficient capacity to manage increased demand moving forwards including follow up care</a:t>
            </a:r>
          </a:p>
        </p:txBody>
      </p:sp>
      <p:sp>
        <p:nvSpPr>
          <p:cNvPr id="36" name="TextBox 35">
            <a:extLst>
              <a:ext uri="{FF2B5EF4-FFF2-40B4-BE49-F238E27FC236}">
                <a16:creationId xmlns:a16="http://schemas.microsoft.com/office/drawing/2014/main" xmlns="" id="{0A5D7D2C-9B9F-4580-8D93-53A3F1E8A750}"/>
              </a:ext>
            </a:extLst>
          </p:cNvPr>
          <p:cNvSpPr txBox="1"/>
          <p:nvPr/>
        </p:nvSpPr>
        <p:spPr>
          <a:xfrm>
            <a:off x="121387" y="2939645"/>
            <a:ext cx="2476326" cy="307777"/>
          </a:xfrm>
          <a:prstGeom prst="rect">
            <a:avLst/>
          </a:prstGeom>
          <a:noFill/>
        </p:spPr>
        <p:txBody>
          <a:bodyPr wrap="square" rtlCol="0">
            <a:spAutoFit/>
          </a:bodyPr>
          <a:lstStyle/>
          <a:p>
            <a:r>
              <a:rPr lang="en-GB" sz="1400">
                <a:latin typeface="Arial" panose="020B0604020202020204" pitchFamily="34" charset="0"/>
                <a:cs typeface="Arial" panose="020B0604020202020204" pitchFamily="34" charset="0"/>
              </a:rPr>
              <a:t>Supporting objectives</a:t>
            </a:r>
          </a:p>
        </p:txBody>
      </p:sp>
      <p:sp>
        <p:nvSpPr>
          <p:cNvPr id="3" name="TextBox 2">
            <a:extLst>
              <a:ext uri="{FF2B5EF4-FFF2-40B4-BE49-F238E27FC236}">
                <a16:creationId xmlns:a16="http://schemas.microsoft.com/office/drawing/2014/main" xmlns="" id="{4F627470-F0D3-4D8F-9589-963D89235D16}"/>
              </a:ext>
            </a:extLst>
          </p:cNvPr>
          <p:cNvSpPr txBox="1"/>
          <p:nvPr/>
        </p:nvSpPr>
        <p:spPr>
          <a:xfrm>
            <a:off x="2336519" y="3268707"/>
            <a:ext cx="1980000" cy="1643527"/>
          </a:xfrm>
          <a:prstGeom prst="rect">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path path="circle">
              <a:fillToRect r="100000" b="100000"/>
            </a:path>
            <a:tileRect l="-100000" t="-100000"/>
          </a:gradFill>
        </p:spPr>
        <p:txBody>
          <a:bodyPr wrap="square" rtlCol="0">
            <a:noAutofit/>
          </a:bodyPr>
          <a:lstStyle/>
          <a:p>
            <a:pPr marL="342900" lvl="0" indent="-342900" defTabSz="711200">
              <a:lnSpc>
                <a:spcPct val="90000"/>
              </a:lnSpc>
              <a:spcBef>
                <a:spcPct val="0"/>
              </a:spcBef>
              <a:spcAft>
                <a:spcPct val="35000"/>
              </a:spcAft>
              <a:buFont typeface="+mj-lt"/>
              <a:buAutoNum type="alphaUcPeriod"/>
            </a:pPr>
            <a:r>
              <a:rPr lang="en-GB" sz="1400" dirty="0">
                <a:latin typeface="Arial" panose="020B0604020202020204" pitchFamily="34" charset="0"/>
                <a:cs typeface="Arial" panose="020B0604020202020204" pitchFamily="34" charset="0"/>
              </a:rPr>
              <a:t>To support recovery with Alliance working through and with systems</a:t>
            </a:r>
          </a:p>
        </p:txBody>
      </p:sp>
      <p:sp>
        <p:nvSpPr>
          <p:cNvPr id="4" name="TextBox 3">
            <a:extLst>
              <a:ext uri="{FF2B5EF4-FFF2-40B4-BE49-F238E27FC236}">
                <a16:creationId xmlns:a16="http://schemas.microsoft.com/office/drawing/2014/main" xmlns="" id="{D54EB0BF-93F4-4E87-8C40-155C1AF51E3F}"/>
              </a:ext>
            </a:extLst>
          </p:cNvPr>
          <p:cNvSpPr txBox="1"/>
          <p:nvPr/>
        </p:nvSpPr>
        <p:spPr>
          <a:xfrm>
            <a:off x="4594722" y="3268707"/>
            <a:ext cx="1980000" cy="1643527"/>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8100000" scaled="1"/>
            <a:tileRect/>
          </a:gradFill>
        </p:spPr>
        <p:txBody>
          <a:bodyPr wrap="square" rtlCol="0">
            <a:noAutofit/>
          </a:bodyPr>
          <a:lstStyle/>
          <a:p>
            <a:pPr marL="342900" lvl="0" indent="-342900" defTabSz="711200">
              <a:lnSpc>
                <a:spcPct val="90000"/>
              </a:lnSpc>
              <a:spcBef>
                <a:spcPct val="0"/>
              </a:spcBef>
              <a:spcAft>
                <a:spcPct val="35000"/>
              </a:spcAft>
              <a:buFont typeface="+mj-lt"/>
              <a:buAutoNum type="alphaUcPeriod" startAt="2"/>
            </a:pPr>
            <a:r>
              <a:rPr lang="en-GB" sz="1400" dirty="0">
                <a:latin typeface="Arial" panose="020B0604020202020204" pitchFamily="34" charset="0"/>
                <a:cs typeface="Arial" panose="020B0604020202020204" pitchFamily="34" charset="0"/>
              </a:rPr>
              <a:t>To tackle inequalities, including where they may have been further impacted by the COVID-19 pandemic</a:t>
            </a:r>
            <a:endParaRPr lang="en-GB" sz="14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xmlns="" id="{0365AEA0-3846-41A7-B326-0C187297A9AF}"/>
              </a:ext>
            </a:extLst>
          </p:cNvPr>
          <p:cNvSpPr txBox="1"/>
          <p:nvPr/>
        </p:nvSpPr>
        <p:spPr>
          <a:xfrm>
            <a:off x="6852925" y="3278134"/>
            <a:ext cx="1980000" cy="1643526"/>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t="100000" r="100000"/>
            </a:path>
            <a:tileRect l="-100000" b="-100000"/>
          </a:gradFill>
        </p:spPr>
        <p:txBody>
          <a:bodyPr wrap="square" rtlCol="0">
            <a:noAutofit/>
          </a:bodyPr>
          <a:lstStyle/>
          <a:p>
            <a:pPr marL="342900" lvl="0" indent="-342900" defTabSz="711200">
              <a:lnSpc>
                <a:spcPct val="90000"/>
              </a:lnSpc>
              <a:spcBef>
                <a:spcPct val="0"/>
              </a:spcBef>
              <a:spcAft>
                <a:spcPct val="35000"/>
              </a:spcAft>
              <a:buFont typeface="+mj-lt"/>
              <a:buAutoNum type="alphaUcPeriod" startAt="3"/>
            </a:pPr>
            <a:r>
              <a:rPr lang="en-GB" sz="1400" dirty="0">
                <a:latin typeface="Arial" panose="020B0604020202020204" pitchFamily="34" charset="0"/>
                <a:cs typeface="Arial" panose="020B0604020202020204" pitchFamily="34" charset="0"/>
              </a:rPr>
              <a:t>To ensure that patients and staff have confidence that services are COVID-protected</a:t>
            </a:r>
          </a:p>
        </p:txBody>
      </p:sp>
      <p:sp>
        <p:nvSpPr>
          <p:cNvPr id="6" name="TextBox 5">
            <a:extLst>
              <a:ext uri="{FF2B5EF4-FFF2-40B4-BE49-F238E27FC236}">
                <a16:creationId xmlns:a16="http://schemas.microsoft.com/office/drawing/2014/main" xmlns="" id="{CA74928B-5710-449A-8BAA-8DC8763CB03B}"/>
              </a:ext>
            </a:extLst>
          </p:cNvPr>
          <p:cNvSpPr txBox="1"/>
          <p:nvPr/>
        </p:nvSpPr>
        <p:spPr>
          <a:xfrm>
            <a:off x="896645" y="5086374"/>
            <a:ext cx="2200973" cy="1446550"/>
          </a:xfrm>
          <a:prstGeom prst="rect">
            <a:avLst/>
          </a:prstGeom>
          <a:gradFill flip="none" rotWithShape="1">
            <a:gsLst>
              <a:gs pos="0">
                <a:schemeClr val="accent1">
                  <a:lumMod val="50000"/>
                  <a:tint val="66000"/>
                  <a:satMod val="160000"/>
                </a:schemeClr>
              </a:gs>
              <a:gs pos="50000">
                <a:schemeClr val="accent1">
                  <a:lumMod val="50000"/>
                  <a:tint val="44500"/>
                  <a:satMod val="160000"/>
                </a:schemeClr>
              </a:gs>
              <a:gs pos="100000">
                <a:schemeClr val="accent1">
                  <a:lumMod val="50000"/>
                  <a:tint val="23500"/>
                  <a:satMod val="160000"/>
                </a:schemeClr>
              </a:gs>
            </a:gsLst>
            <a:path path="circle">
              <a:fillToRect t="100000" r="100000"/>
            </a:path>
            <a:tileRect l="-100000" b="-100000"/>
          </a:gradFill>
        </p:spPr>
        <p:txBody>
          <a:bodyPr wrap="square" rtlCol="0">
            <a:spAutoFit/>
          </a:bodyPr>
          <a:lstStyle/>
          <a:p>
            <a:pPr marL="342900" indent="-342900">
              <a:buFont typeface="+mj-lt"/>
              <a:buAutoNum type="alphaUcPeriod" startAt="4"/>
            </a:pPr>
            <a:r>
              <a:rPr lang="en-GB" sz="1400" dirty="0">
                <a:latin typeface="Arial" panose="020B0604020202020204" pitchFamily="34" charset="0"/>
                <a:cs typeface="Arial" panose="020B0604020202020204" pitchFamily="34" charset="0"/>
              </a:rPr>
              <a:t>To lock in </a:t>
            </a:r>
            <a:r>
              <a:rPr lang="en-GB" sz="1400" b="1" dirty="0">
                <a:latin typeface="Arial" panose="020B0604020202020204" pitchFamily="34" charset="0"/>
                <a:cs typeface="Arial" panose="020B0604020202020204" pitchFamily="34" charset="0"/>
              </a:rPr>
              <a:t>innovations </a:t>
            </a:r>
            <a:r>
              <a:rPr lang="en-GB" sz="1400" dirty="0">
                <a:latin typeface="Arial" panose="020B0604020202020204" pitchFamily="34" charset="0"/>
                <a:cs typeface="Arial" panose="020B0604020202020204" pitchFamily="34" charset="0"/>
              </a:rPr>
              <a:t>prompted by the pandemic or which support recovery</a:t>
            </a:r>
          </a:p>
          <a:p>
            <a:pPr marL="342900" indent="-342900">
              <a:buFont typeface="+mj-lt"/>
              <a:buAutoNum type="alphaUcPeriod" startAt="4"/>
            </a:pPr>
            <a:endParaRPr lang="en-GB" dirty="0"/>
          </a:p>
        </p:txBody>
      </p:sp>
      <p:sp>
        <p:nvSpPr>
          <p:cNvPr id="9" name="TextBox 8">
            <a:extLst>
              <a:ext uri="{FF2B5EF4-FFF2-40B4-BE49-F238E27FC236}">
                <a16:creationId xmlns:a16="http://schemas.microsoft.com/office/drawing/2014/main" xmlns="" id="{59A30EC2-213C-4F75-918B-EA803C770446}"/>
              </a:ext>
            </a:extLst>
          </p:cNvPr>
          <p:cNvSpPr txBox="1"/>
          <p:nvPr/>
        </p:nvSpPr>
        <p:spPr>
          <a:xfrm>
            <a:off x="3635948" y="5076274"/>
            <a:ext cx="2090428" cy="1481944"/>
          </a:xfrm>
          <a:prstGeom prst="rect">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path path="circle">
              <a:fillToRect t="100000" r="100000"/>
            </a:path>
            <a:tileRect l="-100000" b="-100000"/>
          </a:gradFill>
        </p:spPr>
        <p:txBody>
          <a:bodyPr wrap="square" rtlCol="0">
            <a:spAutoFit/>
          </a:bodyPr>
          <a:lstStyle/>
          <a:p>
            <a:pPr marL="342900" lvl="0" indent="-342900" defTabSz="711200">
              <a:lnSpc>
                <a:spcPct val="90000"/>
              </a:lnSpc>
              <a:spcBef>
                <a:spcPct val="0"/>
              </a:spcBef>
              <a:spcAft>
                <a:spcPct val="35000"/>
              </a:spcAft>
              <a:buFont typeface="+mj-lt"/>
              <a:buAutoNum type="alphaUcPeriod" startAt="5"/>
            </a:pPr>
            <a:r>
              <a:rPr lang="en-GB" sz="1400" dirty="0">
                <a:latin typeface="Arial" panose="020B0604020202020204" pitchFamily="34" charset="0"/>
                <a:cs typeface="Arial" panose="020B0604020202020204" pitchFamily="34" charset="0"/>
              </a:rPr>
              <a:t>To ensure we have the right </a:t>
            </a:r>
            <a:r>
              <a:rPr lang="en-GB" sz="1400" b="1" dirty="0">
                <a:latin typeface="Arial" panose="020B0604020202020204" pitchFamily="34" charset="0"/>
                <a:cs typeface="Arial" panose="020B0604020202020204" pitchFamily="34" charset="0"/>
              </a:rPr>
              <a:t>workforce </a:t>
            </a:r>
            <a:r>
              <a:rPr lang="en-GB" sz="1400" dirty="0">
                <a:latin typeface="Arial" panose="020B0604020202020204" pitchFamily="34" charset="0"/>
                <a:cs typeface="Arial" panose="020B0604020202020204" pitchFamily="34" charset="0"/>
              </a:rPr>
              <a:t>in place</a:t>
            </a:r>
          </a:p>
          <a:p>
            <a:pPr marL="342900" lvl="0" indent="-342900" defTabSz="711200">
              <a:lnSpc>
                <a:spcPct val="90000"/>
              </a:lnSpc>
              <a:spcBef>
                <a:spcPct val="0"/>
              </a:spcBef>
              <a:spcAft>
                <a:spcPct val="35000"/>
              </a:spcAft>
              <a:buFont typeface="+mj-lt"/>
              <a:buAutoNum type="alphaUcPeriod" startAt="5"/>
            </a:pPr>
            <a:endParaRPr lang="en-GB" sz="1400" dirty="0">
              <a:latin typeface="Arial" panose="020B0604020202020204" pitchFamily="34" charset="0"/>
              <a:cs typeface="Arial" panose="020B0604020202020204" pitchFamily="34" charset="0"/>
            </a:endParaRPr>
          </a:p>
          <a:p>
            <a:pPr marL="342900" lvl="0" indent="-342900" defTabSz="711200">
              <a:lnSpc>
                <a:spcPct val="90000"/>
              </a:lnSpc>
              <a:spcBef>
                <a:spcPct val="0"/>
              </a:spcBef>
              <a:spcAft>
                <a:spcPct val="35000"/>
              </a:spcAft>
              <a:buFont typeface="+mj-lt"/>
              <a:buAutoNum type="alphaUcPeriod" startAt="5"/>
            </a:pPr>
            <a:endParaRPr lang="en-GB" sz="1400" dirty="0">
              <a:latin typeface="Arial" panose="020B0604020202020204" pitchFamily="34" charset="0"/>
              <a:cs typeface="Arial" panose="020B0604020202020204" pitchFamily="34" charset="0"/>
            </a:endParaRPr>
          </a:p>
          <a:p>
            <a:pPr lvl="0" defTabSz="711200">
              <a:lnSpc>
                <a:spcPct val="90000"/>
              </a:lnSpc>
              <a:spcBef>
                <a:spcPct val="0"/>
              </a:spcBef>
              <a:spcAft>
                <a:spcPct val="35000"/>
              </a:spcAft>
            </a:pPr>
            <a:endParaRPr lang="en-GB" sz="14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xmlns="" id="{58B65521-52F7-48E6-A969-9FAC616CFD57}"/>
              </a:ext>
            </a:extLst>
          </p:cNvPr>
          <p:cNvSpPr txBox="1"/>
          <p:nvPr/>
        </p:nvSpPr>
        <p:spPr>
          <a:xfrm>
            <a:off x="8593584" y="5086358"/>
            <a:ext cx="2356613" cy="1471860"/>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t="100000" r="100000"/>
            </a:path>
            <a:tileRect l="-100000" b="-100000"/>
          </a:gradFill>
        </p:spPr>
        <p:txBody>
          <a:bodyPr wrap="square" rtlCol="0">
            <a:noAutofit/>
          </a:bodyPr>
          <a:lstStyle/>
          <a:p>
            <a:pPr marL="342900" indent="-342900">
              <a:buFont typeface="+mj-lt"/>
              <a:buAutoNum type="alphaUcPeriod" startAt="7"/>
            </a:pPr>
            <a:r>
              <a:rPr lang="en-GB" sz="1400" dirty="0">
                <a:latin typeface="Arial" panose="020B0604020202020204" pitchFamily="34" charset="0"/>
                <a:cs typeface="Arial" panose="020B0604020202020204" pitchFamily="34" charset="0"/>
              </a:rPr>
              <a:t>To ensure </a:t>
            </a:r>
            <a:r>
              <a:rPr lang="en-GB" sz="1400" b="1" dirty="0">
                <a:latin typeface="Arial" panose="020B0604020202020204" pitchFamily="34" charset="0"/>
                <a:cs typeface="Arial" panose="020B0604020202020204" pitchFamily="34" charset="0"/>
              </a:rPr>
              <a:t>effective communications </a:t>
            </a:r>
            <a:r>
              <a:rPr lang="en-GB" sz="1400" dirty="0">
                <a:latin typeface="Arial" panose="020B0604020202020204" pitchFamily="34" charset="0"/>
                <a:cs typeface="Arial" panose="020B0604020202020204" pitchFamily="34" charset="0"/>
              </a:rPr>
              <a:t>across the wider cancer community</a:t>
            </a:r>
          </a:p>
          <a:p>
            <a:pPr marL="342900" indent="-342900">
              <a:buFont typeface="+mj-lt"/>
              <a:buAutoNum type="alphaUcPeriod" startAt="7"/>
            </a:pPr>
            <a:endParaRPr lang="en-GB" sz="1400" dirty="0">
              <a:solidFill>
                <a:schemeClr val="bg1"/>
              </a:solidFill>
            </a:endParaRPr>
          </a:p>
        </p:txBody>
      </p:sp>
      <p:sp>
        <p:nvSpPr>
          <p:cNvPr id="32" name="TextBox 31">
            <a:extLst>
              <a:ext uri="{FF2B5EF4-FFF2-40B4-BE49-F238E27FC236}">
                <a16:creationId xmlns:a16="http://schemas.microsoft.com/office/drawing/2014/main" xmlns="" id="{F116DF64-C7B3-4AF4-ABCC-AA4DEE62EF8D}"/>
              </a:ext>
            </a:extLst>
          </p:cNvPr>
          <p:cNvSpPr txBox="1"/>
          <p:nvPr/>
        </p:nvSpPr>
        <p:spPr>
          <a:xfrm>
            <a:off x="6096000" y="5086374"/>
            <a:ext cx="1980000" cy="1481943"/>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5400000" scaled="1"/>
            <a:tileRect/>
          </a:gradFill>
        </p:spPr>
        <p:txBody>
          <a:bodyPr wrap="square" rtlCol="0">
            <a:noAutofit/>
          </a:bodyPr>
          <a:lstStyle/>
          <a:p>
            <a:pPr marL="342900" lvl="0" indent="-342900" defTabSz="711200">
              <a:lnSpc>
                <a:spcPct val="90000"/>
              </a:lnSpc>
              <a:spcBef>
                <a:spcPct val="0"/>
              </a:spcBef>
              <a:spcAft>
                <a:spcPct val="35000"/>
              </a:spcAft>
              <a:buFont typeface="+mj-lt"/>
              <a:buAutoNum type="alphaUcPeriod" startAt="6"/>
            </a:pPr>
            <a:r>
              <a:rPr lang="en-GB" sz="1400" dirty="0">
                <a:latin typeface="Arial" panose="020B0604020202020204" pitchFamily="34" charset="0"/>
                <a:cs typeface="Arial" panose="020B0604020202020204" pitchFamily="34" charset="0"/>
              </a:rPr>
              <a:t>To re-start </a:t>
            </a:r>
            <a:r>
              <a:rPr lang="en-GB" sz="1400" b="1" dirty="0">
                <a:latin typeface="Arial" panose="020B0604020202020204" pitchFamily="34" charset="0"/>
                <a:cs typeface="Arial" panose="020B0604020202020204" pitchFamily="34" charset="0"/>
              </a:rPr>
              <a:t>Long Term Plan </a:t>
            </a:r>
            <a:r>
              <a:rPr lang="en-GB" sz="1400" dirty="0">
                <a:latin typeface="Arial" panose="020B0604020202020204" pitchFamily="34" charset="0"/>
                <a:cs typeface="Arial" panose="020B0604020202020204" pitchFamily="34" charset="0"/>
              </a:rPr>
              <a:t>activity which supports recovery </a:t>
            </a:r>
          </a:p>
        </p:txBody>
      </p:sp>
    </p:spTree>
    <p:extLst>
      <p:ext uri="{BB962C8B-B14F-4D97-AF65-F5344CB8AC3E}">
        <p14:creationId xmlns:p14="http://schemas.microsoft.com/office/powerpoint/2010/main" val="4022526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 screenshot, map&#10;&#10;Description automatically generated">
            <a:extLst>
              <a:ext uri="{FF2B5EF4-FFF2-40B4-BE49-F238E27FC236}">
                <a16:creationId xmlns:a16="http://schemas.microsoft.com/office/drawing/2014/main" xmlns="" id="{23A7675A-6C02-4D2F-9BE8-968D234076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662" y="208490"/>
            <a:ext cx="9998805" cy="6581775"/>
          </a:xfrm>
          <a:prstGeom prst="rect">
            <a:avLst/>
          </a:prstGeom>
        </p:spPr>
      </p:pic>
    </p:spTree>
    <p:extLst>
      <p:ext uri="{BB962C8B-B14F-4D97-AF65-F5344CB8AC3E}">
        <p14:creationId xmlns:p14="http://schemas.microsoft.com/office/powerpoint/2010/main" val="3845467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95EC01-2353-400B-BCB5-C0F0750A96F2}"/>
              </a:ext>
            </a:extLst>
          </p:cNvPr>
          <p:cNvSpPr>
            <a:spLocks noGrp="1"/>
          </p:cNvSpPr>
          <p:nvPr>
            <p:ph type="ctrTitle"/>
          </p:nvPr>
        </p:nvSpPr>
        <p:spPr>
          <a:xfrm>
            <a:off x="127461" y="136526"/>
            <a:ext cx="9989128" cy="430741"/>
          </a:xfrm>
        </p:spPr>
        <p:txBody>
          <a:bodyPr/>
          <a:lstStyle/>
          <a:p>
            <a:r>
              <a:rPr lang="en-GB" sz="2400" dirty="0"/>
              <a:t>1. Restore urgent cancer referrals to pre-pandemic levels</a:t>
            </a:r>
          </a:p>
        </p:txBody>
      </p:sp>
      <p:sp>
        <p:nvSpPr>
          <p:cNvPr id="11" name="TextBox 10">
            <a:extLst>
              <a:ext uri="{FF2B5EF4-FFF2-40B4-BE49-F238E27FC236}">
                <a16:creationId xmlns:a16="http://schemas.microsoft.com/office/drawing/2014/main" xmlns="" id="{8C3196F3-FCF7-469C-9DA0-650A4C50F765}"/>
              </a:ext>
            </a:extLst>
          </p:cNvPr>
          <p:cNvSpPr txBox="1"/>
          <p:nvPr/>
        </p:nvSpPr>
        <p:spPr>
          <a:xfrm>
            <a:off x="241732" y="1151468"/>
            <a:ext cx="11708535" cy="5262979"/>
          </a:xfrm>
          <a:prstGeom prst="rect">
            <a:avLst/>
          </a:prstGeom>
          <a:noFill/>
        </p:spPr>
        <p:txBody>
          <a:bodyPr wrap="square" rtlCol="0">
            <a:spAutoFit/>
          </a:bodyPr>
          <a:lstStyle/>
          <a:p>
            <a:pPr marL="285750" indent="-285750">
              <a:buClr>
                <a:schemeClr val="accent1"/>
              </a:buClr>
              <a:buFont typeface="Arial" panose="020B0604020202020204" pitchFamily="34" charset="0"/>
              <a:buChar char="•"/>
            </a:pPr>
            <a:r>
              <a:rPr lang="en-GB" altLang="en-US" sz="1600" b="1" dirty="0">
                <a:solidFill>
                  <a:prstClr val="black"/>
                </a:solidFill>
                <a:latin typeface="Arial" panose="020B0604020202020204" pitchFamily="34" charset="0"/>
                <a:ea typeface="ＭＳ Ｐゴシック" charset="0"/>
                <a:cs typeface="Arial" panose="020B0604020202020204" pitchFamily="34" charset="0"/>
              </a:rPr>
              <a:t>Analytical Approach to Identifying the Missing Referrals - </a:t>
            </a:r>
            <a:r>
              <a:rPr lang="en-GB" altLang="en-US" sz="1600" dirty="0">
                <a:solidFill>
                  <a:prstClr val="black"/>
                </a:solidFill>
                <a:latin typeface="Arial" panose="020B0604020202020204" pitchFamily="34" charset="0"/>
                <a:ea typeface="ＭＳ Ｐゴシック" charset="0"/>
                <a:cs typeface="Arial" panose="020B0604020202020204" pitchFamily="34" charset="0"/>
              </a:rPr>
              <a:t>SWAG Weekly Cancer Recovery Pack at provider and tumour site specific to </a:t>
            </a:r>
            <a:r>
              <a:rPr lang="en-GB" sz="1600" dirty="0">
                <a:latin typeface="Arial" panose="020B0604020202020204" pitchFamily="34" charset="0"/>
                <a:cs typeface="Arial" panose="020B0604020202020204" pitchFamily="34" charset="0"/>
              </a:rPr>
              <a:t>monitor referrals rates and action, </a:t>
            </a:r>
            <a:r>
              <a:rPr lang="en-GB" altLang="en-US" sz="1600" dirty="0">
                <a:solidFill>
                  <a:prstClr val="black"/>
                </a:solidFill>
                <a:latin typeface="Arial" panose="020B0604020202020204" pitchFamily="34" charset="0"/>
                <a:ea typeface="ＭＳ Ｐゴシック" charset="0"/>
                <a:cs typeface="Arial" panose="020B0604020202020204" pitchFamily="34" charset="0"/>
              </a:rPr>
              <a:t>identify unmet hidden demand and project recovery trajectory a</a:t>
            </a:r>
            <a:r>
              <a:rPr lang="en-GB" sz="1600" dirty="0">
                <a:latin typeface="Arial" panose="020B0604020202020204" pitchFamily="34" charset="0"/>
                <a:cs typeface="Arial" panose="020B0604020202020204" pitchFamily="34" charset="0"/>
              </a:rPr>
              <a:t>nd action appropriately, </a:t>
            </a:r>
            <a:r>
              <a:rPr lang="en-GB" sz="1600" b="1" dirty="0">
                <a:latin typeface="Arial" panose="020B0604020202020204" pitchFamily="34" charset="0"/>
                <a:cs typeface="Arial" panose="020B0604020202020204" pitchFamily="34" charset="0"/>
              </a:rPr>
              <a:t>i</a:t>
            </a:r>
            <a:r>
              <a:rPr lang="en-GB" sz="1600" dirty="0">
                <a:latin typeface="Arial" panose="020B0604020202020204" pitchFamily="34" charset="0"/>
                <a:cs typeface="Arial" panose="020B0604020202020204" pitchFamily="34" charset="0"/>
              </a:rPr>
              <a:t>mplement local approaches to increase referral levels, putting in place specific actions to support any groups of patients who might have unequal access - SWAG Lung cancer plan Sept – Dec 2020. </a:t>
            </a:r>
          </a:p>
          <a:p>
            <a:pPr marL="285750" indent="-285750">
              <a:buClr>
                <a:schemeClr val="accent1"/>
              </a:buClr>
              <a:buFont typeface="Arial" panose="020B0604020202020204" pitchFamily="34" charset="0"/>
              <a:buChar char="•"/>
            </a:pPr>
            <a:endParaRPr lang="en-GB" altLang="en-US" sz="1600" b="1" dirty="0">
              <a:solidFill>
                <a:prstClr val="black"/>
              </a:solidFill>
              <a:latin typeface="Arial" panose="020B0604020202020204" pitchFamily="34" charset="0"/>
              <a:ea typeface="ＭＳ Ｐゴシック" charset="0"/>
              <a:cs typeface="Arial" panose="020B0604020202020204" pitchFamily="34" charset="0"/>
            </a:endParaRPr>
          </a:p>
          <a:p>
            <a:pPr marL="285750" indent="-285750">
              <a:buClr>
                <a:schemeClr val="accent1"/>
              </a:buClr>
              <a:buFont typeface="Arial" panose="020B0604020202020204" pitchFamily="34" charset="0"/>
              <a:buChar char="•"/>
            </a:pPr>
            <a:r>
              <a:rPr lang="en-GB" altLang="en-US" sz="1600" b="1" dirty="0">
                <a:solidFill>
                  <a:prstClr val="black"/>
                </a:solidFill>
                <a:latin typeface="Arial" panose="020B0604020202020204" pitchFamily="34" charset="0"/>
                <a:ea typeface="ＭＳ Ｐゴシック" charset="0"/>
                <a:cs typeface="Arial" panose="020B0604020202020204" pitchFamily="34" charset="0"/>
              </a:rPr>
              <a:t>Support to Primary Care - </a:t>
            </a:r>
            <a:r>
              <a:rPr lang="en-GB" sz="1600" dirty="0">
                <a:solidFill>
                  <a:prstClr val="black"/>
                </a:solidFill>
                <a:latin typeface="Arial" panose="020B0604020202020204" pitchFamily="34" charset="0"/>
                <a:cs typeface="Arial" panose="020B0604020202020204" pitchFamily="34" charset="0"/>
              </a:rPr>
              <a:t>series of Alliance/system led webinars </a:t>
            </a:r>
            <a:r>
              <a:rPr lang="en-GB" sz="1600" dirty="0">
                <a:latin typeface="Arial" panose="020B0604020202020204" pitchFamily="34" charset="0"/>
                <a:cs typeface="Arial" panose="020B0604020202020204" pitchFamily="34" charset="0"/>
              </a:rPr>
              <a:t>with primary care education for specific tumour types and generally to promote early referral and diagnosis</a:t>
            </a:r>
            <a:r>
              <a:rPr lang="en-GB" altLang="en-US" sz="1600" dirty="0">
                <a:solidFill>
                  <a:prstClr val="black"/>
                </a:solidFill>
                <a:latin typeface="Arial" panose="020B0604020202020204" pitchFamily="34" charset="0"/>
                <a:ea typeface="ＭＳ Ｐゴシック"/>
                <a:cs typeface="Arial" panose="020B0604020202020204" pitchFamily="34" charset="0"/>
              </a:rPr>
              <a:t>, continue analytical support for referral management and early diagnosis via PCN Early Diagnosis Data packs,  </a:t>
            </a:r>
            <a:r>
              <a:rPr lang="en-GB" sz="1600" dirty="0">
                <a:solidFill>
                  <a:prstClr val="black"/>
                </a:solidFill>
                <a:latin typeface="Arial" panose="020B0604020202020204" pitchFamily="34" charset="0"/>
                <a:cs typeface="Arial" panose="020B0604020202020204" pitchFamily="34" charset="0"/>
              </a:rPr>
              <a:t>Support primary care to restore activity to usual levels where clinically appropriate, and reach out proactively to clinically vulnerable patients and those whose care may have been delayed – i.e. lung, LGI, </a:t>
            </a:r>
            <a:r>
              <a:rPr lang="en-GB" altLang="en-US" sz="1600" dirty="0">
                <a:solidFill>
                  <a:prstClr val="black"/>
                </a:solidFill>
                <a:latin typeface="Arial" panose="020B0604020202020204" pitchFamily="34" charset="0"/>
                <a:ea typeface="ＭＳ Ｐゴシック" charset="0"/>
                <a:cs typeface="Arial" panose="020B0604020202020204" pitchFamily="34" charset="0"/>
              </a:rPr>
              <a:t>p</a:t>
            </a:r>
            <a:r>
              <a:rPr lang="en-GB" altLang="en-US" sz="1600" dirty="0">
                <a:solidFill>
                  <a:prstClr val="black"/>
                </a:solidFill>
                <a:latin typeface="Arial" panose="020B0604020202020204" pitchFamily="34" charset="0"/>
                <a:ea typeface="ＭＳ Ｐゴシック"/>
                <a:cs typeface="Arial" panose="020B0604020202020204" pitchFamily="34" charset="0"/>
              </a:rPr>
              <a:t>rocurement of primary care digital cancer support tool to enable  early identification, best practice referral management, safety netting, risk stratification and business information  - delay due to COVID, consider Cancer Alliance Primary Care Clinical Leadership  </a:t>
            </a:r>
            <a:endParaRPr lang="en-GB" altLang="en-US" sz="1600" dirty="0">
              <a:solidFill>
                <a:prstClr val="black"/>
              </a:solidFill>
              <a:latin typeface="Arial" panose="020B0604020202020204" pitchFamily="34" charset="0"/>
              <a:ea typeface="ＭＳ Ｐゴシック" charset="0"/>
              <a:cs typeface="Arial" panose="020B0604020202020204" pitchFamily="34" charset="0"/>
            </a:endParaRPr>
          </a:p>
          <a:p>
            <a:pPr marL="285750" indent="-285750">
              <a:buClr>
                <a:schemeClr val="accent1"/>
              </a:buClr>
              <a:buFont typeface="Arial" panose="020B0604020202020204" pitchFamily="34" charset="0"/>
              <a:buChar char="•"/>
            </a:pPr>
            <a:endParaRPr lang="en-GB" sz="1600" dirty="0">
              <a:solidFill>
                <a:prstClr val="black"/>
              </a:solidFill>
              <a:latin typeface="Arial" panose="020B0604020202020204" pitchFamily="34" charset="0"/>
              <a:ea typeface="ＭＳ Ｐゴシック" charset="0"/>
              <a:cs typeface="Arial" panose="020B0604020202020204" pitchFamily="34" charset="0"/>
            </a:endParaRPr>
          </a:p>
          <a:p>
            <a:pPr marL="285750" indent="-285750">
              <a:buClr>
                <a:schemeClr val="accent1"/>
              </a:buClr>
              <a:buFont typeface="Arial" panose="020B0604020202020204" pitchFamily="34" charset="0"/>
              <a:buChar char="•"/>
            </a:pPr>
            <a:r>
              <a:rPr lang="en-GB" sz="1600" dirty="0">
                <a:latin typeface="Arial" panose="020B0604020202020204" pitchFamily="34" charset="0"/>
                <a:cs typeface="Arial" panose="020B0604020202020204" pitchFamily="34" charset="0"/>
              </a:rPr>
              <a:t>Work alongside NHSE/I public health commissioning teams as they restore </a:t>
            </a:r>
            <a:r>
              <a:rPr lang="en-GB" sz="1600" b="1" dirty="0">
                <a:latin typeface="Arial" panose="020B0604020202020204" pitchFamily="34" charset="0"/>
                <a:cs typeface="Arial" panose="020B0604020202020204" pitchFamily="34" charset="0"/>
              </a:rPr>
              <a:t>screening services </a:t>
            </a:r>
            <a:r>
              <a:rPr lang="en-GB" sz="1600" dirty="0">
                <a:latin typeface="Arial" panose="020B0604020202020204" pitchFamily="34" charset="0"/>
                <a:cs typeface="Arial" panose="020B0604020202020204" pitchFamily="34" charset="0"/>
              </a:rPr>
              <a:t>- proposal to develop a pro-active cancer screening video to reassure patients to attend, one of many initiatives. </a:t>
            </a:r>
          </a:p>
          <a:p>
            <a:pPr marL="285750" indent="-285750">
              <a:buClr>
                <a:schemeClr val="accent1"/>
              </a:buClr>
              <a:buFont typeface="Arial" panose="020B0604020202020204" pitchFamily="34" charset="0"/>
              <a:buChar char="•"/>
            </a:pPr>
            <a:endParaRPr lang="en-GB" altLang="en-US" sz="1600" b="1" dirty="0">
              <a:solidFill>
                <a:prstClr val="black"/>
              </a:solidFill>
              <a:latin typeface="Arial" panose="020B0604020202020204" pitchFamily="34" charset="0"/>
              <a:ea typeface="ＭＳ Ｐゴシック" charset="0"/>
              <a:cs typeface="Arial" panose="020B0604020202020204" pitchFamily="34" charset="0"/>
            </a:endParaRPr>
          </a:p>
          <a:p>
            <a:pPr marL="285750" indent="-285750">
              <a:buClr>
                <a:schemeClr val="accent1"/>
              </a:buClr>
              <a:buFont typeface="Arial" panose="020B0604020202020204" pitchFamily="34" charset="0"/>
              <a:buChar char="•"/>
            </a:pPr>
            <a:r>
              <a:rPr lang="en-GB" altLang="en-US" sz="1600" b="1" dirty="0">
                <a:solidFill>
                  <a:prstClr val="black"/>
                </a:solidFill>
                <a:latin typeface="Arial" panose="020B0604020202020204" pitchFamily="34" charset="0"/>
                <a:ea typeface="ＭＳ Ｐゴシック" charset="0"/>
                <a:cs typeface="Arial" panose="020B0604020202020204" pitchFamily="34" charset="0"/>
              </a:rPr>
              <a:t>Building Public Confidence – </a:t>
            </a:r>
            <a:r>
              <a:rPr lang="en-GB" altLang="en-US" sz="1600" dirty="0">
                <a:solidFill>
                  <a:prstClr val="black"/>
                </a:solidFill>
                <a:latin typeface="Arial" panose="020B0604020202020204" pitchFamily="34" charset="0"/>
                <a:ea typeface="ＭＳ Ｐゴシック" charset="0"/>
                <a:cs typeface="Arial" panose="020B0604020202020204" pitchFamily="34" charset="0"/>
              </a:rPr>
              <a:t>continue to support </a:t>
            </a:r>
            <a:r>
              <a:rPr lang="en-GB" sz="1600" dirty="0">
                <a:latin typeface="Arial" panose="020B0604020202020204" pitchFamily="34" charset="0"/>
                <a:cs typeface="Arial" panose="020B0604020202020204" pitchFamily="34" charset="0"/>
              </a:rPr>
              <a:t>national/regional public awareness campaigns, a</a:t>
            </a:r>
            <a:r>
              <a:rPr lang="en-GB" altLang="en-US" sz="1600" dirty="0">
                <a:solidFill>
                  <a:prstClr val="black"/>
                </a:solidFill>
                <a:latin typeface="Arial" panose="020B0604020202020204" pitchFamily="34" charset="0"/>
                <a:ea typeface="ＭＳ Ｐゴシック" charset="0"/>
                <a:cs typeface="Arial" panose="020B0604020202020204" pitchFamily="34" charset="0"/>
              </a:rPr>
              <a:t>mplified with tailored local messaging via SWAG Clinicians and patient-led ‘talking heads’ videos </a:t>
            </a:r>
            <a:r>
              <a:rPr lang="en-GB" sz="1600" dirty="0">
                <a:latin typeface="Arial" panose="020B0604020202020204" pitchFamily="34" charset="0"/>
                <a:cs typeface="Arial" panose="020B0604020202020204" pitchFamily="34" charset="0"/>
              </a:rPr>
              <a:t>for widespread dissemination to help support public and patient confidence to attend primary care and then as required attend secondary care for diagnostics. </a:t>
            </a:r>
            <a:r>
              <a:rPr lang="en-GB" sz="1600" dirty="0">
                <a:solidFill>
                  <a:prstClr val="black"/>
                </a:solidFill>
                <a:latin typeface="Arial" panose="020B0604020202020204" pitchFamily="34" charset="0"/>
                <a:cs typeface="Arial" panose="020B0604020202020204" pitchFamily="34" charset="0"/>
              </a:rPr>
              <a:t>Continue to follow good </a:t>
            </a:r>
            <a:r>
              <a:rPr lang="en-GB" sz="1600" b="1" dirty="0">
                <a:solidFill>
                  <a:prstClr val="black"/>
                </a:solidFill>
                <a:latin typeface="Arial" panose="020B0604020202020204" pitchFamily="34" charset="0"/>
                <a:cs typeface="Arial" panose="020B0604020202020204" pitchFamily="34" charset="0"/>
              </a:rPr>
              <a:t>COVID-related practice by </a:t>
            </a:r>
            <a:r>
              <a:rPr lang="en-GB" sz="1600" dirty="0">
                <a:solidFill>
                  <a:prstClr val="black"/>
                </a:solidFill>
                <a:latin typeface="Arial" panose="020B0604020202020204" pitchFamily="34" charset="0"/>
                <a:cs typeface="Arial" panose="020B0604020202020204" pitchFamily="34" charset="0"/>
              </a:rPr>
              <a:t>application of PHE’s IPC guidance to enable patients to access services safely and protect staff.</a:t>
            </a:r>
            <a:endParaRPr lang="en-GB" dirty="0"/>
          </a:p>
        </p:txBody>
      </p:sp>
    </p:spTree>
    <p:extLst>
      <p:ext uri="{BB962C8B-B14F-4D97-AF65-F5344CB8AC3E}">
        <p14:creationId xmlns:p14="http://schemas.microsoft.com/office/powerpoint/2010/main" val="3939702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95EC01-2353-400B-BCB5-C0F0750A96F2}"/>
              </a:ext>
            </a:extLst>
          </p:cNvPr>
          <p:cNvSpPr>
            <a:spLocks noGrp="1"/>
          </p:cNvSpPr>
          <p:nvPr>
            <p:ph type="ctrTitle"/>
          </p:nvPr>
        </p:nvSpPr>
        <p:spPr>
          <a:xfrm>
            <a:off x="127461" y="136526"/>
            <a:ext cx="9989128" cy="803274"/>
          </a:xfrm>
        </p:spPr>
        <p:txBody>
          <a:bodyPr/>
          <a:lstStyle/>
          <a:p>
            <a:r>
              <a:rPr lang="en-GB" sz="2400" dirty="0"/>
              <a:t>2. Reduce the backlog at least to pre-pandemic levels on 62-day (urgent referral and referral from screening) and 31-day pathways</a:t>
            </a:r>
          </a:p>
        </p:txBody>
      </p:sp>
      <p:sp>
        <p:nvSpPr>
          <p:cNvPr id="11" name="TextBox 10">
            <a:extLst>
              <a:ext uri="{FF2B5EF4-FFF2-40B4-BE49-F238E27FC236}">
                <a16:creationId xmlns:a16="http://schemas.microsoft.com/office/drawing/2014/main" xmlns="" id="{8C3196F3-FCF7-469C-9DA0-650A4C50F765}"/>
              </a:ext>
            </a:extLst>
          </p:cNvPr>
          <p:cNvSpPr txBox="1"/>
          <p:nvPr/>
        </p:nvSpPr>
        <p:spPr>
          <a:xfrm>
            <a:off x="241732" y="1151468"/>
            <a:ext cx="11708535" cy="5509200"/>
          </a:xfrm>
          <a:prstGeom prst="rect">
            <a:avLst/>
          </a:prstGeom>
          <a:noFill/>
        </p:spPr>
        <p:txBody>
          <a:bodyPr wrap="square" rtlCol="0">
            <a:spAutoFit/>
          </a:bodyPr>
          <a:lstStyle/>
          <a:p>
            <a:pPr marR="5080" lvl="0">
              <a:spcBef>
                <a:spcPct val="0"/>
              </a:spcBef>
              <a:defRPr/>
            </a:pPr>
            <a:r>
              <a:rPr lang="en-GB" altLang="en-US" sz="1600" b="1" dirty="0">
                <a:solidFill>
                  <a:prstClr val="black"/>
                </a:solidFill>
                <a:latin typeface="Arial" panose="020B0604020202020204" pitchFamily="34" charset="0"/>
                <a:ea typeface="ＭＳ Ｐゴシック" charset="0"/>
                <a:cs typeface="Arial" panose="020B0604020202020204" pitchFamily="34" charset="0"/>
              </a:rPr>
              <a:t>Key Actions: </a:t>
            </a:r>
            <a:endParaRPr lang="en-GB" altLang="en-US" sz="1600" dirty="0">
              <a:solidFill>
                <a:prstClr val="black"/>
              </a:solidFill>
              <a:latin typeface="Arial" panose="020B0604020202020204" pitchFamily="34" charset="0"/>
              <a:ea typeface="ＭＳ Ｐゴシック" charset="0"/>
              <a:cs typeface="Arial" panose="020B0604020202020204" pitchFamily="34" charset="0"/>
            </a:endParaRPr>
          </a:p>
          <a:p>
            <a:pPr marR="5080" lvl="0">
              <a:spcBef>
                <a:spcPct val="0"/>
              </a:spcBef>
              <a:defRPr/>
            </a:pPr>
            <a:r>
              <a:rPr lang="en-GB" sz="1600" dirty="0">
                <a:solidFill>
                  <a:prstClr val="black"/>
                </a:solidFill>
                <a:latin typeface="Arial" panose="020B0604020202020204" pitchFamily="34" charset="0"/>
                <a:cs typeface="Arial" panose="020B0604020202020204" pitchFamily="34" charset="0"/>
              </a:rPr>
              <a:t> </a:t>
            </a:r>
          </a:p>
          <a:p>
            <a:pPr marR="5080" lvl="0">
              <a:spcBef>
                <a:spcPct val="0"/>
              </a:spcBef>
              <a:defRPr/>
            </a:pPr>
            <a:r>
              <a:rPr lang="en-GB" altLang="en-US" sz="1600" b="1" dirty="0">
                <a:solidFill>
                  <a:prstClr val="black"/>
                </a:solidFill>
                <a:latin typeface="Arial" panose="020B0604020202020204" pitchFamily="34" charset="0"/>
                <a:ea typeface="ＭＳ Ｐゴシック" charset="0"/>
                <a:cs typeface="Arial" panose="020B0604020202020204" pitchFamily="34" charset="0"/>
              </a:rPr>
              <a:t>SWAG System Oversight </a:t>
            </a:r>
          </a:p>
          <a:p>
            <a:pPr marL="628650" marR="5080" lvl="1" indent="-171450">
              <a:spcBef>
                <a:spcPct val="0"/>
              </a:spcBef>
              <a:buClr>
                <a:schemeClr val="accent1"/>
              </a:buClr>
              <a:buFont typeface="Arial" panose="020B0604020202020204" pitchFamily="34" charset="0"/>
              <a:buChar char="•"/>
              <a:defRPr/>
            </a:pPr>
            <a:r>
              <a:rPr lang="en-GB" altLang="en-US" sz="1600" dirty="0">
                <a:solidFill>
                  <a:prstClr val="black"/>
                </a:solidFill>
                <a:latin typeface="Arial" panose="020B0604020202020204" pitchFamily="34" charset="0"/>
                <a:ea typeface="ＭＳ Ｐゴシック" charset="0"/>
                <a:cs typeface="Arial" panose="020B0604020202020204" pitchFamily="34" charset="0"/>
              </a:rPr>
              <a:t>Established Clinical Prioritisation Group (CPG), ‘virtual’ mutual aid hub agreed with SOP in place for surgery, </a:t>
            </a:r>
            <a:r>
              <a:rPr lang="en-GB" altLang="en-US" sz="1600" dirty="0">
                <a:solidFill>
                  <a:prstClr val="black"/>
                </a:solidFill>
                <a:latin typeface="Arial" panose="020B0604020202020204" pitchFamily="34" charset="0"/>
                <a:ea typeface="ＭＳ Ｐゴシック"/>
                <a:cs typeface="Arial" panose="020B0604020202020204" pitchFamily="34" charset="0"/>
              </a:rPr>
              <a:t>extending cancer hub mutual aid approach to all treatment modalities and diagnostics </a:t>
            </a:r>
            <a:endParaRPr lang="en-GB" altLang="en-US" sz="1600" dirty="0">
              <a:solidFill>
                <a:prstClr val="black"/>
              </a:solidFill>
              <a:latin typeface="Arial" panose="020B0604020202020204" pitchFamily="34" charset="0"/>
              <a:ea typeface="ＭＳ Ｐゴシック" charset="0"/>
              <a:cs typeface="Arial" panose="020B0604020202020204" pitchFamily="34" charset="0"/>
            </a:endParaRPr>
          </a:p>
          <a:p>
            <a:pPr marL="628650" marR="5080" lvl="1" indent="-171450">
              <a:spcBef>
                <a:spcPct val="0"/>
              </a:spcBef>
              <a:buClr>
                <a:schemeClr val="accent1"/>
              </a:buClr>
              <a:buFont typeface="Arial" panose="020B0604020202020204" pitchFamily="34" charset="0"/>
              <a:buChar char="•"/>
              <a:defRPr/>
            </a:pPr>
            <a:r>
              <a:rPr lang="en-GB" sz="1600" dirty="0">
                <a:latin typeface="Arial" panose="020B0604020202020204" pitchFamily="34" charset="0"/>
                <a:cs typeface="Arial" panose="020B0604020202020204" pitchFamily="34" charset="0"/>
              </a:rPr>
              <a:t>Trusts continue to maintain robust patient tracking lists/safety netting within secondary care</a:t>
            </a:r>
            <a:r>
              <a:rPr lang="en-GB" altLang="en-US" sz="1600" dirty="0">
                <a:solidFill>
                  <a:prstClr val="black"/>
                </a:solidFill>
                <a:latin typeface="Arial" panose="020B0604020202020204" pitchFamily="34" charset="0"/>
                <a:ea typeface="ＭＳ Ｐゴシック" charset="0"/>
                <a:cs typeface="Arial" panose="020B0604020202020204" pitchFamily="34" charset="0"/>
              </a:rPr>
              <a:t> </a:t>
            </a:r>
          </a:p>
          <a:p>
            <a:pPr marL="628650" marR="5080" lvl="1" indent="-171450">
              <a:spcBef>
                <a:spcPct val="0"/>
              </a:spcBef>
              <a:buClr>
                <a:schemeClr val="accent1"/>
              </a:buClr>
              <a:buFont typeface="Arial" panose="020B0604020202020204" pitchFamily="34" charset="0"/>
              <a:buChar char="•"/>
              <a:defRPr/>
            </a:pPr>
            <a:r>
              <a:rPr lang="en-GB" sz="1600" dirty="0">
                <a:latin typeface="Arial" panose="020B0604020202020204" pitchFamily="34" charset="0"/>
                <a:cs typeface="Arial" panose="020B0604020202020204" pitchFamily="34" charset="0"/>
              </a:rPr>
              <a:t>Trusts continue prioritising longest waiters in line with clinical priority </a:t>
            </a:r>
          </a:p>
          <a:p>
            <a:pPr marL="628650" marR="5080" lvl="1" indent="-171450">
              <a:spcBef>
                <a:spcPct val="0"/>
              </a:spcBef>
              <a:buClr>
                <a:schemeClr val="accent1"/>
              </a:buClr>
              <a:buFont typeface="Arial" panose="020B0604020202020204" pitchFamily="34" charset="0"/>
              <a:buChar char="•"/>
              <a:defRPr/>
            </a:pPr>
            <a:r>
              <a:rPr lang="en-GB" altLang="en-US" sz="1600" b="1" dirty="0">
                <a:solidFill>
                  <a:prstClr val="black"/>
                </a:solidFill>
                <a:latin typeface="Arial" panose="020B0604020202020204" pitchFamily="34" charset="0"/>
                <a:ea typeface="ＭＳ Ｐゴシック" charset="0"/>
                <a:cs typeface="Arial" panose="020B0604020202020204" pitchFamily="34" charset="0"/>
              </a:rPr>
              <a:t>CPG weekly review of providers SITREP  (</a:t>
            </a:r>
            <a:r>
              <a:rPr lang="en-GB" altLang="en-US" sz="1600" dirty="0">
                <a:solidFill>
                  <a:prstClr val="black"/>
                </a:solidFill>
                <a:latin typeface="Arial" panose="020B0604020202020204" pitchFamily="34" charset="0"/>
                <a:ea typeface="ＭＳ Ｐゴシック" charset="0"/>
                <a:cs typeface="Arial" panose="020B0604020202020204" pitchFamily="34" charset="0"/>
              </a:rPr>
              <a:t>report </a:t>
            </a:r>
            <a:r>
              <a:rPr lang="en-GB" sz="1600" dirty="0">
                <a:latin typeface="Arial" panose="020B0604020202020204" pitchFamily="34" charset="0"/>
                <a:cs typeface="Arial" panose="020B0604020202020204" pitchFamily="34" charset="0"/>
              </a:rPr>
              <a:t>&gt;104d, &gt;62d, &gt;31d) </a:t>
            </a:r>
            <a:r>
              <a:rPr lang="en-GB" altLang="en-US" sz="1600" dirty="0">
                <a:latin typeface="Arial" panose="020B0604020202020204" pitchFamily="34" charset="0"/>
                <a:ea typeface="ＭＳ Ｐゴシック"/>
                <a:cs typeface="Arial" panose="020B0604020202020204" pitchFamily="34" charset="0"/>
              </a:rPr>
              <a:t> </a:t>
            </a:r>
            <a:r>
              <a:rPr lang="en-GB" altLang="en-US" sz="1600" b="1" dirty="0">
                <a:solidFill>
                  <a:prstClr val="black"/>
                </a:solidFill>
                <a:latin typeface="Arial" panose="020B0604020202020204" pitchFamily="34" charset="0"/>
                <a:ea typeface="ＭＳ Ｐゴシック" charset="0"/>
                <a:cs typeface="Arial" panose="020B0604020202020204" pitchFamily="34" charset="0"/>
              </a:rPr>
              <a:t>– </a:t>
            </a:r>
            <a:r>
              <a:rPr lang="en-GB" altLang="en-US" sz="1600" dirty="0">
                <a:solidFill>
                  <a:prstClr val="black"/>
                </a:solidFill>
                <a:latin typeface="Arial" panose="020B0604020202020204" pitchFamily="34" charset="0"/>
                <a:ea typeface="ＭＳ Ｐゴシック" charset="0"/>
                <a:cs typeface="Arial" panose="020B0604020202020204" pitchFamily="34" charset="0"/>
              </a:rPr>
              <a:t>early warning system to operationalise mutual aid</a:t>
            </a:r>
          </a:p>
          <a:p>
            <a:pPr marL="628650" marR="5080" lvl="1" indent="-171450">
              <a:spcBef>
                <a:spcPct val="0"/>
              </a:spcBef>
              <a:buClr>
                <a:schemeClr val="accent1"/>
              </a:buClr>
              <a:buFont typeface="Arial" panose="020B0604020202020204" pitchFamily="34" charset="0"/>
              <a:buChar char="•"/>
              <a:defRPr/>
            </a:pPr>
            <a:r>
              <a:rPr lang="en-GB" altLang="en-US" sz="1600" dirty="0">
                <a:solidFill>
                  <a:prstClr val="black"/>
                </a:solidFill>
                <a:latin typeface="Arial" panose="020B0604020202020204" pitchFamily="34" charset="0"/>
                <a:ea typeface="ＭＳ Ｐゴシック" charset="0"/>
                <a:cs typeface="Arial" panose="020B0604020202020204" pitchFamily="34" charset="0"/>
              </a:rPr>
              <a:t>SITREP reports also trust pressures in diagnostics, surgery, chemotherapy and radiotherapy, theatre and critical care capacity and other issues including staffing constraints and IT support. </a:t>
            </a:r>
            <a:endParaRPr lang="en-GB" altLang="en-US" sz="1600" dirty="0">
              <a:solidFill>
                <a:prstClr val="black"/>
              </a:solidFill>
              <a:latin typeface="Arial" panose="020B0604020202020204" pitchFamily="34" charset="0"/>
              <a:ea typeface="ＭＳ Ｐゴシック"/>
              <a:cs typeface="Arial" panose="020B0604020202020204" pitchFamily="34" charset="0"/>
            </a:endParaRPr>
          </a:p>
          <a:p>
            <a:pPr marL="628650" marR="5080" lvl="1" indent="-171450">
              <a:spcBef>
                <a:spcPct val="0"/>
              </a:spcBef>
              <a:buClr>
                <a:schemeClr val="accent1"/>
              </a:buClr>
              <a:buFont typeface="Arial" panose="020B0604020202020204" pitchFamily="34" charset="0"/>
              <a:buChar char="•"/>
              <a:defRPr/>
            </a:pPr>
            <a:r>
              <a:rPr lang="en-GB" sz="1600" dirty="0">
                <a:latin typeface="Arial" panose="020B0604020202020204" pitchFamily="34" charset="0"/>
                <a:cs typeface="Arial" panose="020B0604020202020204" pitchFamily="34" charset="0"/>
              </a:rPr>
              <a:t>Continue to revise existing clinical pathways where appropriate e.g. FIT in LGI</a:t>
            </a:r>
            <a:endParaRPr lang="en-GB" sz="1600" dirty="0">
              <a:latin typeface="Arial" panose="020B0604020202020204" pitchFamily="34" charset="0"/>
              <a:ea typeface="ＭＳ Ｐゴシック"/>
              <a:cs typeface="Arial" panose="020B0604020202020204" pitchFamily="34" charset="0"/>
            </a:endParaRPr>
          </a:p>
          <a:p>
            <a:pPr marL="628650" marR="5080" lvl="1" indent="-171450">
              <a:spcBef>
                <a:spcPct val="0"/>
              </a:spcBef>
              <a:buClr>
                <a:schemeClr val="accent1"/>
              </a:buClr>
              <a:buFont typeface="Arial" panose="020B0604020202020204" pitchFamily="34" charset="0"/>
              <a:buChar char="•"/>
              <a:defRPr/>
            </a:pPr>
            <a:r>
              <a:rPr lang="en-GB" altLang="en-US" sz="1600" b="1" dirty="0">
                <a:solidFill>
                  <a:prstClr val="black"/>
                </a:solidFill>
                <a:latin typeface="Arial" panose="020B0604020202020204" pitchFamily="34" charset="0"/>
                <a:ea typeface="ＭＳ Ｐゴシック" charset="0"/>
                <a:cs typeface="Arial" panose="020B0604020202020204" pitchFamily="34" charset="0"/>
              </a:rPr>
              <a:t>CPG oversight of long waiters by tumour site and provider, a</a:t>
            </a:r>
            <a:r>
              <a:rPr lang="en-GB" altLang="en-US" sz="1600" dirty="0">
                <a:latin typeface="Arial" panose="020B0604020202020204" pitchFamily="34" charset="0"/>
                <a:ea typeface="ＭＳ Ｐゴシック"/>
                <a:cs typeface="Arial" panose="020B0604020202020204" pitchFamily="34" charset="0"/>
              </a:rPr>
              <a:t>udit of 104-day Patient Choice, Upper and Lower GI, by tumour site breakdown WDDT and WODDT, with </a:t>
            </a:r>
            <a:r>
              <a:rPr lang="en-GB" altLang="en-US" sz="1600" dirty="0">
                <a:latin typeface="Arial" panose="020B0604020202020204" pitchFamily="34" charset="0"/>
                <a:ea typeface="ＭＳ Ｐゴシック" charset="0"/>
                <a:cs typeface="Arial" panose="020B0604020202020204" pitchFamily="34" charset="0"/>
              </a:rPr>
              <a:t>p</a:t>
            </a:r>
            <a:r>
              <a:rPr lang="en-GB" altLang="en-US" sz="1600" dirty="0">
                <a:solidFill>
                  <a:prstClr val="black"/>
                </a:solidFill>
                <a:latin typeface="Arial" panose="020B0604020202020204" pitchFamily="34" charset="0"/>
                <a:ea typeface="ＭＳ Ｐゴシック" charset="0"/>
                <a:cs typeface="Arial" panose="020B0604020202020204" pitchFamily="34" charset="0"/>
              </a:rPr>
              <a:t>rovider specific improvement plans requested where cause for concern</a:t>
            </a:r>
            <a:r>
              <a:rPr lang="en-GB" altLang="en-US" sz="1600" b="1" dirty="0">
                <a:solidFill>
                  <a:prstClr val="black"/>
                </a:solidFill>
                <a:latin typeface="Arial" panose="020B0604020202020204" pitchFamily="34" charset="0"/>
                <a:ea typeface="ＭＳ Ｐゴシック" charset="0"/>
                <a:cs typeface="Arial" panose="020B0604020202020204" pitchFamily="34" charset="0"/>
              </a:rPr>
              <a:t>, t</a:t>
            </a:r>
            <a:r>
              <a:rPr lang="en-GB" sz="1600" dirty="0">
                <a:latin typeface="Arial" panose="020B0604020202020204" pitchFamily="34" charset="0"/>
                <a:cs typeface="Arial" panose="020B0604020202020204" pitchFamily="34" charset="0"/>
              </a:rPr>
              <a:t>rack progress and implement any resulting action</a:t>
            </a:r>
            <a:endParaRPr lang="en-GB" altLang="en-US" sz="1600" dirty="0">
              <a:solidFill>
                <a:prstClr val="black"/>
              </a:solidFill>
              <a:latin typeface="Arial" panose="020B0604020202020204" pitchFamily="34" charset="0"/>
              <a:ea typeface="ＭＳ Ｐゴシック" charset="0"/>
              <a:cs typeface="Arial" panose="020B0604020202020204" pitchFamily="34" charset="0"/>
            </a:endParaRPr>
          </a:p>
          <a:p>
            <a:endParaRPr lang="en-GB" altLang="en-US" sz="1600" b="1" dirty="0">
              <a:latin typeface="Arial" panose="020B0604020202020204" pitchFamily="34" charset="0"/>
              <a:ea typeface="ＭＳ Ｐゴシック"/>
              <a:cs typeface="Arial" panose="020B0604020202020204" pitchFamily="34" charset="0"/>
            </a:endParaRPr>
          </a:p>
          <a:p>
            <a:r>
              <a:rPr lang="en-GB" altLang="en-US" sz="1600" b="1" dirty="0">
                <a:latin typeface="Arial" panose="020B0604020202020204" pitchFamily="34" charset="0"/>
                <a:ea typeface="ＭＳ Ｐゴシック"/>
                <a:cs typeface="Arial" panose="020B0604020202020204" pitchFamily="34" charset="0"/>
              </a:rPr>
              <a:t>Implement key interventions from Endoscopy, CT/MRI and Cancer Adopt &amp; Adapt Plans </a:t>
            </a:r>
            <a:r>
              <a:rPr lang="en-GB" sz="1600" dirty="0">
                <a:latin typeface="Arial" panose="020B0604020202020204" pitchFamily="34" charset="0"/>
                <a:cs typeface="Arial" panose="020B0604020202020204" pitchFamily="34" charset="0"/>
              </a:rPr>
              <a:t> </a:t>
            </a:r>
          </a:p>
          <a:p>
            <a:pPr marL="285750" indent="-285750">
              <a:spcBef>
                <a:spcPts val="0"/>
              </a:spcBef>
              <a:buClr>
                <a:schemeClr val="accent1"/>
              </a:buClr>
              <a:buFont typeface="Arial" panose="020B0604020202020204" pitchFamily="34" charset="0"/>
              <a:buChar char="•"/>
            </a:pPr>
            <a:r>
              <a:rPr lang="en-GB" sz="1600" dirty="0">
                <a:latin typeface="Arial" panose="020B0604020202020204" pitchFamily="34" charset="0"/>
                <a:cs typeface="Arial" panose="020B0604020202020204" pitchFamily="34" charset="0"/>
              </a:rPr>
              <a:t>Trusts and system supporting the delivery of relevant Adopt and Adapt endoscopy and CT/MRI diagnostics interventions and treatment so far as the provision of required funding permits; </a:t>
            </a:r>
          </a:p>
          <a:p>
            <a:endParaRPr lang="en-GB" sz="1600" b="1" dirty="0">
              <a:solidFill>
                <a:prstClr val="black"/>
              </a:solidFill>
              <a:latin typeface="Arial" panose="020B0604020202020204" pitchFamily="34" charset="0"/>
              <a:cs typeface="Arial" panose="020B0604020202020204" pitchFamily="34" charset="0"/>
            </a:endParaRPr>
          </a:p>
          <a:p>
            <a:r>
              <a:rPr lang="en-GB" sz="1600" b="1" dirty="0">
                <a:solidFill>
                  <a:prstClr val="black"/>
                </a:solidFill>
                <a:latin typeface="Arial" panose="020B0604020202020204" pitchFamily="34" charset="0"/>
                <a:cs typeface="Arial" panose="020B0604020202020204" pitchFamily="34" charset="0"/>
              </a:rPr>
              <a:t>Accelerate the development of RDSs, </a:t>
            </a:r>
            <a:r>
              <a:rPr lang="en-GB" altLang="en-US" sz="1600" dirty="0">
                <a:latin typeface="Arial" panose="020B0604020202020204" pitchFamily="34" charset="0"/>
                <a:ea typeface="ＭＳ Ｐゴシック" charset="0"/>
                <a:cs typeface="Arial" panose="020B0604020202020204" pitchFamily="34" charset="0"/>
              </a:rPr>
              <a:t>implementation and delivery for Non site specific and site specific suspected cancers as defined in the RDC plan, </a:t>
            </a:r>
            <a:r>
              <a:rPr lang="en-GB" sz="1600" dirty="0">
                <a:solidFill>
                  <a:prstClr val="black"/>
                </a:solidFill>
                <a:latin typeface="Arial" panose="020B0604020202020204" pitchFamily="34" charset="0"/>
                <a:cs typeface="Arial" panose="020B0604020202020204" pitchFamily="34" charset="0"/>
              </a:rPr>
              <a:t>recover the priority rapid diagnostic pathways to pre pandemic levels, and support going further  </a:t>
            </a:r>
            <a:r>
              <a:rPr lang="en-GB" sz="1600" b="1" dirty="0">
                <a:solidFill>
                  <a:prstClr val="black"/>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940889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95EC01-2353-400B-BCB5-C0F0750A96F2}"/>
              </a:ext>
            </a:extLst>
          </p:cNvPr>
          <p:cNvSpPr>
            <a:spLocks noGrp="1"/>
          </p:cNvSpPr>
          <p:nvPr>
            <p:ph type="ctrTitle"/>
          </p:nvPr>
        </p:nvSpPr>
        <p:spPr>
          <a:xfrm>
            <a:off x="127461" y="136526"/>
            <a:ext cx="9989128" cy="803274"/>
          </a:xfrm>
        </p:spPr>
        <p:txBody>
          <a:bodyPr/>
          <a:lstStyle/>
          <a:p>
            <a:r>
              <a:rPr lang="en-GB" sz="2400" dirty="0"/>
              <a:t>3. Ensure sufficient capacity to manage increased demand moving forwards including follow up care</a:t>
            </a:r>
          </a:p>
        </p:txBody>
      </p:sp>
      <p:sp>
        <p:nvSpPr>
          <p:cNvPr id="11" name="TextBox 10">
            <a:extLst>
              <a:ext uri="{FF2B5EF4-FFF2-40B4-BE49-F238E27FC236}">
                <a16:creationId xmlns:a16="http://schemas.microsoft.com/office/drawing/2014/main" xmlns="" id="{8C3196F3-FCF7-469C-9DA0-650A4C50F765}"/>
              </a:ext>
            </a:extLst>
          </p:cNvPr>
          <p:cNvSpPr txBox="1"/>
          <p:nvPr/>
        </p:nvSpPr>
        <p:spPr>
          <a:xfrm>
            <a:off x="241732" y="1151468"/>
            <a:ext cx="11708535" cy="5755422"/>
          </a:xfrm>
          <a:prstGeom prst="rect">
            <a:avLst/>
          </a:prstGeom>
          <a:noFill/>
        </p:spPr>
        <p:txBody>
          <a:bodyPr wrap="square" rtlCol="0">
            <a:spAutoFit/>
          </a:bodyPr>
          <a:lstStyle/>
          <a:p>
            <a:pPr marR="5080" lvl="0">
              <a:spcBef>
                <a:spcPct val="0"/>
              </a:spcBef>
              <a:defRPr/>
            </a:pPr>
            <a:r>
              <a:rPr lang="en-GB" altLang="en-US" sz="1600" b="1" dirty="0">
                <a:solidFill>
                  <a:prstClr val="black"/>
                </a:solidFill>
                <a:latin typeface="Arial" panose="020B0604020202020204" pitchFamily="34" charset="0"/>
                <a:ea typeface="ＭＳ Ｐゴシック"/>
                <a:cs typeface="Arial" panose="020B0604020202020204" pitchFamily="34" charset="0"/>
              </a:rPr>
              <a:t>Maximise use of available capacity through system wide working </a:t>
            </a:r>
            <a:endParaRPr lang="en-GB" altLang="en-US" sz="1600" b="1" dirty="0">
              <a:solidFill>
                <a:prstClr val="black"/>
              </a:solidFill>
              <a:latin typeface="Arial" panose="020B0604020202020204" pitchFamily="34" charset="0"/>
              <a:ea typeface="ＭＳ Ｐゴシック" charset="0"/>
              <a:cs typeface="Arial" panose="020B0604020202020204" pitchFamily="34" charset="0"/>
            </a:endParaRPr>
          </a:p>
          <a:p>
            <a:pPr marL="285750" marR="5080" lvl="1" indent="-285750">
              <a:spcBef>
                <a:spcPct val="0"/>
              </a:spcBef>
              <a:buClr>
                <a:schemeClr val="accent1"/>
              </a:buClr>
              <a:buFont typeface="Arial" panose="020B0604020202020204" pitchFamily="34" charset="0"/>
              <a:buChar char="•"/>
              <a:defRPr/>
            </a:pPr>
            <a:r>
              <a:rPr lang="en-GB" altLang="en-US" sz="1600" dirty="0">
                <a:solidFill>
                  <a:prstClr val="black"/>
                </a:solidFill>
                <a:latin typeface="Arial" panose="020B0604020202020204" pitchFamily="34" charset="0"/>
                <a:ea typeface="ＭＳ Ｐゴシック"/>
                <a:cs typeface="Arial" panose="020B0604020202020204" pitchFamily="34" charset="0"/>
              </a:rPr>
              <a:t>CPG oversight </a:t>
            </a:r>
            <a:r>
              <a:rPr lang="en-GB" altLang="en-US" sz="1600" dirty="0">
                <a:solidFill>
                  <a:prstClr val="black"/>
                </a:solidFill>
                <a:latin typeface="Arial" panose="020B0604020202020204" pitchFamily="34" charset="0"/>
                <a:ea typeface="ＭＳ Ｐゴシック" charset="0"/>
                <a:cs typeface="Arial" panose="020B0604020202020204" pitchFamily="34" charset="0"/>
              </a:rPr>
              <a:t>mutual aid hub agreed with SOP in place for surgery, </a:t>
            </a:r>
            <a:r>
              <a:rPr lang="en-GB" altLang="en-US" sz="1600" dirty="0">
                <a:solidFill>
                  <a:prstClr val="black"/>
                </a:solidFill>
                <a:latin typeface="Arial" panose="020B0604020202020204" pitchFamily="34" charset="0"/>
                <a:ea typeface="ＭＳ Ｐゴシック"/>
                <a:cs typeface="Arial" panose="020B0604020202020204" pitchFamily="34" charset="0"/>
              </a:rPr>
              <a:t>extending cancer hub mutual aid approach to all treatment modalities and diagnostics </a:t>
            </a:r>
            <a:endParaRPr lang="en-GB" altLang="en-US" sz="1600" dirty="0">
              <a:solidFill>
                <a:prstClr val="black"/>
              </a:solidFill>
              <a:latin typeface="Arial" panose="020B0604020202020204" pitchFamily="34" charset="0"/>
              <a:ea typeface="ＭＳ Ｐゴシック" charset="0"/>
              <a:cs typeface="Arial" panose="020B0604020202020204" pitchFamily="34" charset="0"/>
            </a:endParaRPr>
          </a:p>
          <a:p>
            <a:pPr marL="285750" marR="5080" lvl="1" indent="-285750">
              <a:spcBef>
                <a:spcPct val="0"/>
              </a:spcBef>
              <a:buClr>
                <a:schemeClr val="accent1"/>
              </a:buClr>
              <a:buFont typeface="Arial" panose="020B0604020202020204" pitchFamily="34" charset="0"/>
              <a:buChar char="•"/>
              <a:defRPr/>
            </a:pPr>
            <a:r>
              <a:rPr lang="en-GB" sz="1600" dirty="0">
                <a:solidFill>
                  <a:prstClr val="black"/>
                </a:solidFill>
                <a:latin typeface="Arial" panose="020B0604020202020204" pitchFamily="34" charset="0"/>
                <a:cs typeface="Arial" panose="020B0604020202020204" pitchFamily="34" charset="0"/>
              </a:rPr>
              <a:t>Continue to follow good </a:t>
            </a:r>
            <a:r>
              <a:rPr lang="en-GB" sz="1600" b="1" dirty="0">
                <a:solidFill>
                  <a:prstClr val="black"/>
                </a:solidFill>
                <a:latin typeface="Arial" panose="020B0604020202020204" pitchFamily="34" charset="0"/>
                <a:cs typeface="Arial" panose="020B0604020202020204" pitchFamily="34" charset="0"/>
              </a:rPr>
              <a:t>COVID-related practice </a:t>
            </a:r>
            <a:r>
              <a:rPr lang="en-GB" sz="1600" dirty="0">
                <a:solidFill>
                  <a:prstClr val="black"/>
                </a:solidFill>
                <a:latin typeface="Arial" panose="020B0604020202020204" pitchFamily="34" charset="0"/>
                <a:cs typeface="Arial" panose="020B0604020202020204" pitchFamily="34" charset="0"/>
              </a:rPr>
              <a:t>to provide services safely, protect staff, and improve productivity </a:t>
            </a:r>
          </a:p>
          <a:p>
            <a:pPr marL="285750" marR="5080" lvl="1" indent="-285750">
              <a:spcBef>
                <a:spcPct val="0"/>
              </a:spcBef>
              <a:buClr>
                <a:schemeClr val="accent1"/>
              </a:buClr>
              <a:buFont typeface="Arial" panose="020B0604020202020204" pitchFamily="34" charset="0"/>
              <a:buChar char="•"/>
              <a:defRPr/>
            </a:pPr>
            <a:r>
              <a:rPr lang="en-GB" sz="1600" dirty="0">
                <a:solidFill>
                  <a:prstClr val="black"/>
                </a:solidFill>
                <a:latin typeface="Arial" panose="020B0604020202020204" pitchFamily="34" charset="0"/>
                <a:cs typeface="Arial" panose="020B0604020202020204" pitchFamily="34" charset="0"/>
              </a:rPr>
              <a:t>Prioritise implementation of actions from Adapt and Adopt cancer workstream on optimising productivity and capacity for treatment</a:t>
            </a:r>
            <a:r>
              <a:rPr lang="en-GB" altLang="en-US" sz="1600" dirty="0">
                <a:solidFill>
                  <a:prstClr val="black"/>
                </a:solidFill>
                <a:latin typeface="Arial" panose="020B0604020202020204" pitchFamily="34" charset="0"/>
                <a:ea typeface="ＭＳ Ｐゴシック"/>
                <a:cs typeface="Arial" panose="020B0604020202020204" pitchFamily="34" charset="0"/>
              </a:rPr>
              <a:t>  </a:t>
            </a:r>
            <a:endParaRPr lang="en-GB" altLang="en-US" sz="1600" dirty="0">
              <a:solidFill>
                <a:prstClr val="black"/>
              </a:solidFill>
              <a:latin typeface="Arial" panose="020B0604020202020204" pitchFamily="34" charset="0"/>
              <a:ea typeface="ＭＳ Ｐゴシック" charset="0"/>
              <a:cs typeface="Arial" panose="020B0604020202020204" pitchFamily="34" charset="0"/>
            </a:endParaRPr>
          </a:p>
          <a:p>
            <a:pPr marL="285750" marR="5080" lvl="1" indent="-285750">
              <a:spcBef>
                <a:spcPct val="0"/>
              </a:spcBef>
              <a:buClr>
                <a:schemeClr val="accent1"/>
              </a:buClr>
              <a:buFont typeface="Arial" panose="020B0604020202020204" pitchFamily="34" charset="0"/>
              <a:buChar char="•"/>
              <a:defRPr/>
            </a:pPr>
            <a:r>
              <a:rPr lang="en-GB" sz="1600" dirty="0">
                <a:solidFill>
                  <a:prstClr val="black"/>
                </a:solidFill>
                <a:latin typeface="Arial" panose="020B0604020202020204" pitchFamily="34" charset="0"/>
                <a:cs typeface="Arial" panose="020B0604020202020204" pitchFamily="34" charset="0"/>
              </a:rPr>
              <a:t>Consider development of Community Diagnostic Hubs (Bristol Nightingale) and Rapid Diagnostic Centres (as more information emerges) </a:t>
            </a:r>
          </a:p>
          <a:p>
            <a:pPr marL="285750" marR="5080" lvl="1" indent="-285750">
              <a:spcBef>
                <a:spcPct val="0"/>
              </a:spcBef>
              <a:buClr>
                <a:schemeClr val="accent1"/>
              </a:buClr>
              <a:buFont typeface="Arial" panose="020B0604020202020204" pitchFamily="34" charset="0"/>
              <a:buChar char="•"/>
              <a:defRPr/>
            </a:pPr>
            <a:r>
              <a:rPr lang="en-GB" sz="1600" dirty="0">
                <a:solidFill>
                  <a:prstClr val="black"/>
                </a:solidFill>
                <a:latin typeface="Arial" panose="020B0604020202020204" pitchFamily="34" charset="0"/>
                <a:cs typeface="Arial" panose="020B0604020202020204" pitchFamily="34" charset="0"/>
              </a:rPr>
              <a:t>Support and enable wider approaches aimed at maximising available capacity, e.g. development of diagnostic networks, image sharing and networked reporting</a:t>
            </a:r>
          </a:p>
          <a:p>
            <a:pPr marL="285750" marR="5080" lvl="1" indent="-285750">
              <a:spcBef>
                <a:spcPct val="0"/>
              </a:spcBef>
              <a:buClr>
                <a:schemeClr val="accent1"/>
              </a:buClr>
              <a:buFont typeface="Arial" panose="020B0604020202020204" pitchFamily="34" charset="0"/>
              <a:buChar char="•"/>
              <a:defRPr/>
            </a:pPr>
            <a:endParaRPr lang="en-GB" sz="1600" dirty="0">
              <a:solidFill>
                <a:prstClr val="black"/>
              </a:solidFill>
              <a:latin typeface="Arial" panose="020B0604020202020204" pitchFamily="34" charset="0"/>
              <a:cs typeface="Arial" panose="020B0604020202020204" pitchFamily="34" charset="0"/>
            </a:endParaRPr>
          </a:p>
          <a:p>
            <a:r>
              <a:rPr lang="en-GB" altLang="en-US" sz="1600" b="1" dirty="0">
                <a:solidFill>
                  <a:prstClr val="black"/>
                </a:solidFill>
                <a:latin typeface="Arial" panose="020B0604020202020204" pitchFamily="34" charset="0"/>
                <a:ea typeface="ＭＳ Ｐゴシック"/>
                <a:cs typeface="Arial" panose="020B0604020202020204" pitchFamily="34" charset="0"/>
              </a:rPr>
              <a:t>Maximise Use of NHS and Independent Sector Providers </a:t>
            </a:r>
            <a:endParaRPr lang="en-GB" altLang="en-US" sz="1600" b="1" dirty="0">
              <a:solidFill>
                <a:prstClr val="black"/>
              </a:solidFill>
              <a:latin typeface="Arial" panose="020B0604020202020204" pitchFamily="34" charset="0"/>
              <a:ea typeface="ＭＳ Ｐゴシック" charset="0"/>
              <a:cs typeface="Arial" panose="020B0604020202020204" pitchFamily="34" charset="0"/>
            </a:endParaRPr>
          </a:p>
          <a:p>
            <a:pPr marL="285750" marR="5080" lvl="1" indent="-285750">
              <a:spcBef>
                <a:spcPct val="0"/>
              </a:spcBef>
              <a:buClr>
                <a:schemeClr val="accent1"/>
              </a:buClr>
              <a:buFont typeface="Arial" panose="020B0604020202020204" pitchFamily="34" charset="0"/>
              <a:buChar char="•"/>
              <a:defRPr/>
            </a:pPr>
            <a:r>
              <a:rPr lang="en-GB" sz="1600" dirty="0">
                <a:solidFill>
                  <a:prstClr val="black"/>
                </a:solidFill>
                <a:latin typeface="Arial" panose="020B0604020202020204" pitchFamily="34" charset="0"/>
                <a:cs typeface="Arial" panose="020B0604020202020204" pitchFamily="34" charset="0"/>
              </a:rPr>
              <a:t>IS capacity will continue to make an important ongoing contribution to protecting cancer treatment during the Phase 3 period as operational plans are progressed to manage COVID surges and winter pressures.</a:t>
            </a:r>
          </a:p>
          <a:p>
            <a:pPr marL="285750" marR="5080" lvl="1" indent="-285750">
              <a:spcBef>
                <a:spcPct val="0"/>
              </a:spcBef>
              <a:buClr>
                <a:schemeClr val="accent1"/>
              </a:buClr>
              <a:buFont typeface="Arial" panose="020B0604020202020204" pitchFamily="34" charset="0"/>
              <a:buChar char="•"/>
              <a:defRPr/>
            </a:pPr>
            <a:endParaRPr lang="en-GB" sz="1600" dirty="0">
              <a:solidFill>
                <a:prstClr val="black"/>
              </a:solidFill>
              <a:latin typeface="Arial" panose="020B0604020202020204" pitchFamily="34" charset="0"/>
              <a:ea typeface="ＭＳ Ｐゴシック" charset="0"/>
              <a:cs typeface="Arial" panose="020B0604020202020204" pitchFamily="34" charset="0"/>
            </a:endParaRPr>
          </a:p>
          <a:p>
            <a:r>
              <a:rPr lang="en-GB" sz="1600" b="1" dirty="0">
                <a:latin typeface="Arial" panose="020B0604020202020204" pitchFamily="34" charset="0"/>
                <a:cs typeface="Arial" panose="020B0604020202020204" pitchFamily="34" charset="0"/>
              </a:rPr>
              <a:t>Support recovery of PC&amp;S - </a:t>
            </a:r>
            <a:r>
              <a:rPr lang="en-GB" sz="1600" dirty="0">
                <a:latin typeface="Arial" panose="020B0604020202020204" pitchFamily="34" charset="0"/>
                <a:cs typeface="Arial" panose="020B0604020202020204" pitchFamily="34" charset="0"/>
              </a:rPr>
              <a:t>delivery of personalised stratified follow up (PSFU) and personalised care interventions will support recovery through freeing up outpatient appointment capacity.</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Implement FIT prior to LGI 2ww referrals</a:t>
            </a:r>
            <a:r>
              <a:rPr lang="en-GB" sz="1600" dirty="0">
                <a:latin typeface="Arial" panose="020B0604020202020204" pitchFamily="34" charset="0"/>
                <a:cs typeface="Arial" panose="020B0604020202020204" pitchFamily="34" charset="0"/>
              </a:rPr>
              <a:t>, c50% reduction in LGI referrals.</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Implement teledermatology pre-2ww referral </a:t>
            </a:r>
            <a:r>
              <a:rPr lang="en-GB" sz="1600" dirty="0">
                <a:latin typeface="Arial" panose="020B0604020202020204" pitchFamily="34" charset="0"/>
                <a:cs typeface="Arial" panose="020B0604020202020204" pitchFamily="34" charset="0"/>
              </a:rPr>
              <a:t>(Leeds model) which from pilot phase shows c50% reduction in skin cancer referrals required.</a:t>
            </a:r>
          </a:p>
          <a:p>
            <a:r>
              <a:rPr lang="en-GB" sz="1600" b="1" dirty="0">
                <a:solidFill>
                  <a:prstClr val="black"/>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40166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95EC01-2353-400B-BCB5-C0F0750A96F2}"/>
              </a:ext>
            </a:extLst>
          </p:cNvPr>
          <p:cNvSpPr>
            <a:spLocks noGrp="1"/>
          </p:cNvSpPr>
          <p:nvPr>
            <p:ph type="ctrTitle"/>
          </p:nvPr>
        </p:nvSpPr>
        <p:spPr>
          <a:xfrm>
            <a:off x="127461" y="136526"/>
            <a:ext cx="9989128" cy="482906"/>
          </a:xfrm>
        </p:spPr>
        <p:txBody>
          <a:bodyPr anchor="ctr"/>
          <a:lstStyle/>
          <a:p>
            <a:r>
              <a:rPr lang="en-GB" sz="2400" dirty="0"/>
              <a:t>SWAG Lung Recovery Plan – referrals </a:t>
            </a:r>
            <a:r>
              <a:rPr lang="en-GB" sz="2400" dirty="0">
                <a:solidFill>
                  <a:schemeClr val="accent1"/>
                </a:solidFill>
              </a:rPr>
              <a:t>55% from baseline  </a:t>
            </a:r>
          </a:p>
        </p:txBody>
      </p:sp>
      <p:graphicFrame>
        <p:nvGraphicFramePr>
          <p:cNvPr id="7" name="Table 6">
            <a:extLst>
              <a:ext uri="{FF2B5EF4-FFF2-40B4-BE49-F238E27FC236}">
                <a16:creationId xmlns:a16="http://schemas.microsoft.com/office/drawing/2014/main" xmlns="" id="{562FF6BC-7C98-4824-8F3D-16782A40AE47}"/>
              </a:ext>
            </a:extLst>
          </p:cNvPr>
          <p:cNvGraphicFramePr>
            <a:graphicFrameLocks noGrp="1"/>
          </p:cNvGraphicFramePr>
          <p:nvPr/>
        </p:nvGraphicFramePr>
        <p:xfrm>
          <a:off x="127461" y="818148"/>
          <a:ext cx="6283507" cy="5496025"/>
        </p:xfrm>
        <a:graphic>
          <a:graphicData uri="http://schemas.openxmlformats.org/drawingml/2006/table">
            <a:tbl>
              <a:tblPr firstRow="1" firstCol="1" bandRow="1"/>
              <a:tblGrid>
                <a:gridCol w="2130868">
                  <a:extLst>
                    <a:ext uri="{9D8B030D-6E8A-4147-A177-3AD203B41FA5}">
                      <a16:colId xmlns:a16="http://schemas.microsoft.com/office/drawing/2014/main" xmlns="" val="2263446328"/>
                    </a:ext>
                  </a:extLst>
                </a:gridCol>
                <a:gridCol w="4152639">
                  <a:extLst>
                    <a:ext uri="{9D8B030D-6E8A-4147-A177-3AD203B41FA5}">
                      <a16:colId xmlns:a16="http://schemas.microsoft.com/office/drawing/2014/main" xmlns="" val="3030754246"/>
                    </a:ext>
                  </a:extLst>
                </a:gridCol>
              </a:tblGrid>
              <a:tr h="186170">
                <a:tc>
                  <a:txBody>
                    <a:bodyPr/>
                    <a:lstStyle/>
                    <a:p>
                      <a:pPr>
                        <a:lnSpc>
                          <a:spcPct val="107000"/>
                        </a:lnSpc>
                        <a:spcAft>
                          <a:spcPts val="0"/>
                        </a:spcAft>
                      </a:pPr>
                      <a:r>
                        <a:rPr lang="en-GB" sz="1100" b="0">
                          <a:effectLst/>
                          <a:latin typeface="Arial" panose="020B0604020202020204" pitchFamily="34" charset="0"/>
                          <a:ea typeface="Calibri" panose="020F0502020204030204" pitchFamily="34" charset="0"/>
                          <a:cs typeface="Arial" panose="020B0604020202020204" pitchFamily="34" charset="0"/>
                        </a:rPr>
                        <a:t>Alliance Objectives</a:t>
                      </a:r>
                    </a:p>
                  </a:txBody>
                  <a:tcPr marL="48588" marR="48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nSpc>
                          <a:spcPct val="107000"/>
                        </a:lnSpc>
                        <a:spcAft>
                          <a:spcPts val="0"/>
                        </a:spcAft>
                      </a:pPr>
                      <a:r>
                        <a:rPr lang="en-GB" sz="1100" b="0">
                          <a:effectLst/>
                          <a:latin typeface="Arial" panose="020B0604020202020204" pitchFamily="34" charset="0"/>
                          <a:ea typeface="Calibri" panose="020F0502020204030204" pitchFamily="34" charset="0"/>
                          <a:cs typeface="Arial" panose="020B0604020202020204" pitchFamily="34" charset="0"/>
                        </a:rPr>
                        <a:t>Action Plan to Implement:  </a:t>
                      </a:r>
                    </a:p>
                  </a:txBody>
                  <a:tcPr marL="48588" marR="48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42466831"/>
                  </a:ext>
                </a:extLst>
              </a:tr>
              <a:tr h="5309855">
                <a:tc>
                  <a:txBody>
                    <a:bodyPr/>
                    <a:lstStyle/>
                    <a:p>
                      <a:pPr marL="0" lvl="0" indent="0">
                        <a:lnSpc>
                          <a:spcPct val="120000"/>
                        </a:lnSpc>
                        <a:spcAft>
                          <a:spcPts val="0"/>
                        </a:spcAft>
                        <a:buFont typeface="Symbol" panose="05050102010706020507" pitchFamily="18" charset="2"/>
                        <a:buNone/>
                      </a:pPr>
                      <a:r>
                        <a:rPr lang="en-GB" sz="11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Recover DA CXR numbers to pre-</a:t>
                      </a:r>
                      <a:r>
                        <a:rPr lang="en-GB" sz="1100" b="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covid</a:t>
                      </a:r>
                      <a:r>
                        <a:rPr lang="en-GB" sz="11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 baseline pre winter pressures</a:t>
                      </a:r>
                      <a:endParaRPr lang="en-GB" sz="1100" b="0" dirty="0">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20000"/>
                        </a:lnSpc>
                        <a:spcAft>
                          <a:spcPts val="0"/>
                        </a:spcAft>
                        <a:buFont typeface="Symbol" panose="05050102010706020507" pitchFamily="18" charset="2"/>
                        <a:buNone/>
                      </a:pPr>
                      <a:r>
                        <a:rPr lang="en-GB" sz="11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Recover </a:t>
                      </a:r>
                      <a:r>
                        <a:rPr lang="en-GB" sz="1100" b="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eRS</a:t>
                      </a:r>
                      <a:r>
                        <a:rPr lang="en-GB" sz="11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 (or internal) 2ww booking / referral numbers to baseline pre winter pressures</a:t>
                      </a:r>
                      <a:endParaRPr lang="en-GB" sz="1100" b="0" dirty="0">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20000"/>
                        </a:lnSpc>
                        <a:spcAft>
                          <a:spcPts val="0"/>
                        </a:spcAft>
                        <a:buFont typeface="Symbol" panose="05050102010706020507" pitchFamily="18" charset="2"/>
                        <a:buNone/>
                      </a:pPr>
                      <a:r>
                        <a:rPr lang="en-GB" sz="11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Prevent increase in ED lung cancer diagnosis during winter 2020/21</a:t>
                      </a:r>
                      <a:endParaRPr lang="en-GB" sz="1100" b="0" dirty="0">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20000"/>
                        </a:lnSpc>
                        <a:spcAft>
                          <a:spcPts val="0"/>
                        </a:spcAft>
                        <a:buFont typeface="Symbol" panose="05050102010706020507" pitchFamily="18" charset="2"/>
                        <a:buNone/>
                      </a:pPr>
                      <a:r>
                        <a:rPr lang="en-GB" sz="11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Recover the baseline number of patients escalated to CT within 72 hours</a:t>
                      </a:r>
                      <a:endParaRPr lang="en-GB" sz="1100" b="0" dirty="0">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20000"/>
                        </a:lnSpc>
                        <a:spcAft>
                          <a:spcPts val="0"/>
                        </a:spcAft>
                        <a:buFont typeface="Symbol" panose="05050102010706020507" pitchFamily="18" charset="2"/>
                        <a:buNone/>
                      </a:pPr>
                      <a:r>
                        <a:rPr lang="en-GB" sz="11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All providers D/C post normal CT without appointment</a:t>
                      </a:r>
                      <a:endParaRPr lang="en-GB" sz="1100" b="0" dirty="0">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20000"/>
                        </a:lnSpc>
                        <a:spcAft>
                          <a:spcPts val="0"/>
                        </a:spcAft>
                        <a:buFont typeface="Symbol" panose="05050102010706020507" pitchFamily="18" charset="2"/>
                        <a:buNone/>
                      </a:pPr>
                      <a:r>
                        <a:rPr lang="en-GB" sz="11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All providers to adopt NHS Lung cancer treatment algorithms and request defined test bundles at 1</a:t>
                      </a:r>
                      <a:r>
                        <a:rPr lang="en-GB" sz="1100" b="0" baseline="300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t>
                      </a:r>
                      <a:r>
                        <a:rPr lang="en-GB" sz="11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 OPA</a:t>
                      </a:r>
                      <a:endParaRPr lang="en-GB" sz="1100" b="0" dirty="0">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20000"/>
                        </a:lnSpc>
                        <a:spcAft>
                          <a:spcPts val="0"/>
                        </a:spcAft>
                        <a:buFont typeface="Symbol" panose="05050102010706020507" pitchFamily="18" charset="2"/>
                        <a:buNone/>
                      </a:pPr>
                      <a:r>
                        <a:rPr lang="en-GB" sz="11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Ensure curative treatments return to  pre-</a:t>
                      </a:r>
                      <a:r>
                        <a:rPr lang="en-GB" sz="1100" b="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covid</a:t>
                      </a:r>
                      <a:r>
                        <a:rPr lang="en-GB" sz="11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 baseline levels pre December 2020</a:t>
                      </a:r>
                      <a:endParaRPr lang="en-GB" sz="1100" b="0" dirty="0">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20000"/>
                        </a:lnSpc>
                        <a:spcAft>
                          <a:spcPts val="0"/>
                        </a:spcAft>
                        <a:buFont typeface="Symbol" panose="05050102010706020507" pitchFamily="18" charset="2"/>
                        <a:buNone/>
                      </a:pPr>
                      <a:r>
                        <a:rPr lang="en-GB" sz="11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Apply the Rapid Diagnostic Centre principles to suspected lung cancer pathways at all providers</a:t>
                      </a:r>
                      <a:endParaRPr lang="en-GB" sz="1100" b="0" dirty="0">
                        <a:effectLst/>
                        <a:latin typeface="Arial" panose="020B0604020202020204" pitchFamily="34" charset="0"/>
                        <a:ea typeface="Calibri" panose="020F0502020204030204" pitchFamily="34" charset="0"/>
                        <a:cs typeface="Arial" panose="020B0604020202020204" pitchFamily="34" charset="0"/>
                      </a:endParaRPr>
                    </a:p>
                  </a:txBody>
                  <a:tcPr marL="48588" marR="48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nSpc>
                          <a:spcPct val="107000"/>
                        </a:lnSpc>
                        <a:spcAft>
                          <a:spcPts val="0"/>
                        </a:spcAft>
                      </a:pPr>
                      <a:r>
                        <a:rPr lang="en-GB" sz="1100" b="0" dirty="0">
                          <a:effectLst/>
                          <a:latin typeface="Arial" panose="020B0604020202020204" pitchFamily="34" charset="0"/>
                          <a:ea typeface="Calibri" panose="020F0502020204030204" pitchFamily="34" charset="0"/>
                          <a:cs typeface="Arial" panose="020B0604020202020204" pitchFamily="34" charset="0"/>
                        </a:rPr>
                        <a:t>Preparation; Complete</a:t>
                      </a:r>
                    </a:p>
                    <a:p>
                      <a:pPr>
                        <a:lnSpc>
                          <a:spcPct val="107000"/>
                        </a:lnSpc>
                        <a:spcAft>
                          <a:spcPts val="0"/>
                        </a:spcAft>
                      </a:pPr>
                      <a:r>
                        <a:rPr lang="en-GB" sz="1100" b="0" dirty="0">
                          <a:effectLst/>
                          <a:latin typeface="Arial" panose="020B0604020202020204" pitchFamily="34" charset="0"/>
                          <a:ea typeface="Calibri" panose="020F0502020204030204" pitchFamily="34" charset="0"/>
                          <a:cs typeface="Arial" panose="020B0604020202020204" pitchFamily="34" charset="0"/>
                        </a:rPr>
                        <a:t>Describe current DA CXR and </a:t>
                      </a:r>
                      <a:r>
                        <a:rPr lang="en-GB" sz="1100" b="0" dirty="0" err="1">
                          <a:effectLst/>
                          <a:latin typeface="Arial" panose="020B0604020202020204" pitchFamily="34" charset="0"/>
                          <a:ea typeface="Calibri" panose="020F0502020204030204" pitchFamily="34" charset="0"/>
                          <a:cs typeface="Arial" panose="020B0604020202020204" pitchFamily="34" charset="0"/>
                        </a:rPr>
                        <a:t>eRS</a:t>
                      </a:r>
                      <a:r>
                        <a:rPr lang="en-GB" sz="1100" b="0" dirty="0">
                          <a:effectLst/>
                          <a:latin typeface="Arial" panose="020B0604020202020204" pitchFamily="34" charset="0"/>
                          <a:ea typeface="Calibri" panose="020F0502020204030204" pitchFamily="34" charset="0"/>
                          <a:cs typeface="Arial" panose="020B0604020202020204" pitchFamily="34" charset="0"/>
                        </a:rPr>
                        <a:t> 2ww lung bookings comparative to baseline and project recovery trajectory with and without intervention</a:t>
                      </a:r>
                    </a:p>
                    <a:p>
                      <a:pPr>
                        <a:lnSpc>
                          <a:spcPct val="107000"/>
                        </a:lnSpc>
                        <a:spcAft>
                          <a:spcPts val="0"/>
                        </a:spcAft>
                      </a:pPr>
                      <a:r>
                        <a:rPr lang="en-GB" sz="1100" b="0" dirty="0">
                          <a:effectLst/>
                          <a:latin typeface="Arial" panose="020B0604020202020204" pitchFamily="34" charset="0"/>
                          <a:ea typeface="Calibri" panose="020F0502020204030204" pitchFamily="34" charset="0"/>
                          <a:cs typeface="Arial" panose="020B0604020202020204" pitchFamily="34" charset="0"/>
                        </a:rPr>
                        <a:t>Describe recovery trajectory with and without intervention for diagnostics, appointments, diagnosed cancers and treatments</a:t>
                      </a:r>
                    </a:p>
                    <a:p>
                      <a:pPr>
                        <a:lnSpc>
                          <a:spcPct val="107000"/>
                        </a:lnSpc>
                        <a:spcAft>
                          <a:spcPts val="0"/>
                        </a:spcAft>
                      </a:pPr>
                      <a:r>
                        <a:rPr lang="en-GB" sz="1100" b="0" dirty="0">
                          <a:effectLst/>
                          <a:latin typeface="Arial" panose="020B0604020202020204" pitchFamily="34" charset="0"/>
                          <a:ea typeface="Calibri" panose="020F0502020204030204" pitchFamily="34" charset="0"/>
                          <a:cs typeface="Arial" panose="020B0604020202020204" pitchFamily="34" charset="0"/>
                        </a:rPr>
                        <a:t>Identify STPs with slower recovery trajectories for increased support</a:t>
                      </a:r>
                    </a:p>
                    <a:p>
                      <a:pPr>
                        <a:lnSpc>
                          <a:spcPct val="107000"/>
                        </a:lnSpc>
                        <a:spcAft>
                          <a:spcPts val="0"/>
                        </a:spcAft>
                      </a:pPr>
                      <a:r>
                        <a:rPr lang="en-GB" sz="1100" b="0" dirty="0">
                          <a:effectLst/>
                          <a:latin typeface="Arial" panose="020B0604020202020204" pitchFamily="34" charset="0"/>
                          <a:ea typeface="Calibri" panose="020F0502020204030204" pitchFamily="34" charset="0"/>
                          <a:cs typeface="Arial" panose="020B0604020202020204" pitchFamily="34" charset="0"/>
                        </a:rPr>
                        <a:t>Strand 1</a:t>
                      </a:r>
                    </a:p>
                    <a:p>
                      <a:pPr>
                        <a:lnSpc>
                          <a:spcPct val="107000"/>
                        </a:lnSpc>
                        <a:spcAft>
                          <a:spcPts val="0"/>
                        </a:spcAft>
                      </a:pPr>
                      <a:r>
                        <a:rPr lang="en-GB" sz="1100" b="0" dirty="0">
                          <a:effectLst/>
                          <a:latin typeface="Arial" panose="020B0604020202020204" pitchFamily="34" charset="0"/>
                          <a:ea typeface="Calibri" panose="020F0502020204030204" pitchFamily="34" charset="0"/>
                          <a:cs typeface="Arial" panose="020B0604020202020204" pitchFamily="34" charset="0"/>
                        </a:rPr>
                        <a:t>Lung Cancer Specific SW regional version of NHS England and NHS Improvement national ‘Help us to help you’ campaign</a:t>
                      </a:r>
                    </a:p>
                    <a:p>
                      <a:pPr>
                        <a:lnSpc>
                          <a:spcPct val="107000"/>
                        </a:lnSpc>
                        <a:spcAft>
                          <a:spcPts val="0"/>
                        </a:spcAft>
                      </a:pPr>
                      <a:r>
                        <a:rPr lang="en-GB" sz="1100" b="0" dirty="0">
                          <a:effectLst/>
                          <a:latin typeface="Arial" panose="020B0604020202020204" pitchFamily="34" charset="0"/>
                          <a:ea typeface="Calibri" panose="020F0502020204030204" pitchFamily="34" charset="0"/>
                          <a:cs typeface="Arial" panose="020B0604020202020204" pitchFamily="34" charset="0"/>
                        </a:rPr>
                        <a:t>Strand 2</a:t>
                      </a:r>
                    </a:p>
                    <a:p>
                      <a:pPr>
                        <a:lnSpc>
                          <a:spcPct val="107000"/>
                        </a:lnSpc>
                        <a:spcAft>
                          <a:spcPts val="0"/>
                        </a:spcAft>
                      </a:pPr>
                      <a:r>
                        <a:rPr lang="en-GB" sz="1100" b="0" dirty="0">
                          <a:effectLst/>
                          <a:latin typeface="Arial" panose="020B0604020202020204" pitchFamily="34" charset="0"/>
                          <a:ea typeface="Calibri" panose="020F0502020204030204" pitchFamily="34" charset="0"/>
                          <a:cs typeface="Arial" panose="020B0604020202020204" pitchFamily="34" charset="0"/>
                        </a:rPr>
                        <a:t>STP lung referral recovery plans to include; </a:t>
                      </a:r>
                    </a:p>
                    <a:p>
                      <a:pPr marL="342900" lvl="0" indent="-342900">
                        <a:lnSpc>
                          <a:spcPct val="107000"/>
                        </a:lnSpc>
                        <a:spcAft>
                          <a:spcPts val="0"/>
                        </a:spcAft>
                        <a:buFont typeface="Arial" panose="020B0604020202020204" pitchFamily="34" charset="0"/>
                        <a:buChar char="•"/>
                        <a:tabLst>
                          <a:tab pos="457200" algn="l"/>
                        </a:tabLst>
                      </a:pPr>
                      <a:r>
                        <a:rPr lang="en-GB" sz="1100" b="0" dirty="0">
                          <a:effectLst/>
                          <a:latin typeface="Arial" panose="020B0604020202020204" pitchFamily="34" charset="0"/>
                          <a:ea typeface="Calibri" panose="020F0502020204030204" pitchFamily="34" charset="0"/>
                          <a:cs typeface="Arial" panose="020B0604020202020204" pitchFamily="34" charset="0"/>
                        </a:rPr>
                        <a:t>GP Support</a:t>
                      </a:r>
                    </a:p>
                    <a:p>
                      <a:pPr marL="342900" lvl="0" indent="-342900">
                        <a:lnSpc>
                          <a:spcPct val="107000"/>
                        </a:lnSpc>
                        <a:spcAft>
                          <a:spcPts val="0"/>
                        </a:spcAft>
                        <a:buFont typeface="Arial" panose="020B0604020202020204" pitchFamily="34" charset="0"/>
                        <a:buChar char="•"/>
                        <a:tabLst>
                          <a:tab pos="457200" algn="l"/>
                        </a:tabLst>
                      </a:pPr>
                      <a:r>
                        <a:rPr lang="en-GB" sz="1100" b="0" dirty="0">
                          <a:effectLst/>
                          <a:latin typeface="Arial" panose="020B0604020202020204" pitchFamily="34" charset="0"/>
                          <a:ea typeface="Calibri" panose="020F0502020204030204" pitchFamily="34" charset="0"/>
                          <a:cs typeface="Arial" panose="020B0604020202020204" pitchFamily="34" charset="0"/>
                        </a:rPr>
                        <a:t>Identification and plan to address access inequalities</a:t>
                      </a:r>
                    </a:p>
                    <a:p>
                      <a:pPr marL="342900" lvl="0" indent="-342900">
                        <a:lnSpc>
                          <a:spcPct val="107000"/>
                        </a:lnSpc>
                        <a:spcAft>
                          <a:spcPts val="0"/>
                        </a:spcAft>
                        <a:buFont typeface="Arial" panose="020B0604020202020204" pitchFamily="34" charset="0"/>
                        <a:buChar char="•"/>
                        <a:tabLst>
                          <a:tab pos="457200" algn="l"/>
                        </a:tabLst>
                      </a:pPr>
                      <a:r>
                        <a:rPr lang="en-GB" sz="1100" b="0" dirty="0">
                          <a:effectLst/>
                          <a:latin typeface="Arial" panose="020B0604020202020204" pitchFamily="34" charset="0"/>
                          <a:ea typeface="Calibri" panose="020F0502020204030204" pitchFamily="34" charset="0"/>
                          <a:cs typeface="Arial" panose="020B0604020202020204" pitchFamily="34" charset="0"/>
                        </a:rPr>
                        <a:t>Direct Access Diagnostics</a:t>
                      </a:r>
                    </a:p>
                    <a:p>
                      <a:pPr marL="342900" lvl="0" indent="-342900">
                        <a:lnSpc>
                          <a:spcPct val="107000"/>
                        </a:lnSpc>
                        <a:spcAft>
                          <a:spcPts val="0"/>
                        </a:spcAft>
                        <a:buFont typeface="Arial" panose="020B0604020202020204" pitchFamily="34" charset="0"/>
                        <a:buChar char="•"/>
                        <a:tabLst>
                          <a:tab pos="457200" algn="l"/>
                        </a:tabLst>
                      </a:pPr>
                      <a:r>
                        <a:rPr lang="en-GB" sz="1100" b="0" dirty="0">
                          <a:effectLst/>
                          <a:latin typeface="Arial" panose="020B0604020202020204" pitchFamily="34" charset="0"/>
                          <a:ea typeface="Calibri" panose="020F0502020204030204" pitchFamily="34" charset="0"/>
                          <a:cs typeface="Arial" panose="020B0604020202020204" pitchFamily="34" charset="0"/>
                        </a:rPr>
                        <a:t>Imaging ‘adopt and adapt’ plans</a:t>
                      </a:r>
                    </a:p>
                    <a:p>
                      <a:pPr marL="342900" lvl="0" indent="-342900">
                        <a:lnSpc>
                          <a:spcPct val="107000"/>
                        </a:lnSpc>
                        <a:spcAft>
                          <a:spcPts val="0"/>
                        </a:spcAft>
                        <a:buFont typeface="Arial" panose="020B0604020202020204" pitchFamily="34" charset="0"/>
                        <a:buChar char="•"/>
                        <a:tabLst>
                          <a:tab pos="457200" algn="l"/>
                        </a:tabLst>
                      </a:pPr>
                      <a:r>
                        <a:rPr lang="en-GB" sz="1100" b="0" dirty="0">
                          <a:effectLst/>
                          <a:latin typeface="Arial" panose="020B0604020202020204" pitchFamily="34" charset="0"/>
                          <a:ea typeface="Calibri" panose="020F0502020204030204" pitchFamily="34" charset="0"/>
                          <a:cs typeface="Arial" panose="020B0604020202020204" pitchFamily="34" charset="0"/>
                        </a:rPr>
                        <a:t>NOLCP pathway innovations </a:t>
                      </a:r>
                    </a:p>
                    <a:p>
                      <a:pPr marL="342900" lvl="0" indent="-342900">
                        <a:lnSpc>
                          <a:spcPct val="107000"/>
                        </a:lnSpc>
                        <a:spcAft>
                          <a:spcPts val="0"/>
                        </a:spcAft>
                        <a:buFont typeface="Arial" panose="020B0604020202020204" pitchFamily="34" charset="0"/>
                        <a:buChar char="•"/>
                        <a:tabLst>
                          <a:tab pos="457200" algn="l"/>
                        </a:tabLst>
                      </a:pPr>
                      <a:r>
                        <a:rPr lang="en-GB" sz="1100" b="0" dirty="0">
                          <a:effectLst/>
                          <a:latin typeface="Arial" panose="020B0604020202020204" pitchFamily="34" charset="0"/>
                          <a:ea typeface="Calibri" panose="020F0502020204030204" pitchFamily="34" charset="0"/>
                          <a:cs typeface="Arial" panose="020B0604020202020204" pitchFamily="34" charset="0"/>
                        </a:rPr>
                        <a:t>NOLCP pathway improvements </a:t>
                      </a:r>
                    </a:p>
                    <a:p>
                      <a:pPr marL="342900" lvl="0" indent="-342900">
                        <a:lnSpc>
                          <a:spcPct val="107000"/>
                        </a:lnSpc>
                        <a:spcAft>
                          <a:spcPts val="0"/>
                        </a:spcAft>
                        <a:buFont typeface="Arial" panose="020B0604020202020204" pitchFamily="34" charset="0"/>
                        <a:buChar char="•"/>
                        <a:tabLst>
                          <a:tab pos="457200" algn="l"/>
                        </a:tabLst>
                      </a:pPr>
                      <a:r>
                        <a:rPr lang="en-GB" sz="1100" b="0" dirty="0">
                          <a:effectLst/>
                          <a:latin typeface="Arial" panose="020B0604020202020204" pitchFamily="34" charset="0"/>
                          <a:ea typeface="Calibri" panose="020F0502020204030204" pitchFamily="34" charset="0"/>
                          <a:cs typeface="Arial" panose="020B0604020202020204" pitchFamily="34" charset="0"/>
                        </a:rPr>
                        <a:t>Curative Intent Management Pathway </a:t>
                      </a:r>
                    </a:p>
                    <a:p>
                      <a:pPr marL="342900" lvl="0" indent="-342900">
                        <a:lnSpc>
                          <a:spcPct val="107000"/>
                        </a:lnSpc>
                        <a:spcAft>
                          <a:spcPts val="0"/>
                        </a:spcAft>
                        <a:buFont typeface="Arial" panose="020B0604020202020204" pitchFamily="34" charset="0"/>
                        <a:buChar char="•"/>
                        <a:tabLst>
                          <a:tab pos="457200" algn="l"/>
                        </a:tabLst>
                      </a:pPr>
                      <a:r>
                        <a:rPr lang="en-GB" sz="1100" b="0" dirty="0">
                          <a:effectLst/>
                          <a:latin typeface="Arial" panose="020B0604020202020204" pitchFamily="34" charset="0"/>
                          <a:ea typeface="Calibri" panose="020F0502020204030204" pitchFamily="34" charset="0"/>
                          <a:cs typeface="Arial" panose="020B0604020202020204" pitchFamily="34" charset="0"/>
                        </a:rPr>
                        <a:t>Rapid Diagnostic Centre principles applied to suspected lung cancer pathway including adoption of Rapid Diagnostic Lung Cancer Timed Pathway </a:t>
                      </a:r>
                    </a:p>
                    <a:p>
                      <a:pPr>
                        <a:lnSpc>
                          <a:spcPct val="107000"/>
                        </a:lnSpc>
                        <a:spcAft>
                          <a:spcPts val="0"/>
                        </a:spcAft>
                      </a:pPr>
                      <a:r>
                        <a:rPr lang="en-GB" sz="1100" b="0" dirty="0">
                          <a:effectLst/>
                          <a:latin typeface="Arial" panose="020B0604020202020204" pitchFamily="34" charset="0"/>
                          <a:ea typeface="Calibri" panose="020F0502020204030204" pitchFamily="34" charset="0"/>
                          <a:cs typeface="Arial" panose="020B0604020202020204" pitchFamily="34" charset="0"/>
                        </a:rPr>
                        <a:t>Strand 3 </a:t>
                      </a:r>
                    </a:p>
                    <a:p>
                      <a:pPr>
                        <a:lnSpc>
                          <a:spcPct val="107000"/>
                        </a:lnSpc>
                        <a:spcAft>
                          <a:spcPts val="0"/>
                        </a:spcAft>
                      </a:pPr>
                      <a:r>
                        <a:rPr lang="en-GB" sz="1100" b="0" dirty="0">
                          <a:effectLst/>
                          <a:latin typeface="Arial" panose="020B0604020202020204" pitchFamily="34" charset="0"/>
                          <a:ea typeface="Calibri" panose="020F0502020204030204" pitchFamily="34" charset="0"/>
                          <a:cs typeface="Arial" panose="020B0604020202020204" pitchFamily="34" charset="0"/>
                        </a:rPr>
                        <a:t>CA programme of PCN DES Early Diagnosis support</a:t>
                      </a:r>
                    </a:p>
                    <a:p>
                      <a:pPr>
                        <a:lnSpc>
                          <a:spcPct val="107000"/>
                        </a:lnSpc>
                        <a:spcAft>
                          <a:spcPts val="0"/>
                        </a:spcAft>
                      </a:pPr>
                      <a:r>
                        <a:rPr lang="en-GB" sz="1100" b="0" dirty="0">
                          <a:effectLst/>
                          <a:latin typeface="Arial" panose="020B0604020202020204" pitchFamily="34" charset="0"/>
                          <a:ea typeface="Calibri" panose="020F0502020204030204" pitchFamily="34" charset="0"/>
                          <a:cs typeface="Arial" panose="020B0604020202020204" pitchFamily="34" charset="0"/>
                        </a:rPr>
                        <a:t>Strand 4</a:t>
                      </a:r>
                    </a:p>
                    <a:p>
                      <a:pPr marL="0" lvl="0" indent="0">
                        <a:lnSpc>
                          <a:spcPct val="107000"/>
                        </a:lnSpc>
                        <a:spcAft>
                          <a:spcPts val="0"/>
                        </a:spcAft>
                        <a:buFont typeface="Arial" panose="020B0604020202020204" pitchFamily="34" charset="0"/>
                        <a:buNone/>
                        <a:tabLst>
                          <a:tab pos="457200" algn="l"/>
                        </a:tabLst>
                      </a:pPr>
                      <a:r>
                        <a:rPr lang="en-GB" sz="1100" b="0" dirty="0">
                          <a:effectLst/>
                          <a:latin typeface="Arial" panose="020B0604020202020204" pitchFamily="34" charset="0"/>
                          <a:ea typeface="Calibri" panose="020F0502020204030204" pitchFamily="34" charset="0"/>
                          <a:cs typeface="Arial" panose="020B0604020202020204" pitchFamily="34" charset="0"/>
                        </a:rPr>
                        <a:t>Rapid Diagnostic Centre (Lung cancer service) principles described and funding made available for adoption across all lung cancer services</a:t>
                      </a:r>
                    </a:p>
                  </a:txBody>
                  <a:tcPr marL="48588" marR="48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69777846"/>
                  </a:ext>
                </a:extLst>
              </a:tr>
            </a:tbl>
          </a:graphicData>
        </a:graphic>
      </p:graphicFrame>
      <p:pic>
        <p:nvPicPr>
          <p:cNvPr id="8" name="Picture 7">
            <a:extLst>
              <a:ext uri="{FF2B5EF4-FFF2-40B4-BE49-F238E27FC236}">
                <a16:creationId xmlns:a16="http://schemas.microsoft.com/office/drawing/2014/main" xmlns="" id="{0D227068-FB87-4BD0-AF2E-00CACDAE8E01}"/>
              </a:ext>
            </a:extLst>
          </p:cNvPr>
          <p:cNvPicPr>
            <a:picLocks noChangeAspect="1"/>
          </p:cNvPicPr>
          <p:nvPr/>
        </p:nvPicPr>
        <p:blipFill>
          <a:blip r:embed="rId3"/>
          <a:stretch>
            <a:fillRect/>
          </a:stretch>
        </p:blipFill>
        <p:spPr>
          <a:xfrm>
            <a:off x="6755907" y="1127464"/>
            <a:ext cx="5131293" cy="5186709"/>
          </a:xfrm>
          <a:prstGeom prst="rect">
            <a:avLst/>
          </a:prstGeom>
        </p:spPr>
      </p:pic>
    </p:spTree>
    <p:extLst>
      <p:ext uri="{BB962C8B-B14F-4D97-AF65-F5344CB8AC3E}">
        <p14:creationId xmlns:p14="http://schemas.microsoft.com/office/powerpoint/2010/main" val="1808014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xmlns="" id="{7EAB1912-8A5B-4780-BD73-82245075D27A}"/>
              </a:ext>
            </a:extLst>
          </p:cNvPr>
          <p:cNvPicPr>
            <a:picLocks noChangeAspect="1"/>
          </p:cNvPicPr>
          <p:nvPr/>
        </p:nvPicPr>
        <p:blipFill rotWithShape="1">
          <a:blip r:embed="rId3"/>
          <a:srcRect l="6793"/>
          <a:stretch/>
        </p:blipFill>
        <p:spPr>
          <a:xfrm>
            <a:off x="8348133" y="3437314"/>
            <a:ext cx="3636053" cy="3301797"/>
          </a:xfrm>
          <a:prstGeom prst="rect">
            <a:avLst/>
          </a:prstGeom>
        </p:spPr>
      </p:pic>
      <p:sp>
        <p:nvSpPr>
          <p:cNvPr id="2" name="Title 1">
            <a:extLst>
              <a:ext uri="{FF2B5EF4-FFF2-40B4-BE49-F238E27FC236}">
                <a16:creationId xmlns:a16="http://schemas.microsoft.com/office/drawing/2014/main" xmlns="" id="{2A95EC01-2353-400B-BCB5-C0F0750A96F2}"/>
              </a:ext>
            </a:extLst>
          </p:cNvPr>
          <p:cNvSpPr>
            <a:spLocks noGrp="1"/>
          </p:cNvSpPr>
          <p:nvPr>
            <p:ph type="ctrTitle"/>
          </p:nvPr>
        </p:nvSpPr>
        <p:spPr>
          <a:xfrm>
            <a:off x="127461" y="136526"/>
            <a:ext cx="9989128" cy="414865"/>
          </a:xfrm>
        </p:spPr>
        <p:txBody>
          <a:bodyPr/>
          <a:lstStyle/>
          <a:p>
            <a:r>
              <a:rPr lang="en-GB" sz="2400" dirty="0"/>
              <a:t>Rapid Diagnostic Service Plan</a:t>
            </a:r>
          </a:p>
        </p:txBody>
      </p:sp>
      <p:sp>
        <p:nvSpPr>
          <p:cNvPr id="7" name="TextBox 6">
            <a:extLst>
              <a:ext uri="{FF2B5EF4-FFF2-40B4-BE49-F238E27FC236}">
                <a16:creationId xmlns:a16="http://schemas.microsoft.com/office/drawing/2014/main" xmlns="" id="{86E13C56-2A2B-4823-9EB7-4EB3226CE134}"/>
              </a:ext>
            </a:extLst>
          </p:cNvPr>
          <p:cNvSpPr txBox="1"/>
          <p:nvPr/>
        </p:nvSpPr>
        <p:spPr>
          <a:xfrm>
            <a:off x="195918" y="554381"/>
            <a:ext cx="5337099" cy="307777"/>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(2020/21 Recovery)</a:t>
            </a:r>
          </a:p>
        </p:txBody>
      </p:sp>
      <p:sp>
        <p:nvSpPr>
          <p:cNvPr id="11" name="TextBox 10">
            <a:extLst>
              <a:ext uri="{FF2B5EF4-FFF2-40B4-BE49-F238E27FC236}">
                <a16:creationId xmlns:a16="http://schemas.microsoft.com/office/drawing/2014/main" xmlns="" id="{8C3196F3-FCF7-469C-9DA0-650A4C50F765}"/>
              </a:ext>
            </a:extLst>
          </p:cNvPr>
          <p:cNvSpPr txBox="1"/>
          <p:nvPr/>
        </p:nvSpPr>
        <p:spPr>
          <a:xfrm>
            <a:off x="215122" y="865148"/>
            <a:ext cx="11708535" cy="3631763"/>
          </a:xfrm>
          <a:prstGeom prst="rect">
            <a:avLst/>
          </a:prstGeom>
          <a:noFill/>
        </p:spPr>
        <p:txBody>
          <a:bodyPr wrap="square" rtlCol="0">
            <a:spAutoFit/>
          </a:bodyPr>
          <a:lstStyle/>
          <a:p>
            <a:pPr marL="285750" lvl="0" indent="-285750">
              <a:buFont typeface="Arial" panose="020B0604020202020204" pitchFamily="34" charset="0"/>
              <a:buChar char="•"/>
            </a:pPr>
            <a:r>
              <a:rPr lang="en-GB" sz="1600" dirty="0">
                <a:solidFill>
                  <a:prstClr val="black"/>
                </a:solidFill>
                <a:latin typeface="Arial" panose="020B0604020202020204" pitchFamily="34" charset="0"/>
                <a:cs typeface="Arial" panose="020B0604020202020204" pitchFamily="34" charset="0"/>
              </a:rPr>
              <a:t>Non site specific pilot programme: National requirement 2020/21 SWAG population coverage 40%</a:t>
            </a:r>
          </a:p>
          <a:p>
            <a:pPr marL="285750" lvl="0" indent="-285750">
              <a:buFont typeface="Arial" panose="020B0604020202020204" pitchFamily="34" charset="0"/>
              <a:buChar char="•"/>
            </a:pPr>
            <a:r>
              <a:rPr lang="en-GB" sz="1600" dirty="0">
                <a:solidFill>
                  <a:prstClr val="black"/>
                </a:solidFill>
                <a:latin typeface="Arial" panose="020B0604020202020204" pitchFamily="34" charset="0"/>
                <a:cs typeface="Arial" panose="020B0604020202020204" pitchFamily="34" charset="0"/>
              </a:rPr>
              <a:t>Continue resumption of Devizes and Mendip PCN NSS RDS pilots</a:t>
            </a:r>
          </a:p>
          <a:p>
            <a:pPr marL="285750" lvl="0" indent="-285750">
              <a:buFont typeface="Arial" panose="020B0604020202020204" pitchFamily="34" charset="0"/>
              <a:buChar char="•"/>
            </a:pPr>
            <a:r>
              <a:rPr lang="en-GB" sz="1600" dirty="0">
                <a:solidFill>
                  <a:prstClr val="black"/>
                </a:solidFill>
                <a:latin typeface="Arial" panose="020B0604020202020204" pitchFamily="34" charset="0"/>
                <a:cs typeface="Arial" panose="020B0604020202020204" pitchFamily="34" charset="0"/>
              </a:rPr>
              <a:t>Realise delivery of proposed BNSSG NSS RDS Pathway</a:t>
            </a:r>
          </a:p>
          <a:p>
            <a:pPr marL="285750" lvl="0" indent="-285750">
              <a:buFont typeface="Arial" panose="020B0604020202020204" pitchFamily="34" charset="0"/>
              <a:buChar char="•"/>
            </a:pPr>
            <a:r>
              <a:rPr lang="en-GB" sz="1600" dirty="0">
                <a:solidFill>
                  <a:prstClr val="black"/>
                </a:solidFill>
                <a:latin typeface="Arial" panose="020B0604020202020204" pitchFamily="34" charset="0"/>
                <a:cs typeface="Arial" panose="020B0604020202020204" pitchFamily="34" charset="0"/>
              </a:rPr>
              <a:t>Business Plan development of paused Minerva PCN and Keynsham PCN NSS pilot proposals</a:t>
            </a:r>
          </a:p>
          <a:p>
            <a:pPr marL="285750" lvl="0" indent="-285750">
              <a:buFont typeface="Arial" panose="020B0604020202020204" pitchFamily="34" charset="0"/>
              <a:buChar char="•"/>
            </a:pPr>
            <a:r>
              <a:rPr lang="en-GB" sz="1600" dirty="0">
                <a:solidFill>
                  <a:prstClr val="black"/>
                </a:solidFill>
                <a:latin typeface="Arial" panose="020B0604020202020204" pitchFamily="34" charset="0"/>
                <a:cs typeface="Arial" panose="020B0604020202020204" pitchFamily="34" charset="0"/>
              </a:rPr>
              <a:t>Receive Business Plan pilot proposals from Somerset and Gloucestershire STPs</a:t>
            </a:r>
          </a:p>
          <a:p>
            <a:pPr marL="285750" lvl="0" indent="-285750">
              <a:buFont typeface="Arial" panose="020B0604020202020204" pitchFamily="34" charset="0"/>
              <a:buChar char="•"/>
            </a:pPr>
            <a:r>
              <a:rPr lang="en-GB" sz="1600" dirty="0">
                <a:solidFill>
                  <a:prstClr val="black"/>
                </a:solidFill>
                <a:latin typeface="Arial" panose="020B0604020202020204" pitchFamily="34" charset="0"/>
                <a:cs typeface="Arial" panose="020B0604020202020204" pitchFamily="34" charset="0"/>
              </a:rPr>
              <a:t>Receive STP plans for Site specific tumour pathway transformation of lung, colorectal, prostate, UGI and other pathways, most likely to support local cancer service recovery, addressing;</a:t>
            </a:r>
          </a:p>
          <a:p>
            <a:pPr marL="742950" lvl="1" indent="-285750">
              <a:buFont typeface="Arial" panose="020B0604020202020204" pitchFamily="34" charset="0"/>
              <a:buChar char="•"/>
            </a:pPr>
            <a:r>
              <a:rPr lang="en-GB" sz="1600" dirty="0">
                <a:solidFill>
                  <a:prstClr val="black"/>
                </a:solidFill>
                <a:latin typeface="Arial" panose="020B0604020202020204" pitchFamily="34" charset="0"/>
                <a:cs typeface="Arial" panose="020B0604020202020204" pitchFamily="34" charset="0"/>
              </a:rPr>
              <a:t>Early identification and timely referral of patients at risk through public health awareness and improved support for primary care</a:t>
            </a:r>
          </a:p>
          <a:p>
            <a:pPr marL="742950" lvl="1" indent="-285750">
              <a:buFont typeface="Arial" panose="020B0604020202020204" pitchFamily="34" charset="0"/>
              <a:buChar char="•"/>
            </a:pPr>
            <a:r>
              <a:rPr lang="en-GB" sz="1600" dirty="0">
                <a:solidFill>
                  <a:prstClr val="black"/>
                </a:solidFill>
                <a:latin typeface="Arial" panose="020B0604020202020204" pitchFamily="34" charset="0"/>
                <a:cs typeface="Arial" panose="020B0604020202020204" pitchFamily="34" charset="0"/>
              </a:rPr>
              <a:t>Coordinated testing: Embed ring fenced bundled cancer diagnostics and encourage patient pathway engagement with ‘cold site’ reduced hospital visits</a:t>
            </a:r>
          </a:p>
          <a:p>
            <a:pPr marL="285750" lvl="0" indent="-285750" fontAlgn="auto">
              <a:lnSpc>
                <a:spcPct val="100000"/>
              </a:lnSpc>
              <a:spcBef>
                <a:spcPts val="0"/>
              </a:spcBef>
              <a:spcAft>
                <a:spcPts val="0"/>
              </a:spcAft>
              <a:buClrTx/>
              <a:buFont typeface="Arial" panose="020B0604020202020204" pitchFamily="34" charset="0"/>
              <a:buChar char="•"/>
            </a:pPr>
            <a:r>
              <a:rPr lang="en-GB" sz="1600" dirty="0">
                <a:solidFill>
                  <a:prstClr val="black"/>
                </a:solidFill>
                <a:latin typeface="Arial" panose="020B0604020202020204" pitchFamily="34" charset="0"/>
                <a:cs typeface="Arial" panose="020B0604020202020204" pitchFamily="34" charset="0"/>
              </a:rPr>
              <a:t>Timely diagnosis: Reduce numbers of long waiters who are yet to have a decision to treat</a:t>
            </a:r>
          </a:p>
          <a:p>
            <a:pPr marL="285750" lvl="0" indent="-285750" fontAlgn="auto">
              <a:lnSpc>
                <a:spcPct val="100000"/>
              </a:lnSpc>
              <a:spcBef>
                <a:spcPts val="0"/>
              </a:spcBef>
              <a:spcAft>
                <a:spcPts val="0"/>
              </a:spcAft>
              <a:buClrTx/>
              <a:buFont typeface="Arial" panose="020B0604020202020204" pitchFamily="34" charset="0"/>
              <a:buChar char="•"/>
            </a:pPr>
            <a:r>
              <a:rPr lang="en-GB" sz="1600" dirty="0">
                <a:solidFill>
                  <a:prstClr val="black"/>
                </a:solidFill>
                <a:latin typeface="Arial" panose="020B0604020202020204" pitchFamily="34" charset="0"/>
                <a:cs typeface="Arial" panose="020B0604020202020204" pitchFamily="34" charset="0"/>
              </a:rPr>
              <a:t>Onward referral of non malignant conditions</a:t>
            </a:r>
          </a:p>
          <a:p>
            <a:endParaRPr lang="en-GB" dirty="0"/>
          </a:p>
        </p:txBody>
      </p:sp>
      <p:pic>
        <p:nvPicPr>
          <p:cNvPr id="16" name="Picture 7" descr="A screenshot of a cell phone&#10;&#10;Description automatically generated">
            <a:extLst>
              <a:ext uri="{FF2B5EF4-FFF2-40B4-BE49-F238E27FC236}">
                <a16:creationId xmlns:a16="http://schemas.microsoft.com/office/drawing/2014/main" xmlns="" id="{5B42A446-6C38-4A57-A236-CDD4AF4B703E}"/>
              </a:ext>
            </a:extLst>
          </p:cNvPr>
          <p:cNvPicPr>
            <a:picLocks noChangeAspect="1"/>
          </p:cNvPicPr>
          <p:nvPr/>
        </p:nvPicPr>
        <p:blipFill>
          <a:blip r:embed="rId4"/>
          <a:stretch>
            <a:fillRect/>
          </a:stretch>
        </p:blipFill>
        <p:spPr>
          <a:xfrm>
            <a:off x="264160" y="4427166"/>
            <a:ext cx="3505200" cy="2311508"/>
          </a:xfrm>
          <a:prstGeom prst="rect">
            <a:avLst/>
          </a:prstGeom>
        </p:spPr>
      </p:pic>
      <p:pic>
        <p:nvPicPr>
          <p:cNvPr id="17" name="Picture 8">
            <a:extLst>
              <a:ext uri="{FF2B5EF4-FFF2-40B4-BE49-F238E27FC236}">
                <a16:creationId xmlns:a16="http://schemas.microsoft.com/office/drawing/2014/main" xmlns="" id="{EDE5D544-881F-49F1-96BD-098A6D021A81}"/>
              </a:ext>
            </a:extLst>
          </p:cNvPr>
          <p:cNvPicPr>
            <a:picLocks noChangeAspect="1"/>
          </p:cNvPicPr>
          <p:nvPr/>
        </p:nvPicPr>
        <p:blipFill>
          <a:blip r:embed="rId5"/>
          <a:stretch>
            <a:fillRect/>
          </a:stretch>
        </p:blipFill>
        <p:spPr>
          <a:xfrm>
            <a:off x="4348480" y="4453585"/>
            <a:ext cx="3495040" cy="2325514"/>
          </a:xfrm>
          <a:prstGeom prst="rect">
            <a:avLst/>
          </a:prstGeom>
        </p:spPr>
      </p:pic>
    </p:spTree>
    <p:extLst>
      <p:ext uri="{BB962C8B-B14F-4D97-AF65-F5344CB8AC3E}">
        <p14:creationId xmlns:p14="http://schemas.microsoft.com/office/powerpoint/2010/main" val="902525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95EC01-2353-400B-BCB5-C0F0750A96F2}"/>
              </a:ext>
            </a:extLst>
          </p:cNvPr>
          <p:cNvSpPr>
            <a:spLocks noGrp="1"/>
          </p:cNvSpPr>
          <p:nvPr>
            <p:ph type="ctrTitle"/>
          </p:nvPr>
        </p:nvSpPr>
        <p:spPr>
          <a:xfrm>
            <a:off x="127461" y="136526"/>
            <a:ext cx="9989128" cy="456141"/>
          </a:xfrm>
        </p:spPr>
        <p:txBody>
          <a:bodyPr/>
          <a:lstStyle/>
          <a:p>
            <a:r>
              <a:rPr lang="en-GB" sz="2400" dirty="0"/>
              <a:t>Personalised Care and Support</a:t>
            </a:r>
          </a:p>
        </p:txBody>
      </p:sp>
      <p:sp>
        <p:nvSpPr>
          <p:cNvPr id="11" name="TextBox 10">
            <a:extLst>
              <a:ext uri="{FF2B5EF4-FFF2-40B4-BE49-F238E27FC236}">
                <a16:creationId xmlns:a16="http://schemas.microsoft.com/office/drawing/2014/main" xmlns="" id="{8C3196F3-FCF7-469C-9DA0-650A4C50F765}"/>
              </a:ext>
            </a:extLst>
          </p:cNvPr>
          <p:cNvSpPr txBox="1"/>
          <p:nvPr/>
        </p:nvSpPr>
        <p:spPr>
          <a:xfrm>
            <a:off x="241732" y="702735"/>
            <a:ext cx="11708535" cy="6139438"/>
          </a:xfrm>
          <a:prstGeom prst="rect">
            <a:avLst/>
          </a:prstGeom>
          <a:noFill/>
        </p:spPr>
        <p:txBody>
          <a:bodyPr wrap="square" rtlCol="0">
            <a:spAutoFit/>
          </a:bodyPr>
          <a:lstStyle/>
          <a:p>
            <a:r>
              <a:rPr lang="en-GB" sz="1200" b="1" dirty="0">
                <a:latin typeface="Arial" panose="020B0604020202020204" pitchFamily="34" charset="0"/>
                <a:cs typeface="Arial" panose="020B0604020202020204" pitchFamily="34" charset="0"/>
              </a:rPr>
              <a:t>Delivery of personalised stratified follow up (PSFU) and personalised care interventions will support recovery through freeing up outpatient appointment capacity.</a:t>
            </a:r>
          </a:p>
          <a:p>
            <a:pPr marL="285750" indent="-285750">
              <a:buClr>
                <a:schemeClr val="accent1"/>
              </a:buClr>
              <a:buFont typeface="Arial" panose="020B0604020202020204" pitchFamily="34" charset="0"/>
              <a:buChar char="•"/>
            </a:pPr>
            <a:r>
              <a:rPr lang="en-GB" sz="1200" dirty="0">
                <a:latin typeface="Arial" panose="020B0604020202020204" pitchFamily="34" charset="0"/>
                <a:cs typeface="Arial" panose="020B0604020202020204" pitchFamily="34" charset="0"/>
              </a:rPr>
              <a:t>All SWAG trusts are on target to provide PCS interventions for breast, prostate and colorectal patients to pre-pandemic levels. </a:t>
            </a:r>
          </a:p>
          <a:p>
            <a:pPr lvl="1">
              <a:buFont typeface="Wingdings" panose="05000000000000000000" pitchFamily="2" charset="2"/>
              <a:buChar char="Ø"/>
            </a:pPr>
            <a:r>
              <a:rPr lang="en-GB" sz="1200" dirty="0">
                <a:latin typeface="Arial" panose="020B0604020202020204" pitchFamily="34" charset="0"/>
                <a:cs typeface="Arial" panose="020B0604020202020204" pitchFamily="34" charset="0"/>
              </a:rPr>
              <a:t>  Personalised Care &amp; Support Plans (previously HNA’s) - via telephone or a virtual platform.  FTF is offered at some hospital sites for specific communication needs where appropriate and safe. FTF activity projected to pick up 2021 when appropriate and safe</a:t>
            </a:r>
          </a:p>
          <a:p>
            <a:pPr lvl="1">
              <a:lnSpc>
                <a:spcPct val="107000"/>
              </a:lnSpc>
              <a:buFont typeface="Wingdings" panose="05000000000000000000" pitchFamily="2" charset="2"/>
              <a:buChar char="Ø"/>
            </a:pPr>
            <a:r>
              <a:rPr lang="en-GB" sz="1200" dirty="0">
                <a:latin typeface="Arial" panose="020B0604020202020204" pitchFamily="34" charset="0"/>
                <a:cs typeface="Arial" panose="020B0604020202020204" pitchFamily="34" charset="0"/>
              </a:rPr>
              <a:t>  Health &amp; Wellbeing Events, Information &amp; Support – Telephone support with information posted and patients, signposting to trust websites for recorded events.  Virtual live events widely offered though uptake often minimal.  Recorded events better uptake &amp; further work is underway in all trusts to provide this. Plan to re-initiate patient groups when safe, but retain video resources for patients who may not be able to attend. FTF planned in many trusts for 2021 for those with limited digital access.</a:t>
            </a:r>
          </a:p>
          <a:p>
            <a:pPr lvl="1">
              <a:lnSpc>
                <a:spcPct val="107000"/>
              </a:lnSpc>
              <a:buFont typeface="Wingdings" panose="05000000000000000000" pitchFamily="2" charset="2"/>
              <a:buChar char="Ø"/>
            </a:pPr>
            <a:r>
              <a:rPr lang="en-GB" sz="1200" dirty="0">
                <a:latin typeface="Arial" panose="020B0604020202020204" pitchFamily="34" charset="0"/>
                <a:cs typeface="Arial" panose="020B0604020202020204" pitchFamily="34" charset="0"/>
              </a:rPr>
              <a:t>  End of Treatment Summaries – Three trusts have these established in the three cancer types. The remaining trusts are completing work to meet this target on schedule. </a:t>
            </a:r>
          </a:p>
          <a:p>
            <a:pPr lvl="1">
              <a:lnSpc>
                <a:spcPct val="107000"/>
              </a:lnSpc>
            </a:pPr>
            <a:endParaRPr lang="en-GB" sz="1200" dirty="0">
              <a:latin typeface="Arial" panose="020B0604020202020204" pitchFamily="34" charset="0"/>
              <a:cs typeface="Arial" panose="020B0604020202020204" pitchFamily="34" charset="0"/>
            </a:endParaRPr>
          </a:p>
          <a:p>
            <a:pPr>
              <a:lnSpc>
                <a:spcPct val="107000"/>
              </a:lnSpc>
            </a:pPr>
            <a:r>
              <a:rPr lang="en-GB" sz="1200" b="1" dirty="0">
                <a:latin typeface="Arial" panose="020B0604020202020204" pitchFamily="34" charset="0"/>
                <a:cs typeface="Arial" panose="020B0604020202020204" pitchFamily="34" charset="0"/>
              </a:rPr>
              <a:t>What next:</a:t>
            </a:r>
          </a:p>
          <a:p>
            <a:pPr marL="285750" indent="-285750">
              <a:lnSpc>
                <a:spcPct val="107000"/>
              </a:lnSpc>
              <a:buClr>
                <a:schemeClr val="accent1"/>
              </a:buClr>
              <a:buFont typeface="Arial" panose="020B0604020202020204" pitchFamily="34" charset="0"/>
              <a:buChar char="•"/>
            </a:pPr>
            <a:r>
              <a:rPr lang="en-GB" sz="1200" dirty="0">
                <a:latin typeface="Arial" panose="020B0604020202020204" pitchFamily="34" charset="0"/>
                <a:cs typeface="Arial" panose="020B0604020202020204" pitchFamily="34" charset="0"/>
              </a:rPr>
              <a:t>Re - establish PCS steering group in line with SWAG new governance structure – reinstate clinical leadership, resolve commissioning of PC&amp;S services to ensure sustainability and scaling up to ensure all other cancer types rapidly follow (April 2022 at the latest). </a:t>
            </a:r>
          </a:p>
          <a:p>
            <a:pPr marL="285750" indent="-285750">
              <a:lnSpc>
                <a:spcPct val="107000"/>
              </a:lnSpc>
              <a:buClr>
                <a:schemeClr val="accent1"/>
              </a:buClr>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285750" indent="-285750">
              <a:lnSpc>
                <a:spcPct val="107000"/>
              </a:lnSpc>
              <a:buClr>
                <a:schemeClr val="accent1"/>
              </a:buClr>
              <a:buFont typeface="Arial" panose="020B0604020202020204" pitchFamily="34" charset="0"/>
              <a:buChar char="•"/>
            </a:pPr>
            <a:r>
              <a:rPr lang="en-GB" sz="1200" dirty="0">
                <a:latin typeface="Arial" panose="020B0604020202020204" pitchFamily="34" charset="0"/>
                <a:cs typeface="Arial" panose="020B0604020202020204" pitchFamily="34" charset="0"/>
              </a:rPr>
              <a:t>Keep what's working well virtually and develop further recognising that some interventions do not always suit all patients e.g. breaking bad news.  </a:t>
            </a:r>
          </a:p>
          <a:p>
            <a:pPr marL="285750" indent="-285750">
              <a:lnSpc>
                <a:spcPct val="107000"/>
              </a:lnSpc>
              <a:buClr>
                <a:schemeClr val="accent1"/>
              </a:buClr>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285750" indent="-285750">
              <a:lnSpc>
                <a:spcPct val="107000"/>
              </a:lnSpc>
              <a:buClr>
                <a:schemeClr val="accent1"/>
              </a:buClr>
              <a:buFont typeface="Arial" panose="020B0604020202020204" pitchFamily="34" charset="0"/>
              <a:buChar char="•"/>
            </a:pPr>
            <a:r>
              <a:rPr lang="en-GB" sz="1200" dirty="0">
                <a:latin typeface="Arial" panose="020B0604020202020204" pitchFamily="34" charset="0"/>
                <a:cs typeface="Arial" panose="020B0604020202020204" pitchFamily="34" charset="0"/>
              </a:rPr>
              <a:t>PSFU - By April 2021, all trusts to have clinically agreed personalised stratified follow up protocols in operation for colorectal and prostate cancer. Implementation of digital RMS should follow as soon as possible (April 2022 at the latest)</a:t>
            </a:r>
          </a:p>
          <a:p>
            <a:pPr marL="285750" indent="-285750">
              <a:lnSpc>
                <a:spcPct val="107000"/>
              </a:lnSpc>
              <a:buClr>
                <a:schemeClr val="accent1"/>
              </a:buClr>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285750" indent="-285750">
              <a:lnSpc>
                <a:spcPct val="107000"/>
              </a:lnSpc>
              <a:buClr>
                <a:schemeClr val="accent1"/>
              </a:buClr>
              <a:buFont typeface="Arial" panose="020B0604020202020204" pitchFamily="34" charset="0"/>
              <a:buChar char="•"/>
            </a:pPr>
            <a:r>
              <a:rPr lang="en-GB" sz="1200" dirty="0">
                <a:latin typeface="Arial" panose="020B0604020202020204" pitchFamily="34" charset="0"/>
                <a:cs typeface="Arial" panose="020B0604020202020204" pitchFamily="34" charset="0"/>
              </a:rPr>
              <a:t>Cancer Alliances can plan to roll out Personalised Stratified Follow Up (PSFU) to other cancer types from this year, with a view to having in place at least five cancer types by 2023/24. This is in addition to the existing requirement for PSFU for breast, prostate and colorectal -  All SWAG clinical teams are considering which patients’ groups could be suitable for supported self-managed follow-up rather than face-to-face or virtual. Learning from the national evaluation of PSFU will support this. Current developments include the planned roll out of lymphoma and gynae (UHBW exemplar) across all providers in SWAG. Bladder being tested at NBT to later implement across SWAG. Skin PSFU in development across SWAG.</a:t>
            </a:r>
          </a:p>
          <a:p>
            <a:pPr marL="285750" indent="-285750">
              <a:lnSpc>
                <a:spcPct val="107000"/>
              </a:lnSpc>
              <a:buClr>
                <a:schemeClr val="accent1"/>
              </a:buClr>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285750" indent="-285750">
              <a:lnSpc>
                <a:spcPct val="107000"/>
              </a:lnSpc>
              <a:buClr>
                <a:schemeClr val="accent1"/>
              </a:buClr>
              <a:buFont typeface="Arial" panose="020B0604020202020204" pitchFamily="34" charset="0"/>
              <a:buChar char="•"/>
            </a:pPr>
            <a:r>
              <a:rPr lang="en-GB" sz="1200" dirty="0">
                <a:latin typeface="Arial" panose="020B0604020202020204" pitchFamily="34" charset="0"/>
                <a:cs typeface="Arial" panose="020B0604020202020204" pitchFamily="34" charset="0"/>
              </a:rPr>
              <a:t>The Cancer Quality of Life (QoL) Survey will be live from September 2020. A central comms pack is available and Cancer Alliances LWBC Leads should use this to help promote the survey across their Alliance - SWAG have actively engaged with the QoL survey team  and are part of the phase 5 steering group. A SWAG-wide information event was held on 18-9-20 to raise awareness &amp; promote patient uptake.  Engagement will continue in both these areas.  Work is underway to understand the data that will be produced and how this can be used for improving patient outcomes in follow-up appointments as well as wider service improvements'.</a:t>
            </a:r>
            <a:endParaRPr lang="en-GB" sz="1400"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03689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1781</Words>
  <Application>Microsoft Office PowerPoint</Application>
  <PresentationFormat>Custom</PresentationFormat>
  <Paragraphs>201</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SWAG Cancer Alliance DRAFT Response to Phase 3: Restore full operation of all Cancer services  September 2020 – March 2021 </vt:lpstr>
      <vt:lpstr>Recovery Aims</vt:lpstr>
      <vt:lpstr>PowerPoint Presentation</vt:lpstr>
      <vt:lpstr>1. Restore urgent cancer referrals to pre-pandemic levels</vt:lpstr>
      <vt:lpstr>2. Reduce the backlog at least to pre-pandemic levels on 62-day (urgent referral and referral from screening) and 31-day pathways</vt:lpstr>
      <vt:lpstr>3. Ensure sufficient capacity to manage increased demand moving forwards including follow up care</vt:lpstr>
      <vt:lpstr>SWAG Lung Recovery Plan – referrals 55% from baseline  </vt:lpstr>
      <vt:lpstr>Rapid Diagnostic Service Plan</vt:lpstr>
      <vt:lpstr>Personalised Care and Support</vt:lpstr>
      <vt:lpstr>Plan on a page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SWAG Cancer Alliance DRAFT Response to Phase 3: Restore full operation of all Cancer services September 2020 – March 2021</dc:title>
  <dc:creator>Patricia Mclarnon</dc:creator>
  <cp:lastModifiedBy>Smith, Amy</cp:lastModifiedBy>
  <cp:revision>11</cp:revision>
  <dcterms:created xsi:type="dcterms:W3CDTF">2020-09-24T12:53:13Z</dcterms:created>
  <dcterms:modified xsi:type="dcterms:W3CDTF">2020-10-14T13:30:29Z</dcterms:modified>
</cp:coreProperties>
</file>