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56" r:id="rId5"/>
    <p:sldId id="309" r:id="rId6"/>
    <p:sldId id="310" r:id="rId7"/>
    <p:sldId id="311" r:id="rId8"/>
    <p:sldId id="312" r:id="rId9"/>
    <p:sldId id="313" r:id="rId10"/>
    <p:sldId id="314" r:id="rId11"/>
    <p:sldId id="315"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042D16-A73A-E855-9512-E56C40BA6ACA}" v="43" dt="2020-09-22T11:21:21.786"/>
    <p1510:client id="{87A2DF3E-D4DD-9FEF-04D3-07AB923DED60}" v="46" dt="2020-09-22T12:03:38.0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81" d="100"/>
          <a:sy n="81" d="100"/>
        </p:scale>
        <p:origin x="-258" y="-36"/>
      </p:cViewPr>
      <p:guideLst>
        <p:guide orient="horz" pos="2160"/>
        <p:guide pos="384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eanor Hunt" userId="S::eleanor.hunt1@england.nhs.uk::b7191358-5b4d-4d68-95f0-97f2473c0240" providerId="AD" clId="Web-{87A2DF3E-D4DD-9FEF-04D3-07AB923DED60}"/>
    <pc:docChg chg="modSld">
      <pc:chgData name="Eleanor Hunt" userId="S::eleanor.hunt1@england.nhs.uk::b7191358-5b4d-4d68-95f0-97f2473c0240" providerId="AD" clId="Web-{87A2DF3E-D4DD-9FEF-04D3-07AB923DED60}" dt="2020-09-22T12:03:37.602" v="44" actId="20577"/>
      <pc:docMkLst>
        <pc:docMk/>
      </pc:docMkLst>
      <pc:sldChg chg="modSp">
        <pc:chgData name="Eleanor Hunt" userId="S::eleanor.hunt1@england.nhs.uk::b7191358-5b4d-4d68-95f0-97f2473c0240" providerId="AD" clId="Web-{87A2DF3E-D4DD-9FEF-04D3-07AB923DED60}" dt="2020-09-22T12:03:36.227" v="42" actId="20577"/>
        <pc:sldMkLst>
          <pc:docMk/>
          <pc:sldMk cId="179524475" sldId="320"/>
        </pc:sldMkLst>
        <pc:spChg chg="mod">
          <ac:chgData name="Eleanor Hunt" userId="S::eleanor.hunt1@england.nhs.uk::b7191358-5b4d-4d68-95f0-97f2473c0240" providerId="AD" clId="Web-{87A2DF3E-D4DD-9FEF-04D3-07AB923DED60}" dt="2020-09-22T12:03:36.227" v="42" actId="20577"/>
          <ac:spMkLst>
            <pc:docMk/>
            <pc:sldMk cId="179524475" sldId="320"/>
            <ac:spMk id="6" creationId="{023220EC-A46B-4B0F-8BD6-1FDE689D3A10}"/>
          </ac:spMkLst>
        </pc:spChg>
      </pc:sldChg>
    </pc:docChg>
  </pc:docChgLst>
  <pc:docChgLst>
    <pc:chgData name="Eleanor Hunt" userId="S::eleanor.hunt1@england.nhs.uk::b7191358-5b4d-4d68-95f0-97f2473c0240" providerId="AD" clId="Web-{72042D16-A73A-E855-9512-E56C40BA6ACA}"/>
    <pc:docChg chg="modSld">
      <pc:chgData name="Eleanor Hunt" userId="S::eleanor.hunt1@england.nhs.uk::b7191358-5b4d-4d68-95f0-97f2473c0240" providerId="AD" clId="Web-{72042D16-A73A-E855-9512-E56C40BA6ACA}" dt="2020-09-22T11:21:21.786" v="40" actId="20577"/>
      <pc:docMkLst>
        <pc:docMk/>
      </pc:docMkLst>
      <pc:sldChg chg="modSp">
        <pc:chgData name="Eleanor Hunt" userId="S::eleanor.hunt1@england.nhs.uk::b7191358-5b4d-4d68-95f0-97f2473c0240" providerId="AD" clId="Web-{72042D16-A73A-E855-9512-E56C40BA6ACA}" dt="2020-09-22T11:18:16.117" v="16" actId="20577"/>
        <pc:sldMkLst>
          <pc:docMk/>
          <pc:sldMk cId="497111523" sldId="256"/>
        </pc:sldMkLst>
        <pc:spChg chg="mod">
          <ac:chgData name="Eleanor Hunt" userId="S::eleanor.hunt1@england.nhs.uk::b7191358-5b4d-4d68-95f0-97f2473c0240" providerId="AD" clId="Web-{72042D16-A73A-E855-9512-E56C40BA6ACA}" dt="2020-09-22T11:18:16.117" v="16" actId="20577"/>
          <ac:spMkLst>
            <pc:docMk/>
            <pc:sldMk cId="497111523" sldId="256"/>
            <ac:spMk id="3" creationId="{84F41D7F-C684-448E-A39D-457D6A7FA926}"/>
          </ac:spMkLst>
        </pc:spChg>
      </pc:sldChg>
      <pc:sldChg chg="modSp">
        <pc:chgData name="Eleanor Hunt" userId="S::eleanor.hunt1@england.nhs.uk::b7191358-5b4d-4d68-95f0-97f2473c0240" providerId="AD" clId="Web-{72042D16-A73A-E855-9512-E56C40BA6ACA}" dt="2020-09-22T11:21:08.224" v="37" actId="20577"/>
        <pc:sldMkLst>
          <pc:docMk/>
          <pc:sldMk cId="2959826194" sldId="326"/>
        </pc:sldMkLst>
        <pc:spChg chg="mod">
          <ac:chgData name="Eleanor Hunt" userId="S::eleanor.hunt1@england.nhs.uk::b7191358-5b4d-4d68-95f0-97f2473c0240" providerId="AD" clId="Web-{72042D16-A73A-E855-9512-E56C40BA6ACA}" dt="2020-09-22T11:21:08.224" v="37" actId="20577"/>
          <ac:spMkLst>
            <pc:docMk/>
            <pc:sldMk cId="2959826194" sldId="326"/>
            <ac:spMk id="3" creationId="{125DC9E0-323F-4147-87B1-5B9F121BC148}"/>
          </ac:spMkLst>
        </pc:spChg>
      </pc:sldChg>
      <pc:sldChg chg="modSp">
        <pc:chgData name="Eleanor Hunt" userId="S::eleanor.hunt1@england.nhs.uk::b7191358-5b4d-4d68-95f0-97f2473c0240" providerId="AD" clId="Web-{72042D16-A73A-E855-9512-E56C40BA6ACA}" dt="2020-09-22T11:21:21.786" v="40" actId="20577"/>
        <pc:sldMkLst>
          <pc:docMk/>
          <pc:sldMk cId="563089684" sldId="327"/>
        </pc:sldMkLst>
        <pc:spChg chg="mod">
          <ac:chgData name="Eleanor Hunt" userId="S::eleanor.hunt1@england.nhs.uk::b7191358-5b4d-4d68-95f0-97f2473c0240" providerId="AD" clId="Web-{72042D16-A73A-E855-9512-E56C40BA6ACA}" dt="2020-09-22T11:21:21.786" v="40" actId="20577"/>
          <ac:spMkLst>
            <pc:docMk/>
            <pc:sldMk cId="563089684" sldId="327"/>
            <ac:spMk id="3" creationId="{125DC9E0-323F-4147-87B1-5B9F121BC14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57F4EC0-D43D-4FDE-AF9F-3A526B2C91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xmlns="" id="{26635E18-32FA-4C95-8D8D-8214EA98CE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FD79A7AD-555C-4FD3-905A-116AC3F088E5}" type="datetimeFigureOut">
              <a:rPr lang="en-GB"/>
              <a:pPr>
                <a:defRPr/>
              </a:pPr>
              <a:t>14/10/2020</a:t>
            </a:fld>
            <a:endParaRPr lang="en-GB"/>
          </a:p>
        </p:txBody>
      </p:sp>
      <p:sp>
        <p:nvSpPr>
          <p:cNvPr id="4" name="Footer Placeholder 3">
            <a:extLst>
              <a:ext uri="{FF2B5EF4-FFF2-40B4-BE49-F238E27FC236}">
                <a16:creationId xmlns:a16="http://schemas.microsoft.com/office/drawing/2014/main" xmlns="" id="{09DD37F1-CBD5-49C1-B1F7-E9A35665EC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5" name="Slide Number Placeholder 4">
            <a:extLst>
              <a:ext uri="{FF2B5EF4-FFF2-40B4-BE49-F238E27FC236}">
                <a16:creationId xmlns:a16="http://schemas.microsoft.com/office/drawing/2014/main" xmlns="" id="{7AFE85CE-06A0-461B-8B0E-E2E5C034074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9C47F568-1C7E-4DAB-8099-6937DAA35312}" type="slidenum">
              <a:rPr lang="en-GB"/>
              <a:pPr>
                <a:defRPr/>
              </a:pPr>
              <a:t>‹#›</a:t>
            </a:fld>
            <a:endParaRPr lang="en-GB"/>
          </a:p>
        </p:txBody>
      </p:sp>
    </p:spTree>
    <p:extLst>
      <p:ext uri="{BB962C8B-B14F-4D97-AF65-F5344CB8AC3E}">
        <p14:creationId xmlns:p14="http://schemas.microsoft.com/office/powerpoint/2010/main" val="1368259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4AC4C-B621-4CA3-A663-1126ADA43BA7}" type="datetimeFigureOut">
              <a:rPr lang="en-GB" smtClean="0"/>
              <a:t>14/10/2020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95DDC-9D49-4695-85C5-F761DBFF42CB}" type="slidenum">
              <a:rPr lang="en-GB" smtClean="0"/>
              <a:t>‹#›</a:t>
            </a:fld>
            <a:endParaRPr lang="en-GB"/>
          </a:p>
        </p:txBody>
      </p:sp>
    </p:spTree>
    <p:extLst>
      <p:ext uri="{BB962C8B-B14F-4D97-AF65-F5344CB8AC3E}">
        <p14:creationId xmlns:p14="http://schemas.microsoft.com/office/powerpoint/2010/main" val="68960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6" descr="A picture containing knife&#10;&#10;Description automatically generated">
            <a:extLst>
              <a:ext uri="{FF2B5EF4-FFF2-40B4-BE49-F238E27FC236}">
                <a16:creationId xmlns:a16="http://schemas.microsoft.com/office/drawing/2014/main" xmlns="" id="{76E4527E-063B-4D6C-B547-A723E6066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995054" y="2720585"/>
            <a:ext cx="8201892" cy="708415"/>
          </a:xfrm>
          <a:prstGeom prst="rect">
            <a:avLst/>
          </a:prstGeom>
        </p:spPr>
        <p:txBody>
          <a:bodyPr anchor="b">
            <a:noAutofit/>
          </a:bodyPr>
          <a:lstStyle>
            <a:lvl1pPr algn="ctr">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5" name="Text Placeholder 4">
            <a:extLst>
              <a:ext uri="{FF2B5EF4-FFF2-40B4-BE49-F238E27FC236}">
                <a16:creationId xmlns:a16="http://schemas.microsoft.com/office/drawing/2014/main" xmlns="" id="{B00FB84A-0F5E-4CA1-9075-6D1E419E9760}"/>
              </a:ext>
            </a:extLst>
          </p:cNvPr>
          <p:cNvSpPr>
            <a:spLocks noGrp="1"/>
          </p:cNvSpPr>
          <p:nvPr>
            <p:ph type="body" sz="quarter" idx="10"/>
          </p:nvPr>
        </p:nvSpPr>
        <p:spPr>
          <a:xfrm>
            <a:off x="1995054" y="3607724"/>
            <a:ext cx="8201025" cy="357447"/>
          </a:xfrm>
          <a:prstGeom prst="rect">
            <a:avLst/>
          </a:prstGeom>
        </p:spPr>
        <p:txBody>
          <a:bodyPr>
            <a:normAutofit/>
          </a:bodyPr>
          <a:lstStyle>
            <a:lvl1pPr marL="0" indent="0" algn="ctr">
              <a:buNone/>
              <a:defRPr sz="1800">
                <a:solidFill>
                  <a:srgbClr val="0070C0"/>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992041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ext Slide">
    <p:spTree>
      <p:nvGrpSpPr>
        <p:cNvPr id="1" name=""/>
        <p:cNvGrpSpPr/>
        <p:nvPr/>
      </p:nvGrpSpPr>
      <p:grpSpPr>
        <a:xfrm>
          <a:off x="0" y="0"/>
          <a:ext cx="0" cy="0"/>
          <a:chOff x="0" y="0"/>
          <a:chExt cx="0" cy="0"/>
        </a:xfrm>
      </p:grpSpPr>
      <p:pic>
        <p:nvPicPr>
          <p:cNvPr id="4" name="Picture 6" descr="A picture containing knife&#10;&#10;Description automatically generated">
            <a:extLst>
              <a:ext uri="{FF2B5EF4-FFF2-40B4-BE49-F238E27FC236}">
                <a16:creationId xmlns:a16="http://schemas.microsoft.com/office/drawing/2014/main" xmlns="" id="{15772A4F-A001-4CD5-ADEE-2B7D6DDFF0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xmlns="" id="{C18B991E-8081-4B5E-9D4E-77BADB21E5FD}"/>
              </a:ext>
            </a:extLst>
          </p:cNvPr>
          <p:cNvSpPr>
            <a:spLocks noGrp="1"/>
          </p:cNvSpPr>
          <p:nvPr>
            <p:ph type="subTitle" idx="1"/>
          </p:nvPr>
        </p:nvSpPr>
        <p:spPr>
          <a:xfrm>
            <a:off x="360217" y="1117002"/>
            <a:ext cx="11418917" cy="5034416"/>
          </a:xfrm>
          <a:prstGeom prst="rect">
            <a:avLst/>
          </a:prstGeom>
        </p:spPr>
        <p:txBody>
          <a:bodyPr/>
          <a:lstStyle>
            <a:lvl1pPr marL="342900" indent="-342900" algn="l">
              <a:buClr>
                <a:srgbClr val="0070C0"/>
              </a:buClr>
              <a:buFont typeface="Arial" panose="020B0604020202020204" pitchFamily="34" charset="0"/>
              <a:buChar char="•"/>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5" name="Slide Number Placeholder 5">
            <a:extLst>
              <a:ext uri="{FF2B5EF4-FFF2-40B4-BE49-F238E27FC236}">
                <a16:creationId xmlns:a16="http://schemas.microsoft.com/office/drawing/2014/main" xmlns="" id="{D7CCECC8-FF66-4D5A-8C55-7928CD235315}"/>
              </a:ext>
            </a:extLst>
          </p:cNvPr>
          <p:cNvSpPr>
            <a:spLocks noGrp="1"/>
          </p:cNvSpPr>
          <p:nvPr>
            <p:ph type="sldNum" sz="quarter" idx="10"/>
          </p:nvPr>
        </p:nvSpPr>
        <p:spPr>
          <a:xfrm>
            <a:off x="8610600" y="6356350"/>
            <a:ext cx="2743200" cy="365125"/>
          </a:xfrm>
          <a:prstGeom prst="rect">
            <a:avLst/>
          </a:prstGeom>
        </p:spPr>
        <p:txBody>
          <a:bodyPr/>
          <a:lstStyle>
            <a:lvl1pPr>
              <a:defRPr/>
            </a:lvl1pPr>
          </a:lstStyle>
          <a:p>
            <a:pPr>
              <a:defRPr/>
            </a:pPr>
            <a:fld id="{D5E3FE33-95C6-473E-82AB-2EBE0F1F7DDB}" type="slidenum">
              <a:rPr lang="en-GB"/>
              <a:pPr>
                <a:defRPr/>
              </a:pPr>
              <a:t>‹#›</a:t>
            </a:fld>
            <a:endParaRPr lang="en-GB"/>
          </a:p>
        </p:txBody>
      </p:sp>
    </p:spTree>
    <p:extLst>
      <p:ext uri="{BB962C8B-B14F-4D97-AF65-F5344CB8AC3E}">
        <p14:creationId xmlns:p14="http://schemas.microsoft.com/office/powerpoint/2010/main" val="161413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Slide">
    <p:spTree>
      <p:nvGrpSpPr>
        <p:cNvPr id="1" name=""/>
        <p:cNvGrpSpPr/>
        <p:nvPr/>
      </p:nvGrpSpPr>
      <p:grpSpPr>
        <a:xfrm>
          <a:off x="0" y="0"/>
          <a:ext cx="0" cy="0"/>
          <a:chOff x="0" y="0"/>
          <a:chExt cx="0" cy="0"/>
        </a:xfrm>
      </p:grpSpPr>
      <p:pic>
        <p:nvPicPr>
          <p:cNvPr id="4" name="Picture 6" descr="A picture containing knife&#10;&#10;Description automatically generated">
            <a:extLst>
              <a:ext uri="{FF2B5EF4-FFF2-40B4-BE49-F238E27FC236}">
                <a16:creationId xmlns:a16="http://schemas.microsoft.com/office/drawing/2014/main" xmlns="" id="{5D3627F7-2145-438E-B0CA-92025DB4FF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5" name="Picture Placeholder 4">
            <a:extLst>
              <a:ext uri="{FF2B5EF4-FFF2-40B4-BE49-F238E27FC236}">
                <a16:creationId xmlns:a16="http://schemas.microsoft.com/office/drawing/2014/main" xmlns="" id="{411D9E73-4545-49FF-9C96-0095D8E96B3E}"/>
              </a:ext>
            </a:extLst>
          </p:cNvPr>
          <p:cNvSpPr>
            <a:spLocks noGrp="1"/>
          </p:cNvSpPr>
          <p:nvPr>
            <p:ph type="pic" sz="quarter" idx="13"/>
          </p:nvPr>
        </p:nvSpPr>
        <p:spPr>
          <a:xfrm>
            <a:off x="127000" y="1081088"/>
            <a:ext cx="11950700" cy="5170487"/>
          </a:xfrm>
          <a:prstGeom prst="rect">
            <a:avLst/>
          </a:prstGeom>
        </p:spPr>
        <p:txBody>
          <a:bodyPr rtlCol="0">
            <a:normAutofit/>
          </a:bodyPr>
          <a:lstStyle>
            <a:lvl1pPr>
              <a:buClr>
                <a:srgbClr val="0070C0"/>
              </a:buClr>
              <a:defRPr sz="2400">
                <a:latin typeface="Arial" panose="020B0604020202020204" pitchFamily="34" charset="0"/>
                <a:cs typeface="Arial" panose="020B0604020202020204" pitchFamily="34" charset="0"/>
              </a:defRPr>
            </a:lvl1pPr>
          </a:lstStyle>
          <a:p>
            <a:pPr lvl="0"/>
            <a:r>
              <a:rPr lang="en-US" noProof="0"/>
              <a:t>Click icon to add picture</a:t>
            </a:r>
            <a:endParaRPr lang="en-GB" noProof="0" dirty="0"/>
          </a:p>
        </p:txBody>
      </p:sp>
      <p:sp>
        <p:nvSpPr>
          <p:cNvPr id="6" name="Slide Number Placeholder 5">
            <a:extLst>
              <a:ext uri="{FF2B5EF4-FFF2-40B4-BE49-F238E27FC236}">
                <a16:creationId xmlns:a16="http://schemas.microsoft.com/office/drawing/2014/main" xmlns="" id="{76A91A14-41BF-4866-AD11-334360AE65AB}"/>
              </a:ext>
            </a:extLst>
          </p:cNvPr>
          <p:cNvSpPr>
            <a:spLocks noGrp="1"/>
          </p:cNvSpPr>
          <p:nvPr>
            <p:ph type="sldNum" sz="quarter" idx="14"/>
          </p:nvPr>
        </p:nvSpPr>
        <p:spPr>
          <a:xfrm>
            <a:off x="8610600" y="6356350"/>
            <a:ext cx="2743200" cy="365125"/>
          </a:xfrm>
          <a:prstGeom prst="rect">
            <a:avLst/>
          </a:prstGeom>
        </p:spPr>
        <p:txBody>
          <a:bodyPr/>
          <a:lstStyle>
            <a:lvl1pPr>
              <a:defRPr/>
            </a:lvl1pPr>
          </a:lstStyle>
          <a:p>
            <a:pPr>
              <a:defRPr/>
            </a:pPr>
            <a:fld id="{FAB2B9DE-39F1-42AD-80FB-4870A93A4EE2}" type="slidenum">
              <a:rPr lang="en-GB"/>
              <a:pPr>
                <a:defRPr/>
              </a:pPr>
              <a:t>‹#›</a:t>
            </a:fld>
            <a:endParaRPr lang="en-GB"/>
          </a:p>
        </p:txBody>
      </p:sp>
    </p:spTree>
    <p:extLst>
      <p:ext uri="{BB962C8B-B14F-4D97-AF65-F5344CB8AC3E}">
        <p14:creationId xmlns:p14="http://schemas.microsoft.com/office/powerpoint/2010/main" val="892606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3" name="Picture 6" descr="A picture containing knife&#10;&#10;Description automatically generated">
            <a:extLst>
              <a:ext uri="{FF2B5EF4-FFF2-40B4-BE49-F238E27FC236}">
                <a16:creationId xmlns:a16="http://schemas.microsoft.com/office/drawing/2014/main" xmlns="" id="{066A6AE8-01E2-4FCD-8D5D-D7E479267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4" name="Slide Number Placeholder 5">
            <a:extLst>
              <a:ext uri="{FF2B5EF4-FFF2-40B4-BE49-F238E27FC236}">
                <a16:creationId xmlns:a16="http://schemas.microsoft.com/office/drawing/2014/main" xmlns="" id="{94AAAB4F-FD80-4CCC-B0E3-50686B67AA65}"/>
              </a:ext>
            </a:extLst>
          </p:cNvPr>
          <p:cNvSpPr>
            <a:spLocks noGrp="1"/>
          </p:cNvSpPr>
          <p:nvPr>
            <p:ph type="sldNum" sz="quarter" idx="10"/>
          </p:nvPr>
        </p:nvSpPr>
        <p:spPr>
          <a:xfrm>
            <a:off x="8610600" y="6356350"/>
            <a:ext cx="2743200" cy="365125"/>
          </a:xfrm>
          <a:prstGeom prst="rect">
            <a:avLst/>
          </a:prstGeom>
        </p:spPr>
        <p:txBody>
          <a:bodyPr/>
          <a:lstStyle>
            <a:lvl1pPr>
              <a:defRPr smtClean="0">
                <a:latin typeface="Arial" panose="020B0604020202020204" pitchFamily="34" charset="0"/>
                <a:cs typeface="Arial" panose="020B0604020202020204" pitchFamily="34" charset="0"/>
              </a:defRPr>
            </a:lvl1pPr>
          </a:lstStyle>
          <a:p>
            <a:pPr>
              <a:defRPr/>
            </a:pPr>
            <a:fld id="{9EAA2327-23C4-4192-8474-F2E559D40BE6}" type="slidenum">
              <a:rPr lang="en-GB"/>
              <a:pPr>
                <a:defRPr/>
              </a:pPr>
              <a:t>‹#›</a:t>
            </a:fld>
            <a:endParaRPr lang="en-GB" dirty="0"/>
          </a:p>
        </p:txBody>
      </p:sp>
    </p:spTree>
    <p:extLst>
      <p:ext uri="{BB962C8B-B14F-4D97-AF65-F5344CB8AC3E}">
        <p14:creationId xmlns:p14="http://schemas.microsoft.com/office/powerpoint/2010/main" val="370103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plit text boxes slide">
    <p:spTree>
      <p:nvGrpSpPr>
        <p:cNvPr id="1" name=""/>
        <p:cNvGrpSpPr/>
        <p:nvPr/>
      </p:nvGrpSpPr>
      <p:grpSpPr>
        <a:xfrm>
          <a:off x="0" y="0"/>
          <a:ext cx="0" cy="0"/>
          <a:chOff x="0" y="0"/>
          <a:chExt cx="0" cy="0"/>
        </a:xfrm>
      </p:grpSpPr>
      <p:pic>
        <p:nvPicPr>
          <p:cNvPr id="5" name="Picture 6" descr="A picture containing knife&#10;&#10;Description automatically generated">
            <a:extLst>
              <a:ext uri="{FF2B5EF4-FFF2-40B4-BE49-F238E27FC236}">
                <a16:creationId xmlns:a16="http://schemas.microsoft.com/office/drawing/2014/main" xmlns="" id="{FDAE760A-2A58-4F22-B4C8-360E0D5F3E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42550" y="53975"/>
            <a:ext cx="194945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xmlns="" id="{16B2921B-370C-4D91-A2FA-5B431B8FB68E}"/>
              </a:ext>
            </a:extLst>
          </p:cNvPr>
          <p:cNvSpPr>
            <a:spLocks noGrp="1"/>
          </p:cNvSpPr>
          <p:nvPr>
            <p:ph type="ctrTitle"/>
          </p:nvPr>
        </p:nvSpPr>
        <p:spPr>
          <a:xfrm>
            <a:off x="127461" y="136525"/>
            <a:ext cx="9989128" cy="708415"/>
          </a:xfrm>
          <a:prstGeom prst="rect">
            <a:avLst/>
          </a:prstGeom>
        </p:spPr>
        <p:txBody>
          <a:bodyPr anchor="b">
            <a:noAutofit/>
          </a:bodyPr>
          <a:lstStyle>
            <a:lvl1pPr algn="l">
              <a:defRPr sz="4000" b="1">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4" name="Text Placeholder 3">
            <a:extLst>
              <a:ext uri="{FF2B5EF4-FFF2-40B4-BE49-F238E27FC236}">
                <a16:creationId xmlns:a16="http://schemas.microsoft.com/office/drawing/2014/main" xmlns="" id="{90A7D9DB-3155-491B-8E28-BB6B90109EB1}"/>
              </a:ext>
            </a:extLst>
          </p:cNvPr>
          <p:cNvSpPr>
            <a:spLocks noGrp="1"/>
          </p:cNvSpPr>
          <p:nvPr>
            <p:ph type="body" sz="quarter" idx="13"/>
          </p:nvPr>
        </p:nvSpPr>
        <p:spPr>
          <a:xfrm>
            <a:off x="127000" y="939800"/>
            <a:ext cx="5650345" cy="5319713"/>
          </a:xfrm>
          <a:prstGeom prst="rect">
            <a:avLst/>
          </a:prstGeom>
        </p:spPr>
        <p:txBody>
          <a:bodyPr/>
          <a:lstStyle>
            <a:lvl1pPr>
              <a:buClr>
                <a:srgbClr val="0070C0"/>
              </a:buClr>
              <a:defRPr>
                <a:latin typeface="Arial" panose="020B0604020202020204" pitchFamily="34" charset="0"/>
                <a:cs typeface="Arial" panose="020B0604020202020204" pitchFamily="34" charset="0"/>
              </a:defRPr>
            </a:lvl1pPr>
            <a:lvl2pPr>
              <a:buClr>
                <a:srgbClr val="0070C0"/>
              </a:buClr>
              <a:defRPr>
                <a:latin typeface="Arial" panose="020B0604020202020204" pitchFamily="34" charset="0"/>
                <a:cs typeface="Arial" panose="020B0604020202020204" pitchFamily="34" charset="0"/>
              </a:defRPr>
            </a:lvl2pPr>
            <a:lvl3pPr>
              <a:buClr>
                <a:srgbClr val="0070C0"/>
              </a:buClr>
              <a:defRPr>
                <a:latin typeface="Arial" panose="020B0604020202020204" pitchFamily="34" charset="0"/>
                <a:cs typeface="Arial" panose="020B0604020202020204" pitchFamily="34" charset="0"/>
              </a:defRPr>
            </a:lvl3pPr>
            <a:lvl4pPr>
              <a:buClr>
                <a:srgbClr val="0070C0"/>
              </a:buClr>
              <a:defRPr>
                <a:latin typeface="Arial" panose="020B0604020202020204" pitchFamily="34" charset="0"/>
                <a:cs typeface="Arial" panose="020B0604020202020204" pitchFamily="34" charset="0"/>
              </a:defRPr>
            </a:lvl4pPr>
            <a:lvl5pPr>
              <a:buClr>
                <a:srgbClr val="0070C0"/>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6">
            <a:extLst>
              <a:ext uri="{FF2B5EF4-FFF2-40B4-BE49-F238E27FC236}">
                <a16:creationId xmlns:a16="http://schemas.microsoft.com/office/drawing/2014/main" xmlns="" id="{22B1613B-45B7-403B-B94E-F185551268E7}"/>
              </a:ext>
            </a:extLst>
          </p:cNvPr>
          <p:cNvSpPr>
            <a:spLocks noGrp="1"/>
          </p:cNvSpPr>
          <p:nvPr>
            <p:ph type="body" sz="quarter" idx="14"/>
          </p:nvPr>
        </p:nvSpPr>
        <p:spPr>
          <a:xfrm>
            <a:off x="6096000" y="939800"/>
            <a:ext cx="5969000" cy="5319713"/>
          </a:xfrm>
          <a:prstGeom prst="rect">
            <a:avLst/>
          </a:prstGeom>
        </p:spPr>
        <p:txBody>
          <a:bodyPr/>
          <a:lstStyle>
            <a:lvl1pPr>
              <a:buClr>
                <a:srgbClr val="0070C0"/>
              </a:buClr>
              <a:defRPr>
                <a:latin typeface="Arial" panose="020B0604020202020204" pitchFamily="34" charset="0"/>
                <a:cs typeface="Arial" panose="020B0604020202020204" pitchFamily="34" charset="0"/>
              </a:defRPr>
            </a:lvl1pPr>
            <a:lvl2pPr>
              <a:buClr>
                <a:srgbClr val="0070C0"/>
              </a:buClr>
              <a:defRPr>
                <a:latin typeface="Arial" panose="020B0604020202020204" pitchFamily="34" charset="0"/>
                <a:cs typeface="Arial" panose="020B0604020202020204" pitchFamily="34" charset="0"/>
              </a:defRPr>
            </a:lvl2pPr>
            <a:lvl3pPr>
              <a:buClr>
                <a:srgbClr val="0070C0"/>
              </a:buClr>
              <a:defRPr>
                <a:latin typeface="Arial" panose="020B0604020202020204" pitchFamily="34" charset="0"/>
                <a:cs typeface="Arial" panose="020B0604020202020204" pitchFamily="34" charset="0"/>
              </a:defRPr>
            </a:lvl3pPr>
            <a:lvl4pPr>
              <a:buClr>
                <a:srgbClr val="0070C0"/>
              </a:buClr>
              <a:defRPr>
                <a:latin typeface="Arial" panose="020B0604020202020204" pitchFamily="34" charset="0"/>
                <a:cs typeface="Arial" panose="020B0604020202020204" pitchFamily="34" charset="0"/>
              </a:defRPr>
            </a:lvl4pPr>
            <a:lvl5pPr>
              <a:buClr>
                <a:srgbClr val="0070C0"/>
              </a:buCl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a:extLst>
              <a:ext uri="{FF2B5EF4-FFF2-40B4-BE49-F238E27FC236}">
                <a16:creationId xmlns:a16="http://schemas.microsoft.com/office/drawing/2014/main" xmlns="" id="{776FE989-B8CC-4A9C-864A-0C613D9CD5E2}"/>
              </a:ext>
            </a:extLst>
          </p:cNvPr>
          <p:cNvSpPr>
            <a:spLocks noGrp="1"/>
          </p:cNvSpPr>
          <p:nvPr>
            <p:ph type="sldNum" sz="quarter" idx="15"/>
          </p:nvPr>
        </p:nvSpPr>
        <p:spPr>
          <a:xfrm>
            <a:off x="8610600" y="6356350"/>
            <a:ext cx="2743200" cy="365125"/>
          </a:xfrm>
          <a:prstGeom prst="rect">
            <a:avLst/>
          </a:prstGeom>
        </p:spPr>
        <p:txBody>
          <a:bodyPr/>
          <a:lstStyle>
            <a:lvl1pPr>
              <a:defRPr/>
            </a:lvl1pPr>
          </a:lstStyle>
          <a:p>
            <a:pPr>
              <a:defRPr/>
            </a:pPr>
            <a:fld id="{91561580-95C7-46A9-BC4A-4884851E0051}" type="slidenum">
              <a:rPr lang="en-GB"/>
              <a:pPr>
                <a:defRPr/>
              </a:pPr>
              <a:t>‹#›</a:t>
            </a:fld>
            <a:endParaRPr lang="en-GB"/>
          </a:p>
        </p:txBody>
      </p:sp>
    </p:spTree>
    <p:extLst>
      <p:ext uri="{BB962C8B-B14F-4D97-AF65-F5344CB8AC3E}">
        <p14:creationId xmlns:p14="http://schemas.microsoft.com/office/powerpoint/2010/main" val="26238784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jpg"/><Relationship Id="rId3" Type="http://schemas.openxmlformats.org/officeDocument/2006/relationships/image" Target="../media/image14.jpg"/><Relationship Id="rId7" Type="http://schemas.openxmlformats.org/officeDocument/2006/relationships/image" Target="../media/image18.jpg"/><Relationship Id="rId12" Type="http://schemas.openxmlformats.org/officeDocument/2006/relationships/image" Target="../media/image23.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jpg"/><Relationship Id="rId5" Type="http://schemas.openxmlformats.org/officeDocument/2006/relationships/image" Target="../media/image16.jp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7A72C1-4C57-4F92-8A78-EEBD276285D4}"/>
              </a:ext>
            </a:extLst>
          </p:cNvPr>
          <p:cNvSpPr>
            <a:spLocks noGrp="1"/>
          </p:cNvSpPr>
          <p:nvPr>
            <p:ph type="ctrTitle"/>
          </p:nvPr>
        </p:nvSpPr>
        <p:spPr/>
        <p:txBody>
          <a:bodyPr/>
          <a:lstStyle/>
          <a:p>
            <a:r>
              <a:rPr lang="en-GB" dirty="0"/>
              <a:t>SWAG Cancer Alliance</a:t>
            </a:r>
          </a:p>
        </p:txBody>
      </p:sp>
      <p:sp>
        <p:nvSpPr>
          <p:cNvPr id="3" name="Subtitle 2">
            <a:extLst>
              <a:ext uri="{FF2B5EF4-FFF2-40B4-BE49-F238E27FC236}">
                <a16:creationId xmlns:a16="http://schemas.microsoft.com/office/drawing/2014/main" xmlns="" id="{84F41D7F-C684-448E-A39D-457D6A7FA926}"/>
              </a:ext>
            </a:extLst>
          </p:cNvPr>
          <p:cNvSpPr>
            <a:spLocks noGrp="1"/>
          </p:cNvSpPr>
          <p:nvPr>
            <p:ph type="body" sz="quarter" idx="10"/>
          </p:nvPr>
        </p:nvSpPr>
        <p:spPr>
          <a:xfrm>
            <a:off x="1995054" y="3607724"/>
            <a:ext cx="8201025" cy="909568"/>
          </a:xfrm>
        </p:spPr>
        <p:txBody>
          <a:bodyPr lIns="91440" tIns="45720" rIns="91440" bIns="45720" anchor="t">
            <a:normAutofit/>
          </a:bodyPr>
          <a:lstStyle/>
          <a:p>
            <a:r>
              <a:rPr lang="en-GB" dirty="0"/>
              <a:t>Draft Programme Governance</a:t>
            </a:r>
          </a:p>
          <a:p>
            <a:r>
              <a:rPr lang="en-GB" dirty="0">
                <a:latin typeface="Arial"/>
                <a:cs typeface="Arial"/>
              </a:rPr>
              <a:t>September 2020 </a:t>
            </a:r>
            <a:endParaRPr lang="en-GB" dirty="0"/>
          </a:p>
        </p:txBody>
      </p:sp>
    </p:spTree>
    <p:extLst>
      <p:ext uri="{BB962C8B-B14F-4D97-AF65-F5344CB8AC3E}">
        <p14:creationId xmlns:p14="http://schemas.microsoft.com/office/powerpoint/2010/main" val="497111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F08E7081-2131-494E-AD7E-D507960F0FAF}"/>
              </a:ext>
            </a:extLst>
          </p:cNvPr>
          <p:cNvSpPr>
            <a:spLocks noGrp="1"/>
          </p:cNvSpPr>
          <p:nvPr>
            <p:ph type="subTitle" idx="1"/>
          </p:nvPr>
        </p:nvSpPr>
        <p:spPr>
          <a:xfrm>
            <a:off x="360217" y="1359876"/>
            <a:ext cx="11418917" cy="4791541"/>
          </a:xfrm>
        </p:spPr>
        <p:txBody>
          <a:bodyPr/>
          <a:lstStyle/>
          <a:p>
            <a:endParaRPr lang="en-GB" dirty="0"/>
          </a:p>
        </p:txBody>
      </p:sp>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Current governance and work group structure</a:t>
            </a:r>
            <a:endParaRPr lang="en-GB" i="1" dirty="0"/>
          </a:p>
        </p:txBody>
      </p:sp>
    </p:spTree>
    <p:extLst>
      <p:ext uri="{BB962C8B-B14F-4D97-AF65-F5344CB8AC3E}">
        <p14:creationId xmlns:p14="http://schemas.microsoft.com/office/powerpoint/2010/main" val="257543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FF2B5EF4-FFF2-40B4-BE49-F238E27FC236}">
                <a16:creationId xmlns:a16="http://schemas.microsoft.com/office/drawing/2014/main" xmlns="" id="{353B581B-68FC-41FE-8F87-0EE2E69F1152}"/>
              </a:ext>
            </a:extLst>
          </p:cNvPr>
          <p:cNvSpPr/>
          <p:nvPr/>
        </p:nvSpPr>
        <p:spPr>
          <a:xfrm>
            <a:off x="3395699" y="2831232"/>
            <a:ext cx="3780421" cy="1010042"/>
          </a:xfrm>
          <a:prstGeom prst="roundRect">
            <a:avLst/>
          </a:prstGeom>
          <a:solidFill>
            <a:schemeClr val="accent1"/>
          </a:solidFill>
          <a:ln>
            <a:solidFill>
              <a:srgbClr val="FFC000"/>
            </a:solidFill>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SWAG Cancer Alliance Board</a:t>
            </a:r>
            <a:b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br>
            <a:endParaRPr kumimoji="0" lang="en-GB" sz="12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5" name="Rounded Rectangle 4">
            <a:extLst>
              <a:ext uri="{FF2B5EF4-FFF2-40B4-BE49-F238E27FC236}">
                <a16:creationId xmlns:a16="http://schemas.microsoft.com/office/drawing/2014/main" xmlns="" id="{CB4444C7-437E-4844-9B05-62BF8D428B45}"/>
              </a:ext>
            </a:extLst>
          </p:cNvPr>
          <p:cNvSpPr/>
          <p:nvPr/>
        </p:nvSpPr>
        <p:spPr>
          <a:xfrm>
            <a:off x="1341620" y="158100"/>
            <a:ext cx="1844906" cy="6583267"/>
          </a:xfrm>
          <a:prstGeom prst="roundRect">
            <a:avLst/>
          </a:prstGeom>
          <a:solidFill>
            <a:srgbClr val="FFFF00"/>
          </a:solidFill>
          <a:ln>
            <a:noFill/>
          </a:ln>
          <a:effectLst>
            <a:glow rad="63500">
              <a:srgbClr val="FF0000">
                <a:alpha val="40000"/>
              </a:srgb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SWAG Site Specific Groups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Brain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Breast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CUP</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Colorectal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Gynae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Haem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Head &amp; Neck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Lung</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Sarcoma</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Skin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Urology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Upper GI/HPB </a:t>
            </a:r>
          </a:p>
        </p:txBody>
      </p:sp>
      <p:sp>
        <p:nvSpPr>
          <p:cNvPr id="6" name="Rounded Rectangle 5">
            <a:extLst>
              <a:ext uri="{FF2B5EF4-FFF2-40B4-BE49-F238E27FC236}">
                <a16:creationId xmlns:a16="http://schemas.microsoft.com/office/drawing/2014/main" xmlns="" id="{99093344-DFC9-4F58-BE7F-0E233ABEB733}"/>
              </a:ext>
            </a:extLst>
          </p:cNvPr>
          <p:cNvSpPr/>
          <p:nvPr/>
        </p:nvSpPr>
        <p:spPr>
          <a:xfrm>
            <a:off x="8184232" y="2831232"/>
            <a:ext cx="1872208" cy="1152128"/>
          </a:xfrm>
          <a:prstGeom prst="roundRect">
            <a:avLst/>
          </a:prstGeom>
          <a:solidFill>
            <a:srgbClr val="92D050"/>
          </a:solidFill>
          <a:ln>
            <a:solidFill>
              <a:srgbClr val="FF0000"/>
            </a:solid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Bristol, North Somerset, South Gloucestershire (BNSSG) STP Cancer Steering Group</a:t>
            </a:r>
          </a:p>
        </p:txBody>
      </p:sp>
      <p:sp>
        <p:nvSpPr>
          <p:cNvPr id="7" name="Rounded Rectangle 7">
            <a:extLst>
              <a:ext uri="{FF2B5EF4-FFF2-40B4-BE49-F238E27FC236}">
                <a16:creationId xmlns:a16="http://schemas.microsoft.com/office/drawing/2014/main" xmlns="" id="{962855CE-3D10-4CF3-AA5B-C90166641C57}"/>
              </a:ext>
            </a:extLst>
          </p:cNvPr>
          <p:cNvSpPr/>
          <p:nvPr/>
        </p:nvSpPr>
        <p:spPr>
          <a:xfrm>
            <a:off x="8184232" y="181354"/>
            <a:ext cx="1872208" cy="1080120"/>
          </a:xfrm>
          <a:prstGeom prst="roundRect">
            <a:avLst/>
          </a:prstGeom>
          <a:solidFill>
            <a:srgbClr val="92D050"/>
          </a:solidFill>
          <a:ln>
            <a:solidFill>
              <a:srgbClr val="FF0000"/>
            </a:solid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BaNES, Swindon &amp; Wiltshire STP Cancer Steering Group</a:t>
            </a:r>
          </a:p>
        </p:txBody>
      </p:sp>
      <p:sp>
        <p:nvSpPr>
          <p:cNvPr id="8" name="Rounded Rectangle 8">
            <a:extLst>
              <a:ext uri="{FF2B5EF4-FFF2-40B4-BE49-F238E27FC236}">
                <a16:creationId xmlns:a16="http://schemas.microsoft.com/office/drawing/2014/main" xmlns="" id="{40EA2676-3A4E-4F0D-B173-2C70441C022D}"/>
              </a:ext>
            </a:extLst>
          </p:cNvPr>
          <p:cNvSpPr/>
          <p:nvPr/>
        </p:nvSpPr>
        <p:spPr>
          <a:xfrm>
            <a:off x="8184232" y="1556792"/>
            <a:ext cx="1872208" cy="1080120"/>
          </a:xfrm>
          <a:prstGeom prst="roundRect">
            <a:avLst/>
          </a:prstGeom>
          <a:solidFill>
            <a:srgbClr val="92D050"/>
          </a:solidFill>
          <a:ln>
            <a:solidFill>
              <a:srgbClr val="FF0000"/>
            </a:solid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Somerset STP Cancer Steering Group</a:t>
            </a:r>
          </a:p>
        </p:txBody>
      </p:sp>
      <p:sp>
        <p:nvSpPr>
          <p:cNvPr id="9" name="Rounded Rectangle 9">
            <a:extLst>
              <a:ext uri="{FF2B5EF4-FFF2-40B4-BE49-F238E27FC236}">
                <a16:creationId xmlns:a16="http://schemas.microsoft.com/office/drawing/2014/main" xmlns="" id="{B0C942A1-5CF0-46FD-9193-78B8DED5A0E0}"/>
              </a:ext>
            </a:extLst>
          </p:cNvPr>
          <p:cNvSpPr/>
          <p:nvPr/>
        </p:nvSpPr>
        <p:spPr>
          <a:xfrm>
            <a:off x="8222532" y="4147866"/>
            <a:ext cx="1905916" cy="1009326"/>
          </a:xfrm>
          <a:prstGeom prst="roundRect">
            <a:avLst/>
          </a:prstGeom>
          <a:solidFill>
            <a:srgbClr val="92D050"/>
          </a:solidFill>
          <a:ln>
            <a:solidFill>
              <a:srgbClr val="FF0000"/>
            </a:solid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Gloucestershire ICS  Cancer Steering Group</a:t>
            </a:r>
          </a:p>
        </p:txBody>
      </p:sp>
      <p:sp>
        <p:nvSpPr>
          <p:cNvPr id="10" name="Rounded Rectangle 10">
            <a:extLst>
              <a:ext uri="{FF2B5EF4-FFF2-40B4-BE49-F238E27FC236}">
                <a16:creationId xmlns:a16="http://schemas.microsoft.com/office/drawing/2014/main" xmlns="" id="{9EE063DC-B40E-41E1-83EA-8DC71BEEF3C1}"/>
              </a:ext>
            </a:extLst>
          </p:cNvPr>
          <p:cNvSpPr/>
          <p:nvPr/>
        </p:nvSpPr>
        <p:spPr>
          <a:xfrm>
            <a:off x="3395700" y="4226966"/>
            <a:ext cx="1185482" cy="789636"/>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Transformation Steering Groups – lung, prostate and colorectal</a:t>
            </a:r>
          </a:p>
        </p:txBody>
      </p:sp>
      <p:sp>
        <p:nvSpPr>
          <p:cNvPr id="11" name="Rounded Rectangle 12">
            <a:extLst>
              <a:ext uri="{FF2B5EF4-FFF2-40B4-BE49-F238E27FC236}">
                <a16:creationId xmlns:a16="http://schemas.microsoft.com/office/drawing/2014/main" xmlns="" id="{C10574E5-4634-49B9-B080-0DCFD3E03C5A}"/>
              </a:ext>
            </a:extLst>
          </p:cNvPr>
          <p:cNvSpPr/>
          <p:nvPr/>
        </p:nvSpPr>
        <p:spPr>
          <a:xfrm>
            <a:off x="4457818" y="158101"/>
            <a:ext cx="1912712" cy="914400"/>
          </a:xfrm>
          <a:prstGeom prst="roundRect">
            <a:avLst/>
          </a:prstGeom>
          <a:solidFill>
            <a:schemeClr val="accent2"/>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Regional/National </a:t>
            </a:r>
          </a:p>
        </p:txBody>
      </p:sp>
      <p:sp>
        <p:nvSpPr>
          <p:cNvPr id="12" name="Left-Right Arrow 13">
            <a:extLst>
              <a:ext uri="{FF2B5EF4-FFF2-40B4-BE49-F238E27FC236}">
                <a16:creationId xmlns:a16="http://schemas.microsoft.com/office/drawing/2014/main" xmlns="" id="{27819ECB-C581-4523-8F90-CB087967A171}"/>
              </a:ext>
            </a:extLst>
          </p:cNvPr>
          <p:cNvSpPr/>
          <p:nvPr/>
        </p:nvSpPr>
        <p:spPr>
          <a:xfrm>
            <a:off x="3099426" y="3192237"/>
            <a:ext cx="913091" cy="288032"/>
          </a:xfrm>
          <a:prstGeom prst="leftRigh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13" name="Up-Down Arrow 16">
            <a:extLst>
              <a:ext uri="{FF2B5EF4-FFF2-40B4-BE49-F238E27FC236}">
                <a16:creationId xmlns:a16="http://schemas.microsoft.com/office/drawing/2014/main" xmlns="" id="{61484804-A600-49D4-8017-3603A2CFAC46}"/>
              </a:ext>
            </a:extLst>
          </p:cNvPr>
          <p:cNvSpPr/>
          <p:nvPr/>
        </p:nvSpPr>
        <p:spPr>
          <a:xfrm>
            <a:off x="5252345" y="1031962"/>
            <a:ext cx="270030" cy="1748967"/>
          </a:xfrm>
          <a:prstGeom prst="upDown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14" name="Oval 13">
            <a:extLst>
              <a:ext uri="{FF2B5EF4-FFF2-40B4-BE49-F238E27FC236}">
                <a16:creationId xmlns:a16="http://schemas.microsoft.com/office/drawing/2014/main" xmlns="" id="{C3A502CD-FA68-486F-8337-5DF19B2F241D}"/>
              </a:ext>
            </a:extLst>
          </p:cNvPr>
          <p:cNvSpPr/>
          <p:nvPr/>
        </p:nvSpPr>
        <p:spPr>
          <a:xfrm>
            <a:off x="7320136" y="332656"/>
            <a:ext cx="735278" cy="6084676"/>
          </a:xfrm>
          <a:prstGeom prst="ellipse">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rPr>
              <a:t>Agreed Terms of Reference</a:t>
            </a:r>
          </a:p>
        </p:txBody>
      </p:sp>
      <p:sp>
        <p:nvSpPr>
          <p:cNvPr id="15" name="Left Arrow 18">
            <a:extLst>
              <a:ext uri="{FF2B5EF4-FFF2-40B4-BE49-F238E27FC236}">
                <a16:creationId xmlns:a16="http://schemas.microsoft.com/office/drawing/2014/main" xmlns="" id="{690CF0F6-84D9-4E4A-9D08-64A987C4DB7C}"/>
              </a:ext>
            </a:extLst>
          </p:cNvPr>
          <p:cNvSpPr/>
          <p:nvPr/>
        </p:nvSpPr>
        <p:spPr>
          <a:xfrm>
            <a:off x="7806806" y="696388"/>
            <a:ext cx="377426" cy="338336"/>
          </a:xfrm>
          <a:prstGeom prst="lef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Left Arrow 19">
            <a:extLst>
              <a:ext uri="{FF2B5EF4-FFF2-40B4-BE49-F238E27FC236}">
                <a16:creationId xmlns:a16="http://schemas.microsoft.com/office/drawing/2014/main" xmlns="" id="{B34787BA-3D16-4DC7-9249-1A3140F6ABC7}"/>
              </a:ext>
            </a:extLst>
          </p:cNvPr>
          <p:cNvSpPr/>
          <p:nvPr/>
        </p:nvSpPr>
        <p:spPr>
          <a:xfrm>
            <a:off x="7826794" y="1958182"/>
            <a:ext cx="377426" cy="338336"/>
          </a:xfrm>
          <a:prstGeom prst="lef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Left Arrow 20">
            <a:extLst>
              <a:ext uri="{FF2B5EF4-FFF2-40B4-BE49-F238E27FC236}">
                <a16:creationId xmlns:a16="http://schemas.microsoft.com/office/drawing/2014/main" xmlns="" id="{8FD4314F-CCC8-4970-9B14-261916C1BF26}"/>
              </a:ext>
            </a:extLst>
          </p:cNvPr>
          <p:cNvSpPr/>
          <p:nvPr/>
        </p:nvSpPr>
        <p:spPr>
          <a:xfrm>
            <a:off x="7857031" y="3250509"/>
            <a:ext cx="335585" cy="338336"/>
          </a:xfrm>
          <a:prstGeom prst="lef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Left Arrow 21">
            <a:extLst>
              <a:ext uri="{FF2B5EF4-FFF2-40B4-BE49-F238E27FC236}">
                <a16:creationId xmlns:a16="http://schemas.microsoft.com/office/drawing/2014/main" xmlns="" id="{ED8158B3-B6E2-4F24-B826-97F7A057D3FA}"/>
              </a:ext>
            </a:extLst>
          </p:cNvPr>
          <p:cNvSpPr/>
          <p:nvPr/>
        </p:nvSpPr>
        <p:spPr>
          <a:xfrm>
            <a:off x="7848647" y="4580521"/>
            <a:ext cx="335585" cy="338336"/>
          </a:xfrm>
          <a:prstGeom prst="lef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Left-Right Arrow 22">
            <a:extLst>
              <a:ext uri="{FF2B5EF4-FFF2-40B4-BE49-F238E27FC236}">
                <a16:creationId xmlns:a16="http://schemas.microsoft.com/office/drawing/2014/main" xmlns="" id="{333CE1DD-15CF-43B2-9778-D20B2682F23F}"/>
              </a:ext>
            </a:extLst>
          </p:cNvPr>
          <p:cNvSpPr/>
          <p:nvPr/>
        </p:nvSpPr>
        <p:spPr>
          <a:xfrm>
            <a:off x="6600057" y="3181459"/>
            <a:ext cx="937085" cy="288032"/>
          </a:xfrm>
          <a:prstGeom prst="leftRigh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0" name="Rounded Rectangle 23">
            <a:extLst>
              <a:ext uri="{FF2B5EF4-FFF2-40B4-BE49-F238E27FC236}">
                <a16:creationId xmlns:a16="http://schemas.microsoft.com/office/drawing/2014/main" xmlns="" id="{A99782FC-7636-4CB8-BCC0-ADF9DEC6152D}"/>
              </a:ext>
            </a:extLst>
          </p:cNvPr>
          <p:cNvSpPr/>
          <p:nvPr/>
        </p:nvSpPr>
        <p:spPr>
          <a:xfrm>
            <a:off x="3395699" y="1412776"/>
            <a:ext cx="1742493" cy="1202432"/>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Executive Lead: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Deb Lee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GHT WAHT</a:t>
            </a:r>
          </a:p>
        </p:txBody>
      </p:sp>
      <p:sp>
        <p:nvSpPr>
          <p:cNvPr id="21" name="Rounded Rectangle 24">
            <a:extLst>
              <a:ext uri="{FF2B5EF4-FFF2-40B4-BE49-F238E27FC236}">
                <a16:creationId xmlns:a16="http://schemas.microsoft.com/office/drawing/2014/main" xmlns="" id="{F55AA761-5A0D-4369-9B42-3CC4D581854D}"/>
              </a:ext>
            </a:extLst>
          </p:cNvPr>
          <p:cNvSpPr/>
          <p:nvPr/>
        </p:nvSpPr>
        <p:spPr>
          <a:xfrm>
            <a:off x="5564942" y="1405396"/>
            <a:ext cx="1611179" cy="1202432"/>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Operational Lead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a:ea typeface="+mn-ea"/>
                <a:cs typeface="+mn-cs"/>
              </a:rPr>
              <a:t>Matthew Bryant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COO  Somerset FT</a:t>
            </a:r>
          </a:p>
        </p:txBody>
      </p:sp>
      <p:cxnSp>
        <p:nvCxnSpPr>
          <p:cNvPr id="22" name="Straight Arrow Connector 21">
            <a:extLst>
              <a:ext uri="{FF2B5EF4-FFF2-40B4-BE49-F238E27FC236}">
                <a16:creationId xmlns:a16="http://schemas.microsoft.com/office/drawing/2014/main" xmlns="" id="{A23B685E-CC93-400A-87A6-191FAD51C855}"/>
              </a:ext>
            </a:extLst>
          </p:cNvPr>
          <p:cNvCxnSpPr/>
          <p:nvPr/>
        </p:nvCxnSpPr>
        <p:spPr>
          <a:xfrm>
            <a:off x="4266945" y="2636912"/>
            <a:ext cx="0" cy="194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xmlns="" id="{B084740E-9FE0-420C-A2E2-043E4FF9703E}"/>
              </a:ext>
            </a:extLst>
          </p:cNvPr>
          <p:cNvCxnSpPr/>
          <p:nvPr/>
        </p:nvCxnSpPr>
        <p:spPr>
          <a:xfrm>
            <a:off x="6321025" y="2636912"/>
            <a:ext cx="0" cy="194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D65DF713-BDD9-49BF-9B8C-7220D6F4F4C6}"/>
              </a:ext>
            </a:extLst>
          </p:cNvPr>
          <p:cNvCxnSpPr>
            <a:endCxn id="8" idx="0"/>
          </p:cNvCxnSpPr>
          <p:nvPr/>
        </p:nvCxnSpPr>
        <p:spPr>
          <a:xfrm flipH="1">
            <a:off x="9120336" y="1340768"/>
            <a:ext cx="252028" cy="216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281FF153-3B28-4E07-8B2B-EC2C9C732E79}"/>
              </a:ext>
            </a:extLst>
          </p:cNvPr>
          <p:cNvCxnSpPr>
            <a:stCxn id="8" idx="2"/>
          </p:cNvCxnSpPr>
          <p:nvPr/>
        </p:nvCxnSpPr>
        <p:spPr>
          <a:xfrm>
            <a:off x="9120336" y="2636912"/>
            <a:ext cx="25202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xmlns="" id="{68761465-C030-4441-BD9D-41B70964C4C0}"/>
              </a:ext>
            </a:extLst>
          </p:cNvPr>
          <p:cNvCxnSpPr>
            <a:stCxn id="6" idx="2"/>
          </p:cNvCxnSpPr>
          <p:nvPr/>
        </p:nvCxnSpPr>
        <p:spPr>
          <a:xfrm>
            <a:off x="9120336" y="3983361"/>
            <a:ext cx="252028" cy="145861"/>
          </a:xfrm>
          <a:prstGeom prst="line">
            <a:avLst/>
          </a:prstGeom>
        </p:spPr>
        <p:style>
          <a:lnRef idx="1">
            <a:schemeClr val="accent1"/>
          </a:lnRef>
          <a:fillRef idx="0">
            <a:schemeClr val="accent1"/>
          </a:fillRef>
          <a:effectRef idx="0">
            <a:schemeClr val="accent1"/>
          </a:effectRef>
          <a:fontRef idx="minor">
            <a:schemeClr val="tx1"/>
          </a:fontRef>
        </p:style>
      </p:cxnSp>
      <p:sp>
        <p:nvSpPr>
          <p:cNvPr id="27" name="Left-Right Arrow 38">
            <a:extLst>
              <a:ext uri="{FF2B5EF4-FFF2-40B4-BE49-F238E27FC236}">
                <a16:creationId xmlns:a16="http://schemas.microsoft.com/office/drawing/2014/main" xmlns="" id="{BB787BD6-578A-48BB-BF25-8E934D64A6F5}"/>
              </a:ext>
            </a:extLst>
          </p:cNvPr>
          <p:cNvSpPr/>
          <p:nvPr/>
        </p:nvSpPr>
        <p:spPr>
          <a:xfrm>
            <a:off x="3031669" y="4477768"/>
            <a:ext cx="364030" cy="288032"/>
          </a:xfrm>
          <a:prstGeom prst="leftRigh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
        <p:nvSpPr>
          <p:cNvPr id="28" name="Rounded Rectangle 33">
            <a:extLst>
              <a:ext uri="{FF2B5EF4-FFF2-40B4-BE49-F238E27FC236}">
                <a16:creationId xmlns:a16="http://schemas.microsoft.com/office/drawing/2014/main" xmlns="" id="{CA4F3C03-F503-4ECB-A8CB-F7521573D662}"/>
              </a:ext>
            </a:extLst>
          </p:cNvPr>
          <p:cNvSpPr/>
          <p:nvPr/>
        </p:nvSpPr>
        <p:spPr>
          <a:xfrm>
            <a:off x="4838510" y="4226966"/>
            <a:ext cx="1185482" cy="789636"/>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LWBC Group</a:t>
            </a:r>
            <a:r>
              <a:rPr kumimoji="0" lang="en-GB" sz="16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 </a:t>
            </a:r>
          </a:p>
        </p:txBody>
      </p:sp>
      <p:sp>
        <p:nvSpPr>
          <p:cNvPr id="29" name="Rounded Rectangle 34">
            <a:extLst>
              <a:ext uri="{FF2B5EF4-FFF2-40B4-BE49-F238E27FC236}">
                <a16:creationId xmlns:a16="http://schemas.microsoft.com/office/drawing/2014/main" xmlns="" id="{8B874CA0-0876-40E8-93CE-68BB44902573}"/>
              </a:ext>
            </a:extLst>
          </p:cNvPr>
          <p:cNvSpPr/>
          <p:nvPr/>
        </p:nvSpPr>
        <p:spPr>
          <a:xfrm>
            <a:off x="6168008" y="4226966"/>
            <a:ext cx="1152128" cy="789636"/>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Prevention &amp; Early Diagnosis </a:t>
            </a:r>
          </a:p>
        </p:txBody>
      </p:sp>
      <p:cxnSp>
        <p:nvCxnSpPr>
          <p:cNvPr id="30" name="Straight Arrow Connector 29">
            <a:extLst>
              <a:ext uri="{FF2B5EF4-FFF2-40B4-BE49-F238E27FC236}">
                <a16:creationId xmlns:a16="http://schemas.microsoft.com/office/drawing/2014/main" xmlns="" id="{411EDC50-FDC9-48BF-B6A8-C2233B856658}"/>
              </a:ext>
            </a:extLst>
          </p:cNvPr>
          <p:cNvCxnSpPr>
            <a:cxnSpLocks/>
            <a:endCxn id="10" idx="0"/>
          </p:cNvCxnSpPr>
          <p:nvPr/>
        </p:nvCxnSpPr>
        <p:spPr>
          <a:xfrm flipH="1">
            <a:off x="3988441" y="3850152"/>
            <a:ext cx="317486" cy="3768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883C1D27-E96B-4C7A-ACCE-2831D9E526E2}"/>
              </a:ext>
            </a:extLst>
          </p:cNvPr>
          <p:cNvCxnSpPr>
            <a:cxnSpLocks/>
            <a:endCxn id="28" idx="0"/>
          </p:cNvCxnSpPr>
          <p:nvPr/>
        </p:nvCxnSpPr>
        <p:spPr>
          <a:xfrm flipH="1">
            <a:off x="5431251" y="3850152"/>
            <a:ext cx="88686" cy="3768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77F06E7C-1C8F-42AA-AA47-800DA04A9443}"/>
              </a:ext>
            </a:extLst>
          </p:cNvPr>
          <p:cNvCxnSpPr/>
          <p:nvPr/>
        </p:nvCxnSpPr>
        <p:spPr>
          <a:xfrm flipH="1">
            <a:off x="6600057" y="3850152"/>
            <a:ext cx="1" cy="37681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3" name="Rounded Rectangle 39">
            <a:extLst>
              <a:ext uri="{FF2B5EF4-FFF2-40B4-BE49-F238E27FC236}">
                <a16:creationId xmlns:a16="http://schemas.microsoft.com/office/drawing/2014/main" xmlns="" id="{A974E27F-4BF2-439E-9214-C732437062B5}"/>
              </a:ext>
            </a:extLst>
          </p:cNvPr>
          <p:cNvSpPr/>
          <p:nvPr/>
        </p:nvSpPr>
        <p:spPr>
          <a:xfrm>
            <a:off x="8222532" y="5358799"/>
            <a:ext cx="1905916" cy="1058533"/>
          </a:xfrm>
          <a:prstGeom prst="roundRect">
            <a:avLst/>
          </a:prstGeom>
          <a:solidFill>
            <a:srgbClr val="92D050"/>
          </a:solidFill>
          <a:ln>
            <a:solidFill>
              <a:srgbClr val="FF0000"/>
            </a:solidFill>
          </a:ln>
          <a:effectLst>
            <a:glow rad="63500">
              <a:schemeClr val="accent2">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SWAG Cancer Operational Group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Cancer Managers &amp; Cancer Lead Nurses</a:t>
            </a:r>
          </a:p>
        </p:txBody>
      </p:sp>
      <p:sp>
        <p:nvSpPr>
          <p:cNvPr id="34" name="Left Arrow 21">
            <a:extLst>
              <a:ext uri="{FF2B5EF4-FFF2-40B4-BE49-F238E27FC236}">
                <a16:creationId xmlns:a16="http://schemas.microsoft.com/office/drawing/2014/main" xmlns="" id="{1F5867E0-21FC-4C28-9078-6AFE440BA5A1}"/>
              </a:ext>
            </a:extLst>
          </p:cNvPr>
          <p:cNvSpPr/>
          <p:nvPr/>
        </p:nvSpPr>
        <p:spPr>
          <a:xfrm>
            <a:off x="7815190" y="5741365"/>
            <a:ext cx="377426" cy="338336"/>
          </a:xfrm>
          <a:prstGeom prst="lef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Left-Right Arrow 13">
            <a:extLst>
              <a:ext uri="{FF2B5EF4-FFF2-40B4-BE49-F238E27FC236}">
                <a16:creationId xmlns:a16="http://schemas.microsoft.com/office/drawing/2014/main" xmlns="" id="{31004EB5-ABBF-4BA3-BDA3-DE2F131B19A5}"/>
              </a:ext>
            </a:extLst>
          </p:cNvPr>
          <p:cNvSpPr/>
          <p:nvPr/>
        </p:nvSpPr>
        <p:spPr>
          <a:xfrm>
            <a:off x="4899940" y="1839318"/>
            <a:ext cx="913091" cy="288032"/>
          </a:xfrm>
          <a:prstGeom prst="leftRightArrow">
            <a:avLst/>
          </a:prstGeom>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a:ln>
                <a:noFill/>
              </a:ln>
              <a:solidFill>
                <a:prstClr val="white"/>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38704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Future governance and work group structure</a:t>
            </a:r>
            <a:endParaRPr lang="en-GB" i="1" dirty="0"/>
          </a:p>
        </p:txBody>
      </p:sp>
      <p:sp>
        <p:nvSpPr>
          <p:cNvPr id="5" name="Content Placeholder 3">
            <a:extLst>
              <a:ext uri="{FF2B5EF4-FFF2-40B4-BE49-F238E27FC236}">
                <a16:creationId xmlns:a16="http://schemas.microsoft.com/office/drawing/2014/main" xmlns="" id="{86622E0E-4139-44D6-9DEB-2BEF2426687B}"/>
              </a:ext>
            </a:extLst>
          </p:cNvPr>
          <p:cNvSpPr txBox="1">
            <a:spLocks/>
          </p:cNvSpPr>
          <p:nvPr/>
        </p:nvSpPr>
        <p:spPr>
          <a:xfrm>
            <a:off x="3747405" y="1453661"/>
            <a:ext cx="4697190" cy="1592475"/>
          </a:xfrm>
          <a:prstGeom prst="roundRect">
            <a:avLst/>
          </a:prstGeom>
          <a:solidFill>
            <a:schemeClr val="accent1"/>
          </a:solidFill>
          <a:ln w="12700" cap="flat" cmpd="sng" algn="ctr">
            <a:solidFill>
              <a:srgbClr val="FFC000"/>
            </a:solidFill>
            <a:prstDash val="solid"/>
            <a:miter lim="800000"/>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normAutofit fontScale="47500" lnSpcReduction="20000"/>
          </a:bodyPr>
          <a:lstStyle>
            <a:lvl1pPr marL="342900" indent="-342900" algn="l" rtl="0" eaLnBrk="1" fontAlgn="base" hangingPunct="1">
              <a:lnSpc>
                <a:spcPct val="90000"/>
              </a:lnSpc>
              <a:spcBef>
                <a:spcPts val="1000"/>
              </a:spcBef>
              <a:spcAft>
                <a:spcPct val="0"/>
              </a:spcAft>
              <a:buClr>
                <a:srgbClr val="0070C0"/>
              </a:buClr>
              <a:buFont typeface="Arial" panose="020B0604020202020204" pitchFamily="34" charset="0"/>
              <a:buChar char="•"/>
              <a:defRPr sz="2400" kern="1200">
                <a:solidFill>
                  <a:schemeClr val="dk1"/>
                </a:solidFill>
                <a:latin typeface="Arial" panose="020B0604020202020204" pitchFamily="34" charset="0"/>
                <a:ea typeface="+mn-ea"/>
                <a:cs typeface="Arial" panose="020B0604020202020204" pitchFamily="34" charset="0"/>
              </a:defRPr>
            </a:lvl1pPr>
            <a:lvl2pPr marL="457200" indent="0" algn="ctr" rtl="0" eaLnBrk="1" fontAlgn="base" hangingPunct="1">
              <a:lnSpc>
                <a:spcPct val="90000"/>
              </a:lnSpc>
              <a:spcBef>
                <a:spcPts val="500"/>
              </a:spcBef>
              <a:spcAft>
                <a:spcPct val="0"/>
              </a:spcAft>
              <a:buFont typeface="Arial" panose="020B0604020202020204" pitchFamily="34" charset="0"/>
              <a:buNone/>
              <a:defRPr sz="2000" kern="1200">
                <a:solidFill>
                  <a:schemeClr val="dk1"/>
                </a:solidFill>
                <a:latin typeface="+mn-lt"/>
                <a:ea typeface="+mn-ea"/>
                <a:cs typeface="+mn-cs"/>
              </a:defRPr>
            </a:lvl2pPr>
            <a:lvl3pPr marL="914400" indent="0" algn="ctr" rtl="0" eaLnBrk="1" fontAlgn="base" hangingPunct="1">
              <a:lnSpc>
                <a:spcPct val="90000"/>
              </a:lnSpc>
              <a:spcBef>
                <a:spcPts val="500"/>
              </a:spcBef>
              <a:spcAft>
                <a:spcPct val="0"/>
              </a:spcAft>
              <a:buFont typeface="Arial" panose="020B0604020202020204" pitchFamily="34" charset="0"/>
              <a:buNone/>
              <a:defRPr sz="1800" kern="1200">
                <a:solidFill>
                  <a:schemeClr val="dk1"/>
                </a:solidFill>
                <a:latin typeface="+mn-lt"/>
                <a:ea typeface="+mn-ea"/>
                <a:cs typeface="+mn-cs"/>
              </a:defRPr>
            </a:lvl3pPr>
            <a:lvl4pPr marL="13716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dk1"/>
                </a:solidFill>
                <a:latin typeface="+mn-lt"/>
                <a:ea typeface="+mn-ea"/>
                <a:cs typeface="+mn-cs"/>
              </a:defRPr>
            </a:lvl4pPr>
            <a:lvl5pPr marL="1828800" indent="0" algn="ctr" rtl="0" eaLnBrk="1" fontAlgn="base" hangingPunct="1">
              <a:lnSpc>
                <a:spcPct val="90000"/>
              </a:lnSpc>
              <a:spcBef>
                <a:spcPts val="500"/>
              </a:spcBef>
              <a:spcAft>
                <a:spcPct val="0"/>
              </a:spcAft>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pPr marL="0" indent="0" algn="ctr" fontAlgn="auto">
              <a:lnSpc>
                <a:spcPct val="100000"/>
              </a:lnSpc>
              <a:spcBef>
                <a:spcPts val="0"/>
              </a:spcBef>
              <a:spcAft>
                <a:spcPts val="0"/>
              </a:spcAft>
              <a:buClrTx/>
              <a:buFontTx/>
              <a:buNone/>
              <a:defRPr/>
            </a:pPr>
            <a:endParaRPr lang="en-GB" sz="1600" b="1" dirty="0">
              <a:solidFill>
                <a:prstClr val="black"/>
              </a:solidFill>
            </a:endParaRPr>
          </a:p>
          <a:p>
            <a:pPr marL="0" indent="0" algn="ctr" fontAlgn="auto">
              <a:lnSpc>
                <a:spcPct val="100000"/>
              </a:lnSpc>
              <a:spcBef>
                <a:spcPts val="0"/>
              </a:spcBef>
              <a:spcAft>
                <a:spcPts val="0"/>
              </a:spcAft>
              <a:buClrTx/>
              <a:buFontTx/>
              <a:buNone/>
              <a:defRPr/>
            </a:pPr>
            <a:r>
              <a:rPr lang="en-GB" sz="4900" b="1" dirty="0">
                <a:solidFill>
                  <a:prstClr val="black"/>
                </a:solidFill>
              </a:rPr>
              <a:t>SWAG Cancer Alliance Board</a:t>
            </a:r>
          </a:p>
          <a:p>
            <a:pPr marL="0" indent="0" algn="ctr" fontAlgn="auto">
              <a:lnSpc>
                <a:spcPct val="100000"/>
              </a:lnSpc>
              <a:spcBef>
                <a:spcPts val="0"/>
              </a:spcBef>
              <a:spcAft>
                <a:spcPts val="0"/>
              </a:spcAft>
              <a:buClrTx/>
              <a:buFontTx/>
              <a:buNone/>
              <a:defRPr/>
            </a:pPr>
            <a:r>
              <a:rPr lang="en-GB" sz="4900" b="1" dirty="0">
                <a:solidFill>
                  <a:prstClr val="black"/>
                </a:solidFill>
              </a:rPr>
              <a:t>(Region, ICSs, STPs, Provider CEOs)</a:t>
            </a:r>
            <a:r>
              <a:rPr lang="en-GB" sz="4000" b="1" dirty="0">
                <a:solidFill>
                  <a:prstClr val="black"/>
                </a:solidFill>
                <a:latin typeface="Calibri" panose="020F0502020204030204" pitchFamily="34" charset="0"/>
                <a:cs typeface="+mn-cs"/>
              </a:rPr>
              <a:t/>
            </a:r>
            <a:br>
              <a:rPr lang="en-GB" sz="4000" b="1" dirty="0">
                <a:solidFill>
                  <a:prstClr val="black"/>
                </a:solidFill>
                <a:latin typeface="Calibri" panose="020F0502020204030204" pitchFamily="34" charset="0"/>
                <a:cs typeface="+mn-cs"/>
              </a:rPr>
            </a:br>
            <a:endParaRPr lang="en-GB" sz="4000" b="1" dirty="0">
              <a:solidFill>
                <a:prstClr val="black"/>
              </a:solidFill>
              <a:latin typeface="Calibri" panose="020F0502020204030204" pitchFamily="34" charset="0"/>
              <a:cs typeface="+mn-cs"/>
            </a:endParaRPr>
          </a:p>
        </p:txBody>
      </p:sp>
      <p:sp>
        <p:nvSpPr>
          <p:cNvPr id="6" name="Rounded Rectangle 3">
            <a:extLst>
              <a:ext uri="{FF2B5EF4-FFF2-40B4-BE49-F238E27FC236}">
                <a16:creationId xmlns:a16="http://schemas.microsoft.com/office/drawing/2014/main" xmlns="" id="{023220EC-A46B-4B0F-8BD6-1FDE689D3A10}"/>
              </a:ext>
            </a:extLst>
          </p:cNvPr>
          <p:cNvSpPr txBox="1">
            <a:spLocks/>
          </p:cNvSpPr>
          <p:nvPr/>
        </p:nvSpPr>
        <p:spPr>
          <a:xfrm>
            <a:off x="3747405" y="3208132"/>
            <a:ext cx="4697190" cy="1915161"/>
          </a:xfrm>
          <a:prstGeom prst="roundRect">
            <a:avLst/>
          </a:prstGeom>
          <a:solidFill>
            <a:schemeClr val="accent1"/>
          </a:solidFill>
          <a:ln w="19050" cap="rnd" cmpd="sng" algn="ctr">
            <a:solidFill>
              <a:srgbClr val="FFC000"/>
            </a:solidFill>
            <a:prstDash val="solid"/>
          </a:ln>
          <a:effectLst>
            <a:glow rad="635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3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dk1"/>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dk1"/>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dk1"/>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dk1"/>
                </a:solidFill>
                <a:latin typeface="+mn-lt"/>
                <a:ea typeface="+mn-ea"/>
                <a:cs typeface="+mn-cs"/>
              </a:defRPr>
            </a:lvl9pPr>
          </a:lstStyle>
          <a:p>
            <a:pPr marL="0" indent="0" algn="ctr" defTabSz="914400">
              <a:spcBef>
                <a:spcPts val="0"/>
              </a:spcBef>
              <a:buClrTx/>
              <a:buSzTx/>
              <a:buFontTx/>
              <a:buNone/>
              <a:defRPr/>
            </a:pPr>
            <a:endParaRPr lang="en-GB" sz="6400" b="1" dirty="0">
              <a:solidFill>
                <a:prstClr val="black"/>
              </a:solidFill>
              <a:latin typeface="Arial" panose="020B0604020202020204" pitchFamily="34" charset="0"/>
              <a:cs typeface="Arial" panose="020B0604020202020204" pitchFamily="34" charset="0"/>
            </a:endParaRPr>
          </a:p>
          <a:p>
            <a:pPr marL="0" indent="0" algn="ctr" defTabSz="914400">
              <a:spcBef>
                <a:spcPts val="0"/>
              </a:spcBef>
              <a:buClrTx/>
              <a:buSzTx/>
              <a:buNone/>
              <a:defRPr/>
            </a:pPr>
            <a:r>
              <a:rPr lang="en-GB" sz="6400" b="1" spc="-5" dirty="0">
                <a:latin typeface="Arial"/>
                <a:cs typeface="Arial"/>
              </a:rPr>
              <a:t>SWAG Alliance Delivery Group </a:t>
            </a:r>
            <a:endParaRPr lang="en-GB" sz="6400" b="1" spc="-5">
              <a:latin typeface="Arial" panose="020B0604020202020204" pitchFamily="34" charset="0"/>
              <a:cs typeface="Arial" panose="020B0604020202020204" pitchFamily="34" charset="0"/>
            </a:endParaRPr>
          </a:p>
          <a:p>
            <a:pPr marL="0" indent="0" algn="ctr" defTabSz="914400">
              <a:spcBef>
                <a:spcPts val="0"/>
              </a:spcBef>
              <a:buClrTx/>
              <a:buSzTx/>
              <a:buFontTx/>
              <a:buNone/>
              <a:defRPr/>
            </a:pPr>
            <a:r>
              <a:rPr lang="en-GB" sz="6400" b="1" spc="-5" dirty="0">
                <a:latin typeface="Arial" panose="020B0604020202020204" pitchFamily="34" charset="0"/>
                <a:cs typeface="Arial" panose="020B0604020202020204" pitchFamily="34" charset="0"/>
              </a:rPr>
              <a:t>(Systems, Providers, Performance, Clinical Cabinet, Clinical Advisory Groups)</a:t>
            </a:r>
          </a:p>
          <a:p>
            <a:pPr marL="0" indent="0" algn="ctr" defTabSz="914400">
              <a:spcBef>
                <a:spcPts val="0"/>
              </a:spcBef>
              <a:buClrTx/>
              <a:buSzTx/>
              <a:buFontTx/>
              <a:buNone/>
              <a:defRPr/>
            </a:pPr>
            <a:r>
              <a:rPr lang="en-GB" sz="1600" b="1" dirty="0">
                <a:solidFill>
                  <a:prstClr val="black"/>
                </a:solidFill>
                <a:latin typeface="Calibri" panose="020F0502020204030204" pitchFamily="34" charset="0"/>
              </a:rPr>
              <a:t/>
            </a:r>
            <a:br>
              <a:rPr lang="en-GB" sz="1600" b="1" dirty="0">
                <a:solidFill>
                  <a:prstClr val="black"/>
                </a:solidFill>
                <a:latin typeface="Calibri" panose="020F0502020204030204" pitchFamily="34" charset="0"/>
              </a:rPr>
            </a:br>
            <a:endParaRPr lang="en-GB" sz="1200" b="1" dirty="0">
              <a:solidFill>
                <a:prstClr val="black"/>
              </a:solidFill>
              <a:latin typeface="Calibri" panose="020F0502020204030204" pitchFamily="34" charset="0"/>
            </a:endParaRPr>
          </a:p>
        </p:txBody>
      </p:sp>
      <p:sp>
        <p:nvSpPr>
          <p:cNvPr id="7" name="Rounded Rectangle 33">
            <a:extLst>
              <a:ext uri="{FF2B5EF4-FFF2-40B4-BE49-F238E27FC236}">
                <a16:creationId xmlns:a16="http://schemas.microsoft.com/office/drawing/2014/main" xmlns="" id="{37F724FA-1857-4AE0-9F81-E617EB1EFA9D}"/>
              </a:ext>
            </a:extLst>
          </p:cNvPr>
          <p:cNvSpPr/>
          <p:nvPr/>
        </p:nvSpPr>
        <p:spPr>
          <a:xfrm>
            <a:off x="5394331" y="5502030"/>
            <a:ext cx="1403338" cy="1144407"/>
          </a:xfrm>
          <a:prstGeom prst="roundRect">
            <a:avLst/>
          </a:prstGeom>
          <a:solidFill>
            <a:schemeClr val="accent1"/>
          </a:solidFill>
          <a:ln>
            <a:noFill/>
          </a:ln>
          <a:effectLst>
            <a:glow rad="63500">
              <a:schemeClr val="accent1">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Working Groups</a:t>
            </a:r>
            <a:r>
              <a:rPr kumimoji="0" lang="en-GB"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79524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Programme Roles and Key Tasks</a:t>
            </a:r>
            <a:endParaRPr lang="en-GB" i="1" dirty="0"/>
          </a:p>
        </p:txBody>
      </p:sp>
      <p:graphicFrame>
        <p:nvGraphicFramePr>
          <p:cNvPr id="8" name="object 3">
            <a:extLst>
              <a:ext uri="{FF2B5EF4-FFF2-40B4-BE49-F238E27FC236}">
                <a16:creationId xmlns:a16="http://schemas.microsoft.com/office/drawing/2014/main" xmlns="" id="{D52964EB-2007-44B8-9F11-6FD87DF1537D}"/>
              </a:ext>
            </a:extLst>
          </p:cNvPr>
          <p:cNvGraphicFramePr>
            <a:graphicFrameLocks noGrp="1"/>
          </p:cNvGraphicFramePr>
          <p:nvPr>
            <p:extLst>
              <p:ext uri="{D42A27DB-BD31-4B8C-83A1-F6EECF244321}">
                <p14:modId xmlns:p14="http://schemas.microsoft.com/office/powerpoint/2010/main" val="1878369115"/>
              </p:ext>
            </p:extLst>
          </p:nvPr>
        </p:nvGraphicFramePr>
        <p:xfrm>
          <a:off x="1966872" y="2155288"/>
          <a:ext cx="8711565" cy="3266439"/>
        </p:xfrm>
        <a:graphic>
          <a:graphicData uri="http://schemas.openxmlformats.org/drawingml/2006/table">
            <a:tbl>
              <a:tblPr firstRow="1" bandRow="1">
                <a:tableStyleId>{2D5ABB26-0587-4C30-8999-92F81FD0307C}</a:tableStyleId>
              </a:tblPr>
              <a:tblGrid>
                <a:gridCol w="882650">
                  <a:extLst>
                    <a:ext uri="{9D8B030D-6E8A-4147-A177-3AD203B41FA5}">
                      <a16:colId xmlns:a16="http://schemas.microsoft.com/office/drawing/2014/main" xmlns="" val="20000"/>
                    </a:ext>
                  </a:extLst>
                </a:gridCol>
                <a:gridCol w="5751830">
                  <a:extLst>
                    <a:ext uri="{9D8B030D-6E8A-4147-A177-3AD203B41FA5}">
                      <a16:colId xmlns:a16="http://schemas.microsoft.com/office/drawing/2014/main" xmlns="" val="20001"/>
                    </a:ext>
                  </a:extLst>
                </a:gridCol>
                <a:gridCol w="2077085">
                  <a:extLst>
                    <a:ext uri="{9D8B030D-6E8A-4147-A177-3AD203B41FA5}">
                      <a16:colId xmlns:a16="http://schemas.microsoft.com/office/drawing/2014/main" xmlns="" val="20002"/>
                    </a:ext>
                  </a:extLst>
                </a:gridCol>
              </a:tblGrid>
              <a:tr h="227329">
                <a:tc>
                  <a:txBody>
                    <a:bodyPr/>
                    <a:lstStyle/>
                    <a:p>
                      <a:pPr marL="41910">
                        <a:lnSpc>
                          <a:spcPct val="100000"/>
                        </a:lnSpc>
                        <a:spcBef>
                          <a:spcPts val="280"/>
                        </a:spcBef>
                      </a:pPr>
                      <a:r>
                        <a:rPr sz="1000" b="1" spc="-5" dirty="0">
                          <a:solidFill>
                            <a:srgbClr val="FFFFFF"/>
                          </a:solidFill>
                          <a:latin typeface="Arial"/>
                          <a:cs typeface="Arial"/>
                        </a:rPr>
                        <a:t>Role</a:t>
                      </a:r>
                      <a:endParaRPr sz="1000" dirty="0">
                        <a:latin typeface="Arial"/>
                        <a:cs typeface="Arial"/>
                      </a:endParaRPr>
                    </a:p>
                  </a:txBody>
                  <a:tcPr marL="0" marR="0" marT="35560" marB="0">
                    <a:solidFill>
                      <a:srgbClr val="5D6F7E"/>
                    </a:solidFill>
                  </a:tcPr>
                </a:tc>
                <a:tc>
                  <a:txBody>
                    <a:bodyPr/>
                    <a:lstStyle/>
                    <a:p>
                      <a:pPr marL="42545">
                        <a:lnSpc>
                          <a:spcPct val="100000"/>
                        </a:lnSpc>
                        <a:spcBef>
                          <a:spcPts val="280"/>
                        </a:spcBef>
                      </a:pPr>
                      <a:r>
                        <a:rPr sz="1000" b="1" spc="-5" dirty="0">
                          <a:solidFill>
                            <a:srgbClr val="FFFFFF"/>
                          </a:solidFill>
                          <a:latin typeface="Arial"/>
                          <a:cs typeface="Arial"/>
                        </a:rPr>
                        <a:t>Key</a:t>
                      </a:r>
                      <a:r>
                        <a:rPr sz="1000" b="1" spc="-15" dirty="0">
                          <a:solidFill>
                            <a:srgbClr val="FFFFFF"/>
                          </a:solidFill>
                          <a:latin typeface="Arial"/>
                          <a:cs typeface="Arial"/>
                        </a:rPr>
                        <a:t> </a:t>
                      </a:r>
                      <a:r>
                        <a:rPr sz="1000" b="1" spc="-5" dirty="0">
                          <a:solidFill>
                            <a:srgbClr val="FFFFFF"/>
                          </a:solidFill>
                          <a:latin typeface="Arial"/>
                          <a:cs typeface="Arial"/>
                        </a:rPr>
                        <a:t>Tasks</a:t>
                      </a:r>
                      <a:endParaRPr sz="1000" dirty="0">
                        <a:latin typeface="Arial"/>
                        <a:cs typeface="Arial"/>
                      </a:endParaRPr>
                    </a:p>
                  </a:txBody>
                  <a:tcPr marL="0" marR="0" marT="35560" marB="0">
                    <a:solidFill>
                      <a:srgbClr val="5D6F7E"/>
                    </a:solidFill>
                  </a:tcPr>
                </a:tc>
                <a:tc>
                  <a:txBody>
                    <a:bodyPr/>
                    <a:lstStyle/>
                    <a:p>
                      <a:pPr marL="43815">
                        <a:lnSpc>
                          <a:spcPct val="100000"/>
                        </a:lnSpc>
                        <a:spcBef>
                          <a:spcPts val="280"/>
                        </a:spcBef>
                      </a:pPr>
                      <a:r>
                        <a:rPr sz="1000" b="1" spc="-5" dirty="0">
                          <a:solidFill>
                            <a:srgbClr val="FFFFFF"/>
                          </a:solidFill>
                          <a:latin typeface="Arial"/>
                          <a:cs typeface="Arial"/>
                        </a:rPr>
                        <a:t>Group Membership</a:t>
                      </a:r>
                      <a:endParaRPr sz="1000">
                        <a:latin typeface="Arial"/>
                        <a:cs typeface="Arial"/>
                      </a:endParaRPr>
                    </a:p>
                  </a:txBody>
                  <a:tcPr marL="0" marR="0" marT="35560" marB="0">
                    <a:solidFill>
                      <a:srgbClr val="5D6F7E"/>
                    </a:solidFill>
                  </a:tcPr>
                </a:tc>
                <a:extLst>
                  <a:ext uri="{0D108BD9-81ED-4DB2-BD59-A6C34878D82A}">
                    <a16:rowId xmlns:a16="http://schemas.microsoft.com/office/drawing/2014/main" xmlns="" val="10000"/>
                  </a:ext>
                </a:extLst>
              </a:tr>
              <a:tr h="1138555">
                <a:tc>
                  <a:txBody>
                    <a:bodyPr/>
                    <a:lstStyle/>
                    <a:p>
                      <a:pPr>
                        <a:lnSpc>
                          <a:spcPct val="100000"/>
                        </a:lnSpc>
                      </a:pPr>
                      <a:endParaRPr sz="1100" dirty="0">
                        <a:latin typeface="Arial" panose="020B0604020202020204" pitchFamily="34" charset="0"/>
                        <a:cs typeface="Arial" panose="020B0604020202020204" pitchFamily="34" charset="0"/>
                      </a:endParaRPr>
                    </a:p>
                    <a:p>
                      <a:pPr>
                        <a:lnSpc>
                          <a:spcPct val="100000"/>
                        </a:lnSpc>
                      </a:pPr>
                      <a:endParaRPr sz="1100" dirty="0">
                        <a:latin typeface="Arial" panose="020B0604020202020204" pitchFamily="34" charset="0"/>
                        <a:cs typeface="Arial" panose="020B0604020202020204" pitchFamily="34" charset="0"/>
                      </a:endParaRPr>
                    </a:p>
                    <a:p>
                      <a:pPr>
                        <a:lnSpc>
                          <a:spcPct val="100000"/>
                        </a:lnSpc>
                        <a:spcBef>
                          <a:spcPts val="5"/>
                        </a:spcBef>
                      </a:pPr>
                      <a:endParaRPr sz="1150" dirty="0">
                        <a:latin typeface="Arial" panose="020B0604020202020204" pitchFamily="34" charset="0"/>
                        <a:cs typeface="Arial" panose="020B0604020202020204" pitchFamily="34" charset="0"/>
                      </a:endParaRPr>
                    </a:p>
                    <a:p>
                      <a:pPr marL="56515">
                        <a:lnSpc>
                          <a:spcPct val="100000"/>
                        </a:lnSpc>
                      </a:pPr>
                      <a:r>
                        <a:rPr sz="1100" spc="-5" dirty="0">
                          <a:solidFill>
                            <a:schemeClr val="tx1"/>
                          </a:solidFill>
                          <a:latin typeface="Arial" panose="020B0604020202020204" pitchFamily="34" charset="0"/>
                          <a:cs typeface="Arial" panose="020B0604020202020204" pitchFamily="34" charset="0"/>
                        </a:rPr>
                        <a:t>Alliance</a:t>
                      </a:r>
                      <a:r>
                        <a:rPr sz="1100" spc="-30" dirty="0">
                          <a:solidFill>
                            <a:schemeClr val="tx1"/>
                          </a:solidFill>
                          <a:latin typeface="Arial" panose="020B0604020202020204" pitchFamily="34" charset="0"/>
                          <a:cs typeface="Arial" panose="020B0604020202020204" pitchFamily="34" charset="0"/>
                        </a:rPr>
                        <a:t> </a:t>
                      </a:r>
                      <a:r>
                        <a:rPr sz="1100" spc="-5" dirty="0">
                          <a:solidFill>
                            <a:schemeClr val="tx1"/>
                          </a:solidFill>
                          <a:latin typeface="Arial" panose="020B0604020202020204" pitchFamily="34" charset="0"/>
                          <a:cs typeface="Arial" panose="020B0604020202020204" pitchFamily="34" charset="0"/>
                        </a:rPr>
                        <a:t>Chair</a:t>
                      </a:r>
                      <a:endParaRPr sz="1100" dirty="0">
                        <a:solidFill>
                          <a:schemeClr val="tx1"/>
                        </a:solidFill>
                        <a:latin typeface="Arial" panose="020B0604020202020204" pitchFamily="34" charset="0"/>
                        <a:cs typeface="Arial" panose="020B0604020202020204" pitchFamily="34" charset="0"/>
                      </a:endParaRPr>
                    </a:p>
                  </a:txBody>
                  <a:tcPr marL="0" marR="0" marT="0" marB="0">
                    <a:lnL w="12700">
                      <a:solidFill>
                        <a:srgbClr val="5D6F7E"/>
                      </a:solidFill>
                      <a:prstDash val="solid"/>
                    </a:lnL>
                    <a:lnR w="12700">
                      <a:solidFill>
                        <a:srgbClr val="5D6F7E"/>
                      </a:solidFill>
                      <a:prstDash val="solid"/>
                    </a:lnR>
                    <a:lnB w="12700">
                      <a:solidFill>
                        <a:srgbClr val="5D6F7E"/>
                      </a:solidFill>
                      <a:prstDash val="solid"/>
                    </a:lnB>
                    <a:solidFill>
                      <a:srgbClr val="E9EEF6"/>
                    </a:solidFill>
                  </a:tcPr>
                </a:tc>
                <a:tc>
                  <a:txBody>
                    <a:bodyPr/>
                    <a:lstStyle/>
                    <a:p>
                      <a:pPr marL="214629" indent="-172085">
                        <a:lnSpc>
                          <a:spcPct val="100000"/>
                        </a:lnSpc>
                        <a:spcBef>
                          <a:spcPts val="254"/>
                        </a:spcBef>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Accountable to STP/ICS leadership for the effective operation of the</a:t>
                      </a:r>
                      <a:r>
                        <a:rPr sz="1000" spc="-9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Alliance.</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Ensures effective operation of the </a:t>
                      </a:r>
                      <a:r>
                        <a:rPr sz="1000" spc="-10" dirty="0">
                          <a:solidFill>
                            <a:srgbClr val="5D6F7E"/>
                          </a:solidFill>
                          <a:latin typeface="Arial" panose="020B0604020202020204" pitchFamily="34" charset="0"/>
                          <a:cs typeface="Arial" panose="020B0604020202020204" pitchFamily="34" charset="0"/>
                        </a:rPr>
                        <a:t>Alliance </a:t>
                      </a:r>
                      <a:r>
                        <a:rPr sz="1000" spc="-5" dirty="0">
                          <a:solidFill>
                            <a:srgbClr val="5D6F7E"/>
                          </a:solidFill>
                          <a:latin typeface="Arial" panose="020B0604020202020204" pitchFamily="34" charset="0"/>
                          <a:cs typeface="Arial" panose="020B0604020202020204" pitchFamily="34" charset="0"/>
                        </a:rPr>
                        <a:t>Board, working </a:t>
                      </a:r>
                      <a:r>
                        <a:rPr sz="1000" spc="-10" dirty="0">
                          <a:solidFill>
                            <a:srgbClr val="5D6F7E"/>
                          </a:solidFill>
                          <a:latin typeface="Arial" panose="020B0604020202020204" pitchFamily="34" charset="0"/>
                          <a:cs typeface="Arial" panose="020B0604020202020204" pitchFamily="34" charset="0"/>
                        </a:rPr>
                        <a:t>with </a:t>
                      </a:r>
                      <a:r>
                        <a:rPr sz="1000" spc="-5" dirty="0">
                          <a:solidFill>
                            <a:srgbClr val="5D6F7E"/>
                          </a:solidFill>
                          <a:latin typeface="Arial" panose="020B0604020202020204" pitchFamily="34" charset="0"/>
                          <a:cs typeface="Arial" panose="020B0604020202020204" pitchFamily="34" charset="0"/>
                        </a:rPr>
                        <a:t>the </a:t>
                      </a:r>
                      <a:r>
                        <a:rPr sz="1000" spc="-10" dirty="0">
                          <a:solidFill>
                            <a:srgbClr val="5D6F7E"/>
                          </a:solidFill>
                          <a:latin typeface="Arial" panose="020B0604020202020204" pitchFamily="34" charset="0"/>
                          <a:cs typeface="Arial" panose="020B0604020202020204" pitchFamily="34" charset="0"/>
                        </a:rPr>
                        <a:t>Alliance Managing </a:t>
                      </a:r>
                      <a:r>
                        <a:rPr sz="1000" spc="-5" dirty="0">
                          <a:solidFill>
                            <a:srgbClr val="5D6F7E"/>
                          </a:solidFill>
                          <a:latin typeface="Arial" panose="020B0604020202020204" pitchFamily="34" charset="0"/>
                          <a:cs typeface="Arial" panose="020B0604020202020204" pitchFamily="34" charset="0"/>
                        </a:rPr>
                        <a:t>Director</a:t>
                      </a:r>
                      <a:r>
                        <a:rPr sz="1000" spc="55" dirty="0">
                          <a:solidFill>
                            <a:srgbClr val="5D6F7E"/>
                          </a:solidFill>
                          <a:latin typeface="Arial" panose="020B0604020202020204" pitchFamily="34" charset="0"/>
                          <a:cs typeface="Arial" panose="020B0604020202020204" pitchFamily="34" charset="0"/>
                        </a:rPr>
                        <a:t> </a:t>
                      </a:r>
                      <a:r>
                        <a:rPr sz="1000" spc="-10" dirty="0">
                          <a:solidFill>
                            <a:srgbClr val="5D6F7E"/>
                          </a:solidFill>
                          <a:latin typeface="Arial" panose="020B0604020202020204" pitchFamily="34" charset="0"/>
                          <a:cs typeface="Arial" panose="020B0604020202020204" pitchFamily="34" charset="0"/>
                        </a:rPr>
                        <a:t>in</a:t>
                      </a:r>
                      <a:endParaRPr sz="1000" dirty="0">
                        <a:latin typeface="Arial" panose="020B0604020202020204" pitchFamily="34" charset="0"/>
                        <a:cs typeface="Arial" panose="020B0604020202020204" pitchFamily="34" charset="0"/>
                      </a:endParaRPr>
                    </a:p>
                    <a:p>
                      <a:pPr marL="214629">
                        <a:lnSpc>
                          <a:spcPct val="100000"/>
                        </a:lnSpc>
                        <a:spcBef>
                          <a:spcPts val="5"/>
                        </a:spcBef>
                      </a:pPr>
                      <a:r>
                        <a:rPr sz="1000" spc="-5" dirty="0">
                          <a:solidFill>
                            <a:srgbClr val="5D6F7E"/>
                          </a:solidFill>
                          <a:latin typeface="Arial" panose="020B0604020202020204" pitchFamily="34" charset="0"/>
                          <a:cs typeface="Arial" panose="020B0604020202020204" pitchFamily="34" charset="0"/>
                        </a:rPr>
                        <a:t>relation to any issues</a:t>
                      </a:r>
                      <a:r>
                        <a:rPr sz="1000" spc="-1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arising.</a:t>
                      </a:r>
                      <a:endParaRPr sz="1000" dirty="0">
                        <a:latin typeface="Arial" panose="020B0604020202020204" pitchFamily="34" charset="0"/>
                        <a:cs typeface="Arial" panose="020B0604020202020204" pitchFamily="34" charset="0"/>
                      </a:endParaRPr>
                    </a:p>
                    <a:p>
                      <a:pPr marL="214629" marR="60960"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Influences and engages Trust and </a:t>
                      </a:r>
                      <a:r>
                        <a:rPr sz="1000" spc="-10" dirty="0">
                          <a:solidFill>
                            <a:srgbClr val="5D6F7E"/>
                          </a:solidFill>
                          <a:latin typeface="Arial" panose="020B0604020202020204" pitchFamily="34" charset="0"/>
                          <a:cs typeface="Arial" panose="020B0604020202020204" pitchFamily="34" charset="0"/>
                        </a:rPr>
                        <a:t>Provider </a:t>
                      </a:r>
                      <a:r>
                        <a:rPr sz="1000" spc="-5" dirty="0">
                          <a:solidFill>
                            <a:srgbClr val="5D6F7E"/>
                          </a:solidFill>
                          <a:latin typeface="Arial" panose="020B0604020202020204" pitchFamily="34" charset="0"/>
                          <a:cs typeface="Arial" panose="020B0604020202020204" pitchFamily="34" charset="0"/>
                        </a:rPr>
                        <a:t>leadership, STP/ICS leadership, Regional leaders and  regional heads of </a:t>
                      </a:r>
                      <a:r>
                        <a:rPr sz="1000" spc="-10" dirty="0">
                          <a:solidFill>
                            <a:srgbClr val="5D6F7E"/>
                          </a:solidFill>
                          <a:latin typeface="Arial" panose="020B0604020202020204" pitchFamily="34" charset="0"/>
                          <a:cs typeface="Arial" panose="020B0604020202020204" pitchFamily="34" charset="0"/>
                        </a:rPr>
                        <a:t>ALBs </a:t>
                      </a:r>
                      <a:r>
                        <a:rPr sz="1000" spc="-5" dirty="0">
                          <a:solidFill>
                            <a:srgbClr val="5D6F7E"/>
                          </a:solidFill>
                          <a:latin typeface="Arial" panose="020B0604020202020204" pitchFamily="34" charset="0"/>
                          <a:cs typeface="Arial" panose="020B0604020202020204" pitchFamily="34" charset="0"/>
                        </a:rPr>
                        <a:t>across the Alliance</a:t>
                      </a:r>
                      <a:r>
                        <a:rPr sz="1000" spc="-15" dirty="0">
                          <a:solidFill>
                            <a:srgbClr val="5D6F7E"/>
                          </a:solidFill>
                          <a:latin typeface="Arial" panose="020B0604020202020204" pitchFamily="34" charset="0"/>
                          <a:cs typeface="Arial" panose="020B0604020202020204" pitchFamily="34" charset="0"/>
                        </a:rPr>
                        <a:t> </a:t>
                      </a:r>
                      <a:r>
                        <a:rPr sz="1000" spc="-10" dirty="0">
                          <a:solidFill>
                            <a:srgbClr val="5D6F7E"/>
                          </a:solidFill>
                          <a:latin typeface="Arial" panose="020B0604020202020204" pitchFamily="34" charset="0"/>
                          <a:cs typeface="Arial" panose="020B0604020202020204" pitchFamily="34" charset="0"/>
                        </a:rPr>
                        <a:t>geography.</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dirty="0">
                          <a:solidFill>
                            <a:srgbClr val="5D6F7E"/>
                          </a:solidFill>
                          <a:latin typeface="Arial" panose="020B0604020202020204" pitchFamily="34" charset="0"/>
                          <a:cs typeface="Arial" panose="020B0604020202020204" pitchFamily="34" charset="0"/>
                        </a:rPr>
                        <a:t>Works </a:t>
                      </a:r>
                      <a:r>
                        <a:rPr sz="1000" spc="-10" dirty="0">
                          <a:solidFill>
                            <a:srgbClr val="5D6F7E"/>
                          </a:solidFill>
                          <a:latin typeface="Arial" panose="020B0604020202020204" pitchFamily="34" charset="0"/>
                          <a:cs typeface="Arial" panose="020B0604020202020204" pitchFamily="34" charset="0"/>
                        </a:rPr>
                        <a:t>with </a:t>
                      </a:r>
                      <a:r>
                        <a:rPr sz="1000" spc="-5" dirty="0">
                          <a:solidFill>
                            <a:srgbClr val="5D6F7E"/>
                          </a:solidFill>
                          <a:latin typeface="Arial" panose="020B0604020202020204" pitchFamily="34" charset="0"/>
                          <a:cs typeface="Arial" panose="020B0604020202020204" pitchFamily="34" charset="0"/>
                        </a:rPr>
                        <a:t>regional office to contribute to cross region delivery</a:t>
                      </a:r>
                      <a:r>
                        <a:rPr sz="1000" spc="-40" dirty="0">
                          <a:solidFill>
                            <a:srgbClr val="5D6F7E"/>
                          </a:solidFill>
                          <a:latin typeface="Arial" panose="020B0604020202020204" pitchFamily="34" charset="0"/>
                          <a:cs typeface="Arial" panose="020B0604020202020204" pitchFamily="34" charset="0"/>
                        </a:rPr>
                        <a:t> </a:t>
                      </a:r>
                      <a:r>
                        <a:rPr sz="1000" spc="-10" dirty="0">
                          <a:solidFill>
                            <a:srgbClr val="5D6F7E"/>
                          </a:solidFill>
                          <a:latin typeface="Arial" panose="020B0604020202020204" pitchFamily="34" charset="0"/>
                          <a:cs typeface="Arial" panose="020B0604020202020204" pitchFamily="34" charset="0"/>
                        </a:rPr>
                        <a:t>planning.</a:t>
                      </a:r>
                      <a:endParaRPr sz="1000" dirty="0">
                        <a:latin typeface="Arial" panose="020B0604020202020204" pitchFamily="34" charset="0"/>
                        <a:cs typeface="Arial" panose="020B0604020202020204" pitchFamily="34" charset="0"/>
                      </a:endParaRPr>
                    </a:p>
                  </a:txBody>
                  <a:tcPr marL="0" marR="0" marT="32384" marB="0">
                    <a:lnL w="12700">
                      <a:solidFill>
                        <a:srgbClr val="5D6F7E"/>
                      </a:solidFill>
                      <a:prstDash val="solid"/>
                    </a:lnL>
                    <a:lnR w="12700">
                      <a:solidFill>
                        <a:srgbClr val="5D6F7E"/>
                      </a:solidFill>
                      <a:prstDash val="solid"/>
                    </a:lnR>
                    <a:lnB w="12700">
                      <a:solidFill>
                        <a:srgbClr val="5D6F7E"/>
                      </a:solidFill>
                      <a:prstDash val="solid"/>
                    </a:lnB>
                    <a:solidFill>
                      <a:srgbClr val="F5F8F9"/>
                    </a:solidFill>
                  </a:tcPr>
                </a:tc>
                <a:tc>
                  <a:txBody>
                    <a:bodyPr/>
                    <a:lstStyle/>
                    <a:p>
                      <a:pPr marL="215900" indent="-172085">
                        <a:lnSpc>
                          <a:spcPct val="100000"/>
                        </a:lnSpc>
                        <a:spcBef>
                          <a:spcPts val="254"/>
                        </a:spcBef>
                        <a:buChar char="•"/>
                        <a:tabLst>
                          <a:tab pos="215900" algn="l"/>
                          <a:tab pos="216535" algn="l"/>
                        </a:tabLst>
                      </a:pPr>
                      <a:r>
                        <a:rPr sz="1000" spc="-5" dirty="0">
                          <a:solidFill>
                            <a:srgbClr val="5D6F7E"/>
                          </a:solidFill>
                          <a:latin typeface="Arial" panose="020B0604020202020204" pitchFamily="34" charset="0"/>
                          <a:cs typeface="Arial" panose="020B0604020202020204" pitchFamily="34" charset="0"/>
                        </a:rPr>
                        <a:t>Alliance Board</a:t>
                      </a:r>
                      <a:r>
                        <a:rPr sz="1000" spc="-10"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(Chair).</a:t>
                      </a:r>
                      <a:endParaRPr sz="1000">
                        <a:latin typeface="Arial" panose="020B0604020202020204" pitchFamily="34" charset="0"/>
                        <a:cs typeface="Arial" panose="020B0604020202020204" pitchFamily="34" charset="0"/>
                      </a:endParaRPr>
                    </a:p>
                    <a:p>
                      <a:pPr marL="215900" marR="72390" indent="-172085">
                        <a:lnSpc>
                          <a:spcPct val="100000"/>
                        </a:lnSpc>
                        <a:buFont typeface="Arial"/>
                        <a:buChar char="•"/>
                        <a:tabLst>
                          <a:tab pos="215900" algn="l"/>
                          <a:tab pos="216535" algn="l"/>
                        </a:tabLst>
                      </a:pPr>
                      <a:r>
                        <a:rPr sz="1000" i="1" spc="-10" dirty="0">
                          <a:solidFill>
                            <a:srgbClr val="5D6F7E"/>
                          </a:solidFill>
                          <a:latin typeface="Arial" panose="020B0604020202020204" pitchFamily="34" charset="0"/>
                          <a:cs typeface="Arial" panose="020B0604020202020204" pitchFamily="34" charset="0"/>
                        </a:rPr>
                        <a:t>Also </a:t>
                      </a:r>
                      <a:r>
                        <a:rPr sz="1000" i="1" spc="-5" dirty="0">
                          <a:solidFill>
                            <a:srgbClr val="5D6F7E"/>
                          </a:solidFill>
                          <a:latin typeface="Arial" panose="020B0604020202020204" pitchFamily="34" charset="0"/>
                          <a:cs typeface="Arial" panose="020B0604020202020204" pitchFamily="34" charset="0"/>
                        </a:rPr>
                        <a:t>attends 2x </a:t>
                      </a:r>
                      <a:r>
                        <a:rPr sz="1000" i="1" spc="-10" dirty="0">
                          <a:solidFill>
                            <a:srgbClr val="5D6F7E"/>
                          </a:solidFill>
                          <a:latin typeface="Arial" panose="020B0604020202020204" pitchFamily="34" charset="0"/>
                          <a:cs typeface="Arial" panose="020B0604020202020204" pitchFamily="34" charset="0"/>
                        </a:rPr>
                        <a:t>national </a:t>
                      </a:r>
                      <a:r>
                        <a:rPr sz="1000" i="1" spc="-5" dirty="0">
                          <a:solidFill>
                            <a:srgbClr val="5D6F7E"/>
                          </a:solidFill>
                          <a:latin typeface="Arial" panose="020B0604020202020204" pitchFamily="34" charset="0"/>
                          <a:cs typeface="Arial" panose="020B0604020202020204" pitchFamily="34" charset="0"/>
                        </a:rPr>
                        <a:t>Cancer  Alliance leadership events per  year, plus strategy groups,  roundtables etc as required by  the National Cancer</a:t>
                      </a:r>
                      <a:r>
                        <a:rPr sz="1000" i="1" spc="-35" dirty="0">
                          <a:solidFill>
                            <a:srgbClr val="5D6F7E"/>
                          </a:solidFill>
                          <a:latin typeface="Arial" panose="020B0604020202020204" pitchFamily="34" charset="0"/>
                          <a:cs typeface="Arial" panose="020B0604020202020204" pitchFamily="34" charset="0"/>
                        </a:rPr>
                        <a:t> </a:t>
                      </a:r>
                      <a:r>
                        <a:rPr sz="1000" i="1" spc="-5" dirty="0">
                          <a:solidFill>
                            <a:srgbClr val="5D6F7E"/>
                          </a:solidFill>
                          <a:latin typeface="Arial" panose="020B0604020202020204" pitchFamily="34" charset="0"/>
                          <a:cs typeface="Arial" panose="020B0604020202020204" pitchFamily="34" charset="0"/>
                        </a:rPr>
                        <a:t>Director*.</a:t>
                      </a:r>
                      <a:endParaRPr sz="1000">
                        <a:latin typeface="Arial" panose="020B0604020202020204" pitchFamily="34" charset="0"/>
                        <a:cs typeface="Arial" panose="020B0604020202020204" pitchFamily="34" charset="0"/>
                      </a:endParaRPr>
                    </a:p>
                  </a:txBody>
                  <a:tcPr marL="0" marR="0" marT="32384" marB="0">
                    <a:lnL w="12700">
                      <a:solidFill>
                        <a:srgbClr val="5D6F7E"/>
                      </a:solidFill>
                      <a:prstDash val="solid"/>
                    </a:lnL>
                    <a:lnR w="12700">
                      <a:solidFill>
                        <a:srgbClr val="5D6F7E"/>
                      </a:solidFill>
                      <a:prstDash val="solid"/>
                    </a:lnR>
                    <a:lnB w="12700">
                      <a:solidFill>
                        <a:srgbClr val="5D6F7E"/>
                      </a:solidFill>
                      <a:prstDash val="solid"/>
                    </a:lnB>
                    <a:solidFill>
                      <a:srgbClr val="F5F8F9"/>
                    </a:solidFill>
                  </a:tcPr>
                </a:tc>
                <a:extLst>
                  <a:ext uri="{0D108BD9-81ED-4DB2-BD59-A6C34878D82A}">
                    <a16:rowId xmlns:a16="http://schemas.microsoft.com/office/drawing/2014/main" xmlns="" val="10001"/>
                  </a:ext>
                </a:extLst>
              </a:tr>
              <a:tr h="1900555">
                <a:tc>
                  <a:txBody>
                    <a:bodyPr/>
                    <a:lstStyle/>
                    <a:p>
                      <a:pPr>
                        <a:lnSpc>
                          <a:spcPct val="100000"/>
                        </a:lnSpc>
                      </a:pPr>
                      <a:endParaRPr sz="1100" dirty="0">
                        <a:latin typeface="Arial" panose="020B0604020202020204" pitchFamily="34" charset="0"/>
                        <a:cs typeface="Arial" panose="020B0604020202020204" pitchFamily="34" charset="0"/>
                      </a:endParaRPr>
                    </a:p>
                    <a:p>
                      <a:pPr>
                        <a:lnSpc>
                          <a:spcPct val="100000"/>
                        </a:lnSpc>
                      </a:pPr>
                      <a:endParaRPr sz="1100" dirty="0">
                        <a:latin typeface="Arial" panose="020B0604020202020204" pitchFamily="34" charset="0"/>
                        <a:cs typeface="Arial" panose="020B0604020202020204" pitchFamily="34" charset="0"/>
                      </a:endParaRPr>
                    </a:p>
                    <a:p>
                      <a:pPr algn="l">
                        <a:lnSpc>
                          <a:spcPct val="100000"/>
                        </a:lnSpc>
                      </a:pPr>
                      <a:r>
                        <a:rPr lang="en-GB" sz="1100" dirty="0">
                          <a:latin typeface="Arial" panose="020B0604020202020204" pitchFamily="34" charset="0"/>
                          <a:cs typeface="Arial" panose="020B0604020202020204" pitchFamily="34" charset="0"/>
                        </a:rPr>
                        <a:t>Alliance Clinical Director</a:t>
                      </a:r>
                      <a:endParaRPr sz="1100" dirty="0">
                        <a:latin typeface="Arial" panose="020B0604020202020204" pitchFamily="34" charset="0"/>
                        <a:cs typeface="Arial" panose="020B0604020202020204" pitchFamily="34" charset="0"/>
                      </a:endParaRPr>
                    </a:p>
                  </a:txBody>
                  <a:tcPr marL="0" marR="0" marT="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E9EEF6"/>
                    </a:solidFill>
                  </a:tcPr>
                </a:tc>
                <a:tc>
                  <a:txBody>
                    <a:bodyPr/>
                    <a:lstStyle/>
                    <a:p>
                      <a:pPr marL="214629" indent="-172085">
                        <a:lnSpc>
                          <a:spcPct val="100000"/>
                        </a:lnSpc>
                        <a:spcBef>
                          <a:spcPts val="260"/>
                        </a:spcBef>
                        <a:buChar char="•"/>
                        <a:tabLst>
                          <a:tab pos="214629" algn="l"/>
                          <a:tab pos="215265" algn="l"/>
                        </a:tabLst>
                      </a:pPr>
                      <a:r>
                        <a:rPr sz="1000" spc="-10" dirty="0">
                          <a:solidFill>
                            <a:srgbClr val="5D6F7E"/>
                          </a:solidFill>
                          <a:latin typeface="Arial" panose="020B0604020202020204" pitchFamily="34" charset="0"/>
                          <a:cs typeface="Arial" panose="020B0604020202020204" pitchFamily="34" charset="0"/>
                        </a:rPr>
                        <a:t>Provides </a:t>
                      </a:r>
                      <a:r>
                        <a:rPr sz="1000" spc="-5" dirty="0">
                          <a:solidFill>
                            <a:srgbClr val="5D6F7E"/>
                          </a:solidFill>
                          <a:latin typeface="Arial" panose="020B0604020202020204" pitchFamily="34" charset="0"/>
                          <a:cs typeface="Arial" panose="020B0604020202020204" pitchFamily="34" charset="0"/>
                        </a:rPr>
                        <a:t>clinical leadership to the Alliance</a:t>
                      </a:r>
                      <a:r>
                        <a:rPr sz="1000" spc="2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Board.</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Influences and engages cancer clinical leads across the Alliance</a:t>
                      </a:r>
                      <a:r>
                        <a:rPr sz="1000" spc="-45" dirty="0">
                          <a:solidFill>
                            <a:srgbClr val="5D6F7E"/>
                          </a:solidFill>
                          <a:latin typeface="Arial" panose="020B0604020202020204" pitchFamily="34" charset="0"/>
                          <a:cs typeface="Arial" panose="020B0604020202020204" pitchFamily="34" charset="0"/>
                        </a:rPr>
                        <a:t> </a:t>
                      </a:r>
                      <a:r>
                        <a:rPr sz="1000" spc="-10" dirty="0">
                          <a:solidFill>
                            <a:srgbClr val="5D6F7E"/>
                          </a:solidFill>
                          <a:latin typeface="Arial" panose="020B0604020202020204" pitchFamily="34" charset="0"/>
                          <a:cs typeface="Arial" panose="020B0604020202020204" pitchFamily="34" charset="0"/>
                        </a:rPr>
                        <a:t>geography.</a:t>
                      </a:r>
                      <a:endParaRPr sz="1000" dirty="0">
                        <a:latin typeface="Arial" panose="020B0604020202020204" pitchFamily="34" charset="0"/>
                        <a:cs typeface="Arial" panose="020B0604020202020204" pitchFamily="34" charset="0"/>
                      </a:endParaRPr>
                    </a:p>
                    <a:p>
                      <a:pPr marL="214629" marR="419734"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Supports development of national clinical guidance and adoption of best practice across the  geography</a:t>
                      </a:r>
                      <a:endParaRPr sz="1000" dirty="0">
                        <a:latin typeface="Arial" panose="020B0604020202020204" pitchFamily="34" charset="0"/>
                        <a:cs typeface="Arial" panose="020B0604020202020204" pitchFamily="34" charset="0"/>
                      </a:endParaRPr>
                    </a:p>
                    <a:p>
                      <a:pPr marL="214629" marR="139700"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Accountable for effective contribution of </a:t>
                      </a:r>
                      <a:r>
                        <a:rPr sz="1000" spc="-10" dirty="0">
                          <a:solidFill>
                            <a:srgbClr val="5D6F7E"/>
                          </a:solidFill>
                          <a:latin typeface="Arial" panose="020B0604020202020204" pitchFamily="34" charset="0"/>
                          <a:cs typeface="Arial" panose="020B0604020202020204" pitchFamily="34" charset="0"/>
                        </a:rPr>
                        <a:t>Pathway </a:t>
                      </a:r>
                      <a:r>
                        <a:rPr sz="1000" spc="-5" dirty="0">
                          <a:solidFill>
                            <a:srgbClr val="5D6F7E"/>
                          </a:solidFill>
                          <a:latin typeface="Arial" panose="020B0604020202020204" pitchFamily="34" charset="0"/>
                          <a:cs typeface="Arial" panose="020B0604020202020204" pitchFamily="34" charset="0"/>
                        </a:rPr>
                        <a:t>Boards and Expert Reference Groups –  including ensuring timely and effective </a:t>
                      </a:r>
                      <a:r>
                        <a:rPr sz="1000" spc="-10" dirty="0">
                          <a:solidFill>
                            <a:srgbClr val="5D6F7E"/>
                          </a:solidFill>
                          <a:latin typeface="Arial" panose="020B0604020202020204" pitchFamily="34" charset="0"/>
                          <a:cs typeface="Arial" panose="020B0604020202020204" pitchFamily="34" charset="0"/>
                        </a:rPr>
                        <a:t>advice </a:t>
                      </a:r>
                      <a:r>
                        <a:rPr sz="1000" spc="-5" dirty="0">
                          <a:solidFill>
                            <a:srgbClr val="5D6F7E"/>
                          </a:solidFill>
                          <a:latin typeface="Arial" panose="020B0604020202020204" pitchFamily="34" charset="0"/>
                          <a:cs typeface="Arial" panose="020B0604020202020204" pitchFamily="34" charset="0"/>
                        </a:rPr>
                        <a:t>on priority issues (i.e. </a:t>
                      </a:r>
                      <a:r>
                        <a:rPr sz="1000" spc="-10" dirty="0">
                          <a:solidFill>
                            <a:srgbClr val="5D6F7E"/>
                          </a:solidFill>
                          <a:latin typeface="Arial" panose="020B0604020202020204" pitchFamily="34" charset="0"/>
                          <a:cs typeface="Arial" panose="020B0604020202020204" pitchFamily="34" charset="0"/>
                        </a:rPr>
                        <a:t>where Pathway </a:t>
                      </a:r>
                      <a:r>
                        <a:rPr sz="1000" spc="-5" dirty="0">
                          <a:solidFill>
                            <a:srgbClr val="5D6F7E"/>
                          </a:solidFill>
                          <a:latin typeface="Arial" panose="020B0604020202020204" pitchFamily="34" charset="0"/>
                          <a:cs typeface="Arial" panose="020B0604020202020204" pitchFamily="34" charset="0"/>
                        </a:rPr>
                        <a:t>Group has a  specific</a:t>
                      </a:r>
                      <a:r>
                        <a:rPr sz="1000" spc="-1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mandate).</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Participates </a:t>
                      </a:r>
                      <a:r>
                        <a:rPr sz="1000" spc="-10" dirty="0">
                          <a:solidFill>
                            <a:srgbClr val="5D6F7E"/>
                          </a:solidFill>
                          <a:latin typeface="Arial" panose="020B0604020202020204" pitchFamily="34" charset="0"/>
                          <a:cs typeface="Arial" panose="020B0604020202020204" pitchFamily="34" charset="0"/>
                        </a:rPr>
                        <a:t>in </a:t>
                      </a:r>
                      <a:r>
                        <a:rPr sz="1000" spc="-5" dirty="0">
                          <a:solidFill>
                            <a:srgbClr val="5D6F7E"/>
                          </a:solidFill>
                          <a:latin typeface="Arial" panose="020B0604020202020204" pitchFamily="34" charset="0"/>
                          <a:cs typeface="Arial" panose="020B0604020202020204" pitchFamily="34" charset="0"/>
                        </a:rPr>
                        <a:t>Clinical Chair network on behalf of the</a:t>
                      </a:r>
                      <a:r>
                        <a:rPr sz="1000" spc="3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Alliance.</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dirty="0">
                          <a:solidFill>
                            <a:srgbClr val="5D6F7E"/>
                          </a:solidFill>
                          <a:latin typeface="Arial" panose="020B0604020202020204" pitchFamily="34" charset="0"/>
                          <a:cs typeface="Arial" panose="020B0604020202020204" pitchFamily="34" charset="0"/>
                        </a:rPr>
                        <a:t>Works </a:t>
                      </a:r>
                      <a:r>
                        <a:rPr sz="1000" spc="-10" dirty="0">
                          <a:solidFill>
                            <a:srgbClr val="5D6F7E"/>
                          </a:solidFill>
                          <a:latin typeface="Arial" panose="020B0604020202020204" pitchFamily="34" charset="0"/>
                          <a:cs typeface="Arial" panose="020B0604020202020204" pitchFamily="34" charset="0"/>
                        </a:rPr>
                        <a:t>with </a:t>
                      </a:r>
                      <a:r>
                        <a:rPr sz="1000" spc="-5" dirty="0">
                          <a:solidFill>
                            <a:srgbClr val="5D6F7E"/>
                          </a:solidFill>
                          <a:latin typeface="Arial" panose="020B0604020202020204" pitchFamily="34" charset="0"/>
                          <a:cs typeface="Arial" panose="020B0604020202020204" pitchFamily="34" charset="0"/>
                        </a:rPr>
                        <a:t>regional office to contribute to cross region delivery</a:t>
                      </a:r>
                      <a:r>
                        <a:rPr sz="1000" spc="-40" dirty="0">
                          <a:solidFill>
                            <a:srgbClr val="5D6F7E"/>
                          </a:solidFill>
                          <a:latin typeface="Arial" panose="020B0604020202020204" pitchFamily="34" charset="0"/>
                          <a:cs typeface="Arial" panose="020B0604020202020204" pitchFamily="34" charset="0"/>
                        </a:rPr>
                        <a:t> </a:t>
                      </a:r>
                      <a:r>
                        <a:rPr sz="1000" spc="-10" dirty="0">
                          <a:solidFill>
                            <a:srgbClr val="5D6F7E"/>
                          </a:solidFill>
                          <a:latin typeface="Arial" panose="020B0604020202020204" pitchFamily="34" charset="0"/>
                          <a:cs typeface="Arial" panose="020B0604020202020204" pitchFamily="34" charset="0"/>
                        </a:rPr>
                        <a:t>planning.</a:t>
                      </a:r>
                      <a:endParaRPr sz="1000" dirty="0">
                        <a:latin typeface="Arial" panose="020B0604020202020204" pitchFamily="34" charset="0"/>
                        <a:cs typeface="Arial" panose="020B0604020202020204" pitchFamily="34" charset="0"/>
                      </a:endParaRPr>
                    </a:p>
                    <a:p>
                      <a:pPr marL="214629" indent="-172085">
                        <a:lnSpc>
                          <a:spcPct val="100000"/>
                        </a:lnSpc>
                        <a:buChar char="•"/>
                        <a:tabLst>
                          <a:tab pos="214629" algn="l"/>
                          <a:tab pos="215265" algn="l"/>
                        </a:tabLst>
                      </a:pPr>
                      <a:r>
                        <a:rPr sz="1000" spc="-5" dirty="0">
                          <a:solidFill>
                            <a:srgbClr val="5D6F7E"/>
                          </a:solidFill>
                          <a:latin typeface="Arial" panose="020B0604020202020204" pitchFamily="34" charset="0"/>
                          <a:cs typeface="Arial" panose="020B0604020202020204" pitchFamily="34" charset="0"/>
                        </a:rPr>
                        <a:t>Maintains a close relationship </a:t>
                      </a:r>
                      <a:r>
                        <a:rPr sz="1000" spc="-10" dirty="0">
                          <a:solidFill>
                            <a:srgbClr val="5D6F7E"/>
                          </a:solidFill>
                          <a:latin typeface="Arial" panose="020B0604020202020204" pitchFamily="34" charset="0"/>
                          <a:cs typeface="Arial" panose="020B0604020202020204" pitchFamily="34" charset="0"/>
                        </a:rPr>
                        <a:t>with </a:t>
                      </a:r>
                      <a:r>
                        <a:rPr lang="en-GB" sz="1000" spc="-5" dirty="0">
                          <a:solidFill>
                            <a:srgbClr val="5D6F7E"/>
                          </a:solidFill>
                          <a:latin typeface="Arial" panose="020B0604020202020204" pitchFamily="34" charset="0"/>
                          <a:cs typeface="Arial" panose="020B0604020202020204" pitchFamily="34" charset="0"/>
                        </a:rPr>
                        <a:t>SWAG</a:t>
                      </a:r>
                      <a:r>
                        <a:rPr sz="1000" spc="-5" dirty="0">
                          <a:solidFill>
                            <a:srgbClr val="5D6F7E"/>
                          </a:solidFill>
                          <a:latin typeface="Arial" panose="020B0604020202020204" pitchFamily="34" charset="0"/>
                          <a:cs typeface="Arial" panose="020B0604020202020204" pitchFamily="34" charset="0"/>
                        </a:rPr>
                        <a:t> Alliance Clinical</a:t>
                      </a:r>
                      <a:r>
                        <a:rPr sz="1000" spc="75" dirty="0">
                          <a:solidFill>
                            <a:srgbClr val="5D6F7E"/>
                          </a:solidFill>
                          <a:latin typeface="Arial" panose="020B0604020202020204" pitchFamily="34" charset="0"/>
                          <a:cs typeface="Arial" panose="020B0604020202020204" pitchFamily="34" charset="0"/>
                        </a:rPr>
                        <a:t> </a:t>
                      </a:r>
                      <a:r>
                        <a:rPr lang="en-GB" sz="1000" spc="-5" dirty="0">
                          <a:solidFill>
                            <a:srgbClr val="5D6F7E"/>
                          </a:solidFill>
                          <a:latin typeface="Arial" panose="020B0604020202020204" pitchFamily="34" charset="0"/>
                          <a:cs typeface="Arial" panose="020B0604020202020204" pitchFamily="34" charset="0"/>
                        </a:rPr>
                        <a:t>Director</a:t>
                      </a:r>
                      <a:r>
                        <a:rPr sz="1000" spc="-5" dirty="0">
                          <a:solidFill>
                            <a:srgbClr val="5D6F7E"/>
                          </a:solidFill>
                          <a:latin typeface="Arial" panose="020B0604020202020204" pitchFamily="34" charset="0"/>
                          <a:cs typeface="Arial" panose="020B0604020202020204" pitchFamily="34" charset="0"/>
                        </a:rPr>
                        <a:t>.</a:t>
                      </a:r>
                      <a:endParaRPr sz="1000" dirty="0">
                        <a:latin typeface="Arial" panose="020B0604020202020204" pitchFamily="34" charset="0"/>
                        <a:cs typeface="Arial" panose="020B0604020202020204" pitchFamily="34" charset="0"/>
                      </a:endParaRPr>
                    </a:p>
                  </a:txBody>
                  <a:tcPr marL="0" marR="0" marT="3302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F5F8F9"/>
                    </a:solidFill>
                  </a:tcPr>
                </a:tc>
                <a:tc>
                  <a:txBody>
                    <a:bodyPr/>
                    <a:lstStyle/>
                    <a:p>
                      <a:pPr marL="215900" indent="-172085">
                        <a:lnSpc>
                          <a:spcPct val="100000"/>
                        </a:lnSpc>
                        <a:spcBef>
                          <a:spcPts val="260"/>
                        </a:spcBef>
                        <a:buChar char="•"/>
                        <a:tabLst>
                          <a:tab pos="215900" algn="l"/>
                          <a:tab pos="216535" algn="l"/>
                        </a:tabLst>
                      </a:pPr>
                      <a:r>
                        <a:rPr sz="1000" spc="-5" dirty="0">
                          <a:solidFill>
                            <a:srgbClr val="5D6F7E"/>
                          </a:solidFill>
                          <a:latin typeface="Arial" panose="020B0604020202020204" pitchFamily="34" charset="0"/>
                          <a:cs typeface="Arial" panose="020B0604020202020204" pitchFamily="34" charset="0"/>
                        </a:rPr>
                        <a:t>Alliance</a:t>
                      </a:r>
                      <a:r>
                        <a:rPr sz="1000" spc="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Board.</a:t>
                      </a:r>
                      <a:endParaRPr sz="1000" dirty="0">
                        <a:latin typeface="Arial" panose="020B0604020202020204" pitchFamily="34" charset="0"/>
                        <a:cs typeface="Arial" panose="020B0604020202020204" pitchFamily="34" charset="0"/>
                      </a:endParaRPr>
                    </a:p>
                    <a:p>
                      <a:pPr marL="215900" indent="-172085">
                        <a:lnSpc>
                          <a:spcPct val="100000"/>
                        </a:lnSpc>
                        <a:buChar char="•"/>
                        <a:tabLst>
                          <a:tab pos="215900" algn="l"/>
                          <a:tab pos="216535" algn="l"/>
                        </a:tabLst>
                      </a:pPr>
                      <a:r>
                        <a:rPr lang="en-GB" sz="1000" spc="-5" dirty="0">
                          <a:solidFill>
                            <a:srgbClr val="5D6F7E"/>
                          </a:solidFill>
                          <a:latin typeface="Arial" panose="020B0604020202020204" pitchFamily="34" charset="0"/>
                          <a:cs typeface="Arial" panose="020B0604020202020204" pitchFamily="34" charset="0"/>
                        </a:rPr>
                        <a:t>SWAG</a:t>
                      </a:r>
                      <a:r>
                        <a:rPr sz="1000" spc="-5" dirty="0">
                          <a:solidFill>
                            <a:srgbClr val="5D6F7E"/>
                          </a:solidFill>
                          <a:latin typeface="Arial" panose="020B0604020202020204" pitchFamily="34" charset="0"/>
                          <a:cs typeface="Arial" panose="020B0604020202020204" pitchFamily="34" charset="0"/>
                        </a:rPr>
                        <a:t> Cancer Strategy</a:t>
                      </a:r>
                      <a:r>
                        <a:rPr sz="1000" spc="-30"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Group</a:t>
                      </a:r>
                      <a:endParaRPr sz="1000" dirty="0">
                        <a:latin typeface="Arial" panose="020B0604020202020204" pitchFamily="34" charset="0"/>
                        <a:cs typeface="Arial" panose="020B0604020202020204" pitchFamily="34" charset="0"/>
                      </a:endParaRPr>
                    </a:p>
                    <a:p>
                      <a:pPr marL="215900" marR="262890" indent="-172085">
                        <a:lnSpc>
                          <a:spcPct val="100000"/>
                        </a:lnSpc>
                        <a:buChar char="•"/>
                        <a:tabLst>
                          <a:tab pos="215900" algn="l"/>
                          <a:tab pos="216535" algn="l"/>
                        </a:tabLst>
                      </a:pPr>
                      <a:r>
                        <a:rPr sz="1000" spc="-10" dirty="0">
                          <a:solidFill>
                            <a:srgbClr val="5D6F7E"/>
                          </a:solidFill>
                          <a:latin typeface="Arial" panose="020B0604020202020204" pitchFamily="34" charset="0"/>
                          <a:cs typeface="Arial" panose="020B0604020202020204" pitchFamily="34" charset="0"/>
                        </a:rPr>
                        <a:t>Delivery </a:t>
                      </a:r>
                      <a:r>
                        <a:rPr sz="1000" spc="-5" dirty="0">
                          <a:solidFill>
                            <a:srgbClr val="5D6F7E"/>
                          </a:solidFill>
                          <a:latin typeface="Arial" panose="020B0604020202020204" pitchFamily="34" charset="0"/>
                          <a:cs typeface="Arial" panose="020B0604020202020204" pitchFamily="34" charset="0"/>
                        </a:rPr>
                        <a:t>Groups (for specific  issues as</a:t>
                      </a:r>
                      <a:r>
                        <a:rPr sz="1000" spc="-15" dirty="0">
                          <a:solidFill>
                            <a:srgbClr val="5D6F7E"/>
                          </a:solidFill>
                          <a:latin typeface="Arial" panose="020B0604020202020204" pitchFamily="34" charset="0"/>
                          <a:cs typeface="Arial" panose="020B0604020202020204" pitchFamily="34" charset="0"/>
                        </a:rPr>
                        <a:t> </a:t>
                      </a:r>
                      <a:r>
                        <a:rPr sz="1000" spc="-5" dirty="0">
                          <a:solidFill>
                            <a:srgbClr val="5D6F7E"/>
                          </a:solidFill>
                          <a:latin typeface="Arial" panose="020B0604020202020204" pitchFamily="34" charset="0"/>
                          <a:cs typeface="Arial" panose="020B0604020202020204" pitchFamily="34" charset="0"/>
                        </a:rPr>
                        <a:t>required).</a:t>
                      </a:r>
                      <a:endParaRPr sz="1000" dirty="0">
                        <a:latin typeface="Arial" panose="020B0604020202020204" pitchFamily="34" charset="0"/>
                        <a:cs typeface="Arial" panose="020B0604020202020204" pitchFamily="34" charset="0"/>
                      </a:endParaRPr>
                    </a:p>
                    <a:p>
                      <a:pPr marL="215900" marR="73025" indent="-172085">
                        <a:lnSpc>
                          <a:spcPct val="100000"/>
                        </a:lnSpc>
                        <a:buFont typeface="Arial"/>
                        <a:buChar char="•"/>
                        <a:tabLst>
                          <a:tab pos="215900" algn="l"/>
                          <a:tab pos="216535" algn="l"/>
                        </a:tabLst>
                      </a:pPr>
                      <a:r>
                        <a:rPr sz="1000" i="1" spc="-5" dirty="0">
                          <a:solidFill>
                            <a:srgbClr val="5D6F7E"/>
                          </a:solidFill>
                          <a:latin typeface="Arial" panose="020B0604020202020204" pitchFamily="34" charset="0"/>
                          <a:cs typeface="Arial" panose="020B0604020202020204" pitchFamily="34" charset="0"/>
                        </a:rPr>
                        <a:t>Participates </a:t>
                      </a:r>
                      <a:r>
                        <a:rPr sz="1000" i="1" spc="-10" dirty="0">
                          <a:solidFill>
                            <a:srgbClr val="5D6F7E"/>
                          </a:solidFill>
                          <a:latin typeface="Arial" panose="020B0604020202020204" pitchFamily="34" charset="0"/>
                          <a:cs typeface="Arial" panose="020B0604020202020204" pitchFamily="34" charset="0"/>
                        </a:rPr>
                        <a:t>in </a:t>
                      </a:r>
                      <a:r>
                        <a:rPr sz="1000" i="1" spc="-5" dirty="0">
                          <a:solidFill>
                            <a:srgbClr val="5D6F7E"/>
                          </a:solidFill>
                          <a:latin typeface="Arial" panose="020B0604020202020204" pitchFamily="34" charset="0"/>
                          <a:cs typeface="Arial" panose="020B0604020202020204" pitchFamily="34" charset="0"/>
                        </a:rPr>
                        <a:t>Clinical Chair  network and attends 2x</a:t>
                      </a:r>
                      <a:r>
                        <a:rPr sz="1000" i="1" spc="-90" dirty="0">
                          <a:solidFill>
                            <a:srgbClr val="5D6F7E"/>
                          </a:solidFill>
                          <a:latin typeface="Arial" panose="020B0604020202020204" pitchFamily="34" charset="0"/>
                          <a:cs typeface="Arial" panose="020B0604020202020204" pitchFamily="34" charset="0"/>
                        </a:rPr>
                        <a:t> </a:t>
                      </a:r>
                      <a:r>
                        <a:rPr sz="1000" i="1" spc="-5" dirty="0">
                          <a:solidFill>
                            <a:srgbClr val="5D6F7E"/>
                          </a:solidFill>
                          <a:latin typeface="Arial" panose="020B0604020202020204" pitchFamily="34" charset="0"/>
                          <a:cs typeface="Arial" panose="020B0604020202020204" pitchFamily="34" charset="0"/>
                        </a:rPr>
                        <a:t>national  Cancer Alliance leadership  events per year, plus strategy  groups, roundtables etc as  required by the National</a:t>
                      </a:r>
                      <a:r>
                        <a:rPr sz="1000" i="1" spc="-70" dirty="0">
                          <a:solidFill>
                            <a:srgbClr val="5D6F7E"/>
                          </a:solidFill>
                          <a:latin typeface="Arial" panose="020B0604020202020204" pitchFamily="34" charset="0"/>
                          <a:cs typeface="Arial" panose="020B0604020202020204" pitchFamily="34" charset="0"/>
                        </a:rPr>
                        <a:t> </a:t>
                      </a:r>
                      <a:r>
                        <a:rPr sz="1000" i="1" spc="-5" dirty="0">
                          <a:solidFill>
                            <a:srgbClr val="5D6F7E"/>
                          </a:solidFill>
                          <a:latin typeface="Arial" panose="020B0604020202020204" pitchFamily="34" charset="0"/>
                          <a:cs typeface="Arial" panose="020B0604020202020204" pitchFamily="34" charset="0"/>
                        </a:rPr>
                        <a:t>Clinical  Director*.</a:t>
                      </a:r>
                      <a:endParaRPr sz="1000" dirty="0">
                        <a:latin typeface="Arial" panose="020B0604020202020204" pitchFamily="34" charset="0"/>
                        <a:cs typeface="Arial" panose="020B0604020202020204" pitchFamily="34" charset="0"/>
                      </a:endParaRPr>
                    </a:p>
                  </a:txBody>
                  <a:tcPr marL="0" marR="0" marT="3302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F5F8F9"/>
                    </a:solidFill>
                  </a:tcPr>
                </a:tc>
                <a:extLst>
                  <a:ext uri="{0D108BD9-81ED-4DB2-BD59-A6C34878D82A}">
                    <a16:rowId xmlns:a16="http://schemas.microsoft.com/office/drawing/2014/main" xmlns="" val="10002"/>
                  </a:ext>
                </a:extLst>
              </a:tr>
            </a:tbl>
          </a:graphicData>
        </a:graphic>
      </p:graphicFrame>
      <p:sp>
        <p:nvSpPr>
          <p:cNvPr id="9" name="object 4">
            <a:extLst>
              <a:ext uri="{FF2B5EF4-FFF2-40B4-BE49-F238E27FC236}">
                <a16:creationId xmlns:a16="http://schemas.microsoft.com/office/drawing/2014/main" xmlns="" id="{4B2F481A-7BF2-4D98-9DDE-F45D446A6A82}"/>
              </a:ext>
            </a:extLst>
          </p:cNvPr>
          <p:cNvSpPr txBox="1"/>
          <p:nvPr/>
        </p:nvSpPr>
        <p:spPr>
          <a:xfrm>
            <a:off x="265318" y="6486079"/>
            <a:ext cx="3910329" cy="166071"/>
          </a:xfrm>
          <a:prstGeom prst="rect">
            <a:avLst/>
          </a:prstGeom>
        </p:spPr>
        <p:txBody>
          <a:bodyPr vert="horz" wrap="square" lIns="0" tIns="12065" rIns="0" bIns="0" rtlCol="0">
            <a:spAutoFit/>
          </a:bodyPr>
          <a:lstStyle/>
          <a:p>
            <a:pPr marL="12700">
              <a:spcBef>
                <a:spcPts val="95"/>
              </a:spcBef>
            </a:pPr>
            <a:r>
              <a:rPr sz="1000" i="1" spc="-5" dirty="0">
                <a:solidFill>
                  <a:srgbClr val="293946"/>
                </a:solidFill>
                <a:latin typeface="Arial"/>
                <a:cs typeface="Arial"/>
              </a:rPr>
              <a:t>*Italics indicates external commitments linked to Cancer Alliance</a:t>
            </a:r>
            <a:r>
              <a:rPr sz="1000" i="1" spc="25" dirty="0">
                <a:solidFill>
                  <a:srgbClr val="293946"/>
                </a:solidFill>
                <a:latin typeface="Arial"/>
                <a:cs typeface="Arial"/>
              </a:rPr>
              <a:t> </a:t>
            </a:r>
            <a:r>
              <a:rPr sz="1000" i="1" spc="-5" dirty="0">
                <a:solidFill>
                  <a:srgbClr val="293946"/>
                </a:solidFill>
                <a:latin typeface="Arial"/>
                <a:cs typeface="Arial"/>
              </a:rPr>
              <a:t>role.</a:t>
            </a:r>
            <a:endParaRPr sz="1000" dirty="0">
              <a:latin typeface="Arial"/>
              <a:cs typeface="Arial"/>
            </a:endParaRPr>
          </a:p>
        </p:txBody>
      </p:sp>
    </p:spTree>
    <p:extLst>
      <p:ext uri="{BB962C8B-B14F-4D97-AF65-F5344CB8AC3E}">
        <p14:creationId xmlns:p14="http://schemas.microsoft.com/office/powerpoint/2010/main" val="2874531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Programme Roles and Key Tasks</a:t>
            </a:r>
            <a:endParaRPr lang="en-GB" i="1" dirty="0"/>
          </a:p>
        </p:txBody>
      </p:sp>
      <p:sp>
        <p:nvSpPr>
          <p:cNvPr id="9" name="object 4">
            <a:extLst>
              <a:ext uri="{FF2B5EF4-FFF2-40B4-BE49-F238E27FC236}">
                <a16:creationId xmlns:a16="http://schemas.microsoft.com/office/drawing/2014/main" xmlns="" id="{4B2F481A-7BF2-4D98-9DDE-F45D446A6A82}"/>
              </a:ext>
            </a:extLst>
          </p:cNvPr>
          <p:cNvSpPr txBox="1"/>
          <p:nvPr/>
        </p:nvSpPr>
        <p:spPr>
          <a:xfrm>
            <a:off x="265318" y="6486079"/>
            <a:ext cx="3910329" cy="166071"/>
          </a:xfrm>
          <a:prstGeom prst="rect">
            <a:avLst/>
          </a:prstGeom>
        </p:spPr>
        <p:txBody>
          <a:bodyPr vert="horz" wrap="square" lIns="0" tIns="12065" rIns="0" bIns="0" rtlCol="0">
            <a:spAutoFit/>
          </a:bodyPr>
          <a:lstStyle/>
          <a:p>
            <a:pPr marL="12700">
              <a:spcBef>
                <a:spcPts val="95"/>
              </a:spcBef>
            </a:pPr>
            <a:r>
              <a:rPr sz="1000" i="1" spc="-5" dirty="0">
                <a:solidFill>
                  <a:srgbClr val="293946"/>
                </a:solidFill>
                <a:latin typeface="Arial"/>
                <a:cs typeface="Arial"/>
              </a:rPr>
              <a:t>*Italics indicates external commitments linked to Cancer Alliance</a:t>
            </a:r>
            <a:r>
              <a:rPr sz="1000" i="1" spc="25" dirty="0">
                <a:solidFill>
                  <a:srgbClr val="293946"/>
                </a:solidFill>
                <a:latin typeface="Arial"/>
                <a:cs typeface="Arial"/>
              </a:rPr>
              <a:t> </a:t>
            </a:r>
            <a:r>
              <a:rPr sz="1000" i="1" spc="-5" dirty="0">
                <a:solidFill>
                  <a:srgbClr val="293946"/>
                </a:solidFill>
                <a:latin typeface="Arial"/>
                <a:cs typeface="Arial"/>
              </a:rPr>
              <a:t>role.</a:t>
            </a:r>
            <a:endParaRPr sz="1000" dirty="0">
              <a:latin typeface="Arial"/>
              <a:cs typeface="Arial"/>
            </a:endParaRPr>
          </a:p>
        </p:txBody>
      </p:sp>
      <p:graphicFrame>
        <p:nvGraphicFramePr>
          <p:cNvPr id="5" name="object 3">
            <a:extLst>
              <a:ext uri="{FF2B5EF4-FFF2-40B4-BE49-F238E27FC236}">
                <a16:creationId xmlns:a16="http://schemas.microsoft.com/office/drawing/2014/main" xmlns="" id="{99FADB90-2608-4EA3-A2DB-2A17F90041A8}"/>
              </a:ext>
            </a:extLst>
          </p:cNvPr>
          <p:cNvGraphicFramePr>
            <a:graphicFrameLocks noGrp="1"/>
          </p:cNvGraphicFramePr>
          <p:nvPr>
            <p:extLst>
              <p:ext uri="{D42A27DB-BD31-4B8C-83A1-F6EECF244321}">
                <p14:modId xmlns:p14="http://schemas.microsoft.com/office/powerpoint/2010/main" val="3346528408"/>
              </p:ext>
            </p:extLst>
          </p:nvPr>
        </p:nvGraphicFramePr>
        <p:xfrm>
          <a:off x="1737603" y="1434821"/>
          <a:ext cx="8711565" cy="4180839"/>
        </p:xfrm>
        <a:graphic>
          <a:graphicData uri="http://schemas.openxmlformats.org/drawingml/2006/table">
            <a:tbl>
              <a:tblPr firstRow="1" bandRow="1">
                <a:tableStyleId>{2D5ABB26-0587-4C30-8999-92F81FD0307C}</a:tableStyleId>
              </a:tblPr>
              <a:tblGrid>
                <a:gridCol w="935259">
                  <a:extLst>
                    <a:ext uri="{9D8B030D-6E8A-4147-A177-3AD203B41FA5}">
                      <a16:colId xmlns:a16="http://schemas.microsoft.com/office/drawing/2014/main" xmlns="" val="20000"/>
                    </a:ext>
                  </a:extLst>
                </a:gridCol>
                <a:gridCol w="5699221">
                  <a:extLst>
                    <a:ext uri="{9D8B030D-6E8A-4147-A177-3AD203B41FA5}">
                      <a16:colId xmlns:a16="http://schemas.microsoft.com/office/drawing/2014/main" xmlns="" val="20001"/>
                    </a:ext>
                  </a:extLst>
                </a:gridCol>
                <a:gridCol w="2077085">
                  <a:extLst>
                    <a:ext uri="{9D8B030D-6E8A-4147-A177-3AD203B41FA5}">
                      <a16:colId xmlns:a16="http://schemas.microsoft.com/office/drawing/2014/main" xmlns="" val="20002"/>
                    </a:ext>
                  </a:extLst>
                </a:gridCol>
              </a:tblGrid>
              <a:tr h="227329">
                <a:tc>
                  <a:txBody>
                    <a:bodyPr/>
                    <a:lstStyle/>
                    <a:p>
                      <a:pPr marL="42545">
                        <a:lnSpc>
                          <a:spcPct val="100000"/>
                        </a:lnSpc>
                        <a:spcBef>
                          <a:spcPts val="280"/>
                        </a:spcBef>
                      </a:pPr>
                      <a:r>
                        <a:rPr sz="1000" b="1" spc="-5" dirty="0">
                          <a:solidFill>
                            <a:srgbClr val="FFFFFF"/>
                          </a:solidFill>
                          <a:latin typeface="Arial"/>
                          <a:cs typeface="Arial"/>
                        </a:rPr>
                        <a:t>Role</a:t>
                      </a:r>
                      <a:endParaRPr sz="1000" dirty="0">
                        <a:latin typeface="Arial"/>
                        <a:cs typeface="Arial"/>
                      </a:endParaRPr>
                    </a:p>
                  </a:txBody>
                  <a:tcPr marL="0" marR="0" marT="35560" marB="0">
                    <a:solidFill>
                      <a:srgbClr val="5D6F7E"/>
                    </a:solidFill>
                  </a:tcPr>
                </a:tc>
                <a:tc>
                  <a:txBody>
                    <a:bodyPr/>
                    <a:lstStyle/>
                    <a:p>
                      <a:pPr marL="42545">
                        <a:lnSpc>
                          <a:spcPct val="100000"/>
                        </a:lnSpc>
                        <a:spcBef>
                          <a:spcPts val="280"/>
                        </a:spcBef>
                      </a:pPr>
                      <a:r>
                        <a:rPr sz="1000" b="1" spc="-5" dirty="0">
                          <a:solidFill>
                            <a:srgbClr val="FFFFFF"/>
                          </a:solidFill>
                          <a:latin typeface="Arial"/>
                          <a:cs typeface="Arial"/>
                        </a:rPr>
                        <a:t>Key</a:t>
                      </a:r>
                      <a:r>
                        <a:rPr sz="1000" b="1" spc="-15" dirty="0">
                          <a:solidFill>
                            <a:srgbClr val="FFFFFF"/>
                          </a:solidFill>
                          <a:latin typeface="Arial"/>
                          <a:cs typeface="Arial"/>
                        </a:rPr>
                        <a:t> </a:t>
                      </a:r>
                      <a:r>
                        <a:rPr sz="1000" b="1" spc="-5" dirty="0">
                          <a:solidFill>
                            <a:srgbClr val="FFFFFF"/>
                          </a:solidFill>
                          <a:latin typeface="Arial"/>
                          <a:cs typeface="Arial"/>
                        </a:rPr>
                        <a:t>Tasks</a:t>
                      </a:r>
                      <a:endParaRPr sz="1000">
                        <a:latin typeface="Arial"/>
                        <a:cs typeface="Arial"/>
                      </a:endParaRPr>
                    </a:p>
                  </a:txBody>
                  <a:tcPr marL="0" marR="0" marT="35560" marB="0">
                    <a:solidFill>
                      <a:srgbClr val="5D6F7E"/>
                    </a:solidFill>
                  </a:tcPr>
                </a:tc>
                <a:tc>
                  <a:txBody>
                    <a:bodyPr/>
                    <a:lstStyle/>
                    <a:p>
                      <a:pPr marL="43815">
                        <a:lnSpc>
                          <a:spcPct val="100000"/>
                        </a:lnSpc>
                        <a:spcBef>
                          <a:spcPts val="280"/>
                        </a:spcBef>
                      </a:pPr>
                      <a:r>
                        <a:rPr sz="1000" b="1" spc="-5" dirty="0">
                          <a:solidFill>
                            <a:srgbClr val="FFFFFF"/>
                          </a:solidFill>
                          <a:latin typeface="Arial"/>
                          <a:cs typeface="Arial"/>
                        </a:rPr>
                        <a:t>Group Membership</a:t>
                      </a:r>
                      <a:endParaRPr sz="1000">
                        <a:latin typeface="Arial"/>
                        <a:cs typeface="Arial"/>
                      </a:endParaRPr>
                    </a:p>
                  </a:txBody>
                  <a:tcPr marL="0" marR="0" marT="35560" marB="0">
                    <a:solidFill>
                      <a:srgbClr val="5D6F7E"/>
                    </a:solidFill>
                  </a:tcPr>
                </a:tc>
                <a:extLst>
                  <a:ext uri="{0D108BD9-81ED-4DB2-BD59-A6C34878D82A}">
                    <a16:rowId xmlns:a16="http://schemas.microsoft.com/office/drawing/2014/main" xmlns="" val="10000"/>
                  </a:ext>
                </a:extLst>
              </a:tr>
              <a:tr h="2357755">
                <a:tc>
                  <a:txBody>
                    <a:bodyPr/>
                    <a:lstStyle/>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pPr>
                      <a:endParaRPr sz="1100" dirty="0">
                        <a:solidFill>
                          <a:schemeClr val="tx1"/>
                        </a:solidFill>
                        <a:latin typeface="Arial" panose="020B0604020202020204" pitchFamily="34" charset="0"/>
                        <a:cs typeface="Arial" panose="020B0604020202020204" pitchFamily="34" charset="0"/>
                      </a:endParaRPr>
                    </a:p>
                    <a:p>
                      <a:pPr>
                        <a:lnSpc>
                          <a:spcPct val="100000"/>
                        </a:lnSpc>
                        <a:spcBef>
                          <a:spcPts val="40"/>
                        </a:spcBef>
                      </a:pPr>
                      <a:endParaRPr sz="1100" dirty="0">
                        <a:solidFill>
                          <a:schemeClr val="tx1"/>
                        </a:solidFill>
                        <a:latin typeface="Arial" panose="020B0604020202020204" pitchFamily="34" charset="0"/>
                        <a:cs typeface="Arial" panose="020B0604020202020204" pitchFamily="34" charset="0"/>
                      </a:endParaRPr>
                    </a:p>
                    <a:p>
                      <a:pPr marL="170815" marR="149860" indent="-635" algn="l">
                        <a:lnSpc>
                          <a:spcPct val="100000"/>
                        </a:lnSpc>
                      </a:pPr>
                      <a:r>
                        <a:rPr sz="1100" spc="-5" dirty="0">
                          <a:solidFill>
                            <a:schemeClr val="tx1"/>
                          </a:solidFill>
                          <a:latin typeface="Arial" panose="020B0604020202020204" pitchFamily="34" charset="0"/>
                          <a:cs typeface="Arial" panose="020B0604020202020204" pitchFamily="34" charset="0"/>
                        </a:rPr>
                        <a:t>Alliance  </a:t>
                      </a:r>
                      <a:r>
                        <a:rPr sz="1100" dirty="0">
                          <a:solidFill>
                            <a:schemeClr val="tx1"/>
                          </a:solidFill>
                          <a:latin typeface="Arial" panose="020B0604020202020204" pitchFamily="34" charset="0"/>
                          <a:cs typeface="Arial" panose="020B0604020202020204" pitchFamily="34" charset="0"/>
                        </a:rPr>
                        <a:t>M</a:t>
                      </a:r>
                      <a:r>
                        <a:rPr sz="1100" spc="-5" dirty="0">
                          <a:solidFill>
                            <a:schemeClr val="tx1"/>
                          </a:solidFill>
                          <a:latin typeface="Arial" panose="020B0604020202020204" pitchFamily="34" charset="0"/>
                          <a:cs typeface="Arial" panose="020B0604020202020204" pitchFamily="34" charset="0"/>
                        </a:rPr>
                        <a:t>a</a:t>
                      </a:r>
                      <a:r>
                        <a:rPr sz="1100" dirty="0">
                          <a:solidFill>
                            <a:schemeClr val="tx1"/>
                          </a:solidFill>
                          <a:latin typeface="Arial" panose="020B0604020202020204" pitchFamily="34" charset="0"/>
                          <a:cs typeface="Arial" panose="020B0604020202020204" pitchFamily="34" charset="0"/>
                        </a:rPr>
                        <a:t>n</a:t>
                      </a:r>
                      <a:r>
                        <a:rPr sz="1100" spc="-5" dirty="0">
                          <a:solidFill>
                            <a:schemeClr val="tx1"/>
                          </a:solidFill>
                          <a:latin typeface="Arial" panose="020B0604020202020204" pitchFamily="34" charset="0"/>
                          <a:cs typeface="Arial" panose="020B0604020202020204" pitchFamily="34" charset="0"/>
                        </a:rPr>
                        <a:t>a</a:t>
                      </a:r>
                      <a:r>
                        <a:rPr sz="1100" dirty="0">
                          <a:solidFill>
                            <a:schemeClr val="tx1"/>
                          </a:solidFill>
                          <a:latin typeface="Arial" panose="020B0604020202020204" pitchFamily="34" charset="0"/>
                          <a:cs typeface="Arial" panose="020B0604020202020204" pitchFamily="34" charset="0"/>
                        </a:rPr>
                        <a:t>g</a:t>
                      </a:r>
                      <a:r>
                        <a:rPr sz="1100" spc="-10" dirty="0">
                          <a:solidFill>
                            <a:schemeClr val="tx1"/>
                          </a:solidFill>
                          <a:latin typeface="Arial" panose="020B0604020202020204" pitchFamily="34" charset="0"/>
                          <a:cs typeface="Arial" panose="020B0604020202020204" pitchFamily="34" charset="0"/>
                        </a:rPr>
                        <a:t>i</a:t>
                      </a:r>
                      <a:r>
                        <a:rPr sz="1100" dirty="0">
                          <a:solidFill>
                            <a:schemeClr val="tx1"/>
                          </a:solidFill>
                          <a:latin typeface="Arial" panose="020B0604020202020204" pitchFamily="34" charset="0"/>
                          <a:cs typeface="Arial" panose="020B0604020202020204" pitchFamily="34" charset="0"/>
                        </a:rPr>
                        <a:t>ng  </a:t>
                      </a:r>
                      <a:r>
                        <a:rPr sz="1100" spc="-5" dirty="0">
                          <a:solidFill>
                            <a:schemeClr val="tx1"/>
                          </a:solidFill>
                          <a:latin typeface="Arial" panose="020B0604020202020204" pitchFamily="34" charset="0"/>
                          <a:cs typeface="Arial" panose="020B0604020202020204" pitchFamily="34" charset="0"/>
                        </a:rPr>
                        <a:t>Director</a:t>
                      </a:r>
                      <a:endParaRPr sz="1100" dirty="0">
                        <a:solidFill>
                          <a:schemeClr val="tx1"/>
                        </a:solidFill>
                        <a:latin typeface="Arial" panose="020B0604020202020204" pitchFamily="34" charset="0"/>
                        <a:cs typeface="Arial" panose="020B0604020202020204" pitchFamily="34" charset="0"/>
                      </a:endParaRPr>
                    </a:p>
                  </a:txBody>
                  <a:tcPr marL="0" marR="0" marT="0" marB="0">
                    <a:lnL w="12700">
                      <a:solidFill>
                        <a:srgbClr val="5D6F7E"/>
                      </a:solidFill>
                      <a:prstDash val="solid"/>
                    </a:lnL>
                    <a:lnR w="12700">
                      <a:solidFill>
                        <a:srgbClr val="5D6F7E"/>
                      </a:solidFill>
                      <a:prstDash val="solid"/>
                    </a:lnR>
                    <a:lnB w="12700">
                      <a:solidFill>
                        <a:srgbClr val="5D6F7E"/>
                      </a:solidFill>
                      <a:prstDash val="solid"/>
                    </a:lnB>
                    <a:solidFill>
                      <a:srgbClr val="E9EEF6"/>
                    </a:solidFill>
                  </a:tcPr>
                </a:tc>
                <a:tc>
                  <a:txBody>
                    <a:bodyPr/>
                    <a:lstStyle/>
                    <a:p>
                      <a:pPr marL="42545">
                        <a:lnSpc>
                          <a:spcPct val="100000"/>
                        </a:lnSpc>
                        <a:spcBef>
                          <a:spcPts val="254"/>
                        </a:spcBef>
                      </a:pPr>
                      <a:r>
                        <a:rPr sz="1000" spc="-5" dirty="0">
                          <a:solidFill>
                            <a:srgbClr val="5D6F7E"/>
                          </a:solidFill>
                          <a:latin typeface="Arial"/>
                          <a:cs typeface="Arial"/>
                        </a:rPr>
                        <a:t>Responsible for day to day management of Alliance. This</a:t>
                      </a:r>
                      <a:r>
                        <a:rPr sz="1000" spc="-65" dirty="0">
                          <a:solidFill>
                            <a:srgbClr val="5D6F7E"/>
                          </a:solidFill>
                          <a:latin typeface="Arial"/>
                          <a:cs typeface="Arial"/>
                        </a:rPr>
                        <a:t> </a:t>
                      </a:r>
                      <a:r>
                        <a:rPr sz="1000" spc="-5" dirty="0">
                          <a:solidFill>
                            <a:srgbClr val="5D6F7E"/>
                          </a:solidFill>
                          <a:latin typeface="Arial"/>
                          <a:cs typeface="Arial"/>
                        </a:rPr>
                        <a:t>includes:</a:t>
                      </a:r>
                      <a:endParaRPr sz="1000" dirty="0">
                        <a:latin typeface="Arial"/>
                        <a:cs typeface="Arial"/>
                      </a:endParaRPr>
                    </a:p>
                    <a:p>
                      <a:pPr marL="214629" indent="-172085">
                        <a:lnSpc>
                          <a:spcPct val="100000"/>
                        </a:lnSpc>
                        <a:buChar char="•"/>
                        <a:tabLst>
                          <a:tab pos="214629" algn="l"/>
                          <a:tab pos="215265" algn="l"/>
                        </a:tabLst>
                      </a:pPr>
                      <a:r>
                        <a:rPr sz="1000" spc="-5" dirty="0">
                          <a:solidFill>
                            <a:srgbClr val="5D6F7E"/>
                          </a:solidFill>
                          <a:latin typeface="Arial"/>
                          <a:cs typeface="Arial"/>
                        </a:rPr>
                        <a:t>Development of the </a:t>
                      </a:r>
                      <a:r>
                        <a:rPr sz="1000" spc="-10" dirty="0">
                          <a:solidFill>
                            <a:srgbClr val="5D6F7E"/>
                          </a:solidFill>
                          <a:latin typeface="Arial"/>
                          <a:cs typeface="Arial"/>
                        </a:rPr>
                        <a:t>Alliance’s work </a:t>
                      </a:r>
                      <a:r>
                        <a:rPr sz="1000" spc="-5" dirty="0">
                          <a:solidFill>
                            <a:srgbClr val="5D6F7E"/>
                          </a:solidFill>
                          <a:latin typeface="Arial"/>
                          <a:cs typeface="Arial"/>
                        </a:rPr>
                        <a:t>programme, </a:t>
                      </a:r>
                      <a:r>
                        <a:rPr sz="1000" spc="-10" dirty="0">
                          <a:solidFill>
                            <a:srgbClr val="5D6F7E"/>
                          </a:solidFill>
                          <a:latin typeface="Arial"/>
                          <a:cs typeface="Arial"/>
                        </a:rPr>
                        <a:t>including </a:t>
                      </a:r>
                      <a:r>
                        <a:rPr sz="1000" spc="-5" dirty="0">
                          <a:solidFill>
                            <a:srgbClr val="5D6F7E"/>
                          </a:solidFill>
                          <a:latin typeface="Arial"/>
                          <a:cs typeface="Arial"/>
                        </a:rPr>
                        <a:t>management of the </a:t>
                      </a:r>
                      <a:r>
                        <a:rPr sz="1000" spc="-10" dirty="0">
                          <a:solidFill>
                            <a:srgbClr val="5D6F7E"/>
                          </a:solidFill>
                          <a:latin typeface="Arial"/>
                          <a:cs typeface="Arial"/>
                        </a:rPr>
                        <a:t>Alliance’s</a:t>
                      </a:r>
                      <a:r>
                        <a:rPr sz="1000" spc="35" dirty="0">
                          <a:solidFill>
                            <a:srgbClr val="5D6F7E"/>
                          </a:solidFill>
                          <a:latin typeface="Arial"/>
                          <a:cs typeface="Arial"/>
                        </a:rPr>
                        <a:t> </a:t>
                      </a:r>
                      <a:r>
                        <a:rPr sz="1000" spc="-5" dirty="0">
                          <a:solidFill>
                            <a:srgbClr val="5D6F7E"/>
                          </a:solidFill>
                          <a:latin typeface="Arial"/>
                          <a:cs typeface="Arial"/>
                        </a:rPr>
                        <a:t>CTF</a:t>
                      </a:r>
                      <a:endParaRPr sz="1000" dirty="0">
                        <a:latin typeface="Arial"/>
                        <a:cs typeface="Arial"/>
                      </a:endParaRPr>
                    </a:p>
                    <a:p>
                      <a:pPr marL="214629">
                        <a:lnSpc>
                          <a:spcPct val="100000"/>
                        </a:lnSpc>
                        <a:spcBef>
                          <a:spcPts val="5"/>
                        </a:spcBef>
                      </a:pPr>
                      <a:r>
                        <a:rPr sz="1000" spc="-5" dirty="0">
                          <a:solidFill>
                            <a:srgbClr val="5D6F7E"/>
                          </a:solidFill>
                          <a:latin typeface="Arial"/>
                          <a:cs typeface="Arial"/>
                        </a:rPr>
                        <a:t>application.</a:t>
                      </a:r>
                      <a:endParaRPr sz="1000" dirty="0">
                        <a:latin typeface="Arial"/>
                        <a:cs typeface="Arial"/>
                      </a:endParaRPr>
                    </a:p>
                    <a:p>
                      <a:pPr marL="214629" marR="118745" indent="-172085">
                        <a:lnSpc>
                          <a:spcPct val="100000"/>
                        </a:lnSpc>
                        <a:buChar char="•"/>
                        <a:tabLst>
                          <a:tab pos="214629" algn="l"/>
                          <a:tab pos="215265" algn="l"/>
                        </a:tabLst>
                      </a:pPr>
                      <a:r>
                        <a:rPr sz="1000" spc="-10" dirty="0">
                          <a:solidFill>
                            <a:srgbClr val="5D6F7E"/>
                          </a:solidFill>
                          <a:latin typeface="Arial"/>
                          <a:cs typeface="Arial"/>
                        </a:rPr>
                        <a:t>Ensuring that </a:t>
                      </a:r>
                      <a:r>
                        <a:rPr sz="1000" spc="-5" dirty="0">
                          <a:solidFill>
                            <a:srgbClr val="5D6F7E"/>
                          </a:solidFill>
                          <a:latin typeface="Arial"/>
                          <a:cs typeface="Arial"/>
                        </a:rPr>
                        <a:t>the </a:t>
                      </a:r>
                      <a:r>
                        <a:rPr sz="1000" spc="-10" dirty="0">
                          <a:solidFill>
                            <a:srgbClr val="5D6F7E"/>
                          </a:solidFill>
                          <a:latin typeface="Arial"/>
                          <a:cs typeface="Arial"/>
                        </a:rPr>
                        <a:t>Alliance’s work </a:t>
                      </a:r>
                      <a:r>
                        <a:rPr sz="1000" spc="-5" dirty="0">
                          <a:solidFill>
                            <a:srgbClr val="5D6F7E"/>
                          </a:solidFill>
                          <a:latin typeface="Arial"/>
                          <a:cs typeface="Arial"/>
                        </a:rPr>
                        <a:t>programmes progresses to </a:t>
                      </a:r>
                      <a:r>
                        <a:rPr sz="1000" spc="-10" dirty="0">
                          <a:solidFill>
                            <a:srgbClr val="5D6F7E"/>
                          </a:solidFill>
                          <a:latin typeface="Arial"/>
                          <a:cs typeface="Arial"/>
                        </a:rPr>
                        <a:t>plan, escalating where </a:t>
                      </a:r>
                      <a:r>
                        <a:rPr sz="1000" spc="-5" dirty="0">
                          <a:solidFill>
                            <a:srgbClr val="5D6F7E"/>
                          </a:solidFill>
                          <a:latin typeface="Arial"/>
                          <a:cs typeface="Arial"/>
                        </a:rPr>
                        <a:t>necessary to  the Alliance Board.</a:t>
                      </a:r>
                      <a:endParaRPr sz="1000" dirty="0">
                        <a:latin typeface="Arial"/>
                        <a:cs typeface="Arial"/>
                      </a:endParaRPr>
                    </a:p>
                    <a:p>
                      <a:pPr marL="214629" marR="144780" indent="-172085">
                        <a:lnSpc>
                          <a:spcPct val="100000"/>
                        </a:lnSpc>
                        <a:buChar char="•"/>
                        <a:tabLst>
                          <a:tab pos="214629" algn="l"/>
                          <a:tab pos="215265" algn="l"/>
                        </a:tabLst>
                      </a:pPr>
                      <a:r>
                        <a:rPr sz="1000" spc="-5" dirty="0">
                          <a:solidFill>
                            <a:srgbClr val="5D6F7E"/>
                          </a:solidFill>
                          <a:latin typeface="Arial"/>
                          <a:cs typeface="Arial"/>
                        </a:rPr>
                        <a:t>Ensuring effective links </a:t>
                      </a:r>
                      <a:r>
                        <a:rPr sz="1000" spc="-10" dirty="0">
                          <a:solidFill>
                            <a:srgbClr val="5D6F7E"/>
                          </a:solidFill>
                          <a:latin typeface="Arial"/>
                          <a:cs typeface="Arial"/>
                        </a:rPr>
                        <a:t>between </a:t>
                      </a:r>
                      <a:r>
                        <a:rPr sz="1000" spc="-5" dirty="0">
                          <a:solidFill>
                            <a:srgbClr val="5D6F7E"/>
                          </a:solidFill>
                          <a:latin typeface="Arial"/>
                          <a:cs typeface="Arial"/>
                        </a:rPr>
                        <a:t>the</a:t>
                      </a:r>
                      <a:r>
                        <a:rPr lang="en-GB" sz="1000" spc="-5" dirty="0">
                          <a:solidFill>
                            <a:srgbClr val="5D6F7E"/>
                          </a:solidFill>
                          <a:latin typeface="Arial"/>
                          <a:cs typeface="Arial"/>
                        </a:rPr>
                        <a:t> SWAG</a:t>
                      </a:r>
                      <a:r>
                        <a:rPr sz="1000" spc="-5" dirty="0">
                          <a:solidFill>
                            <a:srgbClr val="5D6F7E"/>
                          </a:solidFill>
                          <a:latin typeface="Arial"/>
                          <a:cs typeface="Arial"/>
                        </a:rPr>
                        <a:t> Cancer </a:t>
                      </a:r>
                      <a:r>
                        <a:rPr sz="1000" dirty="0">
                          <a:solidFill>
                            <a:srgbClr val="5D6F7E"/>
                          </a:solidFill>
                          <a:latin typeface="Arial"/>
                          <a:cs typeface="Arial"/>
                        </a:rPr>
                        <a:t>Programme </a:t>
                      </a:r>
                      <a:r>
                        <a:rPr sz="1000" spc="-5" dirty="0">
                          <a:solidFill>
                            <a:srgbClr val="5D6F7E"/>
                          </a:solidFill>
                          <a:latin typeface="Arial"/>
                          <a:cs typeface="Arial"/>
                        </a:rPr>
                        <a:t>and </a:t>
                      </a:r>
                      <a:r>
                        <a:rPr sz="1000" spc="-10" dirty="0">
                          <a:solidFill>
                            <a:srgbClr val="5D6F7E"/>
                          </a:solidFill>
                          <a:latin typeface="Arial"/>
                          <a:cs typeface="Arial"/>
                        </a:rPr>
                        <a:t>wider </a:t>
                      </a:r>
                      <a:r>
                        <a:rPr sz="1000" spc="-5" dirty="0">
                          <a:solidFill>
                            <a:srgbClr val="5D6F7E"/>
                          </a:solidFill>
                          <a:latin typeface="Arial"/>
                          <a:cs typeface="Arial"/>
                        </a:rPr>
                        <a:t>STP priorities, including  participation in, and reporting to, STP governance arrangements as</a:t>
                      </a:r>
                      <a:r>
                        <a:rPr sz="1000" spc="-45" dirty="0">
                          <a:solidFill>
                            <a:srgbClr val="5D6F7E"/>
                          </a:solidFill>
                          <a:latin typeface="Arial"/>
                          <a:cs typeface="Arial"/>
                        </a:rPr>
                        <a:t> </a:t>
                      </a:r>
                      <a:r>
                        <a:rPr sz="1000" spc="-5" dirty="0">
                          <a:solidFill>
                            <a:srgbClr val="5D6F7E"/>
                          </a:solidFill>
                          <a:latin typeface="Arial"/>
                          <a:cs typeface="Arial"/>
                        </a:rPr>
                        <a:t>required.</a:t>
                      </a:r>
                      <a:endParaRPr sz="1000" dirty="0">
                        <a:latin typeface="Arial"/>
                        <a:cs typeface="Arial"/>
                      </a:endParaRPr>
                    </a:p>
                    <a:p>
                      <a:pPr marL="214629" marR="25400" indent="-172085">
                        <a:lnSpc>
                          <a:spcPct val="100000"/>
                        </a:lnSpc>
                        <a:buChar char="•"/>
                        <a:tabLst>
                          <a:tab pos="214629" algn="l"/>
                          <a:tab pos="215265" algn="l"/>
                        </a:tabLst>
                      </a:pPr>
                      <a:r>
                        <a:rPr sz="1000" spc="-5" dirty="0">
                          <a:solidFill>
                            <a:srgbClr val="5D6F7E"/>
                          </a:solidFill>
                          <a:latin typeface="Arial"/>
                          <a:cs typeface="Arial"/>
                        </a:rPr>
                        <a:t>Ensuring effective operation of Alliance governance, including best practice </a:t>
                      </a:r>
                      <a:r>
                        <a:rPr sz="1000" spc="-10" dirty="0">
                          <a:solidFill>
                            <a:srgbClr val="5D6F7E"/>
                          </a:solidFill>
                          <a:latin typeface="Arial"/>
                          <a:cs typeface="Arial"/>
                        </a:rPr>
                        <a:t>in PPM </a:t>
                      </a:r>
                      <a:r>
                        <a:rPr sz="1000" spc="-5" dirty="0">
                          <a:solidFill>
                            <a:srgbClr val="5D6F7E"/>
                          </a:solidFill>
                          <a:latin typeface="Arial"/>
                          <a:cs typeface="Arial"/>
                        </a:rPr>
                        <a:t>and secretariat  support.</a:t>
                      </a:r>
                      <a:endParaRPr sz="1000" dirty="0">
                        <a:latin typeface="Arial"/>
                        <a:cs typeface="Arial"/>
                      </a:endParaRPr>
                    </a:p>
                    <a:p>
                      <a:pPr marL="214629" indent="-172085">
                        <a:lnSpc>
                          <a:spcPct val="100000"/>
                        </a:lnSpc>
                        <a:buChar char="•"/>
                        <a:tabLst>
                          <a:tab pos="214629" algn="l"/>
                          <a:tab pos="215265" algn="l"/>
                        </a:tabLst>
                      </a:pPr>
                      <a:r>
                        <a:rPr sz="1000" spc="-5" dirty="0">
                          <a:solidFill>
                            <a:srgbClr val="5D6F7E"/>
                          </a:solidFill>
                          <a:latin typeface="Arial"/>
                          <a:cs typeface="Arial"/>
                        </a:rPr>
                        <a:t>Maintaining effective cross-alliance working </a:t>
                      </a:r>
                      <a:r>
                        <a:rPr sz="1000" spc="-10" dirty="0">
                          <a:solidFill>
                            <a:srgbClr val="5D6F7E"/>
                          </a:solidFill>
                          <a:latin typeface="Arial"/>
                          <a:cs typeface="Arial"/>
                        </a:rPr>
                        <a:t>with</a:t>
                      </a:r>
                      <a:r>
                        <a:rPr lang="en-GB" sz="1000" spc="-10" dirty="0">
                          <a:solidFill>
                            <a:srgbClr val="5D6F7E"/>
                          </a:solidFill>
                          <a:latin typeface="Arial"/>
                          <a:cs typeface="Arial"/>
                        </a:rPr>
                        <a:t> </a:t>
                      </a:r>
                      <a:r>
                        <a:rPr lang="en-GB" sz="1000" spc="-5" dirty="0">
                          <a:solidFill>
                            <a:srgbClr val="5D6F7E"/>
                          </a:solidFill>
                          <a:latin typeface="Arial"/>
                          <a:cs typeface="Arial"/>
                        </a:rPr>
                        <a:t>SWAG</a:t>
                      </a:r>
                      <a:r>
                        <a:rPr sz="1000" spc="-5" dirty="0">
                          <a:solidFill>
                            <a:srgbClr val="5D6F7E"/>
                          </a:solidFill>
                          <a:latin typeface="Arial"/>
                          <a:cs typeface="Arial"/>
                        </a:rPr>
                        <a:t>, in particular in relation to joint</a:t>
                      </a:r>
                      <a:r>
                        <a:rPr sz="1000" spc="75" dirty="0">
                          <a:solidFill>
                            <a:srgbClr val="5D6F7E"/>
                          </a:solidFill>
                          <a:latin typeface="Arial"/>
                          <a:cs typeface="Arial"/>
                        </a:rPr>
                        <a:t> </a:t>
                      </a:r>
                      <a:r>
                        <a:rPr sz="1000" spc="-5" dirty="0">
                          <a:solidFill>
                            <a:srgbClr val="5D6F7E"/>
                          </a:solidFill>
                          <a:latin typeface="Arial"/>
                          <a:cs typeface="Arial"/>
                        </a:rPr>
                        <a:t>functions.</a:t>
                      </a:r>
                      <a:endParaRPr sz="1000" dirty="0">
                        <a:latin typeface="Arial"/>
                        <a:cs typeface="Arial"/>
                      </a:endParaRPr>
                    </a:p>
                    <a:p>
                      <a:pPr marL="214629" indent="-172085">
                        <a:lnSpc>
                          <a:spcPct val="100000"/>
                        </a:lnSpc>
                        <a:buChar char="•"/>
                        <a:tabLst>
                          <a:tab pos="214629" algn="l"/>
                          <a:tab pos="215265" algn="l"/>
                        </a:tabLst>
                      </a:pPr>
                      <a:r>
                        <a:rPr sz="1000" spc="-10" dirty="0">
                          <a:solidFill>
                            <a:srgbClr val="5D6F7E"/>
                          </a:solidFill>
                          <a:latin typeface="Arial"/>
                          <a:cs typeface="Arial"/>
                        </a:rPr>
                        <a:t>Maintaining </a:t>
                      </a:r>
                      <a:r>
                        <a:rPr sz="1000" spc="-5" dirty="0">
                          <a:solidFill>
                            <a:srgbClr val="5D6F7E"/>
                          </a:solidFill>
                          <a:latin typeface="Arial"/>
                          <a:cs typeface="Arial"/>
                        </a:rPr>
                        <a:t>effective working </a:t>
                      </a:r>
                      <a:r>
                        <a:rPr sz="1000" spc="-10" dirty="0">
                          <a:solidFill>
                            <a:srgbClr val="5D6F7E"/>
                          </a:solidFill>
                          <a:latin typeface="Arial"/>
                          <a:cs typeface="Arial"/>
                        </a:rPr>
                        <a:t>with </a:t>
                      </a:r>
                      <a:r>
                        <a:rPr sz="1000" spc="-5" dirty="0">
                          <a:solidFill>
                            <a:srgbClr val="5D6F7E"/>
                          </a:solidFill>
                          <a:latin typeface="Arial"/>
                          <a:cs typeface="Arial"/>
                        </a:rPr>
                        <a:t>other </a:t>
                      </a:r>
                      <a:r>
                        <a:rPr sz="1000" spc="-10" dirty="0">
                          <a:solidFill>
                            <a:srgbClr val="5D6F7E"/>
                          </a:solidFill>
                          <a:latin typeface="Arial"/>
                          <a:cs typeface="Arial"/>
                        </a:rPr>
                        <a:t>alliances, </a:t>
                      </a:r>
                      <a:r>
                        <a:rPr sz="1000" spc="-5" dirty="0">
                          <a:solidFill>
                            <a:srgbClr val="5D6F7E"/>
                          </a:solidFill>
                          <a:latin typeface="Arial"/>
                          <a:cs typeface="Arial"/>
                        </a:rPr>
                        <a:t>and associated</a:t>
                      </a:r>
                      <a:r>
                        <a:rPr sz="1000" spc="5" dirty="0">
                          <a:solidFill>
                            <a:srgbClr val="5D6F7E"/>
                          </a:solidFill>
                          <a:latin typeface="Arial"/>
                          <a:cs typeface="Arial"/>
                        </a:rPr>
                        <a:t> </a:t>
                      </a:r>
                      <a:r>
                        <a:rPr sz="1000" spc="-5" dirty="0">
                          <a:solidFill>
                            <a:srgbClr val="5D6F7E"/>
                          </a:solidFill>
                          <a:latin typeface="Arial"/>
                          <a:cs typeface="Arial"/>
                        </a:rPr>
                        <a:t>organisations.</a:t>
                      </a:r>
                      <a:endParaRPr sz="1000" dirty="0">
                        <a:latin typeface="Arial"/>
                        <a:cs typeface="Arial"/>
                      </a:endParaRPr>
                    </a:p>
                    <a:p>
                      <a:pPr marL="214629" indent="-172085">
                        <a:lnSpc>
                          <a:spcPct val="100000"/>
                        </a:lnSpc>
                        <a:buChar char="•"/>
                        <a:tabLst>
                          <a:tab pos="214629" algn="l"/>
                          <a:tab pos="215265" algn="l"/>
                        </a:tabLst>
                      </a:pPr>
                      <a:r>
                        <a:rPr sz="1000" spc="-5" dirty="0">
                          <a:solidFill>
                            <a:srgbClr val="5D6F7E"/>
                          </a:solidFill>
                          <a:latin typeface="Arial"/>
                          <a:cs typeface="Arial"/>
                        </a:rPr>
                        <a:t>Maintaining effective relationships </a:t>
                      </a:r>
                      <a:r>
                        <a:rPr sz="1000" spc="-10" dirty="0">
                          <a:solidFill>
                            <a:srgbClr val="5D6F7E"/>
                          </a:solidFill>
                          <a:latin typeface="Arial"/>
                          <a:cs typeface="Arial"/>
                        </a:rPr>
                        <a:t>with Provider </a:t>
                      </a:r>
                      <a:r>
                        <a:rPr sz="1000" spc="-5" dirty="0">
                          <a:solidFill>
                            <a:srgbClr val="5D6F7E"/>
                          </a:solidFill>
                          <a:latin typeface="Arial"/>
                          <a:cs typeface="Arial"/>
                        </a:rPr>
                        <a:t>and Commissioner</a:t>
                      </a:r>
                      <a:r>
                        <a:rPr sz="1000" spc="15" dirty="0">
                          <a:solidFill>
                            <a:srgbClr val="5D6F7E"/>
                          </a:solidFill>
                          <a:latin typeface="Arial"/>
                          <a:cs typeface="Arial"/>
                        </a:rPr>
                        <a:t> </a:t>
                      </a:r>
                      <a:r>
                        <a:rPr sz="1000" spc="-5" dirty="0">
                          <a:solidFill>
                            <a:srgbClr val="5D6F7E"/>
                          </a:solidFill>
                          <a:latin typeface="Arial"/>
                          <a:cs typeface="Arial"/>
                        </a:rPr>
                        <a:t>leadership.</a:t>
                      </a:r>
                      <a:endParaRPr sz="1000" dirty="0">
                        <a:latin typeface="Arial"/>
                        <a:cs typeface="Arial"/>
                      </a:endParaRPr>
                    </a:p>
                    <a:p>
                      <a:pPr marL="214629" marR="246379" indent="-172085">
                        <a:lnSpc>
                          <a:spcPct val="100000"/>
                        </a:lnSpc>
                        <a:buChar char="•"/>
                        <a:tabLst>
                          <a:tab pos="214629" algn="l"/>
                          <a:tab pos="215265" algn="l"/>
                        </a:tabLst>
                      </a:pPr>
                      <a:r>
                        <a:rPr sz="1000" spc="-5" dirty="0">
                          <a:solidFill>
                            <a:srgbClr val="5D6F7E"/>
                          </a:solidFill>
                          <a:latin typeface="Arial"/>
                          <a:cs typeface="Arial"/>
                        </a:rPr>
                        <a:t>Management of Alliance team, including ensuring that team </a:t>
                      </a:r>
                      <a:r>
                        <a:rPr sz="1000" dirty="0">
                          <a:solidFill>
                            <a:srgbClr val="5D6F7E"/>
                          </a:solidFill>
                          <a:latin typeface="Arial"/>
                          <a:cs typeface="Arial"/>
                        </a:rPr>
                        <a:t>members </a:t>
                      </a:r>
                      <a:r>
                        <a:rPr sz="1000" spc="-5" dirty="0">
                          <a:solidFill>
                            <a:srgbClr val="5D6F7E"/>
                          </a:solidFill>
                          <a:latin typeface="Arial"/>
                          <a:cs typeface="Arial"/>
                        </a:rPr>
                        <a:t>can build effective links /  relationships </a:t>
                      </a:r>
                      <a:r>
                        <a:rPr sz="1000" spc="-10" dirty="0">
                          <a:solidFill>
                            <a:srgbClr val="5D6F7E"/>
                          </a:solidFill>
                          <a:latin typeface="Arial"/>
                          <a:cs typeface="Arial"/>
                        </a:rPr>
                        <a:t>with </a:t>
                      </a:r>
                      <a:r>
                        <a:rPr sz="1000" spc="-5" dirty="0">
                          <a:solidFill>
                            <a:srgbClr val="5D6F7E"/>
                          </a:solidFill>
                          <a:latin typeface="Arial"/>
                          <a:cs typeface="Arial"/>
                        </a:rPr>
                        <a:t>providers, commissioners and STPs.</a:t>
                      </a:r>
                      <a:endParaRPr sz="1000" dirty="0">
                        <a:latin typeface="Arial"/>
                        <a:cs typeface="Arial"/>
                      </a:endParaRPr>
                    </a:p>
                    <a:p>
                      <a:pPr marL="214629" indent="-172085">
                        <a:lnSpc>
                          <a:spcPct val="100000"/>
                        </a:lnSpc>
                        <a:buChar char="•"/>
                        <a:tabLst>
                          <a:tab pos="214629" algn="l"/>
                          <a:tab pos="215265" algn="l"/>
                        </a:tabLst>
                      </a:pPr>
                      <a:r>
                        <a:rPr sz="1000" spc="-5" dirty="0">
                          <a:solidFill>
                            <a:srgbClr val="5D6F7E"/>
                          </a:solidFill>
                          <a:latin typeface="Arial"/>
                          <a:cs typeface="Arial"/>
                        </a:rPr>
                        <a:t>Management of Alliance</a:t>
                      </a:r>
                      <a:r>
                        <a:rPr sz="1000" spc="-30" dirty="0">
                          <a:solidFill>
                            <a:srgbClr val="5D6F7E"/>
                          </a:solidFill>
                          <a:latin typeface="Arial"/>
                          <a:cs typeface="Arial"/>
                        </a:rPr>
                        <a:t> </a:t>
                      </a:r>
                      <a:r>
                        <a:rPr sz="1000" spc="-5" dirty="0">
                          <a:solidFill>
                            <a:srgbClr val="5D6F7E"/>
                          </a:solidFill>
                          <a:latin typeface="Arial"/>
                          <a:cs typeface="Arial"/>
                        </a:rPr>
                        <a:t>budget.</a:t>
                      </a:r>
                      <a:endParaRPr sz="1000" dirty="0">
                        <a:latin typeface="Arial"/>
                        <a:cs typeface="Arial"/>
                      </a:endParaRPr>
                    </a:p>
                  </a:txBody>
                  <a:tcPr marL="0" marR="0" marT="32384" marB="0">
                    <a:lnL w="12700">
                      <a:solidFill>
                        <a:srgbClr val="5D6F7E"/>
                      </a:solidFill>
                      <a:prstDash val="solid"/>
                    </a:lnL>
                    <a:lnR w="12700">
                      <a:solidFill>
                        <a:srgbClr val="5D6F7E"/>
                      </a:solidFill>
                      <a:prstDash val="solid"/>
                    </a:lnR>
                    <a:lnB w="12700">
                      <a:solidFill>
                        <a:srgbClr val="5D6F7E"/>
                      </a:solidFill>
                      <a:prstDash val="solid"/>
                    </a:lnB>
                    <a:solidFill>
                      <a:srgbClr val="F5F8F9"/>
                    </a:solidFill>
                  </a:tcPr>
                </a:tc>
                <a:tc>
                  <a:txBody>
                    <a:bodyPr/>
                    <a:lstStyle/>
                    <a:p>
                      <a:pPr marL="215900" indent="-172085">
                        <a:lnSpc>
                          <a:spcPct val="100000"/>
                        </a:lnSpc>
                        <a:spcBef>
                          <a:spcPts val="254"/>
                        </a:spcBef>
                        <a:buChar char="•"/>
                        <a:tabLst>
                          <a:tab pos="215900" algn="l"/>
                          <a:tab pos="216535" algn="l"/>
                        </a:tabLst>
                      </a:pPr>
                      <a:r>
                        <a:rPr sz="1000" spc="-5" dirty="0">
                          <a:solidFill>
                            <a:srgbClr val="5D6F7E"/>
                          </a:solidFill>
                          <a:latin typeface="Arial"/>
                          <a:cs typeface="Arial"/>
                        </a:rPr>
                        <a:t>Alliance</a:t>
                      </a:r>
                      <a:r>
                        <a:rPr sz="1000" spc="5" dirty="0">
                          <a:solidFill>
                            <a:srgbClr val="5D6F7E"/>
                          </a:solidFill>
                          <a:latin typeface="Arial"/>
                          <a:cs typeface="Arial"/>
                        </a:rPr>
                        <a:t> </a:t>
                      </a:r>
                      <a:r>
                        <a:rPr sz="1000" spc="-5" dirty="0">
                          <a:solidFill>
                            <a:srgbClr val="5D6F7E"/>
                          </a:solidFill>
                          <a:latin typeface="Arial"/>
                          <a:cs typeface="Arial"/>
                        </a:rPr>
                        <a:t>Board.</a:t>
                      </a:r>
                      <a:endParaRPr sz="1000" dirty="0">
                        <a:latin typeface="Arial"/>
                        <a:cs typeface="Arial"/>
                      </a:endParaRPr>
                    </a:p>
                    <a:p>
                      <a:pPr marL="215900" indent="-172085">
                        <a:lnSpc>
                          <a:spcPct val="100000"/>
                        </a:lnSpc>
                        <a:buChar char="•"/>
                        <a:tabLst>
                          <a:tab pos="215900" algn="l"/>
                          <a:tab pos="216535" algn="l"/>
                        </a:tabLst>
                      </a:pPr>
                      <a:r>
                        <a:rPr lang="en-GB" sz="1000" spc="-5" dirty="0">
                          <a:solidFill>
                            <a:srgbClr val="5D6F7E"/>
                          </a:solidFill>
                          <a:latin typeface="Arial"/>
                          <a:cs typeface="Arial"/>
                        </a:rPr>
                        <a:t>SWAG</a:t>
                      </a:r>
                      <a:r>
                        <a:rPr sz="1000" spc="-5" dirty="0">
                          <a:solidFill>
                            <a:srgbClr val="5D6F7E"/>
                          </a:solidFill>
                          <a:latin typeface="Arial"/>
                          <a:cs typeface="Arial"/>
                        </a:rPr>
                        <a:t> Cancer Strategy</a:t>
                      </a:r>
                      <a:r>
                        <a:rPr sz="1000" spc="-40" dirty="0">
                          <a:solidFill>
                            <a:srgbClr val="5D6F7E"/>
                          </a:solidFill>
                          <a:latin typeface="Arial"/>
                          <a:cs typeface="Arial"/>
                        </a:rPr>
                        <a:t> </a:t>
                      </a:r>
                      <a:r>
                        <a:rPr sz="1000" spc="-5" dirty="0">
                          <a:solidFill>
                            <a:srgbClr val="5D6F7E"/>
                          </a:solidFill>
                          <a:latin typeface="Arial"/>
                          <a:cs typeface="Arial"/>
                        </a:rPr>
                        <a:t>Group</a:t>
                      </a:r>
                      <a:endParaRPr sz="1000" dirty="0">
                        <a:latin typeface="Arial"/>
                        <a:cs typeface="Arial"/>
                      </a:endParaRPr>
                    </a:p>
                    <a:p>
                      <a:pPr marL="215900" indent="-172085">
                        <a:lnSpc>
                          <a:spcPct val="100000"/>
                        </a:lnSpc>
                        <a:spcBef>
                          <a:spcPts val="5"/>
                        </a:spcBef>
                        <a:buChar char="•"/>
                        <a:tabLst>
                          <a:tab pos="215900" algn="l"/>
                          <a:tab pos="216535" algn="l"/>
                        </a:tabLst>
                      </a:pPr>
                      <a:r>
                        <a:rPr sz="1000" spc="-5" dirty="0">
                          <a:solidFill>
                            <a:srgbClr val="5D6F7E"/>
                          </a:solidFill>
                          <a:latin typeface="Arial"/>
                          <a:cs typeface="Arial"/>
                        </a:rPr>
                        <a:t>All delivery</a:t>
                      </a:r>
                      <a:r>
                        <a:rPr sz="1000" spc="25" dirty="0">
                          <a:solidFill>
                            <a:srgbClr val="5D6F7E"/>
                          </a:solidFill>
                          <a:latin typeface="Arial"/>
                          <a:cs typeface="Arial"/>
                        </a:rPr>
                        <a:t> </a:t>
                      </a:r>
                      <a:r>
                        <a:rPr sz="1000" spc="-5" dirty="0">
                          <a:solidFill>
                            <a:srgbClr val="5D6F7E"/>
                          </a:solidFill>
                          <a:latin typeface="Arial"/>
                          <a:cs typeface="Arial"/>
                        </a:rPr>
                        <a:t>groups.</a:t>
                      </a:r>
                      <a:endParaRPr sz="1000" dirty="0">
                        <a:latin typeface="Arial"/>
                        <a:cs typeface="Arial"/>
                      </a:endParaRPr>
                    </a:p>
                    <a:p>
                      <a:pPr marL="215900" marR="156845" indent="-172085">
                        <a:lnSpc>
                          <a:spcPct val="100000"/>
                        </a:lnSpc>
                        <a:buFont typeface="Arial"/>
                        <a:buChar char="•"/>
                        <a:tabLst>
                          <a:tab pos="215900" algn="l"/>
                          <a:tab pos="216535" algn="l"/>
                        </a:tabLst>
                      </a:pPr>
                      <a:r>
                        <a:rPr sz="1000" i="1" spc="-5" dirty="0">
                          <a:solidFill>
                            <a:srgbClr val="5D6F7E"/>
                          </a:solidFill>
                          <a:latin typeface="Arial"/>
                          <a:cs typeface="Arial"/>
                        </a:rPr>
                        <a:t>Attends 2x national Cancer  Alliance leadership events per  year, plus strategy groups,  roundtables etc as required</a:t>
                      </a:r>
                      <a:r>
                        <a:rPr sz="1000" i="1" spc="-75" dirty="0">
                          <a:solidFill>
                            <a:srgbClr val="5D6F7E"/>
                          </a:solidFill>
                          <a:latin typeface="Arial"/>
                          <a:cs typeface="Arial"/>
                        </a:rPr>
                        <a:t> </a:t>
                      </a:r>
                      <a:r>
                        <a:rPr sz="1000" i="1" spc="-5" dirty="0">
                          <a:solidFill>
                            <a:srgbClr val="5D6F7E"/>
                          </a:solidFill>
                          <a:latin typeface="Arial"/>
                          <a:cs typeface="Arial"/>
                        </a:rPr>
                        <a:t>by  the NHS Cancer Programme  and regional</a:t>
                      </a:r>
                      <a:r>
                        <a:rPr sz="1000" i="1" spc="-25" dirty="0">
                          <a:solidFill>
                            <a:srgbClr val="5D6F7E"/>
                          </a:solidFill>
                          <a:latin typeface="Arial"/>
                          <a:cs typeface="Arial"/>
                        </a:rPr>
                        <a:t> </a:t>
                      </a:r>
                      <a:r>
                        <a:rPr sz="1000" i="1" spc="-5" dirty="0">
                          <a:solidFill>
                            <a:srgbClr val="5D6F7E"/>
                          </a:solidFill>
                          <a:latin typeface="Arial"/>
                          <a:cs typeface="Arial"/>
                        </a:rPr>
                        <a:t>office*.</a:t>
                      </a:r>
                      <a:endParaRPr sz="1000" dirty="0">
                        <a:latin typeface="Arial"/>
                        <a:cs typeface="Arial"/>
                      </a:endParaRPr>
                    </a:p>
                  </a:txBody>
                  <a:tcPr marL="0" marR="0" marT="32384" marB="0">
                    <a:lnL w="12700">
                      <a:solidFill>
                        <a:srgbClr val="5D6F7E"/>
                      </a:solidFill>
                      <a:prstDash val="solid"/>
                    </a:lnL>
                    <a:lnR w="12700">
                      <a:solidFill>
                        <a:srgbClr val="5D6F7E"/>
                      </a:solidFill>
                      <a:prstDash val="solid"/>
                    </a:lnR>
                    <a:lnB w="12700">
                      <a:solidFill>
                        <a:srgbClr val="5D6F7E"/>
                      </a:solidFill>
                      <a:prstDash val="solid"/>
                    </a:lnB>
                    <a:solidFill>
                      <a:srgbClr val="F5F8F9"/>
                    </a:solidFill>
                  </a:tcPr>
                </a:tc>
                <a:extLst>
                  <a:ext uri="{0D108BD9-81ED-4DB2-BD59-A6C34878D82A}">
                    <a16:rowId xmlns:a16="http://schemas.microsoft.com/office/drawing/2014/main" xmlns="" val="10001"/>
                  </a:ext>
                </a:extLst>
              </a:tr>
              <a:tr h="1595755">
                <a:tc>
                  <a:txBody>
                    <a:bodyPr/>
                    <a:lstStyle/>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pPr>
                      <a:endParaRPr sz="1100" dirty="0">
                        <a:latin typeface="Times New Roman"/>
                        <a:cs typeface="Times New Roman"/>
                      </a:endParaRPr>
                    </a:p>
                    <a:p>
                      <a:pPr>
                        <a:lnSpc>
                          <a:spcPct val="100000"/>
                        </a:lnSpc>
                        <a:spcBef>
                          <a:spcPts val="5"/>
                        </a:spcBef>
                      </a:pPr>
                      <a:endParaRPr sz="1100" dirty="0">
                        <a:latin typeface="Times New Roman"/>
                        <a:cs typeface="Times New Roman"/>
                      </a:endParaRPr>
                    </a:p>
                  </a:txBody>
                  <a:tcPr marL="0" marR="0" marT="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E9EEF6"/>
                    </a:solidFill>
                  </a:tcPr>
                </a:tc>
                <a:tc>
                  <a:txBody>
                    <a:bodyPr/>
                    <a:lstStyle/>
                    <a:p>
                      <a:pPr marL="42545">
                        <a:lnSpc>
                          <a:spcPct val="100000"/>
                        </a:lnSpc>
                        <a:spcBef>
                          <a:spcPts val="260"/>
                        </a:spcBef>
                      </a:pPr>
                      <a:r>
                        <a:rPr lang="en-GB" sz="1000" dirty="0">
                          <a:latin typeface="Arial"/>
                          <a:cs typeface="Arial"/>
                        </a:rPr>
                        <a:t>? Need to outline Patricia’s role and that of the other programme managers</a:t>
                      </a:r>
                    </a:p>
                    <a:p>
                      <a:pPr marL="42545">
                        <a:lnSpc>
                          <a:spcPct val="100000"/>
                        </a:lnSpc>
                        <a:spcBef>
                          <a:spcPts val="260"/>
                        </a:spcBef>
                      </a:pPr>
                      <a:r>
                        <a:rPr lang="en-GB" sz="1000" dirty="0">
                          <a:latin typeface="Arial"/>
                          <a:cs typeface="Arial"/>
                        </a:rPr>
                        <a:t>? Need to outline Operational Lead’s role</a:t>
                      </a:r>
                      <a:endParaRPr sz="1000" dirty="0">
                        <a:latin typeface="Arial"/>
                        <a:cs typeface="Arial"/>
                      </a:endParaRPr>
                    </a:p>
                  </a:txBody>
                  <a:tcPr marL="0" marR="0" marT="3302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F5F8F9"/>
                    </a:solidFill>
                  </a:tcPr>
                </a:tc>
                <a:tc>
                  <a:txBody>
                    <a:bodyPr/>
                    <a:lstStyle/>
                    <a:p>
                      <a:pPr marL="43815" indent="0">
                        <a:lnSpc>
                          <a:spcPct val="100000"/>
                        </a:lnSpc>
                        <a:spcBef>
                          <a:spcPts val="260"/>
                        </a:spcBef>
                        <a:buNone/>
                        <a:tabLst>
                          <a:tab pos="215900" algn="l"/>
                          <a:tab pos="216535" algn="l"/>
                        </a:tabLst>
                      </a:pPr>
                      <a:endParaRPr sz="1000" dirty="0">
                        <a:latin typeface="Arial"/>
                        <a:cs typeface="Arial"/>
                      </a:endParaRPr>
                    </a:p>
                  </a:txBody>
                  <a:tcPr marL="0" marR="0" marT="33020" marB="0">
                    <a:lnL w="12700">
                      <a:solidFill>
                        <a:srgbClr val="5D6F7E"/>
                      </a:solidFill>
                      <a:prstDash val="solid"/>
                    </a:lnL>
                    <a:lnR w="12700">
                      <a:solidFill>
                        <a:srgbClr val="5D6F7E"/>
                      </a:solidFill>
                      <a:prstDash val="solid"/>
                    </a:lnR>
                    <a:lnT w="12700">
                      <a:solidFill>
                        <a:srgbClr val="5D6F7E"/>
                      </a:solidFill>
                      <a:prstDash val="solid"/>
                    </a:lnT>
                    <a:lnB w="12700">
                      <a:solidFill>
                        <a:srgbClr val="5D6F7E"/>
                      </a:solidFill>
                      <a:prstDash val="solid"/>
                    </a:lnB>
                    <a:solidFill>
                      <a:srgbClr val="F5F8F9"/>
                    </a:solidFill>
                  </a:tcPr>
                </a:tc>
                <a:extLst>
                  <a:ext uri="{0D108BD9-81ED-4DB2-BD59-A6C34878D82A}">
                    <a16:rowId xmlns:a16="http://schemas.microsoft.com/office/drawing/2014/main" xmlns="" val="10002"/>
                  </a:ext>
                </a:extLst>
              </a:tr>
            </a:tbl>
          </a:graphicData>
        </a:graphic>
      </p:graphicFrame>
      <p:sp>
        <p:nvSpPr>
          <p:cNvPr id="6" name="object 5">
            <a:extLst>
              <a:ext uri="{FF2B5EF4-FFF2-40B4-BE49-F238E27FC236}">
                <a16:creationId xmlns:a16="http://schemas.microsoft.com/office/drawing/2014/main" xmlns="" id="{29C04A82-E49F-4F65-9846-584C60D6B30D}"/>
              </a:ext>
            </a:extLst>
          </p:cNvPr>
          <p:cNvSpPr txBox="1"/>
          <p:nvPr/>
        </p:nvSpPr>
        <p:spPr>
          <a:xfrm>
            <a:off x="1740217" y="5843112"/>
            <a:ext cx="8711565" cy="356508"/>
          </a:xfrm>
          <a:prstGeom prst="rect">
            <a:avLst/>
          </a:prstGeom>
          <a:solidFill>
            <a:srgbClr val="5D6F7E"/>
          </a:solidFill>
        </p:spPr>
        <p:txBody>
          <a:bodyPr vert="horz" wrap="square" lIns="0" tIns="33020" rIns="0" bIns="0" rtlCol="0">
            <a:spAutoFit/>
          </a:bodyPr>
          <a:lstStyle/>
          <a:p>
            <a:pPr marL="3473450" marR="278765" indent="-3185795">
              <a:spcBef>
                <a:spcPts val="260"/>
              </a:spcBef>
            </a:pPr>
            <a:r>
              <a:rPr sz="1050" dirty="0">
                <a:solidFill>
                  <a:srgbClr val="FFFFFF"/>
                </a:solidFill>
                <a:latin typeface="Arial"/>
                <a:cs typeface="Arial"/>
              </a:rPr>
              <a:t>Role specifications for other members of </a:t>
            </a:r>
            <a:r>
              <a:rPr sz="1050" spc="-5" dirty="0">
                <a:solidFill>
                  <a:srgbClr val="FFFFFF"/>
                </a:solidFill>
                <a:latin typeface="Arial"/>
                <a:cs typeface="Arial"/>
              </a:rPr>
              <a:t>the </a:t>
            </a:r>
            <a:r>
              <a:rPr sz="1050" dirty="0">
                <a:solidFill>
                  <a:srgbClr val="FFFFFF"/>
                </a:solidFill>
                <a:latin typeface="Arial"/>
                <a:cs typeface="Arial"/>
              </a:rPr>
              <a:t>Alliance team </a:t>
            </a:r>
            <a:r>
              <a:rPr sz="1050" spc="-5" dirty="0">
                <a:solidFill>
                  <a:srgbClr val="FFFFFF"/>
                </a:solidFill>
                <a:latin typeface="Arial"/>
                <a:cs typeface="Arial"/>
              </a:rPr>
              <a:t>will </a:t>
            </a:r>
            <a:r>
              <a:rPr sz="1050" dirty="0">
                <a:solidFill>
                  <a:srgbClr val="FFFFFF"/>
                </a:solidFill>
                <a:latin typeface="Arial"/>
                <a:cs typeface="Arial"/>
              </a:rPr>
              <a:t>be developed as 2020/21 work programmes take shape, in order </a:t>
            </a:r>
            <a:r>
              <a:rPr sz="1050" spc="-5" dirty="0">
                <a:solidFill>
                  <a:srgbClr val="FFFFFF"/>
                </a:solidFill>
                <a:latin typeface="Arial"/>
                <a:cs typeface="Arial"/>
              </a:rPr>
              <a:t>to </a:t>
            </a:r>
            <a:r>
              <a:rPr sz="1050" dirty="0">
                <a:solidFill>
                  <a:srgbClr val="FFFFFF"/>
                </a:solidFill>
                <a:latin typeface="Arial"/>
                <a:cs typeface="Arial"/>
              </a:rPr>
              <a:t>ensure  Alliance form follows</a:t>
            </a:r>
            <a:r>
              <a:rPr sz="1050" spc="-80" dirty="0">
                <a:solidFill>
                  <a:srgbClr val="FFFFFF"/>
                </a:solidFill>
                <a:latin typeface="Arial"/>
                <a:cs typeface="Arial"/>
              </a:rPr>
              <a:t> </a:t>
            </a:r>
            <a:r>
              <a:rPr sz="1050" dirty="0">
                <a:solidFill>
                  <a:srgbClr val="FFFFFF"/>
                </a:solidFill>
                <a:latin typeface="Arial"/>
                <a:cs typeface="Arial"/>
              </a:rPr>
              <a:t>function.</a:t>
            </a:r>
            <a:endParaRPr sz="1050" dirty="0">
              <a:latin typeface="Arial"/>
              <a:cs typeface="Arial"/>
            </a:endParaRPr>
          </a:p>
        </p:txBody>
      </p:sp>
    </p:spTree>
    <p:extLst>
      <p:ext uri="{BB962C8B-B14F-4D97-AF65-F5344CB8AC3E}">
        <p14:creationId xmlns:p14="http://schemas.microsoft.com/office/powerpoint/2010/main" val="3349344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Strategic Board</a:t>
            </a:r>
            <a:endParaRPr lang="en-GB" i="1" dirty="0"/>
          </a:p>
        </p:txBody>
      </p:sp>
      <p:sp>
        <p:nvSpPr>
          <p:cNvPr id="7" name="object 3">
            <a:extLst>
              <a:ext uri="{FF2B5EF4-FFF2-40B4-BE49-F238E27FC236}">
                <a16:creationId xmlns:a16="http://schemas.microsoft.com/office/drawing/2014/main" xmlns="" id="{E07BA603-7D4A-4C8D-A95D-50A031C14421}"/>
              </a:ext>
            </a:extLst>
          </p:cNvPr>
          <p:cNvSpPr txBox="1"/>
          <p:nvPr/>
        </p:nvSpPr>
        <p:spPr>
          <a:xfrm>
            <a:off x="203201" y="2157147"/>
            <a:ext cx="5800258" cy="3167534"/>
          </a:xfrm>
          <a:prstGeom prst="rect">
            <a:avLst/>
          </a:prstGeom>
          <a:solidFill>
            <a:srgbClr val="F5F8F9"/>
          </a:solidFill>
          <a:ln w="12192">
            <a:solidFill>
              <a:srgbClr val="5D6F7E"/>
            </a:solidFill>
          </a:ln>
        </p:spPr>
        <p:txBody>
          <a:bodyPr vert="horz" wrap="square" lIns="0" tIns="43180" rIns="0" bIns="0" rtlCol="0">
            <a:spAutoFit/>
          </a:bodyPr>
          <a:lstStyle/>
          <a:p>
            <a:pPr marL="1737360">
              <a:spcBef>
                <a:spcPts val="340"/>
              </a:spcBef>
            </a:pPr>
            <a:r>
              <a:rPr sz="1100" b="1" dirty="0">
                <a:solidFill>
                  <a:srgbClr val="5D6F7E"/>
                </a:solidFill>
                <a:latin typeface="Arial"/>
                <a:cs typeface="Arial"/>
              </a:rPr>
              <a:t>Responsibilities</a:t>
            </a:r>
            <a:endParaRPr sz="1100" dirty="0">
              <a:latin typeface="Arial"/>
              <a:cs typeface="Arial"/>
            </a:endParaRPr>
          </a:p>
          <a:p>
            <a:pPr marL="319405" indent="-228600">
              <a:spcBef>
                <a:spcPts val="600"/>
              </a:spcBef>
              <a:buAutoNum type="arabicPeriod"/>
              <a:tabLst>
                <a:tab pos="319405" algn="l"/>
                <a:tab pos="320040" algn="l"/>
              </a:tabLst>
            </a:pPr>
            <a:r>
              <a:rPr sz="1100" spc="-5" dirty="0">
                <a:solidFill>
                  <a:srgbClr val="5D6F7E"/>
                </a:solidFill>
                <a:latin typeface="Arial"/>
                <a:cs typeface="Arial"/>
              </a:rPr>
              <a:t>Provide final approval </a:t>
            </a:r>
            <a:r>
              <a:rPr sz="1100" dirty="0">
                <a:solidFill>
                  <a:srgbClr val="5D6F7E"/>
                </a:solidFill>
                <a:latin typeface="Arial"/>
                <a:cs typeface="Arial"/>
              </a:rPr>
              <a:t>for the Alliance’s </a:t>
            </a:r>
            <a:r>
              <a:rPr sz="1100" spc="-10" dirty="0">
                <a:solidFill>
                  <a:srgbClr val="5D6F7E"/>
                </a:solidFill>
                <a:latin typeface="Arial"/>
                <a:cs typeface="Arial"/>
              </a:rPr>
              <a:t>work </a:t>
            </a:r>
            <a:r>
              <a:rPr sz="1100" dirty="0">
                <a:solidFill>
                  <a:srgbClr val="5D6F7E"/>
                </a:solidFill>
                <a:latin typeface="Arial"/>
                <a:cs typeface="Arial"/>
              </a:rPr>
              <a:t>programme, </a:t>
            </a:r>
            <a:r>
              <a:rPr sz="1100" spc="-5" dirty="0">
                <a:solidFill>
                  <a:srgbClr val="5D6F7E"/>
                </a:solidFill>
                <a:latin typeface="Arial"/>
                <a:cs typeface="Arial"/>
              </a:rPr>
              <a:t>including </a:t>
            </a:r>
            <a:r>
              <a:rPr sz="1100" dirty="0">
                <a:solidFill>
                  <a:srgbClr val="5D6F7E"/>
                </a:solidFill>
                <a:latin typeface="Arial"/>
                <a:cs typeface="Arial"/>
              </a:rPr>
              <a:t>its</a:t>
            </a:r>
            <a:r>
              <a:rPr sz="1100" spc="-110" dirty="0">
                <a:solidFill>
                  <a:srgbClr val="5D6F7E"/>
                </a:solidFill>
                <a:latin typeface="Arial"/>
                <a:cs typeface="Arial"/>
              </a:rPr>
              <a:t> </a:t>
            </a:r>
            <a:r>
              <a:rPr sz="1100" spc="-10" dirty="0">
                <a:solidFill>
                  <a:srgbClr val="5D6F7E"/>
                </a:solidFill>
                <a:latin typeface="Arial"/>
                <a:cs typeface="Arial"/>
              </a:rPr>
              <a:t>CTF</a:t>
            </a:r>
            <a:endParaRPr sz="1100" dirty="0">
              <a:latin typeface="Arial"/>
              <a:cs typeface="Arial"/>
            </a:endParaRPr>
          </a:p>
          <a:p>
            <a:pPr marL="319405">
              <a:spcBef>
                <a:spcPts val="5"/>
              </a:spcBef>
            </a:pPr>
            <a:r>
              <a:rPr sz="1100" spc="-5" dirty="0">
                <a:solidFill>
                  <a:srgbClr val="5D6F7E"/>
                </a:solidFill>
                <a:latin typeface="Arial"/>
                <a:cs typeface="Arial"/>
              </a:rPr>
              <a:t>submission.</a:t>
            </a:r>
            <a:endParaRPr sz="1100" dirty="0">
              <a:latin typeface="Arial"/>
              <a:cs typeface="Arial"/>
            </a:endParaRPr>
          </a:p>
          <a:p>
            <a:pPr marL="319405" marR="203200" indent="-228600">
              <a:buAutoNum type="arabicPeriod" startAt="2"/>
              <a:tabLst>
                <a:tab pos="319405" algn="l"/>
                <a:tab pos="320040" algn="l"/>
              </a:tabLst>
            </a:pPr>
            <a:r>
              <a:rPr sz="1100" spc="-5" dirty="0">
                <a:solidFill>
                  <a:srgbClr val="5D6F7E"/>
                </a:solidFill>
                <a:latin typeface="Arial"/>
                <a:cs typeface="Arial"/>
              </a:rPr>
              <a:t>Hold the Alliance team (and others as appropriate) </a:t>
            </a:r>
            <a:r>
              <a:rPr sz="1100" dirty="0">
                <a:solidFill>
                  <a:srgbClr val="5D6F7E"/>
                </a:solidFill>
                <a:latin typeface="Arial"/>
                <a:cs typeface="Arial"/>
              </a:rPr>
              <a:t>to </a:t>
            </a:r>
            <a:r>
              <a:rPr sz="1100" spc="-5" dirty="0">
                <a:solidFill>
                  <a:srgbClr val="5D6F7E"/>
                </a:solidFill>
                <a:latin typeface="Arial"/>
                <a:cs typeface="Arial"/>
              </a:rPr>
              <a:t>account </a:t>
            </a:r>
            <a:r>
              <a:rPr sz="1100" dirty="0">
                <a:solidFill>
                  <a:srgbClr val="5D6F7E"/>
                </a:solidFill>
                <a:latin typeface="Arial"/>
                <a:cs typeface="Arial"/>
              </a:rPr>
              <a:t>for </a:t>
            </a:r>
            <a:r>
              <a:rPr sz="1100" spc="-5" dirty="0">
                <a:solidFill>
                  <a:srgbClr val="5D6F7E"/>
                </a:solidFill>
                <a:latin typeface="Arial"/>
                <a:cs typeface="Arial"/>
              </a:rPr>
              <a:t>delivery </a:t>
            </a:r>
            <a:r>
              <a:rPr sz="1100" dirty="0">
                <a:solidFill>
                  <a:srgbClr val="5D6F7E"/>
                </a:solidFill>
                <a:latin typeface="Arial"/>
                <a:cs typeface="Arial"/>
              </a:rPr>
              <a:t>of  </a:t>
            </a:r>
            <a:r>
              <a:rPr sz="1100" spc="-5" dirty="0">
                <a:solidFill>
                  <a:srgbClr val="5D6F7E"/>
                </a:solidFill>
                <a:latin typeface="Arial"/>
                <a:cs typeface="Arial"/>
              </a:rPr>
              <a:t>the Alliance work</a:t>
            </a:r>
            <a:r>
              <a:rPr sz="1100" spc="-30" dirty="0">
                <a:solidFill>
                  <a:srgbClr val="5D6F7E"/>
                </a:solidFill>
                <a:latin typeface="Arial"/>
                <a:cs typeface="Arial"/>
              </a:rPr>
              <a:t> </a:t>
            </a:r>
            <a:r>
              <a:rPr sz="1100" spc="-5" dirty="0">
                <a:solidFill>
                  <a:srgbClr val="5D6F7E"/>
                </a:solidFill>
                <a:latin typeface="Arial"/>
                <a:cs typeface="Arial"/>
              </a:rPr>
              <a:t>programme.</a:t>
            </a:r>
            <a:endParaRPr sz="1100" dirty="0">
              <a:latin typeface="Arial"/>
              <a:cs typeface="Arial"/>
            </a:endParaRPr>
          </a:p>
          <a:p>
            <a:pPr marL="319405" marR="95885" indent="-228600">
              <a:buAutoNum type="arabicPeriod" startAt="2"/>
              <a:tabLst>
                <a:tab pos="319405" algn="l"/>
                <a:tab pos="320040" algn="l"/>
              </a:tabLst>
            </a:pPr>
            <a:r>
              <a:rPr sz="1100" dirty="0">
                <a:solidFill>
                  <a:srgbClr val="5D6F7E"/>
                </a:solidFill>
                <a:latin typeface="Arial"/>
                <a:cs typeface="Arial"/>
              </a:rPr>
              <a:t>Where </a:t>
            </a:r>
            <a:r>
              <a:rPr sz="1100" spc="-5" dirty="0">
                <a:solidFill>
                  <a:srgbClr val="5D6F7E"/>
                </a:solidFill>
                <a:latin typeface="Arial"/>
                <a:cs typeface="Arial"/>
              </a:rPr>
              <a:t>decisions (including in relation </a:t>
            </a:r>
            <a:r>
              <a:rPr sz="1100" dirty="0">
                <a:solidFill>
                  <a:srgbClr val="5D6F7E"/>
                </a:solidFill>
                <a:latin typeface="Arial"/>
                <a:cs typeface="Arial"/>
              </a:rPr>
              <a:t>to </a:t>
            </a:r>
            <a:r>
              <a:rPr sz="1100" spc="-5" dirty="0">
                <a:solidFill>
                  <a:srgbClr val="5D6F7E"/>
                </a:solidFill>
                <a:latin typeface="Arial"/>
                <a:cs typeface="Arial"/>
              </a:rPr>
              <a:t>risks and issues) are escalated </a:t>
            </a:r>
            <a:r>
              <a:rPr sz="1100" dirty="0">
                <a:solidFill>
                  <a:srgbClr val="5D6F7E"/>
                </a:solidFill>
                <a:latin typeface="Arial"/>
                <a:cs typeface="Arial"/>
              </a:rPr>
              <a:t>to </a:t>
            </a:r>
            <a:r>
              <a:rPr sz="1100" spc="-5" dirty="0">
                <a:solidFill>
                  <a:srgbClr val="5D6F7E"/>
                </a:solidFill>
                <a:latin typeface="Arial"/>
                <a:cs typeface="Arial"/>
              </a:rPr>
              <a:t>the  Board, review any evidence and recommendations presented by the Delivery  Groups, Performance Leadership Group and/or </a:t>
            </a:r>
            <a:r>
              <a:rPr lang="en-GB" sz="1100" spc="-5" dirty="0">
                <a:solidFill>
                  <a:srgbClr val="5D6F7E"/>
                </a:solidFill>
                <a:latin typeface="Arial"/>
                <a:cs typeface="Arial"/>
              </a:rPr>
              <a:t>SWAG</a:t>
            </a:r>
            <a:r>
              <a:rPr sz="1100" spc="-5" dirty="0">
                <a:solidFill>
                  <a:srgbClr val="5D6F7E"/>
                </a:solidFill>
                <a:latin typeface="Arial"/>
                <a:cs typeface="Arial"/>
              </a:rPr>
              <a:t> Cancer Strategy Group  and make informed and </a:t>
            </a:r>
            <a:r>
              <a:rPr sz="1100" dirty="0">
                <a:solidFill>
                  <a:srgbClr val="5D6F7E"/>
                </a:solidFill>
                <a:latin typeface="Arial"/>
                <a:cs typeface="Arial"/>
              </a:rPr>
              <a:t>evidence-based</a:t>
            </a:r>
            <a:r>
              <a:rPr sz="1100" spc="-95" dirty="0">
                <a:solidFill>
                  <a:srgbClr val="5D6F7E"/>
                </a:solidFill>
                <a:latin typeface="Arial"/>
                <a:cs typeface="Arial"/>
              </a:rPr>
              <a:t> </a:t>
            </a:r>
            <a:r>
              <a:rPr sz="1100" spc="-5" dirty="0">
                <a:solidFill>
                  <a:srgbClr val="5D6F7E"/>
                </a:solidFill>
                <a:latin typeface="Arial"/>
                <a:cs typeface="Arial"/>
              </a:rPr>
              <a:t>decisions.</a:t>
            </a:r>
            <a:endParaRPr sz="1100" dirty="0">
              <a:latin typeface="Arial"/>
              <a:cs typeface="Arial"/>
            </a:endParaRPr>
          </a:p>
          <a:p>
            <a:pPr marL="319405" marR="133350" indent="-228600">
              <a:buAutoNum type="arabicPeriod" startAt="2"/>
              <a:tabLst>
                <a:tab pos="319405" algn="l"/>
                <a:tab pos="320040" algn="l"/>
              </a:tabLst>
            </a:pPr>
            <a:r>
              <a:rPr sz="1100" spc="-5" dirty="0">
                <a:solidFill>
                  <a:srgbClr val="5D6F7E"/>
                </a:solidFill>
                <a:latin typeface="Arial"/>
                <a:cs typeface="Arial"/>
              </a:rPr>
              <a:t>Ensure </a:t>
            </a:r>
            <a:r>
              <a:rPr sz="1100" dirty="0">
                <a:solidFill>
                  <a:srgbClr val="5D6F7E"/>
                </a:solidFill>
                <a:latin typeface="Arial"/>
                <a:cs typeface="Arial"/>
              </a:rPr>
              <a:t>that </a:t>
            </a:r>
            <a:r>
              <a:rPr sz="1100" spc="-5" dirty="0">
                <a:solidFill>
                  <a:srgbClr val="5D6F7E"/>
                </a:solidFill>
                <a:latin typeface="Arial"/>
                <a:cs typeface="Arial"/>
              </a:rPr>
              <a:t>the Alliance supports </a:t>
            </a:r>
            <a:r>
              <a:rPr lang="en-GB" sz="1100" spc="-5" dirty="0">
                <a:solidFill>
                  <a:srgbClr val="5D6F7E"/>
                </a:solidFill>
                <a:latin typeface="Arial"/>
                <a:cs typeface="Arial"/>
              </a:rPr>
              <a:t>SWAG</a:t>
            </a:r>
            <a:r>
              <a:rPr sz="1100" spc="-5" dirty="0">
                <a:solidFill>
                  <a:srgbClr val="5D6F7E"/>
                </a:solidFill>
                <a:latin typeface="Arial"/>
                <a:cs typeface="Arial"/>
              </a:rPr>
              <a:t> Providers in relation </a:t>
            </a:r>
            <a:r>
              <a:rPr sz="1100" dirty="0">
                <a:solidFill>
                  <a:srgbClr val="5D6F7E"/>
                </a:solidFill>
                <a:latin typeface="Arial"/>
                <a:cs typeface="Arial"/>
              </a:rPr>
              <a:t>to </a:t>
            </a:r>
            <a:r>
              <a:rPr sz="1100" spc="-5" dirty="0">
                <a:solidFill>
                  <a:srgbClr val="5D6F7E"/>
                </a:solidFill>
                <a:latin typeface="Arial"/>
                <a:cs typeface="Arial"/>
              </a:rPr>
              <a:t>performance in  a </a:t>
            </a:r>
            <a:r>
              <a:rPr sz="1100" spc="-10" dirty="0">
                <a:solidFill>
                  <a:srgbClr val="5D6F7E"/>
                </a:solidFill>
                <a:latin typeface="Arial"/>
                <a:cs typeface="Arial"/>
              </a:rPr>
              <a:t>way </a:t>
            </a:r>
            <a:r>
              <a:rPr sz="1100" spc="-5" dirty="0">
                <a:solidFill>
                  <a:srgbClr val="5D6F7E"/>
                </a:solidFill>
                <a:latin typeface="Arial"/>
                <a:cs typeface="Arial"/>
              </a:rPr>
              <a:t>which adds maximum value, and which complements existing  </a:t>
            </a:r>
            <a:r>
              <a:rPr sz="1100" dirty="0">
                <a:solidFill>
                  <a:srgbClr val="5D6F7E"/>
                </a:solidFill>
                <a:latin typeface="Arial"/>
                <a:cs typeface="Arial"/>
              </a:rPr>
              <a:t>performance assurance</a:t>
            </a:r>
            <a:r>
              <a:rPr sz="1100" spc="-85" dirty="0">
                <a:solidFill>
                  <a:srgbClr val="5D6F7E"/>
                </a:solidFill>
                <a:latin typeface="Arial"/>
                <a:cs typeface="Arial"/>
              </a:rPr>
              <a:t> </a:t>
            </a:r>
            <a:r>
              <a:rPr sz="1100" dirty="0">
                <a:solidFill>
                  <a:srgbClr val="5D6F7E"/>
                </a:solidFill>
                <a:latin typeface="Arial"/>
                <a:cs typeface="Arial"/>
              </a:rPr>
              <a:t>arrangements.</a:t>
            </a:r>
            <a:endParaRPr sz="1100" dirty="0">
              <a:latin typeface="Arial"/>
              <a:cs typeface="Arial"/>
            </a:endParaRPr>
          </a:p>
          <a:p>
            <a:pPr marL="319405" marR="139065" indent="-228600">
              <a:buAutoNum type="arabicPeriod" startAt="2"/>
              <a:tabLst>
                <a:tab pos="319405" algn="l"/>
                <a:tab pos="320040" algn="l"/>
              </a:tabLst>
            </a:pPr>
            <a:r>
              <a:rPr sz="1100" dirty="0">
                <a:solidFill>
                  <a:srgbClr val="5D6F7E"/>
                </a:solidFill>
                <a:latin typeface="Arial"/>
                <a:cs typeface="Arial"/>
              </a:rPr>
              <a:t>Act</a:t>
            </a:r>
            <a:r>
              <a:rPr sz="1100" spc="-15" dirty="0">
                <a:solidFill>
                  <a:srgbClr val="5D6F7E"/>
                </a:solidFill>
                <a:latin typeface="Arial"/>
                <a:cs typeface="Arial"/>
              </a:rPr>
              <a:t> </a:t>
            </a:r>
            <a:r>
              <a:rPr sz="1100" dirty="0">
                <a:solidFill>
                  <a:srgbClr val="5D6F7E"/>
                </a:solidFill>
                <a:latin typeface="Arial"/>
                <a:cs typeface="Arial"/>
              </a:rPr>
              <a:t>as</a:t>
            </a:r>
            <a:r>
              <a:rPr sz="1100" spc="-10" dirty="0">
                <a:solidFill>
                  <a:srgbClr val="5D6F7E"/>
                </a:solidFill>
                <a:latin typeface="Arial"/>
                <a:cs typeface="Arial"/>
              </a:rPr>
              <a:t> </a:t>
            </a:r>
            <a:r>
              <a:rPr sz="1100" dirty="0">
                <a:solidFill>
                  <a:srgbClr val="5D6F7E"/>
                </a:solidFill>
                <a:latin typeface="Arial"/>
                <a:cs typeface="Arial"/>
              </a:rPr>
              <a:t>guardians</a:t>
            </a:r>
            <a:r>
              <a:rPr sz="1100" spc="-35" dirty="0">
                <a:solidFill>
                  <a:srgbClr val="5D6F7E"/>
                </a:solidFill>
                <a:latin typeface="Arial"/>
                <a:cs typeface="Arial"/>
              </a:rPr>
              <a:t> </a:t>
            </a:r>
            <a:r>
              <a:rPr sz="1100" dirty="0">
                <a:solidFill>
                  <a:srgbClr val="5D6F7E"/>
                </a:solidFill>
                <a:latin typeface="Arial"/>
                <a:cs typeface="Arial"/>
              </a:rPr>
              <a:t>of</a:t>
            </a:r>
            <a:r>
              <a:rPr sz="1100" spc="-15" dirty="0">
                <a:solidFill>
                  <a:srgbClr val="5D6F7E"/>
                </a:solidFill>
                <a:latin typeface="Arial"/>
                <a:cs typeface="Arial"/>
              </a:rPr>
              <a:t> </a:t>
            </a:r>
            <a:r>
              <a:rPr sz="1100" dirty="0">
                <a:solidFill>
                  <a:srgbClr val="5D6F7E"/>
                </a:solidFill>
                <a:latin typeface="Arial"/>
                <a:cs typeface="Arial"/>
              </a:rPr>
              <a:t>the</a:t>
            </a:r>
            <a:r>
              <a:rPr sz="1100" spc="-15" dirty="0">
                <a:solidFill>
                  <a:srgbClr val="5D6F7E"/>
                </a:solidFill>
                <a:latin typeface="Arial"/>
                <a:cs typeface="Arial"/>
              </a:rPr>
              <a:t> </a:t>
            </a:r>
            <a:r>
              <a:rPr sz="1100" dirty="0">
                <a:solidFill>
                  <a:srgbClr val="5D6F7E"/>
                </a:solidFill>
                <a:latin typeface="Arial"/>
                <a:cs typeface="Arial"/>
              </a:rPr>
              <a:t>Alliance’s</a:t>
            </a:r>
            <a:r>
              <a:rPr sz="1100" spc="-35" dirty="0">
                <a:solidFill>
                  <a:srgbClr val="5D6F7E"/>
                </a:solidFill>
                <a:latin typeface="Arial"/>
                <a:cs typeface="Arial"/>
              </a:rPr>
              <a:t> </a:t>
            </a:r>
            <a:r>
              <a:rPr sz="1100" dirty="0">
                <a:solidFill>
                  <a:srgbClr val="5D6F7E"/>
                </a:solidFill>
                <a:latin typeface="Arial"/>
                <a:cs typeface="Arial"/>
              </a:rPr>
              <a:t>purpose,</a:t>
            </a:r>
            <a:r>
              <a:rPr sz="1100" spc="-30" dirty="0">
                <a:solidFill>
                  <a:srgbClr val="5D6F7E"/>
                </a:solidFill>
                <a:latin typeface="Arial"/>
                <a:cs typeface="Arial"/>
              </a:rPr>
              <a:t> </a:t>
            </a:r>
            <a:r>
              <a:rPr sz="1100" dirty="0">
                <a:solidFill>
                  <a:srgbClr val="5D6F7E"/>
                </a:solidFill>
                <a:latin typeface="Arial"/>
                <a:cs typeface="Arial"/>
              </a:rPr>
              <a:t>including</a:t>
            </a:r>
            <a:r>
              <a:rPr sz="1100" spc="-50" dirty="0">
                <a:solidFill>
                  <a:srgbClr val="5D6F7E"/>
                </a:solidFill>
                <a:latin typeface="Arial"/>
                <a:cs typeface="Arial"/>
              </a:rPr>
              <a:t> </a:t>
            </a:r>
            <a:r>
              <a:rPr sz="1100" dirty="0">
                <a:solidFill>
                  <a:srgbClr val="5D6F7E"/>
                </a:solidFill>
                <a:latin typeface="Arial"/>
                <a:cs typeface="Arial"/>
              </a:rPr>
              <a:t>that</a:t>
            </a:r>
            <a:r>
              <a:rPr sz="1100" spc="-15" dirty="0">
                <a:solidFill>
                  <a:srgbClr val="5D6F7E"/>
                </a:solidFill>
                <a:latin typeface="Arial"/>
                <a:cs typeface="Arial"/>
              </a:rPr>
              <a:t> </a:t>
            </a:r>
            <a:r>
              <a:rPr sz="1100" dirty="0">
                <a:solidFill>
                  <a:srgbClr val="5D6F7E"/>
                </a:solidFill>
                <a:latin typeface="Arial"/>
                <a:cs typeface="Arial"/>
              </a:rPr>
              <a:t>it</a:t>
            </a:r>
            <a:r>
              <a:rPr sz="1100" spc="-15" dirty="0">
                <a:solidFill>
                  <a:srgbClr val="5D6F7E"/>
                </a:solidFill>
                <a:latin typeface="Arial"/>
                <a:cs typeface="Arial"/>
              </a:rPr>
              <a:t> </a:t>
            </a:r>
            <a:r>
              <a:rPr sz="1100" dirty="0">
                <a:solidFill>
                  <a:srgbClr val="5D6F7E"/>
                </a:solidFill>
                <a:latin typeface="Arial"/>
                <a:cs typeface="Arial"/>
              </a:rPr>
              <a:t>acts</a:t>
            </a:r>
            <a:r>
              <a:rPr sz="1100" spc="-10" dirty="0">
                <a:solidFill>
                  <a:srgbClr val="5D6F7E"/>
                </a:solidFill>
                <a:latin typeface="Arial"/>
                <a:cs typeface="Arial"/>
              </a:rPr>
              <a:t> </a:t>
            </a:r>
            <a:r>
              <a:rPr sz="1100" dirty="0">
                <a:solidFill>
                  <a:srgbClr val="5D6F7E"/>
                </a:solidFill>
                <a:latin typeface="Arial"/>
                <a:cs typeface="Arial"/>
              </a:rPr>
              <a:t>at</a:t>
            </a:r>
            <a:r>
              <a:rPr sz="1100" spc="-15" dirty="0">
                <a:solidFill>
                  <a:srgbClr val="5D6F7E"/>
                </a:solidFill>
                <a:latin typeface="Arial"/>
                <a:cs typeface="Arial"/>
              </a:rPr>
              <a:t> </a:t>
            </a:r>
            <a:r>
              <a:rPr sz="1100" dirty="0">
                <a:solidFill>
                  <a:srgbClr val="5D6F7E"/>
                </a:solidFill>
                <a:latin typeface="Arial"/>
                <a:cs typeface="Arial"/>
              </a:rPr>
              <a:t>all</a:t>
            </a:r>
            <a:r>
              <a:rPr sz="1100" spc="-15" dirty="0">
                <a:solidFill>
                  <a:srgbClr val="5D6F7E"/>
                </a:solidFill>
                <a:latin typeface="Arial"/>
                <a:cs typeface="Arial"/>
              </a:rPr>
              <a:t> </a:t>
            </a:r>
            <a:r>
              <a:rPr sz="1100" dirty="0">
                <a:solidFill>
                  <a:srgbClr val="5D6F7E"/>
                </a:solidFill>
                <a:latin typeface="Arial"/>
                <a:cs typeface="Arial"/>
              </a:rPr>
              <a:t>times</a:t>
            </a:r>
            <a:r>
              <a:rPr sz="1100" spc="-25" dirty="0">
                <a:solidFill>
                  <a:srgbClr val="5D6F7E"/>
                </a:solidFill>
                <a:latin typeface="Arial"/>
                <a:cs typeface="Arial"/>
              </a:rPr>
              <a:t> </a:t>
            </a:r>
            <a:r>
              <a:rPr sz="1100" dirty="0">
                <a:solidFill>
                  <a:srgbClr val="5D6F7E"/>
                </a:solidFill>
                <a:latin typeface="Arial"/>
                <a:cs typeface="Arial"/>
              </a:rPr>
              <a:t>in  </a:t>
            </a:r>
            <a:r>
              <a:rPr sz="1100" spc="-5" dirty="0">
                <a:solidFill>
                  <a:srgbClr val="5D6F7E"/>
                </a:solidFill>
                <a:latin typeface="Arial"/>
                <a:cs typeface="Arial"/>
              </a:rPr>
              <a:t>the best interests </a:t>
            </a:r>
            <a:r>
              <a:rPr sz="1100" dirty="0">
                <a:solidFill>
                  <a:srgbClr val="5D6F7E"/>
                </a:solidFill>
                <a:latin typeface="Arial"/>
                <a:cs typeface="Arial"/>
              </a:rPr>
              <a:t>of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system and population, and </a:t>
            </a:r>
            <a:r>
              <a:rPr sz="1100" dirty="0">
                <a:solidFill>
                  <a:srgbClr val="5D6F7E"/>
                </a:solidFill>
                <a:latin typeface="Arial"/>
                <a:cs typeface="Arial"/>
              </a:rPr>
              <a:t>that it </a:t>
            </a:r>
            <a:r>
              <a:rPr sz="1100" spc="-5" dirty="0">
                <a:solidFill>
                  <a:srgbClr val="5D6F7E"/>
                </a:solidFill>
                <a:latin typeface="Arial"/>
                <a:cs typeface="Arial"/>
              </a:rPr>
              <a:t>focusses on  the </a:t>
            </a:r>
            <a:r>
              <a:rPr sz="1100" dirty="0">
                <a:solidFill>
                  <a:srgbClr val="5D6F7E"/>
                </a:solidFill>
                <a:latin typeface="Arial"/>
                <a:cs typeface="Arial"/>
              </a:rPr>
              <a:t>most </a:t>
            </a:r>
            <a:r>
              <a:rPr sz="1100" spc="-5" dirty="0">
                <a:solidFill>
                  <a:srgbClr val="5D6F7E"/>
                </a:solidFill>
                <a:latin typeface="Arial"/>
                <a:cs typeface="Arial"/>
              </a:rPr>
              <a:t>important system priorities (including </a:t>
            </a:r>
            <a:r>
              <a:rPr sz="1100" dirty="0">
                <a:solidFill>
                  <a:srgbClr val="5D6F7E"/>
                </a:solidFill>
                <a:latin typeface="Arial"/>
                <a:cs typeface="Arial"/>
              </a:rPr>
              <a:t>cross-cutting</a:t>
            </a:r>
            <a:r>
              <a:rPr sz="1100" spc="-80" dirty="0">
                <a:solidFill>
                  <a:srgbClr val="5D6F7E"/>
                </a:solidFill>
                <a:latin typeface="Arial"/>
                <a:cs typeface="Arial"/>
              </a:rPr>
              <a:t> </a:t>
            </a:r>
            <a:r>
              <a:rPr sz="1100" spc="-5" dirty="0">
                <a:solidFill>
                  <a:srgbClr val="5D6F7E"/>
                </a:solidFill>
                <a:latin typeface="Arial"/>
                <a:cs typeface="Arial"/>
              </a:rPr>
              <a:t>priorities).</a:t>
            </a:r>
            <a:endParaRPr sz="1100" dirty="0">
              <a:latin typeface="Arial"/>
              <a:cs typeface="Arial"/>
            </a:endParaRPr>
          </a:p>
          <a:p>
            <a:pPr marL="319405" marR="137795" indent="-228600">
              <a:buAutoNum type="arabicPeriod" startAt="2"/>
              <a:tabLst>
                <a:tab pos="319405" algn="l"/>
                <a:tab pos="320040" algn="l"/>
              </a:tabLst>
            </a:pPr>
            <a:r>
              <a:rPr sz="1100" spc="-5" dirty="0">
                <a:solidFill>
                  <a:srgbClr val="5D6F7E"/>
                </a:solidFill>
                <a:latin typeface="Arial"/>
                <a:cs typeface="Arial"/>
              </a:rPr>
              <a:t>Ensure effective joint working with the </a:t>
            </a:r>
            <a:r>
              <a:rPr lang="en-GB" sz="1100" spc="-5" dirty="0">
                <a:solidFill>
                  <a:srgbClr val="5D6F7E"/>
                </a:solidFill>
                <a:latin typeface="Arial"/>
                <a:cs typeface="Arial"/>
              </a:rPr>
              <a:t>Peninsula</a:t>
            </a:r>
            <a:r>
              <a:rPr sz="1100" spc="-5" dirty="0">
                <a:solidFill>
                  <a:srgbClr val="5D6F7E"/>
                </a:solidFill>
                <a:latin typeface="Arial"/>
                <a:cs typeface="Arial"/>
              </a:rPr>
              <a:t> Cancer Alliance in relation </a:t>
            </a:r>
            <a:r>
              <a:rPr sz="1100" dirty="0">
                <a:solidFill>
                  <a:srgbClr val="5D6F7E"/>
                </a:solidFill>
                <a:latin typeface="Arial"/>
                <a:cs typeface="Arial"/>
              </a:rPr>
              <a:t>to </a:t>
            </a:r>
            <a:r>
              <a:rPr sz="1100" spc="-5" dirty="0">
                <a:solidFill>
                  <a:srgbClr val="5D6F7E"/>
                </a:solidFill>
                <a:latin typeface="Arial"/>
                <a:cs typeface="Arial"/>
              </a:rPr>
              <a:t>joint  issues or projects, as well as wider </a:t>
            </a:r>
            <a:r>
              <a:rPr sz="1100" dirty="0">
                <a:solidFill>
                  <a:srgbClr val="5D6F7E"/>
                </a:solidFill>
                <a:latin typeface="Arial"/>
                <a:cs typeface="Arial"/>
              </a:rPr>
              <a:t>cross-Alliance</a:t>
            </a:r>
            <a:r>
              <a:rPr sz="1100" spc="-45" dirty="0">
                <a:solidFill>
                  <a:srgbClr val="5D6F7E"/>
                </a:solidFill>
                <a:latin typeface="Arial"/>
                <a:cs typeface="Arial"/>
              </a:rPr>
              <a:t> </a:t>
            </a:r>
            <a:r>
              <a:rPr sz="1100" spc="-5" dirty="0">
                <a:solidFill>
                  <a:srgbClr val="5D6F7E"/>
                </a:solidFill>
                <a:latin typeface="Arial"/>
                <a:cs typeface="Arial"/>
              </a:rPr>
              <a:t>collaboration.</a:t>
            </a:r>
            <a:endParaRPr sz="1100" dirty="0">
              <a:latin typeface="Arial"/>
              <a:cs typeface="Arial"/>
            </a:endParaRPr>
          </a:p>
          <a:p>
            <a:pPr marL="90805" marR="335280">
              <a:tabLst>
                <a:tab pos="319405" algn="l"/>
                <a:tab pos="320040" algn="l"/>
              </a:tabLst>
            </a:pPr>
            <a:endParaRPr sz="1100" dirty="0">
              <a:latin typeface="Arial"/>
              <a:cs typeface="Arial"/>
            </a:endParaRPr>
          </a:p>
        </p:txBody>
      </p:sp>
      <p:sp>
        <p:nvSpPr>
          <p:cNvPr id="8" name="object 4">
            <a:extLst>
              <a:ext uri="{FF2B5EF4-FFF2-40B4-BE49-F238E27FC236}">
                <a16:creationId xmlns:a16="http://schemas.microsoft.com/office/drawing/2014/main" xmlns="" id="{E48EEB30-8288-4F67-B122-A0281A27002F}"/>
              </a:ext>
            </a:extLst>
          </p:cNvPr>
          <p:cNvSpPr txBox="1"/>
          <p:nvPr/>
        </p:nvSpPr>
        <p:spPr>
          <a:xfrm>
            <a:off x="1628991" y="1168736"/>
            <a:ext cx="8934018" cy="889346"/>
          </a:xfrm>
          <a:prstGeom prst="rect">
            <a:avLst/>
          </a:prstGeom>
          <a:solidFill>
            <a:srgbClr val="C6D5E8"/>
          </a:solidFill>
          <a:ln w="12192">
            <a:solidFill>
              <a:srgbClr val="5D6F7E"/>
            </a:solidFill>
          </a:ln>
        </p:spPr>
        <p:txBody>
          <a:bodyPr vert="horz" wrap="square" lIns="0" tIns="42545" rIns="0" bIns="0" rtlCol="0">
            <a:spAutoFit/>
          </a:bodyPr>
          <a:lstStyle/>
          <a:p>
            <a:pPr algn="ctr">
              <a:spcBef>
                <a:spcPts val="335"/>
              </a:spcBef>
            </a:pPr>
            <a:r>
              <a:rPr sz="1100" b="1" dirty="0">
                <a:solidFill>
                  <a:srgbClr val="5D6F7E"/>
                </a:solidFill>
                <a:latin typeface="Arial"/>
                <a:cs typeface="Arial"/>
              </a:rPr>
              <a:t>Purpose</a:t>
            </a:r>
            <a:endParaRPr sz="1100" dirty="0">
              <a:latin typeface="Arial"/>
              <a:cs typeface="Arial"/>
            </a:endParaRPr>
          </a:p>
          <a:p>
            <a:pPr marL="94615" marR="88900" indent="55880" algn="just"/>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 Alliance</a:t>
            </a:r>
            <a:r>
              <a:rPr lang="en-GB" sz="1100" spc="-5" dirty="0">
                <a:solidFill>
                  <a:srgbClr val="5D6F7E"/>
                </a:solidFill>
                <a:latin typeface="Arial"/>
                <a:cs typeface="Arial"/>
              </a:rPr>
              <a:t> Strategic</a:t>
            </a:r>
            <a:r>
              <a:rPr sz="1100" spc="-5" dirty="0">
                <a:solidFill>
                  <a:srgbClr val="5D6F7E"/>
                </a:solidFill>
                <a:latin typeface="Arial"/>
                <a:cs typeface="Arial"/>
              </a:rPr>
              <a:t> Board provides direction and strategy, </a:t>
            </a:r>
            <a:r>
              <a:rPr sz="1100" dirty="0">
                <a:solidFill>
                  <a:srgbClr val="5D6F7E"/>
                </a:solidFill>
                <a:latin typeface="Arial"/>
                <a:cs typeface="Arial"/>
              </a:rPr>
              <a:t>sets </a:t>
            </a:r>
            <a:r>
              <a:rPr sz="1100" spc="-5" dirty="0">
                <a:solidFill>
                  <a:srgbClr val="5D6F7E"/>
                </a:solidFill>
                <a:latin typeface="Arial"/>
                <a:cs typeface="Arial"/>
              </a:rPr>
              <a:t>priorities (through the Alliance work programme) and </a:t>
            </a:r>
            <a:r>
              <a:rPr sz="1100" dirty="0">
                <a:solidFill>
                  <a:srgbClr val="5D6F7E"/>
                </a:solidFill>
                <a:latin typeface="Arial"/>
                <a:cs typeface="Arial"/>
              </a:rPr>
              <a:t>supports </a:t>
            </a:r>
            <a:r>
              <a:rPr sz="1100" spc="-5" dirty="0">
                <a:solidFill>
                  <a:srgbClr val="5D6F7E"/>
                </a:solidFill>
                <a:latin typeface="Arial"/>
                <a:cs typeface="Arial"/>
              </a:rPr>
              <a:t>the Alliance team (and holds them  </a:t>
            </a:r>
            <a:r>
              <a:rPr sz="1100" dirty="0">
                <a:solidFill>
                  <a:srgbClr val="5D6F7E"/>
                </a:solidFill>
                <a:latin typeface="Arial"/>
                <a:cs typeface="Arial"/>
              </a:rPr>
              <a:t>to account) in </a:t>
            </a:r>
            <a:r>
              <a:rPr sz="1100" spc="-5" dirty="0">
                <a:solidFill>
                  <a:srgbClr val="5D6F7E"/>
                </a:solidFill>
                <a:latin typeface="Arial"/>
                <a:cs typeface="Arial"/>
              </a:rPr>
              <a:t>delivering </a:t>
            </a:r>
            <a:r>
              <a:rPr sz="1100" dirty="0">
                <a:solidFill>
                  <a:srgbClr val="5D6F7E"/>
                </a:solidFill>
                <a:latin typeface="Arial"/>
                <a:cs typeface="Arial"/>
              </a:rPr>
              <a:t>it. As guardian of the Alliance’s purpose, it ensures that the Alliance acts in the best interests of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system</a:t>
            </a:r>
            <a:r>
              <a:rPr lang="en-GB" sz="1100" spc="-5" dirty="0">
                <a:solidFill>
                  <a:srgbClr val="5D6F7E"/>
                </a:solidFill>
                <a:latin typeface="Arial"/>
                <a:cs typeface="Arial"/>
              </a:rPr>
              <a:t>s</a:t>
            </a:r>
            <a:r>
              <a:rPr sz="1100" spc="-5" dirty="0">
                <a:solidFill>
                  <a:srgbClr val="5D6F7E"/>
                </a:solidFill>
                <a:latin typeface="Arial"/>
                <a:cs typeface="Arial"/>
              </a:rPr>
              <a:t> </a:t>
            </a:r>
            <a:r>
              <a:rPr lang="en-GB" sz="1100" spc="-5" dirty="0">
                <a:solidFill>
                  <a:srgbClr val="5D6F7E"/>
                </a:solidFill>
                <a:latin typeface="Arial"/>
                <a:cs typeface="Arial"/>
              </a:rPr>
              <a:t>and</a:t>
            </a:r>
            <a:r>
              <a:rPr sz="1100" spc="-5" dirty="0">
                <a:solidFill>
                  <a:srgbClr val="5D6F7E"/>
                </a:solidFill>
                <a:latin typeface="Arial"/>
                <a:cs typeface="Arial"/>
              </a:rPr>
              <a:t> population </a:t>
            </a:r>
            <a:r>
              <a:rPr sz="1100" dirty="0">
                <a:solidFill>
                  <a:srgbClr val="5D6F7E"/>
                </a:solidFill>
                <a:latin typeface="Arial"/>
                <a:cs typeface="Arial"/>
              </a:rPr>
              <a:t>– at </a:t>
            </a:r>
            <a:r>
              <a:rPr sz="1100" spc="-5" dirty="0">
                <a:solidFill>
                  <a:srgbClr val="5D6F7E"/>
                </a:solidFill>
                <a:latin typeface="Arial"/>
                <a:cs typeface="Arial"/>
              </a:rPr>
              <a:t>all  </a:t>
            </a:r>
            <a:r>
              <a:rPr sz="1100" dirty="0">
                <a:solidFill>
                  <a:srgbClr val="5D6F7E"/>
                </a:solidFill>
                <a:latin typeface="Arial"/>
                <a:cs typeface="Arial"/>
              </a:rPr>
              <a:t>times, </a:t>
            </a:r>
            <a:r>
              <a:rPr sz="1100" spc="-5" dirty="0">
                <a:solidFill>
                  <a:srgbClr val="5D6F7E"/>
                </a:solidFill>
                <a:latin typeface="Arial"/>
                <a:cs typeface="Arial"/>
              </a:rPr>
              <a:t>and </a:t>
            </a:r>
            <a:r>
              <a:rPr sz="1100" dirty="0">
                <a:solidFill>
                  <a:srgbClr val="5D6F7E"/>
                </a:solidFill>
                <a:latin typeface="Arial"/>
                <a:cs typeface="Arial"/>
              </a:rPr>
              <a:t>that it </a:t>
            </a:r>
            <a:r>
              <a:rPr sz="1100" spc="-5" dirty="0">
                <a:solidFill>
                  <a:srgbClr val="5D6F7E"/>
                </a:solidFill>
                <a:latin typeface="Arial"/>
                <a:cs typeface="Arial"/>
              </a:rPr>
              <a:t>focusses on the </a:t>
            </a:r>
            <a:r>
              <a:rPr sz="1100" dirty="0">
                <a:solidFill>
                  <a:srgbClr val="5D6F7E"/>
                </a:solidFill>
                <a:latin typeface="Arial"/>
                <a:cs typeface="Arial"/>
              </a:rPr>
              <a:t>most </a:t>
            </a:r>
            <a:r>
              <a:rPr sz="1100" spc="-5" dirty="0">
                <a:solidFill>
                  <a:srgbClr val="5D6F7E"/>
                </a:solidFill>
                <a:latin typeface="Arial"/>
                <a:cs typeface="Arial"/>
              </a:rPr>
              <a:t>important Cancer priorities across the system (including </a:t>
            </a:r>
            <a:r>
              <a:rPr sz="1100" dirty="0">
                <a:solidFill>
                  <a:srgbClr val="5D6F7E"/>
                </a:solidFill>
                <a:latin typeface="Arial"/>
                <a:cs typeface="Arial"/>
              </a:rPr>
              <a:t>cross-cutting </a:t>
            </a:r>
            <a:r>
              <a:rPr sz="1100" spc="-5" dirty="0">
                <a:solidFill>
                  <a:srgbClr val="5D6F7E"/>
                </a:solidFill>
                <a:latin typeface="Arial"/>
                <a:cs typeface="Arial"/>
              </a:rPr>
              <a:t>priorities). </a:t>
            </a:r>
            <a:endParaRPr sz="1100" dirty="0">
              <a:latin typeface="Arial"/>
              <a:cs typeface="Arial"/>
            </a:endParaRPr>
          </a:p>
        </p:txBody>
      </p:sp>
      <p:sp>
        <p:nvSpPr>
          <p:cNvPr id="10" name="object 7">
            <a:extLst>
              <a:ext uri="{FF2B5EF4-FFF2-40B4-BE49-F238E27FC236}">
                <a16:creationId xmlns:a16="http://schemas.microsoft.com/office/drawing/2014/main" xmlns="" id="{A36B3FAC-2997-42DC-AC2B-D363DC3FB3FC}"/>
              </a:ext>
            </a:extLst>
          </p:cNvPr>
          <p:cNvSpPr txBox="1"/>
          <p:nvPr/>
        </p:nvSpPr>
        <p:spPr>
          <a:xfrm>
            <a:off x="6096000" y="2157147"/>
            <a:ext cx="5722605" cy="1918474"/>
          </a:xfrm>
          <a:prstGeom prst="rect">
            <a:avLst/>
          </a:prstGeom>
          <a:solidFill>
            <a:srgbClr val="F5F8F9"/>
          </a:solidFill>
          <a:ln w="12192">
            <a:solidFill>
              <a:srgbClr val="5D6F7E"/>
            </a:solidFill>
          </a:ln>
        </p:spPr>
        <p:txBody>
          <a:bodyPr vert="horz" wrap="square" lIns="0" tIns="43180" rIns="0" bIns="0" rtlCol="0" anchor="t">
            <a:spAutoFit/>
          </a:bodyPr>
          <a:lstStyle/>
          <a:p>
            <a:pPr algn="ctr">
              <a:spcBef>
                <a:spcPts val="340"/>
              </a:spcBef>
            </a:pPr>
            <a:r>
              <a:rPr sz="1100" b="1" dirty="0">
                <a:solidFill>
                  <a:srgbClr val="5D6F7E"/>
                </a:solidFill>
                <a:latin typeface="Arial"/>
                <a:cs typeface="Arial"/>
              </a:rPr>
              <a:t>Membership</a:t>
            </a:r>
            <a:endParaRPr sz="1100" dirty="0">
              <a:latin typeface="Arial"/>
              <a:cs typeface="Arial"/>
            </a:endParaRPr>
          </a:p>
          <a:p>
            <a:pPr>
              <a:spcBef>
                <a:spcPts val="50"/>
              </a:spcBef>
            </a:pPr>
            <a:endParaRPr sz="1100" dirty="0">
              <a:latin typeface="Times New Roman"/>
              <a:cs typeface="Times New Roman"/>
            </a:endParaRPr>
          </a:p>
          <a:p>
            <a:pPr marL="264160" indent="-172085">
              <a:buChar char="•"/>
              <a:tabLst>
                <a:tab pos="264160" algn="l"/>
                <a:tab pos="264795" algn="l"/>
              </a:tabLst>
            </a:pPr>
            <a:r>
              <a:rPr sz="1100" spc="-5" dirty="0">
                <a:solidFill>
                  <a:srgbClr val="5D6F7E"/>
                </a:solidFill>
                <a:latin typeface="Arial"/>
                <a:cs typeface="Arial"/>
              </a:rPr>
              <a:t>Alliance Chair (Chief Executive or Accountable</a:t>
            </a:r>
            <a:r>
              <a:rPr sz="1100" spc="-50" dirty="0">
                <a:solidFill>
                  <a:srgbClr val="5D6F7E"/>
                </a:solidFill>
                <a:latin typeface="Arial"/>
                <a:cs typeface="Arial"/>
              </a:rPr>
              <a:t> </a:t>
            </a:r>
            <a:r>
              <a:rPr sz="1100" spc="-5" dirty="0">
                <a:solidFill>
                  <a:srgbClr val="5D6F7E"/>
                </a:solidFill>
                <a:latin typeface="Arial"/>
                <a:cs typeface="Arial"/>
              </a:rPr>
              <a:t>Officer).</a:t>
            </a:r>
            <a:endParaRPr lang="en-GB" sz="1100" spc="-5" dirty="0">
              <a:solidFill>
                <a:srgbClr val="5D6F7E"/>
              </a:solidFill>
              <a:latin typeface="Arial"/>
              <a:cs typeface="Arial"/>
            </a:endParaRPr>
          </a:p>
          <a:p>
            <a:pPr marL="264160" indent="-172085">
              <a:buChar char="•"/>
              <a:tabLst>
                <a:tab pos="264160" algn="l"/>
                <a:tab pos="264795" algn="l"/>
              </a:tabLst>
            </a:pPr>
            <a:r>
              <a:rPr lang="en-GB" sz="1100" spc="-5" dirty="0">
                <a:solidFill>
                  <a:srgbClr val="5D6F7E"/>
                </a:solidFill>
                <a:latin typeface="Arial"/>
                <a:cs typeface="Arial"/>
              </a:rPr>
              <a:t>Alliance Operational Lead</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Alliance Clinical</a:t>
            </a:r>
            <a:r>
              <a:rPr sz="1100" spc="-50" dirty="0">
                <a:solidFill>
                  <a:srgbClr val="5D6F7E"/>
                </a:solidFill>
                <a:latin typeface="Arial"/>
                <a:cs typeface="Arial"/>
              </a:rPr>
              <a:t> </a:t>
            </a:r>
            <a:r>
              <a:rPr lang="en-GB" sz="1100" spc="-5" dirty="0">
                <a:solidFill>
                  <a:srgbClr val="5D6F7E"/>
                </a:solidFill>
                <a:latin typeface="Arial"/>
                <a:cs typeface="Arial"/>
              </a:rPr>
              <a:t>Director</a:t>
            </a:r>
            <a:r>
              <a:rPr sz="1100" spc="-5" dirty="0">
                <a:solidFill>
                  <a:srgbClr val="5D6F7E"/>
                </a:solidFill>
                <a:latin typeface="Arial"/>
                <a:cs typeface="Arial"/>
              </a:rPr>
              <a:t>.</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Alliance Managing</a:t>
            </a:r>
            <a:r>
              <a:rPr sz="1100" spc="-40" dirty="0">
                <a:solidFill>
                  <a:srgbClr val="5D6F7E"/>
                </a:solidFill>
                <a:latin typeface="Arial"/>
                <a:cs typeface="Arial"/>
              </a:rPr>
              <a:t> </a:t>
            </a:r>
            <a:r>
              <a:rPr sz="1100" spc="-5" dirty="0">
                <a:solidFill>
                  <a:srgbClr val="5D6F7E"/>
                </a:solidFill>
                <a:latin typeface="Arial"/>
                <a:cs typeface="Arial"/>
              </a:rPr>
              <a:t>Director.</a:t>
            </a:r>
            <a:endParaRPr lang="en-GB" sz="1100" spc="-5" dirty="0">
              <a:solidFill>
                <a:srgbClr val="5D6F7E"/>
              </a:solidFill>
              <a:latin typeface="Arial"/>
              <a:cs typeface="Arial"/>
            </a:endParaRPr>
          </a:p>
          <a:p>
            <a:pPr marL="264160" indent="-172085">
              <a:buChar char="•"/>
              <a:tabLst>
                <a:tab pos="264160" algn="l"/>
                <a:tab pos="264795" algn="l"/>
              </a:tabLst>
            </a:pPr>
            <a:r>
              <a:rPr lang="en-GB" sz="1100" spc="-5" dirty="0">
                <a:solidFill>
                  <a:srgbClr val="5D6F7E"/>
                </a:solidFill>
                <a:latin typeface="Arial"/>
                <a:cs typeface="Arial"/>
              </a:rPr>
              <a:t>Alliance Manager</a:t>
            </a:r>
            <a:endParaRPr sz="1100" dirty="0">
              <a:latin typeface="Arial"/>
              <a:cs typeface="Arial"/>
            </a:endParaRPr>
          </a:p>
          <a:p>
            <a:pPr marL="264160" indent="-172085">
              <a:buChar char="•"/>
              <a:tabLst>
                <a:tab pos="264160" algn="l"/>
                <a:tab pos="264795" algn="l"/>
              </a:tabLst>
            </a:pPr>
            <a:r>
              <a:rPr lang="en-GB" sz="1100" dirty="0">
                <a:solidFill>
                  <a:srgbClr val="5D6F7E"/>
                </a:solidFill>
                <a:latin typeface="Arial"/>
                <a:cs typeface="Arial"/>
              </a:rPr>
              <a:t>Regional Medical Director</a:t>
            </a:r>
            <a:endParaRPr lang="en-GB" sz="1100" spc="-5" dirty="0">
              <a:solidFill>
                <a:srgbClr val="5D6F7E"/>
              </a:solidFill>
              <a:latin typeface="Arial"/>
              <a:cs typeface="Arial"/>
            </a:endParaRPr>
          </a:p>
          <a:p>
            <a:pPr marL="264160" indent="-172085">
              <a:buChar char="•"/>
              <a:tabLst>
                <a:tab pos="264160" algn="l"/>
                <a:tab pos="264795" algn="l"/>
              </a:tabLst>
            </a:pPr>
            <a:r>
              <a:rPr sz="1100" spc="-5" dirty="0">
                <a:solidFill>
                  <a:srgbClr val="5D6F7E"/>
                </a:solidFill>
                <a:latin typeface="Arial"/>
                <a:cs typeface="Arial"/>
              </a:rPr>
              <a:t>Commissioning Accountable Officer</a:t>
            </a:r>
            <a:r>
              <a:rPr lang="en-GB" sz="1100" spc="-5" dirty="0">
                <a:solidFill>
                  <a:srgbClr val="5D6F7E"/>
                </a:solidFill>
                <a:latin typeface="Arial"/>
                <a:cs typeface="Arial"/>
              </a:rPr>
              <a:t>s</a:t>
            </a:r>
            <a:r>
              <a:rPr sz="1100" spc="-5" dirty="0">
                <a:solidFill>
                  <a:srgbClr val="5D6F7E"/>
                </a:solidFill>
                <a:latin typeface="Arial"/>
                <a:cs typeface="Arial"/>
              </a:rPr>
              <a:t> (or deputy, </a:t>
            </a:r>
            <a:r>
              <a:rPr sz="1100" dirty="0">
                <a:solidFill>
                  <a:srgbClr val="5D6F7E"/>
                </a:solidFill>
                <a:latin typeface="Arial"/>
                <a:cs typeface="Arial"/>
              </a:rPr>
              <a:t>if AO </a:t>
            </a:r>
            <a:r>
              <a:rPr sz="1100" spc="-5" dirty="0">
                <a:solidFill>
                  <a:srgbClr val="5D6F7E"/>
                </a:solidFill>
                <a:latin typeface="Arial"/>
                <a:cs typeface="Arial"/>
              </a:rPr>
              <a:t>is the Alliance</a:t>
            </a:r>
            <a:r>
              <a:rPr sz="1100" spc="-20" dirty="0">
                <a:solidFill>
                  <a:srgbClr val="5D6F7E"/>
                </a:solidFill>
                <a:latin typeface="Arial"/>
                <a:cs typeface="Arial"/>
              </a:rPr>
              <a:t> </a:t>
            </a:r>
            <a:r>
              <a:rPr sz="1100" spc="-5" dirty="0">
                <a:solidFill>
                  <a:srgbClr val="5D6F7E"/>
                </a:solidFill>
                <a:latin typeface="Arial"/>
                <a:cs typeface="Arial"/>
              </a:rPr>
              <a:t>Chair).</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Provider Chief</a:t>
            </a:r>
            <a:r>
              <a:rPr sz="1100" spc="-15" dirty="0">
                <a:solidFill>
                  <a:srgbClr val="5D6F7E"/>
                </a:solidFill>
                <a:latin typeface="Arial"/>
                <a:cs typeface="Arial"/>
              </a:rPr>
              <a:t> </a:t>
            </a:r>
            <a:r>
              <a:rPr sz="1100" spc="-5" dirty="0">
                <a:solidFill>
                  <a:srgbClr val="5D6F7E"/>
                </a:solidFill>
                <a:latin typeface="Arial"/>
                <a:cs typeface="Arial"/>
              </a:rPr>
              <a:t>Executives.</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Patient</a:t>
            </a:r>
            <a:r>
              <a:rPr sz="1100" spc="-25" dirty="0">
                <a:solidFill>
                  <a:srgbClr val="5D6F7E"/>
                </a:solidFill>
                <a:latin typeface="Arial"/>
                <a:cs typeface="Arial"/>
              </a:rPr>
              <a:t> </a:t>
            </a:r>
            <a:r>
              <a:rPr sz="1100" spc="-5" dirty="0">
                <a:solidFill>
                  <a:srgbClr val="5D6F7E"/>
                </a:solidFill>
                <a:latin typeface="Arial"/>
                <a:cs typeface="Arial"/>
              </a:rPr>
              <a:t>representation.</a:t>
            </a:r>
            <a:endParaRPr sz="1100" dirty="0">
              <a:latin typeface="Arial"/>
              <a:cs typeface="Arial"/>
            </a:endParaRPr>
          </a:p>
        </p:txBody>
      </p:sp>
      <p:sp>
        <p:nvSpPr>
          <p:cNvPr id="11" name="object 6">
            <a:extLst>
              <a:ext uri="{FF2B5EF4-FFF2-40B4-BE49-F238E27FC236}">
                <a16:creationId xmlns:a16="http://schemas.microsoft.com/office/drawing/2014/main" xmlns="" id="{70158E6B-0C64-4418-AB75-08482805D14D}"/>
              </a:ext>
            </a:extLst>
          </p:cNvPr>
          <p:cNvSpPr txBox="1"/>
          <p:nvPr/>
        </p:nvSpPr>
        <p:spPr>
          <a:xfrm>
            <a:off x="6096000" y="4162861"/>
            <a:ext cx="5722604" cy="2382062"/>
          </a:xfrm>
          <a:prstGeom prst="rect">
            <a:avLst/>
          </a:prstGeom>
          <a:solidFill>
            <a:srgbClr val="F5F8F9"/>
          </a:solidFill>
          <a:ln w="12192">
            <a:solidFill>
              <a:srgbClr val="5D6F7E"/>
            </a:solidFill>
          </a:ln>
        </p:spPr>
        <p:txBody>
          <a:bodyPr vert="horz" wrap="square" lIns="0" tIns="42545" rIns="0" bIns="0" rtlCol="0">
            <a:spAutoFit/>
          </a:bodyPr>
          <a:lstStyle/>
          <a:p>
            <a:pPr marL="1526540">
              <a:spcBef>
                <a:spcPts val="335"/>
              </a:spcBef>
            </a:pPr>
            <a:r>
              <a:rPr sz="1100" b="1" dirty="0">
                <a:solidFill>
                  <a:srgbClr val="5D6F7E"/>
                </a:solidFill>
                <a:latin typeface="Arial"/>
                <a:cs typeface="Arial"/>
              </a:rPr>
              <a:t>Meeting</a:t>
            </a:r>
            <a:r>
              <a:rPr sz="1100" b="1" spc="-25" dirty="0">
                <a:solidFill>
                  <a:srgbClr val="5D6F7E"/>
                </a:solidFill>
                <a:latin typeface="Arial"/>
                <a:cs typeface="Arial"/>
              </a:rPr>
              <a:t> </a:t>
            </a:r>
            <a:r>
              <a:rPr sz="1100" b="1" spc="-5" dirty="0">
                <a:solidFill>
                  <a:srgbClr val="5D6F7E"/>
                </a:solidFill>
                <a:latin typeface="Arial"/>
                <a:cs typeface="Arial"/>
              </a:rPr>
              <a:t>requirements</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The Alliance Board will meet</a:t>
            </a:r>
            <a:r>
              <a:rPr sz="1100" spc="-20" dirty="0">
                <a:solidFill>
                  <a:srgbClr val="5D6F7E"/>
                </a:solidFill>
                <a:latin typeface="Arial"/>
                <a:cs typeface="Arial"/>
              </a:rPr>
              <a:t> </a:t>
            </a:r>
            <a:r>
              <a:rPr sz="1100" b="1" spc="-5" dirty="0">
                <a:solidFill>
                  <a:srgbClr val="5D6F7E"/>
                </a:solidFill>
                <a:latin typeface="Arial"/>
                <a:cs typeface="Arial"/>
              </a:rPr>
              <a:t>bi-monthly</a:t>
            </a:r>
            <a:r>
              <a:rPr sz="1100" spc="-5" dirty="0">
                <a:solidFill>
                  <a:srgbClr val="5D6F7E"/>
                </a:solidFill>
                <a:latin typeface="Arial"/>
                <a:cs typeface="Arial"/>
              </a:rPr>
              <a:t>.</a:t>
            </a:r>
            <a:endParaRPr sz="1100" dirty="0">
              <a:latin typeface="Arial"/>
              <a:cs typeface="Arial"/>
            </a:endParaRPr>
          </a:p>
          <a:p>
            <a:pPr marL="264160" indent="-172085">
              <a:spcBef>
                <a:spcPts val="600"/>
              </a:spcBef>
              <a:buChar char="•"/>
              <a:tabLst>
                <a:tab pos="264160" algn="l"/>
                <a:tab pos="264795" algn="l"/>
              </a:tabLst>
            </a:pPr>
            <a:r>
              <a:rPr sz="1100" spc="-5" dirty="0">
                <a:solidFill>
                  <a:srgbClr val="5D6F7E"/>
                </a:solidFill>
                <a:latin typeface="Arial"/>
                <a:cs typeface="Arial"/>
              </a:rPr>
              <a:t>Papers will be circulated one week before each meeting</a:t>
            </a:r>
            <a:r>
              <a:rPr sz="1100" spc="-65" dirty="0">
                <a:solidFill>
                  <a:srgbClr val="5D6F7E"/>
                </a:solidFill>
                <a:latin typeface="Arial"/>
                <a:cs typeface="Arial"/>
              </a:rPr>
              <a:t> </a:t>
            </a:r>
            <a:r>
              <a:rPr sz="1100" spc="-5" dirty="0">
                <a:solidFill>
                  <a:srgbClr val="5D6F7E"/>
                </a:solidFill>
                <a:latin typeface="Arial"/>
                <a:cs typeface="Arial"/>
              </a:rPr>
              <a:t>date.</a:t>
            </a:r>
            <a:endParaRPr sz="1100" dirty="0">
              <a:latin typeface="Arial"/>
              <a:cs typeface="Arial"/>
            </a:endParaRPr>
          </a:p>
          <a:p>
            <a:pPr marL="264160" marR="106680" indent="-172085">
              <a:spcBef>
                <a:spcPts val="600"/>
              </a:spcBef>
              <a:buChar char="•"/>
              <a:tabLst>
                <a:tab pos="264160" algn="l"/>
                <a:tab pos="264795" algn="l"/>
              </a:tabLst>
            </a:pPr>
            <a:r>
              <a:rPr sz="1100" spc="-5" dirty="0">
                <a:solidFill>
                  <a:srgbClr val="5D6F7E"/>
                </a:solidFill>
                <a:latin typeface="Arial"/>
                <a:cs typeface="Arial"/>
              </a:rPr>
              <a:t>Quorum shall be the Chair and three others, including </a:t>
            </a:r>
            <a:r>
              <a:rPr sz="1100" dirty="0">
                <a:solidFill>
                  <a:srgbClr val="5D6F7E"/>
                </a:solidFill>
                <a:latin typeface="Arial"/>
                <a:cs typeface="Arial"/>
              </a:rPr>
              <a:t>at </a:t>
            </a:r>
            <a:r>
              <a:rPr sz="1100" spc="-5" dirty="0">
                <a:solidFill>
                  <a:srgbClr val="5D6F7E"/>
                </a:solidFill>
                <a:latin typeface="Arial"/>
                <a:cs typeface="Arial"/>
              </a:rPr>
              <a:t>least one provider  and one commissioner representative, and not including the Alliance </a:t>
            </a:r>
            <a:r>
              <a:rPr sz="1100" dirty="0">
                <a:solidFill>
                  <a:srgbClr val="5D6F7E"/>
                </a:solidFill>
                <a:latin typeface="Arial"/>
                <a:cs typeface="Arial"/>
              </a:rPr>
              <a:t>team. If  </a:t>
            </a:r>
            <a:r>
              <a:rPr sz="1100" spc="-5" dirty="0">
                <a:solidFill>
                  <a:srgbClr val="5D6F7E"/>
                </a:solidFill>
                <a:latin typeface="Arial"/>
                <a:cs typeface="Arial"/>
              </a:rPr>
              <a:t>group members are unable </a:t>
            </a:r>
            <a:r>
              <a:rPr sz="1100" dirty="0">
                <a:solidFill>
                  <a:srgbClr val="5D6F7E"/>
                </a:solidFill>
                <a:latin typeface="Arial"/>
                <a:cs typeface="Arial"/>
              </a:rPr>
              <a:t>to </a:t>
            </a:r>
            <a:r>
              <a:rPr sz="1100" spc="-5" dirty="0">
                <a:solidFill>
                  <a:srgbClr val="5D6F7E"/>
                </a:solidFill>
                <a:latin typeface="Arial"/>
                <a:cs typeface="Arial"/>
              </a:rPr>
              <a:t>attend meetings, they should send  appropriately briefed and empowered deputies on their</a:t>
            </a:r>
            <a:r>
              <a:rPr sz="1100" spc="-70" dirty="0">
                <a:solidFill>
                  <a:srgbClr val="5D6F7E"/>
                </a:solidFill>
                <a:latin typeface="Arial"/>
                <a:cs typeface="Arial"/>
              </a:rPr>
              <a:t> </a:t>
            </a:r>
            <a:r>
              <a:rPr sz="1100" spc="-5" dirty="0">
                <a:solidFill>
                  <a:srgbClr val="5D6F7E"/>
                </a:solidFill>
                <a:latin typeface="Arial"/>
                <a:cs typeface="Arial"/>
              </a:rPr>
              <a:t>behalf.</a:t>
            </a:r>
            <a:endParaRPr sz="1100" dirty="0">
              <a:latin typeface="Arial"/>
              <a:cs typeface="Arial"/>
            </a:endParaRPr>
          </a:p>
          <a:p>
            <a:pPr marL="264160" marR="168275" indent="-172085">
              <a:spcBef>
                <a:spcPts val="605"/>
              </a:spcBef>
              <a:buChar char="•"/>
              <a:tabLst>
                <a:tab pos="264160" algn="l"/>
                <a:tab pos="264795" algn="l"/>
              </a:tabLst>
            </a:pPr>
            <a:r>
              <a:rPr sz="1100" spc="-5" dirty="0">
                <a:solidFill>
                  <a:srgbClr val="5D6F7E"/>
                </a:solidFill>
                <a:latin typeface="Arial"/>
                <a:cs typeface="Arial"/>
              </a:rPr>
              <a:t>The Alliance Chair, Clinical </a:t>
            </a:r>
            <a:r>
              <a:rPr lang="en-GB" sz="1100" spc="-5" dirty="0">
                <a:solidFill>
                  <a:srgbClr val="5D6F7E"/>
                </a:solidFill>
                <a:latin typeface="Arial"/>
                <a:cs typeface="Arial"/>
              </a:rPr>
              <a:t>Director </a:t>
            </a:r>
            <a:r>
              <a:rPr sz="1100" spc="-5" dirty="0">
                <a:solidFill>
                  <a:srgbClr val="5D6F7E"/>
                </a:solidFill>
                <a:latin typeface="Arial"/>
                <a:cs typeface="Arial"/>
              </a:rPr>
              <a:t>and Managing Director will provide a brief  </a:t>
            </a:r>
            <a:r>
              <a:rPr sz="1100" dirty="0">
                <a:solidFill>
                  <a:srgbClr val="5D6F7E"/>
                </a:solidFill>
                <a:latin typeface="Arial"/>
                <a:cs typeface="Arial"/>
              </a:rPr>
              <a:t>update to the Board as a standing agenda item. </a:t>
            </a:r>
            <a:r>
              <a:rPr sz="1100" spc="-5" dirty="0">
                <a:solidFill>
                  <a:srgbClr val="5D6F7E"/>
                </a:solidFill>
                <a:latin typeface="Arial"/>
                <a:cs typeface="Arial"/>
              </a:rPr>
              <a:t>The Managing Director’s  update will include a report on progress against the Alliance work  programme.</a:t>
            </a:r>
            <a:endParaRPr sz="1100" dirty="0">
              <a:latin typeface="Arial"/>
              <a:cs typeface="Arial"/>
            </a:endParaRPr>
          </a:p>
          <a:p>
            <a:pPr marL="264160" marR="198755" indent="-172085">
              <a:spcBef>
                <a:spcPts val="600"/>
              </a:spcBef>
              <a:buChar char="•"/>
              <a:tabLst>
                <a:tab pos="264160" algn="l"/>
                <a:tab pos="264795" algn="l"/>
              </a:tabLst>
            </a:pPr>
            <a:r>
              <a:rPr sz="1100" spc="-5" dirty="0">
                <a:solidFill>
                  <a:srgbClr val="5D6F7E"/>
                </a:solidFill>
                <a:latin typeface="Arial"/>
                <a:cs typeface="Arial"/>
              </a:rPr>
              <a:t>The Board will also receive a short written brief </a:t>
            </a:r>
            <a:r>
              <a:rPr sz="1100" dirty="0">
                <a:solidFill>
                  <a:srgbClr val="5D6F7E"/>
                </a:solidFill>
                <a:latin typeface="Arial"/>
                <a:cs typeface="Arial"/>
              </a:rPr>
              <a:t>from </a:t>
            </a:r>
            <a:r>
              <a:rPr sz="1100" spc="-5" dirty="0">
                <a:solidFill>
                  <a:srgbClr val="5D6F7E"/>
                </a:solidFill>
                <a:latin typeface="Arial"/>
                <a:cs typeface="Arial"/>
              </a:rPr>
              <a:t>each </a:t>
            </a:r>
            <a:r>
              <a:rPr sz="1100" dirty="0">
                <a:solidFill>
                  <a:srgbClr val="5D6F7E"/>
                </a:solidFill>
                <a:latin typeface="Arial"/>
                <a:cs typeface="Arial"/>
              </a:rPr>
              <a:t>of </a:t>
            </a:r>
            <a:r>
              <a:rPr sz="1100" spc="-5" dirty="0">
                <a:solidFill>
                  <a:srgbClr val="5D6F7E"/>
                </a:solidFill>
                <a:latin typeface="Arial"/>
                <a:cs typeface="Arial"/>
              </a:rPr>
              <a:t>the Delivery  Group Chairs. The Alliance </a:t>
            </a:r>
            <a:r>
              <a:rPr sz="1100" spc="-10" dirty="0">
                <a:solidFill>
                  <a:srgbClr val="5D6F7E"/>
                </a:solidFill>
                <a:latin typeface="Arial"/>
                <a:cs typeface="Arial"/>
              </a:rPr>
              <a:t> </a:t>
            </a:r>
            <a:r>
              <a:rPr sz="1100" spc="-5" dirty="0">
                <a:solidFill>
                  <a:srgbClr val="5D6F7E"/>
                </a:solidFill>
                <a:latin typeface="Arial"/>
                <a:cs typeface="Arial"/>
              </a:rPr>
              <a:t>team will provide support </a:t>
            </a:r>
            <a:r>
              <a:rPr sz="1100" dirty="0">
                <a:solidFill>
                  <a:srgbClr val="5D6F7E"/>
                </a:solidFill>
                <a:latin typeface="Arial"/>
                <a:cs typeface="Arial"/>
              </a:rPr>
              <a:t>to </a:t>
            </a:r>
            <a:r>
              <a:rPr sz="1100" spc="-5" dirty="0">
                <a:solidFill>
                  <a:srgbClr val="5D6F7E"/>
                </a:solidFill>
                <a:latin typeface="Arial"/>
                <a:cs typeface="Arial"/>
              </a:rPr>
              <a:t>produce</a:t>
            </a:r>
            <a:r>
              <a:rPr sz="1100" spc="75" dirty="0">
                <a:solidFill>
                  <a:srgbClr val="5D6F7E"/>
                </a:solidFill>
                <a:latin typeface="Arial"/>
                <a:cs typeface="Arial"/>
              </a:rPr>
              <a:t> </a:t>
            </a:r>
            <a:r>
              <a:rPr sz="1100" dirty="0">
                <a:solidFill>
                  <a:srgbClr val="5D6F7E"/>
                </a:solidFill>
                <a:latin typeface="Arial"/>
                <a:cs typeface="Arial"/>
              </a:rPr>
              <a:t>this.</a:t>
            </a:r>
            <a:endParaRPr sz="1100" dirty="0">
              <a:latin typeface="Arial"/>
              <a:cs typeface="Arial"/>
            </a:endParaRPr>
          </a:p>
        </p:txBody>
      </p:sp>
    </p:spTree>
    <p:extLst>
      <p:ext uri="{BB962C8B-B14F-4D97-AF65-F5344CB8AC3E}">
        <p14:creationId xmlns:p14="http://schemas.microsoft.com/office/powerpoint/2010/main" val="1293419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Delivery Group – currently our Board</a:t>
            </a:r>
            <a:endParaRPr lang="en-GB" i="1" dirty="0"/>
          </a:p>
        </p:txBody>
      </p:sp>
      <p:sp>
        <p:nvSpPr>
          <p:cNvPr id="9" name="object 3">
            <a:extLst>
              <a:ext uri="{FF2B5EF4-FFF2-40B4-BE49-F238E27FC236}">
                <a16:creationId xmlns:a16="http://schemas.microsoft.com/office/drawing/2014/main" xmlns="" id="{3F400A82-5F35-4E7E-BB2A-29D97D02B4FB}"/>
              </a:ext>
            </a:extLst>
          </p:cNvPr>
          <p:cNvSpPr txBox="1"/>
          <p:nvPr/>
        </p:nvSpPr>
        <p:spPr>
          <a:xfrm>
            <a:off x="104016" y="2363650"/>
            <a:ext cx="5991984" cy="4352474"/>
          </a:xfrm>
          <a:prstGeom prst="rect">
            <a:avLst/>
          </a:prstGeom>
          <a:solidFill>
            <a:srgbClr val="F5F8F9"/>
          </a:solidFill>
          <a:ln w="12192">
            <a:solidFill>
              <a:srgbClr val="5D6F7E"/>
            </a:solidFill>
          </a:ln>
        </p:spPr>
        <p:txBody>
          <a:bodyPr vert="horz" wrap="square" lIns="0" tIns="43180" rIns="0" bIns="0" rtlCol="0">
            <a:spAutoFit/>
          </a:bodyPr>
          <a:lstStyle/>
          <a:p>
            <a:pPr algn="ctr">
              <a:spcBef>
                <a:spcPts val="340"/>
              </a:spcBef>
            </a:pPr>
            <a:r>
              <a:rPr sz="1100" b="1" dirty="0">
                <a:solidFill>
                  <a:srgbClr val="5D6F7E"/>
                </a:solidFill>
                <a:latin typeface="Arial"/>
                <a:cs typeface="Arial"/>
              </a:rPr>
              <a:t>Responsibilities</a:t>
            </a:r>
            <a:endParaRPr sz="1100" dirty="0">
              <a:latin typeface="Arial"/>
              <a:cs typeface="Arial"/>
            </a:endParaRPr>
          </a:p>
          <a:p>
            <a:pPr marL="319405" indent="-228600">
              <a:spcBef>
                <a:spcPts val="600"/>
              </a:spcBef>
              <a:buAutoNum type="arabicPeriod"/>
              <a:tabLst>
                <a:tab pos="319405" algn="l"/>
                <a:tab pos="320040" algn="l"/>
              </a:tabLst>
            </a:pPr>
            <a:r>
              <a:rPr sz="1100" spc="-5" dirty="0">
                <a:solidFill>
                  <a:srgbClr val="5D6F7E"/>
                </a:solidFill>
                <a:latin typeface="Arial"/>
                <a:cs typeface="Arial"/>
              </a:rPr>
              <a:t>Shape the Alliance work programme, in consultation with key stakeholders</a:t>
            </a:r>
            <a:r>
              <a:rPr sz="1100" spc="15" dirty="0">
                <a:solidFill>
                  <a:srgbClr val="5D6F7E"/>
                </a:solidFill>
                <a:latin typeface="Arial"/>
                <a:cs typeface="Arial"/>
              </a:rPr>
              <a:t> </a:t>
            </a:r>
            <a:r>
              <a:rPr sz="1100" dirty="0">
                <a:solidFill>
                  <a:srgbClr val="5D6F7E"/>
                </a:solidFill>
                <a:latin typeface="Arial"/>
                <a:cs typeface="Arial"/>
              </a:rPr>
              <a:t>from</a:t>
            </a:r>
            <a:endParaRPr sz="1100" dirty="0">
              <a:latin typeface="Arial"/>
              <a:cs typeface="Arial"/>
            </a:endParaRPr>
          </a:p>
          <a:p>
            <a:pPr marL="319405"/>
            <a:r>
              <a:rPr sz="1100" dirty="0">
                <a:solidFill>
                  <a:srgbClr val="5D6F7E"/>
                </a:solidFill>
                <a:latin typeface="Arial"/>
                <a:cs typeface="Arial"/>
              </a:rPr>
              <a:t>across the</a:t>
            </a:r>
            <a:r>
              <a:rPr sz="1100" spc="-35" dirty="0">
                <a:solidFill>
                  <a:srgbClr val="5D6F7E"/>
                </a:solidFill>
                <a:latin typeface="Arial"/>
                <a:cs typeface="Arial"/>
              </a:rPr>
              <a:t> </a:t>
            </a:r>
            <a:r>
              <a:rPr sz="1100" spc="-5" dirty="0">
                <a:solidFill>
                  <a:srgbClr val="5D6F7E"/>
                </a:solidFill>
                <a:latin typeface="Arial"/>
                <a:cs typeface="Arial"/>
              </a:rPr>
              <a:t>system.</a:t>
            </a:r>
            <a:endParaRPr sz="1100" dirty="0">
              <a:latin typeface="Arial"/>
              <a:cs typeface="Arial"/>
            </a:endParaRPr>
          </a:p>
          <a:p>
            <a:pPr marL="319405" marR="206375" indent="-228600">
              <a:spcBef>
                <a:spcPts val="5"/>
              </a:spcBef>
              <a:buAutoNum type="arabicPeriod" startAt="2"/>
              <a:tabLst>
                <a:tab pos="319405" algn="l"/>
                <a:tab pos="320040" algn="l"/>
              </a:tabLst>
            </a:pPr>
            <a:r>
              <a:rPr sz="1100" spc="-5" dirty="0">
                <a:solidFill>
                  <a:srgbClr val="5D6F7E"/>
                </a:solidFill>
                <a:latin typeface="Arial"/>
                <a:cs typeface="Arial"/>
              </a:rPr>
              <a:t>Oversee </a:t>
            </a:r>
            <a:r>
              <a:rPr sz="1100" dirty="0">
                <a:solidFill>
                  <a:srgbClr val="5D6F7E"/>
                </a:solidFill>
                <a:latin typeface="Arial"/>
                <a:cs typeface="Arial"/>
              </a:rPr>
              <a:t>and </a:t>
            </a:r>
            <a:r>
              <a:rPr sz="1100" spc="-5" dirty="0">
                <a:solidFill>
                  <a:srgbClr val="5D6F7E"/>
                </a:solidFill>
                <a:latin typeface="Arial"/>
                <a:cs typeface="Arial"/>
              </a:rPr>
              <a:t>drive </a:t>
            </a:r>
            <a:r>
              <a:rPr sz="1100" dirty="0">
                <a:solidFill>
                  <a:srgbClr val="5D6F7E"/>
                </a:solidFill>
                <a:latin typeface="Arial"/>
                <a:cs typeface="Arial"/>
              </a:rPr>
              <a:t>the </a:t>
            </a:r>
            <a:r>
              <a:rPr sz="1100" spc="-5" dirty="0">
                <a:solidFill>
                  <a:srgbClr val="5D6F7E"/>
                </a:solidFill>
                <a:latin typeface="Arial"/>
                <a:cs typeface="Arial"/>
              </a:rPr>
              <a:t>development </a:t>
            </a:r>
            <a:r>
              <a:rPr sz="1100" dirty="0">
                <a:solidFill>
                  <a:srgbClr val="5D6F7E"/>
                </a:solidFill>
                <a:latin typeface="Arial"/>
                <a:cs typeface="Arial"/>
              </a:rPr>
              <a:t>of the Alliance’s </a:t>
            </a:r>
            <a:r>
              <a:rPr sz="1100" spc="-10" dirty="0">
                <a:solidFill>
                  <a:srgbClr val="5D6F7E"/>
                </a:solidFill>
                <a:latin typeface="Arial"/>
                <a:cs typeface="Arial"/>
              </a:rPr>
              <a:t>CTF </a:t>
            </a:r>
            <a:r>
              <a:rPr sz="1100" spc="-5" dirty="0">
                <a:solidFill>
                  <a:srgbClr val="5D6F7E"/>
                </a:solidFill>
                <a:latin typeface="Arial"/>
                <a:cs typeface="Arial"/>
              </a:rPr>
              <a:t>submission, </a:t>
            </a:r>
            <a:r>
              <a:rPr sz="1100" dirty="0">
                <a:solidFill>
                  <a:srgbClr val="5D6F7E"/>
                </a:solidFill>
                <a:latin typeface="Arial"/>
                <a:cs typeface="Arial"/>
              </a:rPr>
              <a:t>prior to  </a:t>
            </a:r>
            <a:r>
              <a:rPr sz="1100" spc="-5" dirty="0">
                <a:solidFill>
                  <a:srgbClr val="5D6F7E"/>
                </a:solidFill>
                <a:latin typeface="Arial"/>
                <a:cs typeface="Arial"/>
              </a:rPr>
              <a:t>submission </a:t>
            </a:r>
            <a:r>
              <a:rPr sz="1100" dirty="0">
                <a:solidFill>
                  <a:srgbClr val="5D6F7E"/>
                </a:solidFill>
                <a:latin typeface="Arial"/>
                <a:cs typeface="Arial"/>
              </a:rPr>
              <a:t>to </a:t>
            </a:r>
            <a:r>
              <a:rPr sz="1100" spc="-5" dirty="0">
                <a:solidFill>
                  <a:srgbClr val="5D6F7E"/>
                </a:solidFill>
                <a:latin typeface="Arial"/>
                <a:cs typeface="Arial"/>
              </a:rPr>
              <a:t>the Alliance</a:t>
            </a:r>
            <a:r>
              <a:rPr sz="1100" spc="-80" dirty="0">
                <a:solidFill>
                  <a:srgbClr val="5D6F7E"/>
                </a:solidFill>
                <a:latin typeface="Arial"/>
                <a:cs typeface="Arial"/>
              </a:rPr>
              <a:t> </a:t>
            </a:r>
            <a:r>
              <a:rPr sz="1100" spc="-5" dirty="0">
                <a:solidFill>
                  <a:srgbClr val="5D6F7E"/>
                </a:solidFill>
                <a:latin typeface="Arial"/>
                <a:cs typeface="Arial"/>
              </a:rPr>
              <a:t>Board.</a:t>
            </a:r>
            <a:endParaRPr sz="1100" dirty="0">
              <a:latin typeface="Arial"/>
              <a:cs typeface="Arial"/>
            </a:endParaRPr>
          </a:p>
          <a:p>
            <a:pPr marL="319405" marR="420370" indent="-228600">
              <a:buAutoNum type="arabicPeriod" startAt="2"/>
              <a:tabLst>
                <a:tab pos="319405" algn="l"/>
                <a:tab pos="320040" algn="l"/>
              </a:tabLst>
            </a:pPr>
            <a:r>
              <a:rPr sz="1100" spc="-5" dirty="0">
                <a:solidFill>
                  <a:srgbClr val="5D6F7E"/>
                </a:solidFill>
                <a:latin typeface="Arial"/>
                <a:cs typeface="Arial"/>
              </a:rPr>
              <a:t>Provide leadership, direction and </a:t>
            </a:r>
            <a:r>
              <a:rPr sz="1100" dirty="0">
                <a:solidFill>
                  <a:srgbClr val="5D6F7E"/>
                </a:solidFill>
                <a:latin typeface="Arial"/>
                <a:cs typeface="Arial"/>
              </a:rPr>
              <a:t>co-ordination </a:t>
            </a:r>
            <a:r>
              <a:rPr sz="1100" spc="-5" dirty="0">
                <a:solidFill>
                  <a:srgbClr val="5D6F7E"/>
                </a:solidFill>
                <a:latin typeface="Arial"/>
                <a:cs typeface="Arial"/>
              </a:rPr>
              <a:t>across the Alliance’s work  programme as a whole,</a:t>
            </a:r>
            <a:r>
              <a:rPr sz="1100" spc="-35" dirty="0">
                <a:solidFill>
                  <a:srgbClr val="5D6F7E"/>
                </a:solidFill>
                <a:latin typeface="Arial"/>
                <a:cs typeface="Arial"/>
              </a:rPr>
              <a:t> </a:t>
            </a:r>
            <a:r>
              <a:rPr sz="1100" spc="-5" dirty="0">
                <a:solidFill>
                  <a:srgbClr val="5D6F7E"/>
                </a:solidFill>
                <a:latin typeface="Arial"/>
                <a:cs typeface="Arial"/>
              </a:rPr>
              <a:t>including:</a:t>
            </a:r>
            <a:endParaRPr sz="1100" dirty="0">
              <a:latin typeface="Arial"/>
              <a:cs typeface="Arial"/>
            </a:endParaRPr>
          </a:p>
          <a:p>
            <a:pPr marL="628650" marR="109855" lvl="1" indent="-179705">
              <a:buAutoNum type="alphaLcPeriod"/>
              <a:tabLst>
                <a:tab pos="629285" algn="l"/>
              </a:tabLst>
            </a:pPr>
            <a:r>
              <a:rPr sz="1100" spc="-5" dirty="0">
                <a:solidFill>
                  <a:srgbClr val="5D6F7E"/>
                </a:solidFill>
                <a:latin typeface="Arial"/>
                <a:cs typeface="Arial"/>
              </a:rPr>
              <a:t>Ensuring links and effective </a:t>
            </a:r>
            <a:r>
              <a:rPr sz="1100" dirty="0">
                <a:solidFill>
                  <a:srgbClr val="5D6F7E"/>
                </a:solidFill>
                <a:latin typeface="Arial"/>
                <a:cs typeface="Arial"/>
              </a:rPr>
              <a:t>co-ordination </a:t>
            </a:r>
            <a:r>
              <a:rPr sz="1100" spc="-5" dirty="0">
                <a:solidFill>
                  <a:srgbClr val="5D6F7E"/>
                </a:solidFill>
                <a:latin typeface="Arial"/>
                <a:cs typeface="Arial"/>
              </a:rPr>
              <a:t>between projects undertaken in  the three Delivery</a:t>
            </a:r>
            <a:r>
              <a:rPr sz="1100" spc="-30" dirty="0">
                <a:solidFill>
                  <a:srgbClr val="5D6F7E"/>
                </a:solidFill>
                <a:latin typeface="Arial"/>
                <a:cs typeface="Arial"/>
              </a:rPr>
              <a:t> </a:t>
            </a:r>
            <a:r>
              <a:rPr sz="1100" spc="-5" dirty="0">
                <a:solidFill>
                  <a:srgbClr val="5D6F7E"/>
                </a:solidFill>
                <a:latin typeface="Arial"/>
                <a:cs typeface="Arial"/>
              </a:rPr>
              <a:t>Groups.</a:t>
            </a:r>
            <a:endParaRPr sz="1100" dirty="0">
              <a:latin typeface="Arial"/>
              <a:cs typeface="Arial"/>
            </a:endParaRPr>
          </a:p>
          <a:p>
            <a:pPr marL="628650" marR="230504" lvl="1" indent="-179705">
              <a:buAutoNum type="alphaLcPeriod"/>
              <a:tabLst>
                <a:tab pos="629285" algn="l"/>
              </a:tabLst>
            </a:pPr>
            <a:r>
              <a:rPr sz="1100" spc="-5" dirty="0">
                <a:solidFill>
                  <a:srgbClr val="5D6F7E"/>
                </a:solidFill>
                <a:latin typeface="Arial"/>
                <a:cs typeface="Arial"/>
              </a:rPr>
              <a:t>Ensuring effective co-ordination all Cancer Alliance projects and wider  STP projects. (The Managing Director will also link </a:t>
            </a:r>
            <a:r>
              <a:rPr sz="1100" dirty="0">
                <a:solidFill>
                  <a:srgbClr val="5D6F7E"/>
                </a:solidFill>
                <a:latin typeface="Arial"/>
                <a:cs typeface="Arial"/>
              </a:rPr>
              <a:t>to </a:t>
            </a:r>
            <a:r>
              <a:rPr sz="1100" spc="-5" dirty="0">
                <a:solidFill>
                  <a:srgbClr val="5D6F7E"/>
                </a:solidFill>
                <a:latin typeface="Arial"/>
                <a:cs typeface="Arial"/>
              </a:rPr>
              <a:t>the STP </a:t>
            </a:r>
            <a:r>
              <a:rPr sz="1100" spc="-10" dirty="0">
                <a:solidFill>
                  <a:srgbClr val="5D6F7E"/>
                </a:solidFill>
                <a:latin typeface="Arial"/>
                <a:cs typeface="Arial"/>
              </a:rPr>
              <a:t>PMO</a:t>
            </a:r>
            <a:r>
              <a:rPr lang="en-GB" sz="1100" spc="-10" dirty="0">
                <a:solidFill>
                  <a:srgbClr val="5D6F7E"/>
                </a:solidFill>
                <a:latin typeface="Arial"/>
                <a:cs typeface="Arial"/>
              </a:rPr>
              <a:t>s</a:t>
            </a:r>
            <a:r>
              <a:rPr sz="1100" spc="-10" dirty="0">
                <a:solidFill>
                  <a:srgbClr val="5D6F7E"/>
                </a:solidFill>
                <a:latin typeface="Arial"/>
                <a:cs typeface="Arial"/>
              </a:rPr>
              <a:t> </a:t>
            </a:r>
            <a:r>
              <a:rPr sz="1100" dirty="0">
                <a:solidFill>
                  <a:srgbClr val="5D6F7E"/>
                </a:solidFill>
                <a:latin typeface="Arial"/>
                <a:cs typeface="Arial"/>
              </a:rPr>
              <a:t>for  </a:t>
            </a:r>
            <a:r>
              <a:rPr sz="1100" spc="-5" dirty="0">
                <a:solidFill>
                  <a:srgbClr val="5D6F7E"/>
                </a:solidFill>
                <a:latin typeface="Arial"/>
                <a:cs typeface="Arial"/>
              </a:rPr>
              <a:t>this</a:t>
            </a:r>
            <a:r>
              <a:rPr sz="1100" spc="-25" dirty="0">
                <a:solidFill>
                  <a:srgbClr val="5D6F7E"/>
                </a:solidFill>
                <a:latin typeface="Arial"/>
                <a:cs typeface="Arial"/>
              </a:rPr>
              <a:t> </a:t>
            </a:r>
            <a:r>
              <a:rPr sz="1100" spc="-5" dirty="0">
                <a:solidFill>
                  <a:srgbClr val="5D6F7E"/>
                </a:solidFill>
                <a:latin typeface="Arial"/>
                <a:cs typeface="Arial"/>
              </a:rPr>
              <a:t>purpose).</a:t>
            </a:r>
            <a:endParaRPr sz="1100" dirty="0">
              <a:latin typeface="Arial"/>
              <a:cs typeface="Arial"/>
            </a:endParaRPr>
          </a:p>
          <a:p>
            <a:pPr marL="628650" marR="193040" lvl="1" indent="-179705">
              <a:buAutoNum type="alphaLcPeriod"/>
              <a:tabLst>
                <a:tab pos="629285" algn="l"/>
              </a:tabLst>
            </a:pPr>
            <a:r>
              <a:rPr sz="1100" spc="-5" dirty="0">
                <a:solidFill>
                  <a:srgbClr val="5D6F7E"/>
                </a:solidFill>
                <a:latin typeface="Arial"/>
                <a:cs typeface="Arial"/>
              </a:rPr>
              <a:t>Ensuring appropriate balance </a:t>
            </a:r>
            <a:r>
              <a:rPr sz="1100" dirty="0">
                <a:solidFill>
                  <a:srgbClr val="5D6F7E"/>
                </a:solidFill>
                <a:latin typeface="Arial"/>
                <a:cs typeface="Arial"/>
              </a:rPr>
              <a:t>of </a:t>
            </a:r>
            <a:r>
              <a:rPr sz="1100" spc="-5" dirty="0">
                <a:solidFill>
                  <a:srgbClr val="5D6F7E"/>
                </a:solidFill>
                <a:latin typeface="Arial"/>
                <a:cs typeface="Arial"/>
              </a:rPr>
              <a:t>resource across all elements </a:t>
            </a:r>
            <a:r>
              <a:rPr sz="1100" dirty="0">
                <a:solidFill>
                  <a:srgbClr val="5D6F7E"/>
                </a:solidFill>
                <a:latin typeface="Arial"/>
                <a:cs typeface="Arial"/>
              </a:rPr>
              <a:t>of </a:t>
            </a:r>
            <a:r>
              <a:rPr sz="1100" spc="-5" dirty="0">
                <a:solidFill>
                  <a:srgbClr val="5D6F7E"/>
                </a:solidFill>
                <a:latin typeface="Arial"/>
                <a:cs typeface="Arial"/>
              </a:rPr>
              <a:t>the  pathway (and so between design groups), as well as considering </a:t>
            </a:r>
            <a:r>
              <a:rPr sz="1100" dirty="0">
                <a:solidFill>
                  <a:srgbClr val="5D6F7E"/>
                </a:solidFill>
                <a:latin typeface="Arial"/>
                <a:cs typeface="Arial"/>
              </a:rPr>
              <a:t>cross-  </a:t>
            </a:r>
            <a:r>
              <a:rPr sz="1100" spc="-5" dirty="0">
                <a:solidFill>
                  <a:srgbClr val="5D6F7E"/>
                </a:solidFill>
                <a:latin typeface="Arial"/>
                <a:cs typeface="Arial"/>
              </a:rPr>
              <a:t>cutting</a:t>
            </a:r>
            <a:r>
              <a:rPr sz="1100" spc="-20" dirty="0">
                <a:solidFill>
                  <a:srgbClr val="5D6F7E"/>
                </a:solidFill>
                <a:latin typeface="Arial"/>
                <a:cs typeface="Arial"/>
              </a:rPr>
              <a:t> </a:t>
            </a:r>
            <a:r>
              <a:rPr sz="1100" spc="-5" dirty="0">
                <a:solidFill>
                  <a:srgbClr val="5D6F7E"/>
                </a:solidFill>
                <a:latin typeface="Arial"/>
                <a:cs typeface="Arial"/>
              </a:rPr>
              <a:t>priorities.</a:t>
            </a:r>
            <a:endParaRPr sz="1100" dirty="0">
              <a:latin typeface="Arial"/>
              <a:cs typeface="Arial"/>
            </a:endParaRPr>
          </a:p>
          <a:p>
            <a:pPr marL="628650" marR="224154" lvl="1" indent="-179705">
              <a:buAutoNum type="alphaLcPeriod"/>
              <a:tabLst>
                <a:tab pos="629285" algn="l"/>
              </a:tabLst>
            </a:pPr>
            <a:r>
              <a:rPr sz="1100" spc="-5" dirty="0">
                <a:solidFill>
                  <a:srgbClr val="5D6F7E"/>
                </a:solidFill>
                <a:latin typeface="Arial"/>
                <a:cs typeface="Arial"/>
              </a:rPr>
              <a:t>Ensuring appropriate balance </a:t>
            </a:r>
            <a:r>
              <a:rPr sz="1100" dirty="0">
                <a:solidFill>
                  <a:srgbClr val="5D6F7E"/>
                </a:solidFill>
                <a:latin typeface="Arial"/>
                <a:cs typeface="Arial"/>
              </a:rPr>
              <a:t>of </a:t>
            </a:r>
            <a:r>
              <a:rPr sz="1100" spc="-5" dirty="0">
                <a:solidFill>
                  <a:srgbClr val="5D6F7E"/>
                </a:solidFill>
                <a:latin typeface="Arial"/>
                <a:cs typeface="Arial"/>
              </a:rPr>
              <a:t>resource across improvement projects  and performance</a:t>
            </a:r>
            <a:r>
              <a:rPr sz="1100" spc="-50" dirty="0">
                <a:solidFill>
                  <a:srgbClr val="5D6F7E"/>
                </a:solidFill>
                <a:latin typeface="Arial"/>
                <a:cs typeface="Arial"/>
              </a:rPr>
              <a:t> </a:t>
            </a:r>
            <a:r>
              <a:rPr sz="1100" spc="-5" dirty="0">
                <a:solidFill>
                  <a:srgbClr val="5D6F7E"/>
                </a:solidFill>
                <a:latin typeface="Arial"/>
                <a:cs typeface="Arial"/>
              </a:rPr>
              <a:t>leadership.</a:t>
            </a:r>
            <a:endParaRPr sz="1100" dirty="0">
              <a:latin typeface="Arial"/>
              <a:cs typeface="Arial"/>
            </a:endParaRPr>
          </a:p>
          <a:p>
            <a:pPr marL="319405" marR="276225" indent="-228600">
              <a:buAutoNum type="arabicPeriod" startAt="2"/>
              <a:tabLst>
                <a:tab pos="319405" algn="l"/>
                <a:tab pos="320040" algn="l"/>
              </a:tabLst>
            </a:pPr>
            <a:r>
              <a:rPr sz="1100" spc="-5" dirty="0">
                <a:solidFill>
                  <a:srgbClr val="5D6F7E"/>
                </a:solidFill>
                <a:latin typeface="Arial"/>
                <a:cs typeface="Arial"/>
              </a:rPr>
              <a:t>Approve </a:t>
            </a:r>
            <a:r>
              <a:rPr sz="1100" dirty="0">
                <a:solidFill>
                  <a:srgbClr val="5D6F7E"/>
                </a:solidFill>
                <a:latin typeface="Arial"/>
                <a:cs typeface="Arial"/>
              </a:rPr>
              <a:t>any changes to the Alliance’s </a:t>
            </a:r>
            <a:r>
              <a:rPr sz="1100" spc="-5" dirty="0">
                <a:solidFill>
                  <a:srgbClr val="5D6F7E"/>
                </a:solidFill>
                <a:latin typeface="Arial"/>
                <a:cs typeface="Arial"/>
              </a:rPr>
              <a:t>work </a:t>
            </a:r>
            <a:r>
              <a:rPr sz="1100" dirty="0">
                <a:solidFill>
                  <a:srgbClr val="5D6F7E"/>
                </a:solidFill>
                <a:latin typeface="Arial"/>
                <a:cs typeface="Arial"/>
              </a:rPr>
              <a:t>programme (change </a:t>
            </a:r>
            <a:r>
              <a:rPr sz="1100" spc="-5" dirty="0">
                <a:solidFill>
                  <a:srgbClr val="5D6F7E"/>
                </a:solidFill>
                <a:latin typeface="Arial"/>
                <a:cs typeface="Arial"/>
              </a:rPr>
              <a:t>control),</a:t>
            </a:r>
            <a:r>
              <a:rPr sz="1100" spc="-175" dirty="0">
                <a:solidFill>
                  <a:srgbClr val="5D6F7E"/>
                </a:solidFill>
                <a:latin typeface="Arial"/>
                <a:cs typeface="Arial"/>
              </a:rPr>
              <a:t> </a:t>
            </a:r>
            <a:r>
              <a:rPr sz="1100" dirty="0">
                <a:solidFill>
                  <a:srgbClr val="5D6F7E"/>
                </a:solidFill>
                <a:latin typeface="Arial"/>
                <a:cs typeface="Arial"/>
              </a:rPr>
              <a:t>or  </a:t>
            </a:r>
            <a:r>
              <a:rPr sz="1100" spc="-5" dirty="0">
                <a:solidFill>
                  <a:srgbClr val="5D6F7E"/>
                </a:solidFill>
                <a:latin typeface="Arial"/>
                <a:cs typeface="Arial"/>
              </a:rPr>
              <a:t>escalate approval </a:t>
            </a:r>
            <a:r>
              <a:rPr sz="1100" dirty="0">
                <a:solidFill>
                  <a:srgbClr val="5D6F7E"/>
                </a:solidFill>
                <a:latin typeface="Arial"/>
                <a:cs typeface="Arial"/>
              </a:rPr>
              <a:t>to </a:t>
            </a:r>
            <a:r>
              <a:rPr sz="1100" spc="-5" dirty="0">
                <a:solidFill>
                  <a:srgbClr val="5D6F7E"/>
                </a:solidFill>
                <a:latin typeface="Arial"/>
                <a:cs typeface="Arial"/>
              </a:rPr>
              <a:t>the Alliance Board as</a:t>
            </a:r>
            <a:r>
              <a:rPr sz="1100" spc="-70" dirty="0">
                <a:solidFill>
                  <a:srgbClr val="5D6F7E"/>
                </a:solidFill>
                <a:latin typeface="Arial"/>
                <a:cs typeface="Arial"/>
              </a:rPr>
              <a:t> </a:t>
            </a:r>
            <a:r>
              <a:rPr sz="1100" spc="-5" dirty="0">
                <a:solidFill>
                  <a:srgbClr val="5D6F7E"/>
                </a:solidFill>
                <a:latin typeface="Arial"/>
                <a:cs typeface="Arial"/>
              </a:rPr>
              <a:t>required.</a:t>
            </a:r>
            <a:endParaRPr sz="1100" dirty="0">
              <a:latin typeface="Arial"/>
              <a:cs typeface="Arial"/>
            </a:endParaRPr>
          </a:p>
          <a:p>
            <a:pPr marL="319405" marR="316230" indent="-228600">
              <a:buAutoNum type="arabicPeriod" startAt="2"/>
              <a:tabLst>
                <a:tab pos="319405" algn="l"/>
                <a:tab pos="320040" algn="l"/>
              </a:tabLst>
            </a:pPr>
            <a:r>
              <a:rPr sz="1100" spc="-5" dirty="0">
                <a:solidFill>
                  <a:srgbClr val="5D6F7E"/>
                </a:solidFill>
                <a:latin typeface="Arial"/>
                <a:cs typeface="Arial"/>
              </a:rPr>
              <a:t>Consider key issues </a:t>
            </a:r>
            <a:r>
              <a:rPr sz="1100" dirty="0">
                <a:solidFill>
                  <a:srgbClr val="5D6F7E"/>
                </a:solidFill>
                <a:latin typeface="Arial"/>
                <a:cs typeface="Arial"/>
              </a:rPr>
              <a:t>/ </a:t>
            </a:r>
            <a:r>
              <a:rPr sz="1100" spc="-5" dirty="0">
                <a:solidFill>
                  <a:srgbClr val="5D6F7E"/>
                </a:solidFill>
                <a:latin typeface="Arial"/>
                <a:cs typeface="Arial"/>
              </a:rPr>
              <a:t>questions in detail, where these have been escalated  through one </a:t>
            </a:r>
            <a:r>
              <a:rPr sz="1100" dirty="0">
                <a:solidFill>
                  <a:srgbClr val="5D6F7E"/>
                </a:solidFill>
                <a:latin typeface="Arial"/>
                <a:cs typeface="Arial"/>
              </a:rPr>
              <a:t>of </a:t>
            </a:r>
            <a:r>
              <a:rPr sz="1100" spc="-5" dirty="0">
                <a:solidFill>
                  <a:srgbClr val="5D6F7E"/>
                </a:solidFill>
                <a:latin typeface="Arial"/>
                <a:cs typeface="Arial"/>
              </a:rPr>
              <a:t>the Delivery Groups </a:t>
            </a:r>
            <a:r>
              <a:rPr sz="1100" dirty="0">
                <a:solidFill>
                  <a:srgbClr val="5D6F7E"/>
                </a:solidFill>
                <a:latin typeface="Arial"/>
                <a:cs typeface="Arial"/>
              </a:rPr>
              <a:t>for </a:t>
            </a:r>
            <a:r>
              <a:rPr sz="1100" spc="-5" dirty="0">
                <a:solidFill>
                  <a:srgbClr val="5D6F7E"/>
                </a:solidFill>
                <a:latin typeface="Arial"/>
                <a:cs typeface="Arial"/>
              </a:rPr>
              <a:t>steer or</a:t>
            </a:r>
            <a:r>
              <a:rPr sz="1100" spc="-45" dirty="0">
                <a:solidFill>
                  <a:srgbClr val="5D6F7E"/>
                </a:solidFill>
                <a:latin typeface="Arial"/>
                <a:cs typeface="Arial"/>
              </a:rPr>
              <a:t> </a:t>
            </a:r>
            <a:r>
              <a:rPr sz="1100" spc="-5" dirty="0">
                <a:solidFill>
                  <a:srgbClr val="5D6F7E"/>
                </a:solidFill>
                <a:latin typeface="Arial"/>
                <a:cs typeface="Arial"/>
              </a:rPr>
              <a:t>decision.</a:t>
            </a:r>
            <a:endParaRPr sz="1100" dirty="0">
              <a:latin typeface="Arial"/>
              <a:cs typeface="Arial"/>
            </a:endParaRPr>
          </a:p>
          <a:p>
            <a:pPr marL="319405" marR="112395" indent="-228600">
              <a:buAutoNum type="arabicPeriod" startAt="2"/>
              <a:tabLst>
                <a:tab pos="319405" algn="l"/>
                <a:tab pos="320040" algn="l"/>
              </a:tabLst>
            </a:pPr>
            <a:r>
              <a:rPr sz="1100" spc="-5" dirty="0">
                <a:solidFill>
                  <a:srgbClr val="5D6F7E"/>
                </a:solidFill>
                <a:latin typeface="Arial"/>
                <a:cs typeface="Arial"/>
              </a:rPr>
              <a:t>Advise on any key issues which should be escalated </a:t>
            </a:r>
            <a:r>
              <a:rPr sz="1100" dirty="0">
                <a:solidFill>
                  <a:srgbClr val="5D6F7E"/>
                </a:solidFill>
                <a:latin typeface="Arial"/>
                <a:cs typeface="Arial"/>
              </a:rPr>
              <a:t>to </a:t>
            </a:r>
            <a:r>
              <a:rPr sz="1100" spc="-5" dirty="0">
                <a:solidFill>
                  <a:srgbClr val="5D6F7E"/>
                </a:solidFill>
                <a:latin typeface="Arial"/>
                <a:cs typeface="Arial"/>
              </a:rPr>
              <a:t>the Alliance Board (with  recommended</a:t>
            </a:r>
            <a:r>
              <a:rPr sz="1100" spc="-35" dirty="0">
                <a:solidFill>
                  <a:srgbClr val="5D6F7E"/>
                </a:solidFill>
                <a:latin typeface="Arial"/>
                <a:cs typeface="Arial"/>
              </a:rPr>
              <a:t> </a:t>
            </a:r>
            <a:r>
              <a:rPr sz="1100" spc="-5" dirty="0">
                <a:solidFill>
                  <a:srgbClr val="5D6F7E"/>
                </a:solidFill>
                <a:latin typeface="Arial"/>
                <a:cs typeface="Arial"/>
              </a:rPr>
              <a:t>resolution).</a:t>
            </a:r>
            <a:endParaRPr sz="1100" dirty="0">
              <a:latin typeface="Arial"/>
              <a:cs typeface="Arial"/>
            </a:endParaRPr>
          </a:p>
          <a:p>
            <a:pPr marL="319405" marR="104139" indent="-228600">
              <a:spcBef>
                <a:spcPts val="5"/>
              </a:spcBef>
              <a:buAutoNum type="arabicPeriod" startAt="2"/>
              <a:tabLst>
                <a:tab pos="319405" algn="l"/>
                <a:tab pos="320040" algn="l"/>
              </a:tabLst>
            </a:pPr>
            <a:r>
              <a:rPr sz="1100" spc="-5" dirty="0">
                <a:solidFill>
                  <a:srgbClr val="5D6F7E"/>
                </a:solidFill>
                <a:latin typeface="Arial"/>
                <a:cs typeface="Arial"/>
              </a:rPr>
              <a:t>Hold the Alliance Managing Director </a:t>
            </a:r>
            <a:r>
              <a:rPr sz="1100" dirty="0">
                <a:solidFill>
                  <a:srgbClr val="5D6F7E"/>
                </a:solidFill>
                <a:latin typeface="Arial"/>
                <a:cs typeface="Arial"/>
              </a:rPr>
              <a:t>to </a:t>
            </a:r>
            <a:r>
              <a:rPr sz="1100" spc="-5" dirty="0">
                <a:solidFill>
                  <a:srgbClr val="5D6F7E"/>
                </a:solidFill>
                <a:latin typeface="Arial"/>
                <a:cs typeface="Arial"/>
              </a:rPr>
              <a:t>account </a:t>
            </a:r>
            <a:r>
              <a:rPr sz="1100" dirty="0">
                <a:solidFill>
                  <a:srgbClr val="5D6F7E"/>
                </a:solidFill>
                <a:latin typeface="Arial"/>
                <a:cs typeface="Arial"/>
              </a:rPr>
              <a:t>for </a:t>
            </a:r>
            <a:r>
              <a:rPr sz="1100" spc="-5" dirty="0">
                <a:solidFill>
                  <a:srgbClr val="5D6F7E"/>
                </a:solidFill>
                <a:latin typeface="Arial"/>
                <a:cs typeface="Arial"/>
              </a:rPr>
              <a:t>effective management </a:t>
            </a:r>
            <a:r>
              <a:rPr sz="1100" dirty="0">
                <a:solidFill>
                  <a:srgbClr val="5D6F7E"/>
                </a:solidFill>
                <a:latin typeface="Arial"/>
                <a:cs typeface="Arial"/>
              </a:rPr>
              <a:t>of </a:t>
            </a:r>
            <a:r>
              <a:rPr sz="1100" spc="-5" dirty="0">
                <a:solidFill>
                  <a:srgbClr val="5D6F7E"/>
                </a:solidFill>
                <a:latin typeface="Arial"/>
                <a:cs typeface="Arial"/>
              </a:rPr>
              <a:t>the  Alliance budget and alliance</a:t>
            </a:r>
            <a:r>
              <a:rPr sz="1100" spc="-90" dirty="0">
                <a:solidFill>
                  <a:srgbClr val="5D6F7E"/>
                </a:solidFill>
                <a:latin typeface="Arial"/>
                <a:cs typeface="Arial"/>
              </a:rPr>
              <a:t> </a:t>
            </a:r>
            <a:r>
              <a:rPr sz="1100" dirty="0">
                <a:solidFill>
                  <a:srgbClr val="5D6F7E"/>
                </a:solidFill>
                <a:latin typeface="Arial"/>
                <a:cs typeface="Arial"/>
              </a:rPr>
              <a:t>team.</a:t>
            </a:r>
            <a:endParaRPr sz="1100" dirty="0">
              <a:latin typeface="Arial"/>
              <a:cs typeface="Arial"/>
            </a:endParaRPr>
          </a:p>
          <a:p>
            <a:pPr marL="319405" marR="145415" indent="-228600">
              <a:buAutoNum type="arabicPeriod" startAt="2"/>
              <a:tabLst>
                <a:tab pos="319405" algn="l"/>
                <a:tab pos="320040" algn="l"/>
              </a:tabLst>
            </a:pPr>
            <a:r>
              <a:rPr sz="1100" spc="-5" dirty="0">
                <a:solidFill>
                  <a:srgbClr val="5D6F7E"/>
                </a:solidFill>
                <a:latin typeface="Arial"/>
                <a:cs typeface="Arial"/>
              </a:rPr>
              <a:t>Ensure effective management </a:t>
            </a:r>
            <a:r>
              <a:rPr sz="1100" dirty="0">
                <a:solidFill>
                  <a:srgbClr val="5D6F7E"/>
                </a:solidFill>
                <a:latin typeface="Arial"/>
                <a:cs typeface="Arial"/>
              </a:rPr>
              <a:t>of </a:t>
            </a:r>
            <a:r>
              <a:rPr sz="1100" spc="-5" dirty="0">
                <a:solidFill>
                  <a:srgbClr val="5D6F7E"/>
                </a:solidFill>
                <a:latin typeface="Arial"/>
                <a:cs typeface="Arial"/>
              </a:rPr>
              <a:t>risk throughout the Alliance work programme,  including oversight </a:t>
            </a:r>
            <a:r>
              <a:rPr sz="1100" dirty="0">
                <a:solidFill>
                  <a:srgbClr val="5D6F7E"/>
                </a:solidFill>
                <a:latin typeface="Arial"/>
                <a:cs typeface="Arial"/>
              </a:rPr>
              <a:t>of </a:t>
            </a:r>
            <a:r>
              <a:rPr sz="1100" spc="-5" dirty="0">
                <a:solidFill>
                  <a:srgbClr val="5D6F7E"/>
                </a:solidFill>
                <a:latin typeface="Arial"/>
                <a:cs typeface="Arial"/>
              </a:rPr>
              <a:t>the programme risk</a:t>
            </a:r>
            <a:r>
              <a:rPr sz="1100" spc="-90" dirty="0">
                <a:solidFill>
                  <a:srgbClr val="5D6F7E"/>
                </a:solidFill>
                <a:latin typeface="Arial"/>
                <a:cs typeface="Arial"/>
              </a:rPr>
              <a:t> </a:t>
            </a:r>
            <a:r>
              <a:rPr sz="1100" spc="-5" dirty="0">
                <a:solidFill>
                  <a:srgbClr val="5D6F7E"/>
                </a:solidFill>
                <a:latin typeface="Arial"/>
                <a:cs typeface="Arial"/>
              </a:rPr>
              <a:t>register.</a:t>
            </a:r>
            <a:endParaRPr sz="1100" dirty="0">
              <a:latin typeface="Arial"/>
              <a:cs typeface="Arial"/>
            </a:endParaRPr>
          </a:p>
        </p:txBody>
      </p:sp>
      <p:sp>
        <p:nvSpPr>
          <p:cNvPr id="12" name="object 4">
            <a:extLst>
              <a:ext uri="{FF2B5EF4-FFF2-40B4-BE49-F238E27FC236}">
                <a16:creationId xmlns:a16="http://schemas.microsoft.com/office/drawing/2014/main" xmlns="" id="{B0A30F7F-3B5A-4C6B-8C4B-FF020F34B5A9}"/>
              </a:ext>
            </a:extLst>
          </p:cNvPr>
          <p:cNvSpPr txBox="1"/>
          <p:nvPr/>
        </p:nvSpPr>
        <p:spPr>
          <a:xfrm>
            <a:off x="1683022" y="1252265"/>
            <a:ext cx="8825956" cy="1058623"/>
          </a:xfrm>
          <a:prstGeom prst="rect">
            <a:avLst/>
          </a:prstGeom>
          <a:solidFill>
            <a:srgbClr val="C6D5E8"/>
          </a:solidFill>
          <a:ln w="12192">
            <a:solidFill>
              <a:srgbClr val="5D6F7E"/>
            </a:solidFill>
          </a:ln>
        </p:spPr>
        <p:txBody>
          <a:bodyPr vert="horz" wrap="square" lIns="0" tIns="42545" rIns="0" bIns="0" rtlCol="0">
            <a:spAutoFit/>
          </a:bodyPr>
          <a:lstStyle/>
          <a:p>
            <a:pPr marL="128270" marR="124460" algn="ctr">
              <a:spcBef>
                <a:spcPts val="335"/>
              </a:spcBef>
            </a:pPr>
            <a:r>
              <a:rPr sz="1100" spc="-5" dirty="0">
                <a:solidFill>
                  <a:srgbClr val="5D6F7E"/>
                </a:solidFill>
                <a:latin typeface="Arial"/>
                <a:cs typeface="Arial"/>
              </a:rPr>
              <a:t>The </a:t>
            </a:r>
            <a:r>
              <a:rPr lang="en-GB" sz="1100" b="1" spc="-5" dirty="0">
                <a:solidFill>
                  <a:srgbClr val="5D6F7E"/>
                </a:solidFill>
                <a:latin typeface="Arial"/>
                <a:cs typeface="Arial"/>
              </a:rPr>
              <a:t>SWAG</a:t>
            </a:r>
            <a:r>
              <a:rPr sz="1100" b="1" spc="-5" dirty="0">
                <a:solidFill>
                  <a:srgbClr val="5D6F7E"/>
                </a:solidFill>
                <a:latin typeface="Arial"/>
                <a:cs typeface="Arial"/>
              </a:rPr>
              <a:t> Cancer </a:t>
            </a:r>
            <a:r>
              <a:rPr lang="en-GB" sz="1100" b="1" spc="-5" dirty="0">
                <a:solidFill>
                  <a:srgbClr val="5D6F7E"/>
                </a:solidFill>
                <a:latin typeface="Arial"/>
                <a:cs typeface="Arial"/>
              </a:rPr>
              <a:t>Delivery Group </a:t>
            </a:r>
            <a:r>
              <a:rPr sz="1100" spc="-5" dirty="0">
                <a:solidFill>
                  <a:srgbClr val="5D6F7E"/>
                </a:solidFill>
                <a:latin typeface="Arial"/>
                <a:cs typeface="Arial"/>
              </a:rPr>
              <a:t>will provide leadership, direction and </a:t>
            </a:r>
            <a:r>
              <a:rPr sz="1100" dirty="0">
                <a:solidFill>
                  <a:srgbClr val="5D6F7E"/>
                </a:solidFill>
                <a:latin typeface="Arial"/>
                <a:cs typeface="Arial"/>
              </a:rPr>
              <a:t>co-ordination </a:t>
            </a:r>
            <a:r>
              <a:rPr sz="1100" spc="-5" dirty="0">
                <a:solidFill>
                  <a:srgbClr val="5D6F7E"/>
                </a:solidFill>
                <a:latin typeface="Arial"/>
                <a:cs typeface="Arial"/>
              </a:rPr>
              <a:t>across the Alliance’s programme as a whole, including ensuring  effective balance between priorities </a:t>
            </a:r>
            <a:r>
              <a:rPr sz="1100" dirty="0">
                <a:solidFill>
                  <a:srgbClr val="5D6F7E"/>
                </a:solidFill>
                <a:latin typeface="Arial"/>
                <a:cs typeface="Arial"/>
              </a:rPr>
              <a:t>/ </a:t>
            </a:r>
            <a:r>
              <a:rPr sz="1100" spc="-5" dirty="0">
                <a:solidFill>
                  <a:srgbClr val="5D6F7E"/>
                </a:solidFill>
                <a:latin typeface="Arial"/>
                <a:cs typeface="Arial"/>
              </a:rPr>
              <a:t>work requirements across the Cancer pathway, </a:t>
            </a:r>
            <a:r>
              <a:rPr sz="1100" dirty="0">
                <a:solidFill>
                  <a:srgbClr val="5D6F7E"/>
                </a:solidFill>
                <a:latin typeface="Arial"/>
                <a:cs typeface="Arial"/>
              </a:rPr>
              <a:t>that </a:t>
            </a:r>
            <a:r>
              <a:rPr sz="1100" spc="-5" dirty="0">
                <a:solidFill>
                  <a:srgbClr val="5D6F7E"/>
                </a:solidFill>
                <a:latin typeface="Arial"/>
                <a:cs typeface="Arial"/>
              </a:rPr>
              <a:t>there is suitable attention </a:t>
            </a:r>
            <a:r>
              <a:rPr sz="1100" dirty="0">
                <a:solidFill>
                  <a:srgbClr val="5D6F7E"/>
                </a:solidFill>
                <a:latin typeface="Arial"/>
                <a:cs typeface="Arial"/>
              </a:rPr>
              <a:t>to cross-pathway </a:t>
            </a:r>
            <a:r>
              <a:rPr sz="1100" spc="-5" dirty="0">
                <a:solidFill>
                  <a:srgbClr val="5D6F7E"/>
                </a:solidFill>
                <a:latin typeface="Arial"/>
                <a:cs typeface="Arial"/>
              </a:rPr>
              <a:t>priorities, and </a:t>
            </a:r>
            <a:r>
              <a:rPr sz="1100" dirty="0">
                <a:solidFill>
                  <a:srgbClr val="5D6F7E"/>
                </a:solidFill>
                <a:latin typeface="Arial"/>
                <a:cs typeface="Arial"/>
              </a:rPr>
              <a:t>that </a:t>
            </a:r>
            <a:r>
              <a:rPr sz="1100" spc="-5" dirty="0">
                <a:solidFill>
                  <a:srgbClr val="5D6F7E"/>
                </a:solidFill>
                <a:latin typeface="Arial"/>
                <a:cs typeface="Arial"/>
              </a:rPr>
              <a:t>the balance</a:t>
            </a:r>
            <a:r>
              <a:rPr sz="1100" spc="190" dirty="0">
                <a:solidFill>
                  <a:srgbClr val="5D6F7E"/>
                </a:solidFill>
                <a:latin typeface="Arial"/>
                <a:cs typeface="Arial"/>
              </a:rPr>
              <a:t> </a:t>
            </a:r>
            <a:r>
              <a:rPr sz="1100" dirty="0">
                <a:solidFill>
                  <a:srgbClr val="5D6F7E"/>
                </a:solidFill>
                <a:latin typeface="Arial"/>
                <a:cs typeface="Arial"/>
              </a:rPr>
              <a:t>of</a:t>
            </a:r>
            <a:endParaRPr sz="1100" dirty="0">
              <a:latin typeface="Arial"/>
              <a:cs typeface="Arial"/>
            </a:endParaRPr>
          </a:p>
          <a:p>
            <a:pPr marL="271145" marR="264160" algn="ctr"/>
            <a:r>
              <a:rPr sz="1100" dirty="0">
                <a:solidFill>
                  <a:srgbClr val="5D6F7E"/>
                </a:solidFill>
                <a:latin typeface="Arial"/>
                <a:cs typeface="Arial"/>
              </a:rPr>
              <a:t>the Alliance’s </a:t>
            </a:r>
            <a:r>
              <a:rPr sz="1100" spc="-5" dirty="0">
                <a:solidFill>
                  <a:srgbClr val="5D6F7E"/>
                </a:solidFill>
                <a:latin typeface="Arial"/>
                <a:cs typeface="Arial"/>
              </a:rPr>
              <a:t>work between </a:t>
            </a:r>
            <a:r>
              <a:rPr sz="1100" dirty="0">
                <a:solidFill>
                  <a:srgbClr val="5D6F7E"/>
                </a:solidFill>
                <a:latin typeface="Arial"/>
                <a:cs typeface="Arial"/>
              </a:rPr>
              <a:t>supporting performance and transformation is appropriate (and </a:t>
            </a:r>
            <a:r>
              <a:rPr sz="1100" spc="-5" dirty="0">
                <a:solidFill>
                  <a:srgbClr val="5D6F7E"/>
                </a:solidFill>
                <a:latin typeface="Arial"/>
                <a:cs typeface="Arial"/>
              </a:rPr>
              <a:t>flexing </a:t>
            </a:r>
            <a:r>
              <a:rPr sz="1100" dirty="0">
                <a:solidFill>
                  <a:srgbClr val="5D6F7E"/>
                </a:solidFill>
                <a:latin typeface="Arial"/>
                <a:cs typeface="Arial"/>
              </a:rPr>
              <a:t>as </a:t>
            </a:r>
            <a:r>
              <a:rPr sz="1100" spc="-5" dirty="0">
                <a:solidFill>
                  <a:srgbClr val="5D6F7E"/>
                </a:solidFill>
                <a:latin typeface="Arial"/>
                <a:cs typeface="Arial"/>
              </a:rPr>
              <a:t>required). </a:t>
            </a:r>
            <a:r>
              <a:rPr sz="1100" dirty="0">
                <a:solidFill>
                  <a:srgbClr val="5D6F7E"/>
                </a:solidFill>
                <a:latin typeface="Arial"/>
                <a:cs typeface="Arial"/>
              </a:rPr>
              <a:t>As the Alliance’s </a:t>
            </a:r>
            <a:r>
              <a:rPr sz="1100" spc="-5" dirty="0">
                <a:solidFill>
                  <a:srgbClr val="5D6F7E"/>
                </a:solidFill>
                <a:latin typeface="Arial"/>
                <a:cs typeface="Arial"/>
              </a:rPr>
              <a:t>programme Board, </a:t>
            </a:r>
            <a:r>
              <a:rPr sz="1100" dirty="0">
                <a:solidFill>
                  <a:srgbClr val="5D6F7E"/>
                </a:solidFill>
                <a:latin typeface="Arial"/>
                <a:cs typeface="Arial"/>
              </a:rPr>
              <a:t>it </a:t>
            </a:r>
            <a:r>
              <a:rPr sz="1100" spc="-5" dirty="0">
                <a:solidFill>
                  <a:srgbClr val="5D6F7E"/>
                </a:solidFill>
                <a:latin typeface="Arial"/>
                <a:cs typeface="Arial"/>
              </a:rPr>
              <a:t>will</a:t>
            </a:r>
            <a:r>
              <a:rPr sz="1100" spc="-175" dirty="0">
                <a:solidFill>
                  <a:srgbClr val="5D6F7E"/>
                </a:solidFill>
                <a:latin typeface="Arial"/>
                <a:cs typeface="Arial"/>
              </a:rPr>
              <a:t> </a:t>
            </a:r>
            <a:r>
              <a:rPr sz="1100" spc="-5" dirty="0">
                <a:solidFill>
                  <a:srgbClr val="5D6F7E"/>
                </a:solidFill>
                <a:latin typeface="Arial"/>
                <a:cs typeface="Arial"/>
              </a:rPr>
              <a:t>ensure  overall progress against plan, effective </a:t>
            </a:r>
            <a:r>
              <a:rPr sz="1100" dirty="0">
                <a:solidFill>
                  <a:srgbClr val="5D6F7E"/>
                </a:solidFill>
                <a:latin typeface="Arial"/>
                <a:cs typeface="Arial"/>
              </a:rPr>
              <a:t>co-ordination </a:t>
            </a:r>
            <a:r>
              <a:rPr sz="1100" spc="-5" dirty="0">
                <a:solidFill>
                  <a:srgbClr val="5D6F7E"/>
                </a:solidFill>
                <a:latin typeface="Arial"/>
                <a:cs typeface="Arial"/>
              </a:rPr>
              <a:t>between design groups, and effective management </a:t>
            </a:r>
            <a:r>
              <a:rPr sz="1100" dirty="0">
                <a:solidFill>
                  <a:srgbClr val="5D6F7E"/>
                </a:solidFill>
                <a:latin typeface="Arial"/>
                <a:cs typeface="Arial"/>
              </a:rPr>
              <a:t>of</a:t>
            </a:r>
            <a:r>
              <a:rPr sz="1100" spc="-160" dirty="0">
                <a:solidFill>
                  <a:srgbClr val="5D6F7E"/>
                </a:solidFill>
                <a:latin typeface="Arial"/>
                <a:cs typeface="Arial"/>
              </a:rPr>
              <a:t> </a:t>
            </a:r>
            <a:r>
              <a:rPr sz="1100" dirty="0">
                <a:solidFill>
                  <a:srgbClr val="5D6F7E"/>
                </a:solidFill>
                <a:latin typeface="Arial"/>
                <a:cs typeface="Arial"/>
              </a:rPr>
              <a:t>risk.</a:t>
            </a:r>
            <a:endParaRPr sz="1100" dirty="0">
              <a:latin typeface="Arial"/>
              <a:cs typeface="Arial"/>
            </a:endParaRPr>
          </a:p>
        </p:txBody>
      </p:sp>
      <p:sp>
        <p:nvSpPr>
          <p:cNvPr id="13" name="object 5">
            <a:extLst>
              <a:ext uri="{FF2B5EF4-FFF2-40B4-BE49-F238E27FC236}">
                <a16:creationId xmlns:a16="http://schemas.microsoft.com/office/drawing/2014/main" xmlns="" id="{42986A1A-FD52-4CAA-A251-5FC69B894633}"/>
              </a:ext>
            </a:extLst>
          </p:cNvPr>
          <p:cNvSpPr txBox="1"/>
          <p:nvPr/>
        </p:nvSpPr>
        <p:spPr>
          <a:xfrm>
            <a:off x="6181973" y="4371893"/>
            <a:ext cx="5906011" cy="2344231"/>
          </a:xfrm>
          <a:prstGeom prst="rect">
            <a:avLst/>
          </a:prstGeom>
          <a:solidFill>
            <a:srgbClr val="F5F8F9"/>
          </a:solidFill>
          <a:ln w="12192">
            <a:solidFill>
              <a:srgbClr val="5D6F7E"/>
            </a:solidFill>
          </a:ln>
        </p:spPr>
        <p:txBody>
          <a:bodyPr vert="horz" wrap="square" lIns="0" tIns="43180" rIns="0" bIns="0" rtlCol="0">
            <a:spAutoFit/>
          </a:bodyPr>
          <a:lstStyle/>
          <a:p>
            <a:pPr marL="1483995">
              <a:spcBef>
                <a:spcPts val="340"/>
              </a:spcBef>
            </a:pPr>
            <a:r>
              <a:rPr sz="1100" b="1" dirty="0">
                <a:solidFill>
                  <a:srgbClr val="5D6F7E"/>
                </a:solidFill>
                <a:latin typeface="Arial"/>
                <a:cs typeface="Arial"/>
              </a:rPr>
              <a:t>Meeting</a:t>
            </a:r>
            <a:r>
              <a:rPr sz="1100" b="1" spc="-25" dirty="0">
                <a:solidFill>
                  <a:srgbClr val="5D6F7E"/>
                </a:solidFill>
                <a:latin typeface="Arial"/>
                <a:cs typeface="Arial"/>
              </a:rPr>
              <a:t> </a:t>
            </a:r>
            <a:r>
              <a:rPr sz="1100" b="1" spc="-5" dirty="0">
                <a:solidFill>
                  <a:srgbClr val="5D6F7E"/>
                </a:solidFill>
                <a:latin typeface="Arial"/>
                <a:cs typeface="Arial"/>
              </a:rPr>
              <a:t>requirements</a:t>
            </a:r>
            <a:endParaRPr lang="en-GB" sz="1100" b="1" spc="-5" dirty="0">
              <a:solidFill>
                <a:srgbClr val="5D6F7E"/>
              </a:solidFill>
              <a:latin typeface="Arial"/>
              <a:cs typeface="Arial"/>
            </a:endParaRPr>
          </a:p>
          <a:p>
            <a:pPr marL="1483995">
              <a:spcBef>
                <a:spcPts val="340"/>
              </a:spcBef>
            </a:pPr>
            <a:endParaRPr sz="1100" dirty="0">
              <a:latin typeface="Arial"/>
              <a:cs typeface="Arial"/>
            </a:endParaRPr>
          </a:p>
          <a:p>
            <a:pPr marL="264160" marR="89535" indent="-172085">
              <a:buChar char="•"/>
              <a:tabLst>
                <a:tab pos="264160" algn="l"/>
                <a:tab pos="264795" algn="l"/>
              </a:tabLst>
            </a:pP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a:t>
            </a:r>
            <a:r>
              <a:rPr lang="en-GB" sz="1100" spc="-5" dirty="0">
                <a:solidFill>
                  <a:srgbClr val="5D6F7E"/>
                </a:solidFill>
                <a:latin typeface="Arial"/>
                <a:cs typeface="Arial"/>
              </a:rPr>
              <a:t> Delivery Group </a:t>
            </a:r>
            <a:r>
              <a:rPr sz="1100" spc="-5" dirty="0">
                <a:solidFill>
                  <a:srgbClr val="5D6F7E"/>
                </a:solidFill>
                <a:latin typeface="Arial"/>
                <a:cs typeface="Arial"/>
              </a:rPr>
              <a:t>will meet </a:t>
            </a:r>
            <a:r>
              <a:rPr sz="1100" b="1" spc="-5" dirty="0">
                <a:solidFill>
                  <a:srgbClr val="5D6F7E"/>
                </a:solidFill>
                <a:latin typeface="Arial"/>
                <a:cs typeface="Arial"/>
              </a:rPr>
              <a:t>bi-monthly</a:t>
            </a:r>
            <a:r>
              <a:rPr sz="1100" spc="-5" dirty="0">
                <a:solidFill>
                  <a:srgbClr val="5D6F7E"/>
                </a:solidFill>
                <a:latin typeface="Arial"/>
                <a:cs typeface="Arial"/>
              </a:rPr>
              <a:t>.  Meeting cycles will be </a:t>
            </a:r>
            <a:r>
              <a:rPr sz="1100" dirty="0">
                <a:solidFill>
                  <a:srgbClr val="5D6F7E"/>
                </a:solidFill>
                <a:latin typeface="Arial"/>
                <a:cs typeface="Arial"/>
              </a:rPr>
              <a:t>co-ordinated </a:t>
            </a:r>
            <a:r>
              <a:rPr sz="1100" spc="-5" dirty="0">
                <a:solidFill>
                  <a:srgbClr val="5D6F7E"/>
                </a:solidFill>
                <a:latin typeface="Arial"/>
                <a:cs typeface="Arial"/>
              </a:rPr>
              <a:t>with the Alliance Board. The group may  </a:t>
            </a:r>
            <a:r>
              <a:rPr sz="1100" dirty="0">
                <a:solidFill>
                  <a:srgbClr val="5D6F7E"/>
                </a:solidFill>
                <a:latin typeface="Arial"/>
                <a:cs typeface="Arial"/>
              </a:rPr>
              <a:t>also hold additional, ad-hoc meetings if</a:t>
            </a:r>
            <a:r>
              <a:rPr sz="1100" spc="-140" dirty="0">
                <a:solidFill>
                  <a:srgbClr val="5D6F7E"/>
                </a:solidFill>
                <a:latin typeface="Arial"/>
                <a:cs typeface="Arial"/>
              </a:rPr>
              <a:t> </a:t>
            </a:r>
            <a:r>
              <a:rPr sz="1100" dirty="0">
                <a:solidFill>
                  <a:srgbClr val="5D6F7E"/>
                </a:solidFill>
                <a:latin typeface="Arial"/>
                <a:cs typeface="Arial"/>
              </a:rPr>
              <a:t>required.</a:t>
            </a:r>
            <a:endParaRPr sz="1100" dirty="0">
              <a:latin typeface="Arial"/>
              <a:cs typeface="Arial"/>
            </a:endParaRPr>
          </a:p>
          <a:p>
            <a:pPr marL="264160" indent="-172085">
              <a:spcBef>
                <a:spcPts val="605"/>
              </a:spcBef>
              <a:buChar char="•"/>
              <a:tabLst>
                <a:tab pos="264160" algn="l"/>
                <a:tab pos="264795" algn="l"/>
              </a:tabLst>
            </a:pPr>
            <a:r>
              <a:rPr sz="1100" spc="-5" dirty="0">
                <a:solidFill>
                  <a:srgbClr val="5D6F7E"/>
                </a:solidFill>
                <a:latin typeface="Arial"/>
                <a:cs typeface="Arial"/>
              </a:rPr>
              <a:t>Papers will be circulated one week before each meeting</a:t>
            </a:r>
            <a:r>
              <a:rPr sz="1100" spc="-60" dirty="0">
                <a:solidFill>
                  <a:srgbClr val="5D6F7E"/>
                </a:solidFill>
                <a:latin typeface="Arial"/>
                <a:cs typeface="Arial"/>
              </a:rPr>
              <a:t> </a:t>
            </a:r>
            <a:r>
              <a:rPr sz="1100" spc="-5" dirty="0">
                <a:solidFill>
                  <a:srgbClr val="5D6F7E"/>
                </a:solidFill>
                <a:latin typeface="Arial"/>
                <a:cs typeface="Arial"/>
              </a:rPr>
              <a:t>date.</a:t>
            </a:r>
            <a:endParaRPr sz="1100" dirty="0">
              <a:latin typeface="Arial"/>
              <a:cs typeface="Arial"/>
            </a:endParaRPr>
          </a:p>
          <a:p>
            <a:pPr marL="264160" marR="108585" indent="-172085">
              <a:spcBef>
                <a:spcPts val="600"/>
              </a:spcBef>
              <a:buChar char="•"/>
              <a:tabLst>
                <a:tab pos="264160" algn="l"/>
                <a:tab pos="264795" algn="l"/>
              </a:tabLst>
            </a:pPr>
            <a:r>
              <a:rPr sz="1100" spc="-5" dirty="0">
                <a:solidFill>
                  <a:srgbClr val="5D6F7E"/>
                </a:solidFill>
                <a:latin typeface="Arial"/>
                <a:cs typeface="Arial"/>
              </a:rPr>
              <a:t>Quorum shall be the Chair and five others (excluding the Alliance Clinical  </a:t>
            </a:r>
            <a:r>
              <a:rPr lang="en-GB" sz="1100" spc="-5" dirty="0">
                <a:solidFill>
                  <a:srgbClr val="5D6F7E"/>
                </a:solidFill>
                <a:latin typeface="Arial"/>
                <a:cs typeface="Arial"/>
              </a:rPr>
              <a:t>Director </a:t>
            </a:r>
            <a:r>
              <a:rPr sz="1100" spc="-5" dirty="0">
                <a:solidFill>
                  <a:srgbClr val="5D6F7E"/>
                </a:solidFill>
                <a:latin typeface="Arial"/>
                <a:cs typeface="Arial"/>
              </a:rPr>
              <a:t>and Managing Director). </a:t>
            </a:r>
            <a:r>
              <a:rPr sz="1100" dirty="0">
                <a:solidFill>
                  <a:srgbClr val="5D6F7E"/>
                </a:solidFill>
                <a:latin typeface="Arial"/>
                <a:cs typeface="Arial"/>
              </a:rPr>
              <a:t>If </a:t>
            </a:r>
            <a:r>
              <a:rPr sz="1100" spc="-5" dirty="0">
                <a:solidFill>
                  <a:srgbClr val="5D6F7E"/>
                </a:solidFill>
                <a:latin typeface="Arial"/>
                <a:cs typeface="Arial"/>
              </a:rPr>
              <a:t>group members are unable </a:t>
            </a:r>
            <a:r>
              <a:rPr sz="1100" dirty="0">
                <a:solidFill>
                  <a:srgbClr val="5D6F7E"/>
                </a:solidFill>
                <a:latin typeface="Arial"/>
                <a:cs typeface="Arial"/>
              </a:rPr>
              <a:t>to </a:t>
            </a:r>
            <a:r>
              <a:rPr sz="1100" spc="-5" dirty="0">
                <a:solidFill>
                  <a:srgbClr val="5D6F7E"/>
                </a:solidFill>
                <a:latin typeface="Arial"/>
                <a:cs typeface="Arial"/>
              </a:rPr>
              <a:t>attend  meetings, they should send appropriately briefed and empowered deputies  on their</a:t>
            </a:r>
            <a:r>
              <a:rPr sz="1100" spc="-20" dirty="0">
                <a:solidFill>
                  <a:srgbClr val="5D6F7E"/>
                </a:solidFill>
                <a:latin typeface="Arial"/>
                <a:cs typeface="Arial"/>
              </a:rPr>
              <a:t> </a:t>
            </a:r>
            <a:r>
              <a:rPr sz="1100" spc="-5" dirty="0">
                <a:solidFill>
                  <a:srgbClr val="5D6F7E"/>
                </a:solidFill>
                <a:latin typeface="Arial"/>
                <a:cs typeface="Arial"/>
              </a:rPr>
              <a:t>behalf.</a:t>
            </a:r>
            <a:endParaRPr sz="1100" dirty="0">
              <a:latin typeface="Arial"/>
              <a:cs typeface="Arial"/>
            </a:endParaRPr>
          </a:p>
          <a:p>
            <a:pPr marL="264160" marR="227329" indent="-172085">
              <a:spcBef>
                <a:spcPts val="600"/>
              </a:spcBef>
              <a:buChar char="•"/>
              <a:tabLst>
                <a:tab pos="264160" algn="l"/>
                <a:tab pos="264795" algn="l"/>
              </a:tabLst>
            </a:pPr>
            <a:r>
              <a:rPr sz="1100" spc="-5" dirty="0">
                <a:solidFill>
                  <a:srgbClr val="5D6F7E"/>
                </a:solidFill>
                <a:latin typeface="Arial"/>
                <a:cs typeface="Arial"/>
              </a:rPr>
              <a:t>The strategy group will receive progress updates </a:t>
            </a:r>
            <a:r>
              <a:rPr sz="1100" dirty="0">
                <a:solidFill>
                  <a:srgbClr val="5D6F7E"/>
                </a:solidFill>
                <a:latin typeface="Arial"/>
                <a:cs typeface="Arial"/>
              </a:rPr>
              <a:t>from </a:t>
            </a:r>
            <a:r>
              <a:rPr sz="1100" spc="-5" dirty="0">
                <a:solidFill>
                  <a:srgbClr val="5D6F7E"/>
                </a:solidFill>
                <a:latin typeface="Arial"/>
                <a:cs typeface="Arial"/>
              </a:rPr>
              <a:t>the four Delivery  Groups. These updates will </a:t>
            </a:r>
            <a:r>
              <a:rPr sz="1100" dirty="0">
                <a:solidFill>
                  <a:srgbClr val="5D6F7E"/>
                </a:solidFill>
                <a:latin typeface="Arial"/>
                <a:cs typeface="Arial"/>
              </a:rPr>
              <a:t>co-ordinated </a:t>
            </a:r>
            <a:r>
              <a:rPr sz="1100" spc="-5" dirty="0">
                <a:solidFill>
                  <a:srgbClr val="5D6F7E"/>
                </a:solidFill>
                <a:latin typeface="Arial"/>
                <a:cs typeface="Arial"/>
              </a:rPr>
              <a:t>by the Alliance </a:t>
            </a:r>
            <a:r>
              <a:rPr lang="en-GB" sz="1100" spc="-10" dirty="0">
                <a:solidFill>
                  <a:srgbClr val="5D6F7E"/>
                </a:solidFill>
                <a:latin typeface="Arial"/>
                <a:cs typeface="Arial"/>
              </a:rPr>
              <a:t>team</a:t>
            </a:r>
            <a:r>
              <a:rPr sz="1100" spc="-10" dirty="0">
                <a:solidFill>
                  <a:srgbClr val="5D6F7E"/>
                </a:solidFill>
                <a:latin typeface="Arial"/>
                <a:cs typeface="Arial"/>
              </a:rPr>
              <a:t>, </a:t>
            </a:r>
            <a:r>
              <a:rPr sz="1100" dirty="0">
                <a:solidFill>
                  <a:srgbClr val="5D6F7E"/>
                </a:solidFill>
                <a:latin typeface="Arial"/>
                <a:cs typeface="Arial"/>
              </a:rPr>
              <a:t>to </a:t>
            </a:r>
            <a:r>
              <a:rPr sz="1100" spc="-5" dirty="0">
                <a:solidFill>
                  <a:srgbClr val="5D6F7E"/>
                </a:solidFill>
                <a:latin typeface="Arial"/>
                <a:cs typeface="Arial"/>
              </a:rPr>
              <a:t>ensure  </a:t>
            </a:r>
            <a:r>
              <a:rPr sz="1100" dirty="0">
                <a:solidFill>
                  <a:srgbClr val="5D6F7E"/>
                </a:solidFill>
                <a:latin typeface="Arial"/>
                <a:cs typeface="Arial"/>
              </a:rPr>
              <a:t>consistency </a:t>
            </a:r>
            <a:r>
              <a:rPr sz="1100" spc="-5" dirty="0">
                <a:solidFill>
                  <a:srgbClr val="5D6F7E"/>
                </a:solidFill>
                <a:latin typeface="Arial"/>
                <a:cs typeface="Arial"/>
              </a:rPr>
              <a:t>with </a:t>
            </a:r>
            <a:r>
              <a:rPr sz="1100" dirty="0">
                <a:solidFill>
                  <a:srgbClr val="5D6F7E"/>
                </a:solidFill>
                <a:latin typeface="Arial"/>
                <a:cs typeface="Arial"/>
              </a:rPr>
              <a:t>project management and governance best</a:t>
            </a:r>
            <a:r>
              <a:rPr sz="1100" spc="-170" dirty="0">
                <a:solidFill>
                  <a:srgbClr val="5D6F7E"/>
                </a:solidFill>
                <a:latin typeface="Arial"/>
                <a:cs typeface="Arial"/>
              </a:rPr>
              <a:t> </a:t>
            </a:r>
            <a:r>
              <a:rPr sz="1100" dirty="0">
                <a:solidFill>
                  <a:srgbClr val="5D6F7E"/>
                </a:solidFill>
                <a:latin typeface="Arial"/>
                <a:cs typeface="Arial"/>
              </a:rPr>
              <a:t>practice.</a:t>
            </a:r>
            <a:endParaRPr sz="1100" dirty="0">
              <a:latin typeface="Arial"/>
              <a:cs typeface="Arial"/>
            </a:endParaRPr>
          </a:p>
        </p:txBody>
      </p:sp>
      <p:sp>
        <p:nvSpPr>
          <p:cNvPr id="14" name="object 6">
            <a:extLst>
              <a:ext uri="{FF2B5EF4-FFF2-40B4-BE49-F238E27FC236}">
                <a16:creationId xmlns:a16="http://schemas.microsoft.com/office/drawing/2014/main" xmlns="" id="{76277B50-815A-4D73-8715-DF4269754612}"/>
              </a:ext>
            </a:extLst>
          </p:cNvPr>
          <p:cNvSpPr txBox="1"/>
          <p:nvPr/>
        </p:nvSpPr>
        <p:spPr>
          <a:xfrm>
            <a:off x="6181972" y="2358300"/>
            <a:ext cx="5906012" cy="1736373"/>
          </a:xfrm>
          <a:prstGeom prst="rect">
            <a:avLst/>
          </a:prstGeom>
          <a:solidFill>
            <a:srgbClr val="F5F8F9"/>
          </a:solidFill>
          <a:ln w="12192">
            <a:solidFill>
              <a:srgbClr val="5D6F7E"/>
            </a:solidFill>
          </a:ln>
        </p:spPr>
        <p:txBody>
          <a:bodyPr vert="horz" wrap="square" lIns="0" tIns="43180" rIns="0" bIns="0" rtlCol="0" anchor="t">
            <a:spAutoFit/>
          </a:bodyPr>
          <a:lstStyle/>
          <a:p>
            <a:pPr algn="ctr">
              <a:spcBef>
                <a:spcPts val="340"/>
              </a:spcBef>
            </a:pPr>
            <a:r>
              <a:rPr sz="1100" b="1" dirty="0">
                <a:solidFill>
                  <a:srgbClr val="5D6F7E"/>
                </a:solidFill>
                <a:latin typeface="Arial"/>
                <a:cs typeface="Arial"/>
              </a:rPr>
              <a:t>Membership</a:t>
            </a:r>
            <a:endParaRPr sz="1100" dirty="0">
              <a:latin typeface="Arial"/>
              <a:cs typeface="Arial"/>
            </a:endParaRPr>
          </a:p>
          <a:p>
            <a:pPr marL="264160" indent="-172085">
              <a:buChar char="•"/>
              <a:tabLst>
                <a:tab pos="264160" algn="l"/>
                <a:tab pos="264795" algn="l"/>
              </a:tabLst>
            </a:pPr>
            <a:r>
              <a:rPr lang="en-GB" sz="1100" spc="-5" dirty="0">
                <a:solidFill>
                  <a:srgbClr val="5D6F7E"/>
                </a:solidFill>
                <a:latin typeface="Arial"/>
                <a:cs typeface="Arial"/>
              </a:rPr>
              <a:t>Alliance Operational Lead</a:t>
            </a:r>
            <a:r>
              <a:rPr sz="1100" spc="-5" dirty="0">
                <a:solidFill>
                  <a:srgbClr val="5D6F7E"/>
                </a:solidFill>
                <a:latin typeface="Arial"/>
                <a:cs typeface="Arial"/>
              </a:rPr>
              <a:t>.</a:t>
            </a:r>
            <a:endParaRPr sz="1100" dirty="0">
              <a:latin typeface="Arial"/>
              <a:cs typeface="Arial"/>
            </a:endParaRPr>
          </a:p>
          <a:p>
            <a:pPr marL="264160" indent="-172085">
              <a:buChar char="•"/>
              <a:tabLst>
                <a:tab pos="264160" algn="l"/>
                <a:tab pos="264795" algn="l"/>
              </a:tabLst>
            </a:pPr>
            <a:r>
              <a:rPr sz="1100" dirty="0">
                <a:solidFill>
                  <a:srgbClr val="5D6F7E"/>
                </a:solidFill>
                <a:latin typeface="Arial"/>
                <a:cs typeface="Arial"/>
              </a:rPr>
              <a:t>Alliance Clinical</a:t>
            </a:r>
            <a:r>
              <a:rPr sz="1100" spc="-60" dirty="0">
                <a:solidFill>
                  <a:srgbClr val="5D6F7E"/>
                </a:solidFill>
                <a:latin typeface="Arial"/>
                <a:cs typeface="Arial"/>
              </a:rPr>
              <a:t> </a:t>
            </a:r>
            <a:r>
              <a:rPr lang="en-GB" sz="1100" spc="-60" dirty="0">
                <a:solidFill>
                  <a:srgbClr val="5D6F7E"/>
                </a:solidFill>
                <a:latin typeface="Arial"/>
                <a:cs typeface="Arial"/>
              </a:rPr>
              <a:t>Director</a:t>
            </a:r>
            <a:r>
              <a:rPr sz="1100" dirty="0">
                <a:solidFill>
                  <a:srgbClr val="5D6F7E"/>
                </a:solidFill>
                <a:latin typeface="Arial"/>
                <a:cs typeface="Arial"/>
              </a:rPr>
              <a:t>.</a:t>
            </a:r>
            <a:endParaRPr sz="1100" dirty="0">
              <a:latin typeface="Arial"/>
              <a:cs typeface="Arial"/>
            </a:endParaRPr>
          </a:p>
          <a:p>
            <a:pPr marL="264160" indent="-172085">
              <a:spcBef>
                <a:spcPts val="5"/>
              </a:spcBef>
              <a:buChar char="•"/>
              <a:tabLst>
                <a:tab pos="264160" algn="l"/>
                <a:tab pos="264795" algn="l"/>
              </a:tabLst>
            </a:pPr>
            <a:r>
              <a:rPr sz="1100" spc="-5" dirty="0">
                <a:solidFill>
                  <a:srgbClr val="5D6F7E"/>
                </a:solidFill>
                <a:latin typeface="Arial"/>
                <a:cs typeface="Arial"/>
              </a:rPr>
              <a:t>Alliance Managing</a:t>
            </a:r>
            <a:r>
              <a:rPr sz="1100" spc="-40" dirty="0">
                <a:solidFill>
                  <a:srgbClr val="5D6F7E"/>
                </a:solidFill>
                <a:latin typeface="Arial"/>
                <a:cs typeface="Arial"/>
              </a:rPr>
              <a:t> </a:t>
            </a:r>
            <a:r>
              <a:rPr sz="1100" spc="-5" dirty="0">
                <a:solidFill>
                  <a:srgbClr val="5D6F7E"/>
                </a:solidFill>
                <a:latin typeface="Arial"/>
                <a:cs typeface="Arial"/>
              </a:rPr>
              <a:t>Director.</a:t>
            </a:r>
          </a:p>
          <a:p>
            <a:pPr marL="264160" indent="-172085">
              <a:spcBef>
                <a:spcPts val="5"/>
              </a:spcBef>
              <a:buChar char="•"/>
              <a:tabLst>
                <a:tab pos="264160" algn="l"/>
                <a:tab pos="264795" algn="l"/>
              </a:tabLst>
            </a:pPr>
            <a:r>
              <a:rPr lang="en-GB" sz="1100" spc="-5" dirty="0">
                <a:solidFill>
                  <a:srgbClr val="5D6F7E"/>
                </a:solidFill>
                <a:latin typeface="Arial"/>
                <a:cs typeface="Arial"/>
              </a:rPr>
              <a:t>Alliance Programme Manager</a:t>
            </a:r>
          </a:p>
          <a:p>
            <a:pPr marL="264160" indent="-172085">
              <a:buChar char="•"/>
              <a:tabLst>
                <a:tab pos="264160" algn="l"/>
                <a:tab pos="264795" algn="l"/>
              </a:tabLst>
            </a:pPr>
            <a:r>
              <a:rPr sz="1100" spc="-5" dirty="0">
                <a:solidFill>
                  <a:srgbClr val="5D6F7E"/>
                </a:solidFill>
                <a:latin typeface="Arial"/>
                <a:cs typeface="Arial"/>
              </a:rPr>
              <a:t>Patient</a:t>
            </a:r>
            <a:r>
              <a:rPr sz="1100" spc="-25" dirty="0">
                <a:solidFill>
                  <a:srgbClr val="5D6F7E"/>
                </a:solidFill>
                <a:latin typeface="Arial"/>
                <a:cs typeface="Arial"/>
              </a:rPr>
              <a:t> </a:t>
            </a:r>
            <a:r>
              <a:rPr sz="1100" spc="-5" dirty="0">
                <a:solidFill>
                  <a:srgbClr val="5D6F7E"/>
                </a:solidFill>
                <a:latin typeface="Arial"/>
                <a:cs typeface="Arial"/>
              </a:rPr>
              <a:t>representative.</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STP Cancer Commissioning</a:t>
            </a:r>
            <a:r>
              <a:rPr sz="1100" spc="-50" dirty="0">
                <a:solidFill>
                  <a:srgbClr val="5D6F7E"/>
                </a:solidFill>
                <a:latin typeface="Arial"/>
                <a:cs typeface="Arial"/>
              </a:rPr>
              <a:t> </a:t>
            </a:r>
            <a:r>
              <a:rPr sz="1100" spc="-5" dirty="0">
                <a:solidFill>
                  <a:srgbClr val="5D6F7E"/>
                </a:solidFill>
                <a:latin typeface="Arial"/>
                <a:cs typeface="Arial"/>
              </a:rPr>
              <a:t>Leads.</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Chairs </a:t>
            </a:r>
            <a:r>
              <a:rPr sz="1100" dirty="0">
                <a:solidFill>
                  <a:srgbClr val="5D6F7E"/>
                </a:solidFill>
                <a:latin typeface="Arial"/>
                <a:cs typeface="Arial"/>
              </a:rPr>
              <a:t>of </a:t>
            </a:r>
            <a:r>
              <a:rPr sz="1100" spc="-5" dirty="0">
                <a:solidFill>
                  <a:srgbClr val="5D6F7E"/>
                </a:solidFill>
                <a:latin typeface="Arial"/>
                <a:cs typeface="Arial"/>
              </a:rPr>
              <a:t>the </a:t>
            </a:r>
            <a:r>
              <a:rPr lang="en-GB" sz="1100" spc="-5" dirty="0">
                <a:solidFill>
                  <a:srgbClr val="5D6F7E"/>
                </a:solidFill>
                <a:latin typeface="Arial"/>
                <a:cs typeface="Arial"/>
              </a:rPr>
              <a:t>XXX</a:t>
            </a:r>
            <a:r>
              <a:rPr sz="1100" spc="-5" dirty="0">
                <a:solidFill>
                  <a:srgbClr val="5D6F7E"/>
                </a:solidFill>
                <a:latin typeface="Arial"/>
                <a:cs typeface="Arial"/>
              </a:rPr>
              <a:t> delivery and transformation</a:t>
            </a:r>
            <a:r>
              <a:rPr sz="1100" spc="-65" dirty="0">
                <a:solidFill>
                  <a:srgbClr val="5D6F7E"/>
                </a:solidFill>
                <a:latin typeface="Arial"/>
                <a:cs typeface="Arial"/>
              </a:rPr>
              <a:t> </a:t>
            </a:r>
            <a:r>
              <a:rPr sz="1100" spc="-5" dirty="0">
                <a:solidFill>
                  <a:srgbClr val="5D6F7E"/>
                </a:solidFill>
                <a:latin typeface="Arial"/>
                <a:cs typeface="Arial"/>
              </a:rPr>
              <a:t>groups.</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Provider lead nursing</a:t>
            </a:r>
            <a:r>
              <a:rPr sz="1100" spc="-40" dirty="0">
                <a:solidFill>
                  <a:srgbClr val="5D6F7E"/>
                </a:solidFill>
                <a:latin typeface="Arial"/>
                <a:cs typeface="Arial"/>
              </a:rPr>
              <a:t> </a:t>
            </a:r>
            <a:r>
              <a:rPr sz="1100" spc="-5" dirty="0">
                <a:solidFill>
                  <a:srgbClr val="5D6F7E"/>
                </a:solidFill>
                <a:latin typeface="Arial"/>
                <a:cs typeface="Arial"/>
              </a:rPr>
              <a:t>representative.</a:t>
            </a:r>
            <a:endParaRPr lang="en-GB" sz="1100" spc="-5" dirty="0">
              <a:solidFill>
                <a:srgbClr val="5D6F7E"/>
              </a:solidFill>
              <a:latin typeface="Arial"/>
              <a:cs typeface="Arial"/>
            </a:endParaRPr>
          </a:p>
          <a:p>
            <a:pPr marL="264160" indent="-172085">
              <a:buChar char="•"/>
              <a:tabLst>
                <a:tab pos="264160" algn="l"/>
                <a:tab pos="264795" algn="l"/>
              </a:tabLst>
            </a:pPr>
            <a:r>
              <a:rPr lang="en-GB" sz="1100" spc="-5" dirty="0">
                <a:solidFill>
                  <a:srgbClr val="5D6F7E"/>
                </a:solidFill>
                <a:latin typeface="Arial"/>
                <a:cs typeface="Arial"/>
              </a:rPr>
              <a:t>Provider cancer manager representative</a:t>
            </a:r>
            <a:endParaRPr sz="1100" dirty="0">
              <a:latin typeface="Arial"/>
              <a:cs typeface="Arial"/>
            </a:endParaRPr>
          </a:p>
        </p:txBody>
      </p:sp>
    </p:spTree>
    <p:extLst>
      <p:ext uri="{BB962C8B-B14F-4D97-AF65-F5344CB8AC3E}">
        <p14:creationId xmlns:p14="http://schemas.microsoft.com/office/powerpoint/2010/main" val="50949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B1645B8D-8DB3-4235-902F-8B966B4C2552}"/>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Performance Leadership Group – for discussion</a:t>
            </a:r>
            <a:endParaRPr lang="en-GB" i="1" dirty="0"/>
          </a:p>
        </p:txBody>
      </p:sp>
      <p:sp>
        <p:nvSpPr>
          <p:cNvPr id="7" name="object 3">
            <a:extLst>
              <a:ext uri="{FF2B5EF4-FFF2-40B4-BE49-F238E27FC236}">
                <a16:creationId xmlns:a16="http://schemas.microsoft.com/office/drawing/2014/main" xmlns="" id="{8BDD1248-D688-4D55-98FF-141B613C41AC}"/>
              </a:ext>
            </a:extLst>
          </p:cNvPr>
          <p:cNvSpPr txBox="1"/>
          <p:nvPr/>
        </p:nvSpPr>
        <p:spPr>
          <a:xfrm>
            <a:off x="195459" y="2401278"/>
            <a:ext cx="5838017" cy="3567002"/>
          </a:xfrm>
          <a:prstGeom prst="rect">
            <a:avLst/>
          </a:prstGeom>
          <a:solidFill>
            <a:srgbClr val="F5F8F9"/>
          </a:solidFill>
          <a:ln w="12192">
            <a:solidFill>
              <a:srgbClr val="5D6F7E"/>
            </a:solidFill>
          </a:ln>
        </p:spPr>
        <p:txBody>
          <a:bodyPr vert="horz" wrap="square" lIns="0" tIns="42545" rIns="0" bIns="0" rtlCol="0">
            <a:spAutoFit/>
          </a:bodyPr>
          <a:lstStyle/>
          <a:p>
            <a:pPr marL="1607820">
              <a:spcBef>
                <a:spcPts val="335"/>
              </a:spcBef>
            </a:pPr>
            <a:r>
              <a:rPr sz="1100" b="1" spc="-5" dirty="0">
                <a:solidFill>
                  <a:srgbClr val="5D6F7E"/>
                </a:solidFill>
                <a:latin typeface="Arial"/>
                <a:cs typeface="Arial"/>
              </a:rPr>
              <a:t>Responsibilities</a:t>
            </a:r>
            <a:endParaRPr sz="1100" dirty="0">
              <a:latin typeface="Arial"/>
              <a:cs typeface="Arial"/>
            </a:endParaRPr>
          </a:p>
          <a:p>
            <a:pPr marL="377190" marR="101600" indent="-286385">
              <a:spcBef>
                <a:spcPts val="605"/>
              </a:spcBef>
              <a:buAutoNum type="arabicPeriod"/>
              <a:tabLst>
                <a:tab pos="377190" algn="l"/>
                <a:tab pos="377825" algn="l"/>
              </a:tabLst>
            </a:pPr>
            <a:r>
              <a:rPr sz="1100" spc="-5" dirty="0">
                <a:solidFill>
                  <a:srgbClr val="5D6F7E"/>
                </a:solidFill>
                <a:latin typeface="Arial"/>
                <a:cs typeface="Arial"/>
              </a:rPr>
              <a:t>Focus on the delivery </a:t>
            </a:r>
            <a:r>
              <a:rPr sz="1100" dirty="0">
                <a:solidFill>
                  <a:srgbClr val="5D6F7E"/>
                </a:solidFill>
                <a:latin typeface="Arial"/>
                <a:cs typeface="Arial"/>
              </a:rPr>
              <a:t>of </a:t>
            </a:r>
            <a:r>
              <a:rPr sz="1100" spc="-5" dirty="0">
                <a:solidFill>
                  <a:srgbClr val="5D6F7E"/>
                </a:solidFill>
                <a:latin typeface="Arial"/>
                <a:cs typeface="Arial"/>
              </a:rPr>
              <a:t>the </a:t>
            </a:r>
            <a:r>
              <a:rPr sz="1100" spc="5" dirty="0">
                <a:solidFill>
                  <a:srgbClr val="5D6F7E"/>
                </a:solidFill>
                <a:latin typeface="Arial"/>
                <a:cs typeface="Arial"/>
              </a:rPr>
              <a:t>CWT </a:t>
            </a:r>
            <a:r>
              <a:rPr sz="1100" spc="-5" dirty="0">
                <a:solidFill>
                  <a:srgbClr val="5D6F7E"/>
                </a:solidFill>
                <a:latin typeface="Arial"/>
                <a:cs typeface="Arial"/>
              </a:rPr>
              <a:t>standards, identify issues and  mitigations relating </a:t>
            </a:r>
            <a:r>
              <a:rPr sz="1100" dirty="0">
                <a:solidFill>
                  <a:srgbClr val="5D6F7E"/>
                </a:solidFill>
                <a:latin typeface="Arial"/>
                <a:cs typeface="Arial"/>
              </a:rPr>
              <a:t>to </a:t>
            </a:r>
            <a:r>
              <a:rPr lang="en-GB" sz="1100" spc="-5" dirty="0">
                <a:solidFill>
                  <a:srgbClr val="5D6F7E"/>
                </a:solidFill>
                <a:latin typeface="Arial"/>
                <a:cs typeface="Arial"/>
              </a:rPr>
              <a:t>SWAG</a:t>
            </a:r>
            <a:r>
              <a:rPr sz="1100" spc="-5" dirty="0">
                <a:solidFill>
                  <a:srgbClr val="5D6F7E"/>
                </a:solidFill>
                <a:latin typeface="Arial"/>
                <a:cs typeface="Arial"/>
              </a:rPr>
              <a:t> cancer performance by reviewing current  published data, unpublished data and </a:t>
            </a:r>
            <a:r>
              <a:rPr sz="1100" dirty="0">
                <a:solidFill>
                  <a:srgbClr val="5D6F7E"/>
                </a:solidFill>
                <a:latin typeface="Arial"/>
                <a:cs typeface="Arial"/>
              </a:rPr>
              <a:t>soft </a:t>
            </a:r>
            <a:r>
              <a:rPr sz="1100" spc="-5" dirty="0">
                <a:solidFill>
                  <a:srgbClr val="5D6F7E"/>
                </a:solidFill>
                <a:latin typeface="Arial"/>
                <a:cs typeface="Arial"/>
              </a:rPr>
              <a:t>intelligence where</a:t>
            </a:r>
            <a:r>
              <a:rPr sz="1100" spc="25" dirty="0">
                <a:solidFill>
                  <a:srgbClr val="5D6F7E"/>
                </a:solidFill>
                <a:latin typeface="Arial"/>
                <a:cs typeface="Arial"/>
              </a:rPr>
              <a:t> </a:t>
            </a:r>
            <a:r>
              <a:rPr sz="1100" spc="-5" dirty="0">
                <a:solidFill>
                  <a:srgbClr val="5D6F7E"/>
                </a:solidFill>
                <a:latin typeface="Arial"/>
                <a:cs typeface="Arial"/>
              </a:rPr>
              <a:t>appropriate.</a:t>
            </a:r>
            <a:endParaRPr sz="1100" dirty="0">
              <a:latin typeface="Arial"/>
              <a:cs typeface="Arial"/>
            </a:endParaRPr>
          </a:p>
          <a:p>
            <a:pPr marL="377190" marR="175895" indent="-286385">
              <a:spcBef>
                <a:spcPts val="300"/>
              </a:spcBef>
              <a:buAutoNum type="arabicPeriod"/>
              <a:tabLst>
                <a:tab pos="377190" algn="l"/>
                <a:tab pos="377825" algn="l"/>
              </a:tabLst>
            </a:pPr>
            <a:r>
              <a:rPr sz="1100" dirty="0">
                <a:solidFill>
                  <a:srgbClr val="5D6F7E"/>
                </a:solidFill>
                <a:latin typeface="Arial"/>
                <a:cs typeface="Arial"/>
              </a:rPr>
              <a:t>Work </a:t>
            </a:r>
            <a:r>
              <a:rPr sz="1100" spc="-5" dirty="0">
                <a:solidFill>
                  <a:srgbClr val="5D6F7E"/>
                </a:solidFill>
                <a:latin typeface="Arial"/>
                <a:cs typeface="Arial"/>
              </a:rPr>
              <a:t>across the sector </a:t>
            </a:r>
            <a:r>
              <a:rPr sz="1100" dirty="0">
                <a:solidFill>
                  <a:srgbClr val="5D6F7E"/>
                </a:solidFill>
                <a:latin typeface="Arial"/>
                <a:cs typeface="Arial"/>
              </a:rPr>
              <a:t>to </a:t>
            </a:r>
            <a:r>
              <a:rPr sz="1100" spc="-5" dirty="0">
                <a:solidFill>
                  <a:srgbClr val="5D6F7E"/>
                </a:solidFill>
                <a:latin typeface="Arial"/>
                <a:cs typeface="Arial"/>
              </a:rPr>
              <a:t>identify where activity increases may provide  advance warning, </a:t>
            </a:r>
            <a:r>
              <a:rPr sz="1100" dirty="0">
                <a:solidFill>
                  <a:srgbClr val="5D6F7E"/>
                </a:solidFill>
                <a:latin typeface="Arial"/>
                <a:cs typeface="Arial"/>
              </a:rPr>
              <a:t>prospective understanding, of upcoming</a:t>
            </a:r>
            <a:r>
              <a:rPr sz="1100" spc="-140" dirty="0">
                <a:solidFill>
                  <a:srgbClr val="5D6F7E"/>
                </a:solidFill>
                <a:latin typeface="Arial"/>
                <a:cs typeface="Arial"/>
              </a:rPr>
              <a:t> </a:t>
            </a:r>
            <a:r>
              <a:rPr sz="1100" dirty="0">
                <a:solidFill>
                  <a:srgbClr val="5D6F7E"/>
                </a:solidFill>
                <a:latin typeface="Arial"/>
                <a:cs typeface="Arial"/>
              </a:rPr>
              <a:t>performance  </a:t>
            </a:r>
            <a:r>
              <a:rPr sz="1100" spc="-5" dirty="0">
                <a:solidFill>
                  <a:srgbClr val="5D6F7E"/>
                </a:solidFill>
                <a:latin typeface="Arial"/>
                <a:cs typeface="Arial"/>
              </a:rPr>
              <a:t>concerns and mitigate against these, escalating as</a:t>
            </a:r>
            <a:r>
              <a:rPr sz="1100" spc="-90" dirty="0">
                <a:solidFill>
                  <a:srgbClr val="5D6F7E"/>
                </a:solidFill>
                <a:latin typeface="Arial"/>
                <a:cs typeface="Arial"/>
              </a:rPr>
              <a:t> </a:t>
            </a:r>
            <a:r>
              <a:rPr sz="1100" spc="-5" dirty="0">
                <a:solidFill>
                  <a:srgbClr val="5D6F7E"/>
                </a:solidFill>
                <a:latin typeface="Arial"/>
                <a:cs typeface="Arial"/>
              </a:rPr>
              <a:t>required.</a:t>
            </a:r>
            <a:endParaRPr sz="1100" dirty="0">
              <a:latin typeface="Arial"/>
              <a:cs typeface="Arial"/>
            </a:endParaRPr>
          </a:p>
          <a:p>
            <a:pPr marL="377190" marR="111125" indent="-286385">
              <a:spcBef>
                <a:spcPts val="300"/>
              </a:spcBef>
              <a:buAutoNum type="arabicPeriod"/>
              <a:tabLst>
                <a:tab pos="377190" algn="l"/>
                <a:tab pos="377825" algn="l"/>
              </a:tabLst>
            </a:pPr>
            <a:r>
              <a:rPr sz="1100" spc="-5" dirty="0">
                <a:solidFill>
                  <a:srgbClr val="5D6F7E"/>
                </a:solidFill>
                <a:latin typeface="Arial"/>
                <a:cs typeface="Arial"/>
              </a:rPr>
              <a:t>Develop and monitor delivery </a:t>
            </a:r>
            <a:r>
              <a:rPr sz="1100" dirty="0">
                <a:solidFill>
                  <a:srgbClr val="5D6F7E"/>
                </a:solidFill>
                <a:latin typeface="Arial"/>
                <a:cs typeface="Arial"/>
              </a:rPr>
              <a:t>of </a:t>
            </a:r>
            <a:r>
              <a:rPr sz="1100" spc="-5" dirty="0">
                <a:solidFill>
                  <a:srgbClr val="5D6F7E"/>
                </a:solidFill>
                <a:latin typeface="Arial"/>
                <a:cs typeface="Arial"/>
              </a:rPr>
              <a:t>an annual SMART </a:t>
            </a:r>
            <a:r>
              <a:rPr sz="1100" dirty="0">
                <a:solidFill>
                  <a:srgbClr val="5D6F7E"/>
                </a:solidFill>
                <a:latin typeface="Arial"/>
                <a:cs typeface="Arial"/>
              </a:rPr>
              <a:t>work-programme that  focusses the </a:t>
            </a:r>
            <a:r>
              <a:rPr sz="1100" spc="-5" dirty="0">
                <a:solidFill>
                  <a:srgbClr val="5D6F7E"/>
                </a:solidFill>
                <a:latin typeface="Arial"/>
                <a:cs typeface="Arial"/>
              </a:rPr>
              <a:t>system </a:t>
            </a:r>
            <a:r>
              <a:rPr sz="1100" dirty="0">
                <a:solidFill>
                  <a:srgbClr val="5D6F7E"/>
                </a:solidFill>
                <a:latin typeface="Arial"/>
                <a:cs typeface="Arial"/>
              </a:rPr>
              <a:t>on it’s agreed</a:t>
            </a:r>
            <a:r>
              <a:rPr sz="1100" spc="-95" dirty="0">
                <a:solidFill>
                  <a:srgbClr val="5D6F7E"/>
                </a:solidFill>
                <a:latin typeface="Arial"/>
                <a:cs typeface="Arial"/>
              </a:rPr>
              <a:t> </a:t>
            </a:r>
            <a:r>
              <a:rPr sz="1100" dirty="0">
                <a:solidFill>
                  <a:srgbClr val="5D6F7E"/>
                </a:solidFill>
                <a:latin typeface="Arial"/>
                <a:cs typeface="Arial"/>
              </a:rPr>
              <a:t>priorities.</a:t>
            </a:r>
            <a:endParaRPr sz="1100" dirty="0">
              <a:latin typeface="Arial"/>
              <a:cs typeface="Arial"/>
            </a:endParaRPr>
          </a:p>
          <a:p>
            <a:pPr marL="377190" marR="154305" indent="-286385">
              <a:spcBef>
                <a:spcPts val="300"/>
              </a:spcBef>
              <a:buAutoNum type="arabicPeriod"/>
              <a:tabLst>
                <a:tab pos="377190" algn="l"/>
                <a:tab pos="377825" algn="l"/>
              </a:tabLst>
            </a:pPr>
            <a:r>
              <a:rPr sz="1100" spc="-5" dirty="0">
                <a:solidFill>
                  <a:srgbClr val="5D6F7E"/>
                </a:solidFill>
                <a:latin typeface="Arial"/>
                <a:cs typeface="Arial"/>
              </a:rPr>
              <a:t>Monitor and influence delivery </a:t>
            </a:r>
            <a:r>
              <a:rPr sz="1100" dirty="0">
                <a:solidFill>
                  <a:srgbClr val="5D6F7E"/>
                </a:solidFill>
                <a:latin typeface="Arial"/>
                <a:cs typeface="Arial"/>
              </a:rPr>
              <a:t>of </a:t>
            </a:r>
            <a:r>
              <a:rPr sz="1100" spc="-5" dirty="0">
                <a:solidFill>
                  <a:srgbClr val="5D6F7E"/>
                </a:solidFill>
                <a:latin typeface="Arial"/>
                <a:cs typeface="Arial"/>
              </a:rPr>
              <a:t>the system-wide recovery action plan  and escalate any areas </a:t>
            </a:r>
            <a:r>
              <a:rPr sz="1100" dirty="0">
                <a:solidFill>
                  <a:srgbClr val="5D6F7E"/>
                </a:solidFill>
                <a:latin typeface="Arial"/>
                <a:cs typeface="Arial"/>
              </a:rPr>
              <a:t>of </a:t>
            </a:r>
            <a:r>
              <a:rPr sz="1100" spc="-5" dirty="0">
                <a:solidFill>
                  <a:srgbClr val="5D6F7E"/>
                </a:solidFill>
                <a:latin typeface="Arial"/>
                <a:cs typeface="Arial"/>
              </a:rPr>
              <a:t>concern as required </a:t>
            </a:r>
            <a:endParaRPr lang="en-GB" sz="1100" spc="-5" dirty="0">
              <a:solidFill>
                <a:srgbClr val="5D6F7E"/>
              </a:solidFill>
              <a:latin typeface="Arial"/>
              <a:cs typeface="Arial"/>
            </a:endParaRPr>
          </a:p>
          <a:p>
            <a:pPr marL="377190" marR="154305" indent="-286385">
              <a:spcBef>
                <a:spcPts val="300"/>
              </a:spcBef>
              <a:buAutoNum type="arabicPeriod"/>
              <a:tabLst>
                <a:tab pos="377190" algn="l"/>
                <a:tab pos="377825" algn="l"/>
              </a:tabLst>
            </a:pPr>
            <a:r>
              <a:rPr sz="1100" spc="-5" dirty="0">
                <a:solidFill>
                  <a:srgbClr val="5D6F7E"/>
                </a:solidFill>
                <a:latin typeface="Arial"/>
                <a:cs typeface="Arial"/>
              </a:rPr>
              <a:t>Prepare a monthly </a:t>
            </a:r>
            <a:r>
              <a:rPr lang="en-GB" sz="1100" spc="-5" dirty="0">
                <a:solidFill>
                  <a:srgbClr val="5D6F7E"/>
                </a:solidFill>
                <a:latin typeface="Arial"/>
                <a:cs typeface="Arial"/>
              </a:rPr>
              <a:t>SWAG</a:t>
            </a:r>
            <a:r>
              <a:rPr sz="1100" spc="-5" dirty="0">
                <a:solidFill>
                  <a:srgbClr val="5D6F7E"/>
                </a:solidFill>
                <a:latin typeface="Arial"/>
                <a:cs typeface="Arial"/>
              </a:rPr>
              <a:t> STP Performance and Transformation </a:t>
            </a:r>
            <a:r>
              <a:rPr sz="1100" dirty="0">
                <a:solidFill>
                  <a:srgbClr val="5D6F7E"/>
                </a:solidFill>
                <a:latin typeface="Arial"/>
                <a:cs typeface="Arial"/>
              </a:rPr>
              <a:t>report, for  </a:t>
            </a:r>
            <a:r>
              <a:rPr sz="1100" spc="-5" dirty="0">
                <a:solidFill>
                  <a:srgbClr val="5D6F7E"/>
                </a:solidFill>
                <a:latin typeface="Arial"/>
                <a:cs typeface="Arial"/>
              </a:rPr>
              <a:t>circulation </a:t>
            </a:r>
            <a:r>
              <a:rPr sz="1100" dirty="0">
                <a:solidFill>
                  <a:srgbClr val="5D6F7E"/>
                </a:solidFill>
                <a:latin typeface="Arial"/>
                <a:cs typeface="Arial"/>
              </a:rPr>
              <a:t>to </a:t>
            </a:r>
            <a:r>
              <a:rPr sz="1100" spc="-5" dirty="0">
                <a:solidFill>
                  <a:srgbClr val="5D6F7E"/>
                </a:solidFill>
                <a:latin typeface="Arial"/>
                <a:cs typeface="Arial"/>
              </a:rPr>
              <a:t>key stakeholders. This will highlight system and  </a:t>
            </a:r>
            <a:r>
              <a:rPr sz="1100" dirty="0">
                <a:solidFill>
                  <a:srgbClr val="5D6F7E"/>
                </a:solidFill>
                <a:latin typeface="Arial"/>
                <a:cs typeface="Arial"/>
              </a:rPr>
              <a:t>organizational progress, priorities and</a:t>
            </a:r>
            <a:r>
              <a:rPr sz="1100" spc="-114" dirty="0">
                <a:solidFill>
                  <a:srgbClr val="5D6F7E"/>
                </a:solidFill>
                <a:latin typeface="Arial"/>
                <a:cs typeface="Arial"/>
              </a:rPr>
              <a:t> </a:t>
            </a:r>
            <a:r>
              <a:rPr sz="1100" dirty="0">
                <a:solidFill>
                  <a:srgbClr val="5D6F7E"/>
                </a:solidFill>
                <a:latin typeface="Arial"/>
                <a:cs typeface="Arial"/>
              </a:rPr>
              <a:t>risks.</a:t>
            </a:r>
            <a:endParaRPr sz="1100" dirty="0">
              <a:latin typeface="Arial"/>
              <a:cs typeface="Arial"/>
            </a:endParaRPr>
          </a:p>
          <a:p>
            <a:pPr marL="377190" marR="338455" indent="-286385">
              <a:spcBef>
                <a:spcPts val="305"/>
              </a:spcBef>
              <a:buAutoNum type="arabicPeriod"/>
              <a:tabLst>
                <a:tab pos="377190" algn="l"/>
                <a:tab pos="377825" algn="l"/>
              </a:tabLst>
            </a:pPr>
            <a:r>
              <a:rPr sz="1100" spc="-5" dirty="0">
                <a:solidFill>
                  <a:srgbClr val="5D6F7E"/>
                </a:solidFill>
                <a:latin typeface="Arial"/>
                <a:cs typeface="Arial"/>
              </a:rPr>
              <a:t>Develop and </a:t>
            </a:r>
            <a:r>
              <a:rPr sz="1100" dirty="0">
                <a:solidFill>
                  <a:srgbClr val="5D6F7E"/>
                </a:solidFill>
                <a:latin typeface="Arial"/>
                <a:cs typeface="Arial"/>
              </a:rPr>
              <a:t>ratify </a:t>
            </a:r>
            <a:r>
              <a:rPr sz="1100" spc="-5" dirty="0">
                <a:solidFill>
                  <a:srgbClr val="5D6F7E"/>
                </a:solidFill>
                <a:latin typeface="Arial"/>
                <a:cs typeface="Arial"/>
              </a:rPr>
              <a:t>policies and procedures relating </a:t>
            </a:r>
            <a:r>
              <a:rPr sz="1100" dirty="0">
                <a:solidFill>
                  <a:srgbClr val="5D6F7E"/>
                </a:solidFill>
                <a:latin typeface="Arial"/>
                <a:cs typeface="Arial"/>
              </a:rPr>
              <a:t>to </a:t>
            </a:r>
            <a:r>
              <a:rPr sz="1100" spc="-5" dirty="0">
                <a:solidFill>
                  <a:srgbClr val="5D6F7E"/>
                </a:solidFill>
                <a:latin typeface="Arial"/>
                <a:cs typeface="Arial"/>
              </a:rPr>
              <a:t>performance  delivery, and undertake </a:t>
            </a:r>
            <a:r>
              <a:rPr sz="1100" dirty="0">
                <a:solidFill>
                  <a:srgbClr val="5D6F7E"/>
                </a:solidFill>
                <a:latin typeface="Arial"/>
                <a:cs typeface="Arial"/>
              </a:rPr>
              <a:t>to </a:t>
            </a:r>
            <a:r>
              <a:rPr sz="1100" spc="-5" dirty="0">
                <a:solidFill>
                  <a:srgbClr val="5D6F7E"/>
                </a:solidFill>
                <a:latin typeface="Arial"/>
                <a:cs typeface="Arial"/>
              </a:rPr>
              <a:t>review current policies by their review due  date </a:t>
            </a:r>
            <a:r>
              <a:rPr sz="1100" dirty="0">
                <a:solidFill>
                  <a:srgbClr val="5D6F7E"/>
                </a:solidFill>
                <a:latin typeface="Arial"/>
                <a:cs typeface="Arial"/>
              </a:rPr>
              <a:t>to </a:t>
            </a:r>
            <a:r>
              <a:rPr sz="1100" spc="-5" dirty="0">
                <a:solidFill>
                  <a:srgbClr val="5D6F7E"/>
                </a:solidFill>
                <a:latin typeface="Arial"/>
                <a:cs typeface="Arial"/>
              </a:rPr>
              <a:t>ensure they are still relevant and </a:t>
            </a:r>
            <a:r>
              <a:rPr sz="1100" dirty="0">
                <a:solidFill>
                  <a:srgbClr val="5D6F7E"/>
                </a:solidFill>
                <a:latin typeface="Arial"/>
                <a:cs typeface="Arial"/>
              </a:rPr>
              <a:t>fit for</a:t>
            </a:r>
            <a:r>
              <a:rPr sz="1100" spc="-55" dirty="0">
                <a:solidFill>
                  <a:srgbClr val="5D6F7E"/>
                </a:solidFill>
                <a:latin typeface="Arial"/>
                <a:cs typeface="Arial"/>
              </a:rPr>
              <a:t> </a:t>
            </a:r>
            <a:r>
              <a:rPr sz="1100" spc="-5" dirty="0">
                <a:solidFill>
                  <a:srgbClr val="5D6F7E"/>
                </a:solidFill>
                <a:latin typeface="Arial"/>
                <a:cs typeface="Arial"/>
              </a:rPr>
              <a:t>purpose.</a:t>
            </a:r>
            <a:endParaRPr sz="1100" dirty="0">
              <a:latin typeface="Arial"/>
              <a:cs typeface="Arial"/>
            </a:endParaRPr>
          </a:p>
          <a:p>
            <a:pPr marL="377190" marR="104139" indent="-286385">
              <a:spcBef>
                <a:spcPts val="300"/>
              </a:spcBef>
              <a:buAutoNum type="arabicPeriod"/>
              <a:tabLst>
                <a:tab pos="377190" algn="l"/>
                <a:tab pos="377825" algn="l"/>
              </a:tabLst>
            </a:pPr>
            <a:r>
              <a:rPr sz="1100" spc="-5" dirty="0">
                <a:solidFill>
                  <a:srgbClr val="5D6F7E"/>
                </a:solidFill>
                <a:latin typeface="Arial"/>
                <a:cs typeface="Arial"/>
              </a:rPr>
              <a:t>Undertake ad hoc reviews audits </a:t>
            </a:r>
            <a:r>
              <a:rPr sz="1100" dirty="0">
                <a:solidFill>
                  <a:srgbClr val="5D6F7E"/>
                </a:solidFill>
                <a:latin typeface="Arial"/>
                <a:cs typeface="Arial"/>
              </a:rPr>
              <a:t>to </a:t>
            </a:r>
            <a:r>
              <a:rPr sz="1100" spc="-5" dirty="0">
                <a:solidFill>
                  <a:srgbClr val="5D6F7E"/>
                </a:solidFill>
                <a:latin typeface="Arial"/>
                <a:cs typeface="Arial"/>
              </a:rPr>
              <a:t>monitor adherence agreed pathways,  policies and</a:t>
            </a:r>
            <a:r>
              <a:rPr sz="1100" spc="-35" dirty="0">
                <a:solidFill>
                  <a:srgbClr val="5D6F7E"/>
                </a:solidFill>
                <a:latin typeface="Arial"/>
                <a:cs typeface="Arial"/>
              </a:rPr>
              <a:t> </a:t>
            </a:r>
            <a:r>
              <a:rPr sz="1100" spc="-5" dirty="0">
                <a:solidFill>
                  <a:srgbClr val="5D6F7E"/>
                </a:solidFill>
                <a:latin typeface="Arial"/>
                <a:cs typeface="Arial"/>
              </a:rPr>
              <a:t>procedures.</a:t>
            </a:r>
            <a:endParaRPr sz="1100" dirty="0">
              <a:latin typeface="Arial"/>
              <a:cs typeface="Arial"/>
            </a:endParaRPr>
          </a:p>
        </p:txBody>
      </p:sp>
      <p:sp>
        <p:nvSpPr>
          <p:cNvPr id="8" name="object 4">
            <a:extLst>
              <a:ext uri="{FF2B5EF4-FFF2-40B4-BE49-F238E27FC236}">
                <a16:creationId xmlns:a16="http://schemas.microsoft.com/office/drawing/2014/main" xmlns="" id="{C6B19ADA-97C1-4124-82B8-330FBE28D9C6}"/>
              </a:ext>
            </a:extLst>
          </p:cNvPr>
          <p:cNvSpPr txBox="1"/>
          <p:nvPr/>
        </p:nvSpPr>
        <p:spPr>
          <a:xfrm>
            <a:off x="1740217" y="1196160"/>
            <a:ext cx="8711565" cy="889345"/>
          </a:xfrm>
          <a:prstGeom prst="rect">
            <a:avLst/>
          </a:prstGeom>
          <a:solidFill>
            <a:srgbClr val="C6D5E8"/>
          </a:solidFill>
          <a:ln w="12192">
            <a:solidFill>
              <a:srgbClr val="5D6F7E"/>
            </a:solidFill>
          </a:ln>
        </p:spPr>
        <p:txBody>
          <a:bodyPr vert="horz" wrap="square" lIns="0" tIns="42544" rIns="0" bIns="0" rtlCol="0">
            <a:spAutoFit/>
          </a:bodyPr>
          <a:lstStyle/>
          <a:p>
            <a:pPr marL="1270" algn="ctr">
              <a:spcBef>
                <a:spcPts val="334"/>
              </a:spcBef>
            </a:pPr>
            <a:r>
              <a:rPr sz="1100" b="1" spc="-5" dirty="0">
                <a:solidFill>
                  <a:srgbClr val="5D6F7E"/>
                </a:solidFill>
                <a:latin typeface="Arial"/>
                <a:cs typeface="Arial"/>
              </a:rPr>
              <a:t>Purpose</a:t>
            </a:r>
            <a:endParaRPr sz="1100" dirty="0">
              <a:latin typeface="Arial"/>
              <a:cs typeface="Arial"/>
            </a:endParaRPr>
          </a:p>
          <a:p>
            <a:pPr marL="133985" marR="134620" algn="ctr"/>
            <a:r>
              <a:rPr sz="1100" spc="-5" dirty="0">
                <a:solidFill>
                  <a:srgbClr val="5D6F7E"/>
                </a:solidFill>
                <a:latin typeface="Arial"/>
                <a:cs typeface="Arial"/>
              </a:rPr>
              <a:t>The </a:t>
            </a:r>
            <a:r>
              <a:rPr lang="en-GB" sz="1100" b="1" spc="-5" dirty="0">
                <a:solidFill>
                  <a:srgbClr val="5D6F7E"/>
                </a:solidFill>
                <a:latin typeface="Arial"/>
                <a:cs typeface="Arial"/>
              </a:rPr>
              <a:t>SWAG</a:t>
            </a:r>
            <a:r>
              <a:rPr sz="1100" b="1" spc="-5" dirty="0">
                <a:solidFill>
                  <a:srgbClr val="5D6F7E"/>
                </a:solidFill>
                <a:latin typeface="Arial"/>
                <a:cs typeface="Arial"/>
              </a:rPr>
              <a:t> Cancer Performance </a:t>
            </a:r>
            <a:r>
              <a:rPr lang="en-GB" sz="1100" b="1" spc="-5" dirty="0">
                <a:solidFill>
                  <a:srgbClr val="5D6F7E"/>
                </a:solidFill>
                <a:latin typeface="Arial"/>
                <a:cs typeface="Arial"/>
              </a:rPr>
              <a:t>Improvement</a:t>
            </a:r>
            <a:r>
              <a:rPr sz="1100" b="1" dirty="0">
                <a:solidFill>
                  <a:srgbClr val="5D6F7E"/>
                </a:solidFill>
                <a:latin typeface="Arial"/>
                <a:cs typeface="Arial"/>
              </a:rPr>
              <a:t> </a:t>
            </a:r>
            <a:r>
              <a:rPr sz="1100" b="1" spc="-5" dirty="0">
                <a:solidFill>
                  <a:srgbClr val="5D6F7E"/>
                </a:solidFill>
                <a:latin typeface="Arial"/>
                <a:cs typeface="Arial"/>
              </a:rPr>
              <a:t>Group </a:t>
            </a:r>
            <a:r>
              <a:rPr sz="1100" spc="-5" dirty="0">
                <a:solidFill>
                  <a:srgbClr val="5D6F7E"/>
                </a:solidFill>
                <a:latin typeface="Arial"/>
                <a:cs typeface="Arial"/>
              </a:rPr>
              <a:t>will identify and address any issues as they arise </a:t>
            </a:r>
            <a:r>
              <a:rPr sz="1100" dirty="0">
                <a:solidFill>
                  <a:srgbClr val="5D6F7E"/>
                </a:solidFill>
                <a:latin typeface="Arial"/>
                <a:cs typeface="Arial"/>
              </a:rPr>
              <a:t>that </a:t>
            </a:r>
            <a:r>
              <a:rPr sz="1100" spc="-5" dirty="0">
                <a:solidFill>
                  <a:srgbClr val="5D6F7E"/>
                </a:solidFill>
                <a:latin typeface="Arial"/>
                <a:cs typeface="Arial"/>
              </a:rPr>
              <a:t>are impacting delivery </a:t>
            </a:r>
            <a:r>
              <a:rPr sz="1100" dirty="0">
                <a:solidFill>
                  <a:srgbClr val="5D6F7E"/>
                </a:solidFill>
                <a:latin typeface="Arial"/>
                <a:cs typeface="Arial"/>
              </a:rPr>
              <a:t>of </a:t>
            </a:r>
            <a:r>
              <a:rPr sz="1100" spc="-5" dirty="0">
                <a:solidFill>
                  <a:srgbClr val="5D6F7E"/>
                </a:solidFill>
                <a:latin typeface="Arial"/>
                <a:cs typeface="Arial"/>
              </a:rPr>
              <a:t>efficient system wide pathways and  ensure the Cancer </a:t>
            </a:r>
            <a:r>
              <a:rPr sz="1100" dirty="0">
                <a:solidFill>
                  <a:srgbClr val="5D6F7E"/>
                </a:solidFill>
                <a:latin typeface="Arial"/>
                <a:cs typeface="Arial"/>
              </a:rPr>
              <a:t>Waiting </a:t>
            </a:r>
            <a:r>
              <a:rPr sz="1100" spc="-5" dirty="0">
                <a:solidFill>
                  <a:srgbClr val="5D6F7E"/>
                </a:solidFill>
                <a:latin typeface="Arial"/>
                <a:cs typeface="Arial"/>
              </a:rPr>
              <a:t>Times </a:t>
            </a:r>
            <a:r>
              <a:rPr sz="1100" dirty="0">
                <a:solidFill>
                  <a:srgbClr val="5D6F7E"/>
                </a:solidFill>
                <a:latin typeface="Arial"/>
                <a:cs typeface="Arial"/>
              </a:rPr>
              <a:t>(CWT) </a:t>
            </a:r>
            <a:r>
              <a:rPr sz="1100" spc="-5" dirty="0">
                <a:solidFill>
                  <a:srgbClr val="5D6F7E"/>
                </a:solidFill>
                <a:latin typeface="Arial"/>
                <a:cs typeface="Arial"/>
              </a:rPr>
              <a:t>standards are </a:t>
            </a:r>
            <a:r>
              <a:rPr sz="1100" dirty="0">
                <a:solidFill>
                  <a:srgbClr val="5D6F7E"/>
                </a:solidFill>
                <a:latin typeface="Arial"/>
                <a:cs typeface="Arial"/>
              </a:rPr>
              <a:t>met at </a:t>
            </a:r>
            <a:r>
              <a:rPr sz="1100" spc="-5" dirty="0">
                <a:solidFill>
                  <a:srgbClr val="5D6F7E"/>
                </a:solidFill>
                <a:latin typeface="Arial"/>
                <a:cs typeface="Arial"/>
              </a:rPr>
              <a:t>an organisational and system level. </a:t>
            </a:r>
            <a:r>
              <a:rPr sz="1100" dirty="0">
                <a:solidFill>
                  <a:srgbClr val="5D6F7E"/>
                </a:solidFill>
                <a:latin typeface="Arial"/>
                <a:cs typeface="Arial"/>
              </a:rPr>
              <a:t>Where </a:t>
            </a:r>
            <a:r>
              <a:rPr sz="1100" spc="-5" dirty="0">
                <a:solidFill>
                  <a:srgbClr val="5D6F7E"/>
                </a:solidFill>
                <a:latin typeface="Arial"/>
                <a:cs typeface="Arial"/>
              </a:rPr>
              <a:t>these are not achieved, the group will make certain </a:t>
            </a:r>
            <a:r>
              <a:rPr sz="1100" dirty="0">
                <a:solidFill>
                  <a:srgbClr val="5D6F7E"/>
                </a:solidFill>
                <a:latin typeface="Arial"/>
                <a:cs typeface="Arial"/>
              </a:rPr>
              <a:t>that  </a:t>
            </a:r>
            <a:r>
              <a:rPr sz="1100" spc="-5" dirty="0">
                <a:solidFill>
                  <a:srgbClr val="5D6F7E"/>
                </a:solidFill>
                <a:latin typeface="Arial"/>
                <a:cs typeface="Arial"/>
              </a:rPr>
              <a:t>appropriate and robust recovery action plans are in place and monitor the delivery </a:t>
            </a:r>
            <a:r>
              <a:rPr sz="1100" dirty="0">
                <a:solidFill>
                  <a:srgbClr val="5D6F7E"/>
                </a:solidFill>
                <a:latin typeface="Arial"/>
                <a:cs typeface="Arial"/>
              </a:rPr>
              <a:t>of </a:t>
            </a:r>
            <a:r>
              <a:rPr sz="1100" spc="-5" dirty="0">
                <a:solidFill>
                  <a:srgbClr val="5D6F7E"/>
                </a:solidFill>
                <a:latin typeface="Arial"/>
                <a:cs typeface="Arial"/>
              </a:rPr>
              <a:t>these, identifying additional </a:t>
            </a:r>
            <a:r>
              <a:rPr sz="1100" dirty="0">
                <a:solidFill>
                  <a:srgbClr val="5D6F7E"/>
                </a:solidFill>
                <a:latin typeface="Arial"/>
                <a:cs typeface="Arial"/>
              </a:rPr>
              <a:t>mitigation </a:t>
            </a:r>
            <a:r>
              <a:rPr sz="1100" spc="-5" dirty="0">
                <a:solidFill>
                  <a:srgbClr val="5D6F7E"/>
                </a:solidFill>
                <a:latin typeface="Arial"/>
                <a:cs typeface="Arial"/>
              </a:rPr>
              <a:t>as</a:t>
            </a:r>
            <a:r>
              <a:rPr sz="1100" spc="-105" dirty="0">
                <a:solidFill>
                  <a:srgbClr val="5D6F7E"/>
                </a:solidFill>
                <a:latin typeface="Arial"/>
                <a:cs typeface="Arial"/>
              </a:rPr>
              <a:t> </a:t>
            </a:r>
            <a:r>
              <a:rPr sz="1100" spc="-5" dirty="0">
                <a:solidFill>
                  <a:srgbClr val="5D6F7E"/>
                </a:solidFill>
                <a:latin typeface="Arial"/>
                <a:cs typeface="Arial"/>
              </a:rPr>
              <a:t>required.</a:t>
            </a:r>
            <a:endParaRPr sz="1100" dirty="0">
              <a:latin typeface="Arial"/>
              <a:cs typeface="Arial"/>
            </a:endParaRPr>
          </a:p>
        </p:txBody>
      </p:sp>
      <p:sp>
        <p:nvSpPr>
          <p:cNvPr id="10" name="object 5">
            <a:extLst>
              <a:ext uri="{FF2B5EF4-FFF2-40B4-BE49-F238E27FC236}">
                <a16:creationId xmlns:a16="http://schemas.microsoft.com/office/drawing/2014/main" xmlns="" id="{0CD8972C-E008-435B-A81A-DA873E5595E6}"/>
              </a:ext>
            </a:extLst>
          </p:cNvPr>
          <p:cNvSpPr txBox="1"/>
          <p:nvPr/>
        </p:nvSpPr>
        <p:spPr>
          <a:xfrm>
            <a:off x="6095998" y="4184779"/>
            <a:ext cx="5838016" cy="2459006"/>
          </a:xfrm>
          <a:prstGeom prst="rect">
            <a:avLst/>
          </a:prstGeom>
          <a:solidFill>
            <a:srgbClr val="F5F8F9"/>
          </a:solidFill>
          <a:ln w="12192">
            <a:solidFill>
              <a:srgbClr val="5D6F7E"/>
            </a:solidFill>
          </a:ln>
        </p:spPr>
        <p:txBody>
          <a:bodyPr vert="horz" wrap="square" lIns="0" tIns="42545" rIns="0" bIns="0" rtlCol="0">
            <a:spAutoFit/>
          </a:bodyPr>
          <a:lstStyle/>
          <a:p>
            <a:pPr algn="ctr">
              <a:spcBef>
                <a:spcPts val="335"/>
              </a:spcBef>
            </a:pPr>
            <a:r>
              <a:rPr sz="1100" b="1" spc="-5" dirty="0">
                <a:solidFill>
                  <a:srgbClr val="5D6F7E"/>
                </a:solidFill>
                <a:latin typeface="Arial"/>
                <a:cs typeface="Arial"/>
              </a:rPr>
              <a:t>Meeting</a:t>
            </a:r>
            <a:r>
              <a:rPr sz="1100" b="1" spc="-30" dirty="0">
                <a:solidFill>
                  <a:srgbClr val="5D6F7E"/>
                </a:solidFill>
                <a:latin typeface="Arial"/>
                <a:cs typeface="Arial"/>
              </a:rPr>
              <a:t> </a:t>
            </a:r>
            <a:r>
              <a:rPr sz="1100" b="1" spc="-5" dirty="0">
                <a:solidFill>
                  <a:srgbClr val="5D6F7E"/>
                </a:solidFill>
                <a:latin typeface="Arial"/>
                <a:cs typeface="Arial"/>
              </a:rPr>
              <a:t>requirements</a:t>
            </a:r>
            <a:endParaRPr sz="1100" dirty="0">
              <a:latin typeface="Arial"/>
              <a:cs typeface="Arial"/>
            </a:endParaRPr>
          </a:p>
          <a:p>
            <a:pPr marL="264160" marR="144145" indent="-172085" algn="just">
              <a:spcBef>
                <a:spcPts val="605"/>
              </a:spcBef>
              <a:buChar char="•"/>
              <a:tabLst>
                <a:tab pos="264795" algn="l"/>
              </a:tabLst>
            </a:pP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 Performance</a:t>
            </a:r>
            <a:r>
              <a:rPr lang="en-GB" sz="1100" spc="-5" dirty="0">
                <a:solidFill>
                  <a:srgbClr val="5D6F7E"/>
                </a:solidFill>
                <a:latin typeface="Arial"/>
                <a:cs typeface="Arial"/>
              </a:rPr>
              <a:t> Improvement</a:t>
            </a:r>
            <a:r>
              <a:rPr sz="1100" spc="-5" dirty="0">
                <a:solidFill>
                  <a:srgbClr val="5D6F7E"/>
                </a:solidFill>
                <a:latin typeface="Arial"/>
                <a:cs typeface="Arial"/>
              </a:rPr>
              <a:t> Group will meet </a:t>
            </a:r>
            <a:r>
              <a:rPr sz="1100" b="1" spc="-10" dirty="0">
                <a:solidFill>
                  <a:srgbClr val="5D6F7E"/>
                </a:solidFill>
                <a:latin typeface="Arial"/>
                <a:cs typeface="Arial"/>
              </a:rPr>
              <a:t>monthly. </a:t>
            </a:r>
            <a:endParaRPr lang="en-GB" sz="1100" b="1" spc="-10" dirty="0">
              <a:solidFill>
                <a:srgbClr val="5D6F7E"/>
              </a:solidFill>
              <a:latin typeface="Arial"/>
              <a:cs typeface="Arial"/>
            </a:endParaRPr>
          </a:p>
          <a:p>
            <a:pPr marL="264160" marR="144145" indent="-172085" algn="just">
              <a:spcBef>
                <a:spcPts val="605"/>
              </a:spcBef>
              <a:buChar char="•"/>
              <a:tabLst>
                <a:tab pos="264795" algn="l"/>
              </a:tabLst>
            </a:pPr>
            <a:r>
              <a:rPr sz="1100" spc="-5" dirty="0">
                <a:solidFill>
                  <a:srgbClr val="5D6F7E"/>
                </a:solidFill>
                <a:latin typeface="Arial"/>
                <a:cs typeface="Arial"/>
              </a:rPr>
              <a:t>The </a:t>
            </a:r>
            <a:r>
              <a:rPr sz="1100" dirty="0">
                <a:solidFill>
                  <a:srgbClr val="5D6F7E"/>
                </a:solidFill>
                <a:latin typeface="Arial"/>
                <a:cs typeface="Arial"/>
              </a:rPr>
              <a:t>group may also hold additional, ad-hoc meetings if required. Papers </a:t>
            </a:r>
            <a:r>
              <a:rPr sz="1100" spc="-5" dirty="0">
                <a:solidFill>
                  <a:srgbClr val="5D6F7E"/>
                </a:solidFill>
                <a:latin typeface="Arial"/>
                <a:cs typeface="Arial"/>
              </a:rPr>
              <a:t>will</a:t>
            </a:r>
            <a:r>
              <a:rPr sz="1100" spc="50" dirty="0">
                <a:solidFill>
                  <a:srgbClr val="5D6F7E"/>
                </a:solidFill>
                <a:latin typeface="Arial"/>
                <a:cs typeface="Arial"/>
              </a:rPr>
              <a:t> </a:t>
            </a:r>
            <a:r>
              <a:rPr sz="1100" dirty="0">
                <a:solidFill>
                  <a:srgbClr val="5D6F7E"/>
                </a:solidFill>
                <a:latin typeface="Arial"/>
                <a:cs typeface="Arial"/>
              </a:rPr>
              <a:t>be</a:t>
            </a:r>
            <a:endParaRPr sz="1100" dirty="0">
              <a:latin typeface="Arial"/>
              <a:cs typeface="Arial"/>
            </a:endParaRPr>
          </a:p>
          <a:p>
            <a:pPr marL="264160">
              <a:spcBef>
                <a:spcPts val="5"/>
              </a:spcBef>
            </a:pPr>
            <a:r>
              <a:rPr sz="1100" spc="-5" dirty="0">
                <a:solidFill>
                  <a:srgbClr val="5D6F7E"/>
                </a:solidFill>
                <a:latin typeface="Arial"/>
                <a:cs typeface="Arial"/>
              </a:rPr>
              <a:t>circulated one week before each meeting</a:t>
            </a:r>
            <a:r>
              <a:rPr sz="1100" spc="-70" dirty="0">
                <a:solidFill>
                  <a:srgbClr val="5D6F7E"/>
                </a:solidFill>
                <a:latin typeface="Arial"/>
                <a:cs typeface="Arial"/>
              </a:rPr>
              <a:t> </a:t>
            </a:r>
            <a:r>
              <a:rPr sz="1100" spc="-5" dirty="0">
                <a:solidFill>
                  <a:srgbClr val="5D6F7E"/>
                </a:solidFill>
                <a:latin typeface="Arial"/>
                <a:cs typeface="Arial"/>
              </a:rPr>
              <a:t>date.</a:t>
            </a:r>
            <a:endParaRPr sz="1100" dirty="0">
              <a:latin typeface="Arial"/>
              <a:cs typeface="Arial"/>
            </a:endParaRPr>
          </a:p>
          <a:p>
            <a:pPr marL="264160" marR="115570" indent="-172085">
              <a:spcBef>
                <a:spcPts val="600"/>
              </a:spcBef>
              <a:buChar char="•"/>
              <a:tabLst>
                <a:tab pos="264160" algn="l"/>
                <a:tab pos="264795" algn="l"/>
              </a:tabLst>
            </a:pPr>
            <a:r>
              <a:rPr sz="1100" spc="-5" dirty="0">
                <a:solidFill>
                  <a:srgbClr val="5D6F7E"/>
                </a:solidFill>
                <a:latin typeface="Arial"/>
                <a:cs typeface="Arial"/>
              </a:rPr>
              <a:t>The Alliance </a:t>
            </a:r>
            <a:r>
              <a:rPr lang="en-GB" sz="1100" spc="-10" dirty="0">
                <a:solidFill>
                  <a:srgbClr val="5D6F7E"/>
                </a:solidFill>
                <a:latin typeface="Arial"/>
                <a:cs typeface="Arial"/>
              </a:rPr>
              <a:t>team</a:t>
            </a:r>
            <a:r>
              <a:rPr sz="1100" spc="-10" dirty="0">
                <a:solidFill>
                  <a:srgbClr val="5D6F7E"/>
                </a:solidFill>
                <a:latin typeface="Arial"/>
                <a:cs typeface="Arial"/>
              </a:rPr>
              <a:t> </a:t>
            </a:r>
            <a:r>
              <a:rPr sz="1100" spc="-5" dirty="0">
                <a:solidFill>
                  <a:srgbClr val="5D6F7E"/>
                </a:solidFill>
                <a:latin typeface="Arial"/>
                <a:cs typeface="Arial"/>
              </a:rPr>
              <a:t>will maintain a single meeting/action </a:t>
            </a:r>
            <a:r>
              <a:rPr sz="1100" dirty="0">
                <a:solidFill>
                  <a:srgbClr val="5D6F7E"/>
                </a:solidFill>
                <a:latin typeface="Arial"/>
                <a:cs typeface="Arial"/>
              </a:rPr>
              <a:t>tracker, </a:t>
            </a:r>
            <a:r>
              <a:rPr sz="1100" spc="-5" dirty="0">
                <a:solidFill>
                  <a:srgbClr val="5D6F7E"/>
                </a:solidFill>
                <a:latin typeface="Arial"/>
                <a:cs typeface="Arial"/>
              </a:rPr>
              <a:t>and will develop  a light-touch, common reporting approach </a:t>
            </a:r>
            <a:r>
              <a:rPr sz="1100" dirty="0">
                <a:solidFill>
                  <a:srgbClr val="5D6F7E"/>
                </a:solidFill>
                <a:latin typeface="Arial"/>
                <a:cs typeface="Arial"/>
              </a:rPr>
              <a:t>for </a:t>
            </a:r>
            <a:r>
              <a:rPr sz="1100" spc="-5" dirty="0">
                <a:solidFill>
                  <a:srgbClr val="5D6F7E"/>
                </a:solidFill>
                <a:latin typeface="Arial"/>
                <a:cs typeface="Arial"/>
              </a:rPr>
              <a:t>use by all delivery groups</a:t>
            </a:r>
            <a:r>
              <a:rPr sz="1100" spc="-60" dirty="0">
                <a:solidFill>
                  <a:srgbClr val="5D6F7E"/>
                </a:solidFill>
                <a:latin typeface="Arial"/>
                <a:cs typeface="Arial"/>
              </a:rPr>
              <a:t> </a:t>
            </a:r>
            <a:r>
              <a:rPr sz="1100" spc="-5" dirty="0">
                <a:solidFill>
                  <a:srgbClr val="5D6F7E"/>
                </a:solidFill>
                <a:latin typeface="Arial"/>
                <a:cs typeface="Arial"/>
              </a:rPr>
              <a:t>in</a:t>
            </a:r>
            <a:endParaRPr sz="1100" dirty="0">
              <a:latin typeface="Arial"/>
              <a:cs typeface="Arial"/>
            </a:endParaRPr>
          </a:p>
          <a:p>
            <a:pPr marL="264160"/>
            <a:r>
              <a:rPr sz="1100" dirty="0">
                <a:solidFill>
                  <a:srgbClr val="5D6F7E"/>
                </a:solidFill>
                <a:latin typeface="Arial"/>
                <a:cs typeface="Arial"/>
              </a:rPr>
              <a:t>relation to the ‘project board’ aspects of their</a:t>
            </a:r>
            <a:r>
              <a:rPr sz="1100" spc="-135" dirty="0">
                <a:solidFill>
                  <a:srgbClr val="5D6F7E"/>
                </a:solidFill>
                <a:latin typeface="Arial"/>
                <a:cs typeface="Arial"/>
              </a:rPr>
              <a:t> </a:t>
            </a:r>
            <a:r>
              <a:rPr sz="1100" spc="-5" dirty="0">
                <a:solidFill>
                  <a:srgbClr val="5D6F7E"/>
                </a:solidFill>
                <a:latin typeface="Arial"/>
                <a:cs typeface="Arial"/>
              </a:rPr>
              <a:t>responsibilities.</a:t>
            </a:r>
            <a:endParaRPr sz="1100" dirty="0">
              <a:latin typeface="Arial"/>
              <a:cs typeface="Arial"/>
            </a:endParaRPr>
          </a:p>
          <a:p>
            <a:pPr marL="264160" marR="273685" indent="-172085">
              <a:spcBef>
                <a:spcPts val="600"/>
              </a:spcBef>
              <a:buChar char="•"/>
              <a:tabLst>
                <a:tab pos="264160" algn="l"/>
                <a:tab pos="264795" algn="l"/>
              </a:tabLst>
            </a:pPr>
            <a:r>
              <a:rPr sz="1100" spc="-5" dirty="0">
                <a:solidFill>
                  <a:srgbClr val="5D6F7E"/>
                </a:solidFill>
                <a:latin typeface="Arial"/>
                <a:cs typeface="Arial"/>
              </a:rPr>
              <a:t>Quorum shall be the Chair (or deputy) plus four others, including </a:t>
            </a:r>
            <a:r>
              <a:rPr sz="1100" dirty="0">
                <a:solidFill>
                  <a:srgbClr val="5D6F7E"/>
                </a:solidFill>
                <a:latin typeface="Arial"/>
                <a:cs typeface="Arial"/>
              </a:rPr>
              <a:t>at </a:t>
            </a:r>
            <a:r>
              <a:rPr sz="1100" spc="-5" dirty="0">
                <a:solidFill>
                  <a:srgbClr val="5D6F7E"/>
                </a:solidFill>
                <a:latin typeface="Arial"/>
                <a:cs typeface="Arial"/>
              </a:rPr>
              <a:t>least one  commissioning and one provider representative, and excluding the Alliance  Managing Director and</a:t>
            </a:r>
            <a:r>
              <a:rPr sz="1100" spc="-35" dirty="0">
                <a:solidFill>
                  <a:srgbClr val="5D6F7E"/>
                </a:solidFill>
                <a:latin typeface="Arial"/>
                <a:cs typeface="Arial"/>
              </a:rPr>
              <a:t> </a:t>
            </a:r>
            <a:r>
              <a:rPr sz="1100" spc="-5" dirty="0">
                <a:solidFill>
                  <a:srgbClr val="5D6F7E"/>
                </a:solidFill>
                <a:latin typeface="Arial"/>
                <a:cs typeface="Arial"/>
              </a:rPr>
              <a:t>lead.</a:t>
            </a:r>
            <a:endParaRPr sz="1100" dirty="0">
              <a:latin typeface="Arial"/>
              <a:cs typeface="Arial"/>
            </a:endParaRPr>
          </a:p>
          <a:p>
            <a:pPr marL="264160" indent="-172085">
              <a:spcBef>
                <a:spcPts val="600"/>
              </a:spcBef>
              <a:buChar char="•"/>
              <a:tabLst>
                <a:tab pos="264160" algn="l"/>
                <a:tab pos="264795" algn="l"/>
              </a:tabLst>
            </a:pPr>
            <a:r>
              <a:rPr sz="1100" dirty="0">
                <a:solidFill>
                  <a:srgbClr val="5D6F7E"/>
                </a:solidFill>
                <a:latin typeface="Arial"/>
                <a:cs typeface="Arial"/>
              </a:rPr>
              <a:t>If</a:t>
            </a:r>
            <a:r>
              <a:rPr sz="1100" spc="-15" dirty="0">
                <a:solidFill>
                  <a:srgbClr val="5D6F7E"/>
                </a:solidFill>
                <a:latin typeface="Arial"/>
                <a:cs typeface="Arial"/>
              </a:rPr>
              <a:t> </a:t>
            </a:r>
            <a:r>
              <a:rPr sz="1100" dirty="0">
                <a:solidFill>
                  <a:srgbClr val="5D6F7E"/>
                </a:solidFill>
                <a:latin typeface="Arial"/>
                <a:cs typeface="Arial"/>
              </a:rPr>
              <a:t>group</a:t>
            </a:r>
            <a:r>
              <a:rPr sz="1100" spc="-15" dirty="0">
                <a:solidFill>
                  <a:srgbClr val="5D6F7E"/>
                </a:solidFill>
                <a:latin typeface="Arial"/>
                <a:cs typeface="Arial"/>
              </a:rPr>
              <a:t> </a:t>
            </a:r>
            <a:r>
              <a:rPr sz="1100" dirty="0">
                <a:solidFill>
                  <a:srgbClr val="5D6F7E"/>
                </a:solidFill>
                <a:latin typeface="Arial"/>
                <a:cs typeface="Arial"/>
              </a:rPr>
              <a:t>members</a:t>
            </a:r>
            <a:r>
              <a:rPr sz="1100" spc="-40" dirty="0">
                <a:solidFill>
                  <a:srgbClr val="5D6F7E"/>
                </a:solidFill>
                <a:latin typeface="Arial"/>
                <a:cs typeface="Arial"/>
              </a:rPr>
              <a:t> </a:t>
            </a:r>
            <a:r>
              <a:rPr sz="1100" dirty="0">
                <a:solidFill>
                  <a:srgbClr val="5D6F7E"/>
                </a:solidFill>
                <a:latin typeface="Arial"/>
                <a:cs typeface="Arial"/>
              </a:rPr>
              <a:t>are</a:t>
            </a:r>
            <a:r>
              <a:rPr sz="1100" spc="-15" dirty="0">
                <a:solidFill>
                  <a:srgbClr val="5D6F7E"/>
                </a:solidFill>
                <a:latin typeface="Arial"/>
                <a:cs typeface="Arial"/>
              </a:rPr>
              <a:t> </a:t>
            </a:r>
            <a:r>
              <a:rPr sz="1100" dirty="0">
                <a:solidFill>
                  <a:srgbClr val="5D6F7E"/>
                </a:solidFill>
                <a:latin typeface="Arial"/>
                <a:cs typeface="Arial"/>
              </a:rPr>
              <a:t>unable</a:t>
            </a:r>
            <a:r>
              <a:rPr sz="1100" spc="-25" dirty="0">
                <a:solidFill>
                  <a:srgbClr val="5D6F7E"/>
                </a:solidFill>
                <a:latin typeface="Arial"/>
                <a:cs typeface="Arial"/>
              </a:rPr>
              <a:t> </a:t>
            </a:r>
            <a:r>
              <a:rPr sz="1100" dirty="0">
                <a:solidFill>
                  <a:srgbClr val="5D6F7E"/>
                </a:solidFill>
                <a:latin typeface="Arial"/>
                <a:cs typeface="Arial"/>
              </a:rPr>
              <a:t>to</a:t>
            </a:r>
            <a:r>
              <a:rPr sz="1100" spc="-5" dirty="0">
                <a:solidFill>
                  <a:srgbClr val="5D6F7E"/>
                </a:solidFill>
                <a:latin typeface="Arial"/>
                <a:cs typeface="Arial"/>
              </a:rPr>
              <a:t> </a:t>
            </a:r>
            <a:r>
              <a:rPr sz="1100" dirty="0">
                <a:solidFill>
                  <a:srgbClr val="5D6F7E"/>
                </a:solidFill>
                <a:latin typeface="Arial"/>
                <a:cs typeface="Arial"/>
              </a:rPr>
              <a:t>attend</a:t>
            </a:r>
            <a:r>
              <a:rPr sz="1100" spc="-25" dirty="0">
                <a:solidFill>
                  <a:srgbClr val="5D6F7E"/>
                </a:solidFill>
                <a:latin typeface="Arial"/>
                <a:cs typeface="Arial"/>
              </a:rPr>
              <a:t> </a:t>
            </a:r>
            <a:r>
              <a:rPr sz="1100" dirty="0">
                <a:solidFill>
                  <a:srgbClr val="5D6F7E"/>
                </a:solidFill>
                <a:latin typeface="Arial"/>
                <a:cs typeface="Arial"/>
              </a:rPr>
              <a:t>meetings,</a:t>
            </a:r>
            <a:r>
              <a:rPr sz="1100" spc="-40" dirty="0">
                <a:solidFill>
                  <a:srgbClr val="5D6F7E"/>
                </a:solidFill>
                <a:latin typeface="Arial"/>
                <a:cs typeface="Arial"/>
              </a:rPr>
              <a:t> </a:t>
            </a:r>
            <a:r>
              <a:rPr sz="1100" dirty="0">
                <a:solidFill>
                  <a:srgbClr val="5D6F7E"/>
                </a:solidFill>
                <a:latin typeface="Arial"/>
                <a:cs typeface="Arial"/>
              </a:rPr>
              <a:t>they</a:t>
            </a:r>
            <a:r>
              <a:rPr sz="1100" spc="-20" dirty="0">
                <a:solidFill>
                  <a:srgbClr val="5D6F7E"/>
                </a:solidFill>
                <a:latin typeface="Arial"/>
                <a:cs typeface="Arial"/>
              </a:rPr>
              <a:t> </a:t>
            </a:r>
            <a:r>
              <a:rPr sz="1100" dirty="0">
                <a:solidFill>
                  <a:srgbClr val="5D6F7E"/>
                </a:solidFill>
                <a:latin typeface="Arial"/>
                <a:cs typeface="Arial"/>
              </a:rPr>
              <a:t>should</a:t>
            </a:r>
            <a:r>
              <a:rPr sz="1100" spc="-25" dirty="0">
                <a:solidFill>
                  <a:srgbClr val="5D6F7E"/>
                </a:solidFill>
                <a:latin typeface="Arial"/>
                <a:cs typeface="Arial"/>
              </a:rPr>
              <a:t> </a:t>
            </a:r>
            <a:r>
              <a:rPr sz="1100" dirty="0">
                <a:solidFill>
                  <a:srgbClr val="5D6F7E"/>
                </a:solidFill>
                <a:latin typeface="Arial"/>
                <a:cs typeface="Arial"/>
              </a:rPr>
              <a:t>send</a:t>
            </a:r>
            <a:r>
              <a:rPr sz="1100" spc="-25" dirty="0">
                <a:solidFill>
                  <a:srgbClr val="5D6F7E"/>
                </a:solidFill>
                <a:latin typeface="Arial"/>
                <a:cs typeface="Arial"/>
              </a:rPr>
              <a:t> </a:t>
            </a:r>
            <a:r>
              <a:rPr sz="1100" dirty="0">
                <a:solidFill>
                  <a:srgbClr val="5D6F7E"/>
                </a:solidFill>
                <a:latin typeface="Arial"/>
                <a:cs typeface="Arial"/>
              </a:rPr>
              <a:t>appropriately</a:t>
            </a:r>
            <a:endParaRPr sz="1100" dirty="0">
              <a:latin typeface="Arial"/>
              <a:cs typeface="Arial"/>
            </a:endParaRPr>
          </a:p>
          <a:p>
            <a:pPr marL="264160"/>
            <a:r>
              <a:rPr sz="1100" spc="-5" dirty="0">
                <a:solidFill>
                  <a:srgbClr val="5D6F7E"/>
                </a:solidFill>
                <a:latin typeface="Arial"/>
                <a:cs typeface="Arial"/>
              </a:rPr>
              <a:t>briefed and empowered deputies on their</a:t>
            </a:r>
            <a:r>
              <a:rPr sz="1100" spc="-75" dirty="0">
                <a:solidFill>
                  <a:srgbClr val="5D6F7E"/>
                </a:solidFill>
                <a:latin typeface="Arial"/>
                <a:cs typeface="Arial"/>
              </a:rPr>
              <a:t> </a:t>
            </a:r>
            <a:r>
              <a:rPr sz="1100" spc="-5" dirty="0">
                <a:solidFill>
                  <a:srgbClr val="5D6F7E"/>
                </a:solidFill>
                <a:latin typeface="Arial"/>
                <a:cs typeface="Arial"/>
              </a:rPr>
              <a:t>behalf.</a:t>
            </a:r>
            <a:endParaRPr sz="1100" dirty="0">
              <a:latin typeface="Arial"/>
              <a:cs typeface="Arial"/>
            </a:endParaRPr>
          </a:p>
        </p:txBody>
      </p:sp>
      <p:sp>
        <p:nvSpPr>
          <p:cNvPr id="11" name="object 6">
            <a:extLst>
              <a:ext uri="{FF2B5EF4-FFF2-40B4-BE49-F238E27FC236}">
                <a16:creationId xmlns:a16="http://schemas.microsoft.com/office/drawing/2014/main" xmlns="" id="{B23E501D-1DA9-48BB-B6EE-7326AF30BE82}"/>
              </a:ext>
            </a:extLst>
          </p:cNvPr>
          <p:cNvSpPr txBox="1"/>
          <p:nvPr/>
        </p:nvSpPr>
        <p:spPr>
          <a:xfrm>
            <a:off x="6095998" y="2401278"/>
            <a:ext cx="5838017" cy="1705595"/>
          </a:xfrm>
          <a:prstGeom prst="rect">
            <a:avLst/>
          </a:prstGeom>
          <a:solidFill>
            <a:srgbClr val="F5F8F9"/>
          </a:solidFill>
          <a:ln w="12192">
            <a:solidFill>
              <a:srgbClr val="5D6F7E"/>
            </a:solidFill>
          </a:ln>
        </p:spPr>
        <p:txBody>
          <a:bodyPr vert="horz" wrap="square" lIns="0" tIns="43180" rIns="0" bIns="0" rtlCol="0" anchor="t">
            <a:spAutoFit/>
          </a:bodyPr>
          <a:lstStyle/>
          <a:p>
            <a:pPr marL="1270" algn="ctr">
              <a:spcBef>
                <a:spcPts val="340"/>
              </a:spcBef>
            </a:pPr>
            <a:r>
              <a:rPr sz="1100" b="1" dirty="0">
                <a:solidFill>
                  <a:srgbClr val="5D6F7E"/>
                </a:solidFill>
                <a:latin typeface="Arial"/>
                <a:cs typeface="Arial"/>
              </a:rPr>
              <a:t>Membership</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Alliance Managing</a:t>
            </a:r>
            <a:r>
              <a:rPr sz="1100" spc="-30" dirty="0">
                <a:solidFill>
                  <a:srgbClr val="5D6F7E"/>
                </a:solidFill>
                <a:latin typeface="Arial"/>
                <a:cs typeface="Arial"/>
              </a:rPr>
              <a:t> </a:t>
            </a:r>
            <a:r>
              <a:rPr sz="1100" spc="-5" dirty="0">
                <a:solidFill>
                  <a:srgbClr val="5D6F7E"/>
                </a:solidFill>
                <a:latin typeface="Arial"/>
                <a:cs typeface="Arial"/>
              </a:rPr>
              <a:t>Director.</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Alliance Performance</a:t>
            </a:r>
            <a:r>
              <a:rPr sz="1100" spc="-40" dirty="0">
                <a:solidFill>
                  <a:srgbClr val="5D6F7E"/>
                </a:solidFill>
                <a:latin typeface="Arial"/>
                <a:cs typeface="Arial"/>
              </a:rPr>
              <a:t> </a:t>
            </a:r>
            <a:r>
              <a:rPr sz="1100" spc="-5" dirty="0">
                <a:solidFill>
                  <a:srgbClr val="5D6F7E"/>
                </a:solidFill>
                <a:latin typeface="Arial"/>
                <a:cs typeface="Arial"/>
              </a:rPr>
              <a:t>Lead</a:t>
            </a:r>
          </a:p>
          <a:p>
            <a:pPr marL="264160" indent="-172085">
              <a:buChar char="•"/>
              <a:tabLst>
                <a:tab pos="264160" algn="l"/>
                <a:tab pos="264795" algn="l"/>
              </a:tabLst>
            </a:pPr>
            <a:r>
              <a:rPr lang="en-GB" sz="1100" spc="-5" dirty="0">
                <a:solidFill>
                  <a:srgbClr val="5D6F7E"/>
                </a:solidFill>
                <a:latin typeface="Arial"/>
                <a:cs typeface="Arial"/>
              </a:rPr>
              <a:t>Regional Cancer Improvement Lead</a:t>
            </a:r>
          </a:p>
          <a:p>
            <a:pPr marL="264160" indent="-172085">
              <a:buChar char="•"/>
              <a:tabLst>
                <a:tab pos="264160" algn="l"/>
                <a:tab pos="264795" algn="l"/>
              </a:tabLst>
            </a:pPr>
            <a:r>
              <a:rPr sz="1100" spc="-5" dirty="0">
                <a:solidFill>
                  <a:srgbClr val="5D6F7E"/>
                </a:solidFill>
                <a:latin typeface="Arial"/>
                <a:cs typeface="Arial"/>
              </a:rPr>
              <a:t>Trust Cancer Leads (DDO, or</a:t>
            </a:r>
            <a:r>
              <a:rPr sz="1100" spc="-25" dirty="0">
                <a:solidFill>
                  <a:srgbClr val="5D6F7E"/>
                </a:solidFill>
                <a:latin typeface="Arial"/>
                <a:cs typeface="Arial"/>
              </a:rPr>
              <a:t> </a:t>
            </a:r>
            <a:r>
              <a:rPr sz="1100" spc="-5" dirty="0">
                <a:solidFill>
                  <a:srgbClr val="5D6F7E"/>
                </a:solidFill>
                <a:latin typeface="Arial"/>
                <a:cs typeface="Arial"/>
              </a:rPr>
              <a:t>equivalent)</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STP Cancer</a:t>
            </a:r>
            <a:r>
              <a:rPr sz="1100" spc="-15" dirty="0">
                <a:solidFill>
                  <a:srgbClr val="5D6F7E"/>
                </a:solidFill>
                <a:latin typeface="Arial"/>
                <a:cs typeface="Arial"/>
              </a:rPr>
              <a:t> </a:t>
            </a:r>
            <a:r>
              <a:rPr sz="1100" spc="-5" dirty="0">
                <a:solidFill>
                  <a:srgbClr val="5D6F7E"/>
                </a:solidFill>
                <a:latin typeface="Arial"/>
                <a:cs typeface="Arial"/>
              </a:rPr>
              <a:t>leads.</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Specialist commissioning</a:t>
            </a:r>
            <a:r>
              <a:rPr sz="1100" spc="-75" dirty="0">
                <a:solidFill>
                  <a:srgbClr val="5D6F7E"/>
                </a:solidFill>
                <a:latin typeface="Arial"/>
                <a:cs typeface="Arial"/>
              </a:rPr>
              <a:t> </a:t>
            </a:r>
            <a:r>
              <a:rPr sz="1100" spc="-5" dirty="0">
                <a:solidFill>
                  <a:srgbClr val="5D6F7E"/>
                </a:solidFill>
                <a:latin typeface="Arial"/>
                <a:cs typeface="Arial"/>
              </a:rPr>
              <a:t>representative.</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Patient</a:t>
            </a:r>
            <a:r>
              <a:rPr sz="1100" spc="-25" dirty="0">
                <a:solidFill>
                  <a:srgbClr val="5D6F7E"/>
                </a:solidFill>
                <a:latin typeface="Arial"/>
                <a:cs typeface="Arial"/>
              </a:rPr>
              <a:t> </a:t>
            </a:r>
            <a:r>
              <a:rPr sz="1100" spc="-5" dirty="0">
                <a:solidFill>
                  <a:srgbClr val="5D6F7E"/>
                </a:solidFill>
                <a:latin typeface="Arial"/>
                <a:cs typeface="Arial"/>
              </a:rPr>
              <a:t>representative.</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Alliance lead </a:t>
            </a:r>
            <a:r>
              <a:rPr sz="1100" dirty="0">
                <a:solidFill>
                  <a:srgbClr val="5D6F7E"/>
                </a:solidFill>
                <a:latin typeface="Arial"/>
                <a:cs typeface="Arial"/>
              </a:rPr>
              <a:t>for </a:t>
            </a:r>
            <a:r>
              <a:rPr sz="1100" spc="-5" dirty="0">
                <a:solidFill>
                  <a:srgbClr val="5D6F7E"/>
                </a:solidFill>
                <a:latin typeface="Arial"/>
                <a:cs typeface="Arial"/>
              </a:rPr>
              <a:t>diagnosis and</a:t>
            </a:r>
            <a:r>
              <a:rPr sz="1100" spc="-80" dirty="0">
                <a:solidFill>
                  <a:srgbClr val="5D6F7E"/>
                </a:solidFill>
                <a:latin typeface="Arial"/>
                <a:cs typeface="Arial"/>
              </a:rPr>
              <a:t> </a:t>
            </a:r>
            <a:r>
              <a:rPr sz="1100" dirty="0">
                <a:solidFill>
                  <a:srgbClr val="5D6F7E"/>
                </a:solidFill>
                <a:latin typeface="Arial"/>
                <a:cs typeface="Arial"/>
              </a:rPr>
              <a:t>treatment</a:t>
            </a:r>
            <a:r>
              <a:rPr lang="en-GB" sz="1100" dirty="0">
                <a:solidFill>
                  <a:srgbClr val="5D6F7E"/>
                </a:solidFill>
                <a:latin typeface="Arial"/>
                <a:cs typeface="Arial"/>
              </a:rPr>
              <a:t>.</a:t>
            </a:r>
            <a:endParaRPr sz="1100" dirty="0">
              <a:latin typeface="Arial"/>
              <a:cs typeface="Arial"/>
            </a:endParaRPr>
          </a:p>
          <a:p>
            <a:pPr marL="92075"/>
            <a:endParaRPr sz="900" dirty="0">
              <a:latin typeface="Arial"/>
              <a:cs typeface="Arial"/>
            </a:endParaRPr>
          </a:p>
        </p:txBody>
      </p:sp>
    </p:spTree>
    <p:extLst>
      <p:ext uri="{BB962C8B-B14F-4D97-AF65-F5344CB8AC3E}">
        <p14:creationId xmlns:p14="http://schemas.microsoft.com/office/powerpoint/2010/main" val="3016483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25DC9E0-323F-4147-87B1-5B9F121BC148}"/>
              </a:ext>
            </a:extLst>
          </p:cNvPr>
          <p:cNvSpPr>
            <a:spLocks noGrp="1"/>
          </p:cNvSpPr>
          <p:nvPr>
            <p:ph type="subTitle" idx="1"/>
          </p:nvPr>
        </p:nvSpPr>
        <p:spPr>
          <a:xfrm>
            <a:off x="360217" y="1430214"/>
            <a:ext cx="11418917" cy="4721203"/>
          </a:xfrm>
        </p:spPr>
        <p:txBody>
          <a:bodyPr lIns="91440" tIns="45720" rIns="91440" bIns="45720" anchor="t"/>
          <a:lstStyle/>
          <a:p>
            <a:r>
              <a:rPr lang="en-GB" dirty="0">
                <a:latin typeface="Arial"/>
                <a:cs typeface="Arial"/>
              </a:rPr>
              <a:t>Discussed on Friday morning Clinical call</a:t>
            </a:r>
            <a:endParaRPr lang="en-GB" dirty="0"/>
          </a:p>
        </p:txBody>
      </p:sp>
      <p:sp>
        <p:nvSpPr>
          <p:cNvPr id="4" name="Title 1">
            <a:extLst>
              <a:ext uri="{FF2B5EF4-FFF2-40B4-BE49-F238E27FC236}">
                <a16:creationId xmlns:a16="http://schemas.microsoft.com/office/drawing/2014/main" xmlns="" id="{8E24A652-FBEF-412F-8848-CEE1DA0B33BB}"/>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Clinical Cabinet</a:t>
            </a:r>
            <a:endParaRPr lang="en-GB" i="1" dirty="0"/>
          </a:p>
        </p:txBody>
      </p:sp>
    </p:spTree>
    <p:extLst>
      <p:ext uri="{BB962C8B-B14F-4D97-AF65-F5344CB8AC3E}">
        <p14:creationId xmlns:p14="http://schemas.microsoft.com/office/powerpoint/2010/main" val="2959826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25DC9E0-323F-4147-87B1-5B9F121BC148}"/>
              </a:ext>
            </a:extLst>
          </p:cNvPr>
          <p:cNvSpPr>
            <a:spLocks noGrp="1"/>
          </p:cNvSpPr>
          <p:nvPr>
            <p:ph type="subTitle" idx="1"/>
          </p:nvPr>
        </p:nvSpPr>
        <p:spPr>
          <a:xfrm>
            <a:off x="360217" y="1430214"/>
            <a:ext cx="11418917" cy="4721203"/>
          </a:xfrm>
        </p:spPr>
        <p:txBody>
          <a:bodyPr lIns="91440" tIns="45720" rIns="91440" bIns="45720" anchor="t"/>
          <a:lstStyle/>
          <a:p>
            <a:r>
              <a:rPr lang="en-GB" dirty="0">
                <a:latin typeface="Arial"/>
                <a:cs typeface="Arial"/>
              </a:rPr>
              <a:t>For discussion</a:t>
            </a:r>
          </a:p>
        </p:txBody>
      </p:sp>
      <p:sp>
        <p:nvSpPr>
          <p:cNvPr id="4" name="Title 1">
            <a:extLst>
              <a:ext uri="{FF2B5EF4-FFF2-40B4-BE49-F238E27FC236}">
                <a16:creationId xmlns:a16="http://schemas.microsoft.com/office/drawing/2014/main" xmlns="" id="{8E24A652-FBEF-412F-8848-CEE1DA0B33BB}"/>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Prevention, Awareness and Screening Delivery Group</a:t>
            </a:r>
            <a:endParaRPr lang="en-GB" i="1" dirty="0"/>
          </a:p>
        </p:txBody>
      </p:sp>
    </p:spTree>
    <p:extLst>
      <p:ext uri="{BB962C8B-B14F-4D97-AF65-F5344CB8AC3E}">
        <p14:creationId xmlns:p14="http://schemas.microsoft.com/office/powerpoint/2010/main" val="56308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3E7E7D-396F-4B01-9064-1E6E40DD4AD2}"/>
              </a:ext>
            </a:extLst>
          </p:cNvPr>
          <p:cNvSpPr>
            <a:spLocks noGrp="1"/>
          </p:cNvSpPr>
          <p:nvPr>
            <p:ph type="ctrTitle"/>
          </p:nvPr>
        </p:nvSpPr>
        <p:spPr/>
        <p:txBody>
          <a:bodyPr/>
          <a:lstStyle/>
          <a:p>
            <a:r>
              <a:rPr lang="en-GB" dirty="0"/>
              <a:t>Contents</a:t>
            </a:r>
          </a:p>
        </p:txBody>
      </p:sp>
      <p:sp>
        <p:nvSpPr>
          <p:cNvPr id="3" name="Subtitle 2">
            <a:extLst>
              <a:ext uri="{FF2B5EF4-FFF2-40B4-BE49-F238E27FC236}">
                <a16:creationId xmlns:a16="http://schemas.microsoft.com/office/drawing/2014/main" xmlns="" id="{57F88E8B-246B-4EB4-91C7-CDC4AA679D35}"/>
              </a:ext>
            </a:extLst>
          </p:cNvPr>
          <p:cNvSpPr>
            <a:spLocks noGrp="1"/>
          </p:cNvSpPr>
          <p:nvPr>
            <p:ph type="subTitle" idx="1"/>
          </p:nvPr>
        </p:nvSpPr>
        <p:spPr/>
        <p:txBody>
          <a:bodyPr/>
          <a:lstStyle/>
          <a:p>
            <a:r>
              <a:rPr lang="en-GB" dirty="0"/>
              <a:t>Background and Context</a:t>
            </a:r>
          </a:p>
          <a:p>
            <a:endParaRPr lang="en-GB" dirty="0"/>
          </a:p>
          <a:p>
            <a:r>
              <a:rPr lang="en-GB" dirty="0"/>
              <a:t>SWAG Cancer Alliance</a:t>
            </a:r>
          </a:p>
          <a:p>
            <a:endParaRPr lang="en-GB" dirty="0"/>
          </a:p>
          <a:p>
            <a:r>
              <a:rPr lang="en-GB" dirty="0"/>
              <a:t>Working across the Alliance</a:t>
            </a:r>
          </a:p>
          <a:p>
            <a:endParaRPr lang="en-GB" dirty="0"/>
          </a:p>
          <a:p>
            <a:r>
              <a:rPr lang="en-GB" dirty="0"/>
              <a:t>APPENDIX – Alliance Leadership Roles</a:t>
            </a:r>
          </a:p>
        </p:txBody>
      </p:sp>
    </p:spTree>
    <p:extLst>
      <p:ext uri="{BB962C8B-B14F-4D97-AF65-F5344CB8AC3E}">
        <p14:creationId xmlns:p14="http://schemas.microsoft.com/office/powerpoint/2010/main" val="416111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E24A652-FBEF-412F-8848-CEE1DA0B33BB}"/>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Living With and Beyond Cancer / Personalised Care and Support Delivery Group</a:t>
            </a:r>
            <a:endParaRPr lang="en-GB" i="1" dirty="0"/>
          </a:p>
        </p:txBody>
      </p:sp>
      <p:sp>
        <p:nvSpPr>
          <p:cNvPr id="6" name="object 3">
            <a:extLst>
              <a:ext uri="{FF2B5EF4-FFF2-40B4-BE49-F238E27FC236}">
                <a16:creationId xmlns:a16="http://schemas.microsoft.com/office/drawing/2014/main" xmlns="" id="{4A798E01-4950-4E64-A40A-06EF70EE0F75}"/>
              </a:ext>
            </a:extLst>
          </p:cNvPr>
          <p:cNvSpPr/>
          <p:nvPr/>
        </p:nvSpPr>
        <p:spPr>
          <a:xfrm>
            <a:off x="4632452" y="3014090"/>
            <a:ext cx="32384" cy="6350"/>
          </a:xfrm>
          <a:custGeom>
            <a:avLst/>
            <a:gdLst/>
            <a:ahLst/>
            <a:cxnLst/>
            <a:rect l="l" t="t" r="r" b="b"/>
            <a:pathLst>
              <a:path w="32385" h="6350">
                <a:moveTo>
                  <a:pt x="0" y="6096"/>
                </a:moveTo>
                <a:lnTo>
                  <a:pt x="32003" y="6096"/>
                </a:lnTo>
                <a:lnTo>
                  <a:pt x="32003" y="0"/>
                </a:lnTo>
                <a:lnTo>
                  <a:pt x="0" y="0"/>
                </a:lnTo>
                <a:lnTo>
                  <a:pt x="0" y="6096"/>
                </a:lnTo>
                <a:close/>
              </a:path>
            </a:pathLst>
          </a:custGeom>
          <a:solidFill>
            <a:srgbClr val="5D6F7E"/>
          </a:solidFill>
        </p:spPr>
        <p:txBody>
          <a:bodyPr wrap="square" lIns="0" tIns="0" rIns="0" bIns="0" rtlCol="0"/>
          <a:lstStyle/>
          <a:p>
            <a:endParaRPr/>
          </a:p>
        </p:txBody>
      </p:sp>
      <p:sp>
        <p:nvSpPr>
          <p:cNvPr id="7" name="object 4">
            <a:extLst>
              <a:ext uri="{FF2B5EF4-FFF2-40B4-BE49-F238E27FC236}">
                <a16:creationId xmlns:a16="http://schemas.microsoft.com/office/drawing/2014/main" xmlns="" id="{03740C58-3FA8-46BE-9C4C-61B66A4FB3F3}"/>
              </a:ext>
            </a:extLst>
          </p:cNvPr>
          <p:cNvSpPr txBox="1"/>
          <p:nvPr/>
        </p:nvSpPr>
        <p:spPr>
          <a:xfrm>
            <a:off x="104015" y="2093175"/>
            <a:ext cx="5929462" cy="4690387"/>
          </a:xfrm>
          <a:prstGeom prst="rect">
            <a:avLst/>
          </a:prstGeom>
          <a:ln w="12192">
            <a:solidFill>
              <a:srgbClr val="5D6F7E"/>
            </a:solidFill>
          </a:ln>
        </p:spPr>
        <p:txBody>
          <a:bodyPr vert="horz" wrap="square" lIns="0" tIns="42545" rIns="0" bIns="0" rtlCol="0">
            <a:spAutoFit/>
          </a:bodyPr>
          <a:lstStyle/>
          <a:p>
            <a:pPr marL="1874520">
              <a:spcBef>
                <a:spcPts val="335"/>
              </a:spcBef>
            </a:pPr>
            <a:r>
              <a:rPr sz="1100" b="1" dirty="0">
                <a:solidFill>
                  <a:srgbClr val="5D6F7E"/>
                </a:solidFill>
                <a:latin typeface="Arial"/>
                <a:cs typeface="Arial"/>
              </a:rPr>
              <a:t>Responsibilities</a:t>
            </a:r>
            <a:endParaRPr sz="1100" dirty="0">
              <a:latin typeface="Arial"/>
              <a:cs typeface="Arial"/>
            </a:endParaRPr>
          </a:p>
          <a:p>
            <a:pPr marL="319405" marR="180340" indent="-228600">
              <a:spcBef>
                <a:spcPts val="600"/>
              </a:spcBef>
              <a:buAutoNum type="arabicPeriod"/>
              <a:tabLst>
                <a:tab pos="319405" algn="l"/>
                <a:tab pos="320040" algn="l"/>
              </a:tabLst>
            </a:pPr>
            <a:r>
              <a:rPr sz="1100" spc="-5" dirty="0">
                <a:solidFill>
                  <a:srgbClr val="5D6F7E"/>
                </a:solidFill>
                <a:latin typeface="Arial"/>
                <a:cs typeface="Arial"/>
              </a:rPr>
              <a:t>Guide the development </a:t>
            </a:r>
            <a:r>
              <a:rPr sz="1100" dirty="0">
                <a:solidFill>
                  <a:srgbClr val="5D6F7E"/>
                </a:solidFill>
                <a:latin typeface="Arial"/>
                <a:cs typeface="Arial"/>
              </a:rPr>
              <a:t>of </a:t>
            </a:r>
            <a:r>
              <a:rPr sz="1100" spc="-5" dirty="0">
                <a:solidFill>
                  <a:srgbClr val="5D6F7E"/>
                </a:solidFill>
                <a:latin typeface="Arial"/>
                <a:cs typeface="Arial"/>
              </a:rPr>
              <a:t>the Alliance's work programme in relation </a:t>
            </a:r>
            <a:r>
              <a:rPr sz="1100" dirty="0">
                <a:solidFill>
                  <a:srgbClr val="5D6F7E"/>
                </a:solidFill>
                <a:latin typeface="Arial"/>
                <a:cs typeface="Arial"/>
              </a:rPr>
              <a:t>to </a:t>
            </a:r>
            <a:r>
              <a:rPr sz="1100" spc="-5" dirty="0">
                <a:solidFill>
                  <a:srgbClr val="5D6F7E"/>
                </a:solidFill>
                <a:latin typeface="Arial"/>
                <a:cs typeface="Arial"/>
              </a:rPr>
              <a:t>all aspects  </a:t>
            </a:r>
            <a:r>
              <a:rPr sz="1100" dirty="0">
                <a:solidFill>
                  <a:srgbClr val="5D6F7E"/>
                </a:solidFill>
                <a:latin typeface="Arial"/>
                <a:cs typeface="Arial"/>
              </a:rPr>
              <a:t>of </a:t>
            </a:r>
            <a:r>
              <a:rPr sz="1100" spc="-5" dirty="0">
                <a:solidFill>
                  <a:srgbClr val="5D6F7E"/>
                </a:solidFill>
                <a:latin typeface="Arial"/>
                <a:cs typeface="Arial"/>
              </a:rPr>
              <a:t>Living </a:t>
            </a:r>
            <a:r>
              <a:rPr sz="1100" dirty="0">
                <a:solidFill>
                  <a:srgbClr val="5D6F7E"/>
                </a:solidFill>
                <a:latin typeface="Arial"/>
                <a:cs typeface="Arial"/>
              </a:rPr>
              <a:t>With and </a:t>
            </a:r>
            <a:r>
              <a:rPr sz="1100" spc="-5" dirty="0">
                <a:solidFill>
                  <a:srgbClr val="5D6F7E"/>
                </a:solidFill>
                <a:latin typeface="Arial"/>
                <a:cs typeface="Arial"/>
              </a:rPr>
              <a:t>Beyond Cancer</a:t>
            </a:r>
            <a:r>
              <a:rPr sz="1100" spc="-85" dirty="0">
                <a:solidFill>
                  <a:srgbClr val="5D6F7E"/>
                </a:solidFill>
                <a:latin typeface="Arial"/>
                <a:cs typeface="Arial"/>
              </a:rPr>
              <a:t> </a:t>
            </a:r>
            <a:r>
              <a:rPr sz="1100" dirty="0">
                <a:solidFill>
                  <a:srgbClr val="5D6F7E"/>
                </a:solidFill>
                <a:latin typeface="Arial"/>
                <a:cs typeface="Arial"/>
              </a:rPr>
              <a:t>(“LWBC”).</a:t>
            </a:r>
            <a:endParaRPr sz="1100" dirty="0">
              <a:latin typeface="Arial"/>
              <a:cs typeface="Arial"/>
            </a:endParaRPr>
          </a:p>
          <a:p>
            <a:pPr marL="319405" marR="111760" indent="-228600">
              <a:buAutoNum type="arabicPeriod"/>
              <a:tabLst>
                <a:tab pos="319405" algn="l"/>
                <a:tab pos="320040" algn="l"/>
              </a:tabLst>
            </a:pPr>
            <a:r>
              <a:rPr sz="1100" spc="-5" dirty="0">
                <a:solidFill>
                  <a:srgbClr val="5D6F7E"/>
                </a:solidFill>
                <a:latin typeface="Arial"/>
                <a:cs typeface="Arial"/>
              </a:rPr>
              <a:t>Oversee the delivery </a:t>
            </a:r>
            <a:r>
              <a:rPr sz="1100" dirty="0">
                <a:solidFill>
                  <a:srgbClr val="5D6F7E"/>
                </a:solidFill>
                <a:latin typeface="Arial"/>
                <a:cs typeface="Arial"/>
              </a:rPr>
              <a:t>of </a:t>
            </a:r>
            <a:r>
              <a:rPr sz="1100" spc="-5" dirty="0">
                <a:solidFill>
                  <a:srgbClr val="5D6F7E"/>
                </a:solidFill>
                <a:latin typeface="Arial"/>
                <a:cs typeface="Arial"/>
              </a:rPr>
              <a:t>all transformation projects relating </a:t>
            </a:r>
            <a:r>
              <a:rPr sz="1100" dirty="0">
                <a:solidFill>
                  <a:srgbClr val="5D6F7E"/>
                </a:solidFill>
                <a:latin typeface="Arial"/>
                <a:cs typeface="Arial"/>
              </a:rPr>
              <a:t>to LWBC, </a:t>
            </a:r>
            <a:r>
              <a:rPr sz="1100" spc="-5" dirty="0">
                <a:solidFill>
                  <a:srgbClr val="5D6F7E"/>
                </a:solidFill>
                <a:latin typeface="Arial"/>
                <a:cs typeface="Arial"/>
              </a:rPr>
              <a:t>incorporating  Personalised Care agenda and patient experience on behalf </a:t>
            </a:r>
            <a:r>
              <a:rPr sz="1100" dirty="0">
                <a:solidFill>
                  <a:srgbClr val="5D6F7E"/>
                </a:solidFill>
                <a:latin typeface="Arial"/>
                <a:cs typeface="Arial"/>
              </a:rPr>
              <a:t>of </a:t>
            </a:r>
            <a:r>
              <a:rPr sz="1100" spc="-5" dirty="0">
                <a:solidFill>
                  <a:srgbClr val="5D6F7E"/>
                </a:solidFill>
                <a:latin typeface="Arial"/>
                <a:cs typeface="Arial"/>
              </a:rPr>
              <a:t>the Alliance Board,  including supporting delivery teams and holding them </a:t>
            </a:r>
            <a:r>
              <a:rPr sz="1100" dirty="0">
                <a:solidFill>
                  <a:srgbClr val="5D6F7E"/>
                </a:solidFill>
                <a:latin typeface="Arial"/>
                <a:cs typeface="Arial"/>
              </a:rPr>
              <a:t>to </a:t>
            </a:r>
            <a:r>
              <a:rPr sz="1100" spc="-5" dirty="0">
                <a:solidFill>
                  <a:srgbClr val="5D6F7E"/>
                </a:solidFill>
                <a:latin typeface="Arial"/>
                <a:cs typeface="Arial"/>
              </a:rPr>
              <a:t>account </a:t>
            </a:r>
            <a:r>
              <a:rPr sz="1100" dirty="0">
                <a:solidFill>
                  <a:srgbClr val="5D6F7E"/>
                </a:solidFill>
                <a:latin typeface="Arial"/>
                <a:cs typeface="Arial"/>
              </a:rPr>
              <a:t>for </a:t>
            </a:r>
            <a:r>
              <a:rPr sz="1100" spc="-5" dirty="0">
                <a:solidFill>
                  <a:srgbClr val="5D6F7E"/>
                </a:solidFill>
                <a:latin typeface="Arial"/>
                <a:cs typeface="Arial"/>
              </a:rPr>
              <a:t>progress </a:t>
            </a:r>
            <a:r>
              <a:rPr sz="1100" dirty="0">
                <a:solidFill>
                  <a:srgbClr val="5D6F7E"/>
                </a:solidFill>
                <a:latin typeface="Arial"/>
                <a:cs typeface="Arial"/>
              </a:rPr>
              <a:t>to  </a:t>
            </a:r>
            <a:r>
              <a:rPr sz="1100" spc="-5" dirty="0">
                <a:solidFill>
                  <a:srgbClr val="5D6F7E"/>
                </a:solidFill>
                <a:latin typeface="Arial"/>
                <a:cs typeface="Arial"/>
              </a:rPr>
              <a:t>plan. </a:t>
            </a:r>
            <a:r>
              <a:rPr sz="1100" dirty="0">
                <a:solidFill>
                  <a:srgbClr val="5D6F7E"/>
                </a:solidFill>
                <a:latin typeface="Arial"/>
                <a:cs typeface="Arial"/>
              </a:rPr>
              <a:t>Work </a:t>
            </a:r>
            <a:r>
              <a:rPr sz="1100" spc="-5" dirty="0">
                <a:solidFill>
                  <a:srgbClr val="5D6F7E"/>
                </a:solidFill>
                <a:latin typeface="Arial"/>
                <a:cs typeface="Arial"/>
              </a:rPr>
              <a:t>with the Alliance Managing Director </a:t>
            </a:r>
            <a:r>
              <a:rPr sz="1100" dirty="0">
                <a:solidFill>
                  <a:srgbClr val="5D6F7E"/>
                </a:solidFill>
                <a:latin typeface="Arial"/>
                <a:cs typeface="Arial"/>
              </a:rPr>
              <a:t>to </a:t>
            </a:r>
            <a:r>
              <a:rPr sz="1100" spc="-5" dirty="0">
                <a:solidFill>
                  <a:srgbClr val="5D6F7E"/>
                </a:solidFill>
                <a:latin typeface="Arial"/>
                <a:cs typeface="Arial"/>
              </a:rPr>
              <a:t>address any issues which arise  </a:t>
            </a:r>
            <a:r>
              <a:rPr sz="1100" dirty="0">
                <a:solidFill>
                  <a:srgbClr val="5D6F7E"/>
                </a:solidFill>
                <a:latin typeface="Arial"/>
                <a:cs typeface="Arial"/>
              </a:rPr>
              <a:t>in relation to project</a:t>
            </a:r>
            <a:r>
              <a:rPr sz="1100" spc="-70" dirty="0">
                <a:solidFill>
                  <a:srgbClr val="5D6F7E"/>
                </a:solidFill>
                <a:latin typeface="Arial"/>
                <a:cs typeface="Arial"/>
              </a:rPr>
              <a:t> </a:t>
            </a:r>
            <a:r>
              <a:rPr sz="1100" spc="-5" dirty="0">
                <a:solidFill>
                  <a:srgbClr val="5D6F7E"/>
                </a:solidFill>
                <a:latin typeface="Arial"/>
                <a:cs typeface="Arial"/>
              </a:rPr>
              <a:t>delivery.</a:t>
            </a:r>
            <a:endParaRPr sz="1100" dirty="0">
              <a:latin typeface="Arial"/>
              <a:cs typeface="Arial"/>
            </a:endParaRPr>
          </a:p>
          <a:p>
            <a:pPr marL="319405" marR="122555" indent="-228600">
              <a:spcBef>
                <a:spcPts val="5"/>
              </a:spcBef>
              <a:buAutoNum type="arabicPeriod"/>
              <a:tabLst>
                <a:tab pos="319405" algn="l"/>
                <a:tab pos="320040" algn="l"/>
              </a:tabLst>
            </a:pPr>
            <a:r>
              <a:rPr sz="1100" spc="-5" dirty="0">
                <a:solidFill>
                  <a:srgbClr val="5D6F7E"/>
                </a:solidFill>
                <a:latin typeface="Arial"/>
                <a:cs typeface="Arial"/>
              </a:rPr>
              <a:t>Present options and recommendations </a:t>
            </a:r>
            <a:r>
              <a:rPr sz="1100" dirty="0">
                <a:solidFill>
                  <a:srgbClr val="5D6F7E"/>
                </a:solidFill>
                <a:latin typeface="Arial"/>
                <a:cs typeface="Arial"/>
              </a:rPr>
              <a:t>for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 Strategy and  Programme Board and Alliance Board </a:t>
            </a:r>
            <a:r>
              <a:rPr sz="1100" dirty="0">
                <a:solidFill>
                  <a:srgbClr val="5D6F7E"/>
                </a:solidFill>
                <a:latin typeface="Arial"/>
                <a:cs typeface="Arial"/>
              </a:rPr>
              <a:t>to </a:t>
            </a:r>
            <a:r>
              <a:rPr sz="1100" spc="-5" dirty="0">
                <a:solidFill>
                  <a:srgbClr val="5D6F7E"/>
                </a:solidFill>
                <a:latin typeface="Arial"/>
                <a:cs typeface="Arial"/>
              </a:rPr>
              <a:t>make informed and </a:t>
            </a:r>
            <a:r>
              <a:rPr sz="1100" dirty="0">
                <a:solidFill>
                  <a:srgbClr val="5D6F7E"/>
                </a:solidFill>
                <a:latin typeface="Arial"/>
                <a:cs typeface="Arial"/>
              </a:rPr>
              <a:t>evidence-based  </a:t>
            </a:r>
            <a:r>
              <a:rPr sz="1100" spc="-5" dirty="0">
                <a:solidFill>
                  <a:srgbClr val="5D6F7E"/>
                </a:solidFill>
                <a:latin typeface="Arial"/>
                <a:cs typeface="Arial"/>
              </a:rPr>
              <a:t>decisions Ensure </a:t>
            </a:r>
            <a:r>
              <a:rPr sz="1100" dirty="0">
                <a:solidFill>
                  <a:srgbClr val="5D6F7E"/>
                </a:solidFill>
                <a:latin typeface="Arial"/>
                <a:cs typeface="Arial"/>
              </a:rPr>
              <a:t>that </a:t>
            </a:r>
            <a:r>
              <a:rPr sz="1100" spc="-5" dirty="0">
                <a:solidFill>
                  <a:srgbClr val="5D6F7E"/>
                </a:solidFill>
                <a:latin typeface="Arial"/>
                <a:cs typeface="Arial"/>
              </a:rPr>
              <a:t>all transformation projects relating </a:t>
            </a:r>
            <a:r>
              <a:rPr sz="1100" dirty="0">
                <a:solidFill>
                  <a:srgbClr val="5D6F7E"/>
                </a:solidFill>
                <a:latin typeface="Arial"/>
                <a:cs typeface="Arial"/>
              </a:rPr>
              <a:t>to LWBC </a:t>
            </a:r>
            <a:r>
              <a:rPr sz="1100" spc="-5" dirty="0">
                <a:solidFill>
                  <a:srgbClr val="5D6F7E"/>
                </a:solidFill>
                <a:latin typeface="Arial"/>
                <a:cs typeface="Arial"/>
              </a:rPr>
              <a:t>are informed</a:t>
            </a:r>
            <a:r>
              <a:rPr sz="1100" spc="15" dirty="0">
                <a:solidFill>
                  <a:srgbClr val="5D6F7E"/>
                </a:solidFill>
                <a:latin typeface="Arial"/>
                <a:cs typeface="Arial"/>
              </a:rPr>
              <a:t> </a:t>
            </a:r>
            <a:r>
              <a:rPr sz="1100" spc="-5" dirty="0">
                <a:solidFill>
                  <a:srgbClr val="5D6F7E"/>
                </a:solidFill>
                <a:latin typeface="Arial"/>
                <a:cs typeface="Arial"/>
              </a:rPr>
              <a:t>by:</a:t>
            </a:r>
            <a:endParaRPr sz="1100" dirty="0">
              <a:latin typeface="Arial"/>
              <a:cs typeface="Arial"/>
            </a:endParaRPr>
          </a:p>
          <a:p>
            <a:pPr marL="776605" marR="95885" lvl="1" indent="-228600">
              <a:buAutoNum type="alphaLcPeriod"/>
              <a:tabLst>
                <a:tab pos="776605" algn="l"/>
                <a:tab pos="777240" algn="l"/>
              </a:tabLst>
            </a:pPr>
            <a:r>
              <a:rPr sz="1100" spc="-5" dirty="0">
                <a:solidFill>
                  <a:srgbClr val="5D6F7E"/>
                </a:solidFill>
                <a:latin typeface="Arial"/>
                <a:cs typeface="Arial"/>
              </a:rPr>
              <a:t>Data, insight and understanding </a:t>
            </a:r>
            <a:r>
              <a:rPr sz="1100" dirty="0">
                <a:solidFill>
                  <a:srgbClr val="5D6F7E"/>
                </a:solidFill>
                <a:latin typeface="Arial"/>
                <a:cs typeface="Arial"/>
              </a:rPr>
              <a:t>of </a:t>
            </a:r>
            <a:r>
              <a:rPr sz="1100" spc="-5" dirty="0">
                <a:solidFill>
                  <a:srgbClr val="5D6F7E"/>
                </a:solidFill>
                <a:latin typeface="Arial"/>
                <a:cs typeface="Arial"/>
              </a:rPr>
              <a:t>need across </a:t>
            </a:r>
            <a:r>
              <a:rPr lang="en-GB" sz="1100" spc="-5" dirty="0">
                <a:solidFill>
                  <a:srgbClr val="5D6F7E"/>
                </a:solidFill>
                <a:latin typeface="Arial"/>
                <a:cs typeface="Arial"/>
              </a:rPr>
              <a:t>SWAG</a:t>
            </a:r>
            <a:r>
              <a:rPr sz="1100" spc="-5" dirty="0">
                <a:solidFill>
                  <a:srgbClr val="5D6F7E"/>
                </a:solidFill>
                <a:latin typeface="Arial"/>
                <a:cs typeface="Arial"/>
              </a:rPr>
              <a:t>, including how needs  differ across the STP area and therefore what service adaptations are  needed.</a:t>
            </a:r>
            <a:endParaRPr sz="1100" dirty="0">
              <a:latin typeface="Arial"/>
              <a:cs typeface="Arial"/>
            </a:endParaRPr>
          </a:p>
          <a:p>
            <a:pPr marL="776605" lvl="1" indent="-228600">
              <a:buAutoNum type="alphaLcPeriod"/>
              <a:tabLst>
                <a:tab pos="776605" algn="l"/>
                <a:tab pos="777240" algn="l"/>
              </a:tabLst>
            </a:pPr>
            <a:r>
              <a:rPr sz="1100" spc="-5" dirty="0">
                <a:solidFill>
                  <a:srgbClr val="5D6F7E"/>
                </a:solidFill>
                <a:latin typeface="Arial"/>
                <a:cs typeface="Arial"/>
              </a:rPr>
              <a:t>Clinical and organisational best</a:t>
            </a:r>
            <a:r>
              <a:rPr sz="1100" spc="-85" dirty="0">
                <a:solidFill>
                  <a:srgbClr val="5D6F7E"/>
                </a:solidFill>
                <a:latin typeface="Arial"/>
                <a:cs typeface="Arial"/>
              </a:rPr>
              <a:t> </a:t>
            </a:r>
            <a:r>
              <a:rPr sz="1100" spc="-5" dirty="0">
                <a:solidFill>
                  <a:srgbClr val="5D6F7E"/>
                </a:solidFill>
                <a:latin typeface="Arial"/>
                <a:cs typeface="Arial"/>
              </a:rPr>
              <a:t>practice</a:t>
            </a:r>
            <a:endParaRPr sz="1100" dirty="0">
              <a:latin typeface="Arial"/>
              <a:cs typeface="Arial"/>
            </a:endParaRPr>
          </a:p>
          <a:p>
            <a:pPr marL="776605" lvl="1" indent="-228600">
              <a:buAutoNum type="alphaLcPeriod"/>
              <a:tabLst>
                <a:tab pos="776605" algn="l"/>
                <a:tab pos="777240" algn="l"/>
              </a:tabLst>
            </a:pPr>
            <a:r>
              <a:rPr sz="1100" spc="-5" dirty="0">
                <a:solidFill>
                  <a:srgbClr val="5D6F7E"/>
                </a:solidFill>
                <a:latin typeface="Arial"/>
                <a:cs typeface="Arial"/>
              </a:rPr>
              <a:t>Relevant international models, suitably adapted </a:t>
            </a:r>
            <a:r>
              <a:rPr sz="1100" dirty="0">
                <a:solidFill>
                  <a:srgbClr val="5D6F7E"/>
                </a:solidFill>
                <a:latin typeface="Arial"/>
                <a:cs typeface="Arial"/>
              </a:rPr>
              <a:t>to </a:t>
            </a:r>
            <a:r>
              <a:rPr sz="1100" spc="-5" dirty="0">
                <a:solidFill>
                  <a:srgbClr val="5D6F7E"/>
                </a:solidFill>
                <a:latin typeface="Arial"/>
                <a:cs typeface="Arial"/>
              </a:rPr>
              <a:t>NHS </a:t>
            </a:r>
            <a:r>
              <a:rPr sz="1100" dirty="0">
                <a:solidFill>
                  <a:srgbClr val="5D6F7E"/>
                </a:solidFill>
                <a:latin typeface="Arial"/>
                <a:cs typeface="Arial"/>
              </a:rPr>
              <a:t>/ </a:t>
            </a:r>
            <a:r>
              <a:rPr lang="en-GB" sz="1100" spc="-5" dirty="0">
                <a:solidFill>
                  <a:srgbClr val="5D6F7E"/>
                </a:solidFill>
                <a:latin typeface="Arial"/>
                <a:cs typeface="Arial"/>
              </a:rPr>
              <a:t>SWAG </a:t>
            </a:r>
            <a:r>
              <a:rPr sz="1100" spc="-5" dirty="0">
                <a:solidFill>
                  <a:srgbClr val="5D6F7E"/>
                </a:solidFill>
                <a:latin typeface="Arial"/>
                <a:cs typeface="Arial"/>
              </a:rPr>
              <a:t>context.</a:t>
            </a:r>
            <a:endParaRPr sz="1100" dirty="0">
              <a:latin typeface="Arial"/>
              <a:cs typeface="Arial"/>
            </a:endParaRPr>
          </a:p>
          <a:p>
            <a:pPr marL="319405" marR="424180" indent="-228600">
              <a:buAutoNum type="arabicPeriod"/>
              <a:tabLst>
                <a:tab pos="319405" algn="l"/>
                <a:tab pos="320040" algn="l"/>
              </a:tabLst>
            </a:pPr>
            <a:r>
              <a:rPr sz="1100" spc="-5" dirty="0">
                <a:solidFill>
                  <a:srgbClr val="5D6F7E"/>
                </a:solidFill>
                <a:latin typeface="Arial"/>
                <a:cs typeface="Arial"/>
              </a:rPr>
              <a:t>‘Horizon </a:t>
            </a:r>
            <a:r>
              <a:rPr sz="1100" dirty="0">
                <a:solidFill>
                  <a:srgbClr val="5D6F7E"/>
                </a:solidFill>
                <a:latin typeface="Arial"/>
                <a:cs typeface="Arial"/>
              </a:rPr>
              <a:t>scanning’ areas </a:t>
            </a:r>
            <a:r>
              <a:rPr sz="1100" spc="-5" dirty="0">
                <a:solidFill>
                  <a:srgbClr val="5D6F7E"/>
                </a:solidFill>
                <a:latin typeface="Arial"/>
                <a:cs typeface="Arial"/>
              </a:rPr>
              <a:t>within </a:t>
            </a:r>
            <a:r>
              <a:rPr sz="1100" dirty="0">
                <a:solidFill>
                  <a:srgbClr val="5D6F7E"/>
                </a:solidFill>
                <a:latin typeface="Arial"/>
                <a:cs typeface="Arial"/>
              </a:rPr>
              <a:t>the group’s remit, bringing issues and/or  </a:t>
            </a:r>
            <a:r>
              <a:rPr sz="1100" spc="-5" dirty="0">
                <a:solidFill>
                  <a:srgbClr val="5D6F7E"/>
                </a:solidFill>
                <a:latin typeface="Arial"/>
                <a:cs typeface="Arial"/>
              </a:rPr>
              <a:t>opportunities </a:t>
            </a:r>
            <a:r>
              <a:rPr sz="1100" dirty="0">
                <a:solidFill>
                  <a:srgbClr val="5D6F7E"/>
                </a:solidFill>
                <a:latin typeface="Arial"/>
                <a:cs typeface="Arial"/>
              </a:rPr>
              <a:t>to </a:t>
            </a:r>
            <a:r>
              <a:rPr sz="1100" spc="-5" dirty="0">
                <a:solidFill>
                  <a:srgbClr val="5D6F7E"/>
                </a:solidFill>
                <a:latin typeface="Arial"/>
                <a:cs typeface="Arial"/>
              </a:rPr>
              <a:t>the attention </a:t>
            </a:r>
            <a:r>
              <a:rPr sz="1100" dirty="0">
                <a:solidFill>
                  <a:srgbClr val="5D6F7E"/>
                </a:solidFill>
                <a:latin typeface="Arial"/>
                <a:cs typeface="Arial"/>
              </a:rPr>
              <a:t>of </a:t>
            </a:r>
            <a:r>
              <a:rPr sz="1100" spc="-5" dirty="0">
                <a:solidFill>
                  <a:srgbClr val="5D6F7E"/>
                </a:solidFill>
                <a:latin typeface="Arial"/>
                <a:cs typeface="Arial"/>
              </a:rPr>
              <a:t>the</a:t>
            </a:r>
            <a:r>
              <a:rPr lang="en-GB" sz="1100" spc="-5" dirty="0">
                <a:solidFill>
                  <a:srgbClr val="5D6F7E"/>
                </a:solidFill>
                <a:latin typeface="Arial"/>
                <a:cs typeface="Arial"/>
              </a:rPr>
              <a:t> SWAG</a:t>
            </a:r>
            <a:r>
              <a:rPr sz="1100" spc="-5" dirty="0">
                <a:solidFill>
                  <a:srgbClr val="5D6F7E"/>
                </a:solidFill>
                <a:latin typeface="Arial"/>
                <a:cs typeface="Arial"/>
              </a:rPr>
              <a:t> Cancer Strategy Group and Alliance  Board.</a:t>
            </a:r>
            <a:endParaRPr sz="1100" dirty="0">
              <a:latin typeface="Arial"/>
              <a:cs typeface="Arial"/>
            </a:endParaRPr>
          </a:p>
          <a:p>
            <a:pPr marL="319405" marR="233679" indent="-228600">
              <a:buAutoNum type="arabicPeriod"/>
              <a:tabLst>
                <a:tab pos="319405" algn="l"/>
                <a:tab pos="320040" algn="l"/>
              </a:tabLst>
            </a:pPr>
            <a:r>
              <a:rPr sz="1100" spc="-5" dirty="0">
                <a:solidFill>
                  <a:srgbClr val="5D6F7E"/>
                </a:solidFill>
                <a:latin typeface="Arial"/>
                <a:cs typeface="Arial"/>
              </a:rPr>
              <a:t>Ensure effective </a:t>
            </a:r>
            <a:r>
              <a:rPr sz="1100" dirty="0">
                <a:solidFill>
                  <a:srgbClr val="5D6F7E"/>
                </a:solidFill>
                <a:latin typeface="Arial"/>
                <a:cs typeface="Arial"/>
              </a:rPr>
              <a:t>co-ordination </a:t>
            </a:r>
            <a:r>
              <a:rPr sz="1100" spc="-5" dirty="0">
                <a:solidFill>
                  <a:srgbClr val="5D6F7E"/>
                </a:solidFill>
                <a:latin typeface="Arial"/>
                <a:cs typeface="Arial"/>
              </a:rPr>
              <a:t>with other Delivery Groups across </a:t>
            </a:r>
            <a:r>
              <a:rPr lang="en-GB" sz="1100" spc="-5" dirty="0">
                <a:solidFill>
                  <a:srgbClr val="5D6F7E"/>
                </a:solidFill>
                <a:latin typeface="Arial"/>
                <a:cs typeface="Arial"/>
              </a:rPr>
              <a:t>SWAG</a:t>
            </a:r>
            <a:r>
              <a:rPr sz="1100" spc="-5" dirty="0">
                <a:solidFill>
                  <a:srgbClr val="5D6F7E"/>
                </a:solidFill>
                <a:latin typeface="Arial"/>
                <a:cs typeface="Arial"/>
              </a:rPr>
              <a:t>,</a:t>
            </a:r>
            <a:r>
              <a:rPr lang="en-GB" sz="1100" spc="-5" dirty="0">
                <a:solidFill>
                  <a:srgbClr val="5D6F7E"/>
                </a:solidFill>
                <a:latin typeface="Arial"/>
                <a:cs typeface="Arial"/>
              </a:rPr>
              <a:t> </a:t>
            </a:r>
            <a:r>
              <a:rPr sz="1100" spc="-5" dirty="0">
                <a:solidFill>
                  <a:srgbClr val="5D6F7E"/>
                </a:solidFill>
                <a:latin typeface="Arial"/>
                <a:cs typeface="Arial"/>
              </a:rPr>
              <a:t> so </a:t>
            </a:r>
            <a:r>
              <a:rPr sz="1100" dirty="0">
                <a:solidFill>
                  <a:srgbClr val="5D6F7E"/>
                </a:solidFill>
                <a:latin typeface="Arial"/>
                <a:cs typeface="Arial"/>
              </a:rPr>
              <a:t>that </a:t>
            </a:r>
            <a:r>
              <a:rPr sz="1100" spc="-5" dirty="0">
                <a:solidFill>
                  <a:srgbClr val="5D6F7E"/>
                </a:solidFill>
                <a:latin typeface="Arial"/>
                <a:cs typeface="Arial"/>
              </a:rPr>
              <a:t>all  relevant work areas are covered (including </a:t>
            </a:r>
            <a:r>
              <a:rPr sz="1100" dirty="0">
                <a:solidFill>
                  <a:srgbClr val="5D6F7E"/>
                </a:solidFill>
                <a:latin typeface="Arial"/>
                <a:cs typeface="Arial"/>
              </a:rPr>
              <a:t>cross-cutting </a:t>
            </a:r>
            <a:r>
              <a:rPr sz="1100" spc="-5" dirty="0">
                <a:solidFill>
                  <a:srgbClr val="5D6F7E"/>
                </a:solidFill>
                <a:latin typeface="Arial"/>
                <a:cs typeface="Arial"/>
              </a:rPr>
              <a:t>work areas), and </a:t>
            </a:r>
            <a:r>
              <a:rPr sz="1100" dirty="0">
                <a:solidFill>
                  <a:srgbClr val="5D6F7E"/>
                </a:solidFill>
                <a:latin typeface="Arial"/>
                <a:cs typeface="Arial"/>
              </a:rPr>
              <a:t>that  </a:t>
            </a:r>
            <a:r>
              <a:rPr sz="1100" spc="-5" dirty="0">
                <a:solidFill>
                  <a:srgbClr val="5D6F7E"/>
                </a:solidFill>
                <a:latin typeface="Arial"/>
                <a:cs typeface="Arial"/>
              </a:rPr>
              <a:t>duplication is</a:t>
            </a:r>
            <a:r>
              <a:rPr sz="1100" spc="-45" dirty="0">
                <a:solidFill>
                  <a:srgbClr val="5D6F7E"/>
                </a:solidFill>
                <a:latin typeface="Arial"/>
                <a:cs typeface="Arial"/>
              </a:rPr>
              <a:t> </a:t>
            </a:r>
            <a:r>
              <a:rPr sz="1100" spc="-5" dirty="0">
                <a:solidFill>
                  <a:srgbClr val="5D6F7E"/>
                </a:solidFill>
                <a:latin typeface="Arial"/>
                <a:cs typeface="Arial"/>
              </a:rPr>
              <a:t>minimised.</a:t>
            </a:r>
            <a:endParaRPr sz="1100" dirty="0">
              <a:latin typeface="Arial"/>
              <a:cs typeface="Arial"/>
            </a:endParaRPr>
          </a:p>
          <a:p>
            <a:pPr marL="319405" marR="612140" indent="-228600">
              <a:buAutoNum type="arabicPeriod"/>
              <a:tabLst>
                <a:tab pos="319405" algn="l"/>
                <a:tab pos="320040" algn="l"/>
              </a:tabLst>
            </a:pPr>
            <a:r>
              <a:rPr sz="1100" spc="-5" dirty="0">
                <a:solidFill>
                  <a:srgbClr val="5D6F7E"/>
                </a:solidFill>
                <a:latin typeface="Arial"/>
                <a:cs typeface="Arial"/>
              </a:rPr>
              <a:t>Ensure effective </a:t>
            </a:r>
            <a:r>
              <a:rPr sz="1100" dirty="0">
                <a:solidFill>
                  <a:srgbClr val="5D6F7E"/>
                </a:solidFill>
                <a:latin typeface="Arial"/>
                <a:cs typeface="Arial"/>
              </a:rPr>
              <a:t>co-ordination </a:t>
            </a:r>
            <a:r>
              <a:rPr sz="1100" spc="-5" dirty="0">
                <a:solidFill>
                  <a:srgbClr val="5D6F7E"/>
                </a:solidFill>
                <a:latin typeface="Arial"/>
                <a:cs typeface="Arial"/>
              </a:rPr>
              <a:t>with peer groups in other Cancer Alliances  nationally.</a:t>
            </a:r>
            <a:endParaRPr sz="1100" dirty="0">
              <a:latin typeface="Arial"/>
              <a:cs typeface="Arial"/>
            </a:endParaRPr>
          </a:p>
          <a:p>
            <a:pPr marL="319405" marR="300355" indent="-228600">
              <a:buAutoNum type="arabicPeriod"/>
              <a:tabLst>
                <a:tab pos="319405" algn="l"/>
                <a:tab pos="320040" algn="l"/>
              </a:tabLst>
            </a:pPr>
            <a:r>
              <a:rPr sz="1100" dirty="0">
                <a:solidFill>
                  <a:srgbClr val="5D6F7E"/>
                </a:solidFill>
                <a:latin typeface="Arial"/>
                <a:cs typeface="Arial"/>
              </a:rPr>
              <a:t>Where </a:t>
            </a:r>
            <a:r>
              <a:rPr sz="1100" spc="-5" dirty="0">
                <a:solidFill>
                  <a:srgbClr val="5D6F7E"/>
                </a:solidFill>
                <a:latin typeface="Arial"/>
                <a:cs typeface="Arial"/>
              </a:rPr>
              <a:t>appropriate commission, support, and respond </a:t>
            </a:r>
            <a:r>
              <a:rPr sz="1100" dirty="0">
                <a:solidFill>
                  <a:srgbClr val="5D6F7E"/>
                </a:solidFill>
                <a:latin typeface="Arial"/>
                <a:cs typeface="Arial"/>
              </a:rPr>
              <a:t>to </a:t>
            </a:r>
            <a:r>
              <a:rPr sz="1100" spc="-5" dirty="0">
                <a:solidFill>
                  <a:srgbClr val="5D6F7E"/>
                </a:solidFill>
                <a:latin typeface="Arial"/>
                <a:cs typeface="Arial"/>
              </a:rPr>
              <a:t>projects carried out by  Pathway and Expert Reference Task and finish</a:t>
            </a:r>
            <a:r>
              <a:rPr sz="1100" spc="-35" dirty="0">
                <a:solidFill>
                  <a:srgbClr val="5D6F7E"/>
                </a:solidFill>
                <a:latin typeface="Arial"/>
                <a:cs typeface="Arial"/>
              </a:rPr>
              <a:t> </a:t>
            </a:r>
            <a:r>
              <a:rPr sz="1100" spc="-5" dirty="0">
                <a:solidFill>
                  <a:srgbClr val="5D6F7E"/>
                </a:solidFill>
                <a:latin typeface="Arial"/>
                <a:cs typeface="Arial"/>
              </a:rPr>
              <a:t>groups.</a:t>
            </a:r>
            <a:endParaRPr sz="1100" dirty="0">
              <a:latin typeface="Arial"/>
              <a:cs typeface="Arial"/>
            </a:endParaRPr>
          </a:p>
          <a:p>
            <a:pPr marL="319405" marR="431800" indent="-228600">
              <a:buAutoNum type="arabicPeriod"/>
              <a:tabLst>
                <a:tab pos="319405" algn="l"/>
                <a:tab pos="320040" algn="l"/>
              </a:tabLst>
            </a:pPr>
            <a:r>
              <a:rPr sz="1100" spc="-5" dirty="0">
                <a:solidFill>
                  <a:srgbClr val="5D6F7E"/>
                </a:solidFill>
                <a:latin typeface="Arial"/>
                <a:cs typeface="Arial"/>
              </a:rPr>
              <a:t>Identify and manage relevant risks and issues, escalating </a:t>
            </a:r>
            <a:r>
              <a:rPr sz="1100" dirty="0">
                <a:solidFill>
                  <a:srgbClr val="5D6F7E"/>
                </a:solidFill>
                <a:latin typeface="Arial"/>
                <a:cs typeface="Arial"/>
              </a:rPr>
              <a:t>to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  Strategy Group where</a:t>
            </a:r>
            <a:r>
              <a:rPr sz="1100" spc="-20" dirty="0">
                <a:solidFill>
                  <a:srgbClr val="5D6F7E"/>
                </a:solidFill>
                <a:latin typeface="Arial"/>
                <a:cs typeface="Arial"/>
              </a:rPr>
              <a:t> </a:t>
            </a:r>
            <a:r>
              <a:rPr sz="1100" spc="-5" dirty="0">
                <a:solidFill>
                  <a:srgbClr val="5D6F7E"/>
                </a:solidFill>
                <a:latin typeface="Arial"/>
                <a:cs typeface="Arial"/>
              </a:rPr>
              <a:t>required.</a:t>
            </a:r>
            <a:endParaRPr sz="1100" dirty="0">
              <a:latin typeface="Arial"/>
              <a:cs typeface="Arial"/>
            </a:endParaRPr>
          </a:p>
        </p:txBody>
      </p:sp>
      <p:sp>
        <p:nvSpPr>
          <p:cNvPr id="8" name="object 5">
            <a:extLst>
              <a:ext uri="{FF2B5EF4-FFF2-40B4-BE49-F238E27FC236}">
                <a16:creationId xmlns:a16="http://schemas.microsoft.com/office/drawing/2014/main" xmlns="" id="{D2027F92-1434-44FE-AF4F-4075993BBC27}"/>
              </a:ext>
            </a:extLst>
          </p:cNvPr>
          <p:cNvSpPr txBox="1"/>
          <p:nvPr/>
        </p:nvSpPr>
        <p:spPr>
          <a:xfrm>
            <a:off x="1225609" y="1149121"/>
            <a:ext cx="8711565" cy="889346"/>
          </a:xfrm>
          <a:prstGeom prst="rect">
            <a:avLst/>
          </a:prstGeom>
          <a:solidFill>
            <a:srgbClr val="C6D5E8"/>
          </a:solidFill>
          <a:ln w="12192">
            <a:solidFill>
              <a:srgbClr val="5D6F7E"/>
            </a:solidFill>
          </a:ln>
        </p:spPr>
        <p:txBody>
          <a:bodyPr vert="horz" wrap="square" lIns="0" tIns="42545" rIns="0" bIns="0" rtlCol="0">
            <a:spAutoFit/>
          </a:bodyPr>
          <a:lstStyle/>
          <a:p>
            <a:pPr algn="ctr">
              <a:spcBef>
                <a:spcPts val="335"/>
              </a:spcBef>
            </a:pPr>
            <a:r>
              <a:rPr sz="1100" b="1" dirty="0">
                <a:solidFill>
                  <a:srgbClr val="5D6F7E"/>
                </a:solidFill>
                <a:latin typeface="Arial"/>
                <a:cs typeface="Arial"/>
              </a:rPr>
              <a:t>Purpose</a:t>
            </a:r>
            <a:endParaRPr sz="1100" dirty="0">
              <a:latin typeface="Arial"/>
              <a:cs typeface="Arial"/>
            </a:endParaRPr>
          </a:p>
          <a:p>
            <a:pPr marL="228600" marR="220979" indent="-1270" algn="ctr"/>
            <a:r>
              <a:rPr sz="1100" spc="-5" dirty="0">
                <a:solidFill>
                  <a:srgbClr val="5D6F7E"/>
                </a:solidFill>
                <a:latin typeface="Arial"/>
                <a:cs typeface="Arial"/>
              </a:rPr>
              <a:t>The Living </a:t>
            </a:r>
            <a:r>
              <a:rPr sz="1100" dirty="0">
                <a:solidFill>
                  <a:srgbClr val="5D6F7E"/>
                </a:solidFill>
                <a:latin typeface="Arial"/>
                <a:cs typeface="Arial"/>
              </a:rPr>
              <a:t>With </a:t>
            </a:r>
            <a:r>
              <a:rPr sz="1100" spc="-5" dirty="0">
                <a:solidFill>
                  <a:srgbClr val="5D6F7E"/>
                </a:solidFill>
                <a:latin typeface="Arial"/>
                <a:cs typeface="Arial"/>
              </a:rPr>
              <a:t>and Beyond Cancer Delivery Group is responsible </a:t>
            </a:r>
            <a:r>
              <a:rPr sz="1100" dirty="0">
                <a:solidFill>
                  <a:srgbClr val="5D6F7E"/>
                </a:solidFill>
                <a:latin typeface="Arial"/>
                <a:cs typeface="Arial"/>
              </a:rPr>
              <a:t>for </a:t>
            </a:r>
            <a:r>
              <a:rPr sz="1100" spc="-5" dirty="0">
                <a:solidFill>
                  <a:srgbClr val="5D6F7E"/>
                </a:solidFill>
                <a:latin typeface="Arial"/>
                <a:cs typeface="Arial"/>
              </a:rPr>
              <a:t>delivery </a:t>
            </a:r>
            <a:r>
              <a:rPr sz="1100" dirty="0">
                <a:solidFill>
                  <a:srgbClr val="5D6F7E"/>
                </a:solidFill>
                <a:latin typeface="Arial"/>
                <a:cs typeface="Arial"/>
              </a:rPr>
              <a:t>of </a:t>
            </a:r>
            <a:r>
              <a:rPr sz="1100" spc="-5" dirty="0">
                <a:solidFill>
                  <a:srgbClr val="5D6F7E"/>
                </a:solidFill>
                <a:latin typeface="Arial"/>
                <a:cs typeface="Arial"/>
              </a:rPr>
              <a:t>all Alliance work in relation </a:t>
            </a:r>
            <a:r>
              <a:rPr sz="1100" dirty="0">
                <a:solidFill>
                  <a:srgbClr val="5D6F7E"/>
                </a:solidFill>
                <a:latin typeface="Arial"/>
                <a:cs typeface="Arial"/>
              </a:rPr>
              <a:t>to </a:t>
            </a:r>
            <a:r>
              <a:rPr sz="1100" spc="-5" dirty="0">
                <a:solidFill>
                  <a:srgbClr val="5D6F7E"/>
                </a:solidFill>
                <a:latin typeface="Arial"/>
                <a:cs typeface="Arial"/>
              </a:rPr>
              <a:t>living with and beyond cancer, as well as identifying  relevant issues and providing expert advice, guidance and horizon scanning. </a:t>
            </a:r>
            <a:r>
              <a:rPr sz="1100" dirty="0">
                <a:solidFill>
                  <a:srgbClr val="5D6F7E"/>
                </a:solidFill>
                <a:latin typeface="Arial"/>
                <a:cs typeface="Arial"/>
              </a:rPr>
              <a:t>It </a:t>
            </a:r>
            <a:r>
              <a:rPr sz="1100" spc="-5" dirty="0">
                <a:solidFill>
                  <a:srgbClr val="5D6F7E"/>
                </a:solidFill>
                <a:latin typeface="Arial"/>
                <a:cs typeface="Arial"/>
              </a:rPr>
              <a:t>works with the other Delivery Groups </a:t>
            </a:r>
            <a:r>
              <a:rPr sz="1100" dirty="0">
                <a:solidFill>
                  <a:srgbClr val="5D6F7E"/>
                </a:solidFill>
                <a:latin typeface="Arial"/>
                <a:cs typeface="Arial"/>
              </a:rPr>
              <a:t>to co-ordinate </a:t>
            </a:r>
            <a:r>
              <a:rPr sz="1100" spc="-5" dirty="0">
                <a:solidFill>
                  <a:srgbClr val="5D6F7E"/>
                </a:solidFill>
                <a:latin typeface="Arial"/>
                <a:cs typeface="Arial"/>
              </a:rPr>
              <a:t>cross-cutting work and minimise  duplication. </a:t>
            </a:r>
            <a:r>
              <a:rPr sz="1100" dirty="0">
                <a:solidFill>
                  <a:srgbClr val="5D6F7E"/>
                </a:solidFill>
                <a:latin typeface="Arial"/>
                <a:cs typeface="Arial"/>
              </a:rPr>
              <a:t>It </a:t>
            </a:r>
            <a:r>
              <a:rPr sz="1100" spc="-5" dirty="0">
                <a:solidFill>
                  <a:srgbClr val="5D6F7E"/>
                </a:solidFill>
                <a:latin typeface="Arial"/>
                <a:cs typeface="Arial"/>
              </a:rPr>
              <a:t>accounts </a:t>
            </a:r>
            <a:r>
              <a:rPr sz="1100" dirty="0">
                <a:solidFill>
                  <a:srgbClr val="5D6F7E"/>
                </a:solidFill>
                <a:latin typeface="Arial"/>
                <a:cs typeface="Arial"/>
              </a:rPr>
              <a:t>to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Cancer Strategy Group and, through </a:t>
            </a:r>
            <a:r>
              <a:rPr sz="1100" dirty="0">
                <a:solidFill>
                  <a:srgbClr val="5D6F7E"/>
                </a:solidFill>
                <a:latin typeface="Arial"/>
                <a:cs typeface="Arial"/>
              </a:rPr>
              <a:t>them, to </a:t>
            </a:r>
            <a:r>
              <a:rPr sz="1100" spc="-5" dirty="0">
                <a:solidFill>
                  <a:srgbClr val="5D6F7E"/>
                </a:solidFill>
                <a:latin typeface="Arial"/>
                <a:cs typeface="Arial"/>
              </a:rPr>
              <a:t>the </a:t>
            </a:r>
            <a:r>
              <a:rPr lang="en-GB" sz="1100" spc="-5" dirty="0">
                <a:solidFill>
                  <a:srgbClr val="5D6F7E"/>
                </a:solidFill>
                <a:latin typeface="Arial"/>
                <a:cs typeface="Arial"/>
              </a:rPr>
              <a:t>SWAG</a:t>
            </a:r>
            <a:r>
              <a:rPr sz="1100" spc="-5" dirty="0">
                <a:solidFill>
                  <a:srgbClr val="5D6F7E"/>
                </a:solidFill>
                <a:latin typeface="Arial"/>
                <a:cs typeface="Arial"/>
              </a:rPr>
              <a:t> Alliance</a:t>
            </a:r>
            <a:r>
              <a:rPr sz="1100" spc="-114" dirty="0">
                <a:solidFill>
                  <a:srgbClr val="5D6F7E"/>
                </a:solidFill>
                <a:latin typeface="Arial"/>
                <a:cs typeface="Arial"/>
              </a:rPr>
              <a:t> </a:t>
            </a:r>
            <a:r>
              <a:rPr sz="1100" spc="-5" dirty="0">
                <a:solidFill>
                  <a:srgbClr val="5D6F7E"/>
                </a:solidFill>
                <a:latin typeface="Arial"/>
                <a:cs typeface="Arial"/>
              </a:rPr>
              <a:t>Board.</a:t>
            </a:r>
            <a:endParaRPr sz="1100" dirty="0">
              <a:latin typeface="Arial"/>
              <a:cs typeface="Arial"/>
            </a:endParaRPr>
          </a:p>
        </p:txBody>
      </p:sp>
      <p:sp>
        <p:nvSpPr>
          <p:cNvPr id="9" name="object 6">
            <a:extLst>
              <a:ext uri="{FF2B5EF4-FFF2-40B4-BE49-F238E27FC236}">
                <a16:creationId xmlns:a16="http://schemas.microsoft.com/office/drawing/2014/main" xmlns="" id="{B7A3F05A-63A0-4B43-AEE3-249FF279A083}"/>
              </a:ext>
            </a:extLst>
          </p:cNvPr>
          <p:cNvSpPr txBox="1"/>
          <p:nvPr/>
        </p:nvSpPr>
        <p:spPr>
          <a:xfrm>
            <a:off x="6158525" y="2092891"/>
            <a:ext cx="5929460" cy="1566454"/>
          </a:xfrm>
          <a:prstGeom prst="rect">
            <a:avLst/>
          </a:prstGeom>
          <a:solidFill>
            <a:srgbClr val="F5F8F9"/>
          </a:solidFill>
          <a:ln w="12192">
            <a:solidFill>
              <a:srgbClr val="5D6F7E"/>
            </a:solidFill>
          </a:ln>
        </p:spPr>
        <p:txBody>
          <a:bodyPr vert="horz" wrap="square" lIns="0" tIns="42545" rIns="0" bIns="0" rtlCol="0">
            <a:spAutoFit/>
          </a:bodyPr>
          <a:lstStyle/>
          <a:p>
            <a:pPr algn="ctr">
              <a:spcBef>
                <a:spcPts val="335"/>
              </a:spcBef>
            </a:pPr>
            <a:r>
              <a:rPr sz="1100" b="1" dirty="0">
                <a:solidFill>
                  <a:srgbClr val="5D6F7E"/>
                </a:solidFill>
                <a:latin typeface="Arial" panose="020B0604020202020204" pitchFamily="34" charset="0"/>
                <a:cs typeface="Arial" panose="020B0604020202020204" pitchFamily="34" charset="0"/>
              </a:rPr>
              <a:t>Membership</a:t>
            </a:r>
            <a:endParaRPr sz="1100" dirty="0">
              <a:latin typeface="Arial" panose="020B0604020202020204" pitchFamily="34" charset="0"/>
              <a:cs typeface="Arial" panose="020B0604020202020204" pitchFamily="34" charset="0"/>
            </a:endParaRPr>
          </a:p>
          <a:p>
            <a:pPr>
              <a:spcBef>
                <a:spcPts val="45"/>
              </a:spcBef>
            </a:pPr>
            <a:endParaRPr sz="1100" dirty="0">
              <a:latin typeface="Arial" panose="020B0604020202020204" pitchFamily="34" charset="0"/>
              <a:cs typeface="Arial" panose="020B0604020202020204" pitchFamily="34" charset="0"/>
            </a:endParaRPr>
          </a:p>
          <a:p>
            <a:pPr marL="264160" indent="-172085">
              <a:buChar char="•"/>
              <a:tabLst>
                <a:tab pos="264160" algn="l"/>
                <a:tab pos="264795" algn="l"/>
              </a:tabLst>
            </a:pPr>
            <a:r>
              <a:rPr sz="1100" spc="-5" dirty="0">
                <a:solidFill>
                  <a:srgbClr val="5D6F7E"/>
                </a:solidFill>
                <a:latin typeface="Arial" panose="020B0604020202020204" pitchFamily="34" charset="0"/>
                <a:cs typeface="Arial" panose="020B0604020202020204" pitchFamily="34" charset="0"/>
              </a:rPr>
              <a:t>Alliance Managing</a:t>
            </a:r>
            <a:r>
              <a:rPr sz="1100" spc="-40" dirty="0">
                <a:solidFill>
                  <a:srgbClr val="5D6F7E"/>
                </a:solidFill>
                <a:latin typeface="Arial" panose="020B0604020202020204" pitchFamily="34" charset="0"/>
                <a:cs typeface="Arial" panose="020B0604020202020204" pitchFamily="34" charset="0"/>
              </a:rPr>
              <a:t> </a:t>
            </a:r>
            <a:r>
              <a:rPr sz="1100" spc="-5" dirty="0">
                <a:solidFill>
                  <a:srgbClr val="5D6F7E"/>
                </a:solidFill>
                <a:latin typeface="Arial" panose="020B0604020202020204" pitchFamily="34" charset="0"/>
                <a:cs typeface="Arial" panose="020B0604020202020204" pitchFamily="34" charset="0"/>
              </a:rPr>
              <a:t>Director.</a:t>
            </a:r>
            <a:endParaRPr sz="1100" dirty="0">
              <a:latin typeface="Arial" panose="020B0604020202020204" pitchFamily="34" charset="0"/>
              <a:cs typeface="Arial" panose="020B0604020202020204" pitchFamily="34" charset="0"/>
            </a:endParaRPr>
          </a:p>
          <a:p>
            <a:pPr marL="264160" indent="-172085">
              <a:buChar char="•"/>
              <a:tabLst>
                <a:tab pos="264160" algn="l"/>
                <a:tab pos="264795" algn="l"/>
              </a:tabLst>
            </a:pPr>
            <a:r>
              <a:rPr sz="1100" spc="-5" dirty="0">
                <a:solidFill>
                  <a:srgbClr val="5D6F7E"/>
                </a:solidFill>
                <a:latin typeface="Arial" panose="020B0604020202020204" pitchFamily="34" charset="0"/>
                <a:cs typeface="Arial" panose="020B0604020202020204" pitchFamily="34" charset="0"/>
              </a:rPr>
              <a:t>Relevant Alliance</a:t>
            </a:r>
            <a:r>
              <a:rPr sz="1100" spc="-40" dirty="0">
                <a:solidFill>
                  <a:srgbClr val="5D6F7E"/>
                </a:solidFill>
                <a:latin typeface="Arial" panose="020B0604020202020204" pitchFamily="34" charset="0"/>
                <a:cs typeface="Arial" panose="020B0604020202020204" pitchFamily="34" charset="0"/>
              </a:rPr>
              <a:t> </a:t>
            </a:r>
            <a:r>
              <a:rPr sz="1100" spc="-5" dirty="0">
                <a:solidFill>
                  <a:srgbClr val="5D6F7E"/>
                </a:solidFill>
                <a:latin typeface="Arial" panose="020B0604020202020204" pitchFamily="34" charset="0"/>
                <a:cs typeface="Arial" panose="020B0604020202020204" pitchFamily="34" charset="0"/>
              </a:rPr>
              <a:t>lead/s</a:t>
            </a:r>
            <a:endParaRPr sz="1100" dirty="0">
              <a:latin typeface="Arial" panose="020B0604020202020204" pitchFamily="34" charset="0"/>
              <a:cs typeface="Arial" panose="020B0604020202020204" pitchFamily="34" charset="0"/>
            </a:endParaRPr>
          </a:p>
          <a:p>
            <a:pPr marL="264160" indent="-172085">
              <a:buChar char="•"/>
              <a:tabLst>
                <a:tab pos="264160" algn="l"/>
                <a:tab pos="264795" algn="l"/>
              </a:tabLst>
            </a:pPr>
            <a:r>
              <a:rPr sz="1100" spc="-5" dirty="0">
                <a:solidFill>
                  <a:srgbClr val="5D6F7E"/>
                </a:solidFill>
                <a:latin typeface="Arial" panose="020B0604020202020204" pitchFamily="34" charset="0"/>
                <a:cs typeface="Arial" panose="020B0604020202020204" pitchFamily="34" charset="0"/>
              </a:rPr>
              <a:t>STP Cancer</a:t>
            </a:r>
            <a:r>
              <a:rPr sz="1100" spc="-15" dirty="0">
                <a:solidFill>
                  <a:srgbClr val="5D6F7E"/>
                </a:solidFill>
                <a:latin typeface="Arial" panose="020B0604020202020204" pitchFamily="34" charset="0"/>
                <a:cs typeface="Arial" panose="020B0604020202020204" pitchFamily="34" charset="0"/>
              </a:rPr>
              <a:t> </a:t>
            </a:r>
            <a:r>
              <a:rPr sz="1100" spc="-5" dirty="0">
                <a:solidFill>
                  <a:srgbClr val="5D6F7E"/>
                </a:solidFill>
                <a:latin typeface="Arial" panose="020B0604020202020204" pitchFamily="34" charset="0"/>
                <a:cs typeface="Arial" panose="020B0604020202020204" pitchFamily="34" charset="0"/>
              </a:rPr>
              <a:t>Leads.</a:t>
            </a:r>
            <a:endParaRPr sz="1100" dirty="0">
              <a:latin typeface="Arial" panose="020B0604020202020204" pitchFamily="34" charset="0"/>
              <a:cs typeface="Arial" panose="020B0604020202020204" pitchFamily="34" charset="0"/>
            </a:endParaRPr>
          </a:p>
          <a:p>
            <a:pPr marL="264160" marR="443230" indent="-172085">
              <a:buChar char="•"/>
              <a:tabLst>
                <a:tab pos="264160" algn="l"/>
                <a:tab pos="264795" algn="l"/>
              </a:tabLst>
            </a:pPr>
            <a:r>
              <a:rPr sz="1100" spc="-5" dirty="0">
                <a:solidFill>
                  <a:srgbClr val="5D6F7E"/>
                </a:solidFill>
                <a:latin typeface="Arial" panose="020B0604020202020204" pitchFamily="34" charset="0"/>
                <a:cs typeface="Arial" panose="020B0604020202020204" pitchFamily="34" charset="0"/>
              </a:rPr>
              <a:t>Trust representatives </a:t>
            </a:r>
            <a:r>
              <a:rPr sz="1100" dirty="0">
                <a:solidFill>
                  <a:srgbClr val="5D6F7E"/>
                </a:solidFill>
                <a:latin typeface="Arial" panose="020B0604020202020204" pitchFamily="34" charset="0"/>
                <a:cs typeface="Arial" panose="020B0604020202020204" pitchFamily="34" charset="0"/>
              </a:rPr>
              <a:t>- </a:t>
            </a:r>
            <a:r>
              <a:rPr sz="1100" spc="-5" dirty="0">
                <a:solidFill>
                  <a:srgbClr val="5D6F7E"/>
                </a:solidFill>
                <a:latin typeface="Arial" panose="020B0604020202020204" pitchFamily="34" charset="0"/>
                <a:cs typeface="Arial" panose="020B0604020202020204" pitchFamily="34" charset="0"/>
              </a:rPr>
              <a:t>Operational leads (DDO or equivalent) or  Cancer Lead</a:t>
            </a:r>
            <a:r>
              <a:rPr sz="1100" spc="-30" dirty="0">
                <a:solidFill>
                  <a:srgbClr val="5D6F7E"/>
                </a:solidFill>
                <a:latin typeface="Arial" panose="020B0604020202020204" pitchFamily="34" charset="0"/>
                <a:cs typeface="Arial" panose="020B0604020202020204" pitchFamily="34" charset="0"/>
              </a:rPr>
              <a:t> </a:t>
            </a:r>
            <a:r>
              <a:rPr sz="1100" spc="-5" dirty="0">
                <a:solidFill>
                  <a:srgbClr val="5D6F7E"/>
                </a:solidFill>
                <a:latin typeface="Arial" panose="020B0604020202020204" pitchFamily="34" charset="0"/>
                <a:cs typeface="Arial" panose="020B0604020202020204" pitchFamily="34" charset="0"/>
              </a:rPr>
              <a:t>Nurses.</a:t>
            </a:r>
            <a:endParaRPr sz="1100" dirty="0">
              <a:latin typeface="Arial" panose="020B0604020202020204" pitchFamily="34" charset="0"/>
              <a:cs typeface="Arial" panose="020B0604020202020204" pitchFamily="34" charset="0"/>
            </a:endParaRPr>
          </a:p>
          <a:p>
            <a:pPr marL="264160" indent="-172085">
              <a:buChar char="•"/>
              <a:tabLst>
                <a:tab pos="264160" algn="l"/>
                <a:tab pos="264795" algn="l"/>
              </a:tabLst>
            </a:pPr>
            <a:r>
              <a:rPr sz="1100" dirty="0">
                <a:solidFill>
                  <a:srgbClr val="5D6F7E"/>
                </a:solidFill>
                <a:latin typeface="Arial" panose="020B0604020202020204" pitchFamily="34" charset="0"/>
                <a:cs typeface="Arial" panose="020B0604020202020204" pitchFamily="34" charset="0"/>
              </a:rPr>
              <a:t>Patient</a:t>
            </a:r>
            <a:r>
              <a:rPr sz="1100" spc="-30" dirty="0">
                <a:solidFill>
                  <a:srgbClr val="5D6F7E"/>
                </a:solidFill>
                <a:latin typeface="Arial" panose="020B0604020202020204" pitchFamily="34" charset="0"/>
                <a:cs typeface="Arial" panose="020B0604020202020204" pitchFamily="34" charset="0"/>
              </a:rPr>
              <a:t> </a:t>
            </a:r>
            <a:r>
              <a:rPr sz="1100" dirty="0">
                <a:solidFill>
                  <a:srgbClr val="5D6F7E"/>
                </a:solidFill>
                <a:latin typeface="Arial" panose="020B0604020202020204" pitchFamily="34" charset="0"/>
                <a:cs typeface="Arial" panose="020B0604020202020204" pitchFamily="34" charset="0"/>
              </a:rPr>
              <a:t>representative.</a:t>
            </a:r>
            <a:endParaRPr sz="1100" dirty="0">
              <a:latin typeface="Arial" panose="020B0604020202020204" pitchFamily="34" charset="0"/>
              <a:cs typeface="Arial" panose="020B0604020202020204" pitchFamily="34" charset="0"/>
            </a:endParaRPr>
          </a:p>
          <a:p>
            <a:pPr marL="264160" indent="-172085">
              <a:spcBef>
                <a:spcPts val="5"/>
              </a:spcBef>
              <a:buChar char="•"/>
              <a:tabLst>
                <a:tab pos="264160" algn="l"/>
                <a:tab pos="264795" algn="l"/>
              </a:tabLst>
            </a:pPr>
            <a:r>
              <a:rPr sz="1100" spc="-5" dirty="0">
                <a:solidFill>
                  <a:srgbClr val="5D6F7E"/>
                </a:solidFill>
                <a:latin typeface="Arial" panose="020B0604020202020204" pitchFamily="34" charset="0"/>
                <a:cs typeface="Arial" panose="020B0604020202020204" pitchFamily="34" charset="0"/>
              </a:rPr>
              <a:t>GP representatives.</a:t>
            </a:r>
            <a:endParaRPr sz="1100" dirty="0">
              <a:latin typeface="Arial" panose="020B0604020202020204" pitchFamily="34" charset="0"/>
              <a:cs typeface="Arial" panose="020B0604020202020204" pitchFamily="34" charset="0"/>
            </a:endParaRPr>
          </a:p>
        </p:txBody>
      </p:sp>
      <p:sp>
        <p:nvSpPr>
          <p:cNvPr id="10" name="object 7">
            <a:extLst>
              <a:ext uri="{FF2B5EF4-FFF2-40B4-BE49-F238E27FC236}">
                <a16:creationId xmlns:a16="http://schemas.microsoft.com/office/drawing/2014/main" xmlns="" id="{627A989B-6AB1-4FA1-A410-3A61E9DA30B2}"/>
              </a:ext>
            </a:extLst>
          </p:cNvPr>
          <p:cNvSpPr txBox="1"/>
          <p:nvPr/>
        </p:nvSpPr>
        <p:spPr>
          <a:xfrm>
            <a:off x="6158524" y="3713769"/>
            <a:ext cx="5929459" cy="2243563"/>
          </a:xfrm>
          <a:prstGeom prst="rect">
            <a:avLst/>
          </a:prstGeom>
          <a:solidFill>
            <a:srgbClr val="F5F8F9"/>
          </a:solidFill>
          <a:ln w="12192">
            <a:solidFill>
              <a:srgbClr val="5D6F7E"/>
            </a:solidFill>
          </a:ln>
        </p:spPr>
        <p:txBody>
          <a:bodyPr vert="horz" wrap="square" lIns="0" tIns="42545" rIns="0" bIns="0" rtlCol="0">
            <a:spAutoFit/>
          </a:bodyPr>
          <a:lstStyle/>
          <a:p>
            <a:pPr marL="1404620">
              <a:spcBef>
                <a:spcPts val="335"/>
              </a:spcBef>
            </a:pPr>
            <a:r>
              <a:rPr sz="1100" b="1" dirty="0">
                <a:solidFill>
                  <a:srgbClr val="5D6F7E"/>
                </a:solidFill>
                <a:latin typeface="Arial"/>
                <a:cs typeface="Arial"/>
              </a:rPr>
              <a:t>Meeting</a:t>
            </a:r>
            <a:r>
              <a:rPr sz="1100" b="1" spc="-25" dirty="0">
                <a:solidFill>
                  <a:srgbClr val="5D6F7E"/>
                </a:solidFill>
                <a:latin typeface="Arial"/>
                <a:cs typeface="Arial"/>
              </a:rPr>
              <a:t> </a:t>
            </a:r>
            <a:r>
              <a:rPr sz="1100" b="1" spc="-5" dirty="0">
                <a:solidFill>
                  <a:srgbClr val="5D6F7E"/>
                </a:solidFill>
                <a:latin typeface="Arial"/>
                <a:cs typeface="Arial"/>
              </a:rPr>
              <a:t>requirements</a:t>
            </a:r>
            <a:endParaRPr sz="1100" dirty="0">
              <a:latin typeface="Arial"/>
              <a:cs typeface="Arial"/>
            </a:endParaRPr>
          </a:p>
          <a:p>
            <a:pPr marL="264160" marR="163830" indent="-172085" algn="just">
              <a:buChar char="•"/>
              <a:tabLst>
                <a:tab pos="264795" algn="l"/>
              </a:tabLst>
            </a:pPr>
            <a:r>
              <a:rPr sz="1100" spc="-5" dirty="0">
                <a:solidFill>
                  <a:srgbClr val="5D6F7E"/>
                </a:solidFill>
                <a:latin typeface="Arial"/>
                <a:cs typeface="Arial"/>
              </a:rPr>
              <a:t>The delivery group will meet </a:t>
            </a:r>
            <a:r>
              <a:rPr sz="1100" b="1" spc="-10" dirty="0">
                <a:solidFill>
                  <a:srgbClr val="5D6F7E"/>
                </a:solidFill>
                <a:latin typeface="Arial"/>
                <a:cs typeface="Arial"/>
              </a:rPr>
              <a:t>monthly. </a:t>
            </a:r>
            <a:r>
              <a:rPr sz="1100" spc="-5" dirty="0">
                <a:solidFill>
                  <a:srgbClr val="5D6F7E"/>
                </a:solidFill>
                <a:latin typeface="Arial"/>
                <a:cs typeface="Arial"/>
              </a:rPr>
              <a:t>This is more frequently than the  other delivery groups, and is intended </a:t>
            </a:r>
            <a:r>
              <a:rPr sz="1100" dirty="0">
                <a:solidFill>
                  <a:srgbClr val="5D6F7E"/>
                </a:solidFill>
                <a:latin typeface="Arial"/>
                <a:cs typeface="Arial"/>
              </a:rPr>
              <a:t>to </a:t>
            </a:r>
            <a:r>
              <a:rPr sz="1100" spc="-5" dirty="0">
                <a:solidFill>
                  <a:srgbClr val="5D6F7E"/>
                </a:solidFill>
                <a:latin typeface="Arial"/>
                <a:cs typeface="Arial"/>
              </a:rPr>
              <a:t>reflect the size </a:t>
            </a:r>
            <a:r>
              <a:rPr sz="1100" dirty="0">
                <a:solidFill>
                  <a:srgbClr val="5D6F7E"/>
                </a:solidFill>
                <a:latin typeface="Arial"/>
                <a:cs typeface="Arial"/>
              </a:rPr>
              <a:t>of </a:t>
            </a:r>
            <a:r>
              <a:rPr sz="1100" spc="-5" dirty="0">
                <a:solidFill>
                  <a:srgbClr val="5D6F7E"/>
                </a:solidFill>
                <a:latin typeface="Arial"/>
                <a:cs typeface="Arial"/>
              </a:rPr>
              <a:t>the agenda  in this work area.</a:t>
            </a:r>
            <a:endParaRPr sz="1100" dirty="0">
              <a:latin typeface="Arial"/>
              <a:cs typeface="Arial"/>
            </a:endParaRPr>
          </a:p>
          <a:p>
            <a:pPr marL="264160" indent="-172085">
              <a:buChar char="•"/>
              <a:tabLst>
                <a:tab pos="264160" algn="l"/>
                <a:tab pos="264795" algn="l"/>
              </a:tabLst>
            </a:pPr>
            <a:r>
              <a:rPr sz="1100" spc="-5" dirty="0">
                <a:solidFill>
                  <a:srgbClr val="5D6F7E"/>
                </a:solidFill>
                <a:latin typeface="Arial"/>
                <a:cs typeface="Arial"/>
              </a:rPr>
              <a:t>Papers will be circulated one week before each meeting</a:t>
            </a:r>
            <a:r>
              <a:rPr sz="1100" spc="-55" dirty="0">
                <a:solidFill>
                  <a:srgbClr val="5D6F7E"/>
                </a:solidFill>
                <a:latin typeface="Arial"/>
                <a:cs typeface="Arial"/>
              </a:rPr>
              <a:t> </a:t>
            </a:r>
            <a:r>
              <a:rPr sz="1100" spc="-5" dirty="0">
                <a:solidFill>
                  <a:srgbClr val="5D6F7E"/>
                </a:solidFill>
                <a:latin typeface="Arial"/>
                <a:cs typeface="Arial"/>
              </a:rPr>
              <a:t>date.</a:t>
            </a:r>
            <a:endParaRPr sz="1100" dirty="0">
              <a:latin typeface="Arial"/>
              <a:cs typeface="Arial"/>
            </a:endParaRPr>
          </a:p>
          <a:p>
            <a:pPr marL="264160" marR="124460" indent="-172085">
              <a:buChar char="•"/>
              <a:tabLst>
                <a:tab pos="264160" algn="l"/>
                <a:tab pos="264795" algn="l"/>
              </a:tabLst>
            </a:pPr>
            <a:r>
              <a:rPr sz="1100" spc="-5" dirty="0">
                <a:solidFill>
                  <a:srgbClr val="5D6F7E"/>
                </a:solidFill>
                <a:latin typeface="Arial"/>
                <a:cs typeface="Arial"/>
              </a:rPr>
              <a:t>Members </a:t>
            </a:r>
            <a:r>
              <a:rPr sz="1100" dirty="0">
                <a:solidFill>
                  <a:srgbClr val="5D6F7E"/>
                </a:solidFill>
                <a:latin typeface="Arial"/>
                <a:cs typeface="Arial"/>
              </a:rPr>
              <a:t>may also meet as ‘task and finish</a:t>
            </a:r>
            <a:r>
              <a:rPr sz="1100" spc="-185" dirty="0">
                <a:solidFill>
                  <a:srgbClr val="5D6F7E"/>
                </a:solidFill>
                <a:latin typeface="Arial"/>
                <a:cs typeface="Arial"/>
              </a:rPr>
              <a:t> </a:t>
            </a:r>
            <a:r>
              <a:rPr sz="1100" dirty="0">
                <a:solidFill>
                  <a:srgbClr val="5D6F7E"/>
                </a:solidFill>
                <a:latin typeface="Arial"/>
                <a:cs typeface="Arial"/>
              </a:rPr>
              <a:t>groups’ to consider specific  </a:t>
            </a:r>
            <a:r>
              <a:rPr sz="1100" spc="-5" dirty="0">
                <a:solidFill>
                  <a:srgbClr val="5D6F7E"/>
                </a:solidFill>
                <a:latin typeface="Arial"/>
                <a:cs typeface="Arial"/>
              </a:rPr>
              <a:t>issues.</a:t>
            </a:r>
            <a:endParaRPr sz="1100" dirty="0">
              <a:latin typeface="Arial"/>
              <a:cs typeface="Arial"/>
            </a:endParaRPr>
          </a:p>
          <a:p>
            <a:pPr marL="264160" marR="130175" indent="-172085">
              <a:buChar char="•"/>
              <a:tabLst>
                <a:tab pos="264160" algn="l"/>
                <a:tab pos="264795" algn="l"/>
              </a:tabLst>
            </a:pPr>
            <a:r>
              <a:rPr sz="1100" spc="-5" dirty="0">
                <a:solidFill>
                  <a:srgbClr val="5D6F7E"/>
                </a:solidFill>
                <a:latin typeface="Arial"/>
                <a:cs typeface="Arial"/>
              </a:rPr>
              <a:t>The Alliance </a:t>
            </a:r>
            <a:r>
              <a:rPr lang="en-GB" sz="1100" spc="-10" dirty="0">
                <a:solidFill>
                  <a:srgbClr val="5D6F7E"/>
                </a:solidFill>
                <a:latin typeface="Arial"/>
                <a:cs typeface="Arial"/>
              </a:rPr>
              <a:t>team</a:t>
            </a:r>
            <a:r>
              <a:rPr sz="1100" spc="-10" dirty="0">
                <a:solidFill>
                  <a:srgbClr val="5D6F7E"/>
                </a:solidFill>
                <a:latin typeface="Arial"/>
                <a:cs typeface="Arial"/>
              </a:rPr>
              <a:t> </a:t>
            </a:r>
            <a:r>
              <a:rPr sz="1100" spc="-5" dirty="0">
                <a:solidFill>
                  <a:srgbClr val="5D6F7E"/>
                </a:solidFill>
                <a:latin typeface="Arial"/>
                <a:cs typeface="Arial"/>
              </a:rPr>
              <a:t>will maintain a single meeting/action </a:t>
            </a:r>
            <a:r>
              <a:rPr sz="1100" dirty="0">
                <a:solidFill>
                  <a:srgbClr val="5D6F7E"/>
                </a:solidFill>
                <a:latin typeface="Arial"/>
                <a:cs typeface="Arial"/>
              </a:rPr>
              <a:t>tracker, </a:t>
            </a:r>
            <a:r>
              <a:rPr sz="1100" spc="-5" dirty="0">
                <a:solidFill>
                  <a:srgbClr val="5D6F7E"/>
                </a:solidFill>
                <a:latin typeface="Arial"/>
                <a:cs typeface="Arial"/>
              </a:rPr>
              <a:t>and will  develop a </a:t>
            </a:r>
            <a:r>
              <a:rPr sz="1100" dirty="0">
                <a:solidFill>
                  <a:srgbClr val="5D6F7E"/>
                </a:solidFill>
                <a:latin typeface="Arial"/>
                <a:cs typeface="Arial"/>
              </a:rPr>
              <a:t>light-touch, </a:t>
            </a:r>
            <a:r>
              <a:rPr sz="1100" spc="-5" dirty="0">
                <a:solidFill>
                  <a:srgbClr val="5D6F7E"/>
                </a:solidFill>
                <a:latin typeface="Arial"/>
                <a:cs typeface="Arial"/>
              </a:rPr>
              <a:t>common reporting approach </a:t>
            </a:r>
            <a:r>
              <a:rPr sz="1100" dirty="0">
                <a:solidFill>
                  <a:srgbClr val="5D6F7E"/>
                </a:solidFill>
                <a:latin typeface="Arial"/>
                <a:cs typeface="Arial"/>
              </a:rPr>
              <a:t>for </a:t>
            </a:r>
            <a:r>
              <a:rPr sz="1100" spc="-5" dirty="0">
                <a:solidFill>
                  <a:srgbClr val="5D6F7E"/>
                </a:solidFill>
                <a:latin typeface="Arial"/>
                <a:cs typeface="Arial"/>
              </a:rPr>
              <a:t>use by all  delivery</a:t>
            </a:r>
            <a:r>
              <a:rPr sz="1100" spc="-25" dirty="0">
                <a:solidFill>
                  <a:srgbClr val="5D6F7E"/>
                </a:solidFill>
                <a:latin typeface="Arial"/>
                <a:cs typeface="Arial"/>
              </a:rPr>
              <a:t> </a:t>
            </a:r>
            <a:r>
              <a:rPr sz="1100" spc="-5" dirty="0">
                <a:solidFill>
                  <a:srgbClr val="5D6F7E"/>
                </a:solidFill>
                <a:latin typeface="Arial"/>
                <a:cs typeface="Arial"/>
              </a:rPr>
              <a:t>groups.</a:t>
            </a:r>
            <a:endParaRPr sz="1100" dirty="0">
              <a:latin typeface="Arial"/>
              <a:cs typeface="Arial"/>
            </a:endParaRPr>
          </a:p>
          <a:p>
            <a:pPr marL="264160" marR="323215" indent="-172085">
              <a:buChar char="•"/>
              <a:tabLst>
                <a:tab pos="264160" algn="l"/>
                <a:tab pos="264795" algn="l"/>
              </a:tabLst>
            </a:pPr>
            <a:r>
              <a:rPr sz="1100" spc="-5" dirty="0">
                <a:solidFill>
                  <a:srgbClr val="5D6F7E"/>
                </a:solidFill>
                <a:latin typeface="Arial"/>
                <a:cs typeface="Arial"/>
              </a:rPr>
              <a:t>The group will provide a report </a:t>
            </a:r>
            <a:r>
              <a:rPr sz="1100" dirty="0">
                <a:solidFill>
                  <a:srgbClr val="5D6F7E"/>
                </a:solidFill>
                <a:latin typeface="Arial"/>
                <a:cs typeface="Arial"/>
              </a:rPr>
              <a:t>to </a:t>
            </a:r>
            <a:r>
              <a:rPr sz="1100" spc="-5" dirty="0">
                <a:solidFill>
                  <a:srgbClr val="5D6F7E"/>
                </a:solidFill>
                <a:latin typeface="Arial"/>
                <a:cs typeface="Arial"/>
              </a:rPr>
              <a:t>the</a:t>
            </a:r>
            <a:r>
              <a:rPr lang="en-GB" sz="1100" spc="-5" dirty="0">
                <a:solidFill>
                  <a:srgbClr val="5D6F7E"/>
                </a:solidFill>
                <a:latin typeface="Arial"/>
                <a:cs typeface="Arial"/>
              </a:rPr>
              <a:t> SWAG</a:t>
            </a:r>
            <a:r>
              <a:rPr sz="1100" spc="-5" dirty="0">
                <a:solidFill>
                  <a:srgbClr val="5D6F7E"/>
                </a:solidFill>
                <a:latin typeface="Arial"/>
                <a:cs typeface="Arial"/>
              </a:rPr>
              <a:t> Strategy Group following  each</a:t>
            </a:r>
            <a:r>
              <a:rPr sz="1100" spc="-25" dirty="0">
                <a:solidFill>
                  <a:srgbClr val="5D6F7E"/>
                </a:solidFill>
                <a:latin typeface="Arial"/>
                <a:cs typeface="Arial"/>
              </a:rPr>
              <a:t> </a:t>
            </a:r>
            <a:r>
              <a:rPr sz="1100" spc="-5" dirty="0">
                <a:solidFill>
                  <a:srgbClr val="5D6F7E"/>
                </a:solidFill>
                <a:latin typeface="Arial"/>
                <a:cs typeface="Arial"/>
              </a:rPr>
              <a:t>meeting.</a:t>
            </a:r>
            <a:endParaRPr sz="1100" dirty="0">
              <a:latin typeface="Arial"/>
              <a:cs typeface="Arial"/>
            </a:endParaRPr>
          </a:p>
          <a:p>
            <a:pPr marL="264160" marR="220345" indent="-172085">
              <a:spcBef>
                <a:spcPts val="5"/>
              </a:spcBef>
              <a:buChar char="•"/>
              <a:tabLst>
                <a:tab pos="264160" algn="l"/>
                <a:tab pos="264795" algn="l"/>
              </a:tabLst>
            </a:pPr>
            <a:r>
              <a:rPr sz="1100" spc="-5" dirty="0">
                <a:solidFill>
                  <a:srgbClr val="5D6F7E"/>
                </a:solidFill>
                <a:latin typeface="Arial"/>
                <a:cs typeface="Arial"/>
              </a:rPr>
              <a:t>Quorum shall be the Chair (or deputy) plus four other members,  including </a:t>
            </a:r>
            <a:r>
              <a:rPr sz="1100" dirty="0">
                <a:solidFill>
                  <a:srgbClr val="5D6F7E"/>
                </a:solidFill>
                <a:latin typeface="Arial"/>
                <a:cs typeface="Arial"/>
              </a:rPr>
              <a:t>at </a:t>
            </a:r>
            <a:r>
              <a:rPr sz="1100" spc="-5" dirty="0">
                <a:solidFill>
                  <a:srgbClr val="5D6F7E"/>
                </a:solidFill>
                <a:latin typeface="Arial"/>
                <a:cs typeface="Arial"/>
              </a:rPr>
              <a:t>least one commissioning and one provider representative  and one GP, but excluding the Alliance Managing Director and</a:t>
            </a:r>
            <a:r>
              <a:rPr sz="1100" spc="35" dirty="0">
                <a:solidFill>
                  <a:srgbClr val="5D6F7E"/>
                </a:solidFill>
                <a:latin typeface="Arial"/>
                <a:cs typeface="Arial"/>
              </a:rPr>
              <a:t> </a:t>
            </a:r>
            <a:r>
              <a:rPr sz="1100" spc="-5" dirty="0">
                <a:solidFill>
                  <a:srgbClr val="5D6F7E"/>
                </a:solidFill>
                <a:latin typeface="Arial"/>
                <a:cs typeface="Arial"/>
              </a:rPr>
              <a:t>Lead.</a:t>
            </a:r>
            <a:endParaRPr sz="1100" dirty="0">
              <a:latin typeface="Arial"/>
              <a:cs typeface="Arial"/>
            </a:endParaRPr>
          </a:p>
          <a:p>
            <a:pPr marL="264160" marR="361950" indent="-172085">
              <a:buChar char="•"/>
              <a:tabLst>
                <a:tab pos="264160" algn="l"/>
                <a:tab pos="264795" algn="l"/>
              </a:tabLst>
            </a:pPr>
            <a:r>
              <a:rPr sz="1100" dirty="0">
                <a:solidFill>
                  <a:srgbClr val="5D6F7E"/>
                </a:solidFill>
                <a:latin typeface="Arial"/>
                <a:cs typeface="Arial"/>
              </a:rPr>
              <a:t>If </a:t>
            </a:r>
            <a:r>
              <a:rPr sz="1100" spc="-5" dirty="0">
                <a:solidFill>
                  <a:srgbClr val="5D6F7E"/>
                </a:solidFill>
                <a:latin typeface="Arial"/>
                <a:cs typeface="Arial"/>
              </a:rPr>
              <a:t>group members are unable </a:t>
            </a:r>
            <a:r>
              <a:rPr sz="1100" dirty="0">
                <a:solidFill>
                  <a:srgbClr val="5D6F7E"/>
                </a:solidFill>
                <a:latin typeface="Arial"/>
                <a:cs typeface="Arial"/>
              </a:rPr>
              <a:t>to </a:t>
            </a:r>
            <a:r>
              <a:rPr sz="1100" spc="-5" dirty="0">
                <a:solidFill>
                  <a:srgbClr val="5D6F7E"/>
                </a:solidFill>
                <a:latin typeface="Arial"/>
                <a:cs typeface="Arial"/>
              </a:rPr>
              <a:t>attend meetings, they should send  appropriately briefed and empowered deputies on their</a:t>
            </a:r>
            <a:r>
              <a:rPr sz="1100" spc="-35" dirty="0">
                <a:solidFill>
                  <a:srgbClr val="5D6F7E"/>
                </a:solidFill>
                <a:latin typeface="Arial"/>
                <a:cs typeface="Arial"/>
              </a:rPr>
              <a:t> </a:t>
            </a:r>
            <a:r>
              <a:rPr sz="1100" spc="-5" dirty="0">
                <a:solidFill>
                  <a:srgbClr val="5D6F7E"/>
                </a:solidFill>
                <a:latin typeface="Arial"/>
                <a:cs typeface="Arial"/>
              </a:rPr>
              <a:t>behalf.</a:t>
            </a:r>
            <a:endParaRPr sz="1100" dirty="0">
              <a:latin typeface="Arial"/>
              <a:cs typeface="Arial"/>
            </a:endParaRPr>
          </a:p>
        </p:txBody>
      </p:sp>
    </p:spTree>
    <p:extLst>
      <p:ext uri="{BB962C8B-B14F-4D97-AF65-F5344CB8AC3E}">
        <p14:creationId xmlns:p14="http://schemas.microsoft.com/office/powerpoint/2010/main" val="3643410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936B28-04B8-47F5-886E-559B14B67D70}"/>
              </a:ext>
            </a:extLst>
          </p:cNvPr>
          <p:cNvSpPr>
            <a:spLocks noGrp="1"/>
          </p:cNvSpPr>
          <p:nvPr>
            <p:ph type="ctrTitle"/>
          </p:nvPr>
        </p:nvSpPr>
        <p:spPr>
          <a:xfrm>
            <a:off x="127461" y="136525"/>
            <a:ext cx="9989128" cy="1457813"/>
          </a:xfrm>
        </p:spPr>
        <p:txBody>
          <a:bodyPr/>
          <a:lstStyle/>
          <a:p>
            <a:r>
              <a:rPr lang="en-GB" dirty="0"/>
              <a:t>APPENDIX – Alliance Leadership: National Guidance Position</a:t>
            </a:r>
            <a:br>
              <a:rPr lang="en-GB" dirty="0"/>
            </a:br>
            <a:r>
              <a:rPr lang="en-GB" sz="2000" i="1" dirty="0"/>
              <a:t>Cancer Alliances: Development programme and 2019/20 planning (January 2019)</a:t>
            </a:r>
          </a:p>
        </p:txBody>
      </p:sp>
      <p:sp>
        <p:nvSpPr>
          <p:cNvPr id="4" name="object 4">
            <a:extLst>
              <a:ext uri="{FF2B5EF4-FFF2-40B4-BE49-F238E27FC236}">
                <a16:creationId xmlns:a16="http://schemas.microsoft.com/office/drawing/2014/main" xmlns="" id="{6F99653E-EE22-4C3E-8290-106442324970}"/>
              </a:ext>
            </a:extLst>
          </p:cNvPr>
          <p:cNvSpPr txBox="1"/>
          <p:nvPr/>
        </p:nvSpPr>
        <p:spPr>
          <a:xfrm>
            <a:off x="1729537" y="1597120"/>
            <a:ext cx="1040765" cy="197490"/>
          </a:xfrm>
          <a:prstGeom prst="rect">
            <a:avLst/>
          </a:prstGeom>
        </p:spPr>
        <p:txBody>
          <a:bodyPr vert="horz" wrap="square" lIns="0" tIns="12700" rIns="0" bIns="0" rtlCol="0">
            <a:spAutoFit/>
          </a:bodyPr>
          <a:lstStyle/>
          <a:p>
            <a:pPr marL="12700">
              <a:spcBef>
                <a:spcPts val="100"/>
              </a:spcBef>
            </a:pPr>
            <a:r>
              <a:rPr sz="1200" b="1" spc="-5" dirty="0">
                <a:solidFill>
                  <a:srgbClr val="293946"/>
                </a:solidFill>
                <a:latin typeface="Arial"/>
                <a:cs typeface="Arial"/>
              </a:rPr>
              <a:t>Alliance</a:t>
            </a:r>
            <a:r>
              <a:rPr sz="1200" b="1" spc="-45" dirty="0">
                <a:solidFill>
                  <a:srgbClr val="293946"/>
                </a:solidFill>
                <a:latin typeface="Arial"/>
                <a:cs typeface="Arial"/>
              </a:rPr>
              <a:t> </a:t>
            </a:r>
            <a:r>
              <a:rPr sz="1200" b="1" spc="-5" dirty="0">
                <a:solidFill>
                  <a:srgbClr val="293946"/>
                </a:solidFill>
                <a:latin typeface="Arial"/>
                <a:cs typeface="Arial"/>
              </a:rPr>
              <a:t>Chair</a:t>
            </a:r>
            <a:endParaRPr sz="1200">
              <a:latin typeface="Arial"/>
              <a:cs typeface="Arial"/>
            </a:endParaRPr>
          </a:p>
        </p:txBody>
      </p:sp>
      <p:sp>
        <p:nvSpPr>
          <p:cNvPr id="5" name="object 5">
            <a:extLst>
              <a:ext uri="{FF2B5EF4-FFF2-40B4-BE49-F238E27FC236}">
                <a16:creationId xmlns:a16="http://schemas.microsoft.com/office/drawing/2014/main" xmlns="" id="{C3E72595-D712-4C68-B40F-E964CAB5D11E}"/>
              </a:ext>
            </a:extLst>
          </p:cNvPr>
          <p:cNvSpPr txBox="1"/>
          <p:nvPr/>
        </p:nvSpPr>
        <p:spPr>
          <a:xfrm>
            <a:off x="1729537" y="1929599"/>
            <a:ext cx="2514600" cy="4390390"/>
          </a:xfrm>
          <a:prstGeom prst="rect">
            <a:avLst/>
          </a:prstGeom>
        </p:spPr>
        <p:txBody>
          <a:bodyPr vert="horz" wrap="square" lIns="0" tIns="13335" rIns="0" bIns="0" rtlCol="0">
            <a:spAutoFit/>
          </a:bodyPr>
          <a:lstStyle/>
          <a:p>
            <a:pPr marL="299085" marR="422275" indent="-286385">
              <a:spcBef>
                <a:spcPts val="105"/>
              </a:spcBef>
              <a:buChar char="•"/>
              <a:tabLst>
                <a:tab pos="299085" algn="l"/>
                <a:tab pos="299720" algn="l"/>
              </a:tabLst>
            </a:pPr>
            <a:r>
              <a:rPr sz="1100" dirty="0">
                <a:solidFill>
                  <a:srgbClr val="293946"/>
                </a:solidFill>
                <a:latin typeface="Arial"/>
                <a:cs typeface="Arial"/>
              </a:rPr>
              <a:t>Trust </a:t>
            </a:r>
            <a:r>
              <a:rPr sz="1100" spc="-5" dirty="0">
                <a:solidFill>
                  <a:srgbClr val="293946"/>
                </a:solidFill>
                <a:latin typeface="Arial"/>
                <a:cs typeface="Arial"/>
              </a:rPr>
              <a:t>CE </a:t>
            </a:r>
            <a:r>
              <a:rPr sz="1100" dirty="0">
                <a:solidFill>
                  <a:srgbClr val="293946"/>
                </a:solidFill>
                <a:latin typeface="Arial"/>
                <a:cs typeface="Arial"/>
              </a:rPr>
              <a:t>/ </a:t>
            </a:r>
            <a:r>
              <a:rPr sz="1100" spc="-5" dirty="0">
                <a:solidFill>
                  <a:srgbClr val="293946"/>
                </a:solidFill>
                <a:latin typeface="Arial"/>
                <a:cs typeface="Arial"/>
              </a:rPr>
              <a:t>CCG</a:t>
            </a:r>
            <a:r>
              <a:rPr sz="1100" spc="-114" dirty="0">
                <a:solidFill>
                  <a:srgbClr val="293946"/>
                </a:solidFill>
                <a:latin typeface="Arial"/>
                <a:cs typeface="Arial"/>
              </a:rPr>
              <a:t> </a:t>
            </a:r>
            <a:r>
              <a:rPr sz="1100" dirty="0">
                <a:solidFill>
                  <a:srgbClr val="293946"/>
                </a:solidFill>
                <a:latin typeface="Arial"/>
                <a:cs typeface="Arial"/>
              </a:rPr>
              <a:t>Accountable  Officer</a:t>
            </a:r>
            <a:endParaRPr sz="1100" dirty="0">
              <a:latin typeface="Arial"/>
              <a:cs typeface="Arial"/>
            </a:endParaRPr>
          </a:p>
          <a:p>
            <a:pPr marL="299085" indent="-286385">
              <a:spcBef>
                <a:spcPts val="790"/>
              </a:spcBef>
              <a:buChar char="•"/>
              <a:tabLst>
                <a:tab pos="299085" algn="l"/>
                <a:tab pos="299720" algn="l"/>
              </a:tabLst>
            </a:pPr>
            <a:r>
              <a:rPr sz="1100" spc="-5" dirty="0">
                <a:solidFill>
                  <a:srgbClr val="293946"/>
                </a:solidFill>
                <a:latin typeface="Arial"/>
                <a:cs typeface="Arial"/>
              </a:rPr>
              <a:t>Chair </a:t>
            </a:r>
            <a:r>
              <a:rPr sz="1100" dirty="0">
                <a:solidFill>
                  <a:srgbClr val="293946"/>
                </a:solidFill>
                <a:latin typeface="Arial"/>
                <a:cs typeface="Arial"/>
              </a:rPr>
              <a:t>of </a:t>
            </a:r>
            <a:r>
              <a:rPr sz="1100" spc="-5" dirty="0">
                <a:solidFill>
                  <a:srgbClr val="293946"/>
                </a:solidFill>
                <a:latin typeface="Arial"/>
                <a:cs typeface="Arial"/>
              </a:rPr>
              <a:t>Cancer Alliance</a:t>
            </a:r>
            <a:r>
              <a:rPr sz="1100" dirty="0">
                <a:solidFill>
                  <a:srgbClr val="293946"/>
                </a:solidFill>
                <a:latin typeface="Arial"/>
                <a:cs typeface="Arial"/>
              </a:rPr>
              <a:t> board</a:t>
            </a:r>
            <a:endParaRPr sz="1100" dirty="0">
              <a:latin typeface="Arial"/>
              <a:cs typeface="Arial"/>
            </a:endParaRPr>
          </a:p>
          <a:p>
            <a:pPr marL="299085" marR="17145" indent="-286385">
              <a:spcBef>
                <a:spcPts val="805"/>
              </a:spcBef>
              <a:buChar char="•"/>
              <a:tabLst>
                <a:tab pos="299085" algn="l"/>
                <a:tab pos="299720" algn="l"/>
              </a:tabLst>
            </a:pPr>
            <a:r>
              <a:rPr sz="1100" spc="-5" dirty="0">
                <a:solidFill>
                  <a:srgbClr val="293946"/>
                </a:solidFill>
                <a:latin typeface="Arial"/>
                <a:cs typeface="Arial"/>
              </a:rPr>
              <a:t>Provides leadership </a:t>
            </a:r>
            <a:r>
              <a:rPr sz="1100" dirty="0">
                <a:solidFill>
                  <a:srgbClr val="293946"/>
                </a:solidFill>
                <a:latin typeface="Arial"/>
                <a:cs typeface="Arial"/>
              </a:rPr>
              <a:t>in setting  cancer strategy, </a:t>
            </a:r>
            <a:r>
              <a:rPr sz="1100" spc="-5" dirty="0">
                <a:solidFill>
                  <a:srgbClr val="293946"/>
                </a:solidFill>
                <a:latin typeface="Arial"/>
                <a:cs typeface="Arial"/>
              </a:rPr>
              <a:t>transformation</a:t>
            </a:r>
            <a:r>
              <a:rPr sz="1100" spc="-135" dirty="0">
                <a:solidFill>
                  <a:srgbClr val="293946"/>
                </a:solidFill>
                <a:latin typeface="Arial"/>
                <a:cs typeface="Arial"/>
              </a:rPr>
              <a:t> </a:t>
            </a:r>
            <a:r>
              <a:rPr sz="1100" dirty="0">
                <a:solidFill>
                  <a:srgbClr val="293946"/>
                </a:solidFill>
                <a:latin typeface="Arial"/>
                <a:cs typeface="Arial"/>
              </a:rPr>
              <a:t>and  </a:t>
            </a:r>
            <a:r>
              <a:rPr sz="1100" spc="-5" dirty="0">
                <a:solidFill>
                  <a:srgbClr val="293946"/>
                </a:solidFill>
                <a:latin typeface="Arial"/>
                <a:cs typeface="Arial"/>
              </a:rPr>
              <a:t>performance delivery </a:t>
            </a:r>
            <a:r>
              <a:rPr sz="1100" dirty="0">
                <a:solidFill>
                  <a:srgbClr val="293946"/>
                </a:solidFill>
                <a:latin typeface="Arial"/>
                <a:cs typeface="Arial"/>
              </a:rPr>
              <a:t>across the  </a:t>
            </a:r>
            <a:r>
              <a:rPr sz="1100" spc="-10" dirty="0">
                <a:solidFill>
                  <a:srgbClr val="293946"/>
                </a:solidFill>
                <a:latin typeface="Arial"/>
                <a:cs typeface="Arial"/>
              </a:rPr>
              <a:t>whole </a:t>
            </a:r>
            <a:r>
              <a:rPr sz="1100" spc="-5" dirty="0">
                <a:solidFill>
                  <a:srgbClr val="293946"/>
                </a:solidFill>
                <a:latin typeface="Arial"/>
                <a:cs typeface="Arial"/>
              </a:rPr>
              <a:t>geography, including  constituent</a:t>
            </a:r>
            <a:r>
              <a:rPr sz="1100" spc="-35" dirty="0">
                <a:solidFill>
                  <a:srgbClr val="293946"/>
                </a:solidFill>
                <a:latin typeface="Arial"/>
                <a:cs typeface="Arial"/>
              </a:rPr>
              <a:t> </a:t>
            </a:r>
            <a:r>
              <a:rPr sz="1100" spc="-5" dirty="0">
                <a:solidFill>
                  <a:srgbClr val="293946"/>
                </a:solidFill>
                <a:latin typeface="Arial"/>
                <a:cs typeface="Arial"/>
              </a:rPr>
              <a:t>STPs/ICSs</a:t>
            </a:r>
            <a:endParaRPr sz="1100" dirty="0">
              <a:latin typeface="Arial"/>
              <a:cs typeface="Arial"/>
            </a:endParaRPr>
          </a:p>
          <a:p>
            <a:pPr marL="299085" marR="78740" indent="-286385">
              <a:spcBef>
                <a:spcPts val="805"/>
              </a:spcBef>
              <a:buChar char="•"/>
              <a:tabLst>
                <a:tab pos="299085" algn="l"/>
                <a:tab pos="299720" algn="l"/>
              </a:tabLst>
            </a:pPr>
            <a:r>
              <a:rPr sz="1100" dirty="0">
                <a:solidFill>
                  <a:srgbClr val="293946"/>
                </a:solidFill>
                <a:latin typeface="Arial"/>
                <a:cs typeface="Arial"/>
              </a:rPr>
              <a:t>Influences and engages Trust and  </a:t>
            </a:r>
            <a:r>
              <a:rPr sz="1100" spc="-5" dirty="0">
                <a:solidFill>
                  <a:srgbClr val="293946"/>
                </a:solidFill>
                <a:latin typeface="Arial"/>
                <a:cs typeface="Arial"/>
              </a:rPr>
              <a:t>Provider leadership, STP/ICS  leadership, Regional leaders </a:t>
            </a:r>
            <a:r>
              <a:rPr sz="1100" dirty="0">
                <a:solidFill>
                  <a:srgbClr val="293946"/>
                </a:solidFill>
                <a:latin typeface="Arial"/>
                <a:cs typeface="Arial"/>
              </a:rPr>
              <a:t>and  </a:t>
            </a:r>
            <a:r>
              <a:rPr sz="1100" spc="-5" dirty="0">
                <a:solidFill>
                  <a:srgbClr val="293946"/>
                </a:solidFill>
                <a:latin typeface="Arial"/>
                <a:cs typeface="Arial"/>
              </a:rPr>
              <a:t>regional </a:t>
            </a:r>
            <a:r>
              <a:rPr sz="1100" dirty="0">
                <a:solidFill>
                  <a:srgbClr val="293946"/>
                </a:solidFill>
                <a:latin typeface="Arial"/>
                <a:cs typeface="Arial"/>
              </a:rPr>
              <a:t>heads of </a:t>
            </a:r>
            <a:r>
              <a:rPr sz="1100" spc="-5" dirty="0">
                <a:solidFill>
                  <a:srgbClr val="293946"/>
                </a:solidFill>
                <a:latin typeface="Arial"/>
                <a:cs typeface="Arial"/>
              </a:rPr>
              <a:t>ALBs </a:t>
            </a:r>
            <a:r>
              <a:rPr sz="1100" dirty="0">
                <a:solidFill>
                  <a:srgbClr val="293946"/>
                </a:solidFill>
                <a:latin typeface="Arial"/>
                <a:cs typeface="Arial"/>
              </a:rPr>
              <a:t>across</a:t>
            </a:r>
            <a:r>
              <a:rPr sz="1100" spc="-75" dirty="0">
                <a:solidFill>
                  <a:srgbClr val="293946"/>
                </a:solidFill>
                <a:latin typeface="Arial"/>
                <a:cs typeface="Arial"/>
              </a:rPr>
              <a:t> </a:t>
            </a:r>
            <a:r>
              <a:rPr sz="1100" dirty="0">
                <a:solidFill>
                  <a:srgbClr val="293946"/>
                </a:solidFill>
                <a:latin typeface="Arial"/>
                <a:cs typeface="Arial"/>
              </a:rPr>
              <a:t>the  </a:t>
            </a:r>
            <a:r>
              <a:rPr sz="1100" spc="-5" dirty="0">
                <a:solidFill>
                  <a:srgbClr val="293946"/>
                </a:solidFill>
                <a:latin typeface="Arial"/>
                <a:cs typeface="Arial"/>
              </a:rPr>
              <a:t>Alliance</a:t>
            </a:r>
            <a:r>
              <a:rPr sz="1100" spc="15" dirty="0">
                <a:solidFill>
                  <a:srgbClr val="293946"/>
                </a:solidFill>
                <a:latin typeface="Arial"/>
                <a:cs typeface="Arial"/>
              </a:rPr>
              <a:t> </a:t>
            </a:r>
            <a:r>
              <a:rPr sz="1100" dirty="0">
                <a:solidFill>
                  <a:srgbClr val="293946"/>
                </a:solidFill>
                <a:latin typeface="Arial"/>
                <a:cs typeface="Arial"/>
              </a:rPr>
              <a:t>geography</a:t>
            </a:r>
            <a:endParaRPr sz="1100" dirty="0">
              <a:latin typeface="Arial"/>
              <a:cs typeface="Arial"/>
            </a:endParaRPr>
          </a:p>
          <a:p>
            <a:pPr marL="299085" marR="5080" indent="-286385">
              <a:spcBef>
                <a:spcPts val="795"/>
              </a:spcBef>
              <a:buChar char="•"/>
              <a:tabLst>
                <a:tab pos="299085" algn="l"/>
                <a:tab pos="299720" algn="l"/>
              </a:tabLst>
            </a:pPr>
            <a:r>
              <a:rPr sz="1100" dirty="0">
                <a:solidFill>
                  <a:srgbClr val="293946"/>
                </a:solidFill>
                <a:latin typeface="Arial"/>
                <a:cs typeface="Arial"/>
              </a:rPr>
              <a:t>Attends 2x </a:t>
            </a:r>
            <a:r>
              <a:rPr sz="1100" spc="-5" dirty="0">
                <a:solidFill>
                  <a:srgbClr val="293946"/>
                </a:solidFill>
                <a:latin typeface="Arial"/>
                <a:cs typeface="Arial"/>
              </a:rPr>
              <a:t>national Cancer</a:t>
            </a:r>
            <a:r>
              <a:rPr sz="1100" spc="-70" dirty="0">
                <a:solidFill>
                  <a:srgbClr val="293946"/>
                </a:solidFill>
                <a:latin typeface="Arial"/>
                <a:cs typeface="Arial"/>
              </a:rPr>
              <a:t> </a:t>
            </a:r>
            <a:r>
              <a:rPr sz="1100" spc="-5" dirty="0">
                <a:solidFill>
                  <a:srgbClr val="293946"/>
                </a:solidFill>
                <a:latin typeface="Arial"/>
                <a:cs typeface="Arial"/>
              </a:rPr>
              <a:t>Alliance  leadership events </a:t>
            </a:r>
            <a:r>
              <a:rPr sz="1100" dirty="0">
                <a:solidFill>
                  <a:srgbClr val="293946"/>
                </a:solidFill>
                <a:latin typeface="Arial"/>
                <a:cs typeface="Arial"/>
              </a:rPr>
              <a:t>per </a:t>
            </a:r>
            <a:r>
              <a:rPr sz="1100" spc="-5" dirty="0">
                <a:solidFill>
                  <a:srgbClr val="293946"/>
                </a:solidFill>
                <a:latin typeface="Arial"/>
                <a:cs typeface="Arial"/>
              </a:rPr>
              <a:t>year, plus  </a:t>
            </a:r>
            <a:r>
              <a:rPr sz="1100" dirty="0">
                <a:solidFill>
                  <a:srgbClr val="293946"/>
                </a:solidFill>
                <a:latin typeface="Arial"/>
                <a:cs typeface="Arial"/>
              </a:rPr>
              <a:t>strategy groups, </a:t>
            </a:r>
            <a:r>
              <a:rPr sz="1100" spc="-5" dirty="0">
                <a:solidFill>
                  <a:srgbClr val="293946"/>
                </a:solidFill>
                <a:latin typeface="Arial"/>
                <a:cs typeface="Arial"/>
              </a:rPr>
              <a:t>roundtables </a:t>
            </a:r>
            <a:r>
              <a:rPr sz="1100" dirty="0">
                <a:solidFill>
                  <a:srgbClr val="293946"/>
                </a:solidFill>
                <a:latin typeface="Arial"/>
                <a:cs typeface="Arial"/>
              </a:rPr>
              <a:t>etc as  required by the </a:t>
            </a:r>
            <a:r>
              <a:rPr sz="1100" spc="-5" dirty="0">
                <a:solidFill>
                  <a:srgbClr val="293946"/>
                </a:solidFill>
                <a:latin typeface="Arial"/>
                <a:cs typeface="Arial"/>
              </a:rPr>
              <a:t>National Cancer  Director.</a:t>
            </a:r>
            <a:endParaRPr sz="1100" dirty="0">
              <a:latin typeface="Arial"/>
              <a:cs typeface="Arial"/>
            </a:endParaRPr>
          </a:p>
          <a:p>
            <a:pPr marL="299085" marR="124460" indent="-286385">
              <a:spcBef>
                <a:spcPts val="805"/>
              </a:spcBef>
              <a:buChar char="•"/>
              <a:tabLst>
                <a:tab pos="299085" algn="l"/>
                <a:tab pos="299720" algn="l"/>
              </a:tabLst>
            </a:pPr>
            <a:r>
              <a:rPr sz="1100" dirty="0">
                <a:solidFill>
                  <a:srgbClr val="293946"/>
                </a:solidFill>
                <a:latin typeface="Arial"/>
                <a:cs typeface="Arial"/>
              </a:rPr>
              <a:t>Works </a:t>
            </a:r>
            <a:r>
              <a:rPr sz="1100" spc="-10" dirty="0">
                <a:solidFill>
                  <a:srgbClr val="293946"/>
                </a:solidFill>
                <a:latin typeface="Arial"/>
                <a:cs typeface="Arial"/>
              </a:rPr>
              <a:t>with </a:t>
            </a:r>
            <a:r>
              <a:rPr sz="1100" spc="-5" dirty="0">
                <a:solidFill>
                  <a:srgbClr val="293946"/>
                </a:solidFill>
                <a:latin typeface="Arial"/>
                <a:cs typeface="Arial"/>
              </a:rPr>
              <a:t>regional </a:t>
            </a:r>
            <a:r>
              <a:rPr sz="1100" dirty="0">
                <a:solidFill>
                  <a:srgbClr val="293946"/>
                </a:solidFill>
                <a:latin typeface="Arial"/>
                <a:cs typeface="Arial"/>
              </a:rPr>
              <a:t>office to  </a:t>
            </a:r>
            <a:r>
              <a:rPr sz="1100" spc="-5" dirty="0">
                <a:solidFill>
                  <a:srgbClr val="293946"/>
                </a:solidFill>
                <a:latin typeface="Arial"/>
                <a:cs typeface="Arial"/>
              </a:rPr>
              <a:t>contribute </a:t>
            </a:r>
            <a:r>
              <a:rPr sz="1100" dirty="0">
                <a:solidFill>
                  <a:srgbClr val="293946"/>
                </a:solidFill>
                <a:latin typeface="Arial"/>
                <a:cs typeface="Arial"/>
              </a:rPr>
              <a:t>to cross region</a:t>
            </a:r>
            <a:r>
              <a:rPr sz="1100" spc="-120" dirty="0">
                <a:solidFill>
                  <a:srgbClr val="293946"/>
                </a:solidFill>
                <a:latin typeface="Arial"/>
                <a:cs typeface="Arial"/>
              </a:rPr>
              <a:t> </a:t>
            </a:r>
            <a:r>
              <a:rPr sz="1100" spc="-5" dirty="0">
                <a:solidFill>
                  <a:srgbClr val="293946"/>
                </a:solidFill>
                <a:latin typeface="Arial"/>
                <a:cs typeface="Arial"/>
              </a:rPr>
              <a:t>delivery  planning </a:t>
            </a:r>
            <a:r>
              <a:rPr sz="1100" dirty="0">
                <a:solidFill>
                  <a:srgbClr val="293946"/>
                </a:solidFill>
                <a:latin typeface="Arial"/>
                <a:cs typeface="Arial"/>
              </a:rPr>
              <a:t>e.g. workforce,  radiotherapy </a:t>
            </a:r>
            <a:r>
              <a:rPr sz="1100" spc="-5" dirty="0">
                <a:solidFill>
                  <a:srgbClr val="293946"/>
                </a:solidFill>
                <a:latin typeface="Arial"/>
                <a:cs typeface="Arial"/>
              </a:rPr>
              <a:t>networks, PHE  initiatives.</a:t>
            </a:r>
            <a:endParaRPr sz="1100" dirty="0">
              <a:latin typeface="Arial"/>
              <a:cs typeface="Arial"/>
            </a:endParaRPr>
          </a:p>
        </p:txBody>
      </p:sp>
      <p:sp>
        <p:nvSpPr>
          <p:cNvPr id="6" name="object 7">
            <a:extLst>
              <a:ext uri="{FF2B5EF4-FFF2-40B4-BE49-F238E27FC236}">
                <a16:creationId xmlns:a16="http://schemas.microsoft.com/office/drawing/2014/main" xmlns="" id="{BF7DC1AD-9F4F-4564-95BC-6BF153699B9A}"/>
              </a:ext>
            </a:extLst>
          </p:cNvPr>
          <p:cNvSpPr txBox="1"/>
          <p:nvPr/>
        </p:nvSpPr>
        <p:spPr>
          <a:xfrm>
            <a:off x="4834255" y="1564478"/>
            <a:ext cx="1000125" cy="197490"/>
          </a:xfrm>
          <a:prstGeom prst="rect">
            <a:avLst/>
          </a:prstGeom>
        </p:spPr>
        <p:txBody>
          <a:bodyPr vert="horz" wrap="square" lIns="0" tIns="12700" rIns="0" bIns="0" rtlCol="0">
            <a:spAutoFit/>
          </a:bodyPr>
          <a:lstStyle/>
          <a:p>
            <a:pPr marL="12700">
              <a:spcBef>
                <a:spcPts val="100"/>
              </a:spcBef>
            </a:pPr>
            <a:r>
              <a:rPr sz="1200" b="1" dirty="0">
                <a:solidFill>
                  <a:srgbClr val="293946"/>
                </a:solidFill>
                <a:latin typeface="Arial"/>
                <a:cs typeface="Arial"/>
              </a:rPr>
              <a:t>Clinical</a:t>
            </a:r>
            <a:r>
              <a:rPr sz="1200" b="1" spc="-70" dirty="0">
                <a:solidFill>
                  <a:srgbClr val="293946"/>
                </a:solidFill>
                <a:latin typeface="Arial"/>
                <a:cs typeface="Arial"/>
              </a:rPr>
              <a:t> </a:t>
            </a:r>
            <a:r>
              <a:rPr sz="1200" b="1" spc="-5" dirty="0">
                <a:solidFill>
                  <a:srgbClr val="293946"/>
                </a:solidFill>
                <a:latin typeface="Arial"/>
                <a:cs typeface="Arial"/>
              </a:rPr>
              <a:t>Chair</a:t>
            </a:r>
            <a:endParaRPr sz="1200">
              <a:latin typeface="Arial"/>
              <a:cs typeface="Arial"/>
            </a:endParaRPr>
          </a:p>
        </p:txBody>
      </p:sp>
      <p:sp>
        <p:nvSpPr>
          <p:cNvPr id="7" name="object 8">
            <a:extLst>
              <a:ext uri="{FF2B5EF4-FFF2-40B4-BE49-F238E27FC236}">
                <a16:creationId xmlns:a16="http://schemas.microsoft.com/office/drawing/2014/main" xmlns="" id="{0DB4AB29-ED0C-4864-ABA3-9DACDB2892E2}"/>
              </a:ext>
            </a:extLst>
          </p:cNvPr>
          <p:cNvSpPr txBox="1"/>
          <p:nvPr/>
        </p:nvSpPr>
        <p:spPr>
          <a:xfrm>
            <a:off x="4834255" y="1854327"/>
            <a:ext cx="2495550" cy="4324985"/>
          </a:xfrm>
          <a:prstGeom prst="rect">
            <a:avLst/>
          </a:prstGeom>
        </p:spPr>
        <p:txBody>
          <a:bodyPr vert="horz" wrap="square" lIns="0" tIns="13335" rIns="0" bIns="0" rtlCol="0">
            <a:spAutoFit/>
          </a:bodyPr>
          <a:lstStyle/>
          <a:p>
            <a:pPr marL="184785" marR="202565" indent="-172085">
              <a:spcBef>
                <a:spcPts val="105"/>
              </a:spcBef>
              <a:buChar char="•"/>
              <a:tabLst>
                <a:tab pos="185420" algn="l"/>
              </a:tabLst>
            </a:pPr>
            <a:r>
              <a:rPr sz="1100" spc="-5" dirty="0">
                <a:solidFill>
                  <a:srgbClr val="293946"/>
                </a:solidFill>
                <a:latin typeface="Arial"/>
                <a:cs typeface="Arial"/>
              </a:rPr>
              <a:t>Senior </a:t>
            </a:r>
            <a:r>
              <a:rPr sz="1100" dirty="0">
                <a:solidFill>
                  <a:srgbClr val="293946"/>
                </a:solidFill>
                <a:latin typeface="Arial"/>
                <a:cs typeface="Arial"/>
              </a:rPr>
              <a:t>cancer </a:t>
            </a:r>
            <a:r>
              <a:rPr sz="1100" spc="-5" dirty="0">
                <a:solidFill>
                  <a:srgbClr val="293946"/>
                </a:solidFill>
                <a:latin typeface="Arial"/>
                <a:cs typeface="Arial"/>
              </a:rPr>
              <a:t>clinician /GP/Public  Health </a:t>
            </a:r>
            <a:r>
              <a:rPr sz="1100" dirty="0">
                <a:solidFill>
                  <a:srgbClr val="293946"/>
                </a:solidFill>
                <a:latin typeface="Arial"/>
                <a:cs typeface="Arial"/>
              </a:rPr>
              <a:t>cancer</a:t>
            </a:r>
            <a:r>
              <a:rPr sz="1100" spc="-20" dirty="0">
                <a:solidFill>
                  <a:srgbClr val="293946"/>
                </a:solidFill>
                <a:latin typeface="Arial"/>
                <a:cs typeface="Arial"/>
              </a:rPr>
              <a:t> </a:t>
            </a:r>
            <a:r>
              <a:rPr sz="1100" spc="-5" dirty="0">
                <a:solidFill>
                  <a:srgbClr val="293946"/>
                </a:solidFill>
                <a:latin typeface="Arial"/>
                <a:cs typeface="Arial"/>
              </a:rPr>
              <a:t>specialist</a:t>
            </a:r>
            <a:endParaRPr sz="1100" dirty="0">
              <a:latin typeface="Arial"/>
              <a:cs typeface="Arial"/>
            </a:endParaRPr>
          </a:p>
          <a:p>
            <a:pPr marL="184785" marR="299720" indent="-172085">
              <a:spcBef>
                <a:spcPts val="790"/>
              </a:spcBef>
              <a:buChar char="•"/>
              <a:tabLst>
                <a:tab pos="185420" algn="l"/>
              </a:tabLst>
            </a:pPr>
            <a:r>
              <a:rPr sz="1100" dirty="0">
                <a:solidFill>
                  <a:srgbClr val="293946"/>
                </a:solidFill>
                <a:latin typeface="Arial"/>
                <a:cs typeface="Arial"/>
              </a:rPr>
              <a:t>Influences and engages cancer  </a:t>
            </a:r>
            <a:r>
              <a:rPr sz="1100" spc="-5" dirty="0">
                <a:solidFill>
                  <a:srgbClr val="293946"/>
                </a:solidFill>
                <a:latin typeface="Arial"/>
                <a:cs typeface="Arial"/>
              </a:rPr>
              <a:t>clinical leads </a:t>
            </a:r>
            <a:r>
              <a:rPr sz="1100" dirty="0">
                <a:solidFill>
                  <a:srgbClr val="293946"/>
                </a:solidFill>
                <a:latin typeface="Arial"/>
                <a:cs typeface="Arial"/>
              </a:rPr>
              <a:t>across the </a:t>
            </a:r>
            <a:r>
              <a:rPr sz="1100" spc="-5" dirty="0">
                <a:solidFill>
                  <a:srgbClr val="293946"/>
                </a:solidFill>
                <a:latin typeface="Arial"/>
                <a:cs typeface="Arial"/>
              </a:rPr>
              <a:t>Alliance  </a:t>
            </a:r>
            <a:r>
              <a:rPr sz="1100" dirty="0">
                <a:solidFill>
                  <a:srgbClr val="293946"/>
                </a:solidFill>
                <a:latin typeface="Arial"/>
                <a:cs typeface="Arial"/>
              </a:rPr>
              <a:t>geography</a:t>
            </a:r>
            <a:endParaRPr sz="1100" dirty="0">
              <a:latin typeface="Arial"/>
              <a:cs typeface="Arial"/>
            </a:endParaRPr>
          </a:p>
          <a:p>
            <a:pPr marL="184785" marR="191770" indent="-172085">
              <a:spcBef>
                <a:spcPts val="805"/>
              </a:spcBef>
              <a:buChar char="•"/>
              <a:tabLst>
                <a:tab pos="185420" algn="l"/>
              </a:tabLst>
            </a:pPr>
            <a:r>
              <a:rPr sz="1100" spc="-5" dirty="0">
                <a:solidFill>
                  <a:srgbClr val="293946"/>
                </a:solidFill>
                <a:latin typeface="Arial"/>
                <a:cs typeface="Arial"/>
              </a:rPr>
              <a:t>Minimum </a:t>
            </a:r>
            <a:r>
              <a:rPr sz="1100" dirty="0">
                <a:solidFill>
                  <a:srgbClr val="293946"/>
                </a:solidFill>
                <a:latin typeface="Arial"/>
                <a:cs typeface="Arial"/>
              </a:rPr>
              <a:t>1 </a:t>
            </a:r>
            <a:r>
              <a:rPr sz="1100" spc="-5" dirty="0">
                <a:solidFill>
                  <a:srgbClr val="293946"/>
                </a:solidFill>
                <a:latin typeface="Arial"/>
                <a:cs typeface="Arial"/>
              </a:rPr>
              <a:t>day/week </a:t>
            </a:r>
            <a:r>
              <a:rPr sz="1100" dirty="0">
                <a:solidFill>
                  <a:srgbClr val="293946"/>
                </a:solidFill>
                <a:latin typeface="Arial"/>
                <a:cs typeface="Arial"/>
              </a:rPr>
              <a:t>dedicated</a:t>
            </a:r>
            <a:r>
              <a:rPr sz="1100" spc="-70" dirty="0">
                <a:solidFill>
                  <a:srgbClr val="293946"/>
                </a:solidFill>
                <a:latin typeface="Arial"/>
                <a:cs typeface="Arial"/>
              </a:rPr>
              <a:t> </a:t>
            </a:r>
            <a:r>
              <a:rPr sz="1100" dirty="0">
                <a:solidFill>
                  <a:srgbClr val="293946"/>
                </a:solidFill>
                <a:latin typeface="Arial"/>
                <a:cs typeface="Arial"/>
              </a:rPr>
              <a:t>to  the</a:t>
            </a:r>
            <a:r>
              <a:rPr sz="1100" spc="-30" dirty="0">
                <a:solidFill>
                  <a:srgbClr val="293946"/>
                </a:solidFill>
                <a:latin typeface="Arial"/>
                <a:cs typeface="Arial"/>
              </a:rPr>
              <a:t> </a:t>
            </a:r>
            <a:r>
              <a:rPr sz="1100" spc="-5" dirty="0">
                <a:solidFill>
                  <a:srgbClr val="293946"/>
                </a:solidFill>
                <a:latin typeface="Arial"/>
                <a:cs typeface="Arial"/>
              </a:rPr>
              <a:t>Alliance</a:t>
            </a:r>
            <a:endParaRPr sz="1100" dirty="0">
              <a:latin typeface="Arial"/>
              <a:cs typeface="Arial"/>
            </a:endParaRPr>
          </a:p>
          <a:p>
            <a:pPr marL="184785" marR="127635" indent="-172085">
              <a:spcBef>
                <a:spcPts val="805"/>
              </a:spcBef>
              <a:buChar char="•"/>
              <a:tabLst>
                <a:tab pos="185420" algn="l"/>
              </a:tabLst>
            </a:pPr>
            <a:r>
              <a:rPr sz="1100" dirty="0">
                <a:solidFill>
                  <a:srgbClr val="293946"/>
                </a:solidFill>
                <a:latin typeface="Arial"/>
                <a:cs typeface="Arial"/>
              </a:rPr>
              <a:t>Supports </a:t>
            </a:r>
            <a:r>
              <a:rPr sz="1100" spc="-5" dirty="0">
                <a:solidFill>
                  <a:srgbClr val="293946"/>
                </a:solidFill>
                <a:latin typeface="Arial"/>
                <a:cs typeface="Arial"/>
              </a:rPr>
              <a:t>development </a:t>
            </a:r>
            <a:r>
              <a:rPr sz="1100" dirty="0">
                <a:solidFill>
                  <a:srgbClr val="293946"/>
                </a:solidFill>
                <a:latin typeface="Arial"/>
                <a:cs typeface="Arial"/>
              </a:rPr>
              <a:t>of </a:t>
            </a:r>
            <a:r>
              <a:rPr sz="1100" spc="-5" dirty="0">
                <a:solidFill>
                  <a:srgbClr val="293946"/>
                </a:solidFill>
                <a:latin typeface="Arial"/>
                <a:cs typeface="Arial"/>
              </a:rPr>
              <a:t>national  clinical guidance </a:t>
            </a:r>
            <a:r>
              <a:rPr sz="1100" dirty="0">
                <a:solidFill>
                  <a:srgbClr val="293946"/>
                </a:solidFill>
                <a:latin typeface="Arial"/>
                <a:cs typeface="Arial"/>
              </a:rPr>
              <a:t>and </a:t>
            </a:r>
            <a:r>
              <a:rPr sz="1100" spc="-5" dirty="0">
                <a:solidFill>
                  <a:srgbClr val="293946"/>
                </a:solidFill>
                <a:latin typeface="Arial"/>
                <a:cs typeface="Arial"/>
              </a:rPr>
              <a:t>adoption </a:t>
            </a:r>
            <a:r>
              <a:rPr sz="1100" dirty="0">
                <a:solidFill>
                  <a:srgbClr val="293946"/>
                </a:solidFill>
                <a:latin typeface="Arial"/>
                <a:cs typeface="Arial"/>
              </a:rPr>
              <a:t>of  best practice across the</a:t>
            </a:r>
            <a:r>
              <a:rPr sz="1100" spc="-140" dirty="0">
                <a:solidFill>
                  <a:srgbClr val="293946"/>
                </a:solidFill>
                <a:latin typeface="Arial"/>
                <a:cs typeface="Arial"/>
              </a:rPr>
              <a:t> </a:t>
            </a:r>
            <a:r>
              <a:rPr sz="1100" dirty="0">
                <a:solidFill>
                  <a:srgbClr val="293946"/>
                </a:solidFill>
                <a:latin typeface="Arial"/>
                <a:cs typeface="Arial"/>
              </a:rPr>
              <a:t>geography</a:t>
            </a:r>
            <a:endParaRPr sz="1100" dirty="0">
              <a:latin typeface="Arial"/>
              <a:cs typeface="Arial"/>
            </a:endParaRPr>
          </a:p>
          <a:p>
            <a:pPr marL="184785" marR="81280" indent="-172085">
              <a:spcBef>
                <a:spcPts val="795"/>
              </a:spcBef>
              <a:buChar char="•"/>
              <a:tabLst>
                <a:tab pos="185420" algn="l"/>
              </a:tabLst>
            </a:pPr>
            <a:r>
              <a:rPr sz="1100" dirty="0">
                <a:solidFill>
                  <a:srgbClr val="293946"/>
                </a:solidFill>
                <a:latin typeface="Arial"/>
                <a:cs typeface="Arial"/>
              </a:rPr>
              <a:t>Leads on oversight and</a:t>
            </a:r>
            <a:r>
              <a:rPr sz="1100" spc="-125" dirty="0">
                <a:solidFill>
                  <a:srgbClr val="293946"/>
                </a:solidFill>
                <a:latin typeface="Arial"/>
                <a:cs typeface="Arial"/>
              </a:rPr>
              <a:t> </a:t>
            </a:r>
            <a:r>
              <a:rPr sz="1100" dirty="0">
                <a:solidFill>
                  <a:srgbClr val="293946"/>
                </a:solidFill>
                <a:latin typeface="Arial"/>
                <a:cs typeface="Arial"/>
              </a:rPr>
              <a:t>governance  of </a:t>
            </a:r>
            <a:r>
              <a:rPr sz="1100" spc="-5" dirty="0">
                <a:solidFill>
                  <a:srgbClr val="293946"/>
                </a:solidFill>
                <a:latin typeface="Arial"/>
                <a:cs typeface="Arial"/>
              </a:rPr>
              <a:t>Alliance </a:t>
            </a:r>
            <a:r>
              <a:rPr sz="1100" dirty="0">
                <a:solidFill>
                  <a:srgbClr val="293946"/>
                </a:solidFill>
                <a:latin typeface="Arial"/>
                <a:cs typeface="Arial"/>
              </a:rPr>
              <a:t>tumour </a:t>
            </a:r>
            <a:r>
              <a:rPr sz="1100" spc="-5" dirty="0">
                <a:solidFill>
                  <a:srgbClr val="293946"/>
                </a:solidFill>
                <a:latin typeface="Arial"/>
                <a:cs typeface="Arial"/>
              </a:rPr>
              <a:t>steering</a:t>
            </a:r>
            <a:r>
              <a:rPr sz="1100" spc="-70" dirty="0">
                <a:solidFill>
                  <a:srgbClr val="293946"/>
                </a:solidFill>
                <a:latin typeface="Arial"/>
                <a:cs typeface="Arial"/>
              </a:rPr>
              <a:t> </a:t>
            </a:r>
            <a:r>
              <a:rPr sz="1100" dirty="0">
                <a:solidFill>
                  <a:srgbClr val="293946"/>
                </a:solidFill>
                <a:latin typeface="Arial"/>
                <a:cs typeface="Arial"/>
              </a:rPr>
              <a:t>groups</a:t>
            </a:r>
            <a:endParaRPr sz="1100" dirty="0">
              <a:latin typeface="Arial"/>
              <a:cs typeface="Arial"/>
            </a:endParaRPr>
          </a:p>
          <a:p>
            <a:pPr marL="184785" marR="15875" indent="-172085">
              <a:spcBef>
                <a:spcPts val="805"/>
              </a:spcBef>
              <a:buChar char="•"/>
              <a:tabLst>
                <a:tab pos="185420" algn="l"/>
              </a:tabLst>
            </a:pPr>
            <a:r>
              <a:rPr sz="1100" spc="-5" dirty="0">
                <a:solidFill>
                  <a:srgbClr val="293946"/>
                </a:solidFill>
                <a:latin typeface="Arial"/>
                <a:cs typeface="Arial"/>
              </a:rPr>
              <a:t>Participates in Clinical Chair network  </a:t>
            </a:r>
            <a:r>
              <a:rPr sz="1100" dirty="0">
                <a:solidFill>
                  <a:srgbClr val="293946"/>
                </a:solidFill>
                <a:latin typeface="Arial"/>
                <a:cs typeface="Arial"/>
              </a:rPr>
              <a:t>and attends 2x </a:t>
            </a:r>
            <a:r>
              <a:rPr sz="1100" spc="-5" dirty="0">
                <a:solidFill>
                  <a:srgbClr val="293946"/>
                </a:solidFill>
                <a:latin typeface="Arial"/>
                <a:cs typeface="Arial"/>
              </a:rPr>
              <a:t>national Cancer  Alliance leadership events </a:t>
            </a:r>
            <a:r>
              <a:rPr sz="1100" dirty="0">
                <a:solidFill>
                  <a:srgbClr val="293946"/>
                </a:solidFill>
                <a:latin typeface="Arial"/>
                <a:cs typeface="Arial"/>
              </a:rPr>
              <a:t>per </a:t>
            </a:r>
            <a:r>
              <a:rPr sz="1100" spc="-5" dirty="0">
                <a:solidFill>
                  <a:srgbClr val="293946"/>
                </a:solidFill>
                <a:latin typeface="Arial"/>
                <a:cs typeface="Arial"/>
              </a:rPr>
              <a:t>year,  plus </a:t>
            </a:r>
            <a:r>
              <a:rPr sz="1100" dirty="0">
                <a:solidFill>
                  <a:srgbClr val="293946"/>
                </a:solidFill>
                <a:latin typeface="Arial"/>
                <a:cs typeface="Arial"/>
              </a:rPr>
              <a:t>strategy groups, </a:t>
            </a:r>
            <a:r>
              <a:rPr sz="1100" spc="-5" dirty="0">
                <a:solidFill>
                  <a:srgbClr val="293946"/>
                </a:solidFill>
                <a:latin typeface="Arial"/>
                <a:cs typeface="Arial"/>
              </a:rPr>
              <a:t>roundtables</a:t>
            </a:r>
            <a:r>
              <a:rPr sz="1100" spc="-100" dirty="0">
                <a:solidFill>
                  <a:srgbClr val="293946"/>
                </a:solidFill>
                <a:latin typeface="Arial"/>
                <a:cs typeface="Arial"/>
              </a:rPr>
              <a:t> </a:t>
            </a:r>
            <a:r>
              <a:rPr sz="1100" dirty="0">
                <a:solidFill>
                  <a:srgbClr val="293946"/>
                </a:solidFill>
                <a:latin typeface="Arial"/>
                <a:cs typeface="Arial"/>
              </a:rPr>
              <a:t>etc  as required by the </a:t>
            </a:r>
            <a:r>
              <a:rPr sz="1100" spc="-5" dirty="0">
                <a:solidFill>
                  <a:srgbClr val="293946"/>
                </a:solidFill>
                <a:latin typeface="Arial"/>
                <a:cs typeface="Arial"/>
              </a:rPr>
              <a:t>National Clinical  Director.</a:t>
            </a:r>
            <a:endParaRPr sz="1100" dirty="0">
              <a:latin typeface="Arial"/>
              <a:cs typeface="Arial"/>
            </a:endParaRPr>
          </a:p>
          <a:p>
            <a:pPr marL="184785" marR="5080" indent="-172085">
              <a:spcBef>
                <a:spcPts val="805"/>
              </a:spcBef>
              <a:buChar char="•"/>
              <a:tabLst>
                <a:tab pos="185420" algn="l"/>
              </a:tabLst>
            </a:pPr>
            <a:r>
              <a:rPr sz="1100" dirty="0">
                <a:solidFill>
                  <a:srgbClr val="293946"/>
                </a:solidFill>
                <a:latin typeface="Arial"/>
                <a:cs typeface="Arial"/>
              </a:rPr>
              <a:t>Works </a:t>
            </a:r>
            <a:r>
              <a:rPr sz="1100" spc="-10" dirty="0">
                <a:solidFill>
                  <a:srgbClr val="293946"/>
                </a:solidFill>
                <a:latin typeface="Arial"/>
                <a:cs typeface="Arial"/>
              </a:rPr>
              <a:t>with </a:t>
            </a:r>
            <a:r>
              <a:rPr sz="1100" spc="-5" dirty="0">
                <a:solidFill>
                  <a:srgbClr val="293946"/>
                </a:solidFill>
                <a:latin typeface="Arial"/>
                <a:cs typeface="Arial"/>
              </a:rPr>
              <a:t>regional </a:t>
            </a:r>
            <a:r>
              <a:rPr sz="1100" dirty="0">
                <a:solidFill>
                  <a:srgbClr val="293946"/>
                </a:solidFill>
                <a:latin typeface="Arial"/>
                <a:cs typeface="Arial"/>
              </a:rPr>
              <a:t>office to  </a:t>
            </a:r>
            <a:r>
              <a:rPr sz="1100" spc="-5" dirty="0">
                <a:solidFill>
                  <a:srgbClr val="293946"/>
                </a:solidFill>
                <a:latin typeface="Arial"/>
                <a:cs typeface="Arial"/>
              </a:rPr>
              <a:t>contribute </a:t>
            </a:r>
            <a:r>
              <a:rPr sz="1100" dirty="0">
                <a:solidFill>
                  <a:srgbClr val="293946"/>
                </a:solidFill>
                <a:latin typeface="Arial"/>
                <a:cs typeface="Arial"/>
              </a:rPr>
              <a:t>to cross region </a:t>
            </a:r>
            <a:r>
              <a:rPr sz="1100" spc="-5" dirty="0">
                <a:solidFill>
                  <a:srgbClr val="293946"/>
                </a:solidFill>
                <a:latin typeface="Arial"/>
                <a:cs typeface="Arial"/>
              </a:rPr>
              <a:t>delivery  planning </a:t>
            </a:r>
            <a:r>
              <a:rPr sz="1100" dirty="0">
                <a:solidFill>
                  <a:srgbClr val="293946"/>
                </a:solidFill>
                <a:latin typeface="Arial"/>
                <a:cs typeface="Arial"/>
              </a:rPr>
              <a:t>e.g. workforce,</a:t>
            </a:r>
            <a:r>
              <a:rPr sz="1100" spc="-105" dirty="0">
                <a:solidFill>
                  <a:srgbClr val="293946"/>
                </a:solidFill>
                <a:latin typeface="Arial"/>
                <a:cs typeface="Arial"/>
              </a:rPr>
              <a:t> </a:t>
            </a:r>
            <a:r>
              <a:rPr sz="1100" dirty="0">
                <a:solidFill>
                  <a:srgbClr val="293946"/>
                </a:solidFill>
                <a:latin typeface="Arial"/>
                <a:cs typeface="Arial"/>
              </a:rPr>
              <a:t>radiotherapy  </a:t>
            </a:r>
            <a:r>
              <a:rPr sz="1100" spc="-5" dirty="0">
                <a:solidFill>
                  <a:srgbClr val="293946"/>
                </a:solidFill>
                <a:latin typeface="Arial"/>
                <a:cs typeface="Arial"/>
              </a:rPr>
              <a:t>networks, PHE</a:t>
            </a:r>
            <a:r>
              <a:rPr sz="1100" spc="-30" dirty="0">
                <a:solidFill>
                  <a:srgbClr val="293946"/>
                </a:solidFill>
                <a:latin typeface="Arial"/>
                <a:cs typeface="Arial"/>
              </a:rPr>
              <a:t> </a:t>
            </a:r>
            <a:r>
              <a:rPr sz="1100" spc="-5" dirty="0">
                <a:solidFill>
                  <a:srgbClr val="293946"/>
                </a:solidFill>
                <a:latin typeface="Arial"/>
                <a:cs typeface="Arial"/>
              </a:rPr>
              <a:t>initiatives.</a:t>
            </a:r>
            <a:endParaRPr sz="1100" dirty="0">
              <a:latin typeface="Arial"/>
              <a:cs typeface="Arial"/>
            </a:endParaRPr>
          </a:p>
        </p:txBody>
      </p:sp>
      <p:sp>
        <p:nvSpPr>
          <p:cNvPr id="8" name="object 9">
            <a:extLst>
              <a:ext uri="{FF2B5EF4-FFF2-40B4-BE49-F238E27FC236}">
                <a16:creationId xmlns:a16="http://schemas.microsoft.com/office/drawing/2014/main" xmlns="" id="{C1193BDD-5F72-4807-8D65-163CA021AE75}"/>
              </a:ext>
            </a:extLst>
          </p:cNvPr>
          <p:cNvSpPr txBox="1"/>
          <p:nvPr/>
        </p:nvSpPr>
        <p:spPr>
          <a:xfrm>
            <a:off x="7947865" y="1564478"/>
            <a:ext cx="1365885" cy="197490"/>
          </a:xfrm>
          <a:prstGeom prst="rect">
            <a:avLst/>
          </a:prstGeom>
        </p:spPr>
        <p:txBody>
          <a:bodyPr vert="horz" wrap="square" lIns="0" tIns="12700" rIns="0" bIns="0" rtlCol="0">
            <a:spAutoFit/>
          </a:bodyPr>
          <a:lstStyle/>
          <a:p>
            <a:pPr marL="12700">
              <a:spcBef>
                <a:spcPts val="100"/>
              </a:spcBef>
            </a:pPr>
            <a:r>
              <a:rPr sz="1200" b="1" spc="-5" dirty="0">
                <a:solidFill>
                  <a:srgbClr val="293946"/>
                </a:solidFill>
                <a:latin typeface="Arial"/>
                <a:cs typeface="Arial"/>
              </a:rPr>
              <a:t>Managing</a:t>
            </a:r>
            <a:r>
              <a:rPr sz="1200" b="1" spc="-15" dirty="0">
                <a:solidFill>
                  <a:srgbClr val="293946"/>
                </a:solidFill>
                <a:latin typeface="Arial"/>
                <a:cs typeface="Arial"/>
              </a:rPr>
              <a:t> </a:t>
            </a:r>
            <a:r>
              <a:rPr sz="1200" b="1" spc="-5" dirty="0">
                <a:solidFill>
                  <a:srgbClr val="293946"/>
                </a:solidFill>
                <a:latin typeface="Arial"/>
                <a:cs typeface="Arial"/>
              </a:rPr>
              <a:t>Director</a:t>
            </a:r>
            <a:endParaRPr sz="1200" dirty="0">
              <a:latin typeface="Arial"/>
              <a:cs typeface="Arial"/>
            </a:endParaRPr>
          </a:p>
        </p:txBody>
      </p:sp>
      <p:sp>
        <p:nvSpPr>
          <p:cNvPr id="9" name="object 10">
            <a:extLst>
              <a:ext uri="{FF2B5EF4-FFF2-40B4-BE49-F238E27FC236}">
                <a16:creationId xmlns:a16="http://schemas.microsoft.com/office/drawing/2014/main" xmlns="" id="{217E531B-9465-474B-BD29-39C0709962A8}"/>
              </a:ext>
            </a:extLst>
          </p:cNvPr>
          <p:cNvSpPr txBox="1"/>
          <p:nvPr/>
        </p:nvSpPr>
        <p:spPr>
          <a:xfrm>
            <a:off x="7947865" y="1854327"/>
            <a:ext cx="2492375" cy="4455795"/>
          </a:xfrm>
          <a:prstGeom prst="rect">
            <a:avLst/>
          </a:prstGeom>
        </p:spPr>
        <p:txBody>
          <a:bodyPr vert="horz" wrap="square" lIns="0" tIns="13335" rIns="0" bIns="0" rtlCol="0">
            <a:spAutoFit/>
          </a:bodyPr>
          <a:lstStyle/>
          <a:p>
            <a:pPr marL="184785" indent="-172085">
              <a:spcBef>
                <a:spcPts val="105"/>
              </a:spcBef>
              <a:buChar char="•"/>
              <a:tabLst>
                <a:tab pos="185420" algn="l"/>
              </a:tabLst>
            </a:pPr>
            <a:r>
              <a:rPr sz="1100" spc="-5" dirty="0">
                <a:solidFill>
                  <a:srgbClr val="293946"/>
                </a:solidFill>
                <a:latin typeface="Arial"/>
                <a:cs typeface="Arial"/>
              </a:rPr>
              <a:t>Reports </a:t>
            </a:r>
            <a:r>
              <a:rPr sz="1100" dirty="0">
                <a:solidFill>
                  <a:srgbClr val="293946"/>
                </a:solidFill>
                <a:latin typeface="Arial"/>
                <a:cs typeface="Arial"/>
              </a:rPr>
              <a:t>to the </a:t>
            </a:r>
            <a:r>
              <a:rPr sz="1100" spc="-5" dirty="0">
                <a:solidFill>
                  <a:srgbClr val="293946"/>
                </a:solidFill>
                <a:latin typeface="Arial"/>
                <a:cs typeface="Arial"/>
              </a:rPr>
              <a:t>Alliance</a:t>
            </a:r>
            <a:r>
              <a:rPr sz="1100" spc="-45" dirty="0">
                <a:solidFill>
                  <a:srgbClr val="293946"/>
                </a:solidFill>
                <a:latin typeface="Arial"/>
                <a:cs typeface="Arial"/>
              </a:rPr>
              <a:t> </a:t>
            </a:r>
            <a:r>
              <a:rPr sz="1100" spc="-5" dirty="0">
                <a:solidFill>
                  <a:srgbClr val="293946"/>
                </a:solidFill>
                <a:latin typeface="Arial"/>
                <a:cs typeface="Arial"/>
              </a:rPr>
              <a:t>Chair.</a:t>
            </a:r>
            <a:endParaRPr sz="1100" dirty="0">
              <a:latin typeface="Arial"/>
              <a:cs typeface="Arial"/>
            </a:endParaRPr>
          </a:p>
          <a:p>
            <a:pPr marL="184785" marR="42545" indent="-172085">
              <a:spcBef>
                <a:spcPts val="790"/>
              </a:spcBef>
              <a:buChar char="•"/>
              <a:tabLst>
                <a:tab pos="185420" algn="l"/>
              </a:tabLst>
            </a:pPr>
            <a:r>
              <a:rPr sz="1100" spc="-5" dirty="0">
                <a:solidFill>
                  <a:srgbClr val="293946"/>
                </a:solidFill>
                <a:latin typeface="Arial"/>
                <a:cs typeface="Arial"/>
              </a:rPr>
              <a:t>Full time role, </a:t>
            </a:r>
            <a:r>
              <a:rPr sz="1100" dirty="0">
                <a:solidFill>
                  <a:srgbClr val="293946"/>
                </a:solidFill>
                <a:latin typeface="Arial"/>
                <a:cs typeface="Arial"/>
              </a:rPr>
              <a:t>dedicated to one  </a:t>
            </a:r>
            <a:r>
              <a:rPr sz="1100" spc="-5" dirty="0">
                <a:solidFill>
                  <a:srgbClr val="293946"/>
                </a:solidFill>
                <a:latin typeface="Arial"/>
                <a:cs typeface="Arial"/>
              </a:rPr>
              <a:t>Cancer Alliance, typically </a:t>
            </a:r>
            <a:r>
              <a:rPr sz="1100" dirty="0">
                <a:solidFill>
                  <a:srgbClr val="293946"/>
                </a:solidFill>
                <a:latin typeface="Arial"/>
                <a:cs typeface="Arial"/>
              </a:rPr>
              <a:t>around  </a:t>
            </a:r>
            <a:r>
              <a:rPr sz="1100" spc="-5" dirty="0">
                <a:solidFill>
                  <a:srgbClr val="293946"/>
                </a:solidFill>
                <a:latin typeface="Arial"/>
                <a:cs typeface="Arial"/>
              </a:rPr>
              <a:t>Band </a:t>
            </a:r>
            <a:r>
              <a:rPr sz="1100" dirty="0">
                <a:solidFill>
                  <a:srgbClr val="293946"/>
                </a:solidFill>
                <a:latin typeface="Arial"/>
                <a:cs typeface="Arial"/>
              </a:rPr>
              <a:t>9 –though the critical  requirement </a:t>
            </a:r>
            <a:r>
              <a:rPr sz="1100" spc="-10" dirty="0">
                <a:solidFill>
                  <a:srgbClr val="293946"/>
                </a:solidFill>
                <a:latin typeface="Arial"/>
                <a:cs typeface="Arial"/>
              </a:rPr>
              <a:t>will </a:t>
            </a:r>
            <a:r>
              <a:rPr sz="1100" dirty="0">
                <a:solidFill>
                  <a:srgbClr val="293946"/>
                </a:solidFill>
                <a:latin typeface="Arial"/>
                <a:cs typeface="Arial"/>
              </a:rPr>
              <a:t>be for the </a:t>
            </a:r>
            <a:r>
              <a:rPr sz="1100" spc="-10" dirty="0">
                <a:solidFill>
                  <a:srgbClr val="293946"/>
                </a:solidFill>
                <a:latin typeface="Arial"/>
                <a:cs typeface="Arial"/>
              </a:rPr>
              <a:t>MD </a:t>
            </a:r>
            <a:r>
              <a:rPr sz="1100" dirty="0">
                <a:solidFill>
                  <a:srgbClr val="293946"/>
                </a:solidFill>
                <a:latin typeface="Arial"/>
                <a:cs typeface="Arial"/>
              </a:rPr>
              <a:t>to  </a:t>
            </a:r>
            <a:r>
              <a:rPr sz="1100" spc="-5" dirty="0">
                <a:solidFill>
                  <a:srgbClr val="293946"/>
                </a:solidFill>
                <a:latin typeface="Arial"/>
                <a:cs typeface="Arial"/>
              </a:rPr>
              <a:t>have </a:t>
            </a:r>
            <a:r>
              <a:rPr sz="1100" dirty="0">
                <a:solidFill>
                  <a:srgbClr val="293946"/>
                </a:solidFill>
                <a:latin typeface="Arial"/>
                <a:cs typeface="Arial"/>
              </a:rPr>
              <a:t>the </a:t>
            </a:r>
            <a:r>
              <a:rPr sz="1100" spc="-5" dirty="0">
                <a:solidFill>
                  <a:srgbClr val="293946"/>
                </a:solidFill>
                <a:latin typeface="Arial"/>
                <a:cs typeface="Arial"/>
              </a:rPr>
              <a:t>authority </a:t>
            </a:r>
            <a:r>
              <a:rPr sz="1100" dirty="0">
                <a:solidFill>
                  <a:srgbClr val="293946"/>
                </a:solidFill>
                <a:latin typeface="Arial"/>
                <a:cs typeface="Arial"/>
              </a:rPr>
              <a:t>and </a:t>
            </a:r>
            <a:r>
              <a:rPr sz="1100" spc="-5" dirty="0">
                <a:solidFill>
                  <a:srgbClr val="293946"/>
                </a:solidFill>
                <a:latin typeface="Arial"/>
                <a:cs typeface="Arial"/>
              </a:rPr>
              <a:t>experience </a:t>
            </a:r>
            <a:r>
              <a:rPr sz="1100" dirty="0">
                <a:solidFill>
                  <a:srgbClr val="293946"/>
                </a:solidFill>
                <a:latin typeface="Arial"/>
                <a:cs typeface="Arial"/>
              </a:rPr>
              <a:t>to  be an </a:t>
            </a:r>
            <a:r>
              <a:rPr sz="1100" spc="-5" dirty="0">
                <a:solidFill>
                  <a:srgbClr val="293946"/>
                </a:solidFill>
                <a:latin typeface="Arial"/>
                <a:cs typeface="Arial"/>
              </a:rPr>
              <a:t>influential leader in their local  </a:t>
            </a:r>
            <a:r>
              <a:rPr sz="1100" dirty="0">
                <a:solidFill>
                  <a:srgbClr val="293946"/>
                </a:solidFill>
                <a:latin typeface="Arial"/>
                <a:cs typeface="Arial"/>
              </a:rPr>
              <a:t>cancer</a:t>
            </a:r>
            <a:r>
              <a:rPr sz="1100" spc="-25" dirty="0">
                <a:solidFill>
                  <a:srgbClr val="293946"/>
                </a:solidFill>
                <a:latin typeface="Arial"/>
                <a:cs typeface="Arial"/>
              </a:rPr>
              <a:t> </a:t>
            </a:r>
            <a:r>
              <a:rPr sz="1100" spc="-5" dirty="0">
                <a:solidFill>
                  <a:srgbClr val="293946"/>
                </a:solidFill>
                <a:latin typeface="Arial"/>
                <a:cs typeface="Arial"/>
              </a:rPr>
              <a:t>system.</a:t>
            </a:r>
            <a:endParaRPr sz="1100" dirty="0">
              <a:latin typeface="Arial"/>
              <a:cs typeface="Arial"/>
            </a:endParaRPr>
          </a:p>
          <a:p>
            <a:pPr marL="184785" marR="17145" indent="-172085">
              <a:spcBef>
                <a:spcPts val="805"/>
              </a:spcBef>
              <a:buChar char="•"/>
              <a:tabLst>
                <a:tab pos="185420" algn="l"/>
              </a:tabLst>
            </a:pPr>
            <a:r>
              <a:rPr sz="1100" spc="-5" dirty="0">
                <a:solidFill>
                  <a:srgbClr val="293946"/>
                </a:solidFill>
                <a:latin typeface="Arial"/>
                <a:cs typeface="Arial"/>
              </a:rPr>
              <a:t>Responsible </a:t>
            </a:r>
            <a:r>
              <a:rPr sz="1100" dirty="0">
                <a:solidFill>
                  <a:srgbClr val="293946"/>
                </a:solidFill>
                <a:latin typeface="Arial"/>
                <a:cs typeface="Arial"/>
              </a:rPr>
              <a:t>for day to day  management of </a:t>
            </a:r>
            <a:r>
              <a:rPr sz="1100" spc="-5" dirty="0">
                <a:solidFill>
                  <a:srgbClr val="293946"/>
                </a:solidFill>
                <a:latin typeface="Arial"/>
                <a:cs typeface="Arial"/>
              </a:rPr>
              <a:t>Alliance business  </a:t>
            </a:r>
            <a:r>
              <a:rPr sz="1100" dirty="0">
                <a:solidFill>
                  <a:srgbClr val="293946"/>
                </a:solidFill>
                <a:latin typeface="Arial"/>
                <a:cs typeface="Arial"/>
              </a:rPr>
              <a:t>functions </a:t>
            </a:r>
            <a:r>
              <a:rPr sz="1100" spc="-5" dirty="0">
                <a:solidFill>
                  <a:srgbClr val="293946"/>
                </a:solidFill>
                <a:latin typeface="Arial"/>
                <a:cs typeface="Arial"/>
              </a:rPr>
              <a:t>including </a:t>
            </a:r>
            <a:r>
              <a:rPr sz="1100" dirty="0">
                <a:solidFill>
                  <a:srgbClr val="293946"/>
                </a:solidFill>
                <a:latin typeface="Arial"/>
                <a:cs typeface="Arial"/>
              </a:rPr>
              <a:t>for </a:t>
            </a:r>
            <a:r>
              <a:rPr sz="1100" spc="-5" dirty="0">
                <a:solidFill>
                  <a:srgbClr val="293946"/>
                </a:solidFill>
                <a:latin typeface="Arial"/>
                <a:cs typeface="Arial"/>
              </a:rPr>
              <a:t>example,</a:t>
            </a:r>
            <a:r>
              <a:rPr sz="1100" spc="-65" dirty="0">
                <a:solidFill>
                  <a:srgbClr val="293946"/>
                </a:solidFill>
                <a:latin typeface="Arial"/>
                <a:cs typeface="Arial"/>
              </a:rPr>
              <a:t> </a:t>
            </a:r>
            <a:r>
              <a:rPr sz="1100" dirty="0">
                <a:solidFill>
                  <a:srgbClr val="293946"/>
                </a:solidFill>
                <a:latin typeface="Arial"/>
                <a:cs typeface="Arial"/>
              </a:rPr>
              <a:t>IPTs  and </a:t>
            </a:r>
            <a:r>
              <a:rPr sz="1100" spc="-5" dirty="0">
                <a:solidFill>
                  <a:srgbClr val="293946"/>
                </a:solidFill>
                <a:latin typeface="Arial"/>
                <a:cs typeface="Arial"/>
              </a:rPr>
              <a:t>networked delivery solutions in  line </a:t>
            </a:r>
            <a:r>
              <a:rPr sz="1100" spc="-10" dirty="0">
                <a:solidFill>
                  <a:srgbClr val="293946"/>
                </a:solidFill>
                <a:latin typeface="Arial"/>
                <a:cs typeface="Arial"/>
              </a:rPr>
              <a:t>with </a:t>
            </a:r>
            <a:r>
              <a:rPr sz="1100" spc="-5" dirty="0">
                <a:solidFill>
                  <a:srgbClr val="293946"/>
                </a:solidFill>
                <a:latin typeface="Arial"/>
                <a:cs typeface="Arial"/>
              </a:rPr>
              <a:t>national </a:t>
            </a:r>
            <a:r>
              <a:rPr sz="1100" dirty="0">
                <a:solidFill>
                  <a:srgbClr val="293946"/>
                </a:solidFill>
                <a:latin typeface="Arial"/>
                <a:cs typeface="Arial"/>
              </a:rPr>
              <a:t>best practice  </a:t>
            </a:r>
            <a:r>
              <a:rPr sz="1100" spc="-5" dirty="0">
                <a:solidFill>
                  <a:srgbClr val="293946"/>
                </a:solidFill>
                <a:latin typeface="Arial"/>
                <a:cs typeface="Arial"/>
              </a:rPr>
              <a:t>guidance</a:t>
            </a:r>
            <a:endParaRPr sz="1100" dirty="0">
              <a:latin typeface="Arial"/>
              <a:cs typeface="Arial"/>
            </a:endParaRPr>
          </a:p>
          <a:p>
            <a:pPr marL="184785" marR="5080" indent="-172085">
              <a:spcBef>
                <a:spcPts val="810"/>
              </a:spcBef>
              <a:buChar char="•"/>
              <a:tabLst>
                <a:tab pos="185420" algn="l"/>
              </a:tabLst>
            </a:pPr>
            <a:r>
              <a:rPr sz="1100" spc="-5" dirty="0">
                <a:solidFill>
                  <a:srgbClr val="293946"/>
                </a:solidFill>
                <a:latin typeface="Arial"/>
                <a:cs typeface="Arial"/>
              </a:rPr>
              <a:t>Extensive knowledge </a:t>
            </a:r>
            <a:r>
              <a:rPr sz="1100" dirty="0">
                <a:solidFill>
                  <a:srgbClr val="293946"/>
                </a:solidFill>
                <a:latin typeface="Arial"/>
                <a:cs typeface="Arial"/>
              </a:rPr>
              <a:t>of </a:t>
            </a:r>
            <a:r>
              <a:rPr sz="1100" spc="-5" dirty="0">
                <a:solidFill>
                  <a:srgbClr val="293946"/>
                </a:solidFill>
                <a:latin typeface="Arial"/>
                <a:cs typeface="Arial"/>
              </a:rPr>
              <a:t>Alliance  </a:t>
            </a:r>
            <a:r>
              <a:rPr sz="1100" dirty="0">
                <a:solidFill>
                  <a:srgbClr val="293946"/>
                </a:solidFill>
                <a:latin typeface="Arial"/>
                <a:cs typeface="Arial"/>
              </a:rPr>
              <a:t>cancer </a:t>
            </a:r>
            <a:r>
              <a:rPr sz="1100" spc="-5" dirty="0">
                <a:solidFill>
                  <a:srgbClr val="293946"/>
                </a:solidFill>
                <a:latin typeface="Arial"/>
                <a:cs typeface="Arial"/>
              </a:rPr>
              <a:t>services landscape,  experience </a:t>
            </a:r>
            <a:r>
              <a:rPr sz="1100" dirty="0">
                <a:solidFill>
                  <a:srgbClr val="293946"/>
                </a:solidFill>
                <a:latin typeface="Arial"/>
                <a:cs typeface="Arial"/>
              </a:rPr>
              <a:t>in </a:t>
            </a:r>
            <a:r>
              <a:rPr sz="1100" spc="-5" dirty="0">
                <a:solidFill>
                  <a:srgbClr val="293946"/>
                </a:solidFill>
                <a:latin typeface="Arial"/>
                <a:cs typeface="Arial"/>
              </a:rPr>
              <a:t>business </a:t>
            </a:r>
            <a:r>
              <a:rPr sz="1100" dirty="0">
                <a:solidFill>
                  <a:srgbClr val="293946"/>
                </a:solidFill>
                <a:latin typeface="Arial"/>
                <a:cs typeface="Arial"/>
              </a:rPr>
              <a:t>and strategic  </a:t>
            </a:r>
            <a:r>
              <a:rPr sz="1100" spc="-5" dirty="0">
                <a:solidFill>
                  <a:srgbClr val="293946"/>
                </a:solidFill>
                <a:latin typeface="Arial"/>
                <a:cs typeface="Arial"/>
              </a:rPr>
              <a:t>planning </a:t>
            </a:r>
            <a:r>
              <a:rPr sz="1100" dirty="0">
                <a:solidFill>
                  <a:srgbClr val="293946"/>
                </a:solidFill>
                <a:latin typeface="Arial"/>
                <a:cs typeface="Arial"/>
              </a:rPr>
              <a:t>and </a:t>
            </a:r>
            <a:r>
              <a:rPr sz="1100" spc="-5" dirty="0">
                <a:solidFill>
                  <a:srgbClr val="293946"/>
                </a:solidFill>
                <a:latin typeface="Arial"/>
                <a:cs typeface="Arial"/>
              </a:rPr>
              <a:t>transformation, network  </a:t>
            </a:r>
            <a:r>
              <a:rPr sz="1100" dirty="0">
                <a:solidFill>
                  <a:srgbClr val="293946"/>
                </a:solidFill>
                <a:latin typeface="Arial"/>
                <a:cs typeface="Arial"/>
              </a:rPr>
              <a:t>of</a:t>
            </a:r>
            <a:r>
              <a:rPr sz="1100" spc="-25" dirty="0">
                <a:solidFill>
                  <a:srgbClr val="293946"/>
                </a:solidFill>
                <a:latin typeface="Arial"/>
                <a:cs typeface="Arial"/>
              </a:rPr>
              <a:t> </a:t>
            </a:r>
            <a:r>
              <a:rPr sz="1100" dirty="0">
                <a:solidFill>
                  <a:srgbClr val="293946"/>
                </a:solidFill>
                <a:latin typeface="Arial"/>
                <a:cs typeface="Arial"/>
              </a:rPr>
              <a:t>contacts</a:t>
            </a:r>
            <a:endParaRPr sz="1100" dirty="0">
              <a:latin typeface="Arial"/>
              <a:cs typeface="Arial"/>
            </a:endParaRPr>
          </a:p>
          <a:p>
            <a:pPr marL="184785" marR="97155" indent="-172085">
              <a:spcBef>
                <a:spcPts val="795"/>
              </a:spcBef>
              <a:buChar char="•"/>
              <a:tabLst>
                <a:tab pos="185420" algn="l"/>
              </a:tabLst>
            </a:pPr>
            <a:r>
              <a:rPr sz="1100" dirty="0">
                <a:solidFill>
                  <a:srgbClr val="293946"/>
                </a:solidFill>
                <a:latin typeface="Arial"/>
                <a:cs typeface="Arial"/>
              </a:rPr>
              <a:t>Attends 2x </a:t>
            </a:r>
            <a:r>
              <a:rPr sz="1100" spc="-5" dirty="0">
                <a:solidFill>
                  <a:srgbClr val="293946"/>
                </a:solidFill>
                <a:latin typeface="Arial"/>
                <a:cs typeface="Arial"/>
              </a:rPr>
              <a:t>national Cancer</a:t>
            </a:r>
            <a:r>
              <a:rPr sz="1100" spc="-70" dirty="0">
                <a:solidFill>
                  <a:srgbClr val="293946"/>
                </a:solidFill>
                <a:latin typeface="Arial"/>
                <a:cs typeface="Arial"/>
              </a:rPr>
              <a:t> </a:t>
            </a:r>
            <a:r>
              <a:rPr sz="1100" spc="-5" dirty="0">
                <a:solidFill>
                  <a:srgbClr val="293946"/>
                </a:solidFill>
                <a:latin typeface="Arial"/>
                <a:cs typeface="Arial"/>
              </a:rPr>
              <a:t>Alliance  leadership events </a:t>
            </a:r>
            <a:r>
              <a:rPr sz="1100" dirty="0">
                <a:solidFill>
                  <a:srgbClr val="293946"/>
                </a:solidFill>
                <a:latin typeface="Arial"/>
                <a:cs typeface="Arial"/>
              </a:rPr>
              <a:t>per </a:t>
            </a:r>
            <a:r>
              <a:rPr sz="1100" spc="-5" dirty="0">
                <a:solidFill>
                  <a:srgbClr val="293946"/>
                </a:solidFill>
                <a:latin typeface="Arial"/>
                <a:cs typeface="Arial"/>
              </a:rPr>
              <a:t>year, plus  </a:t>
            </a:r>
            <a:r>
              <a:rPr sz="1100" dirty="0">
                <a:solidFill>
                  <a:srgbClr val="293946"/>
                </a:solidFill>
                <a:latin typeface="Arial"/>
                <a:cs typeface="Arial"/>
              </a:rPr>
              <a:t>strategy groups, </a:t>
            </a:r>
            <a:r>
              <a:rPr sz="1100" spc="-5" dirty="0">
                <a:solidFill>
                  <a:srgbClr val="293946"/>
                </a:solidFill>
                <a:latin typeface="Arial"/>
                <a:cs typeface="Arial"/>
              </a:rPr>
              <a:t>roundtables </a:t>
            </a:r>
            <a:r>
              <a:rPr sz="1100" dirty="0">
                <a:solidFill>
                  <a:srgbClr val="293946"/>
                </a:solidFill>
                <a:latin typeface="Arial"/>
                <a:cs typeface="Arial"/>
              </a:rPr>
              <a:t>etc as  required by the </a:t>
            </a:r>
            <a:r>
              <a:rPr sz="1100" spc="-5" dirty="0">
                <a:solidFill>
                  <a:srgbClr val="293946"/>
                </a:solidFill>
                <a:latin typeface="Arial"/>
                <a:cs typeface="Arial"/>
              </a:rPr>
              <a:t>NHS Cancer  </a:t>
            </a:r>
            <a:r>
              <a:rPr sz="1100" dirty="0">
                <a:solidFill>
                  <a:srgbClr val="293946"/>
                </a:solidFill>
                <a:latin typeface="Arial"/>
                <a:cs typeface="Arial"/>
              </a:rPr>
              <a:t>Programme and </a:t>
            </a:r>
            <a:r>
              <a:rPr sz="1100" spc="-5" dirty="0">
                <a:solidFill>
                  <a:srgbClr val="293946"/>
                </a:solidFill>
                <a:latin typeface="Arial"/>
                <a:cs typeface="Arial"/>
              </a:rPr>
              <a:t>regional</a:t>
            </a:r>
            <a:r>
              <a:rPr sz="1100" spc="-80" dirty="0">
                <a:solidFill>
                  <a:srgbClr val="293946"/>
                </a:solidFill>
                <a:latin typeface="Arial"/>
                <a:cs typeface="Arial"/>
              </a:rPr>
              <a:t> </a:t>
            </a:r>
            <a:r>
              <a:rPr sz="1100" dirty="0">
                <a:solidFill>
                  <a:srgbClr val="293946"/>
                </a:solidFill>
                <a:latin typeface="Arial"/>
                <a:cs typeface="Arial"/>
              </a:rPr>
              <a:t>office.</a:t>
            </a:r>
            <a:endParaRPr sz="1100" dirty="0">
              <a:latin typeface="Arial"/>
              <a:cs typeface="Arial"/>
            </a:endParaRPr>
          </a:p>
        </p:txBody>
      </p:sp>
    </p:spTree>
    <p:extLst>
      <p:ext uri="{BB962C8B-B14F-4D97-AF65-F5344CB8AC3E}">
        <p14:creationId xmlns:p14="http://schemas.microsoft.com/office/powerpoint/2010/main" val="418215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C5986-2246-478E-B3C6-9CD9AAD3B81C}"/>
              </a:ext>
            </a:extLst>
          </p:cNvPr>
          <p:cNvSpPr>
            <a:spLocks noGrp="1"/>
          </p:cNvSpPr>
          <p:nvPr>
            <p:ph type="ctrTitle"/>
          </p:nvPr>
        </p:nvSpPr>
        <p:spPr>
          <a:xfrm>
            <a:off x="104015" y="156855"/>
            <a:ext cx="9989128" cy="991508"/>
          </a:xfrm>
        </p:spPr>
        <p:txBody>
          <a:bodyPr/>
          <a:lstStyle/>
          <a:p>
            <a:r>
              <a:rPr lang="en-GB" dirty="0"/>
              <a:t>Background and context</a:t>
            </a:r>
            <a:br>
              <a:rPr lang="en-GB" dirty="0"/>
            </a:br>
            <a:r>
              <a:rPr lang="en-GB" sz="2800" i="1" dirty="0"/>
              <a:t>Cancer Alliances</a:t>
            </a:r>
            <a:endParaRPr lang="en-GB" i="1" dirty="0"/>
          </a:p>
        </p:txBody>
      </p:sp>
      <p:sp>
        <p:nvSpPr>
          <p:cNvPr id="4" name="object 3">
            <a:extLst>
              <a:ext uri="{FF2B5EF4-FFF2-40B4-BE49-F238E27FC236}">
                <a16:creationId xmlns:a16="http://schemas.microsoft.com/office/drawing/2014/main" xmlns="" id="{76582B91-7E13-446B-9717-11360F6436C3}"/>
              </a:ext>
            </a:extLst>
          </p:cNvPr>
          <p:cNvSpPr txBox="1"/>
          <p:nvPr/>
        </p:nvSpPr>
        <p:spPr>
          <a:xfrm>
            <a:off x="1727403" y="1428648"/>
            <a:ext cx="4293870" cy="2167260"/>
          </a:xfrm>
          <a:prstGeom prst="rect">
            <a:avLst/>
          </a:prstGeom>
        </p:spPr>
        <p:txBody>
          <a:bodyPr vert="horz" wrap="square" lIns="0" tIns="88900" rIns="0" bIns="0" rtlCol="0">
            <a:spAutoFit/>
          </a:bodyPr>
          <a:lstStyle/>
          <a:p>
            <a:pPr marL="12700">
              <a:spcBef>
                <a:spcPts val="700"/>
              </a:spcBef>
            </a:pPr>
            <a:r>
              <a:rPr sz="1000" b="1" spc="-5" dirty="0">
                <a:solidFill>
                  <a:srgbClr val="5D6F7E"/>
                </a:solidFill>
                <a:latin typeface="Arial"/>
                <a:cs typeface="Arial"/>
              </a:rPr>
              <a:t>Cancer</a:t>
            </a:r>
            <a:r>
              <a:rPr sz="1000" b="1" spc="-15" dirty="0">
                <a:solidFill>
                  <a:srgbClr val="5D6F7E"/>
                </a:solidFill>
                <a:latin typeface="Arial"/>
                <a:cs typeface="Arial"/>
              </a:rPr>
              <a:t> </a:t>
            </a:r>
            <a:r>
              <a:rPr sz="1000" b="1" spc="-10" dirty="0">
                <a:solidFill>
                  <a:srgbClr val="5D6F7E"/>
                </a:solidFill>
                <a:latin typeface="Arial"/>
                <a:cs typeface="Arial"/>
              </a:rPr>
              <a:t>Alliances:</a:t>
            </a:r>
            <a:endParaRPr sz="1000" dirty="0">
              <a:latin typeface="Arial"/>
              <a:cs typeface="Arial"/>
            </a:endParaRPr>
          </a:p>
          <a:p>
            <a:pPr marL="12700">
              <a:spcBef>
                <a:spcPts val="600"/>
              </a:spcBef>
            </a:pPr>
            <a:r>
              <a:rPr sz="1000" spc="-5" dirty="0">
                <a:solidFill>
                  <a:srgbClr val="5D6F7E"/>
                </a:solidFill>
                <a:latin typeface="Arial"/>
                <a:cs typeface="Arial"/>
              </a:rPr>
              <a:t>Cancer Alliances are defined by NHS </a:t>
            </a:r>
            <a:r>
              <a:rPr sz="1000" spc="-10" dirty="0">
                <a:solidFill>
                  <a:srgbClr val="5D6F7E"/>
                </a:solidFill>
                <a:latin typeface="Arial"/>
                <a:cs typeface="Arial"/>
              </a:rPr>
              <a:t>England</a:t>
            </a:r>
            <a:r>
              <a:rPr sz="1000" spc="5" dirty="0">
                <a:solidFill>
                  <a:srgbClr val="5D6F7E"/>
                </a:solidFill>
                <a:latin typeface="Arial"/>
                <a:cs typeface="Arial"/>
              </a:rPr>
              <a:t> </a:t>
            </a:r>
            <a:r>
              <a:rPr sz="1000" spc="-5" dirty="0">
                <a:solidFill>
                  <a:srgbClr val="5D6F7E"/>
                </a:solidFill>
                <a:latin typeface="Arial"/>
                <a:cs typeface="Arial"/>
              </a:rPr>
              <a:t>as:</a:t>
            </a:r>
            <a:endParaRPr sz="1000" dirty="0">
              <a:latin typeface="Arial"/>
              <a:cs typeface="Arial"/>
            </a:endParaRPr>
          </a:p>
          <a:p>
            <a:pPr marL="370205" marR="5080" algn="just">
              <a:spcBef>
                <a:spcPts val="600"/>
              </a:spcBef>
            </a:pPr>
            <a:r>
              <a:rPr sz="1000" i="1" spc="-5" dirty="0">
                <a:solidFill>
                  <a:srgbClr val="5D6F7E"/>
                </a:solidFill>
                <a:latin typeface="Arial"/>
                <a:cs typeface="Arial"/>
              </a:rPr>
              <a:t>“[B]ring[ing] </a:t>
            </a:r>
            <a:r>
              <a:rPr sz="1000" i="1" spc="-10" dirty="0">
                <a:solidFill>
                  <a:srgbClr val="5D6F7E"/>
                </a:solidFill>
                <a:latin typeface="Arial"/>
                <a:cs typeface="Arial"/>
              </a:rPr>
              <a:t>together </a:t>
            </a:r>
            <a:r>
              <a:rPr sz="1000" i="1" spc="-5" dirty="0">
                <a:solidFill>
                  <a:srgbClr val="5D6F7E"/>
                </a:solidFill>
                <a:latin typeface="Arial"/>
                <a:cs typeface="Arial"/>
              </a:rPr>
              <a:t>clinical </a:t>
            </a:r>
            <a:r>
              <a:rPr sz="1000" i="1" spc="-10" dirty="0">
                <a:solidFill>
                  <a:srgbClr val="5D6F7E"/>
                </a:solidFill>
                <a:latin typeface="Arial"/>
                <a:cs typeface="Arial"/>
              </a:rPr>
              <a:t>and </a:t>
            </a:r>
            <a:r>
              <a:rPr sz="1000" i="1" spc="-5" dirty="0">
                <a:solidFill>
                  <a:srgbClr val="5D6F7E"/>
                </a:solidFill>
                <a:latin typeface="Arial"/>
                <a:cs typeface="Arial"/>
              </a:rPr>
              <a:t>managerial leaders from different  hospital trusts </a:t>
            </a:r>
            <a:r>
              <a:rPr sz="1000" i="1" spc="-10" dirty="0">
                <a:solidFill>
                  <a:srgbClr val="5D6F7E"/>
                </a:solidFill>
                <a:latin typeface="Arial"/>
                <a:cs typeface="Arial"/>
              </a:rPr>
              <a:t>and other </a:t>
            </a:r>
            <a:r>
              <a:rPr sz="1000" i="1" spc="-5" dirty="0">
                <a:solidFill>
                  <a:srgbClr val="5D6F7E"/>
                </a:solidFill>
                <a:latin typeface="Arial"/>
                <a:cs typeface="Arial"/>
              </a:rPr>
              <a:t>health </a:t>
            </a:r>
            <a:r>
              <a:rPr sz="1000" i="1" spc="-10" dirty="0">
                <a:solidFill>
                  <a:srgbClr val="5D6F7E"/>
                </a:solidFill>
                <a:latin typeface="Arial"/>
                <a:cs typeface="Arial"/>
              </a:rPr>
              <a:t>and </a:t>
            </a:r>
            <a:r>
              <a:rPr sz="1000" i="1" spc="-5" dirty="0">
                <a:solidFill>
                  <a:srgbClr val="5D6F7E"/>
                </a:solidFill>
                <a:latin typeface="Arial"/>
                <a:cs typeface="Arial"/>
              </a:rPr>
              <a:t>social care organisations, </a:t>
            </a:r>
            <a:r>
              <a:rPr sz="1000" i="1" spc="-10" dirty="0">
                <a:solidFill>
                  <a:srgbClr val="5D6F7E"/>
                </a:solidFill>
                <a:latin typeface="Arial"/>
                <a:cs typeface="Arial"/>
              </a:rPr>
              <a:t>to  </a:t>
            </a:r>
            <a:r>
              <a:rPr sz="1000" i="1" spc="-5" dirty="0">
                <a:solidFill>
                  <a:srgbClr val="5D6F7E"/>
                </a:solidFill>
                <a:latin typeface="Arial"/>
                <a:cs typeface="Arial"/>
              </a:rPr>
              <a:t>transform </a:t>
            </a:r>
            <a:r>
              <a:rPr sz="1000" i="1" spc="-10" dirty="0">
                <a:solidFill>
                  <a:srgbClr val="5D6F7E"/>
                </a:solidFill>
                <a:latin typeface="Arial"/>
                <a:cs typeface="Arial"/>
              </a:rPr>
              <a:t>the </a:t>
            </a:r>
            <a:r>
              <a:rPr sz="1000" i="1" spc="-5" dirty="0">
                <a:solidFill>
                  <a:srgbClr val="5D6F7E"/>
                </a:solidFill>
                <a:latin typeface="Arial"/>
                <a:cs typeface="Arial"/>
              </a:rPr>
              <a:t>diagnosis, treatment </a:t>
            </a:r>
            <a:r>
              <a:rPr sz="1000" i="1" spc="-10" dirty="0">
                <a:solidFill>
                  <a:srgbClr val="5D6F7E"/>
                </a:solidFill>
                <a:latin typeface="Arial"/>
                <a:cs typeface="Arial"/>
              </a:rPr>
              <a:t>and </a:t>
            </a:r>
            <a:r>
              <a:rPr sz="1000" i="1" spc="-5" dirty="0">
                <a:solidFill>
                  <a:srgbClr val="5D6F7E"/>
                </a:solidFill>
                <a:latin typeface="Arial"/>
                <a:cs typeface="Arial"/>
              </a:rPr>
              <a:t>care for </a:t>
            </a:r>
            <a:r>
              <a:rPr sz="1000" i="1" spc="-10" dirty="0">
                <a:solidFill>
                  <a:srgbClr val="5D6F7E"/>
                </a:solidFill>
                <a:latin typeface="Arial"/>
                <a:cs typeface="Arial"/>
              </a:rPr>
              <a:t>cancer </a:t>
            </a:r>
            <a:r>
              <a:rPr sz="1000" i="1" spc="-5" dirty="0">
                <a:solidFill>
                  <a:srgbClr val="5D6F7E"/>
                </a:solidFill>
                <a:latin typeface="Arial"/>
                <a:cs typeface="Arial"/>
              </a:rPr>
              <a:t>patients </a:t>
            </a:r>
            <a:r>
              <a:rPr sz="1000" i="1" spc="-15" dirty="0">
                <a:solidFill>
                  <a:srgbClr val="5D6F7E"/>
                </a:solidFill>
                <a:latin typeface="Arial"/>
                <a:cs typeface="Arial"/>
              </a:rPr>
              <a:t>in  </a:t>
            </a:r>
            <a:r>
              <a:rPr sz="1000" i="1" spc="-5" dirty="0">
                <a:solidFill>
                  <a:srgbClr val="5D6F7E"/>
                </a:solidFill>
                <a:latin typeface="Arial"/>
                <a:cs typeface="Arial"/>
              </a:rPr>
              <a:t>their local area. These partnerships </a:t>
            </a:r>
            <a:r>
              <a:rPr sz="1000" spc="-5" dirty="0">
                <a:solidFill>
                  <a:srgbClr val="5D6F7E"/>
                </a:solidFill>
                <a:latin typeface="Arial"/>
                <a:cs typeface="Arial"/>
              </a:rPr>
              <a:t>enable care to be </a:t>
            </a:r>
            <a:r>
              <a:rPr sz="1000" dirty="0">
                <a:solidFill>
                  <a:srgbClr val="5D6F7E"/>
                </a:solidFill>
                <a:latin typeface="Arial"/>
                <a:cs typeface="Arial"/>
              </a:rPr>
              <a:t>more  </a:t>
            </a:r>
            <a:r>
              <a:rPr sz="1000" spc="-5" dirty="0">
                <a:solidFill>
                  <a:srgbClr val="5D6F7E"/>
                </a:solidFill>
                <a:latin typeface="Arial"/>
                <a:cs typeface="Arial"/>
              </a:rPr>
              <a:t>effectively </a:t>
            </a:r>
            <a:r>
              <a:rPr sz="1000" spc="-10" dirty="0">
                <a:solidFill>
                  <a:srgbClr val="5D6F7E"/>
                </a:solidFill>
                <a:latin typeface="Arial"/>
                <a:cs typeface="Arial"/>
              </a:rPr>
              <a:t>planned </a:t>
            </a:r>
            <a:r>
              <a:rPr sz="1000" spc="-5" dirty="0">
                <a:solidFill>
                  <a:srgbClr val="5D6F7E"/>
                </a:solidFill>
                <a:latin typeface="Arial"/>
                <a:cs typeface="Arial"/>
              </a:rPr>
              <a:t>across local cancer</a:t>
            </a:r>
            <a:r>
              <a:rPr sz="1000" spc="-10" dirty="0">
                <a:solidFill>
                  <a:srgbClr val="5D6F7E"/>
                </a:solidFill>
                <a:latin typeface="Arial"/>
                <a:cs typeface="Arial"/>
              </a:rPr>
              <a:t> pathways.”</a:t>
            </a:r>
            <a:endParaRPr sz="1000" dirty="0">
              <a:latin typeface="Arial"/>
              <a:cs typeface="Arial"/>
            </a:endParaRPr>
          </a:p>
          <a:p>
            <a:pPr marL="12700" marR="5080" algn="just">
              <a:spcBef>
                <a:spcPts val="600"/>
              </a:spcBef>
            </a:pPr>
            <a:r>
              <a:rPr sz="1000" spc="-5" dirty="0">
                <a:solidFill>
                  <a:srgbClr val="5D6F7E"/>
                </a:solidFill>
                <a:latin typeface="Arial"/>
                <a:cs typeface="Arial"/>
              </a:rPr>
              <a:t>The </a:t>
            </a:r>
            <a:r>
              <a:rPr sz="1000" b="1" spc="-5" dirty="0">
                <a:solidFill>
                  <a:srgbClr val="5D6F7E"/>
                </a:solidFill>
                <a:latin typeface="Arial"/>
                <a:cs typeface="Arial"/>
              </a:rPr>
              <a:t>NHS Long Term Plan </a:t>
            </a:r>
            <a:r>
              <a:rPr sz="1000" spc="-5" dirty="0">
                <a:solidFill>
                  <a:srgbClr val="5D6F7E"/>
                </a:solidFill>
                <a:latin typeface="Arial"/>
                <a:cs typeface="Arial"/>
              </a:rPr>
              <a:t>describes a wide variety of commitments for  cancer </a:t>
            </a:r>
            <a:r>
              <a:rPr sz="1000" spc="-10" dirty="0">
                <a:solidFill>
                  <a:srgbClr val="5D6F7E"/>
                </a:solidFill>
                <a:latin typeface="Arial"/>
                <a:cs typeface="Arial"/>
              </a:rPr>
              <a:t>that </a:t>
            </a:r>
            <a:r>
              <a:rPr sz="1000" spc="-5" dirty="0">
                <a:solidFill>
                  <a:srgbClr val="5D6F7E"/>
                </a:solidFill>
                <a:latin typeface="Arial"/>
                <a:cs typeface="Arial"/>
              </a:rPr>
              <a:t>Cancer Alliances should support delivery of. </a:t>
            </a:r>
            <a:r>
              <a:rPr sz="1000" spc="-10" dirty="0">
                <a:solidFill>
                  <a:srgbClr val="5D6F7E"/>
                </a:solidFill>
                <a:latin typeface="Arial"/>
                <a:cs typeface="Arial"/>
              </a:rPr>
              <a:t>These  </a:t>
            </a:r>
            <a:r>
              <a:rPr sz="1000" spc="-5" dirty="0">
                <a:solidFill>
                  <a:srgbClr val="5D6F7E"/>
                </a:solidFill>
                <a:latin typeface="Arial"/>
                <a:cs typeface="Arial"/>
              </a:rPr>
              <a:t>commitments fall broadly into </a:t>
            </a:r>
            <a:r>
              <a:rPr sz="1000" spc="-10" dirty="0">
                <a:solidFill>
                  <a:srgbClr val="5D6F7E"/>
                </a:solidFill>
                <a:latin typeface="Arial"/>
                <a:cs typeface="Arial"/>
              </a:rPr>
              <a:t>two </a:t>
            </a:r>
            <a:r>
              <a:rPr sz="1000" spc="-5" dirty="0">
                <a:solidFill>
                  <a:srgbClr val="5D6F7E"/>
                </a:solidFill>
                <a:latin typeface="Arial"/>
                <a:cs typeface="Arial"/>
              </a:rPr>
              <a:t>categories; </a:t>
            </a:r>
            <a:r>
              <a:rPr sz="1000" spc="-10" dirty="0">
                <a:solidFill>
                  <a:srgbClr val="5D6F7E"/>
                </a:solidFill>
                <a:latin typeface="Arial"/>
                <a:cs typeface="Arial"/>
              </a:rPr>
              <a:t>‘Transformation’ and  ‘Operational </a:t>
            </a:r>
            <a:r>
              <a:rPr sz="1000" spc="-5" dirty="0">
                <a:solidFill>
                  <a:srgbClr val="5D6F7E"/>
                </a:solidFill>
                <a:latin typeface="Arial"/>
                <a:cs typeface="Arial"/>
              </a:rPr>
              <a:t>Delivery’. Operational Delivery refers to </a:t>
            </a:r>
            <a:r>
              <a:rPr sz="1000" spc="-10" dirty="0">
                <a:solidFill>
                  <a:srgbClr val="5D6F7E"/>
                </a:solidFill>
                <a:latin typeface="Arial"/>
                <a:cs typeface="Arial"/>
              </a:rPr>
              <a:t>the Alliance’s </a:t>
            </a:r>
            <a:r>
              <a:rPr sz="1000" spc="-5" dirty="0">
                <a:solidFill>
                  <a:srgbClr val="5D6F7E"/>
                </a:solidFill>
                <a:latin typeface="Arial"/>
                <a:cs typeface="Arial"/>
              </a:rPr>
              <a:t>role </a:t>
            </a:r>
            <a:r>
              <a:rPr sz="1000" spc="-15" dirty="0">
                <a:solidFill>
                  <a:srgbClr val="5D6F7E"/>
                </a:solidFill>
                <a:latin typeface="Arial"/>
                <a:cs typeface="Arial"/>
              </a:rPr>
              <a:t>in  </a:t>
            </a:r>
            <a:r>
              <a:rPr sz="1000" spc="-5" dirty="0">
                <a:solidFill>
                  <a:srgbClr val="5D6F7E"/>
                </a:solidFill>
                <a:latin typeface="Arial"/>
                <a:cs typeface="Arial"/>
              </a:rPr>
              <a:t>performance, </a:t>
            </a:r>
            <a:r>
              <a:rPr sz="1000" spc="-10" dirty="0">
                <a:solidFill>
                  <a:srgbClr val="5D6F7E"/>
                </a:solidFill>
                <a:latin typeface="Arial"/>
                <a:cs typeface="Arial"/>
              </a:rPr>
              <a:t>where </a:t>
            </a:r>
            <a:r>
              <a:rPr sz="1000" spc="-5" dirty="0">
                <a:solidFill>
                  <a:srgbClr val="5D6F7E"/>
                </a:solidFill>
                <a:latin typeface="Arial"/>
                <a:cs typeface="Arial"/>
              </a:rPr>
              <a:t>as Transformation refers to their role </a:t>
            </a:r>
            <a:r>
              <a:rPr sz="1000" spc="-10" dirty="0">
                <a:solidFill>
                  <a:srgbClr val="5D6F7E"/>
                </a:solidFill>
                <a:latin typeface="Arial"/>
                <a:cs typeface="Arial"/>
              </a:rPr>
              <a:t>in </a:t>
            </a:r>
            <a:r>
              <a:rPr sz="1000" spc="-5" dirty="0">
                <a:solidFill>
                  <a:srgbClr val="5D6F7E"/>
                </a:solidFill>
                <a:latin typeface="Arial"/>
                <a:cs typeface="Arial"/>
              </a:rPr>
              <a:t>service  improvement </a:t>
            </a:r>
            <a:r>
              <a:rPr sz="1000" spc="-10" dirty="0">
                <a:solidFill>
                  <a:srgbClr val="5D6F7E"/>
                </a:solidFill>
                <a:latin typeface="Arial"/>
                <a:cs typeface="Arial"/>
              </a:rPr>
              <a:t>and</a:t>
            </a:r>
            <a:r>
              <a:rPr sz="1000" spc="-25" dirty="0">
                <a:solidFill>
                  <a:srgbClr val="5D6F7E"/>
                </a:solidFill>
                <a:latin typeface="Arial"/>
                <a:cs typeface="Arial"/>
              </a:rPr>
              <a:t> </a:t>
            </a:r>
            <a:r>
              <a:rPr sz="1000" spc="-10" dirty="0">
                <a:solidFill>
                  <a:srgbClr val="5D6F7E"/>
                </a:solidFill>
                <a:latin typeface="Arial"/>
                <a:cs typeface="Arial"/>
              </a:rPr>
              <a:t>innovation.</a:t>
            </a:r>
            <a:endParaRPr sz="1000" dirty="0">
              <a:latin typeface="Arial"/>
              <a:cs typeface="Arial"/>
            </a:endParaRPr>
          </a:p>
        </p:txBody>
      </p:sp>
      <p:sp>
        <p:nvSpPr>
          <p:cNvPr id="5" name="object 4">
            <a:extLst>
              <a:ext uri="{FF2B5EF4-FFF2-40B4-BE49-F238E27FC236}">
                <a16:creationId xmlns:a16="http://schemas.microsoft.com/office/drawing/2014/main" xmlns="" id="{263A8D42-AD14-434E-A136-DDB42A7E914D}"/>
              </a:ext>
            </a:extLst>
          </p:cNvPr>
          <p:cNvSpPr/>
          <p:nvPr/>
        </p:nvSpPr>
        <p:spPr>
          <a:xfrm>
            <a:off x="6574536" y="1370075"/>
            <a:ext cx="1060729" cy="1444752"/>
          </a:xfrm>
          <a:prstGeom prst="rect">
            <a:avLst/>
          </a:prstGeom>
          <a:blipFill>
            <a:blip r:embed="rId2" cstate="print"/>
            <a:stretch>
              <a:fillRect/>
            </a:stretch>
          </a:blipFill>
        </p:spPr>
        <p:txBody>
          <a:bodyPr wrap="square" lIns="0" tIns="0" rIns="0" bIns="0" rtlCol="0"/>
          <a:lstStyle/>
          <a:p>
            <a:endParaRPr/>
          </a:p>
        </p:txBody>
      </p:sp>
      <p:sp>
        <p:nvSpPr>
          <p:cNvPr id="6" name="object 5">
            <a:extLst>
              <a:ext uri="{FF2B5EF4-FFF2-40B4-BE49-F238E27FC236}">
                <a16:creationId xmlns:a16="http://schemas.microsoft.com/office/drawing/2014/main" xmlns="" id="{7A11E7B6-8A3B-48A4-A266-EFB2C447ACAB}"/>
              </a:ext>
            </a:extLst>
          </p:cNvPr>
          <p:cNvSpPr/>
          <p:nvPr/>
        </p:nvSpPr>
        <p:spPr>
          <a:xfrm>
            <a:off x="6609588" y="1405127"/>
            <a:ext cx="940308" cy="1324356"/>
          </a:xfrm>
          <a:prstGeom prst="rect">
            <a:avLst/>
          </a:prstGeom>
          <a:blipFill>
            <a:blip r:embed="rId3" cstate="print"/>
            <a:stretch>
              <a:fillRect/>
            </a:stretch>
          </a:blipFill>
        </p:spPr>
        <p:txBody>
          <a:bodyPr wrap="square" lIns="0" tIns="0" rIns="0" bIns="0" rtlCol="0"/>
          <a:lstStyle/>
          <a:p>
            <a:endParaRPr/>
          </a:p>
        </p:txBody>
      </p:sp>
      <p:sp>
        <p:nvSpPr>
          <p:cNvPr id="7" name="object 6">
            <a:extLst>
              <a:ext uri="{FF2B5EF4-FFF2-40B4-BE49-F238E27FC236}">
                <a16:creationId xmlns:a16="http://schemas.microsoft.com/office/drawing/2014/main" xmlns="" id="{AD92663F-594D-4756-935D-BF79B252A7FD}"/>
              </a:ext>
            </a:extLst>
          </p:cNvPr>
          <p:cNvSpPr/>
          <p:nvPr/>
        </p:nvSpPr>
        <p:spPr>
          <a:xfrm>
            <a:off x="6605015" y="1400555"/>
            <a:ext cx="949960" cy="1333500"/>
          </a:xfrm>
          <a:custGeom>
            <a:avLst/>
            <a:gdLst/>
            <a:ahLst/>
            <a:cxnLst/>
            <a:rect l="l" t="t" r="r" b="b"/>
            <a:pathLst>
              <a:path w="949960" h="1333500">
                <a:moveTo>
                  <a:pt x="0" y="1333500"/>
                </a:moveTo>
                <a:lnTo>
                  <a:pt x="949451" y="1333500"/>
                </a:lnTo>
                <a:lnTo>
                  <a:pt x="949451" y="0"/>
                </a:lnTo>
                <a:lnTo>
                  <a:pt x="0" y="0"/>
                </a:lnTo>
                <a:lnTo>
                  <a:pt x="0" y="1333500"/>
                </a:lnTo>
                <a:close/>
              </a:path>
            </a:pathLst>
          </a:custGeom>
          <a:ln w="9143">
            <a:solidFill>
              <a:srgbClr val="293946"/>
            </a:solidFill>
          </a:ln>
        </p:spPr>
        <p:txBody>
          <a:bodyPr wrap="square" lIns="0" tIns="0" rIns="0" bIns="0" rtlCol="0"/>
          <a:lstStyle/>
          <a:p>
            <a:endParaRPr/>
          </a:p>
        </p:txBody>
      </p:sp>
      <p:sp>
        <p:nvSpPr>
          <p:cNvPr id="8" name="object 7">
            <a:extLst>
              <a:ext uri="{FF2B5EF4-FFF2-40B4-BE49-F238E27FC236}">
                <a16:creationId xmlns:a16="http://schemas.microsoft.com/office/drawing/2014/main" xmlns="" id="{478DF0D0-9F94-4E75-8DCD-4089EF353600}"/>
              </a:ext>
            </a:extLst>
          </p:cNvPr>
          <p:cNvSpPr/>
          <p:nvPr/>
        </p:nvSpPr>
        <p:spPr>
          <a:xfrm>
            <a:off x="1740408" y="3857244"/>
            <a:ext cx="4264660" cy="2308860"/>
          </a:xfrm>
          <a:custGeom>
            <a:avLst/>
            <a:gdLst/>
            <a:ahLst/>
            <a:cxnLst/>
            <a:rect l="l" t="t" r="r" b="b"/>
            <a:pathLst>
              <a:path w="4264660" h="2308860">
                <a:moveTo>
                  <a:pt x="0" y="2308860"/>
                </a:moveTo>
                <a:lnTo>
                  <a:pt x="4264152" y="2308860"/>
                </a:lnTo>
                <a:lnTo>
                  <a:pt x="4264152" y="0"/>
                </a:lnTo>
                <a:lnTo>
                  <a:pt x="0" y="0"/>
                </a:lnTo>
                <a:lnTo>
                  <a:pt x="0" y="2308860"/>
                </a:lnTo>
                <a:close/>
              </a:path>
            </a:pathLst>
          </a:custGeom>
          <a:solidFill>
            <a:srgbClr val="FFFFFF"/>
          </a:solidFill>
        </p:spPr>
        <p:txBody>
          <a:bodyPr wrap="square" lIns="0" tIns="0" rIns="0" bIns="0" rtlCol="0"/>
          <a:lstStyle/>
          <a:p>
            <a:endParaRPr/>
          </a:p>
        </p:txBody>
      </p:sp>
      <p:sp>
        <p:nvSpPr>
          <p:cNvPr id="9" name="object 9">
            <a:extLst>
              <a:ext uri="{FF2B5EF4-FFF2-40B4-BE49-F238E27FC236}">
                <a16:creationId xmlns:a16="http://schemas.microsoft.com/office/drawing/2014/main" xmlns="" id="{C0D125C5-D4D5-4276-8386-A867A6BD3C64}"/>
              </a:ext>
            </a:extLst>
          </p:cNvPr>
          <p:cNvSpPr/>
          <p:nvPr/>
        </p:nvSpPr>
        <p:spPr>
          <a:xfrm>
            <a:off x="1743455" y="3857244"/>
            <a:ext cx="4264152" cy="2308860"/>
          </a:xfrm>
          <a:prstGeom prst="rect">
            <a:avLst/>
          </a:prstGeom>
          <a:blipFill>
            <a:blip r:embed="rId4" cstate="print"/>
            <a:stretch>
              <a:fillRect/>
            </a:stretch>
          </a:blipFill>
        </p:spPr>
        <p:txBody>
          <a:bodyPr wrap="square" lIns="0" tIns="0" rIns="0" bIns="0" rtlCol="0"/>
          <a:lstStyle/>
          <a:p>
            <a:endParaRPr/>
          </a:p>
        </p:txBody>
      </p:sp>
      <p:sp>
        <p:nvSpPr>
          <p:cNvPr id="10" name="object 10">
            <a:extLst>
              <a:ext uri="{FF2B5EF4-FFF2-40B4-BE49-F238E27FC236}">
                <a16:creationId xmlns:a16="http://schemas.microsoft.com/office/drawing/2014/main" xmlns="" id="{67565E6C-A549-4758-A80B-15812633FED3}"/>
              </a:ext>
            </a:extLst>
          </p:cNvPr>
          <p:cNvSpPr/>
          <p:nvPr/>
        </p:nvSpPr>
        <p:spPr>
          <a:xfrm>
            <a:off x="1738883" y="3852672"/>
            <a:ext cx="4273550" cy="2318385"/>
          </a:xfrm>
          <a:custGeom>
            <a:avLst/>
            <a:gdLst/>
            <a:ahLst/>
            <a:cxnLst/>
            <a:rect l="l" t="t" r="r" b="b"/>
            <a:pathLst>
              <a:path w="4273550" h="2318385">
                <a:moveTo>
                  <a:pt x="0" y="2318004"/>
                </a:moveTo>
                <a:lnTo>
                  <a:pt x="4273296" y="2318004"/>
                </a:lnTo>
                <a:lnTo>
                  <a:pt x="4273296" y="0"/>
                </a:lnTo>
                <a:lnTo>
                  <a:pt x="0" y="0"/>
                </a:lnTo>
                <a:lnTo>
                  <a:pt x="0" y="2318004"/>
                </a:lnTo>
                <a:close/>
              </a:path>
            </a:pathLst>
          </a:custGeom>
          <a:ln w="9144">
            <a:solidFill>
              <a:srgbClr val="5D6F7E"/>
            </a:solidFill>
          </a:ln>
        </p:spPr>
        <p:txBody>
          <a:bodyPr wrap="square" lIns="0" tIns="0" rIns="0" bIns="0" rtlCol="0"/>
          <a:lstStyle/>
          <a:p>
            <a:endParaRPr/>
          </a:p>
        </p:txBody>
      </p:sp>
      <p:sp>
        <p:nvSpPr>
          <p:cNvPr id="11" name="object 11">
            <a:extLst>
              <a:ext uri="{FF2B5EF4-FFF2-40B4-BE49-F238E27FC236}">
                <a16:creationId xmlns:a16="http://schemas.microsoft.com/office/drawing/2014/main" xmlns="" id="{5DD02B65-4F5E-4974-A2FD-0B7CBEBB6DB5}"/>
              </a:ext>
            </a:extLst>
          </p:cNvPr>
          <p:cNvSpPr/>
          <p:nvPr/>
        </p:nvSpPr>
        <p:spPr>
          <a:xfrm>
            <a:off x="9343643" y="1360932"/>
            <a:ext cx="1053096" cy="1453896"/>
          </a:xfrm>
          <a:prstGeom prst="rect">
            <a:avLst/>
          </a:prstGeom>
          <a:blipFill>
            <a:blip r:embed="rId5" cstate="print"/>
            <a:stretch>
              <a:fillRect/>
            </a:stretch>
          </a:blipFill>
        </p:spPr>
        <p:txBody>
          <a:bodyPr wrap="square" lIns="0" tIns="0" rIns="0" bIns="0" rtlCol="0"/>
          <a:lstStyle/>
          <a:p>
            <a:endParaRPr/>
          </a:p>
        </p:txBody>
      </p:sp>
      <p:sp>
        <p:nvSpPr>
          <p:cNvPr id="12" name="object 12">
            <a:extLst>
              <a:ext uri="{FF2B5EF4-FFF2-40B4-BE49-F238E27FC236}">
                <a16:creationId xmlns:a16="http://schemas.microsoft.com/office/drawing/2014/main" xmlns="" id="{3779D558-07E7-4C77-B4BB-BAB466A3F928}"/>
              </a:ext>
            </a:extLst>
          </p:cNvPr>
          <p:cNvSpPr/>
          <p:nvPr/>
        </p:nvSpPr>
        <p:spPr>
          <a:xfrm>
            <a:off x="9378695" y="1395983"/>
            <a:ext cx="932688" cy="1333500"/>
          </a:xfrm>
          <a:prstGeom prst="rect">
            <a:avLst/>
          </a:prstGeom>
          <a:blipFill>
            <a:blip r:embed="rId6" cstate="print"/>
            <a:stretch>
              <a:fillRect/>
            </a:stretch>
          </a:blipFill>
        </p:spPr>
        <p:txBody>
          <a:bodyPr wrap="square" lIns="0" tIns="0" rIns="0" bIns="0" rtlCol="0"/>
          <a:lstStyle/>
          <a:p>
            <a:endParaRPr/>
          </a:p>
        </p:txBody>
      </p:sp>
      <p:sp>
        <p:nvSpPr>
          <p:cNvPr id="13" name="object 13">
            <a:extLst>
              <a:ext uri="{FF2B5EF4-FFF2-40B4-BE49-F238E27FC236}">
                <a16:creationId xmlns:a16="http://schemas.microsoft.com/office/drawing/2014/main" xmlns="" id="{4F34015C-6146-4B08-99CC-766C4004C281}"/>
              </a:ext>
            </a:extLst>
          </p:cNvPr>
          <p:cNvSpPr/>
          <p:nvPr/>
        </p:nvSpPr>
        <p:spPr>
          <a:xfrm>
            <a:off x="9374123" y="1391412"/>
            <a:ext cx="942340" cy="1343025"/>
          </a:xfrm>
          <a:custGeom>
            <a:avLst/>
            <a:gdLst/>
            <a:ahLst/>
            <a:cxnLst/>
            <a:rect l="l" t="t" r="r" b="b"/>
            <a:pathLst>
              <a:path w="942340" h="1343025">
                <a:moveTo>
                  <a:pt x="0" y="1342644"/>
                </a:moveTo>
                <a:lnTo>
                  <a:pt x="941831" y="1342644"/>
                </a:lnTo>
                <a:lnTo>
                  <a:pt x="941831" y="0"/>
                </a:lnTo>
                <a:lnTo>
                  <a:pt x="0" y="0"/>
                </a:lnTo>
                <a:lnTo>
                  <a:pt x="0" y="1342644"/>
                </a:lnTo>
                <a:close/>
              </a:path>
            </a:pathLst>
          </a:custGeom>
          <a:ln w="9144">
            <a:solidFill>
              <a:srgbClr val="0C2025"/>
            </a:solidFill>
          </a:ln>
        </p:spPr>
        <p:txBody>
          <a:bodyPr wrap="square" lIns="0" tIns="0" rIns="0" bIns="0" rtlCol="0"/>
          <a:lstStyle/>
          <a:p>
            <a:endParaRPr/>
          </a:p>
        </p:txBody>
      </p:sp>
      <p:sp>
        <p:nvSpPr>
          <p:cNvPr id="14" name="object 14">
            <a:extLst>
              <a:ext uri="{FF2B5EF4-FFF2-40B4-BE49-F238E27FC236}">
                <a16:creationId xmlns:a16="http://schemas.microsoft.com/office/drawing/2014/main" xmlns="" id="{C5466158-B2DE-4516-88A2-0AA3DF5A6372}"/>
              </a:ext>
            </a:extLst>
          </p:cNvPr>
          <p:cNvSpPr/>
          <p:nvPr/>
        </p:nvSpPr>
        <p:spPr>
          <a:xfrm>
            <a:off x="7869935" y="1370075"/>
            <a:ext cx="1053096" cy="1444752"/>
          </a:xfrm>
          <a:prstGeom prst="rect">
            <a:avLst/>
          </a:prstGeom>
          <a:blipFill>
            <a:blip r:embed="rId7" cstate="print"/>
            <a:stretch>
              <a:fillRect/>
            </a:stretch>
          </a:blipFill>
        </p:spPr>
        <p:txBody>
          <a:bodyPr wrap="square" lIns="0" tIns="0" rIns="0" bIns="0" rtlCol="0"/>
          <a:lstStyle/>
          <a:p>
            <a:endParaRPr/>
          </a:p>
        </p:txBody>
      </p:sp>
      <p:sp>
        <p:nvSpPr>
          <p:cNvPr id="15" name="object 15">
            <a:extLst>
              <a:ext uri="{FF2B5EF4-FFF2-40B4-BE49-F238E27FC236}">
                <a16:creationId xmlns:a16="http://schemas.microsoft.com/office/drawing/2014/main" xmlns="" id="{CA72017B-E8A9-42E2-9DEA-7ED79472A99A}"/>
              </a:ext>
            </a:extLst>
          </p:cNvPr>
          <p:cNvSpPr/>
          <p:nvPr/>
        </p:nvSpPr>
        <p:spPr>
          <a:xfrm>
            <a:off x="7904988" y="1405127"/>
            <a:ext cx="932688" cy="1324356"/>
          </a:xfrm>
          <a:prstGeom prst="rect">
            <a:avLst/>
          </a:prstGeom>
          <a:blipFill>
            <a:blip r:embed="rId8" cstate="print"/>
            <a:stretch>
              <a:fillRect/>
            </a:stretch>
          </a:blipFill>
        </p:spPr>
        <p:txBody>
          <a:bodyPr wrap="square" lIns="0" tIns="0" rIns="0" bIns="0" rtlCol="0"/>
          <a:lstStyle/>
          <a:p>
            <a:endParaRPr/>
          </a:p>
        </p:txBody>
      </p:sp>
      <p:sp>
        <p:nvSpPr>
          <p:cNvPr id="16" name="object 16">
            <a:extLst>
              <a:ext uri="{FF2B5EF4-FFF2-40B4-BE49-F238E27FC236}">
                <a16:creationId xmlns:a16="http://schemas.microsoft.com/office/drawing/2014/main" xmlns="" id="{9DD56723-BDFA-4D4D-B323-131C1C067EED}"/>
              </a:ext>
            </a:extLst>
          </p:cNvPr>
          <p:cNvSpPr/>
          <p:nvPr/>
        </p:nvSpPr>
        <p:spPr>
          <a:xfrm>
            <a:off x="7900416" y="1400555"/>
            <a:ext cx="942340" cy="1333500"/>
          </a:xfrm>
          <a:custGeom>
            <a:avLst/>
            <a:gdLst/>
            <a:ahLst/>
            <a:cxnLst/>
            <a:rect l="l" t="t" r="r" b="b"/>
            <a:pathLst>
              <a:path w="942340" h="1333500">
                <a:moveTo>
                  <a:pt x="0" y="1333500"/>
                </a:moveTo>
                <a:lnTo>
                  <a:pt x="941831" y="1333500"/>
                </a:lnTo>
                <a:lnTo>
                  <a:pt x="941831" y="0"/>
                </a:lnTo>
                <a:lnTo>
                  <a:pt x="0" y="0"/>
                </a:lnTo>
                <a:lnTo>
                  <a:pt x="0" y="1333500"/>
                </a:lnTo>
                <a:close/>
              </a:path>
            </a:pathLst>
          </a:custGeom>
          <a:ln w="9144">
            <a:solidFill>
              <a:srgbClr val="0C2025"/>
            </a:solidFill>
          </a:ln>
        </p:spPr>
        <p:txBody>
          <a:bodyPr wrap="square" lIns="0" tIns="0" rIns="0" bIns="0" rtlCol="0"/>
          <a:lstStyle/>
          <a:p>
            <a:endParaRPr/>
          </a:p>
        </p:txBody>
      </p:sp>
      <p:sp>
        <p:nvSpPr>
          <p:cNvPr id="17" name="object 17">
            <a:extLst>
              <a:ext uri="{FF2B5EF4-FFF2-40B4-BE49-F238E27FC236}">
                <a16:creationId xmlns:a16="http://schemas.microsoft.com/office/drawing/2014/main" xmlns="" id="{963AFEDF-5090-4391-ABFA-0DBA34B4179A}"/>
              </a:ext>
            </a:extLst>
          </p:cNvPr>
          <p:cNvSpPr txBox="1"/>
          <p:nvPr/>
        </p:nvSpPr>
        <p:spPr>
          <a:xfrm>
            <a:off x="6175629" y="2795093"/>
            <a:ext cx="4196715" cy="3302635"/>
          </a:xfrm>
          <a:prstGeom prst="rect">
            <a:avLst/>
          </a:prstGeom>
        </p:spPr>
        <p:txBody>
          <a:bodyPr vert="horz" wrap="square" lIns="0" tIns="12065" rIns="0" bIns="0" rtlCol="0">
            <a:spAutoFit/>
          </a:bodyPr>
          <a:lstStyle/>
          <a:p>
            <a:pPr marL="12700" marR="44450">
              <a:spcBef>
                <a:spcPts val="95"/>
              </a:spcBef>
            </a:pPr>
            <a:r>
              <a:rPr sz="1000" spc="-5" dirty="0">
                <a:solidFill>
                  <a:srgbClr val="5D6F7E"/>
                </a:solidFill>
                <a:latin typeface="Arial"/>
                <a:cs typeface="Arial"/>
              </a:rPr>
              <a:t>In support of these ambitions, the </a:t>
            </a:r>
            <a:r>
              <a:rPr sz="1000" b="1" spc="-5" dirty="0">
                <a:solidFill>
                  <a:srgbClr val="5D6F7E"/>
                </a:solidFill>
                <a:latin typeface="Arial"/>
                <a:cs typeface="Arial"/>
              </a:rPr>
              <a:t>NHS Long Term Plan Implementation  Framework </a:t>
            </a:r>
            <a:r>
              <a:rPr sz="1000" spc="-5" dirty="0">
                <a:solidFill>
                  <a:srgbClr val="5D6F7E"/>
                </a:solidFill>
                <a:latin typeface="Arial"/>
                <a:cs typeface="Arial"/>
              </a:rPr>
              <a:t>sets out that, 2023/24 over £400 million of additional funding  </a:t>
            </a:r>
            <a:r>
              <a:rPr sz="1000" spc="-10" dirty="0">
                <a:solidFill>
                  <a:srgbClr val="5D6F7E"/>
                </a:solidFill>
                <a:latin typeface="Arial"/>
                <a:cs typeface="Arial"/>
              </a:rPr>
              <a:t>will have </a:t>
            </a:r>
            <a:r>
              <a:rPr sz="1000" spc="-5" dirty="0">
                <a:solidFill>
                  <a:srgbClr val="5D6F7E"/>
                </a:solidFill>
                <a:latin typeface="Arial"/>
                <a:cs typeface="Arial"/>
              </a:rPr>
              <a:t>been distributed to Cancer Alliances to support delivery of the  Long Term Plan ambitions for cancer. Targeted funding </a:t>
            </a:r>
            <a:r>
              <a:rPr sz="1000" spc="-10" dirty="0">
                <a:solidFill>
                  <a:srgbClr val="5D6F7E"/>
                </a:solidFill>
                <a:latin typeface="Arial"/>
                <a:cs typeface="Arial"/>
              </a:rPr>
              <a:t>will </a:t>
            </a:r>
            <a:r>
              <a:rPr sz="1000" spc="-5" dirty="0">
                <a:solidFill>
                  <a:srgbClr val="5D6F7E"/>
                </a:solidFill>
                <a:latin typeface="Arial"/>
                <a:cs typeface="Arial"/>
              </a:rPr>
              <a:t>also be  </a:t>
            </a:r>
            <a:r>
              <a:rPr sz="1000" spc="-10" dirty="0">
                <a:solidFill>
                  <a:srgbClr val="5D6F7E"/>
                </a:solidFill>
                <a:latin typeface="Arial"/>
                <a:cs typeface="Arial"/>
              </a:rPr>
              <a:t>available </a:t>
            </a:r>
            <a:r>
              <a:rPr sz="1000" spc="-5" dirty="0">
                <a:solidFill>
                  <a:srgbClr val="5D6F7E"/>
                </a:solidFill>
                <a:latin typeface="Arial"/>
                <a:cs typeface="Arial"/>
              </a:rPr>
              <a:t>to support the development and spread of </a:t>
            </a:r>
            <a:r>
              <a:rPr sz="1000" spc="-10" dirty="0">
                <a:solidFill>
                  <a:srgbClr val="5D6F7E"/>
                </a:solidFill>
                <a:latin typeface="Arial"/>
                <a:cs typeface="Arial"/>
              </a:rPr>
              <a:t>innovative </a:t>
            </a:r>
            <a:r>
              <a:rPr sz="1000" spc="-5" dirty="0">
                <a:solidFill>
                  <a:srgbClr val="5D6F7E"/>
                </a:solidFill>
                <a:latin typeface="Arial"/>
                <a:cs typeface="Arial"/>
              </a:rPr>
              <a:t>models of  early identification of</a:t>
            </a:r>
            <a:r>
              <a:rPr sz="1000" spc="-10" dirty="0">
                <a:solidFill>
                  <a:srgbClr val="5D6F7E"/>
                </a:solidFill>
                <a:latin typeface="Arial"/>
                <a:cs typeface="Arial"/>
              </a:rPr>
              <a:t> </a:t>
            </a:r>
            <a:r>
              <a:rPr sz="1000" spc="-5" dirty="0">
                <a:solidFill>
                  <a:srgbClr val="5D6F7E"/>
                </a:solidFill>
                <a:latin typeface="Arial"/>
                <a:cs typeface="Arial"/>
              </a:rPr>
              <a:t>cancer.</a:t>
            </a:r>
            <a:endParaRPr sz="1000">
              <a:latin typeface="Arial"/>
              <a:cs typeface="Arial"/>
            </a:endParaRPr>
          </a:p>
          <a:p>
            <a:pPr>
              <a:spcBef>
                <a:spcPts val="20"/>
              </a:spcBef>
            </a:pPr>
            <a:endParaRPr sz="1550">
              <a:latin typeface="Times New Roman"/>
              <a:cs typeface="Times New Roman"/>
            </a:endParaRPr>
          </a:p>
          <a:p>
            <a:pPr marL="12700" marR="5715">
              <a:spcBef>
                <a:spcPts val="5"/>
              </a:spcBef>
            </a:pPr>
            <a:r>
              <a:rPr sz="1000" b="1" spc="-5" dirty="0">
                <a:solidFill>
                  <a:srgbClr val="5D6F7E"/>
                </a:solidFill>
                <a:latin typeface="Arial"/>
                <a:cs typeface="Arial"/>
              </a:rPr>
              <a:t>Relationship between Cancer </a:t>
            </a:r>
            <a:r>
              <a:rPr sz="1000" b="1" spc="-10" dirty="0">
                <a:solidFill>
                  <a:srgbClr val="5D6F7E"/>
                </a:solidFill>
                <a:latin typeface="Arial"/>
                <a:cs typeface="Arial"/>
              </a:rPr>
              <a:t>Alliances </a:t>
            </a:r>
            <a:r>
              <a:rPr sz="1000" b="1" spc="-5" dirty="0">
                <a:solidFill>
                  <a:srgbClr val="5D6F7E"/>
                </a:solidFill>
                <a:latin typeface="Arial"/>
                <a:cs typeface="Arial"/>
              </a:rPr>
              <a:t>and Sustainability and  Transformation Partnerships</a:t>
            </a:r>
            <a:r>
              <a:rPr sz="1000" b="1" dirty="0">
                <a:solidFill>
                  <a:srgbClr val="5D6F7E"/>
                </a:solidFill>
                <a:latin typeface="Arial"/>
                <a:cs typeface="Arial"/>
              </a:rPr>
              <a:t> </a:t>
            </a:r>
            <a:r>
              <a:rPr sz="1000" b="1" spc="-5" dirty="0">
                <a:solidFill>
                  <a:srgbClr val="5D6F7E"/>
                </a:solidFill>
                <a:latin typeface="Arial"/>
                <a:cs typeface="Arial"/>
              </a:rPr>
              <a:t>(STPs)</a:t>
            </a:r>
            <a:endParaRPr sz="1000">
              <a:latin typeface="Arial"/>
              <a:cs typeface="Arial"/>
            </a:endParaRPr>
          </a:p>
          <a:p>
            <a:pPr marL="12700" marR="5080" algn="just">
              <a:spcBef>
                <a:spcPts val="600"/>
              </a:spcBef>
            </a:pPr>
            <a:r>
              <a:rPr sz="1000" spc="-5" dirty="0">
                <a:solidFill>
                  <a:srgbClr val="5D6F7E"/>
                </a:solidFill>
                <a:latin typeface="Arial"/>
                <a:cs typeface="Arial"/>
              </a:rPr>
              <a:t>National guidance makes clear </a:t>
            </a:r>
            <a:r>
              <a:rPr sz="1000" spc="-10" dirty="0">
                <a:solidFill>
                  <a:srgbClr val="5D6F7E"/>
                </a:solidFill>
                <a:latin typeface="Arial"/>
                <a:cs typeface="Arial"/>
              </a:rPr>
              <a:t>that that </a:t>
            </a:r>
            <a:r>
              <a:rPr sz="1000" spc="-5" dirty="0">
                <a:solidFill>
                  <a:srgbClr val="5D6F7E"/>
                </a:solidFill>
                <a:latin typeface="Arial"/>
                <a:cs typeface="Arial"/>
              </a:rPr>
              <a:t>local systems should </a:t>
            </a:r>
            <a:r>
              <a:rPr sz="1000" spc="-10" dirty="0">
                <a:solidFill>
                  <a:srgbClr val="5D6F7E"/>
                </a:solidFill>
                <a:latin typeface="Arial"/>
                <a:cs typeface="Arial"/>
              </a:rPr>
              <a:t>engage </a:t>
            </a:r>
            <a:r>
              <a:rPr sz="1000" spc="-5" dirty="0">
                <a:solidFill>
                  <a:srgbClr val="5D6F7E"/>
                </a:solidFill>
                <a:latin typeface="Arial"/>
                <a:cs typeface="Arial"/>
              </a:rPr>
              <a:t>with  their Cancer Alliances to </a:t>
            </a:r>
            <a:r>
              <a:rPr sz="1000" spc="-10" dirty="0">
                <a:solidFill>
                  <a:srgbClr val="5D6F7E"/>
                </a:solidFill>
                <a:latin typeface="Arial"/>
                <a:cs typeface="Arial"/>
              </a:rPr>
              <a:t>set out how </a:t>
            </a:r>
            <a:r>
              <a:rPr sz="1000" spc="-5" dirty="0">
                <a:solidFill>
                  <a:srgbClr val="5D6F7E"/>
                </a:solidFill>
                <a:latin typeface="Arial"/>
                <a:cs typeface="Arial"/>
              </a:rPr>
              <a:t>they will deliver </a:t>
            </a:r>
            <a:r>
              <a:rPr sz="1000" spc="-10" dirty="0">
                <a:solidFill>
                  <a:srgbClr val="5D6F7E"/>
                </a:solidFill>
                <a:latin typeface="Arial"/>
                <a:cs typeface="Arial"/>
              </a:rPr>
              <a:t>the Long </a:t>
            </a:r>
            <a:r>
              <a:rPr sz="1000" spc="-5" dirty="0">
                <a:solidFill>
                  <a:srgbClr val="5D6F7E"/>
                </a:solidFill>
                <a:latin typeface="Arial"/>
                <a:cs typeface="Arial"/>
              </a:rPr>
              <a:t>Term Plan  commitments for cancer. As part </a:t>
            </a:r>
            <a:r>
              <a:rPr sz="1000" spc="-10" dirty="0">
                <a:solidFill>
                  <a:srgbClr val="5D6F7E"/>
                </a:solidFill>
                <a:latin typeface="Arial"/>
                <a:cs typeface="Arial"/>
              </a:rPr>
              <a:t>of </a:t>
            </a:r>
            <a:r>
              <a:rPr sz="1000" spc="-5" dirty="0">
                <a:solidFill>
                  <a:srgbClr val="5D6F7E"/>
                </a:solidFill>
                <a:latin typeface="Arial"/>
                <a:cs typeface="Arial"/>
              </a:rPr>
              <a:t>this, </a:t>
            </a:r>
            <a:r>
              <a:rPr sz="1000" spc="-10" dirty="0">
                <a:solidFill>
                  <a:srgbClr val="5D6F7E"/>
                </a:solidFill>
                <a:latin typeface="Arial"/>
                <a:cs typeface="Arial"/>
              </a:rPr>
              <a:t>it is </a:t>
            </a:r>
            <a:r>
              <a:rPr sz="1000" spc="-5" dirty="0">
                <a:solidFill>
                  <a:srgbClr val="5D6F7E"/>
                </a:solidFill>
                <a:latin typeface="Arial"/>
                <a:cs typeface="Arial"/>
              </a:rPr>
              <a:t>expected </a:t>
            </a:r>
            <a:r>
              <a:rPr sz="1000" spc="-10" dirty="0">
                <a:solidFill>
                  <a:srgbClr val="5D6F7E"/>
                </a:solidFill>
                <a:latin typeface="Arial"/>
                <a:cs typeface="Arial"/>
              </a:rPr>
              <a:t>that </a:t>
            </a:r>
            <a:r>
              <a:rPr sz="1000" spc="-5" dirty="0">
                <a:solidFill>
                  <a:srgbClr val="5D6F7E"/>
                </a:solidFill>
                <a:latin typeface="Arial"/>
                <a:cs typeface="Arial"/>
              </a:rPr>
              <a:t>Cancer  Alliances </a:t>
            </a:r>
            <a:r>
              <a:rPr sz="1000" spc="-10" dirty="0">
                <a:solidFill>
                  <a:srgbClr val="5D6F7E"/>
                </a:solidFill>
                <a:latin typeface="Arial"/>
                <a:cs typeface="Arial"/>
              </a:rPr>
              <a:t>will work </a:t>
            </a:r>
            <a:r>
              <a:rPr sz="1000" spc="-5" dirty="0">
                <a:solidFill>
                  <a:srgbClr val="5D6F7E"/>
                </a:solidFill>
                <a:latin typeface="Arial"/>
                <a:cs typeface="Arial"/>
              </a:rPr>
              <a:t>increasingly </a:t>
            </a:r>
            <a:r>
              <a:rPr sz="1000" dirty="0">
                <a:solidFill>
                  <a:srgbClr val="5D6F7E"/>
                </a:solidFill>
                <a:latin typeface="Arial"/>
                <a:cs typeface="Arial"/>
              </a:rPr>
              <a:t>closely </a:t>
            </a:r>
            <a:r>
              <a:rPr sz="1000" spc="-5" dirty="0">
                <a:solidFill>
                  <a:srgbClr val="5D6F7E"/>
                </a:solidFill>
                <a:latin typeface="Arial"/>
                <a:cs typeface="Arial"/>
              </a:rPr>
              <a:t>with their STPs </a:t>
            </a:r>
            <a:r>
              <a:rPr sz="1000" spc="-10" dirty="0">
                <a:solidFill>
                  <a:srgbClr val="5D6F7E"/>
                </a:solidFill>
                <a:latin typeface="Arial"/>
                <a:cs typeface="Arial"/>
              </a:rPr>
              <a:t>and </a:t>
            </a:r>
            <a:r>
              <a:rPr sz="1000" spc="-5" dirty="0">
                <a:solidFill>
                  <a:srgbClr val="5D6F7E"/>
                </a:solidFill>
                <a:latin typeface="Arial"/>
                <a:cs typeface="Arial"/>
              </a:rPr>
              <a:t>emerging  Integrated Care </a:t>
            </a:r>
            <a:r>
              <a:rPr sz="1000" spc="-10" dirty="0">
                <a:solidFill>
                  <a:srgbClr val="5D6F7E"/>
                </a:solidFill>
                <a:latin typeface="Arial"/>
                <a:cs typeface="Arial"/>
              </a:rPr>
              <a:t>Systems </a:t>
            </a:r>
            <a:r>
              <a:rPr sz="1000" spc="-5" dirty="0">
                <a:solidFill>
                  <a:srgbClr val="5D6F7E"/>
                </a:solidFill>
                <a:latin typeface="Arial"/>
                <a:cs typeface="Arial"/>
              </a:rPr>
              <a:t>(ICSs). For example, </a:t>
            </a:r>
            <a:r>
              <a:rPr sz="1000" spc="-10" dirty="0">
                <a:solidFill>
                  <a:srgbClr val="5D6F7E"/>
                </a:solidFill>
                <a:latin typeface="Arial"/>
                <a:cs typeface="Arial"/>
              </a:rPr>
              <a:t>the </a:t>
            </a:r>
            <a:r>
              <a:rPr sz="1000" spc="-5" dirty="0">
                <a:solidFill>
                  <a:srgbClr val="5D6F7E"/>
                </a:solidFill>
                <a:latin typeface="Arial"/>
                <a:cs typeface="Arial"/>
              </a:rPr>
              <a:t>NHS Operational  </a:t>
            </a:r>
            <a:r>
              <a:rPr sz="1000" spc="-10" dirty="0">
                <a:solidFill>
                  <a:srgbClr val="5D6F7E"/>
                </a:solidFill>
                <a:latin typeface="Arial"/>
                <a:cs typeface="Arial"/>
              </a:rPr>
              <a:t>Planning and </a:t>
            </a:r>
            <a:r>
              <a:rPr sz="1000" spc="-5" dirty="0">
                <a:solidFill>
                  <a:srgbClr val="5D6F7E"/>
                </a:solidFill>
                <a:latin typeface="Arial"/>
                <a:cs typeface="Arial"/>
              </a:rPr>
              <a:t>Contracting Guidance for </a:t>
            </a:r>
            <a:r>
              <a:rPr sz="1000" spc="-10" dirty="0">
                <a:solidFill>
                  <a:srgbClr val="5D6F7E"/>
                </a:solidFill>
                <a:latin typeface="Arial"/>
                <a:cs typeface="Arial"/>
              </a:rPr>
              <a:t>2019/20 </a:t>
            </a:r>
            <a:r>
              <a:rPr sz="1000" spc="-5" dirty="0">
                <a:solidFill>
                  <a:srgbClr val="5D6F7E"/>
                </a:solidFill>
                <a:latin typeface="Arial"/>
                <a:cs typeface="Arial"/>
              </a:rPr>
              <a:t>states</a:t>
            </a:r>
            <a:r>
              <a:rPr sz="1000" spc="-20" dirty="0">
                <a:solidFill>
                  <a:srgbClr val="5D6F7E"/>
                </a:solidFill>
                <a:latin typeface="Arial"/>
                <a:cs typeface="Arial"/>
              </a:rPr>
              <a:t> </a:t>
            </a:r>
            <a:r>
              <a:rPr sz="1000" spc="-10" dirty="0">
                <a:solidFill>
                  <a:srgbClr val="5D6F7E"/>
                </a:solidFill>
                <a:latin typeface="Arial"/>
                <a:cs typeface="Arial"/>
              </a:rPr>
              <a:t>that:</a:t>
            </a:r>
            <a:endParaRPr sz="1000">
              <a:latin typeface="Arial"/>
              <a:cs typeface="Arial"/>
            </a:endParaRPr>
          </a:p>
          <a:p>
            <a:pPr marL="370840" marR="5080" algn="just">
              <a:spcBef>
                <a:spcPts val="600"/>
              </a:spcBef>
            </a:pPr>
            <a:r>
              <a:rPr sz="1000" i="1" spc="-5" dirty="0">
                <a:solidFill>
                  <a:srgbClr val="5D6F7E"/>
                </a:solidFill>
                <a:latin typeface="Arial"/>
                <a:cs typeface="Arial"/>
              </a:rPr>
              <a:t>“Cancer Alliances provide clinical, operational </a:t>
            </a:r>
            <a:r>
              <a:rPr sz="1000" i="1" spc="-10" dirty="0">
                <a:solidFill>
                  <a:srgbClr val="5D6F7E"/>
                </a:solidFill>
                <a:latin typeface="Arial"/>
                <a:cs typeface="Arial"/>
              </a:rPr>
              <a:t>and </a:t>
            </a:r>
            <a:r>
              <a:rPr sz="1000" i="1" spc="-5" dirty="0">
                <a:solidFill>
                  <a:srgbClr val="5D6F7E"/>
                </a:solidFill>
                <a:latin typeface="Arial"/>
                <a:cs typeface="Arial"/>
              </a:rPr>
              <a:t>transformational  leadership to their local cancer system by bringing </a:t>
            </a:r>
            <a:r>
              <a:rPr sz="1000" i="1" spc="-10" dirty="0">
                <a:solidFill>
                  <a:srgbClr val="5D6F7E"/>
                </a:solidFill>
                <a:latin typeface="Arial"/>
                <a:cs typeface="Arial"/>
              </a:rPr>
              <a:t>together their  </a:t>
            </a:r>
            <a:r>
              <a:rPr sz="1000" i="1" spc="-5" dirty="0">
                <a:solidFill>
                  <a:srgbClr val="5D6F7E"/>
                </a:solidFill>
                <a:latin typeface="Arial"/>
                <a:cs typeface="Arial"/>
              </a:rPr>
              <a:t>constituent commissioners </a:t>
            </a:r>
            <a:r>
              <a:rPr sz="1000" i="1" spc="-10" dirty="0">
                <a:solidFill>
                  <a:srgbClr val="5D6F7E"/>
                </a:solidFill>
                <a:latin typeface="Arial"/>
                <a:cs typeface="Arial"/>
              </a:rPr>
              <a:t>and </a:t>
            </a:r>
            <a:r>
              <a:rPr sz="1000" i="1" spc="-5" dirty="0">
                <a:solidFill>
                  <a:srgbClr val="5D6F7E"/>
                </a:solidFill>
                <a:latin typeface="Arial"/>
                <a:cs typeface="Arial"/>
              </a:rPr>
              <a:t>providers, </a:t>
            </a:r>
            <a:r>
              <a:rPr sz="1000" i="1" u="sng" spc="-5" dirty="0">
                <a:solidFill>
                  <a:srgbClr val="5D6F7E"/>
                </a:solidFill>
                <a:uFill>
                  <a:solidFill>
                    <a:srgbClr val="5D6F7E"/>
                  </a:solidFill>
                </a:uFill>
                <a:latin typeface="Arial"/>
                <a:cs typeface="Arial"/>
              </a:rPr>
              <a:t>on </a:t>
            </a:r>
            <a:r>
              <a:rPr sz="1000" i="1" u="sng" spc="-10" dirty="0">
                <a:solidFill>
                  <a:srgbClr val="5D6F7E"/>
                </a:solidFill>
                <a:uFill>
                  <a:solidFill>
                    <a:srgbClr val="5D6F7E"/>
                  </a:solidFill>
                </a:uFill>
                <a:latin typeface="Arial"/>
                <a:cs typeface="Arial"/>
              </a:rPr>
              <a:t>behalf </a:t>
            </a:r>
            <a:r>
              <a:rPr sz="1000" i="1" u="sng" spc="-5" dirty="0">
                <a:solidFill>
                  <a:srgbClr val="5D6F7E"/>
                </a:solidFill>
                <a:uFill>
                  <a:solidFill>
                    <a:srgbClr val="5D6F7E"/>
                  </a:solidFill>
                </a:uFill>
                <a:latin typeface="Arial"/>
                <a:cs typeface="Arial"/>
              </a:rPr>
              <a:t>of their </a:t>
            </a:r>
            <a:r>
              <a:rPr sz="1000" i="1" spc="-5" dirty="0">
                <a:solidFill>
                  <a:srgbClr val="5D6F7E"/>
                </a:solidFill>
                <a:latin typeface="Arial"/>
                <a:cs typeface="Arial"/>
              </a:rPr>
              <a:t> </a:t>
            </a:r>
            <a:r>
              <a:rPr sz="1000" i="1" u="sng" spc="-5" dirty="0">
                <a:solidFill>
                  <a:srgbClr val="5D6F7E"/>
                </a:solidFill>
                <a:uFill>
                  <a:solidFill>
                    <a:srgbClr val="5D6F7E"/>
                  </a:solidFill>
                </a:uFill>
                <a:latin typeface="Arial"/>
                <a:cs typeface="Arial"/>
              </a:rPr>
              <a:t>STPs/ICSs, to </a:t>
            </a:r>
            <a:r>
              <a:rPr sz="1000" i="1" u="sng" spc="-10" dirty="0">
                <a:solidFill>
                  <a:srgbClr val="5D6F7E"/>
                </a:solidFill>
                <a:uFill>
                  <a:solidFill>
                    <a:srgbClr val="5D6F7E"/>
                  </a:solidFill>
                </a:uFill>
                <a:latin typeface="Arial"/>
                <a:cs typeface="Arial"/>
              </a:rPr>
              <a:t>ensure </a:t>
            </a:r>
            <a:r>
              <a:rPr sz="1000" u="sng" spc="-5" dirty="0">
                <a:solidFill>
                  <a:srgbClr val="5D6F7E"/>
                </a:solidFill>
                <a:uFill>
                  <a:solidFill>
                    <a:srgbClr val="5D6F7E"/>
                  </a:solidFill>
                </a:uFill>
                <a:latin typeface="Arial"/>
                <a:cs typeface="Arial"/>
              </a:rPr>
              <a:t>system-wide oversight </a:t>
            </a:r>
            <a:r>
              <a:rPr sz="1000" u="sng" spc="-10" dirty="0">
                <a:solidFill>
                  <a:srgbClr val="5D6F7E"/>
                </a:solidFill>
                <a:uFill>
                  <a:solidFill>
                    <a:srgbClr val="5D6F7E"/>
                  </a:solidFill>
                </a:uFill>
                <a:latin typeface="Arial"/>
                <a:cs typeface="Arial"/>
              </a:rPr>
              <a:t>and </a:t>
            </a:r>
            <a:r>
              <a:rPr sz="1000" u="sng" spc="-5" dirty="0">
                <a:solidFill>
                  <a:srgbClr val="5D6F7E"/>
                </a:solidFill>
                <a:uFill>
                  <a:solidFill>
                    <a:srgbClr val="5D6F7E"/>
                  </a:solidFill>
                </a:uFill>
                <a:latin typeface="Arial"/>
                <a:cs typeface="Arial"/>
              </a:rPr>
              <a:t>transformation </a:t>
            </a:r>
            <a:r>
              <a:rPr sz="1000" i="1" u="sng" spc="-10" dirty="0">
                <a:solidFill>
                  <a:srgbClr val="5D6F7E"/>
                </a:solidFill>
                <a:uFill>
                  <a:solidFill>
                    <a:srgbClr val="5D6F7E"/>
                  </a:solidFill>
                </a:uFill>
                <a:latin typeface="Arial"/>
                <a:cs typeface="Arial"/>
              </a:rPr>
              <a:t>of </a:t>
            </a:r>
            <a:r>
              <a:rPr sz="1000" i="1" spc="-10" dirty="0">
                <a:solidFill>
                  <a:srgbClr val="5D6F7E"/>
                </a:solidFill>
                <a:latin typeface="Arial"/>
                <a:cs typeface="Arial"/>
              </a:rPr>
              <a:t> </a:t>
            </a:r>
            <a:r>
              <a:rPr sz="1000" i="1" u="sng" spc="-5" dirty="0">
                <a:solidFill>
                  <a:srgbClr val="5D6F7E"/>
                </a:solidFill>
                <a:uFill>
                  <a:solidFill>
                    <a:srgbClr val="5D6F7E"/>
                  </a:solidFill>
                </a:uFill>
                <a:latin typeface="Arial"/>
                <a:cs typeface="Arial"/>
              </a:rPr>
              <a:t>cancer services </a:t>
            </a:r>
            <a:r>
              <a:rPr sz="1000" i="1" u="sng" spc="-10" dirty="0">
                <a:solidFill>
                  <a:srgbClr val="5D6F7E"/>
                </a:solidFill>
                <a:uFill>
                  <a:solidFill>
                    <a:srgbClr val="5D6F7E"/>
                  </a:solidFill>
                </a:uFill>
                <a:latin typeface="Arial"/>
                <a:cs typeface="Arial"/>
              </a:rPr>
              <a:t>and outcomes”. </a:t>
            </a:r>
            <a:r>
              <a:rPr sz="1000" i="1" spc="-5" dirty="0">
                <a:solidFill>
                  <a:srgbClr val="5D6F7E"/>
                </a:solidFill>
                <a:latin typeface="Arial"/>
                <a:cs typeface="Arial"/>
              </a:rPr>
              <a:t>(emphasis</a:t>
            </a:r>
            <a:r>
              <a:rPr sz="1000" i="1" spc="5" dirty="0">
                <a:solidFill>
                  <a:srgbClr val="5D6F7E"/>
                </a:solidFill>
                <a:latin typeface="Arial"/>
                <a:cs typeface="Arial"/>
              </a:rPr>
              <a:t> </a:t>
            </a:r>
            <a:r>
              <a:rPr sz="1000" i="1" spc="-10" dirty="0">
                <a:solidFill>
                  <a:srgbClr val="5D6F7E"/>
                </a:solidFill>
                <a:latin typeface="Arial"/>
                <a:cs typeface="Arial"/>
              </a:rPr>
              <a:t>added)</a:t>
            </a:r>
            <a:endParaRPr sz="1000">
              <a:latin typeface="Arial"/>
              <a:cs typeface="Arial"/>
            </a:endParaRPr>
          </a:p>
        </p:txBody>
      </p:sp>
      <p:pic>
        <p:nvPicPr>
          <p:cNvPr id="18" name="Picture 17">
            <a:extLst>
              <a:ext uri="{FF2B5EF4-FFF2-40B4-BE49-F238E27FC236}">
                <a16:creationId xmlns:a16="http://schemas.microsoft.com/office/drawing/2014/main" xmlns="" id="{F6589562-8731-4A1D-881A-02C9E4609725}"/>
              </a:ext>
            </a:extLst>
          </p:cNvPr>
          <p:cNvPicPr>
            <a:picLocks noChangeAspect="1"/>
          </p:cNvPicPr>
          <p:nvPr/>
        </p:nvPicPr>
        <p:blipFill>
          <a:blip r:embed="rId9"/>
          <a:stretch>
            <a:fillRect/>
          </a:stretch>
        </p:blipFill>
        <p:spPr>
          <a:xfrm>
            <a:off x="4483468" y="3331456"/>
            <a:ext cx="3225064" cy="195089"/>
          </a:xfrm>
          <a:prstGeom prst="rect">
            <a:avLst/>
          </a:prstGeom>
        </p:spPr>
      </p:pic>
    </p:spTree>
    <p:extLst>
      <p:ext uri="{BB962C8B-B14F-4D97-AF65-F5344CB8AC3E}">
        <p14:creationId xmlns:p14="http://schemas.microsoft.com/office/powerpoint/2010/main" val="269761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C5986-2246-478E-B3C6-9CD9AAD3B81C}"/>
              </a:ext>
            </a:extLst>
          </p:cNvPr>
          <p:cNvSpPr>
            <a:spLocks noGrp="1"/>
          </p:cNvSpPr>
          <p:nvPr>
            <p:ph type="ctrTitle"/>
          </p:nvPr>
        </p:nvSpPr>
        <p:spPr>
          <a:xfrm>
            <a:off x="104015" y="156855"/>
            <a:ext cx="9989128" cy="991508"/>
          </a:xfrm>
        </p:spPr>
        <p:txBody>
          <a:bodyPr/>
          <a:lstStyle/>
          <a:p>
            <a:r>
              <a:rPr lang="en-GB" dirty="0"/>
              <a:t>Background and context</a:t>
            </a:r>
            <a:br>
              <a:rPr lang="en-GB" dirty="0"/>
            </a:br>
            <a:r>
              <a:rPr lang="en-GB" sz="2800" i="1" dirty="0"/>
              <a:t>SWAG Cancer Alliances</a:t>
            </a:r>
            <a:endParaRPr lang="en-GB" i="1" dirty="0"/>
          </a:p>
        </p:txBody>
      </p:sp>
      <p:sp>
        <p:nvSpPr>
          <p:cNvPr id="19" name="object 3">
            <a:extLst>
              <a:ext uri="{FF2B5EF4-FFF2-40B4-BE49-F238E27FC236}">
                <a16:creationId xmlns:a16="http://schemas.microsoft.com/office/drawing/2014/main" xmlns="" id="{85C10EA9-F093-4A2A-B557-60B57CFD701C}"/>
              </a:ext>
            </a:extLst>
          </p:cNvPr>
          <p:cNvSpPr txBox="1"/>
          <p:nvPr/>
        </p:nvSpPr>
        <p:spPr>
          <a:xfrm>
            <a:off x="1738985" y="1505458"/>
            <a:ext cx="4240530" cy="1092200"/>
          </a:xfrm>
          <a:prstGeom prst="rect">
            <a:avLst/>
          </a:prstGeom>
        </p:spPr>
        <p:txBody>
          <a:bodyPr vert="horz" wrap="square" lIns="0" tIns="12065" rIns="0" bIns="0" rtlCol="0">
            <a:spAutoFit/>
          </a:bodyPr>
          <a:lstStyle/>
          <a:p>
            <a:pPr marL="12700" marR="5080" algn="just">
              <a:spcBef>
                <a:spcPts val="95"/>
              </a:spcBef>
            </a:pPr>
            <a:r>
              <a:rPr sz="1000" spc="-5" dirty="0">
                <a:solidFill>
                  <a:srgbClr val="5D6F7E"/>
                </a:solidFill>
                <a:latin typeface="Arial"/>
                <a:cs typeface="Arial"/>
              </a:rPr>
              <a:t>National guidance (</a:t>
            </a:r>
            <a:r>
              <a:rPr sz="1000" i="1" spc="-5" dirty="0">
                <a:solidFill>
                  <a:srgbClr val="5D6F7E"/>
                </a:solidFill>
                <a:latin typeface="Arial"/>
                <a:cs typeface="Arial"/>
              </a:rPr>
              <a:t>Cancer Alliances Development Programme </a:t>
            </a:r>
            <a:r>
              <a:rPr sz="1000" i="1" spc="-10" dirty="0">
                <a:solidFill>
                  <a:srgbClr val="5D6F7E"/>
                </a:solidFill>
                <a:latin typeface="Arial"/>
                <a:cs typeface="Arial"/>
              </a:rPr>
              <a:t>and  2019/20 Planning</a:t>
            </a:r>
            <a:r>
              <a:rPr sz="1000" spc="-10" dirty="0">
                <a:solidFill>
                  <a:srgbClr val="5D6F7E"/>
                </a:solidFill>
                <a:latin typeface="Arial"/>
                <a:cs typeface="Arial"/>
              </a:rPr>
              <a:t>) </a:t>
            </a:r>
            <a:r>
              <a:rPr sz="1000" spc="-5" dirty="0">
                <a:solidFill>
                  <a:srgbClr val="5D6F7E"/>
                </a:solidFill>
                <a:latin typeface="Arial"/>
                <a:cs typeface="Arial"/>
              </a:rPr>
              <a:t>also </a:t>
            </a:r>
            <a:r>
              <a:rPr sz="1000" spc="-10" dirty="0">
                <a:solidFill>
                  <a:srgbClr val="5D6F7E"/>
                </a:solidFill>
                <a:latin typeface="Arial"/>
                <a:cs typeface="Arial"/>
              </a:rPr>
              <a:t>specifies </a:t>
            </a:r>
            <a:r>
              <a:rPr sz="1000" dirty="0">
                <a:solidFill>
                  <a:srgbClr val="5D6F7E"/>
                </a:solidFill>
                <a:latin typeface="Arial"/>
                <a:cs typeface="Arial"/>
              </a:rPr>
              <a:t>key </a:t>
            </a:r>
            <a:r>
              <a:rPr sz="1000" spc="-5" dirty="0">
                <a:solidFill>
                  <a:srgbClr val="5D6F7E"/>
                </a:solidFill>
                <a:latin typeface="Arial"/>
                <a:cs typeface="Arial"/>
              </a:rPr>
              <a:t>elements </a:t>
            </a:r>
            <a:r>
              <a:rPr sz="1000" spc="-10" dirty="0">
                <a:solidFill>
                  <a:srgbClr val="5D6F7E"/>
                </a:solidFill>
                <a:latin typeface="Arial"/>
                <a:cs typeface="Arial"/>
              </a:rPr>
              <a:t>of </a:t>
            </a:r>
            <a:r>
              <a:rPr sz="1000" spc="-5" dirty="0">
                <a:solidFill>
                  <a:srgbClr val="5D6F7E"/>
                </a:solidFill>
                <a:latin typeface="Arial"/>
                <a:cs typeface="Arial"/>
              </a:rPr>
              <a:t>future Alliance design,  including aspects </a:t>
            </a:r>
            <a:r>
              <a:rPr sz="1000" spc="-10" dirty="0">
                <a:solidFill>
                  <a:srgbClr val="5D6F7E"/>
                </a:solidFill>
                <a:latin typeface="Arial"/>
                <a:cs typeface="Arial"/>
              </a:rPr>
              <a:t>of </a:t>
            </a:r>
            <a:r>
              <a:rPr sz="1000" spc="-5" dirty="0">
                <a:solidFill>
                  <a:srgbClr val="5D6F7E"/>
                </a:solidFill>
                <a:latin typeface="Arial"/>
                <a:cs typeface="Arial"/>
              </a:rPr>
              <a:t>Alliance Board responsibilities </a:t>
            </a:r>
            <a:r>
              <a:rPr sz="1000" spc="-10" dirty="0">
                <a:solidFill>
                  <a:srgbClr val="5D6F7E"/>
                </a:solidFill>
                <a:latin typeface="Arial"/>
                <a:cs typeface="Arial"/>
              </a:rPr>
              <a:t>and the </a:t>
            </a:r>
            <a:r>
              <a:rPr sz="1000" spc="-5" dirty="0">
                <a:solidFill>
                  <a:srgbClr val="5D6F7E"/>
                </a:solidFill>
                <a:latin typeface="Arial"/>
                <a:cs typeface="Arial"/>
              </a:rPr>
              <a:t>role of </a:t>
            </a:r>
            <a:r>
              <a:rPr sz="1000" spc="-10" dirty="0">
                <a:solidFill>
                  <a:srgbClr val="5D6F7E"/>
                </a:solidFill>
                <a:latin typeface="Arial"/>
                <a:cs typeface="Arial"/>
              </a:rPr>
              <a:t>the </a:t>
            </a:r>
            <a:r>
              <a:rPr sz="1000" spc="-5" dirty="0">
                <a:solidFill>
                  <a:srgbClr val="5D6F7E"/>
                </a:solidFill>
                <a:latin typeface="Arial"/>
                <a:cs typeface="Arial"/>
              </a:rPr>
              <a:t>three  key members </a:t>
            </a:r>
            <a:r>
              <a:rPr sz="1000" spc="-10" dirty="0">
                <a:solidFill>
                  <a:srgbClr val="5D6F7E"/>
                </a:solidFill>
                <a:latin typeface="Arial"/>
                <a:cs typeface="Arial"/>
              </a:rPr>
              <a:t>of the </a:t>
            </a:r>
            <a:r>
              <a:rPr sz="1000" spc="-5" dirty="0">
                <a:solidFill>
                  <a:srgbClr val="5D6F7E"/>
                </a:solidFill>
                <a:latin typeface="Arial"/>
                <a:cs typeface="Arial"/>
              </a:rPr>
              <a:t>Alliance leadership </a:t>
            </a:r>
            <a:r>
              <a:rPr sz="1000" spc="-10" dirty="0">
                <a:solidFill>
                  <a:srgbClr val="5D6F7E"/>
                </a:solidFill>
                <a:latin typeface="Arial"/>
                <a:cs typeface="Arial"/>
              </a:rPr>
              <a:t>team </a:t>
            </a:r>
            <a:r>
              <a:rPr sz="1000" spc="-5" dirty="0">
                <a:solidFill>
                  <a:srgbClr val="5D6F7E"/>
                </a:solidFill>
                <a:latin typeface="Arial"/>
                <a:cs typeface="Arial"/>
              </a:rPr>
              <a:t>(Chair, Clinical Chair </a:t>
            </a:r>
            <a:r>
              <a:rPr sz="1000" spc="-10" dirty="0">
                <a:solidFill>
                  <a:srgbClr val="5D6F7E"/>
                </a:solidFill>
                <a:latin typeface="Arial"/>
                <a:cs typeface="Arial"/>
              </a:rPr>
              <a:t>and  </a:t>
            </a:r>
            <a:r>
              <a:rPr sz="1000" spc="-5" dirty="0">
                <a:solidFill>
                  <a:srgbClr val="5D6F7E"/>
                </a:solidFill>
                <a:latin typeface="Arial"/>
                <a:cs typeface="Arial"/>
              </a:rPr>
              <a:t>Managing</a:t>
            </a:r>
            <a:r>
              <a:rPr sz="1000" spc="50" dirty="0">
                <a:solidFill>
                  <a:srgbClr val="5D6F7E"/>
                </a:solidFill>
                <a:latin typeface="Arial"/>
                <a:cs typeface="Arial"/>
              </a:rPr>
              <a:t> </a:t>
            </a:r>
            <a:r>
              <a:rPr sz="1000" spc="-5" dirty="0">
                <a:solidFill>
                  <a:srgbClr val="5D6F7E"/>
                </a:solidFill>
                <a:latin typeface="Arial"/>
                <a:cs typeface="Arial"/>
              </a:rPr>
              <a:t>Director).</a:t>
            </a:r>
            <a:r>
              <a:rPr sz="1000" spc="55" dirty="0">
                <a:solidFill>
                  <a:srgbClr val="5D6F7E"/>
                </a:solidFill>
                <a:latin typeface="Arial"/>
                <a:cs typeface="Arial"/>
              </a:rPr>
              <a:t> </a:t>
            </a:r>
            <a:r>
              <a:rPr sz="1000" spc="-5" dirty="0">
                <a:solidFill>
                  <a:srgbClr val="5D6F7E"/>
                </a:solidFill>
                <a:latin typeface="Arial"/>
                <a:cs typeface="Arial"/>
              </a:rPr>
              <a:t>Further</a:t>
            </a:r>
            <a:r>
              <a:rPr sz="1000" spc="65" dirty="0">
                <a:solidFill>
                  <a:srgbClr val="5D6F7E"/>
                </a:solidFill>
                <a:latin typeface="Arial"/>
                <a:cs typeface="Arial"/>
              </a:rPr>
              <a:t> </a:t>
            </a:r>
            <a:r>
              <a:rPr sz="1000" spc="-5" dirty="0">
                <a:solidFill>
                  <a:srgbClr val="5D6F7E"/>
                </a:solidFill>
                <a:latin typeface="Arial"/>
                <a:cs typeface="Arial"/>
              </a:rPr>
              <a:t>information</a:t>
            </a:r>
            <a:r>
              <a:rPr sz="1000" spc="55" dirty="0">
                <a:solidFill>
                  <a:srgbClr val="5D6F7E"/>
                </a:solidFill>
                <a:latin typeface="Arial"/>
                <a:cs typeface="Arial"/>
              </a:rPr>
              <a:t> </a:t>
            </a:r>
            <a:r>
              <a:rPr sz="1000" spc="-10" dirty="0">
                <a:solidFill>
                  <a:srgbClr val="5D6F7E"/>
                </a:solidFill>
                <a:latin typeface="Arial"/>
                <a:cs typeface="Arial"/>
              </a:rPr>
              <a:t>about</a:t>
            </a:r>
            <a:r>
              <a:rPr sz="1000" spc="55" dirty="0">
                <a:solidFill>
                  <a:srgbClr val="5D6F7E"/>
                </a:solidFill>
                <a:latin typeface="Arial"/>
                <a:cs typeface="Arial"/>
              </a:rPr>
              <a:t> </a:t>
            </a:r>
            <a:r>
              <a:rPr sz="1000" spc="-10" dirty="0">
                <a:solidFill>
                  <a:srgbClr val="5D6F7E"/>
                </a:solidFill>
                <a:latin typeface="Arial"/>
                <a:cs typeface="Arial"/>
              </a:rPr>
              <a:t>the</a:t>
            </a:r>
            <a:r>
              <a:rPr sz="1000" spc="55" dirty="0">
                <a:solidFill>
                  <a:srgbClr val="5D6F7E"/>
                </a:solidFill>
                <a:latin typeface="Arial"/>
                <a:cs typeface="Arial"/>
              </a:rPr>
              <a:t> </a:t>
            </a:r>
            <a:r>
              <a:rPr sz="1000" spc="-10" dirty="0">
                <a:solidFill>
                  <a:srgbClr val="5D6F7E"/>
                </a:solidFill>
                <a:latin typeface="Arial"/>
                <a:cs typeface="Arial"/>
              </a:rPr>
              <a:t>guidance</a:t>
            </a:r>
            <a:r>
              <a:rPr sz="1000" spc="60" dirty="0">
                <a:solidFill>
                  <a:srgbClr val="5D6F7E"/>
                </a:solidFill>
                <a:latin typeface="Arial"/>
                <a:cs typeface="Arial"/>
              </a:rPr>
              <a:t> </a:t>
            </a:r>
            <a:r>
              <a:rPr sz="1000" spc="-10" dirty="0">
                <a:solidFill>
                  <a:srgbClr val="5D6F7E"/>
                </a:solidFill>
                <a:latin typeface="Arial"/>
                <a:cs typeface="Arial"/>
              </a:rPr>
              <a:t>on</a:t>
            </a:r>
            <a:r>
              <a:rPr sz="1000" spc="55" dirty="0">
                <a:solidFill>
                  <a:srgbClr val="5D6F7E"/>
                </a:solidFill>
                <a:latin typeface="Arial"/>
                <a:cs typeface="Arial"/>
              </a:rPr>
              <a:t> </a:t>
            </a:r>
            <a:r>
              <a:rPr sz="1000" spc="-10" dirty="0">
                <a:solidFill>
                  <a:srgbClr val="5D6F7E"/>
                </a:solidFill>
                <a:latin typeface="Arial"/>
                <a:cs typeface="Arial"/>
              </a:rPr>
              <a:t>these</a:t>
            </a:r>
            <a:r>
              <a:rPr sz="1000" spc="55" dirty="0">
                <a:solidFill>
                  <a:srgbClr val="5D6F7E"/>
                </a:solidFill>
                <a:latin typeface="Arial"/>
                <a:cs typeface="Arial"/>
              </a:rPr>
              <a:t> </a:t>
            </a:r>
            <a:r>
              <a:rPr sz="1000" spc="-5" dirty="0">
                <a:solidFill>
                  <a:srgbClr val="5D6F7E"/>
                </a:solidFill>
                <a:latin typeface="Arial"/>
                <a:cs typeface="Arial"/>
              </a:rPr>
              <a:t>roles</a:t>
            </a:r>
            <a:endParaRPr sz="1000" dirty="0">
              <a:latin typeface="Arial"/>
              <a:cs typeface="Arial"/>
            </a:endParaRPr>
          </a:p>
          <a:p>
            <a:pPr marL="12700" marR="5080" algn="just"/>
            <a:r>
              <a:rPr sz="1000" spc="-5" dirty="0">
                <a:solidFill>
                  <a:srgbClr val="5D6F7E"/>
                </a:solidFill>
                <a:latin typeface="Arial"/>
                <a:cs typeface="Arial"/>
              </a:rPr>
              <a:t>– </a:t>
            </a:r>
            <a:r>
              <a:rPr sz="1000" spc="-10" dirty="0">
                <a:solidFill>
                  <a:srgbClr val="5D6F7E"/>
                </a:solidFill>
                <a:latin typeface="Arial"/>
                <a:cs typeface="Arial"/>
              </a:rPr>
              <a:t>which has been </a:t>
            </a:r>
            <a:r>
              <a:rPr sz="1000" spc="-5" dirty="0">
                <a:solidFill>
                  <a:srgbClr val="5D6F7E"/>
                </a:solidFill>
                <a:latin typeface="Arial"/>
                <a:cs typeface="Arial"/>
              </a:rPr>
              <a:t>incorporated into relevant </a:t>
            </a:r>
            <a:r>
              <a:rPr sz="1000" spc="-10" dirty="0">
                <a:solidFill>
                  <a:srgbClr val="5D6F7E"/>
                </a:solidFill>
                <a:latin typeface="Arial"/>
                <a:cs typeface="Arial"/>
              </a:rPr>
              <a:t>sections </a:t>
            </a:r>
            <a:r>
              <a:rPr sz="1000" spc="-5" dirty="0">
                <a:solidFill>
                  <a:srgbClr val="5D6F7E"/>
                </a:solidFill>
                <a:latin typeface="Arial"/>
                <a:cs typeface="Arial"/>
              </a:rPr>
              <a:t>of this </a:t>
            </a:r>
            <a:r>
              <a:rPr sz="1000" spc="-10" dirty="0">
                <a:solidFill>
                  <a:srgbClr val="5D6F7E"/>
                </a:solidFill>
                <a:latin typeface="Arial"/>
                <a:cs typeface="Arial"/>
              </a:rPr>
              <a:t>document </a:t>
            </a:r>
            <a:r>
              <a:rPr sz="1000" spc="-5" dirty="0">
                <a:solidFill>
                  <a:srgbClr val="5D6F7E"/>
                </a:solidFill>
                <a:latin typeface="Arial"/>
                <a:cs typeface="Arial"/>
              </a:rPr>
              <a:t>– </a:t>
            </a:r>
            <a:r>
              <a:rPr sz="1000" spc="-15" dirty="0">
                <a:solidFill>
                  <a:srgbClr val="5D6F7E"/>
                </a:solidFill>
                <a:latin typeface="Arial"/>
                <a:cs typeface="Arial"/>
              </a:rPr>
              <a:t>is  </a:t>
            </a:r>
            <a:r>
              <a:rPr sz="1000" spc="-5" dirty="0">
                <a:solidFill>
                  <a:srgbClr val="5D6F7E"/>
                </a:solidFill>
                <a:latin typeface="Arial"/>
                <a:cs typeface="Arial"/>
              </a:rPr>
              <a:t>enclosed at </a:t>
            </a:r>
            <a:r>
              <a:rPr sz="1000" b="1" spc="-10" dirty="0">
                <a:solidFill>
                  <a:srgbClr val="5D6F7E"/>
                </a:solidFill>
                <a:latin typeface="Arial"/>
                <a:cs typeface="Arial"/>
              </a:rPr>
              <a:t>APPENDIX</a:t>
            </a:r>
            <a:r>
              <a:rPr sz="1000" b="1" spc="30" dirty="0">
                <a:solidFill>
                  <a:srgbClr val="5D6F7E"/>
                </a:solidFill>
                <a:latin typeface="Arial"/>
                <a:cs typeface="Arial"/>
              </a:rPr>
              <a:t> </a:t>
            </a:r>
            <a:r>
              <a:rPr sz="1000" b="1" spc="-20" dirty="0">
                <a:solidFill>
                  <a:srgbClr val="5D6F7E"/>
                </a:solidFill>
                <a:latin typeface="Arial"/>
                <a:cs typeface="Arial"/>
              </a:rPr>
              <a:t>A.</a:t>
            </a:r>
            <a:endParaRPr sz="1000" dirty="0">
              <a:latin typeface="Arial"/>
              <a:cs typeface="Arial"/>
            </a:endParaRPr>
          </a:p>
        </p:txBody>
      </p:sp>
      <p:sp>
        <p:nvSpPr>
          <p:cNvPr id="20" name="object 4">
            <a:extLst>
              <a:ext uri="{FF2B5EF4-FFF2-40B4-BE49-F238E27FC236}">
                <a16:creationId xmlns:a16="http://schemas.microsoft.com/office/drawing/2014/main" xmlns="" id="{9343F0B7-0BEB-490D-BCF2-376B3E6A87F1}"/>
              </a:ext>
            </a:extLst>
          </p:cNvPr>
          <p:cNvSpPr txBox="1"/>
          <p:nvPr/>
        </p:nvSpPr>
        <p:spPr>
          <a:xfrm>
            <a:off x="1738986" y="4172484"/>
            <a:ext cx="4242435" cy="474489"/>
          </a:xfrm>
          <a:prstGeom prst="rect">
            <a:avLst/>
          </a:prstGeom>
        </p:spPr>
        <p:txBody>
          <a:bodyPr vert="horz" wrap="square" lIns="0" tIns="88900" rIns="0" bIns="0" rtlCol="0">
            <a:spAutoFit/>
          </a:bodyPr>
          <a:lstStyle/>
          <a:p>
            <a:pPr marL="12700">
              <a:spcBef>
                <a:spcPts val="700"/>
              </a:spcBef>
            </a:pPr>
            <a:r>
              <a:rPr lang="en-GB" sz="1000" b="1" spc="-5" dirty="0">
                <a:solidFill>
                  <a:srgbClr val="5D6F7E"/>
                </a:solidFill>
                <a:latin typeface="Arial"/>
                <a:cs typeface="Arial"/>
              </a:rPr>
              <a:t>SWAG Cancer Alliance</a:t>
            </a:r>
            <a:r>
              <a:rPr sz="1000" b="1" spc="-10" dirty="0">
                <a:solidFill>
                  <a:srgbClr val="5D6F7E"/>
                </a:solidFill>
                <a:latin typeface="Arial"/>
                <a:cs typeface="Arial"/>
              </a:rPr>
              <a:t>:</a:t>
            </a:r>
            <a:endParaRPr sz="1000" dirty="0">
              <a:latin typeface="Arial"/>
              <a:cs typeface="Arial"/>
            </a:endParaRPr>
          </a:p>
          <a:p>
            <a:pPr marL="12700" marR="5080" algn="just">
              <a:spcBef>
                <a:spcPts val="600"/>
              </a:spcBef>
            </a:pPr>
            <a:r>
              <a:rPr lang="en-GB" sz="1000" spc="-10" dirty="0">
                <a:solidFill>
                  <a:srgbClr val="5D6F7E"/>
                </a:solidFill>
                <a:latin typeface="Arial"/>
                <a:cs typeface="Arial"/>
              </a:rPr>
              <a:t>Summarise </a:t>
            </a:r>
            <a:r>
              <a:rPr lang="en-GB" sz="1000" spc="-10" dirty="0" err="1">
                <a:solidFill>
                  <a:srgbClr val="5D6F7E"/>
                </a:solidFill>
                <a:latin typeface="Arial"/>
                <a:cs typeface="Arial"/>
              </a:rPr>
              <a:t>Tricordant</a:t>
            </a:r>
            <a:r>
              <a:rPr lang="en-GB" sz="1000" spc="-10" dirty="0">
                <a:solidFill>
                  <a:srgbClr val="5D6F7E"/>
                </a:solidFill>
                <a:latin typeface="Arial"/>
                <a:cs typeface="Arial"/>
              </a:rPr>
              <a:t> work</a:t>
            </a:r>
            <a:endParaRPr sz="1000" dirty="0">
              <a:latin typeface="Arial"/>
              <a:cs typeface="Arial"/>
            </a:endParaRPr>
          </a:p>
        </p:txBody>
      </p:sp>
      <p:sp>
        <p:nvSpPr>
          <p:cNvPr id="21" name="object 5">
            <a:extLst>
              <a:ext uri="{FF2B5EF4-FFF2-40B4-BE49-F238E27FC236}">
                <a16:creationId xmlns:a16="http://schemas.microsoft.com/office/drawing/2014/main" xmlns="" id="{520A9FAD-CA67-455F-9967-01AB8A7C71A2}"/>
              </a:ext>
            </a:extLst>
          </p:cNvPr>
          <p:cNvSpPr txBox="1"/>
          <p:nvPr/>
        </p:nvSpPr>
        <p:spPr>
          <a:xfrm>
            <a:off x="6133339" y="1428649"/>
            <a:ext cx="4239895" cy="1397635"/>
          </a:xfrm>
          <a:prstGeom prst="rect">
            <a:avLst/>
          </a:prstGeom>
        </p:spPr>
        <p:txBody>
          <a:bodyPr vert="horz" wrap="square" lIns="0" tIns="88900" rIns="0" bIns="0" rtlCol="0">
            <a:spAutoFit/>
          </a:bodyPr>
          <a:lstStyle/>
          <a:p>
            <a:pPr marL="12700">
              <a:spcBef>
                <a:spcPts val="700"/>
              </a:spcBef>
            </a:pPr>
            <a:r>
              <a:rPr sz="1000" spc="-5" dirty="0">
                <a:solidFill>
                  <a:srgbClr val="5D6F7E"/>
                </a:solidFill>
                <a:latin typeface="Arial"/>
                <a:cs typeface="Arial"/>
              </a:rPr>
              <a:t>This </a:t>
            </a:r>
            <a:r>
              <a:rPr sz="1000" spc="-10" dirty="0">
                <a:solidFill>
                  <a:srgbClr val="5D6F7E"/>
                </a:solidFill>
                <a:latin typeface="Arial"/>
                <a:cs typeface="Arial"/>
              </a:rPr>
              <a:t>will </a:t>
            </a:r>
            <a:r>
              <a:rPr sz="1000" spc="-5" dirty="0">
                <a:solidFill>
                  <a:srgbClr val="5D6F7E"/>
                </a:solidFill>
                <a:latin typeface="Arial"/>
                <a:cs typeface="Arial"/>
              </a:rPr>
              <a:t>be an opportunity to implement </a:t>
            </a:r>
            <a:r>
              <a:rPr lang="en-GB" sz="1000" spc="-10" dirty="0">
                <a:solidFill>
                  <a:srgbClr val="5D6F7E"/>
                </a:solidFill>
                <a:latin typeface="Arial"/>
                <a:cs typeface="Arial"/>
              </a:rPr>
              <a:t>a new governance structure</a:t>
            </a:r>
            <a:r>
              <a:rPr sz="1000" spc="15" dirty="0">
                <a:solidFill>
                  <a:srgbClr val="5D6F7E"/>
                </a:solidFill>
                <a:latin typeface="Arial"/>
                <a:cs typeface="Arial"/>
              </a:rPr>
              <a:t> </a:t>
            </a:r>
            <a:r>
              <a:rPr sz="1000" spc="-10" dirty="0">
                <a:solidFill>
                  <a:srgbClr val="5D6F7E"/>
                </a:solidFill>
                <a:latin typeface="Arial"/>
                <a:cs typeface="Arial"/>
              </a:rPr>
              <a:t>which:</a:t>
            </a:r>
            <a:endParaRPr sz="1000" dirty="0">
              <a:latin typeface="Arial"/>
              <a:cs typeface="Arial"/>
            </a:endParaRPr>
          </a:p>
          <a:p>
            <a:pPr marL="184785" marR="6350" indent="-172085">
              <a:spcBef>
                <a:spcPts val="600"/>
              </a:spcBef>
              <a:buChar char="•"/>
              <a:tabLst>
                <a:tab pos="184785" algn="l"/>
                <a:tab pos="185420" algn="l"/>
              </a:tabLst>
            </a:pPr>
            <a:r>
              <a:rPr sz="1000" spc="-10" dirty="0">
                <a:solidFill>
                  <a:srgbClr val="5D6F7E"/>
                </a:solidFill>
                <a:latin typeface="Arial"/>
                <a:cs typeface="Arial"/>
              </a:rPr>
              <a:t>Allows </a:t>
            </a:r>
            <a:r>
              <a:rPr sz="1000" spc="-5" dirty="0">
                <a:solidFill>
                  <a:srgbClr val="5D6F7E"/>
                </a:solidFill>
                <a:latin typeface="Arial"/>
                <a:cs typeface="Arial"/>
              </a:rPr>
              <a:t>a clearer focus on local priorities, including closer ties </a:t>
            </a:r>
            <a:r>
              <a:rPr sz="1000" spc="-10" dirty="0">
                <a:solidFill>
                  <a:srgbClr val="5D6F7E"/>
                </a:solidFill>
                <a:latin typeface="Arial"/>
                <a:cs typeface="Arial"/>
              </a:rPr>
              <a:t>to wider  </a:t>
            </a:r>
            <a:r>
              <a:rPr sz="1000" spc="-5" dirty="0">
                <a:solidFill>
                  <a:srgbClr val="5D6F7E"/>
                </a:solidFill>
                <a:latin typeface="Arial"/>
                <a:cs typeface="Arial"/>
              </a:rPr>
              <a:t>governance </a:t>
            </a:r>
            <a:r>
              <a:rPr sz="1000" spc="-10" dirty="0">
                <a:solidFill>
                  <a:srgbClr val="5D6F7E"/>
                </a:solidFill>
                <a:latin typeface="Arial"/>
                <a:cs typeface="Arial"/>
              </a:rPr>
              <a:t>and </a:t>
            </a:r>
            <a:r>
              <a:rPr sz="1000" spc="-5" dirty="0">
                <a:solidFill>
                  <a:srgbClr val="5D6F7E"/>
                </a:solidFill>
                <a:latin typeface="Arial"/>
                <a:cs typeface="Arial"/>
              </a:rPr>
              <a:t>delivery </a:t>
            </a:r>
            <a:r>
              <a:rPr sz="1000" spc="-10" dirty="0">
                <a:solidFill>
                  <a:srgbClr val="5D6F7E"/>
                </a:solidFill>
                <a:latin typeface="Arial"/>
                <a:cs typeface="Arial"/>
              </a:rPr>
              <a:t>in </a:t>
            </a:r>
            <a:r>
              <a:rPr lang="en-GB" sz="1000" spc="-10" dirty="0">
                <a:solidFill>
                  <a:srgbClr val="5D6F7E"/>
                </a:solidFill>
                <a:latin typeface="Arial"/>
                <a:cs typeface="Arial"/>
              </a:rPr>
              <a:t>all</a:t>
            </a:r>
            <a:r>
              <a:rPr sz="1000" spc="-10" dirty="0">
                <a:solidFill>
                  <a:srgbClr val="5D6F7E"/>
                </a:solidFill>
                <a:latin typeface="Arial"/>
                <a:cs typeface="Arial"/>
              </a:rPr>
              <a:t> </a:t>
            </a:r>
            <a:r>
              <a:rPr sz="1000" spc="-5" dirty="0">
                <a:solidFill>
                  <a:srgbClr val="5D6F7E"/>
                </a:solidFill>
                <a:latin typeface="Arial"/>
                <a:cs typeface="Arial"/>
              </a:rPr>
              <a:t>STP/ICS</a:t>
            </a:r>
            <a:r>
              <a:rPr sz="1000" spc="5" dirty="0">
                <a:solidFill>
                  <a:srgbClr val="5D6F7E"/>
                </a:solidFill>
                <a:latin typeface="Arial"/>
                <a:cs typeface="Arial"/>
              </a:rPr>
              <a:t> </a:t>
            </a:r>
            <a:r>
              <a:rPr sz="1000" spc="-5" dirty="0">
                <a:solidFill>
                  <a:srgbClr val="5D6F7E"/>
                </a:solidFill>
                <a:latin typeface="Arial"/>
                <a:cs typeface="Arial"/>
              </a:rPr>
              <a:t>areas;</a:t>
            </a:r>
            <a:endParaRPr sz="1000" dirty="0">
              <a:latin typeface="Arial"/>
              <a:cs typeface="Arial"/>
            </a:endParaRPr>
          </a:p>
          <a:p>
            <a:pPr marL="184785" marR="5080" indent="-172085">
              <a:spcBef>
                <a:spcPts val="600"/>
              </a:spcBef>
              <a:buChar char="•"/>
              <a:tabLst>
                <a:tab pos="184785" algn="l"/>
                <a:tab pos="185420" algn="l"/>
              </a:tabLst>
            </a:pPr>
            <a:r>
              <a:rPr sz="1000" spc="-5" dirty="0">
                <a:solidFill>
                  <a:srgbClr val="5D6F7E"/>
                </a:solidFill>
                <a:latin typeface="Arial"/>
                <a:cs typeface="Arial"/>
              </a:rPr>
              <a:t>Are best </a:t>
            </a:r>
            <a:r>
              <a:rPr sz="1000" spc="-10" dirty="0">
                <a:solidFill>
                  <a:srgbClr val="5D6F7E"/>
                </a:solidFill>
                <a:latin typeface="Arial"/>
                <a:cs typeface="Arial"/>
              </a:rPr>
              <a:t>placed </a:t>
            </a:r>
            <a:r>
              <a:rPr sz="1000" spc="-5" dirty="0">
                <a:solidFill>
                  <a:srgbClr val="5D6F7E"/>
                </a:solidFill>
                <a:latin typeface="Arial"/>
                <a:cs typeface="Arial"/>
              </a:rPr>
              <a:t>to drive integration across </a:t>
            </a:r>
            <a:r>
              <a:rPr sz="1000" spc="-10" dirty="0">
                <a:solidFill>
                  <a:srgbClr val="5D6F7E"/>
                </a:solidFill>
                <a:latin typeface="Arial"/>
                <a:cs typeface="Arial"/>
              </a:rPr>
              <a:t>the whole </a:t>
            </a:r>
            <a:r>
              <a:rPr sz="1000" spc="-5" dirty="0">
                <a:solidFill>
                  <a:srgbClr val="5D6F7E"/>
                </a:solidFill>
                <a:latin typeface="Arial"/>
                <a:cs typeface="Arial"/>
              </a:rPr>
              <a:t>cancer journey </a:t>
            </a:r>
            <a:r>
              <a:rPr sz="1000" spc="-15" dirty="0">
                <a:solidFill>
                  <a:srgbClr val="5D6F7E"/>
                </a:solidFill>
                <a:latin typeface="Arial"/>
                <a:cs typeface="Arial"/>
              </a:rPr>
              <a:t>in  </a:t>
            </a:r>
            <a:r>
              <a:rPr sz="1000" spc="-5" dirty="0">
                <a:solidFill>
                  <a:srgbClr val="5D6F7E"/>
                </a:solidFill>
                <a:latin typeface="Arial"/>
                <a:cs typeface="Arial"/>
              </a:rPr>
              <a:t>each area;</a:t>
            </a:r>
            <a:r>
              <a:rPr sz="1000" spc="-20" dirty="0">
                <a:solidFill>
                  <a:srgbClr val="5D6F7E"/>
                </a:solidFill>
                <a:latin typeface="Arial"/>
                <a:cs typeface="Arial"/>
              </a:rPr>
              <a:t> </a:t>
            </a:r>
            <a:r>
              <a:rPr sz="1000" spc="-10" dirty="0">
                <a:solidFill>
                  <a:srgbClr val="5D6F7E"/>
                </a:solidFill>
                <a:latin typeface="Arial"/>
                <a:cs typeface="Arial"/>
              </a:rPr>
              <a:t>and</a:t>
            </a:r>
            <a:endParaRPr sz="1000" dirty="0">
              <a:latin typeface="Arial"/>
              <a:cs typeface="Arial"/>
            </a:endParaRPr>
          </a:p>
          <a:p>
            <a:pPr marL="184785" marR="5715" indent="-172085">
              <a:spcBef>
                <a:spcPts val="600"/>
              </a:spcBef>
              <a:buChar char="•"/>
              <a:tabLst>
                <a:tab pos="184785" algn="l"/>
                <a:tab pos="185420" algn="l"/>
              </a:tabLst>
            </a:pPr>
            <a:r>
              <a:rPr sz="1000" dirty="0">
                <a:solidFill>
                  <a:srgbClr val="5D6F7E"/>
                </a:solidFill>
                <a:latin typeface="Arial"/>
                <a:cs typeface="Arial"/>
              </a:rPr>
              <a:t>Comply </a:t>
            </a:r>
            <a:r>
              <a:rPr sz="1000" spc="-5" dirty="0">
                <a:solidFill>
                  <a:srgbClr val="5D6F7E"/>
                </a:solidFill>
                <a:latin typeface="Arial"/>
                <a:cs typeface="Arial"/>
              </a:rPr>
              <a:t>with new guidance regarding </a:t>
            </a:r>
            <a:r>
              <a:rPr sz="1000" spc="-10" dirty="0">
                <a:solidFill>
                  <a:srgbClr val="5D6F7E"/>
                </a:solidFill>
                <a:latin typeface="Arial"/>
                <a:cs typeface="Arial"/>
              </a:rPr>
              <a:t>the </a:t>
            </a:r>
            <a:r>
              <a:rPr sz="1000" spc="-5" dirty="0">
                <a:solidFill>
                  <a:srgbClr val="5D6F7E"/>
                </a:solidFill>
                <a:latin typeface="Arial"/>
                <a:cs typeface="Arial"/>
              </a:rPr>
              <a:t>structure / leadership </a:t>
            </a:r>
            <a:r>
              <a:rPr sz="1000" spc="-20" dirty="0">
                <a:solidFill>
                  <a:srgbClr val="5D6F7E"/>
                </a:solidFill>
                <a:latin typeface="Arial"/>
                <a:cs typeface="Arial"/>
              </a:rPr>
              <a:t>of  </a:t>
            </a:r>
            <a:r>
              <a:rPr sz="1000" spc="-10" dirty="0">
                <a:solidFill>
                  <a:srgbClr val="5D6F7E"/>
                </a:solidFill>
                <a:latin typeface="Arial"/>
                <a:cs typeface="Arial"/>
              </a:rPr>
              <a:t>Alliance.</a:t>
            </a:r>
            <a:endParaRPr sz="1000" dirty="0">
              <a:latin typeface="Arial"/>
              <a:cs typeface="Arial"/>
            </a:endParaRPr>
          </a:p>
        </p:txBody>
      </p:sp>
      <p:sp>
        <p:nvSpPr>
          <p:cNvPr id="22" name="object 6">
            <a:extLst>
              <a:ext uri="{FF2B5EF4-FFF2-40B4-BE49-F238E27FC236}">
                <a16:creationId xmlns:a16="http://schemas.microsoft.com/office/drawing/2014/main" xmlns="" id="{DC53B60C-BAD8-4F2F-9A32-28DA7129727A}"/>
              </a:ext>
            </a:extLst>
          </p:cNvPr>
          <p:cNvSpPr/>
          <p:nvPr/>
        </p:nvSpPr>
        <p:spPr>
          <a:xfrm>
            <a:off x="2040636" y="2819401"/>
            <a:ext cx="1432560" cy="1100327"/>
          </a:xfrm>
          <a:prstGeom prst="rect">
            <a:avLst/>
          </a:prstGeom>
          <a:blipFill>
            <a:blip r:embed="rId2" cstate="print"/>
            <a:stretch>
              <a:fillRect/>
            </a:stretch>
          </a:blipFill>
        </p:spPr>
        <p:txBody>
          <a:bodyPr wrap="square" lIns="0" tIns="0" rIns="0" bIns="0" rtlCol="0"/>
          <a:lstStyle/>
          <a:p>
            <a:endParaRPr/>
          </a:p>
        </p:txBody>
      </p:sp>
      <p:sp>
        <p:nvSpPr>
          <p:cNvPr id="23" name="object 7">
            <a:extLst>
              <a:ext uri="{FF2B5EF4-FFF2-40B4-BE49-F238E27FC236}">
                <a16:creationId xmlns:a16="http://schemas.microsoft.com/office/drawing/2014/main" xmlns="" id="{EF6B2A7A-BF48-48AB-B2E9-C61E12253FA2}"/>
              </a:ext>
            </a:extLst>
          </p:cNvPr>
          <p:cNvSpPr/>
          <p:nvPr/>
        </p:nvSpPr>
        <p:spPr>
          <a:xfrm>
            <a:off x="2075688" y="2854451"/>
            <a:ext cx="1312164" cy="979932"/>
          </a:xfrm>
          <a:prstGeom prst="rect">
            <a:avLst/>
          </a:prstGeom>
          <a:blipFill>
            <a:blip r:embed="rId3" cstate="print"/>
            <a:stretch>
              <a:fillRect/>
            </a:stretch>
          </a:blipFill>
        </p:spPr>
        <p:txBody>
          <a:bodyPr wrap="square" lIns="0" tIns="0" rIns="0" bIns="0" rtlCol="0"/>
          <a:lstStyle/>
          <a:p>
            <a:endParaRPr/>
          </a:p>
        </p:txBody>
      </p:sp>
      <p:sp>
        <p:nvSpPr>
          <p:cNvPr id="24" name="object 8">
            <a:extLst>
              <a:ext uri="{FF2B5EF4-FFF2-40B4-BE49-F238E27FC236}">
                <a16:creationId xmlns:a16="http://schemas.microsoft.com/office/drawing/2014/main" xmlns="" id="{649149BD-FAD9-4689-8DD1-59ABFFA9B18B}"/>
              </a:ext>
            </a:extLst>
          </p:cNvPr>
          <p:cNvSpPr/>
          <p:nvPr/>
        </p:nvSpPr>
        <p:spPr>
          <a:xfrm>
            <a:off x="2071117" y="2849879"/>
            <a:ext cx="1321435" cy="989330"/>
          </a:xfrm>
          <a:custGeom>
            <a:avLst/>
            <a:gdLst/>
            <a:ahLst/>
            <a:cxnLst/>
            <a:rect l="l" t="t" r="r" b="b"/>
            <a:pathLst>
              <a:path w="1321435" h="989329">
                <a:moveTo>
                  <a:pt x="0" y="989076"/>
                </a:moveTo>
                <a:lnTo>
                  <a:pt x="1321308" y="989076"/>
                </a:lnTo>
                <a:lnTo>
                  <a:pt x="1321308" y="0"/>
                </a:lnTo>
                <a:lnTo>
                  <a:pt x="0" y="0"/>
                </a:lnTo>
                <a:lnTo>
                  <a:pt x="0" y="989076"/>
                </a:lnTo>
                <a:close/>
              </a:path>
            </a:pathLst>
          </a:custGeom>
          <a:ln w="9144">
            <a:solidFill>
              <a:srgbClr val="0C2025"/>
            </a:solidFill>
          </a:ln>
        </p:spPr>
        <p:txBody>
          <a:bodyPr wrap="square" lIns="0" tIns="0" rIns="0" bIns="0" rtlCol="0"/>
          <a:lstStyle/>
          <a:p>
            <a:endParaRPr/>
          </a:p>
        </p:txBody>
      </p:sp>
      <p:sp>
        <p:nvSpPr>
          <p:cNvPr id="25" name="object 9">
            <a:extLst>
              <a:ext uri="{FF2B5EF4-FFF2-40B4-BE49-F238E27FC236}">
                <a16:creationId xmlns:a16="http://schemas.microsoft.com/office/drawing/2014/main" xmlns="" id="{D1456835-52FD-4C70-BADD-8AE6611E3271}"/>
              </a:ext>
            </a:extLst>
          </p:cNvPr>
          <p:cNvSpPr/>
          <p:nvPr/>
        </p:nvSpPr>
        <p:spPr>
          <a:xfrm>
            <a:off x="3712465" y="2731007"/>
            <a:ext cx="2106167" cy="1226820"/>
          </a:xfrm>
          <a:prstGeom prst="rect">
            <a:avLst/>
          </a:prstGeom>
          <a:blipFill>
            <a:blip r:embed="rId4" cstate="print"/>
            <a:stretch>
              <a:fillRect/>
            </a:stretch>
          </a:blipFill>
        </p:spPr>
        <p:txBody>
          <a:bodyPr wrap="square" lIns="0" tIns="0" rIns="0" bIns="0" rtlCol="0"/>
          <a:lstStyle/>
          <a:p>
            <a:endParaRPr/>
          </a:p>
        </p:txBody>
      </p:sp>
      <p:sp>
        <p:nvSpPr>
          <p:cNvPr id="26" name="object 10">
            <a:extLst>
              <a:ext uri="{FF2B5EF4-FFF2-40B4-BE49-F238E27FC236}">
                <a16:creationId xmlns:a16="http://schemas.microsoft.com/office/drawing/2014/main" xmlns="" id="{5C1FA5F8-DBD7-4AF8-AD0A-4E119EDBBB9F}"/>
              </a:ext>
            </a:extLst>
          </p:cNvPr>
          <p:cNvSpPr txBox="1"/>
          <p:nvPr/>
        </p:nvSpPr>
        <p:spPr>
          <a:xfrm>
            <a:off x="6143245" y="2913888"/>
            <a:ext cx="4307205" cy="1594667"/>
          </a:xfrm>
          <a:prstGeom prst="rect">
            <a:avLst/>
          </a:prstGeom>
          <a:solidFill>
            <a:srgbClr val="5D6F7E"/>
          </a:solidFill>
        </p:spPr>
        <p:txBody>
          <a:bodyPr vert="horz" wrap="square" lIns="0" tIns="1905" rIns="0" bIns="0" rtlCol="0">
            <a:spAutoFit/>
          </a:bodyPr>
          <a:lstStyle/>
          <a:p>
            <a:pPr>
              <a:spcBef>
                <a:spcPts val="15"/>
              </a:spcBef>
            </a:pPr>
            <a:endParaRPr sz="850" dirty="0">
              <a:latin typeface="Times New Roman"/>
              <a:cs typeface="Times New Roman"/>
            </a:endParaRPr>
          </a:p>
          <a:p>
            <a:pPr marL="91440"/>
            <a:r>
              <a:rPr sz="1000" spc="-5" dirty="0">
                <a:solidFill>
                  <a:srgbClr val="FFFFFF"/>
                </a:solidFill>
                <a:latin typeface="Arial"/>
                <a:cs typeface="Arial"/>
              </a:rPr>
              <a:t>The future </a:t>
            </a:r>
            <a:r>
              <a:rPr lang="en-GB" sz="1000" spc="-5" dirty="0">
                <a:solidFill>
                  <a:srgbClr val="FFFFFF"/>
                </a:solidFill>
                <a:latin typeface="Arial"/>
                <a:cs typeface="Arial"/>
              </a:rPr>
              <a:t>SWAG</a:t>
            </a:r>
            <a:r>
              <a:rPr sz="1000" spc="-5" dirty="0">
                <a:solidFill>
                  <a:srgbClr val="FFFFFF"/>
                </a:solidFill>
                <a:latin typeface="Arial"/>
                <a:cs typeface="Arial"/>
              </a:rPr>
              <a:t> Cancer Alliance </a:t>
            </a:r>
            <a:r>
              <a:rPr sz="1000" dirty="0">
                <a:solidFill>
                  <a:srgbClr val="FFFFFF"/>
                </a:solidFill>
                <a:latin typeface="Arial"/>
                <a:cs typeface="Arial"/>
              </a:rPr>
              <a:t>must </a:t>
            </a:r>
            <a:r>
              <a:rPr sz="1000" spc="-5" dirty="0">
                <a:solidFill>
                  <a:srgbClr val="FFFFFF"/>
                </a:solidFill>
                <a:latin typeface="Arial"/>
                <a:cs typeface="Arial"/>
              </a:rPr>
              <a:t>ensure </a:t>
            </a:r>
            <a:r>
              <a:rPr sz="1000" spc="-10" dirty="0">
                <a:solidFill>
                  <a:srgbClr val="FFFFFF"/>
                </a:solidFill>
                <a:latin typeface="Arial"/>
                <a:cs typeface="Arial"/>
              </a:rPr>
              <a:t>that</a:t>
            </a:r>
            <a:r>
              <a:rPr sz="1000" spc="-40" dirty="0">
                <a:solidFill>
                  <a:srgbClr val="FFFFFF"/>
                </a:solidFill>
                <a:latin typeface="Arial"/>
                <a:cs typeface="Arial"/>
              </a:rPr>
              <a:t> </a:t>
            </a:r>
            <a:r>
              <a:rPr sz="1000" spc="-15" dirty="0">
                <a:solidFill>
                  <a:srgbClr val="FFFFFF"/>
                </a:solidFill>
                <a:latin typeface="Arial"/>
                <a:cs typeface="Arial"/>
              </a:rPr>
              <a:t>they:</a:t>
            </a:r>
            <a:endParaRPr sz="1000" dirty="0">
              <a:latin typeface="Arial"/>
              <a:cs typeface="Arial"/>
            </a:endParaRPr>
          </a:p>
          <a:p>
            <a:pPr marL="263525" marR="81280" indent="-172085">
              <a:spcBef>
                <a:spcPts val="600"/>
              </a:spcBef>
              <a:buChar char="•"/>
              <a:tabLst>
                <a:tab pos="263525" algn="l"/>
                <a:tab pos="264160" algn="l"/>
              </a:tabLst>
            </a:pPr>
            <a:r>
              <a:rPr sz="1000" spc="-5" dirty="0">
                <a:solidFill>
                  <a:srgbClr val="FFFFFF"/>
                </a:solidFill>
                <a:latin typeface="Arial"/>
                <a:cs typeface="Arial"/>
              </a:rPr>
              <a:t>Are compliant </a:t>
            </a:r>
            <a:r>
              <a:rPr sz="1000" spc="-10" dirty="0">
                <a:solidFill>
                  <a:srgbClr val="FFFFFF"/>
                </a:solidFill>
                <a:latin typeface="Arial"/>
                <a:cs typeface="Arial"/>
              </a:rPr>
              <a:t>with </a:t>
            </a:r>
            <a:r>
              <a:rPr sz="1000" spc="-5" dirty="0">
                <a:solidFill>
                  <a:srgbClr val="FFFFFF"/>
                </a:solidFill>
                <a:latin typeface="Arial"/>
                <a:cs typeface="Arial"/>
              </a:rPr>
              <a:t>national guidance </a:t>
            </a:r>
            <a:r>
              <a:rPr sz="1000" spc="-10" dirty="0">
                <a:solidFill>
                  <a:srgbClr val="FFFFFF"/>
                </a:solidFill>
                <a:latin typeface="Arial"/>
                <a:cs typeface="Arial"/>
              </a:rPr>
              <a:t>in </a:t>
            </a:r>
            <a:r>
              <a:rPr sz="1000" spc="-5" dirty="0">
                <a:solidFill>
                  <a:srgbClr val="FFFFFF"/>
                </a:solidFill>
                <a:latin typeface="Arial"/>
                <a:cs typeface="Arial"/>
              </a:rPr>
              <a:t>relation to </a:t>
            </a:r>
            <a:r>
              <a:rPr sz="1000" spc="-10" dirty="0">
                <a:solidFill>
                  <a:srgbClr val="FFFFFF"/>
                </a:solidFill>
                <a:latin typeface="Arial"/>
                <a:cs typeface="Arial"/>
              </a:rPr>
              <a:t>both </a:t>
            </a:r>
            <a:r>
              <a:rPr sz="1000" spc="-5" dirty="0">
                <a:solidFill>
                  <a:srgbClr val="FFFFFF"/>
                </a:solidFill>
                <a:latin typeface="Arial"/>
                <a:cs typeface="Arial"/>
              </a:rPr>
              <a:t>Alliance  structure </a:t>
            </a:r>
            <a:r>
              <a:rPr sz="1000" spc="-10" dirty="0">
                <a:solidFill>
                  <a:srgbClr val="FFFFFF"/>
                </a:solidFill>
                <a:latin typeface="Arial"/>
                <a:cs typeface="Arial"/>
              </a:rPr>
              <a:t>and </a:t>
            </a:r>
            <a:r>
              <a:rPr sz="1000" spc="-5" dirty="0">
                <a:solidFill>
                  <a:srgbClr val="FFFFFF"/>
                </a:solidFill>
                <a:latin typeface="Arial"/>
                <a:cs typeface="Arial"/>
              </a:rPr>
              <a:t>leadership, </a:t>
            </a:r>
            <a:r>
              <a:rPr sz="1000" spc="-10" dirty="0">
                <a:solidFill>
                  <a:srgbClr val="FFFFFF"/>
                </a:solidFill>
                <a:latin typeface="Arial"/>
                <a:cs typeface="Arial"/>
              </a:rPr>
              <a:t>and </a:t>
            </a:r>
            <a:r>
              <a:rPr sz="1000" spc="-5" dirty="0">
                <a:solidFill>
                  <a:srgbClr val="FFFFFF"/>
                </a:solidFill>
                <a:latin typeface="Arial"/>
                <a:cs typeface="Arial"/>
              </a:rPr>
              <a:t>alliance links to STPs /</a:t>
            </a:r>
            <a:r>
              <a:rPr sz="1000" spc="-10" dirty="0">
                <a:solidFill>
                  <a:srgbClr val="FFFFFF"/>
                </a:solidFill>
                <a:latin typeface="Arial"/>
                <a:cs typeface="Arial"/>
              </a:rPr>
              <a:t> </a:t>
            </a:r>
            <a:r>
              <a:rPr sz="1000" spc="-5" dirty="0">
                <a:solidFill>
                  <a:srgbClr val="FFFFFF"/>
                </a:solidFill>
                <a:latin typeface="Arial"/>
                <a:cs typeface="Arial"/>
              </a:rPr>
              <a:t>ICSs;</a:t>
            </a:r>
            <a:endParaRPr sz="1000" dirty="0">
              <a:latin typeface="Arial"/>
              <a:cs typeface="Arial"/>
            </a:endParaRPr>
          </a:p>
          <a:p>
            <a:pPr marL="263525" marR="81280" indent="-172085" algn="just">
              <a:spcBef>
                <a:spcPts val="600"/>
              </a:spcBef>
              <a:buChar char="•"/>
              <a:tabLst>
                <a:tab pos="264160" algn="l"/>
              </a:tabLst>
            </a:pPr>
            <a:r>
              <a:rPr sz="1000" spc="-5" dirty="0">
                <a:solidFill>
                  <a:srgbClr val="FFFFFF"/>
                </a:solidFill>
                <a:latin typeface="Arial"/>
                <a:cs typeface="Arial"/>
              </a:rPr>
              <a:t>Have </a:t>
            </a:r>
            <a:r>
              <a:rPr sz="1000" spc="-10" dirty="0">
                <a:solidFill>
                  <a:srgbClr val="FFFFFF"/>
                </a:solidFill>
                <a:latin typeface="Arial"/>
                <a:cs typeface="Arial"/>
              </a:rPr>
              <a:t>the </a:t>
            </a:r>
            <a:r>
              <a:rPr sz="1000" spc="-5" dirty="0">
                <a:solidFill>
                  <a:srgbClr val="FFFFFF"/>
                </a:solidFill>
                <a:latin typeface="Arial"/>
                <a:cs typeface="Arial"/>
              </a:rPr>
              <a:t>right capabilities </a:t>
            </a:r>
            <a:r>
              <a:rPr sz="1000" spc="-10" dirty="0">
                <a:solidFill>
                  <a:srgbClr val="FFFFFF"/>
                </a:solidFill>
                <a:latin typeface="Arial"/>
                <a:cs typeface="Arial"/>
              </a:rPr>
              <a:t>and </a:t>
            </a:r>
            <a:r>
              <a:rPr sz="1000" spc="-5" dirty="0">
                <a:solidFill>
                  <a:srgbClr val="FFFFFF"/>
                </a:solidFill>
                <a:latin typeface="Arial"/>
                <a:cs typeface="Arial"/>
              </a:rPr>
              <a:t>governance </a:t>
            </a:r>
            <a:r>
              <a:rPr sz="1000" spc="-10" dirty="0">
                <a:solidFill>
                  <a:srgbClr val="FFFFFF"/>
                </a:solidFill>
                <a:latin typeface="Arial"/>
                <a:cs typeface="Arial"/>
              </a:rPr>
              <a:t>in </a:t>
            </a:r>
            <a:r>
              <a:rPr sz="1000" spc="-5" dirty="0">
                <a:solidFill>
                  <a:srgbClr val="FFFFFF"/>
                </a:solidFill>
                <a:latin typeface="Arial"/>
                <a:cs typeface="Arial"/>
              </a:rPr>
              <a:t>place </a:t>
            </a:r>
            <a:r>
              <a:rPr sz="1000" spc="-10" dirty="0">
                <a:solidFill>
                  <a:srgbClr val="FFFFFF"/>
                </a:solidFill>
                <a:latin typeface="Arial"/>
                <a:cs typeface="Arial"/>
              </a:rPr>
              <a:t>in </a:t>
            </a:r>
            <a:r>
              <a:rPr sz="1000" spc="-5" dirty="0">
                <a:solidFill>
                  <a:srgbClr val="FFFFFF"/>
                </a:solidFill>
                <a:latin typeface="Arial"/>
                <a:cs typeface="Arial"/>
              </a:rPr>
              <a:t>order to support  </a:t>
            </a:r>
            <a:r>
              <a:rPr sz="1000" spc="-10" dirty="0">
                <a:solidFill>
                  <a:srgbClr val="FFFFFF"/>
                </a:solidFill>
                <a:latin typeface="Arial"/>
                <a:cs typeface="Arial"/>
              </a:rPr>
              <a:t>both ‘Transformation’ and ‘Operational Delivery’ </a:t>
            </a:r>
            <a:r>
              <a:rPr sz="1000" spc="-5" dirty="0">
                <a:solidFill>
                  <a:srgbClr val="FFFFFF"/>
                </a:solidFill>
                <a:latin typeface="Arial"/>
                <a:cs typeface="Arial"/>
              </a:rPr>
              <a:t>of cancer services </a:t>
            </a:r>
            <a:r>
              <a:rPr sz="1000" spc="-15" dirty="0">
                <a:solidFill>
                  <a:srgbClr val="FFFFFF"/>
                </a:solidFill>
                <a:latin typeface="Arial"/>
                <a:cs typeface="Arial"/>
              </a:rPr>
              <a:t>in  </a:t>
            </a:r>
            <a:r>
              <a:rPr sz="1000" spc="-5" dirty="0">
                <a:solidFill>
                  <a:srgbClr val="FFFFFF"/>
                </a:solidFill>
                <a:latin typeface="Arial"/>
                <a:cs typeface="Arial"/>
              </a:rPr>
              <a:t>their respective STP footprints.</a:t>
            </a:r>
            <a:endParaRPr sz="1000" dirty="0">
              <a:latin typeface="Arial"/>
              <a:cs typeface="Arial"/>
            </a:endParaRPr>
          </a:p>
          <a:p>
            <a:pPr marL="263525" marR="80645" indent="-172085">
              <a:spcBef>
                <a:spcPts val="600"/>
              </a:spcBef>
              <a:buChar char="•"/>
              <a:tabLst>
                <a:tab pos="263525" algn="l"/>
                <a:tab pos="264160" algn="l"/>
              </a:tabLst>
            </a:pPr>
            <a:r>
              <a:rPr sz="1000" spc="-5" dirty="0">
                <a:solidFill>
                  <a:srgbClr val="FFFFFF"/>
                </a:solidFill>
                <a:latin typeface="Arial"/>
                <a:cs typeface="Arial"/>
              </a:rPr>
              <a:t>Build on </a:t>
            </a:r>
            <a:r>
              <a:rPr sz="1000" spc="-10" dirty="0">
                <a:solidFill>
                  <a:srgbClr val="FFFFFF"/>
                </a:solidFill>
                <a:latin typeface="Arial"/>
                <a:cs typeface="Arial"/>
              </a:rPr>
              <a:t>the </a:t>
            </a:r>
            <a:r>
              <a:rPr sz="1000" spc="-5" dirty="0">
                <a:solidFill>
                  <a:srgbClr val="FFFFFF"/>
                </a:solidFill>
                <a:latin typeface="Arial"/>
                <a:cs typeface="Arial"/>
              </a:rPr>
              <a:t>strengths </a:t>
            </a:r>
            <a:r>
              <a:rPr sz="1000" spc="-10" dirty="0">
                <a:solidFill>
                  <a:srgbClr val="FFFFFF"/>
                </a:solidFill>
                <a:latin typeface="Arial"/>
                <a:cs typeface="Arial"/>
              </a:rPr>
              <a:t>of the </a:t>
            </a:r>
            <a:r>
              <a:rPr sz="1000" spc="-5" dirty="0">
                <a:solidFill>
                  <a:srgbClr val="FFFFFF"/>
                </a:solidFill>
                <a:latin typeface="Arial"/>
                <a:cs typeface="Arial"/>
              </a:rPr>
              <a:t>current alliance arrangements </a:t>
            </a:r>
            <a:r>
              <a:rPr sz="1000" spc="-10" dirty="0">
                <a:solidFill>
                  <a:srgbClr val="FFFFFF"/>
                </a:solidFill>
                <a:latin typeface="Arial"/>
                <a:cs typeface="Arial"/>
              </a:rPr>
              <a:t>and  </a:t>
            </a:r>
            <a:r>
              <a:rPr sz="1000" spc="-5" dirty="0">
                <a:solidFill>
                  <a:srgbClr val="FFFFFF"/>
                </a:solidFill>
                <a:latin typeface="Arial"/>
                <a:cs typeface="Arial"/>
              </a:rPr>
              <a:t>address some of </a:t>
            </a:r>
            <a:r>
              <a:rPr sz="1000" spc="-10" dirty="0">
                <a:solidFill>
                  <a:srgbClr val="FFFFFF"/>
                </a:solidFill>
                <a:latin typeface="Arial"/>
                <a:cs typeface="Arial"/>
              </a:rPr>
              <a:t>the </a:t>
            </a:r>
            <a:r>
              <a:rPr sz="1000" spc="-5" dirty="0">
                <a:solidFill>
                  <a:srgbClr val="FFFFFF"/>
                </a:solidFill>
                <a:latin typeface="Arial"/>
                <a:cs typeface="Arial"/>
              </a:rPr>
              <a:t>issues identified </a:t>
            </a:r>
            <a:r>
              <a:rPr sz="1000" spc="-10" dirty="0">
                <a:solidFill>
                  <a:srgbClr val="FFFFFF"/>
                </a:solidFill>
                <a:latin typeface="Arial"/>
                <a:cs typeface="Arial"/>
              </a:rPr>
              <a:t>in </a:t>
            </a:r>
            <a:r>
              <a:rPr sz="1000" spc="-5" dirty="0">
                <a:solidFill>
                  <a:srgbClr val="FFFFFF"/>
                </a:solidFill>
                <a:latin typeface="Arial"/>
                <a:cs typeface="Arial"/>
              </a:rPr>
              <a:t>relation to </a:t>
            </a:r>
            <a:r>
              <a:rPr sz="1000" spc="-10" dirty="0">
                <a:solidFill>
                  <a:srgbClr val="FFFFFF"/>
                </a:solidFill>
                <a:latin typeface="Arial"/>
                <a:cs typeface="Arial"/>
              </a:rPr>
              <a:t>it </a:t>
            </a:r>
            <a:r>
              <a:rPr sz="1000" spc="-5" dirty="0">
                <a:solidFill>
                  <a:srgbClr val="FFFFFF"/>
                </a:solidFill>
                <a:latin typeface="Arial"/>
                <a:cs typeface="Arial"/>
              </a:rPr>
              <a:t>(see next</a:t>
            </a:r>
            <a:r>
              <a:rPr sz="1000" spc="5" dirty="0">
                <a:solidFill>
                  <a:srgbClr val="FFFFFF"/>
                </a:solidFill>
                <a:latin typeface="Arial"/>
                <a:cs typeface="Arial"/>
              </a:rPr>
              <a:t> </a:t>
            </a:r>
            <a:r>
              <a:rPr sz="1000" spc="-10" dirty="0">
                <a:solidFill>
                  <a:srgbClr val="FFFFFF"/>
                </a:solidFill>
                <a:latin typeface="Arial"/>
                <a:cs typeface="Arial"/>
              </a:rPr>
              <a:t>page).</a:t>
            </a:r>
            <a:endParaRPr sz="1000" dirty="0">
              <a:latin typeface="Arial"/>
              <a:cs typeface="Arial"/>
            </a:endParaRPr>
          </a:p>
        </p:txBody>
      </p:sp>
    </p:spTree>
    <p:extLst>
      <p:ext uri="{BB962C8B-B14F-4D97-AF65-F5344CB8AC3E}">
        <p14:creationId xmlns:p14="http://schemas.microsoft.com/office/powerpoint/2010/main" val="58974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FC5986-2246-478E-B3C6-9CD9AAD3B81C}"/>
              </a:ext>
            </a:extLst>
          </p:cNvPr>
          <p:cNvSpPr>
            <a:spLocks noGrp="1"/>
          </p:cNvSpPr>
          <p:nvPr>
            <p:ph type="ctrTitle"/>
          </p:nvPr>
        </p:nvSpPr>
        <p:spPr>
          <a:xfrm>
            <a:off x="104015" y="156855"/>
            <a:ext cx="9989128" cy="991508"/>
          </a:xfrm>
        </p:spPr>
        <p:txBody>
          <a:bodyPr/>
          <a:lstStyle/>
          <a:p>
            <a:r>
              <a:rPr lang="en-GB" dirty="0"/>
              <a:t>Background and context</a:t>
            </a:r>
            <a:br>
              <a:rPr lang="en-GB" dirty="0"/>
            </a:br>
            <a:r>
              <a:rPr lang="en-GB" sz="2800" i="1" dirty="0"/>
              <a:t>Cancer Alliances – Practices from elsewhere</a:t>
            </a:r>
            <a:endParaRPr lang="en-GB" i="1" dirty="0"/>
          </a:p>
        </p:txBody>
      </p:sp>
      <p:sp>
        <p:nvSpPr>
          <p:cNvPr id="11" name="object 3">
            <a:extLst>
              <a:ext uri="{FF2B5EF4-FFF2-40B4-BE49-F238E27FC236}">
                <a16:creationId xmlns:a16="http://schemas.microsoft.com/office/drawing/2014/main" xmlns="" id="{D5E15F0E-937C-4FC4-8122-43B1FAAAD391}"/>
              </a:ext>
            </a:extLst>
          </p:cNvPr>
          <p:cNvSpPr/>
          <p:nvPr/>
        </p:nvSpPr>
        <p:spPr>
          <a:xfrm>
            <a:off x="7222236" y="1528585"/>
            <a:ext cx="1874519" cy="1187183"/>
          </a:xfrm>
          <a:prstGeom prst="rect">
            <a:avLst/>
          </a:prstGeom>
          <a:blipFill>
            <a:blip r:embed="rId2" cstate="print"/>
            <a:stretch>
              <a:fillRect/>
            </a:stretch>
          </a:blipFill>
        </p:spPr>
        <p:txBody>
          <a:bodyPr wrap="square" lIns="0" tIns="0" rIns="0" bIns="0" rtlCol="0"/>
          <a:lstStyle/>
          <a:p>
            <a:endParaRPr/>
          </a:p>
        </p:txBody>
      </p:sp>
      <p:sp>
        <p:nvSpPr>
          <p:cNvPr id="12" name="object 4">
            <a:extLst>
              <a:ext uri="{FF2B5EF4-FFF2-40B4-BE49-F238E27FC236}">
                <a16:creationId xmlns:a16="http://schemas.microsoft.com/office/drawing/2014/main" xmlns="" id="{0CA60D6C-3570-4F11-A1B7-24074A526980}"/>
              </a:ext>
            </a:extLst>
          </p:cNvPr>
          <p:cNvSpPr/>
          <p:nvPr/>
        </p:nvSpPr>
        <p:spPr>
          <a:xfrm>
            <a:off x="7257289" y="1563624"/>
            <a:ext cx="1754123" cy="1066800"/>
          </a:xfrm>
          <a:prstGeom prst="rect">
            <a:avLst/>
          </a:prstGeom>
          <a:blipFill>
            <a:blip r:embed="rId3" cstate="print"/>
            <a:stretch>
              <a:fillRect/>
            </a:stretch>
          </a:blipFill>
        </p:spPr>
        <p:txBody>
          <a:bodyPr wrap="square" lIns="0" tIns="0" rIns="0" bIns="0" rtlCol="0"/>
          <a:lstStyle/>
          <a:p>
            <a:endParaRPr/>
          </a:p>
        </p:txBody>
      </p:sp>
      <p:sp>
        <p:nvSpPr>
          <p:cNvPr id="13" name="object 5">
            <a:extLst>
              <a:ext uri="{FF2B5EF4-FFF2-40B4-BE49-F238E27FC236}">
                <a16:creationId xmlns:a16="http://schemas.microsoft.com/office/drawing/2014/main" xmlns="" id="{6C20FA2B-41BB-4C76-9A85-6D45F770DD99}"/>
              </a:ext>
            </a:extLst>
          </p:cNvPr>
          <p:cNvSpPr/>
          <p:nvPr/>
        </p:nvSpPr>
        <p:spPr>
          <a:xfrm>
            <a:off x="7252716" y="1559053"/>
            <a:ext cx="1763395" cy="1076325"/>
          </a:xfrm>
          <a:custGeom>
            <a:avLst/>
            <a:gdLst/>
            <a:ahLst/>
            <a:cxnLst/>
            <a:rect l="l" t="t" r="r" b="b"/>
            <a:pathLst>
              <a:path w="1763395" h="1076325">
                <a:moveTo>
                  <a:pt x="0" y="1075944"/>
                </a:moveTo>
                <a:lnTo>
                  <a:pt x="1763267" y="1075944"/>
                </a:lnTo>
                <a:lnTo>
                  <a:pt x="1763267" y="0"/>
                </a:lnTo>
                <a:lnTo>
                  <a:pt x="0" y="0"/>
                </a:lnTo>
                <a:lnTo>
                  <a:pt x="0" y="1075944"/>
                </a:lnTo>
                <a:close/>
              </a:path>
            </a:pathLst>
          </a:custGeom>
          <a:ln w="9144">
            <a:solidFill>
              <a:srgbClr val="293946"/>
            </a:solidFill>
          </a:ln>
        </p:spPr>
        <p:txBody>
          <a:bodyPr wrap="square" lIns="0" tIns="0" rIns="0" bIns="0" rtlCol="0"/>
          <a:lstStyle/>
          <a:p>
            <a:endParaRPr/>
          </a:p>
        </p:txBody>
      </p:sp>
      <p:sp>
        <p:nvSpPr>
          <p:cNvPr id="14" name="object 6">
            <a:extLst>
              <a:ext uri="{FF2B5EF4-FFF2-40B4-BE49-F238E27FC236}">
                <a16:creationId xmlns:a16="http://schemas.microsoft.com/office/drawing/2014/main" xmlns="" id="{9E786CCB-6B22-4F7D-88C5-CA18DB93D7C2}"/>
              </a:ext>
            </a:extLst>
          </p:cNvPr>
          <p:cNvSpPr/>
          <p:nvPr/>
        </p:nvSpPr>
        <p:spPr>
          <a:xfrm>
            <a:off x="4666488" y="1700784"/>
            <a:ext cx="1970532" cy="1176527"/>
          </a:xfrm>
          <a:prstGeom prst="rect">
            <a:avLst/>
          </a:prstGeom>
          <a:blipFill>
            <a:blip r:embed="rId4" cstate="print"/>
            <a:stretch>
              <a:fillRect/>
            </a:stretch>
          </a:blipFill>
        </p:spPr>
        <p:txBody>
          <a:bodyPr wrap="square" lIns="0" tIns="0" rIns="0" bIns="0" rtlCol="0"/>
          <a:lstStyle/>
          <a:p>
            <a:endParaRPr/>
          </a:p>
        </p:txBody>
      </p:sp>
      <p:sp>
        <p:nvSpPr>
          <p:cNvPr id="15" name="object 7">
            <a:extLst>
              <a:ext uri="{FF2B5EF4-FFF2-40B4-BE49-F238E27FC236}">
                <a16:creationId xmlns:a16="http://schemas.microsoft.com/office/drawing/2014/main" xmlns="" id="{1712A542-3810-4B0A-A92C-C1CF0E3CBD85}"/>
              </a:ext>
            </a:extLst>
          </p:cNvPr>
          <p:cNvSpPr/>
          <p:nvPr/>
        </p:nvSpPr>
        <p:spPr>
          <a:xfrm>
            <a:off x="4701540" y="1735835"/>
            <a:ext cx="1850136" cy="1056132"/>
          </a:xfrm>
          <a:prstGeom prst="rect">
            <a:avLst/>
          </a:prstGeom>
          <a:blipFill>
            <a:blip r:embed="rId5" cstate="print"/>
            <a:stretch>
              <a:fillRect/>
            </a:stretch>
          </a:blipFill>
        </p:spPr>
        <p:txBody>
          <a:bodyPr wrap="square" lIns="0" tIns="0" rIns="0" bIns="0" rtlCol="0"/>
          <a:lstStyle/>
          <a:p>
            <a:endParaRPr/>
          </a:p>
        </p:txBody>
      </p:sp>
      <p:sp>
        <p:nvSpPr>
          <p:cNvPr id="16" name="object 8">
            <a:extLst>
              <a:ext uri="{FF2B5EF4-FFF2-40B4-BE49-F238E27FC236}">
                <a16:creationId xmlns:a16="http://schemas.microsoft.com/office/drawing/2014/main" xmlns="" id="{686C3313-6F94-409A-94E6-1FDCB03356D9}"/>
              </a:ext>
            </a:extLst>
          </p:cNvPr>
          <p:cNvSpPr/>
          <p:nvPr/>
        </p:nvSpPr>
        <p:spPr>
          <a:xfrm>
            <a:off x="4696967" y="1731264"/>
            <a:ext cx="1859280" cy="1065530"/>
          </a:xfrm>
          <a:custGeom>
            <a:avLst/>
            <a:gdLst/>
            <a:ahLst/>
            <a:cxnLst/>
            <a:rect l="l" t="t" r="r" b="b"/>
            <a:pathLst>
              <a:path w="1859279" h="1065530">
                <a:moveTo>
                  <a:pt x="0" y="1065276"/>
                </a:moveTo>
                <a:lnTo>
                  <a:pt x="1859280" y="1065276"/>
                </a:lnTo>
                <a:lnTo>
                  <a:pt x="1859280" y="0"/>
                </a:lnTo>
                <a:lnTo>
                  <a:pt x="0" y="0"/>
                </a:lnTo>
                <a:lnTo>
                  <a:pt x="0" y="1065276"/>
                </a:lnTo>
                <a:close/>
              </a:path>
            </a:pathLst>
          </a:custGeom>
          <a:ln w="9144">
            <a:solidFill>
              <a:srgbClr val="293946"/>
            </a:solidFill>
          </a:ln>
        </p:spPr>
        <p:txBody>
          <a:bodyPr wrap="square" lIns="0" tIns="0" rIns="0" bIns="0" rtlCol="0"/>
          <a:lstStyle/>
          <a:p>
            <a:endParaRPr/>
          </a:p>
        </p:txBody>
      </p:sp>
      <p:sp>
        <p:nvSpPr>
          <p:cNvPr id="17" name="object 9">
            <a:extLst>
              <a:ext uri="{FF2B5EF4-FFF2-40B4-BE49-F238E27FC236}">
                <a16:creationId xmlns:a16="http://schemas.microsoft.com/office/drawing/2014/main" xmlns="" id="{80C95D38-D398-4971-BF39-DACCAB263A77}"/>
              </a:ext>
            </a:extLst>
          </p:cNvPr>
          <p:cNvSpPr/>
          <p:nvPr/>
        </p:nvSpPr>
        <p:spPr>
          <a:xfrm>
            <a:off x="3144011" y="1883677"/>
            <a:ext cx="1743456" cy="1104887"/>
          </a:xfrm>
          <a:prstGeom prst="rect">
            <a:avLst/>
          </a:prstGeom>
          <a:blipFill>
            <a:blip r:embed="rId6" cstate="print"/>
            <a:stretch>
              <a:fillRect/>
            </a:stretch>
          </a:blipFill>
        </p:spPr>
        <p:txBody>
          <a:bodyPr wrap="square" lIns="0" tIns="0" rIns="0" bIns="0" rtlCol="0"/>
          <a:lstStyle/>
          <a:p>
            <a:endParaRPr/>
          </a:p>
        </p:txBody>
      </p:sp>
      <p:sp>
        <p:nvSpPr>
          <p:cNvPr id="18" name="object 10">
            <a:extLst>
              <a:ext uri="{FF2B5EF4-FFF2-40B4-BE49-F238E27FC236}">
                <a16:creationId xmlns:a16="http://schemas.microsoft.com/office/drawing/2014/main" xmlns="" id="{5DFA1489-0A50-4FAD-B467-499A6D43ACC6}"/>
              </a:ext>
            </a:extLst>
          </p:cNvPr>
          <p:cNvSpPr/>
          <p:nvPr/>
        </p:nvSpPr>
        <p:spPr>
          <a:xfrm>
            <a:off x="3179064" y="1918717"/>
            <a:ext cx="1623060" cy="984503"/>
          </a:xfrm>
          <a:prstGeom prst="rect">
            <a:avLst/>
          </a:prstGeom>
          <a:blipFill>
            <a:blip r:embed="rId7" cstate="print"/>
            <a:stretch>
              <a:fillRect/>
            </a:stretch>
          </a:blipFill>
        </p:spPr>
        <p:txBody>
          <a:bodyPr wrap="square" lIns="0" tIns="0" rIns="0" bIns="0" rtlCol="0"/>
          <a:lstStyle/>
          <a:p>
            <a:endParaRPr/>
          </a:p>
        </p:txBody>
      </p:sp>
      <p:sp>
        <p:nvSpPr>
          <p:cNvPr id="27" name="object 11">
            <a:extLst>
              <a:ext uri="{FF2B5EF4-FFF2-40B4-BE49-F238E27FC236}">
                <a16:creationId xmlns:a16="http://schemas.microsoft.com/office/drawing/2014/main" xmlns="" id="{151A3669-B71A-4CE6-ADF8-E7ACC01D4F1B}"/>
              </a:ext>
            </a:extLst>
          </p:cNvPr>
          <p:cNvSpPr/>
          <p:nvPr/>
        </p:nvSpPr>
        <p:spPr>
          <a:xfrm>
            <a:off x="3174493" y="1914145"/>
            <a:ext cx="1632585" cy="993775"/>
          </a:xfrm>
          <a:custGeom>
            <a:avLst/>
            <a:gdLst/>
            <a:ahLst/>
            <a:cxnLst/>
            <a:rect l="l" t="t" r="r" b="b"/>
            <a:pathLst>
              <a:path w="1632585" h="993775">
                <a:moveTo>
                  <a:pt x="0" y="993648"/>
                </a:moveTo>
                <a:lnTo>
                  <a:pt x="1632204" y="993648"/>
                </a:lnTo>
                <a:lnTo>
                  <a:pt x="1632204" y="0"/>
                </a:lnTo>
                <a:lnTo>
                  <a:pt x="0" y="0"/>
                </a:lnTo>
                <a:lnTo>
                  <a:pt x="0" y="993648"/>
                </a:lnTo>
                <a:close/>
              </a:path>
            </a:pathLst>
          </a:custGeom>
          <a:ln w="9144">
            <a:solidFill>
              <a:srgbClr val="293946"/>
            </a:solidFill>
          </a:ln>
        </p:spPr>
        <p:txBody>
          <a:bodyPr wrap="square" lIns="0" tIns="0" rIns="0" bIns="0" rtlCol="0"/>
          <a:lstStyle/>
          <a:p>
            <a:endParaRPr/>
          </a:p>
        </p:txBody>
      </p:sp>
      <p:sp>
        <p:nvSpPr>
          <p:cNvPr id="28" name="object 12">
            <a:extLst>
              <a:ext uri="{FF2B5EF4-FFF2-40B4-BE49-F238E27FC236}">
                <a16:creationId xmlns:a16="http://schemas.microsoft.com/office/drawing/2014/main" xmlns="" id="{0D56E709-1E19-4564-9A05-051CA75F8103}"/>
              </a:ext>
            </a:extLst>
          </p:cNvPr>
          <p:cNvSpPr/>
          <p:nvPr/>
        </p:nvSpPr>
        <p:spPr>
          <a:xfrm>
            <a:off x="6467855" y="2031479"/>
            <a:ext cx="1458468" cy="1106436"/>
          </a:xfrm>
          <a:prstGeom prst="rect">
            <a:avLst/>
          </a:prstGeom>
          <a:blipFill>
            <a:blip r:embed="rId8" cstate="print"/>
            <a:stretch>
              <a:fillRect/>
            </a:stretch>
          </a:blipFill>
        </p:spPr>
        <p:txBody>
          <a:bodyPr wrap="square" lIns="0" tIns="0" rIns="0" bIns="0" rtlCol="0"/>
          <a:lstStyle/>
          <a:p>
            <a:endParaRPr/>
          </a:p>
        </p:txBody>
      </p:sp>
      <p:sp>
        <p:nvSpPr>
          <p:cNvPr id="29" name="object 13">
            <a:extLst>
              <a:ext uri="{FF2B5EF4-FFF2-40B4-BE49-F238E27FC236}">
                <a16:creationId xmlns:a16="http://schemas.microsoft.com/office/drawing/2014/main" xmlns="" id="{274ABD56-B0DF-4FEF-9BEB-BA412F4C4199}"/>
              </a:ext>
            </a:extLst>
          </p:cNvPr>
          <p:cNvSpPr/>
          <p:nvPr/>
        </p:nvSpPr>
        <p:spPr>
          <a:xfrm>
            <a:off x="6502909" y="2066545"/>
            <a:ext cx="1338071" cy="986027"/>
          </a:xfrm>
          <a:prstGeom prst="rect">
            <a:avLst/>
          </a:prstGeom>
          <a:blipFill>
            <a:blip r:embed="rId9" cstate="print"/>
            <a:stretch>
              <a:fillRect/>
            </a:stretch>
          </a:blipFill>
        </p:spPr>
        <p:txBody>
          <a:bodyPr wrap="square" lIns="0" tIns="0" rIns="0" bIns="0" rtlCol="0"/>
          <a:lstStyle/>
          <a:p>
            <a:endParaRPr/>
          </a:p>
        </p:txBody>
      </p:sp>
      <p:sp>
        <p:nvSpPr>
          <p:cNvPr id="30" name="object 14">
            <a:extLst>
              <a:ext uri="{FF2B5EF4-FFF2-40B4-BE49-F238E27FC236}">
                <a16:creationId xmlns:a16="http://schemas.microsoft.com/office/drawing/2014/main" xmlns="" id="{1A4075E2-E7AC-4E32-A18F-F1E06A0512FA}"/>
              </a:ext>
            </a:extLst>
          </p:cNvPr>
          <p:cNvSpPr/>
          <p:nvPr/>
        </p:nvSpPr>
        <p:spPr>
          <a:xfrm>
            <a:off x="6498335" y="2061972"/>
            <a:ext cx="1347470" cy="995680"/>
          </a:xfrm>
          <a:custGeom>
            <a:avLst/>
            <a:gdLst/>
            <a:ahLst/>
            <a:cxnLst/>
            <a:rect l="l" t="t" r="r" b="b"/>
            <a:pathLst>
              <a:path w="1347470" h="995680">
                <a:moveTo>
                  <a:pt x="0" y="995172"/>
                </a:moveTo>
                <a:lnTo>
                  <a:pt x="1347215" y="995172"/>
                </a:lnTo>
                <a:lnTo>
                  <a:pt x="1347215" y="0"/>
                </a:lnTo>
                <a:lnTo>
                  <a:pt x="0" y="0"/>
                </a:lnTo>
                <a:lnTo>
                  <a:pt x="0" y="995172"/>
                </a:lnTo>
                <a:close/>
              </a:path>
            </a:pathLst>
          </a:custGeom>
          <a:ln w="9143">
            <a:solidFill>
              <a:srgbClr val="293946"/>
            </a:solidFill>
          </a:ln>
        </p:spPr>
        <p:txBody>
          <a:bodyPr wrap="square" lIns="0" tIns="0" rIns="0" bIns="0" rtlCol="0"/>
          <a:lstStyle/>
          <a:p>
            <a:endParaRPr/>
          </a:p>
        </p:txBody>
      </p:sp>
      <p:sp>
        <p:nvSpPr>
          <p:cNvPr id="31" name="object 15">
            <a:extLst>
              <a:ext uri="{FF2B5EF4-FFF2-40B4-BE49-F238E27FC236}">
                <a16:creationId xmlns:a16="http://schemas.microsoft.com/office/drawing/2014/main" xmlns="" id="{29376A95-76B7-497A-94BF-D9AB79E83593}"/>
              </a:ext>
            </a:extLst>
          </p:cNvPr>
          <p:cNvSpPr/>
          <p:nvPr/>
        </p:nvSpPr>
        <p:spPr>
          <a:xfrm>
            <a:off x="8962643" y="1615439"/>
            <a:ext cx="1559052" cy="1321308"/>
          </a:xfrm>
          <a:prstGeom prst="rect">
            <a:avLst/>
          </a:prstGeom>
          <a:blipFill>
            <a:blip r:embed="rId10" cstate="print"/>
            <a:stretch>
              <a:fillRect/>
            </a:stretch>
          </a:blipFill>
        </p:spPr>
        <p:txBody>
          <a:bodyPr wrap="square" lIns="0" tIns="0" rIns="0" bIns="0" rtlCol="0"/>
          <a:lstStyle/>
          <a:p>
            <a:endParaRPr/>
          </a:p>
        </p:txBody>
      </p:sp>
      <p:sp>
        <p:nvSpPr>
          <p:cNvPr id="32" name="object 16">
            <a:extLst>
              <a:ext uri="{FF2B5EF4-FFF2-40B4-BE49-F238E27FC236}">
                <a16:creationId xmlns:a16="http://schemas.microsoft.com/office/drawing/2014/main" xmlns="" id="{603EFD30-9383-43C5-A552-2A41F8795284}"/>
              </a:ext>
            </a:extLst>
          </p:cNvPr>
          <p:cNvSpPr/>
          <p:nvPr/>
        </p:nvSpPr>
        <p:spPr>
          <a:xfrm>
            <a:off x="8997696" y="1650492"/>
            <a:ext cx="1438655" cy="1200912"/>
          </a:xfrm>
          <a:prstGeom prst="rect">
            <a:avLst/>
          </a:prstGeom>
          <a:blipFill>
            <a:blip r:embed="rId11" cstate="print"/>
            <a:stretch>
              <a:fillRect/>
            </a:stretch>
          </a:blipFill>
        </p:spPr>
        <p:txBody>
          <a:bodyPr wrap="square" lIns="0" tIns="0" rIns="0" bIns="0" rtlCol="0"/>
          <a:lstStyle/>
          <a:p>
            <a:endParaRPr/>
          </a:p>
        </p:txBody>
      </p:sp>
      <p:sp>
        <p:nvSpPr>
          <p:cNvPr id="33" name="object 17">
            <a:extLst>
              <a:ext uri="{FF2B5EF4-FFF2-40B4-BE49-F238E27FC236}">
                <a16:creationId xmlns:a16="http://schemas.microsoft.com/office/drawing/2014/main" xmlns="" id="{FD1E2D9F-7DC1-406E-AE7E-2F58A7E0DBB4}"/>
              </a:ext>
            </a:extLst>
          </p:cNvPr>
          <p:cNvSpPr/>
          <p:nvPr/>
        </p:nvSpPr>
        <p:spPr>
          <a:xfrm>
            <a:off x="8993123" y="1645920"/>
            <a:ext cx="1447800" cy="1210310"/>
          </a:xfrm>
          <a:custGeom>
            <a:avLst/>
            <a:gdLst/>
            <a:ahLst/>
            <a:cxnLst/>
            <a:rect l="l" t="t" r="r" b="b"/>
            <a:pathLst>
              <a:path w="1447800" h="1210310">
                <a:moveTo>
                  <a:pt x="0" y="1210055"/>
                </a:moveTo>
                <a:lnTo>
                  <a:pt x="1447800" y="1210055"/>
                </a:lnTo>
                <a:lnTo>
                  <a:pt x="1447800" y="0"/>
                </a:lnTo>
                <a:lnTo>
                  <a:pt x="0" y="0"/>
                </a:lnTo>
                <a:lnTo>
                  <a:pt x="0" y="1210055"/>
                </a:lnTo>
                <a:close/>
              </a:path>
            </a:pathLst>
          </a:custGeom>
          <a:ln w="9144">
            <a:solidFill>
              <a:srgbClr val="293946"/>
            </a:solidFill>
          </a:ln>
        </p:spPr>
        <p:txBody>
          <a:bodyPr wrap="square" lIns="0" tIns="0" rIns="0" bIns="0" rtlCol="0"/>
          <a:lstStyle/>
          <a:p>
            <a:endParaRPr/>
          </a:p>
        </p:txBody>
      </p:sp>
      <p:sp>
        <p:nvSpPr>
          <p:cNvPr id="34" name="object 18">
            <a:extLst>
              <a:ext uri="{FF2B5EF4-FFF2-40B4-BE49-F238E27FC236}">
                <a16:creationId xmlns:a16="http://schemas.microsoft.com/office/drawing/2014/main" xmlns="" id="{03B44759-DCE4-44DC-AC8B-E95CB0300A44}"/>
              </a:ext>
            </a:extLst>
          </p:cNvPr>
          <p:cNvSpPr/>
          <p:nvPr/>
        </p:nvSpPr>
        <p:spPr>
          <a:xfrm>
            <a:off x="1705355" y="1685545"/>
            <a:ext cx="1763268" cy="1156715"/>
          </a:xfrm>
          <a:prstGeom prst="rect">
            <a:avLst/>
          </a:prstGeom>
          <a:blipFill>
            <a:blip r:embed="rId12" cstate="print"/>
            <a:stretch>
              <a:fillRect/>
            </a:stretch>
          </a:blipFill>
        </p:spPr>
        <p:txBody>
          <a:bodyPr wrap="square" lIns="0" tIns="0" rIns="0" bIns="0" rtlCol="0"/>
          <a:lstStyle/>
          <a:p>
            <a:endParaRPr/>
          </a:p>
        </p:txBody>
      </p:sp>
      <p:sp>
        <p:nvSpPr>
          <p:cNvPr id="35" name="object 19">
            <a:extLst>
              <a:ext uri="{FF2B5EF4-FFF2-40B4-BE49-F238E27FC236}">
                <a16:creationId xmlns:a16="http://schemas.microsoft.com/office/drawing/2014/main" xmlns="" id="{89917A19-A667-4E6D-97C1-89A1C239685A}"/>
              </a:ext>
            </a:extLst>
          </p:cNvPr>
          <p:cNvSpPr/>
          <p:nvPr/>
        </p:nvSpPr>
        <p:spPr>
          <a:xfrm>
            <a:off x="1740408" y="1720596"/>
            <a:ext cx="1642872" cy="1036319"/>
          </a:xfrm>
          <a:prstGeom prst="rect">
            <a:avLst/>
          </a:prstGeom>
          <a:blipFill>
            <a:blip r:embed="rId13" cstate="print"/>
            <a:stretch>
              <a:fillRect/>
            </a:stretch>
          </a:blipFill>
        </p:spPr>
        <p:txBody>
          <a:bodyPr wrap="square" lIns="0" tIns="0" rIns="0" bIns="0" rtlCol="0"/>
          <a:lstStyle/>
          <a:p>
            <a:endParaRPr/>
          </a:p>
        </p:txBody>
      </p:sp>
      <p:sp>
        <p:nvSpPr>
          <p:cNvPr id="36" name="object 20">
            <a:extLst>
              <a:ext uri="{FF2B5EF4-FFF2-40B4-BE49-F238E27FC236}">
                <a16:creationId xmlns:a16="http://schemas.microsoft.com/office/drawing/2014/main" xmlns="" id="{794430B7-4109-43BD-877A-EC21F7C0F345}"/>
              </a:ext>
            </a:extLst>
          </p:cNvPr>
          <p:cNvSpPr/>
          <p:nvPr/>
        </p:nvSpPr>
        <p:spPr>
          <a:xfrm>
            <a:off x="1735836" y="1716023"/>
            <a:ext cx="1652270" cy="1045844"/>
          </a:xfrm>
          <a:custGeom>
            <a:avLst/>
            <a:gdLst/>
            <a:ahLst/>
            <a:cxnLst/>
            <a:rect l="l" t="t" r="r" b="b"/>
            <a:pathLst>
              <a:path w="1652270" h="1045844">
                <a:moveTo>
                  <a:pt x="0" y="1045463"/>
                </a:moveTo>
                <a:lnTo>
                  <a:pt x="1652016" y="1045463"/>
                </a:lnTo>
                <a:lnTo>
                  <a:pt x="1652016" y="0"/>
                </a:lnTo>
                <a:lnTo>
                  <a:pt x="0" y="0"/>
                </a:lnTo>
                <a:lnTo>
                  <a:pt x="0" y="1045463"/>
                </a:lnTo>
                <a:close/>
              </a:path>
            </a:pathLst>
          </a:custGeom>
          <a:ln w="9144">
            <a:solidFill>
              <a:srgbClr val="293946"/>
            </a:solidFill>
          </a:ln>
        </p:spPr>
        <p:txBody>
          <a:bodyPr wrap="square" lIns="0" tIns="0" rIns="0" bIns="0" rtlCol="0"/>
          <a:lstStyle/>
          <a:p>
            <a:endParaRPr/>
          </a:p>
        </p:txBody>
      </p:sp>
      <p:sp>
        <p:nvSpPr>
          <p:cNvPr id="37" name="object 21">
            <a:extLst>
              <a:ext uri="{FF2B5EF4-FFF2-40B4-BE49-F238E27FC236}">
                <a16:creationId xmlns:a16="http://schemas.microsoft.com/office/drawing/2014/main" xmlns="" id="{9DC76C5D-E672-436F-9967-7797E5754F64}"/>
              </a:ext>
            </a:extLst>
          </p:cNvPr>
          <p:cNvSpPr txBox="1"/>
          <p:nvPr/>
        </p:nvSpPr>
        <p:spPr>
          <a:xfrm>
            <a:off x="1727404" y="3319398"/>
            <a:ext cx="4291965" cy="330200"/>
          </a:xfrm>
          <a:prstGeom prst="rect">
            <a:avLst/>
          </a:prstGeom>
        </p:spPr>
        <p:txBody>
          <a:bodyPr vert="horz" wrap="square" lIns="0" tIns="12065" rIns="0" bIns="0" rtlCol="0">
            <a:spAutoFit/>
          </a:bodyPr>
          <a:lstStyle/>
          <a:p>
            <a:pPr marL="12700" marR="5080">
              <a:spcBef>
                <a:spcPts val="95"/>
              </a:spcBef>
            </a:pPr>
            <a:r>
              <a:rPr sz="1000" spc="-5" dirty="0">
                <a:solidFill>
                  <a:srgbClr val="5D6F7E"/>
                </a:solidFill>
                <a:latin typeface="Arial"/>
                <a:cs typeface="Arial"/>
              </a:rPr>
              <a:t>A brief review of governance </a:t>
            </a:r>
            <a:r>
              <a:rPr sz="1000" spc="-10" dirty="0">
                <a:solidFill>
                  <a:srgbClr val="5D6F7E"/>
                </a:solidFill>
                <a:latin typeface="Arial"/>
                <a:cs typeface="Arial"/>
              </a:rPr>
              <a:t>arrangements in </a:t>
            </a:r>
            <a:r>
              <a:rPr sz="1000" spc="-5" dirty="0">
                <a:solidFill>
                  <a:srgbClr val="5D6F7E"/>
                </a:solidFill>
                <a:latin typeface="Arial"/>
                <a:cs typeface="Arial"/>
              </a:rPr>
              <a:t>Cancer Alliances across  </a:t>
            </a:r>
            <a:r>
              <a:rPr sz="1000" spc="-10" dirty="0">
                <a:solidFill>
                  <a:srgbClr val="5D6F7E"/>
                </a:solidFill>
                <a:latin typeface="Arial"/>
                <a:cs typeface="Arial"/>
              </a:rPr>
              <a:t>England </a:t>
            </a:r>
            <a:r>
              <a:rPr sz="1000" spc="-5" dirty="0">
                <a:solidFill>
                  <a:srgbClr val="5D6F7E"/>
                </a:solidFill>
                <a:latin typeface="Arial"/>
                <a:cs typeface="Arial"/>
              </a:rPr>
              <a:t>identified seven </a:t>
            </a:r>
            <a:r>
              <a:rPr sz="1000" dirty="0">
                <a:solidFill>
                  <a:srgbClr val="5D6F7E"/>
                </a:solidFill>
                <a:latin typeface="Arial"/>
                <a:cs typeface="Arial"/>
              </a:rPr>
              <a:t>key</a:t>
            </a:r>
            <a:r>
              <a:rPr sz="1000" spc="-15" dirty="0">
                <a:solidFill>
                  <a:srgbClr val="5D6F7E"/>
                </a:solidFill>
                <a:latin typeface="Arial"/>
                <a:cs typeface="Arial"/>
              </a:rPr>
              <a:t> </a:t>
            </a:r>
            <a:r>
              <a:rPr sz="1000" spc="-5" dirty="0">
                <a:solidFill>
                  <a:srgbClr val="5D6F7E"/>
                </a:solidFill>
                <a:latin typeface="Arial"/>
                <a:cs typeface="Arial"/>
              </a:rPr>
              <a:t>themes:</a:t>
            </a:r>
            <a:endParaRPr sz="1000">
              <a:latin typeface="Arial"/>
              <a:cs typeface="Arial"/>
            </a:endParaRPr>
          </a:p>
        </p:txBody>
      </p:sp>
      <p:sp>
        <p:nvSpPr>
          <p:cNvPr id="38" name="object 22">
            <a:extLst>
              <a:ext uri="{FF2B5EF4-FFF2-40B4-BE49-F238E27FC236}">
                <a16:creationId xmlns:a16="http://schemas.microsoft.com/office/drawing/2014/main" xmlns="" id="{00000012-5B2D-4647-BF0E-4A7CA70EEF74}"/>
              </a:ext>
            </a:extLst>
          </p:cNvPr>
          <p:cNvSpPr txBox="1"/>
          <p:nvPr/>
        </p:nvSpPr>
        <p:spPr>
          <a:xfrm>
            <a:off x="1727403" y="3776598"/>
            <a:ext cx="4293870" cy="1974258"/>
          </a:xfrm>
          <a:prstGeom prst="rect">
            <a:avLst/>
          </a:prstGeom>
        </p:spPr>
        <p:txBody>
          <a:bodyPr vert="horz" wrap="square" lIns="0" tIns="12065" rIns="0" bIns="0" rtlCol="0">
            <a:spAutoFit/>
          </a:bodyPr>
          <a:lstStyle/>
          <a:p>
            <a:pPr marL="241300" marR="5080" indent="-228600" algn="just">
              <a:spcBef>
                <a:spcPts val="95"/>
              </a:spcBef>
              <a:buAutoNum type="arabicPeriod"/>
              <a:tabLst>
                <a:tab pos="241300" algn="l"/>
              </a:tabLst>
            </a:pPr>
            <a:r>
              <a:rPr sz="1000" spc="-5" dirty="0">
                <a:solidFill>
                  <a:srgbClr val="5D6F7E"/>
                </a:solidFill>
                <a:latin typeface="Arial"/>
                <a:cs typeface="Arial"/>
              </a:rPr>
              <a:t>There </a:t>
            </a:r>
            <a:r>
              <a:rPr sz="1000" spc="-10" dirty="0">
                <a:solidFill>
                  <a:srgbClr val="5D6F7E"/>
                </a:solidFill>
                <a:latin typeface="Arial"/>
                <a:cs typeface="Arial"/>
              </a:rPr>
              <a:t>is </a:t>
            </a:r>
            <a:r>
              <a:rPr sz="1000" spc="-5" dirty="0">
                <a:solidFill>
                  <a:srgbClr val="5D6F7E"/>
                </a:solidFill>
                <a:latin typeface="Arial"/>
                <a:cs typeface="Arial"/>
              </a:rPr>
              <a:t>no </a:t>
            </a:r>
            <a:r>
              <a:rPr sz="1000" spc="-10" dirty="0">
                <a:solidFill>
                  <a:srgbClr val="5D6F7E"/>
                </a:solidFill>
                <a:latin typeface="Arial"/>
                <a:cs typeface="Arial"/>
              </a:rPr>
              <a:t>obvious ‘one-size </a:t>
            </a:r>
            <a:r>
              <a:rPr sz="1000" spc="-5" dirty="0">
                <a:solidFill>
                  <a:srgbClr val="5D6F7E"/>
                </a:solidFill>
                <a:latin typeface="Arial"/>
                <a:cs typeface="Arial"/>
              </a:rPr>
              <a:t>fits’ all </a:t>
            </a:r>
            <a:r>
              <a:rPr sz="1000" spc="-10" dirty="0">
                <a:solidFill>
                  <a:srgbClr val="5D6F7E"/>
                </a:solidFill>
                <a:latin typeface="Arial"/>
                <a:cs typeface="Arial"/>
              </a:rPr>
              <a:t>when it </a:t>
            </a:r>
            <a:r>
              <a:rPr sz="1000" spc="-5" dirty="0">
                <a:solidFill>
                  <a:srgbClr val="5D6F7E"/>
                </a:solidFill>
                <a:latin typeface="Arial"/>
                <a:cs typeface="Arial"/>
              </a:rPr>
              <a:t>comes to either </a:t>
            </a:r>
            <a:r>
              <a:rPr sz="1000" spc="-10" dirty="0">
                <a:solidFill>
                  <a:srgbClr val="5D6F7E"/>
                </a:solidFill>
                <a:latin typeface="Arial"/>
                <a:cs typeface="Arial"/>
              </a:rPr>
              <a:t>the  </a:t>
            </a:r>
            <a:r>
              <a:rPr sz="1000" spc="-5" dirty="0">
                <a:solidFill>
                  <a:srgbClr val="5D6F7E"/>
                </a:solidFill>
                <a:latin typeface="Arial"/>
                <a:cs typeface="Arial"/>
              </a:rPr>
              <a:t>structure </a:t>
            </a:r>
            <a:r>
              <a:rPr sz="1000" spc="-10" dirty="0">
                <a:solidFill>
                  <a:srgbClr val="5D6F7E"/>
                </a:solidFill>
                <a:latin typeface="Arial"/>
                <a:cs typeface="Arial"/>
              </a:rPr>
              <a:t>of </a:t>
            </a:r>
            <a:r>
              <a:rPr sz="1000" spc="-5" dirty="0">
                <a:solidFill>
                  <a:srgbClr val="5D6F7E"/>
                </a:solidFill>
                <a:latin typeface="Arial"/>
                <a:cs typeface="Arial"/>
              </a:rPr>
              <a:t>Cancer Alliance governance, or </a:t>
            </a:r>
            <a:r>
              <a:rPr sz="1000" spc="-10" dirty="0">
                <a:solidFill>
                  <a:srgbClr val="5D6F7E"/>
                </a:solidFill>
                <a:latin typeface="Arial"/>
                <a:cs typeface="Arial"/>
              </a:rPr>
              <a:t>the role </a:t>
            </a:r>
            <a:r>
              <a:rPr sz="1000" spc="-5" dirty="0">
                <a:solidFill>
                  <a:srgbClr val="5D6F7E"/>
                </a:solidFill>
                <a:latin typeface="Arial"/>
                <a:cs typeface="Arial"/>
              </a:rPr>
              <a:t>of Alliances </a:t>
            </a:r>
            <a:r>
              <a:rPr sz="1000" spc="-15" dirty="0">
                <a:solidFill>
                  <a:srgbClr val="5D6F7E"/>
                </a:solidFill>
                <a:latin typeface="Arial"/>
                <a:cs typeface="Arial"/>
              </a:rPr>
              <a:t>in  </a:t>
            </a:r>
            <a:r>
              <a:rPr sz="1000" spc="-5" dirty="0">
                <a:solidFill>
                  <a:srgbClr val="5D6F7E"/>
                </a:solidFill>
                <a:latin typeface="Arial"/>
                <a:cs typeface="Arial"/>
              </a:rPr>
              <a:t>relation to STPs </a:t>
            </a:r>
            <a:r>
              <a:rPr sz="1000" spc="-10" dirty="0">
                <a:solidFill>
                  <a:srgbClr val="5D6F7E"/>
                </a:solidFill>
                <a:latin typeface="Arial"/>
                <a:cs typeface="Arial"/>
              </a:rPr>
              <a:t>and the wider ‘Cancer</a:t>
            </a:r>
            <a:r>
              <a:rPr sz="1000" spc="30" dirty="0">
                <a:solidFill>
                  <a:srgbClr val="5D6F7E"/>
                </a:solidFill>
                <a:latin typeface="Arial"/>
                <a:cs typeface="Arial"/>
              </a:rPr>
              <a:t> </a:t>
            </a:r>
            <a:r>
              <a:rPr sz="1000" spc="-10" dirty="0">
                <a:solidFill>
                  <a:srgbClr val="5D6F7E"/>
                </a:solidFill>
                <a:latin typeface="Arial"/>
                <a:cs typeface="Arial"/>
              </a:rPr>
              <a:t>System.’</a:t>
            </a:r>
            <a:endParaRPr sz="1000">
              <a:latin typeface="Arial"/>
              <a:cs typeface="Arial"/>
            </a:endParaRPr>
          </a:p>
          <a:p>
            <a:pPr marL="241300" marR="5080" indent="-228600" algn="just">
              <a:spcBef>
                <a:spcPts val="300"/>
              </a:spcBef>
              <a:buAutoNum type="arabicPeriod"/>
              <a:tabLst>
                <a:tab pos="241300" algn="l"/>
              </a:tabLst>
            </a:pPr>
            <a:r>
              <a:rPr sz="1000" spc="-5" dirty="0">
                <a:solidFill>
                  <a:srgbClr val="5D6F7E"/>
                </a:solidFill>
                <a:latin typeface="Arial"/>
                <a:cs typeface="Arial"/>
              </a:rPr>
              <a:t>The </a:t>
            </a:r>
            <a:r>
              <a:rPr sz="1000" spc="-10" dirty="0">
                <a:solidFill>
                  <a:srgbClr val="5D6F7E"/>
                </a:solidFill>
                <a:latin typeface="Arial"/>
                <a:cs typeface="Arial"/>
              </a:rPr>
              <a:t>approach </a:t>
            </a:r>
            <a:r>
              <a:rPr sz="1000" spc="-5" dirty="0">
                <a:solidFill>
                  <a:srgbClr val="5D6F7E"/>
                </a:solidFill>
                <a:latin typeface="Arial"/>
                <a:cs typeface="Arial"/>
              </a:rPr>
              <a:t>taken </a:t>
            </a:r>
            <a:r>
              <a:rPr sz="1000" dirty="0">
                <a:solidFill>
                  <a:srgbClr val="5D6F7E"/>
                </a:solidFill>
                <a:latin typeface="Arial"/>
                <a:cs typeface="Arial"/>
              </a:rPr>
              <a:t>by </a:t>
            </a:r>
            <a:r>
              <a:rPr sz="1000" spc="-5" dirty="0">
                <a:solidFill>
                  <a:srgbClr val="5D6F7E"/>
                </a:solidFill>
                <a:latin typeface="Arial"/>
                <a:cs typeface="Arial"/>
              </a:rPr>
              <a:t>Alliances </a:t>
            </a:r>
            <a:r>
              <a:rPr sz="1000" spc="-10" dirty="0">
                <a:solidFill>
                  <a:srgbClr val="5D6F7E"/>
                </a:solidFill>
                <a:latin typeface="Arial"/>
                <a:cs typeface="Arial"/>
              </a:rPr>
              <a:t>in </a:t>
            </a:r>
            <a:r>
              <a:rPr sz="1000" spc="-5" dirty="0">
                <a:solidFill>
                  <a:srgbClr val="5D6F7E"/>
                </a:solidFill>
                <a:latin typeface="Arial"/>
                <a:cs typeface="Arial"/>
              </a:rPr>
              <a:t>balancing a focus on performance  </a:t>
            </a:r>
            <a:r>
              <a:rPr sz="1000" spc="-10" dirty="0">
                <a:solidFill>
                  <a:srgbClr val="5D6F7E"/>
                </a:solidFill>
                <a:latin typeface="Arial"/>
                <a:cs typeface="Arial"/>
              </a:rPr>
              <a:t>vs </a:t>
            </a:r>
            <a:r>
              <a:rPr sz="1000" spc="-5" dirty="0">
                <a:solidFill>
                  <a:srgbClr val="5D6F7E"/>
                </a:solidFill>
                <a:latin typeface="Arial"/>
                <a:cs typeface="Arial"/>
              </a:rPr>
              <a:t>transformation varies – they </a:t>
            </a:r>
            <a:r>
              <a:rPr sz="1000" spc="-10" dirty="0">
                <a:solidFill>
                  <a:srgbClr val="5D6F7E"/>
                </a:solidFill>
                <a:latin typeface="Arial"/>
                <a:cs typeface="Arial"/>
              </a:rPr>
              <a:t>have </a:t>
            </a:r>
            <a:r>
              <a:rPr sz="1000" spc="-5" dirty="0">
                <a:solidFill>
                  <a:srgbClr val="5D6F7E"/>
                </a:solidFill>
                <a:latin typeface="Arial"/>
                <a:cs typeface="Arial"/>
              </a:rPr>
              <a:t>a role to play </a:t>
            </a:r>
            <a:r>
              <a:rPr sz="1000" spc="-10" dirty="0">
                <a:solidFill>
                  <a:srgbClr val="5D6F7E"/>
                </a:solidFill>
                <a:latin typeface="Arial"/>
                <a:cs typeface="Arial"/>
              </a:rPr>
              <a:t>in both. </a:t>
            </a:r>
            <a:r>
              <a:rPr sz="1000" spc="-5" dirty="0">
                <a:solidFill>
                  <a:srgbClr val="5D6F7E"/>
                </a:solidFill>
                <a:latin typeface="Arial"/>
                <a:cs typeface="Arial"/>
              </a:rPr>
              <a:t>Some  Alliances recommended a </a:t>
            </a:r>
            <a:r>
              <a:rPr sz="1000" spc="-10" dirty="0">
                <a:solidFill>
                  <a:srgbClr val="5D6F7E"/>
                </a:solidFill>
                <a:latin typeface="Arial"/>
                <a:cs typeface="Arial"/>
              </a:rPr>
              <a:t>80/20 </a:t>
            </a:r>
            <a:r>
              <a:rPr sz="1000" spc="-5" dirty="0">
                <a:solidFill>
                  <a:srgbClr val="5D6F7E"/>
                </a:solidFill>
                <a:latin typeface="Arial"/>
                <a:cs typeface="Arial"/>
              </a:rPr>
              <a:t>split </a:t>
            </a:r>
            <a:r>
              <a:rPr sz="1000" spc="-10" dirty="0">
                <a:solidFill>
                  <a:srgbClr val="5D6F7E"/>
                </a:solidFill>
                <a:latin typeface="Arial"/>
                <a:cs typeface="Arial"/>
              </a:rPr>
              <a:t>between </a:t>
            </a:r>
            <a:r>
              <a:rPr sz="1000" spc="-5" dirty="0">
                <a:solidFill>
                  <a:srgbClr val="5D6F7E"/>
                </a:solidFill>
                <a:latin typeface="Arial"/>
                <a:cs typeface="Arial"/>
              </a:rPr>
              <a:t>transformation </a:t>
            </a:r>
            <a:r>
              <a:rPr sz="1000" spc="-10" dirty="0">
                <a:solidFill>
                  <a:srgbClr val="5D6F7E"/>
                </a:solidFill>
                <a:latin typeface="Arial"/>
                <a:cs typeface="Arial"/>
              </a:rPr>
              <a:t>and  </a:t>
            </a:r>
            <a:r>
              <a:rPr sz="1000" spc="-5" dirty="0">
                <a:solidFill>
                  <a:srgbClr val="5D6F7E"/>
                </a:solidFill>
                <a:latin typeface="Arial"/>
                <a:cs typeface="Arial"/>
              </a:rPr>
              <a:t>performance.</a:t>
            </a:r>
            <a:endParaRPr sz="1000">
              <a:latin typeface="Arial"/>
              <a:cs typeface="Arial"/>
            </a:endParaRPr>
          </a:p>
          <a:p>
            <a:pPr marL="241300" marR="6350" indent="-228600" algn="just">
              <a:spcBef>
                <a:spcPts val="300"/>
              </a:spcBef>
              <a:buAutoNum type="arabicPeriod"/>
              <a:tabLst>
                <a:tab pos="241300" algn="l"/>
              </a:tabLst>
            </a:pPr>
            <a:r>
              <a:rPr sz="1000" spc="-5" dirty="0">
                <a:solidFill>
                  <a:srgbClr val="5D6F7E"/>
                </a:solidFill>
                <a:latin typeface="Arial"/>
                <a:cs typeface="Arial"/>
              </a:rPr>
              <a:t>There </a:t>
            </a:r>
            <a:r>
              <a:rPr sz="1000" spc="-10" dirty="0">
                <a:solidFill>
                  <a:srgbClr val="5D6F7E"/>
                </a:solidFill>
                <a:latin typeface="Arial"/>
                <a:cs typeface="Arial"/>
              </a:rPr>
              <a:t>is </a:t>
            </a:r>
            <a:r>
              <a:rPr sz="1000" spc="-5" dirty="0">
                <a:solidFill>
                  <a:srgbClr val="5D6F7E"/>
                </a:solidFill>
                <a:latin typeface="Arial"/>
                <a:cs typeface="Arial"/>
              </a:rPr>
              <a:t>a place for patients </a:t>
            </a:r>
            <a:r>
              <a:rPr sz="1000" spc="-10" dirty="0">
                <a:solidFill>
                  <a:srgbClr val="5D6F7E"/>
                </a:solidFill>
                <a:latin typeface="Arial"/>
                <a:cs typeface="Arial"/>
              </a:rPr>
              <a:t>in </a:t>
            </a:r>
            <a:r>
              <a:rPr sz="1000" spc="-5" dirty="0">
                <a:solidFill>
                  <a:srgbClr val="5D6F7E"/>
                </a:solidFill>
                <a:latin typeface="Arial"/>
                <a:cs typeface="Arial"/>
              </a:rPr>
              <a:t>governance, although patient  involvement </a:t>
            </a:r>
            <a:r>
              <a:rPr sz="1000" spc="-10" dirty="0">
                <a:solidFill>
                  <a:srgbClr val="5D6F7E"/>
                </a:solidFill>
                <a:latin typeface="Arial"/>
                <a:cs typeface="Arial"/>
              </a:rPr>
              <a:t>is not </a:t>
            </a:r>
            <a:r>
              <a:rPr sz="1000" spc="-5" dirty="0">
                <a:solidFill>
                  <a:srgbClr val="5D6F7E"/>
                </a:solidFill>
                <a:latin typeface="Arial"/>
                <a:cs typeface="Arial"/>
              </a:rPr>
              <a:t>standardised across</a:t>
            </a:r>
            <a:r>
              <a:rPr sz="1000" dirty="0">
                <a:solidFill>
                  <a:srgbClr val="5D6F7E"/>
                </a:solidFill>
                <a:latin typeface="Arial"/>
                <a:cs typeface="Arial"/>
              </a:rPr>
              <a:t> </a:t>
            </a:r>
            <a:r>
              <a:rPr sz="1000" spc="-5" dirty="0">
                <a:solidFill>
                  <a:srgbClr val="5D6F7E"/>
                </a:solidFill>
                <a:latin typeface="Arial"/>
                <a:cs typeface="Arial"/>
              </a:rPr>
              <a:t>Alliances</a:t>
            </a:r>
            <a:endParaRPr sz="1000">
              <a:latin typeface="Arial"/>
              <a:cs typeface="Arial"/>
            </a:endParaRPr>
          </a:p>
          <a:p>
            <a:pPr marL="241300" marR="5080" indent="-228600" algn="just">
              <a:spcBef>
                <a:spcPts val="305"/>
              </a:spcBef>
              <a:buAutoNum type="arabicPeriod"/>
              <a:tabLst>
                <a:tab pos="241300" algn="l"/>
              </a:tabLst>
            </a:pPr>
            <a:r>
              <a:rPr sz="1000" spc="-5" dirty="0">
                <a:solidFill>
                  <a:srgbClr val="5D6F7E"/>
                </a:solidFill>
                <a:latin typeface="Arial"/>
                <a:cs typeface="Arial"/>
              </a:rPr>
              <a:t>Strong relationships with senior leadership </a:t>
            </a:r>
            <a:r>
              <a:rPr sz="1000" spc="-10" dirty="0">
                <a:solidFill>
                  <a:srgbClr val="5D6F7E"/>
                </a:solidFill>
                <a:latin typeface="Arial"/>
                <a:cs typeface="Arial"/>
              </a:rPr>
              <a:t>(i.e. </a:t>
            </a:r>
            <a:r>
              <a:rPr sz="1000" spc="-5" dirty="0">
                <a:solidFill>
                  <a:srgbClr val="5D6F7E"/>
                </a:solidFill>
                <a:latin typeface="Arial"/>
                <a:cs typeface="Arial"/>
              </a:rPr>
              <a:t>COOs) </a:t>
            </a:r>
            <a:r>
              <a:rPr sz="1000" spc="-10" dirty="0">
                <a:solidFill>
                  <a:srgbClr val="5D6F7E"/>
                </a:solidFill>
                <a:latin typeface="Arial"/>
                <a:cs typeface="Arial"/>
              </a:rPr>
              <a:t>in </a:t>
            </a:r>
            <a:r>
              <a:rPr sz="1000" spc="-5" dirty="0">
                <a:solidFill>
                  <a:srgbClr val="5D6F7E"/>
                </a:solidFill>
                <a:latin typeface="Arial"/>
                <a:cs typeface="Arial"/>
              </a:rPr>
              <a:t>provider  organisations </a:t>
            </a:r>
            <a:r>
              <a:rPr sz="1000" spc="-10" dirty="0">
                <a:solidFill>
                  <a:srgbClr val="5D6F7E"/>
                </a:solidFill>
                <a:latin typeface="Arial"/>
                <a:cs typeface="Arial"/>
              </a:rPr>
              <a:t>is </a:t>
            </a:r>
            <a:r>
              <a:rPr sz="1000" spc="-5" dirty="0">
                <a:solidFill>
                  <a:srgbClr val="5D6F7E"/>
                </a:solidFill>
                <a:latin typeface="Arial"/>
                <a:cs typeface="Arial"/>
              </a:rPr>
              <a:t>imperative to enable </a:t>
            </a:r>
            <a:r>
              <a:rPr sz="1000" spc="-10" dirty="0">
                <a:solidFill>
                  <a:srgbClr val="5D6F7E"/>
                </a:solidFill>
                <a:latin typeface="Arial"/>
                <a:cs typeface="Arial"/>
              </a:rPr>
              <a:t>the </a:t>
            </a:r>
            <a:r>
              <a:rPr sz="1000" spc="-5" dirty="0">
                <a:solidFill>
                  <a:srgbClr val="5D6F7E"/>
                </a:solidFill>
                <a:latin typeface="Arial"/>
                <a:cs typeface="Arial"/>
              </a:rPr>
              <a:t>Alliance to support  performance improvement </a:t>
            </a:r>
            <a:r>
              <a:rPr sz="1000" spc="-10" dirty="0">
                <a:solidFill>
                  <a:srgbClr val="5D6F7E"/>
                </a:solidFill>
                <a:latin typeface="Arial"/>
                <a:cs typeface="Arial"/>
              </a:rPr>
              <a:t>in </a:t>
            </a:r>
            <a:r>
              <a:rPr sz="1000" spc="-5" dirty="0">
                <a:solidFill>
                  <a:srgbClr val="5D6F7E"/>
                </a:solidFill>
                <a:latin typeface="Arial"/>
                <a:cs typeface="Arial"/>
              </a:rPr>
              <a:t>particular. Some </a:t>
            </a:r>
            <a:r>
              <a:rPr sz="1000" spc="-15" dirty="0">
                <a:solidFill>
                  <a:srgbClr val="5D6F7E"/>
                </a:solidFill>
                <a:latin typeface="Arial"/>
                <a:cs typeface="Arial"/>
              </a:rPr>
              <a:t>have </a:t>
            </a:r>
            <a:r>
              <a:rPr sz="1000" spc="-5" dirty="0">
                <a:solidFill>
                  <a:srgbClr val="5D6F7E"/>
                </a:solidFill>
                <a:latin typeface="Arial"/>
                <a:cs typeface="Arial"/>
              </a:rPr>
              <a:t>a dedicated  performance lead (or operations director) working across </a:t>
            </a:r>
            <a:r>
              <a:rPr sz="1000" spc="-10" dirty="0">
                <a:solidFill>
                  <a:srgbClr val="5D6F7E"/>
                </a:solidFill>
                <a:latin typeface="Arial"/>
                <a:cs typeface="Arial"/>
              </a:rPr>
              <a:t>the</a:t>
            </a:r>
            <a:r>
              <a:rPr sz="1000" dirty="0">
                <a:solidFill>
                  <a:srgbClr val="5D6F7E"/>
                </a:solidFill>
                <a:latin typeface="Arial"/>
                <a:cs typeface="Arial"/>
              </a:rPr>
              <a:t> </a:t>
            </a:r>
            <a:r>
              <a:rPr sz="1000" spc="-5" dirty="0">
                <a:solidFill>
                  <a:srgbClr val="5D6F7E"/>
                </a:solidFill>
                <a:latin typeface="Arial"/>
                <a:cs typeface="Arial"/>
              </a:rPr>
              <a:t>system.</a:t>
            </a:r>
            <a:endParaRPr sz="1000">
              <a:latin typeface="Arial"/>
              <a:cs typeface="Arial"/>
            </a:endParaRPr>
          </a:p>
        </p:txBody>
      </p:sp>
      <p:sp>
        <p:nvSpPr>
          <p:cNvPr id="39" name="object 23">
            <a:extLst>
              <a:ext uri="{FF2B5EF4-FFF2-40B4-BE49-F238E27FC236}">
                <a16:creationId xmlns:a16="http://schemas.microsoft.com/office/drawing/2014/main" xmlns="" id="{0DB9C8CD-1FAE-4B5D-987E-F0EF17A4EDBD}"/>
              </a:ext>
            </a:extLst>
          </p:cNvPr>
          <p:cNvSpPr txBox="1"/>
          <p:nvPr/>
        </p:nvSpPr>
        <p:spPr>
          <a:xfrm>
            <a:off x="6174994" y="3319398"/>
            <a:ext cx="4292600" cy="825500"/>
          </a:xfrm>
          <a:prstGeom prst="rect">
            <a:avLst/>
          </a:prstGeom>
        </p:spPr>
        <p:txBody>
          <a:bodyPr vert="horz" wrap="square" lIns="0" tIns="12065" rIns="0" bIns="0" rtlCol="0">
            <a:spAutoFit/>
          </a:bodyPr>
          <a:lstStyle/>
          <a:p>
            <a:pPr marL="241300" marR="5080" indent="-228600" algn="just">
              <a:spcBef>
                <a:spcPts val="95"/>
              </a:spcBef>
              <a:buAutoNum type="arabicPeriod" startAt="5"/>
              <a:tabLst>
                <a:tab pos="241300" algn="l"/>
              </a:tabLst>
            </a:pPr>
            <a:r>
              <a:rPr sz="1000" spc="-5" dirty="0">
                <a:solidFill>
                  <a:srgbClr val="5D6F7E"/>
                </a:solidFill>
                <a:latin typeface="Arial"/>
                <a:cs typeface="Arial"/>
              </a:rPr>
              <a:t>The </a:t>
            </a:r>
            <a:r>
              <a:rPr sz="1000" spc="-10" dirty="0">
                <a:solidFill>
                  <a:srgbClr val="5D6F7E"/>
                </a:solidFill>
                <a:latin typeface="Arial"/>
                <a:cs typeface="Arial"/>
              </a:rPr>
              <a:t>way the </a:t>
            </a:r>
            <a:r>
              <a:rPr sz="1000" spc="-5" dirty="0">
                <a:solidFill>
                  <a:srgbClr val="5D6F7E"/>
                </a:solidFill>
                <a:latin typeface="Arial"/>
                <a:cs typeface="Arial"/>
              </a:rPr>
              <a:t>Alliance fits into </a:t>
            </a:r>
            <a:r>
              <a:rPr sz="1000" spc="-10" dirty="0">
                <a:solidFill>
                  <a:srgbClr val="5D6F7E"/>
                </a:solidFill>
                <a:latin typeface="Arial"/>
                <a:cs typeface="Arial"/>
              </a:rPr>
              <a:t>the wider </a:t>
            </a:r>
            <a:r>
              <a:rPr sz="1000" spc="-5" dirty="0">
                <a:solidFill>
                  <a:srgbClr val="5D6F7E"/>
                </a:solidFill>
                <a:latin typeface="Arial"/>
                <a:cs typeface="Arial"/>
              </a:rPr>
              <a:t>STP/ICS structure, </a:t>
            </a:r>
            <a:r>
              <a:rPr sz="1000" spc="-10" dirty="0">
                <a:solidFill>
                  <a:srgbClr val="5D6F7E"/>
                </a:solidFill>
                <a:latin typeface="Arial"/>
                <a:cs typeface="Arial"/>
              </a:rPr>
              <a:t>and </a:t>
            </a:r>
            <a:r>
              <a:rPr sz="1000" spc="-5" dirty="0">
                <a:solidFill>
                  <a:srgbClr val="5D6F7E"/>
                </a:solidFill>
                <a:latin typeface="Arial"/>
                <a:cs typeface="Arial"/>
              </a:rPr>
              <a:t>its role  </a:t>
            </a:r>
            <a:r>
              <a:rPr sz="1000" spc="-10" dirty="0">
                <a:solidFill>
                  <a:srgbClr val="5D6F7E"/>
                </a:solidFill>
                <a:latin typeface="Arial"/>
                <a:cs typeface="Arial"/>
              </a:rPr>
              <a:t>within </a:t>
            </a:r>
            <a:r>
              <a:rPr sz="1000" spc="-5" dirty="0">
                <a:solidFill>
                  <a:srgbClr val="5D6F7E"/>
                </a:solidFill>
                <a:latin typeface="Arial"/>
                <a:cs typeface="Arial"/>
              </a:rPr>
              <a:t>this, </a:t>
            </a:r>
            <a:r>
              <a:rPr sz="1000" dirty="0">
                <a:solidFill>
                  <a:srgbClr val="5D6F7E"/>
                </a:solidFill>
                <a:latin typeface="Arial"/>
                <a:cs typeface="Arial"/>
              </a:rPr>
              <a:t>must </a:t>
            </a:r>
            <a:r>
              <a:rPr sz="1000" spc="-5" dirty="0">
                <a:solidFill>
                  <a:srgbClr val="5D6F7E"/>
                </a:solidFill>
                <a:latin typeface="Arial"/>
                <a:cs typeface="Arial"/>
              </a:rPr>
              <a:t>be defined</a:t>
            </a:r>
            <a:endParaRPr sz="1000">
              <a:latin typeface="Arial"/>
              <a:cs typeface="Arial"/>
            </a:endParaRPr>
          </a:p>
          <a:p>
            <a:pPr marL="241300" marR="5080" indent="-228600" algn="just">
              <a:spcBef>
                <a:spcPts val="300"/>
              </a:spcBef>
              <a:buAutoNum type="arabicPeriod" startAt="5"/>
              <a:tabLst>
                <a:tab pos="241300" algn="l"/>
              </a:tabLst>
            </a:pPr>
            <a:r>
              <a:rPr sz="1000" spc="-5" dirty="0">
                <a:solidFill>
                  <a:srgbClr val="5D6F7E"/>
                </a:solidFill>
                <a:latin typeface="Arial"/>
                <a:cs typeface="Arial"/>
              </a:rPr>
              <a:t>The importance </a:t>
            </a:r>
            <a:r>
              <a:rPr sz="1000" spc="-10" dirty="0">
                <a:solidFill>
                  <a:srgbClr val="5D6F7E"/>
                </a:solidFill>
                <a:latin typeface="Arial"/>
                <a:cs typeface="Arial"/>
              </a:rPr>
              <a:t>of </a:t>
            </a:r>
            <a:r>
              <a:rPr sz="1000" spc="-5" dirty="0">
                <a:solidFill>
                  <a:srgbClr val="5D6F7E"/>
                </a:solidFill>
                <a:latin typeface="Arial"/>
                <a:cs typeface="Arial"/>
              </a:rPr>
              <a:t>communication </a:t>
            </a:r>
            <a:r>
              <a:rPr sz="1000" spc="-10" dirty="0">
                <a:solidFill>
                  <a:srgbClr val="5D6F7E"/>
                </a:solidFill>
                <a:latin typeface="Arial"/>
                <a:cs typeface="Arial"/>
              </a:rPr>
              <a:t>and engagement </a:t>
            </a:r>
            <a:r>
              <a:rPr sz="1000" spc="-5" dirty="0">
                <a:solidFill>
                  <a:srgbClr val="5D6F7E"/>
                </a:solidFill>
                <a:latin typeface="Arial"/>
                <a:cs typeface="Arial"/>
              </a:rPr>
              <a:t>across  stakeholders </a:t>
            </a:r>
            <a:r>
              <a:rPr sz="1000" dirty="0">
                <a:solidFill>
                  <a:srgbClr val="5D6F7E"/>
                </a:solidFill>
                <a:latin typeface="Arial"/>
                <a:cs typeface="Arial"/>
              </a:rPr>
              <a:t>must </a:t>
            </a:r>
            <a:r>
              <a:rPr sz="1000" spc="-5" dirty="0">
                <a:solidFill>
                  <a:srgbClr val="5D6F7E"/>
                </a:solidFill>
                <a:latin typeface="Arial"/>
                <a:cs typeface="Arial"/>
              </a:rPr>
              <a:t>not be forgotten. The </a:t>
            </a:r>
            <a:r>
              <a:rPr sz="1000" spc="-10" dirty="0">
                <a:solidFill>
                  <a:srgbClr val="5D6F7E"/>
                </a:solidFill>
                <a:latin typeface="Arial"/>
                <a:cs typeface="Arial"/>
              </a:rPr>
              <a:t>specific </a:t>
            </a:r>
            <a:r>
              <a:rPr sz="1000" spc="-5" dirty="0">
                <a:solidFill>
                  <a:srgbClr val="5D6F7E"/>
                </a:solidFill>
                <a:latin typeface="Arial"/>
                <a:cs typeface="Arial"/>
              </a:rPr>
              <a:t>role of the </a:t>
            </a:r>
            <a:r>
              <a:rPr sz="1000" spc="-10" dirty="0">
                <a:solidFill>
                  <a:srgbClr val="5D6F7E"/>
                </a:solidFill>
                <a:latin typeface="Arial"/>
                <a:cs typeface="Arial"/>
              </a:rPr>
              <a:t>Alliance </a:t>
            </a:r>
            <a:r>
              <a:rPr sz="1000" spc="-15" dirty="0">
                <a:solidFill>
                  <a:srgbClr val="5D6F7E"/>
                </a:solidFill>
                <a:latin typeface="Arial"/>
                <a:cs typeface="Arial"/>
              </a:rPr>
              <a:t>if  </a:t>
            </a:r>
            <a:r>
              <a:rPr sz="1000" spc="-5" dirty="0">
                <a:solidFill>
                  <a:srgbClr val="5D6F7E"/>
                </a:solidFill>
                <a:latin typeface="Arial"/>
                <a:cs typeface="Arial"/>
              </a:rPr>
              <a:t>often </a:t>
            </a:r>
            <a:r>
              <a:rPr sz="1000" spc="-10" dirty="0">
                <a:solidFill>
                  <a:srgbClr val="5D6F7E"/>
                </a:solidFill>
                <a:latin typeface="Arial"/>
                <a:cs typeface="Arial"/>
              </a:rPr>
              <a:t>not </a:t>
            </a:r>
            <a:r>
              <a:rPr sz="1000" spc="-5" dirty="0">
                <a:solidFill>
                  <a:srgbClr val="5D6F7E"/>
                </a:solidFill>
                <a:latin typeface="Arial"/>
                <a:cs typeface="Arial"/>
              </a:rPr>
              <a:t>clear to frontline</a:t>
            </a:r>
            <a:r>
              <a:rPr sz="1000" spc="-30" dirty="0">
                <a:solidFill>
                  <a:srgbClr val="5D6F7E"/>
                </a:solidFill>
                <a:latin typeface="Arial"/>
                <a:cs typeface="Arial"/>
              </a:rPr>
              <a:t> </a:t>
            </a:r>
            <a:r>
              <a:rPr sz="1000" spc="-5" dirty="0">
                <a:solidFill>
                  <a:srgbClr val="5D6F7E"/>
                </a:solidFill>
                <a:latin typeface="Arial"/>
                <a:cs typeface="Arial"/>
              </a:rPr>
              <a:t>staff.</a:t>
            </a:r>
            <a:endParaRPr sz="1000">
              <a:latin typeface="Arial"/>
              <a:cs typeface="Arial"/>
            </a:endParaRPr>
          </a:p>
        </p:txBody>
      </p:sp>
      <p:sp>
        <p:nvSpPr>
          <p:cNvPr id="40" name="object 24">
            <a:extLst>
              <a:ext uri="{FF2B5EF4-FFF2-40B4-BE49-F238E27FC236}">
                <a16:creationId xmlns:a16="http://schemas.microsoft.com/office/drawing/2014/main" xmlns="" id="{16BCB7E0-D973-48AC-AE6B-8A5FBD0E8673}"/>
              </a:ext>
            </a:extLst>
          </p:cNvPr>
          <p:cNvSpPr txBox="1"/>
          <p:nvPr/>
        </p:nvSpPr>
        <p:spPr>
          <a:xfrm>
            <a:off x="6174995" y="4157853"/>
            <a:ext cx="4291965" cy="330200"/>
          </a:xfrm>
          <a:prstGeom prst="rect">
            <a:avLst/>
          </a:prstGeom>
        </p:spPr>
        <p:txBody>
          <a:bodyPr vert="horz" wrap="square" lIns="0" tIns="12065" rIns="0" bIns="0" rtlCol="0">
            <a:spAutoFit/>
          </a:bodyPr>
          <a:lstStyle/>
          <a:p>
            <a:pPr marL="241300" marR="5080" indent="-228600">
              <a:spcBef>
                <a:spcPts val="95"/>
              </a:spcBef>
            </a:pPr>
            <a:r>
              <a:rPr sz="1000" spc="-5" dirty="0">
                <a:solidFill>
                  <a:srgbClr val="5D6F7E"/>
                </a:solidFill>
                <a:latin typeface="Arial"/>
                <a:cs typeface="Arial"/>
              </a:rPr>
              <a:t>7. The Alliance personnel are it's biggest asset </a:t>
            </a:r>
            <a:r>
              <a:rPr sz="1000" spc="-10" dirty="0">
                <a:solidFill>
                  <a:srgbClr val="5D6F7E"/>
                </a:solidFill>
                <a:latin typeface="Arial"/>
                <a:cs typeface="Arial"/>
              </a:rPr>
              <a:t>and having the </a:t>
            </a:r>
            <a:r>
              <a:rPr sz="1000" spc="-5" dirty="0">
                <a:solidFill>
                  <a:srgbClr val="5D6F7E"/>
                </a:solidFill>
                <a:latin typeface="Arial"/>
                <a:cs typeface="Arial"/>
              </a:rPr>
              <a:t>right people  </a:t>
            </a:r>
            <a:r>
              <a:rPr sz="1000" spc="-10" dirty="0">
                <a:solidFill>
                  <a:srgbClr val="5D6F7E"/>
                </a:solidFill>
                <a:latin typeface="Arial"/>
                <a:cs typeface="Arial"/>
              </a:rPr>
              <a:t>in </a:t>
            </a:r>
            <a:r>
              <a:rPr sz="1000" spc="-5" dirty="0">
                <a:solidFill>
                  <a:srgbClr val="5D6F7E"/>
                </a:solidFill>
                <a:latin typeface="Arial"/>
                <a:cs typeface="Arial"/>
              </a:rPr>
              <a:t>post </a:t>
            </a:r>
            <a:r>
              <a:rPr sz="1000" spc="-10" dirty="0">
                <a:solidFill>
                  <a:srgbClr val="5D6F7E"/>
                </a:solidFill>
                <a:latin typeface="Arial"/>
                <a:cs typeface="Arial"/>
              </a:rPr>
              <a:t>is </a:t>
            </a:r>
            <a:r>
              <a:rPr sz="1000" spc="-5" dirty="0">
                <a:solidFill>
                  <a:srgbClr val="5D6F7E"/>
                </a:solidFill>
                <a:latin typeface="Arial"/>
                <a:cs typeface="Arial"/>
              </a:rPr>
              <a:t>critical to its</a:t>
            </a:r>
            <a:r>
              <a:rPr sz="1000" spc="25" dirty="0">
                <a:solidFill>
                  <a:srgbClr val="5D6F7E"/>
                </a:solidFill>
                <a:latin typeface="Arial"/>
                <a:cs typeface="Arial"/>
              </a:rPr>
              <a:t> </a:t>
            </a:r>
            <a:r>
              <a:rPr sz="1000" spc="-5" dirty="0">
                <a:solidFill>
                  <a:srgbClr val="5D6F7E"/>
                </a:solidFill>
                <a:latin typeface="Arial"/>
                <a:cs typeface="Arial"/>
              </a:rPr>
              <a:t>success</a:t>
            </a:r>
            <a:endParaRPr sz="1000" dirty="0">
              <a:latin typeface="Arial"/>
              <a:cs typeface="Arial"/>
            </a:endParaRPr>
          </a:p>
        </p:txBody>
      </p:sp>
      <p:sp>
        <p:nvSpPr>
          <p:cNvPr id="41" name="object 25">
            <a:extLst>
              <a:ext uri="{FF2B5EF4-FFF2-40B4-BE49-F238E27FC236}">
                <a16:creationId xmlns:a16="http://schemas.microsoft.com/office/drawing/2014/main" xmlns="" id="{73176BAE-9961-4B86-89E6-84D2A2C942B2}"/>
              </a:ext>
            </a:extLst>
          </p:cNvPr>
          <p:cNvSpPr txBox="1"/>
          <p:nvPr/>
        </p:nvSpPr>
        <p:spPr>
          <a:xfrm>
            <a:off x="6174994" y="4653153"/>
            <a:ext cx="4293870" cy="166071"/>
          </a:xfrm>
          <a:prstGeom prst="rect">
            <a:avLst/>
          </a:prstGeom>
        </p:spPr>
        <p:txBody>
          <a:bodyPr vert="horz" wrap="square" lIns="0" tIns="12065" rIns="0" bIns="0" rtlCol="0">
            <a:spAutoFit/>
          </a:bodyPr>
          <a:lstStyle/>
          <a:p>
            <a:pPr marL="12700" marR="5080">
              <a:spcBef>
                <a:spcPts val="95"/>
              </a:spcBef>
            </a:pPr>
            <a:r>
              <a:rPr sz="1000" spc="-5" dirty="0">
                <a:solidFill>
                  <a:srgbClr val="5D6F7E"/>
                </a:solidFill>
                <a:latin typeface="Arial"/>
                <a:cs typeface="Arial"/>
              </a:rPr>
              <a:t>.</a:t>
            </a:r>
            <a:endParaRPr sz="1000" dirty="0">
              <a:latin typeface="Arial"/>
              <a:cs typeface="Arial"/>
            </a:endParaRPr>
          </a:p>
        </p:txBody>
      </p:sp>
    </p:spTree>
    <p:extLst>
      <p:ext uri="{BB962C8B-B14F-4D97-AF65-F5344CB8AC3E}">
        <p14:creationId xmlns:p14="http://schemas.microsoft.com/office/powerpoint/2010/main" val="3388461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779DB8-2446-46E7-8C2C-75599EB2A3C7}"/>
              </a:ext>
            </a:extLst>
          </p:cNvPr>
          <p:cNvSpPr>
            <a:spLocks noGrp="1"/>
          </p:cNvSpPr>
          <p:nvPr>
            <p:ph type="ctrTitle"/>
          </p:nvPr>
        </p:nvSpPr>
        <p:spPr/>
        <p:txBody>
          <a:bodyPr/>
          <a:lstStyle/>
          <a:p>
            <a:r>
              <a:rPr lang="en-GB" dirty="0"/>
              <a:t>SWAG Vision</a:t>
            </a:r>
          </a:p>
        </p:txBody>
      </p:sp>
      <p:sp>
        <p:nvSpPr>
          <p:cNvPr id="3" name="Subtitle 2">
            <a:extLst>
              <a:ext uri="{FF2B5EF4-FFF2-40B4-BE49-F238E27FC236}">
                <a16:creationId xmlns:a16="http://schemas.microsoft.com/office/drawing/2014/main" xmlns="" id="{15062824-1191-4FB6-B4E3-263E10445C27}"/>
              </a:ext>
            </a:extLst>
          </p:cNvPr>
          <p:cNvSpPr>
            <a:spLocks noGrp="1"/>
          </p:cNvSpPr>
          <p:nvPr>
            <p:ph type="subTitle" idx="1"/>
          </p:nvPr>
        </p:nvSpPr>
        <p:spPr/>
        <p:txBody>
          <a:bodyPr/>
          <a:lstStyle/>
          <a:p>
            <a:r>
              <a:rPr lang="en-GB" dirty="0"/>
              <a:t>The Alliance vision is to improve outcomes and experience of care for the cancer patients and populations of SWAG</a:t>
            </a:r>
          </a:p>
          <a:p>
            <a:endParaRPr lang="en-GB" dirty="0"/>
          </a:p>
          <a:p>
            <a:r>
              <a:rPr lang="en-GB" dirty="0"/>
              <a:t>The Alliance is a membership network and vehicle whose purpose is to ensure patients are at the heart of the system and to add value to and support Integrated Care Systems and STPs in the delivery of the National Cancer Programme and NHS Long Term Plan.</a:t>
            </a:r>
          </a:p>
          <a:p>
            <a:endParaRPr lang="en-GB" dirty="0"/>
          </a:p>
          <a:p>
            <a:r>
              <a:rPr lang="en-GB" dirty="0"/>
              <a:t>The Alliance works collaboratively to plan and delivery improvements locally, and across the wider system, sharing learning, good practice and resources across organisations.</a:t>
            </a:r>
          </a:p>
        </p:txBody>
      </p:sp>
    </p:spTree>
    <p:extLst>
      <p:ext uri="{BB962C8B-B14F-4D97-AF65-F5344CB8AC3E}">
        <p14:creationId xmlns:p14="http://schemas.microsoft.com/office/powerpoint/2010/main" val="4090063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013C8D-9123-4F04-B816-F0051FB00023}"/>
              </a:ext>
            </a:extLst>
          </p:cNvPr>
          <p:cNvSpPr>
            <a:spLocks noGrp="1"/>
          </p:cNvSpPr>
          <p:nvPr>
            <p:ph type="ctrTitle"/>
          </p:nvPr>
        </p:nvSpPr>
        <p:spPr/>
        <p:txBody>
          <a:bodyPr/>
          <a:lstStyle/>
          <a:p>
            <a:r>
              <a:rPr lang="en-GB" dirty="0"/>
              <a:t>Core Purpose</a:t>
            </a:r>
          </a:p>
        </p:txBody>
      </p:sp>
      <p:sp>
        <p:nvSpPr>
          <p:cNvPr id="3" name="Text Placeholder 2">
            <a:extLst>
              <a:ext uri="{FF2B5EF4-FFF2-40B4-BE49-F238E27FC236}">
                <a16:creationId xmlns:a16="http://schemas.microsoft.com/office/drawing/2014/main" xmlns="" id="{17D8A20D-EBD3-4971-A74F-6A31761D3CFF}"/>
              </a:ext>
            </a:extLst>
          </p:cNvPr>
          <p:cNvSpPr>
            <a:spLocks noGrp="1"/>
          </p:cNvSpPr>
          <p:nvPr>
            <p:ph type="body" sz="quarter" idx="13"/>
          </p:nvPr>
        </p:nvSpPr>
        <p:spPr>
          <a:xfrm>
            <a:off x="127000" y="939800"/>
            <a:ext cx="5650345" cy="5679831"/>
          </a:xfrm>
        </p:spPr>
        <p:txBody>
          <a:bodyPr/>
          <a:lstStyle/>
          <a:p>
            <a:pPr marL="0" indent="0">
              <a:buNone/>
            </a:pPr>
            <a:r>
              <a:rPr lang="en-GB" sz="1800" dirty="0"/>
              <a:t>Transformational Objectives</a:t>
            </a:r>
          </a:p>
          <a:p>
            <a:r>
              <a:rPr lang="en-GB" sz="1600" dirty="0"/>
              <a:t>Facilitate collaboration between multiple partners to improve cancer outcomes and access across SWAG:</a:t>
            </a:r>
          </a:p>
          <a:p>
            <a:pPr lvl="1"/>
            <a:r>
              <a:rPr lang="en-GB" sz="1400" dirty="0"/>
              <a:t>Across STP systems</a:t>
            </a:r>
          </a:p>
          <a:p>
            <a:pPr lvl="1"/>
            <a:r>
              <a:rPr lang="en-GB" sz="1400" dirty="0"/>
              <a:t>Pan-STPS</a:t>
            </a:r>
          </a:p>
          <a:p>
            <a:r>
              <a:rPr lang="en-GB" sz="1600" dirty="0"/>
              <a:t>Facilitate clinical collaboration and pathway management:</a:t>
            </a:r>
          </a:p>
          <a:p>
            <a:pPr lvl="1"/>
            <a:r>
              <a:rPr lang="en-GB" sz="1400" dirty="0"/>
              <a:t>Co-ordinate and encourage collaboration to overcome system constraints to deliver quality services</a:t>
            </a:r>
          </a:p>
          <a:p>
            <a:pPr lvl="1"/>
            <a:r>
              <a:rPr lang="en-GB" sz="1400" dirty="0"/>
              <a:t>Facilitating clinical groups to develop pathways, protocols, patient guidelines, keeping up to date with national guidance / clinical guidelines</a:t>
            </a:r>
          </a:p>
          <a:p>
            <a:pPr lvl="1"/>
            <a:r>
              <a:rPr lang="en-GB" sz="1400" dirty="0"/>
              <a:t>Searching out good practice, peer learning opportunities</a:t>
            </a:r>
          </a:p>
          <a:p>
            <a:pPr lvl="1"/>
            <a:r>
              <a:rPr lang="en-GB" sz="1400" dirty="0"/>
              <a:t>Facilitate more joined-up services and sustainability, e.g. services for rarer cancer sites where multiple providers operate but lack population critical mass and struggle with workforce</a:t>
            </a:r>
          </a:p>
          <a:p>
            <a:pPr lvl="1"/>
            <a:r>
              <a:rPr lang="en-GB" sz="1400" dirty="0"/>
              <a:t>Ensure that pathways reflect patient and public feedback</a:t>
            </a:r>
          </a:p>
          <a:p>
            <a:r>
              <a:rPr lang="en-GB" sz="1600" dirty="0"/>
              <a:t>Facilitate system-wide intelligence on Cancer, to inform STPs/ICS decision-making (including workforce challenges)</a:t>
            </a:r>
          </a:p>
          <a:p>
            <a:endParaRPr lang="en-GB" dirty="0"/>
          </a:p>
        </p:txBody>
      </p:sp>
      <p:sp>
        <p:nvSpPr>
          <p:cNvPr id="4" name="Text Placeholder 3">
            <a:extLst>
              <a:ext uri="{FF2B5EF4-FFF2-40B4-BE49-F238E27FC236}">
                <a16:creationId xmlns:a16="http://schemas.microsoft.com/office/drawing/2014/main" xmlns="" id="{47D0E64E-D2E3-4DBF-88D2-94C9A8D40B29}"/>
              </a:ext>
            </a:extLst>
          </p:cNvPr>
          <p:cNvSpPr>
            <a:spLocks noGrp="1"/>
          </p:cNvSpPr>
          <p:nvPr>
            <p:ph type="body" sz="quarter" idx="14"/>
          </p:nvPr>
        </p:nvSpPr>
        <p:spPr>
          <a:xfrm>
            <a:off x="6096000" y="939800"/>
            <a:ext cx="5969000" cy="5679831"/>
          </a:xfrm>
        </p:spPr>
        <p:txBody>
          <a:bodyPr/>
          <a:lstStyle/>
          <a:p>
            <a:pPr marL="0" indent="0">
              <a:buNone/>
            </a:pPr>
            <a:r>
              <a:rPr lang="en-GB" sz="1800" dirty="0"/>
              <a:t>Transactional Objectives</a:t>
            </a:r>
          </a:p>
          <a:p>
            <a:r>
              <a:rPr lang="en-GB" sz="1600" dirty="0"/>
              <a:t>Agree the strategy for cancer across an area in collaboration with providers and commissioners</a:t>
            </a:r>
          </a:p>
          <a:p>
            <a:r>
              <a:rPr lang="en-GB" sz="1600" dirty="0"/>
              <a:t>Lead service transformation:</a:t>
            </a:r>
          </a:p>
          <a:p>
            <a:pPr lvl="1"/>
            <a:r>
              <a:rPr lang="en-GB" sz="1400" dirty="0"/>
              <a:t>Oversee a programme of transformation and investment</a:t>
            </a:r>
          </a:p>
          <a:p>
            <a:pPr lvl="1"/>
            <a:r>
              <a:rPr lang="en-GB" sz="1400" dirty="0"/>
              <a:t>Co-ordinate Cancer Fund bids and create momentum for change/driving improvements</a:t>
            </a:r>
          </a:p>
          <a:p>
            <a:r>
              <a:rPr lang="en-GB" sz="1600" dirty="0"/>
              <a:t>A conduit to:</a:t>
            </a:r>
          </a:p>
          <a:p>
            <a:pPr lvl="1"/>
            <a:r>
              <a:rPr lang="en-GB" sz="1400" dirty="0"/>
              <a:t>Primary Care Networks where early detection of Cancer is one of 7 priorities by 2022/23)</a:t>
            </a:r>
          </a:p>
          <a:p>
            <a:pPr lvl="1"/>
            <a:r>
              <a:rPr lang="en-GB" sz="1400" dirty="0"/>
              <a:t>NHSE/I – Funding streams for initiatives</a:t>
            </a:r>
          </a:p>
          <a:p>
            <a:pPr lvl="1"/>
            <a:r>
              <a:rPr lang="en-GB" sz="1400" dirty="0"/>
              <a:t>Influence Spec Commissioning and National programme</a:t>
            </a:r>
          </a:p>
          <a:p>
            <a:pPr lvl="1"/>
            <a:r>
              <a:rPr lang="en-GB" sz="1400" dirty="0"/>
              <a:t>Link and co-ordinate with Radiotherapy Network</a:t>
            </a:r>
          </a:p>
          <a:p>
            <a:r>
              <a:rPr lang="en-GB" sz="1600" dirty="0"/>
              <a:t>Supporting delivery of National Cancer Plan, including 28-day and 62-day standard</a:t>
            </a:r>
          </a:p>
          <a:p>
            <a:r>
              <a:rPr lang="en-GB" sz="1600" dirty="0"/>
              <a:t>The CA should NOT act as a regulator, commentator, or performance manager</a:t>
            </a:r>
            <a:endParaRPr lang="en-GB" sz="1400" dirty="0"/>
          </a:p>
        </p:txBody>
      </p:sp>
    </p:spTree>
    <p:extLst>
      <p:ext uri="{BB962C8B-B14F-4D97-AF65-F5344CB8AC3E}">
        <p14:creationId xmlns:p14="http://schemas.microsoft.com/office/powerpoint/2010/main" val="673229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17D8A20D-EBD3-4971-A74F-6A31761D3CFF}"/>
              </a:ext>
            </a:extLst>
          </p:cNvPr>
          <p:cNvSpPr>
            <a:spLocks noGrp="1"/>
          </p:cNvSpPr>
          <p:nvPr>
            <p:ph type="body" sz="quarter" idx="13"/>
          </p:nvPr>
        </p:nvSpPr>
        <p:spPr>
          <a:xfrm>
            <a:off x="127000" y="1273907"/>
            <a:ext cx="11869615" cy="1512277"/>
          </a:xfrm>
        </p:spPr>
        <p:txBody>
          <a:bodyPr/>
          <a:lstStyle/>
          <a:p>
            <a:pPr marL="0" indent="0">
              <a:buNone/>
            </a:pPr>
            <a:endParaRPr lang="en-GB" sz="1800" dirty="0"/>
          </a:p>
          <a:p>
            <a:r>
              <a:rPr lang="en-GB" sz="1800" dirty="0"/>
              <a:t>Tri-</a:t>
            </a:r>
            <a:r>
              <a:rPr lang="en-GB" sz="1800" dirty="0" err="1"/>
              <a:t>cordant</a:t>
            </a:r>
            <a:r>
              <a:rPr lang="en-GB" sz="1800" dirty="0"/>
              <a:t> work</a:t>
            </a:r>
          </a:p>
          <a:p>
            <a:r>
              <a:rPr lang="en-GB" sz="1800" dirty="0"/>
              <a:t>Interviewees identified a significant number of areas where the Alliance was working well, and had had significant achievements, as well as opportunities for change / improvement as the Alliances are re-designed.</a:t>
            </a:r>
          </a:p>
          <a:p>
            <a:endParaRPr lang="en-GB" sz="1600" dirty="0"/>
          </a:p>
          <a:p>
            <a:endParaRPr lang="en-GB" dirty="0"/>
          </a:p>
        </p:txBody>
      </p:sp>
      <p:sp>
        <p:nvSpPr>
          <p:cNvPr id="7" name="Title 1">
            <a:extLst>
              <a:ext uri="{FF2B5EF4-FFF2-40B4-BE49-F238E27FC236}">
                <a16:creationId xmlns:a16="http://schemas.microsoft.com/office/drawing/2014/main" xmlns="" id="{0A6DDEF0-65F7-4AD3-91CE-C5F07535F067}"/>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Background and context</a:t>
            </a:r>
            <a:br>
              <a:rPr lang="en-GB" dirty="0"/>
            </a:br>
            <a:r>
              <a:rPr lang="en-GB" sz="2000" i="1" dirty="0"/>
              <a:t>Current Alliance arrangements – key themes from stakeholder discussions</a:t>
            </a:r>
            <a:endParaRPr lang="en-GB" i="1" dirty="0"/>
          </a:p>
        </p:txBody>
      </p:sp>
      <p:graphicFrame>
        <p:nvGraphicFramePr>
          <p:cNvPr id="10" name="object 4">
            <a:extLst>
              <a:ext uri="{FF2B5EF4-FFF2-40B4-BE49-F238E27FC236}">
                <a16:creationId xmlns:a16="http://schemas.microsoft.com/office/drawing/2014/main" xmlns="" id="{2E15CA0E-D95A-45D4-9BD7-2D3D52C16393}"/>
              </a:ext>
            </a:extLst>
          </p:cNvPr>
          <p:cNvGraphicFramePr>
            <a:graphicFrameLocks noGrp="1"/>
          </p:cNvGraphicFramePr>
          <p:nvPr>
            <p:extLst>
              <p:ext uri="{D42A27DB-BD31-4B8C-83A1-F6EECF244321}">
                <p14:modId xmlns:p14="http://schemas.microsoft.com/office/powerpoint/2010/main" val="1181963931"/>
              </p:ext>
            </p:extLst>
          </p:nvPr>
        </p:nvGraphicFramePr>
        <p:xfrm>
          <a:off x="916785" y="3030574"/>
          <a:ext cx="10358430" cy="2082485"/>
        </p:xfrm>
        <a:graphic>
          <a:graphicData uri="http://schemas.openxmlformats.org/drawingml/2006/table">
            <a:tbl>
              <a:tblPr firstRow="1" bandRow="1">
                <a:tableStyleId>{2D5ABB26-0587-4C30-8999-92F81FD0307C}</a:tableStyleId>
              </a:tblPr>
              <a:tblGrid>
                <a:gridCol w="5179215">
                  <a:extLst>
                    <a:ext uri="{9D8B030D-6E8A-4147-A177-3AD203B41FA5}">
                      <a16:colId xmlns:a16="http://schemas.microsoft.com/office/drawing/2014/main" xmlns="" val="20000"/>
                    </a:ext>
                  </a:extLst>
                </a:gridCol>
                <a:gridCol w="5179215">
                  <a:extLst>
                    <a:ext uri="{9D8B030D-6E8A-4147-A177-3AD203B41FA5}">
                      <a16:colId xmlns:a16="http://schemas.microsoft.com/office/drawing/2014/main" xmlns="" val="20001"/>
                    </a:ext>
                  </a:extLst>
                </a:gridCol>
              </a:tblGrid>
              <a:tr h="198974">
                <a:tc>
                  <a:txBody>
                    <a:bodyPr/>
                    <a:lstStyle/>
                    <a:p>
                      <a:pPr marL="1442720">
                        <a:lnSpc>
                          <a:spcPct val="100000"/>
                        </a:lnSpc>
                        <a:spcBef>
                          <a:spcPts val="335"/>
                        </a:spcBef>
                      </a:pPr>
                      <a:r>
                        <a:rPr sz="1050" b="1" dirty="0">
                          <a:solidFill>
                            <a:srgbClr val="293946"/>
                          </a:solidFill>
                          <a:latin typeface="Arial"/>
                          <a:cs typeface="Arial"/>
                        </a:rPr>
                        <a:t>Strengths to build</a:t>
                      </a:r>
                      <a:r>
                        <a:rPr sz="1050" b="1" spc="-85" dirty="0">
                          <a:solidFill>
                            <a:srgbClr val="293946"/>
                          </a:solidFill>
                          <a:latin typeface="Arial"/>
                          <a:cs typeface="Arial"/>
                        </a:rPr>
                        <a:t> </a:t>
                      </a:r>
                      <a:r>
                        <a:rPr sz="1050" b="1" dirty="0">
                          <a:solidFill>
                            <a:srgbClr val="293946"/>
                          </a:solidFill>
                          <a:latin typeface="Arial"/>
                          <a:cs typeface="Arial"/>
                        </a:rPr>
                        <a:t>on…</a:t>
                      </a:r>
                      <a:endParaRPr sz="1050" dirty="0">
                        <a:latin typeface="Arial"/>
                        <a:cs typeface="Arial"/>
                      </a:endParaRPr>
                    </a:p>
                  </a:txBody>
                  <a:tcPr marL="0" marR="0" marT="42545" marB="0">
                    <a:lnR w="12700">
                      <a:solidFill>
                        <a:srgbClr val="3876BD"/>
                      </a:solidFill>
                      <a:prstDash val="solid"/>
                    </a:lnR>
                    <a:lnB w="12700">
                      <a:solidFill>
                        <a:srgbClr val="3876BD"/>
                      </a:solidFill>
                      <a:prstDash val="solid"/>
                    </a:lnB>
                    <a:solidFill>
                      <a:srgbClr val="D5E3F3"/>
                    </a:solidFill>
                  </a:tcPr>
                </a:tc>
                <a:tc>
                  <a:txBody>
                    <a:bodyPr/>
                    <a:lstStyle/>
                    <a:p>
                      <a:pPr marL="635" algn="ctr">
                        <a:lnSpc>
                          <a:spcPct val="100000"/>
                        </a:lnSpc>
                        <a:spcBef>
                          <a:spcPts val="335"/>
                        </a:spcBef>
                      </a:pPr>
                      <a:r>
                        <a:rPr sz="1050" b="1" spc="-5" dirty="0">
                          <a:solidFill>
                            <a:srgbClr val="293946"/>
                          </a:solidFill>
                          <a:latin typeface="Arial"/>
                          <a:cs typeface="Arial"/>
                        </a:rPr>
                        <a:t>Issues </a:t>
                      </a:r>
                      <a:r>
                        <a:rPr sz="1050" b="1" dirty="0">
                          <a:solidFill>
                            <a:srgbClr val="293946"/>
                          </a:solidFill>
                          <a:latin typeface="Arial"/>
                          <a:cs typeface="Arial"/>
                        </a:rPr>
                        <a:t>to</a:t>
                      </a:r>
                      <a:r>
                        <a:rPr sz="1050" b="1" spc="-30" dirty="0">
                          <a:solidFill>
                            <a:srgbClr val="293946"/>
                          </a:solidFill>
                          <a:latin typeface="Arial"/>
                          <a:cs typeface="Arial"/>
                        </a:rPr>
                        <a:t> </a:t>
                      </a:r>
                      <a:r>
                        <a:rPr sz="1050" b="1" dirty="0">
                          <a:solidFill>
                            <a:srgbClr val="293946"/>
                          </a:solidFill>
                          <a:latin typeface="Arial"/>
                          <a:cs typeface="Arial"/>
                        </a:rPr>
                        <a:t>address…</a:t>
                      </a:r>
                      <a:endParaRPr sz="1050">
                        <a:latin typeface="Arial"/>
                        <a:cs typeface="Arial"/>
                      </a:endParaRPr>
                    </a:p>
                  </a:txBody>
                  <a:tcPr marL="0" marR="0" marT="42545" marB="0">
                    <a:lnL w="12700">
                      <a:solidFill>
                        <a:srgbClr val="3876BD"/>
                      </a:solidFill>
                      <a:prstDash val="solid"/>
                    </a:lnL>
                    <a:lnB w="12700">
                      <a:solidFill>
                        <a:srgbClr val="3876BD"/>
                      </a:solidFill>
                      <a:prstDash val="solid"/>
                    </a:lnB>
                    <a:solidFill>
                      <a:srgbClr val="D5E3F3"/>
                    </a:solidFill>
                  </a:tcPr>
                </a:tc>
                <a:extLst>
                  <a:ext uri="{0D108BD9-81ED-4DB2-BD59-A6C34878D82A}">
                    <a16:rowId xmlns:a16="http://schemas.microsoft.com/office/drawing/2014/main" xmlns="" val="10000"/>
                  </a:ext>
                </a:extLst>
              </a:tr>
              <a:tr h="1879920">
                <a:tc>
                  <a:txBody>
                    <a:bodyPr/>
                    <a:lstStyle/>
                    <a:p>
                      <a:pPr marL="171450" indent="-171450" rtl="0" fontAlgn="base">
                        <a:buFont typeface="Wingdings" panose="05000000000000000000" pitchFamily="2" charset="2"/>
                        <a:buChar char="ü"/>
                      </a:pPr>
                      <a:r>
                        <a:rPr lang="en-GB" sz="1100" b="0" i="0" u="none" strike="noStrike" kern="1200" dirty="0">
                          <a:solidFill>
                            <a:schemeClr val="tx1"/>
                          </a:solidFill>
                          <a:effectLst/>
                          <a:latin typeface="+mn-lt"/>
                          <a:ea typeface="+mn-ea"/>
                          <a:cs typeface="+mn-cs"/>
                        </a:rPr>
                        <a:t>The expertise and experience of Jonathan and Patricia and their team was recognised and valued consistently by participants in the 1:1 interviews and in Design Team feedback</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ü"/>
                      </a:pPr>
                      <a:r>
                        <a:rPr lang="en-GB" sz="1100" b="0" i="0" u="none" strike="noStrike" kern="1200" dirty="0">
                          <a:solidFill>
                            <a:schemeClr val="tx1"/>
                          </a:solidFill>
                          <a:effectLst/>
                          <a:latin typeface="+mn-lt"/>
                          <a:ea typeface="+mn-ea"/>
                          <a:cs typeface="+mn-cs"/>
                        </a:rPr>
                        <a:t>Specific Alliance wide projects were recognised as adding value including work on the lung pathway and on QFIT </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ü"/>
                      </a:pPr>
                      <a:r>
                        <a:rPr lang="en-GB" sz="1100" b="0" i="0" u="none" strike="noStrike" kern="1200" dirty="0">
                          <a:solidFill>
                            <a:schemeClr val="tx1"/>
                          </a:solidFill>
                          <a:effectLst/>
                          <a:latin typeface="+mn-lt"/>
                          <a:ea typeface="+mn-ea"/>
                          <a:cs typeface="+mn-cs"/>
                        </a:rPr>
                        <a:t>Service user representatives felt listened to and valued</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ü"/>
                      </a:pPr>
                      <a:r>
                        <a:rPr lang="en-GB" sz="1100" b="0" i="0" u="none" strike="noStrike" kern="1200" dirty="0">
                          <a:solidFill>
                            <a:schemeClr val="tx1"/>
                          </a:solidFill>
                          <a:effectLst/>
                          <a:latin typeface="+mn-lt"/>
                          <a:ea typeface="+mn-ea"/>
                          <a:cs typeface="+mn-cs"/>
                        </a:rPr>
                        <a:t>The Network Board was seen as being effectively chaired (although participants felt that it needed more time and/or either more, different or fewer participants!)</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ü"/>
                      </a:pPr>
                      <a:r>
                        <a:rPr lang="en-GB" sz="1100" b="0" i="0" u="none" strike="noStrike" kern="1200" dirty="0">
                          <a:solidFill>
                            <a:schemeClr val="tx1"/>
                          </a:solidFill>
                          <a:effectLst/>
                          <a:latin typeface="+mn-lt"/>
                          <a:ea typeface="+mn-ea"/>
                          <a:cs typeface="+mn-cs"/>
                        </a:rPr>
                        <a:t>The monthly update call is seen as being of value</a:t>
                      </a:r>
                      <a:endParaRPr sz="1000" dirty="0">
                        <a:latin typeface="Arial"/>
                        <a:cs typeface="Arial"/>
                      </a:endParaRPr>
                    </a:p>
                  </a:txBody>
                  <a:tcPr marL="0" marR="0" marT="43180" marB="0">
                    <a:lnR w="12700">
                      <a:solidFill>
                        <a:srgbClr val="3876BD"/>
                      </a:solidFill>
                      <a:prstDash val="solid"/>
                    </a:lnR>
                    <a:lnT w="12700">
                      <a:solidFill>
                        <a:srgbClr val="3876BD"/>
                      </a:solidFill>
                      <a:prstDash val="solid"/>
                    </a:lnT>
                    <a:solidFill>
                      <a:srgbClr val="F5F8F9"/>
                    </a:solidFill>
                  </a:tcPr>
                </a:tc>
                <a:tc>
                  <a:txBody>
                    <a:bodyPr/>
                    <a:lstStyle/>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Some lack of clarity of the Alliance role, particularly amongst clinical respondents to the survey</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Dominance of 62 day – over and above alliances ability or remit to influence </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Fragmentation between NHSE, NHSI, national and regional teams</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Assurance focus vs improvement focus – need to rebalance </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Poor alignment between Alliance perspective vs STP/ CCG perspective (on finance etc.) </a:t>
                      </a:r>
                      <a:r>
                        <a:rPr lang="en-US" sz="1100" b="0" i="0" kern="1200" dirty="0">
                          <a:solidFill>
                            <a:schemeClr val="tx1"/>
                          </a:solidFill>
                          <a:effectLst/>
                          <a:latin typeface="+mn-lt"/>
                          <a:ea typeface="+mn-ea"/>
                          <a:cs typeface="+mn-cs"/>
                        </a:rPr>
                        <a:t>​</a:t>
                      </a:r>
                    </a:p>
                    <a:p>
                      <a:pPr marL="171450" indent="-171450" rtl="0" fontAlgn="base">
                        <a:buFont typeface="Wingdings" panose="05000000000000000000" pitchFamily="2" charset="2"/>
                        <a:buChar char="Ø"/>
                      </a:pPr>
                      <a:r>
                        <a:rPr lang="en-GB" sz="1100" b="0" i="0" u="none" strike="noStrike" kern="1200" dirty="0">
                          <a:solidFill>
                            <a:schemeClr val="tx1"/>
                          </a:solidFill>
                          <a:effectLst/>
                          <a:latin typeface="+mn-lt"/>
                          <a:ea typeface="+mn-ea"/>
                          <a:cs typeface="+mn-cs"/>
                        </a:rPr>
                        <a:t>Needs of individual organisations being put above the needs of the system and/ or patients</a:t>
                      </a:r>
                      <a:endParaRPr lang="en-US" sz="1100" b="0" i="0" kern="1200" dirty="0">
                        <a:solidFill>
                          <a:schemeClr val="tx1"/>
                        </a:solidFill>
                        <a:effectLst/>
                        <a:latin typeface="+mn-lt"/>
                        <a:ea typeface="+mn-ea"/>
                        <a:cs typeface="+mn-cs"/>
                      </a:endParaRPr>
                    </a:p>
                  </a:txBody>
                  <a:tcPr marL="0" marR="0" marT="43180" marB="0">
                    <a:lnL w="12700">
                      <a:solidFill>
                        <a:srgbClr val="3876BD"/>
                      </a:solidFill>
                      <a:prstDash val="solid"/>
                    </a:lnL>
                    <a:lnT w="12700">
                      <a:solidFill>
                        <a:srgbClr val="3876BD"/>
                      </a:solidFill>
                      <a:prstDash val="solid"/>
                    </a:lnT>
                    <a:solidFill>
                      <a:srgbClr val="F5F8F9"/>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68472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0A6DDEF0-65F7-4AD3-91CE-C5F07535F067}"/>
              </a:ext>
            </a:extLst>
          </p:cNvPr>
          <p:cNvSpPr txBox="1">
            <a:spLocks/>
          </p:cNvSpPr>
          <p:nvPr/>
        </p:nvSpPr>
        <p:spPr>
          <a:xfrm>
            <a:off x="104015" y="156855"/>
            <a:ext cx="10954754" cy="991508"/>
          </a:xfrm>
          <a:prstGeom prst="rect">
            <a:avLst/>
          </a:prstGeom>
        </p:spPr>
        <p:txBody>
          <a:bodyPr anchor="b">
            <a:noAutofit/>
          </a:bodyPr>
          <a:lstStyle>
            <a:lvl1pPr algn="l" rtl="0" eaLnBrk="1" fontAlgn="base" hangingPunct="1">
              <a:lnSpc>
                <a:spcPct val="90000"/>
              </a:lnSpc>
              <a:spcBef>
                <a:spcPct val="0"/>
              </a:spcBef>
              <a:spcAft>
                <a:spcPct val="0"/>
              </a:spcAft>
              <a:defRPr sz="4000" b="1" kern="1200">
                <a:solidFill>
                  <a:srgbClr val="0070C0"/>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a:lstStyle>
          <a:p>
            <a:r>
              <a:rPr lang="en-GB" dirty="0"/>
              <a:t>SWAG Cancer Alliance</a:t>
            </a:r>
            <a:br>
              <a:rPr lang="en-GB" dirty="0"/>
            </a:br>
            <a:r>
              <a:rPr lang="en-GB" sz="2000" i="1" dirty="0"/>
              <a:t>Design Principles</a:t>
            </a:r>
            <a:endParaRPr lang="en-GB" i="1" dirty="0"/>
          </a:p>
        </p:txBody>
      </p:sp>
      <p:sp>
        <p:nvSpPr>
          <p:cNvPr id="8" name="object 2">
            <a:extLst>
              <a:ext uri="{FF2B5EF4-FFF2-40B4-BE49-F238E27FC236}">
                <a16:creationId xmlns:a16="http://schemas.microsoft.com/office/drawing/2014/main" xmlns="" id="{F48F5980-500A-45E6-8A43-204913B91A5D}"/>
              </a:ext>
            </a:extLst>
          </p:cNvPr>
          <p:cNvSpPr/>
          <p:nvPr/>
        </p:nvSpPr>
        <p:spPr>
          <a:xfrm>
            <a:off x="2159508" y="1520953"/>
            <a:ext cx="8288020" cy="719455"/>
          </a:xfrm>
          <a:custGeom>
            <a:avLst/>
            <a:gdLst/>
            <a:ahLst/>
            <a:cxnLst/>
            <a:rect l="l" t="t" r="r" b="b"/>
            <a:pathLst>
              <a:path w="8288020" h="719455">
                <a:moveTo>
                  <a:pt x="0" y="719327"/>
                </a:moveTo>
                <a:lnTo>
                  <a:pt x="8287511" y="719327"/>
                </a:lnTo>
                <a:lnTo>
                  <a:pt x="8287511" y="0"/>
                </a:lnTo>
                <a:lnTo>
                  <a:pt x="0" y="0"/>
                </a:lnTo>
                <a:lnTo>
                  <a:pt x="0" y="719327"/>
                </a:lnTo>
                <a:close/>
              </a:path>
            </a:pathLst>
          </a:custGeom>
          <a:solidFill>
            <a:srgbClr val="D6DFE8"/>
          </a:solidFill>
        </p:spPr>
        <p:txBody>
          <a:bodyPr wrap="square" lIns="0" tIns="0" rIns="0" bIns="0" rtlCol="0"/>
          <a:lstStyle/>
          <a:p>
            <a:endParaRPr/>
          </a:p>
        </p:txBody>
      </p:sp>
      <p:sp>
        <p:nvSpPr>
          <p:cNvPr id="9" name="object 3">
            <a:extLst>
              <a:ext uri="{FF2B5EF4-FFF2-40B4-BE49-F238E27FC236}">
                <a16:creationId xmlns:a16="http://schemas.microsoft.com/office/drawing/2014/main" xmlns="" id="{E9A6C2F6-245C-4BC0-83DA-366CCFB72F5D}"/>
              </a:ext>
            </a:extLst>
          </p:cNvPr>
          <p:cNvSpPr/>
          <p:nvPr/>
        </p:nvSpPr>
        <p:spPr>
          <a:xfrm>
            <a:off x="2159508" y="1520953"/>
            <a:ext cx="8288020" cy="719455"/>
          </a:xfrm>
          <a:custGeom>
            <a:avLst/>
            <a:gdLst/>
            <a:ahLst/>
            <a:cxnLst/>
            <a:rect l="l" t="t" r="r" b="b"/>
            <a:pathLst>
              <a:path w="8288020" h="719455">
                <a:moveTo>
                  <a:pt x="0" y="719327"/>
                </a:moveTo>
                <a:lnTo>
                  <a:pt x="8287511" y="719327"/>
                </a:lnTo>
                <a:lnTo>
                  <a:pt x="8287511" y="0"/>
                </a:lnTo>
                <a:lnTo>
                  <a:pt x="0" y="0"/>
                </a:lnTo>
                <a:lnTo>
                  <a:pt x="0" y="719327"/>
                </a:lnTo>
                <a:close/>
              </a:path>
            </a:pathLst>
          </a:custGeom>
          <a:ln w="9144">
            <a:solidFill>
              <a:srgbClr val="FFFFFF"/>
            </a:solidFill>
          </a:ln>
        </p:spPr>
        <p:txBody>
          <a:bodyPr wrap="square" lIns="0" tIns="0" rIns="0" bIns="0" rtlCol="0"/>
          <a:lstStyle/>
          <a:p>
            <a:endParaRPr/>
          </a:p>
        </p:txBody>
      </p:sp>
      <p:sp>
        <p:nvSpPr>
          <p:cNvPr id="11" name="object 4">
            <a:extLst>
              <a:ext uri="{FF2B5EF4-FFF2-40B4-BE49-F238E27FC236}">
                <a16:creationId xmlns:a16="http://schemas.microsoft.com/office/drawing/2014/main" xmlns="" id="{82B34F60-CE75-4B2B-9BFC-62A8F4BBDB28}"/>
              </a:ext>
            </a:extLst>
          </p:cNvPr>
          <p:cNvSpPr txBox="1"/>
          <p:nvPr/>
        </p:nvSpPr>
        <p:spPr>
          <a:xfrm>
            <a:off x="3188336" y="1649096"/>
            <a:ext cx="6227445" cy="452755"/>
          </a:xfrm>
          <a:prstGeom prst="rect">
            <a:avLst/>
          </a:prstGeom>
        </p:spPr>
        <p:txBody>
          <a:bodyPr vert="horz" wrap="square" lIns="0" tIns="13335" rIns="0" bIns="0" rtlCol="0">
            <a:spAutoFit/>
          </a:bodyPr>
          <a:lstStyle/>
          <a:p>
            <a:pPr marL="30480" marR="5080" indent="-18415">
              <a:spcBef>
                <a:spcPts val="105"/>
              </a:spcBef>
            </a:pPr>
            <a:r>
              <a:rPr sz="1400" spc="-5" dirty="0">
                <a:solidFill>
                  <a:srgbClr val="5D6F7E"/>
                </a:solidFill>
                <a:latin typeface="Arial"/>
                <a:cs typeface="Arial"/>
              </a:rPr>
              <a:t>The </a:t>
            </a:r>
            <a:r>
              <a:rPr sz="1400" dirty="0">
                <a:solidFill>
                  <a:srgbClr val="5D6F7E"/>
                </a:solidFill>
                <a:latin typeface="Arial"/>
                <a:cs typeface="Arial"/>
              </a:rPr>
              <a:t>Alliance </a:t>
            </a:r>
            <a:r>
              <a:rPr sz="1400" spc="-5" dirty="0">
                <a:solidFill>
                  <a:srgbClr val="5D6F7E"/>
                </a:solidFill>
                <a:latin typeface="Arial"/>
                <a:cs typeface="Arial"/>
              </a:rPr>
              <a:t>will avoid </a:t>
            </a:r>
            <a:r>
              <a:rPr sz="1400" dirty="0">
                <a:solidFill>
                  <a:srgbClr val="5D6F7E"/>
                </a:solidFill>
                <a:latin typeface="Arial"/>
                <a:cs typeface="Arial"/>
              </a:rPr>
              <a:t>duplication of </a:t>
            </a:r>
            <a:r>
              <a:rPr sz="1400" spc="-5" dirty="0">
                <a:solidFill>
                  <a:srgbClr val="5D6F7E"/>
                </a:solidFill>
                <a:latin typeface="Arial"/>
                <a:cs typeface="Arial"/>
              </a:rPr>
              <a:t>work where </a:t>
            </a:r>
            <a:r>
              <a:rPr sz="1400" dirty="0">
                <a:solidFill>
                  <a:srgbClr val="5D6F7E"/>
                </a:solidFill>
                <a:latin typeface="Arial"/>
                <a:cs typeface="Arial"/>
              </a:rPr>
              <a:t>possible by aligning </a:t>
            </a:r>
            <a:r>
              <a:rPr sz="1400" spc="-5" dirty="0">
                <a:solidFill>
                  <a:srgbClr val="5D6F7E"/>
                </a:solidFill>
                <a:latin typeface="Arial"/>
                <a:cs typeface="Arial"/>
              </a:rPr>
              <a:t>with</a:t>
            </a:r>
            <a:r>
              <a:rPr sz="1400" spc="-220" dirty="0">
                <a:solidFill>
                  <a:srgbClr val="5D6F7E"/>
                </a:solidFill>
                <a:latin typeface="Arial"/>
                <a:cs typeface="Arial"/>
              </a:rPr>
              <a:t> </a:t>
            </a:r>
            <a:r>
              <a:rPr sz="1400" dirty="0">
                <a:solidFill>
                  <a:srgbClr val="5D6F7E"/>
                </a:solidFill>
                <a:latin typeface="Arial"/>
                <a:cs typeface="Arial"/>
              </a:rPr>
              <a:t>other  key </a:t>
            </a:r>
            <a:r>
              <a:rPr sz="1400" spc="-5" dirty="0">
                <a:solidFill>
                  <a:srgbClr val="5D6F7E"/>
                </a:solidFill>
                <a:latin typeface="Arial"/>
                <a:cs typeface="Arial"/>
              </a:rPr>
              <a:t>programmes </a:t>
            </a:r>
            <a:r>
              <a:rPr sz="1400" dirty="0">
                <a:solidFill>
                  <a:srgbClr val="5D6F7E"/>
                </a:solidFill>
                <a:latin typeface="Arial"/>
                <a:cs typeface="Arial"/>
              </a:rPr>
              <a:t>and </a:t>
            </a:r>
            <a:r>
              <a:rPr sz="1400" spc="-5" dirty="0">
                <a:solidFill>
                  <a:srgbClr val="5D6F7E"/>
                </a:solidFill>
                <a:latin typeface="Arial"/>
                <a:cs typeface="Arial"/>
              </a:rPr>
              <a:t>governance structures </a:t>
            </a:r>
            <a:r>
              <a:rPr sz="1400" spc="-25" dirty="0">
                <a:solidFill>
                  <a:srgbClr val="5D6F7E"/>
                </a:solidFill>
                <a:latin typeface="Arial"/>
                <a:cs typeface="Arial"/>
              </a:rPr>
              <a:t>(ICS/STP, </a:t>
            </a:r>
            <a:r>
              <a:rPr sz="1400" spc="-5" dirty="0">
                <a:solidFill>
                  <a:srgbClr val="5D6F7E"/>
                </a:solidFill>
                <a:latin typeface="Arial"/>
                <a:cs typeface="Arial"/>
              </a:rPr>
              <a:t>commissioning</a:t>
            </a:r>
            <a:r>
              <a:rPr sz="1400" spc="-45" dirty="0">
                <a:solidFill>
                  <a:srgbClr val="5D6F7E"/>
                </a:solidFill>
                <a:latin typeface="Arial"/>
                <a:cs typeface="Arial"/>
              </a:rPr>
              <a:t> </a:t>
            </a:r>
            <a:r>
              <a:rPr sz="1400" dirty="0">
                <a:solidFill>
                  <a:srgbClr val="5D6F7E"/>
                </a:solidFill>
                <a:latin typeface="Arial"/>
                <a:cs typeface="Arial"/>
              </a:rPr>
              <a:t>boards)</a:t>
            </a:r>
            <a:endParaRPr sz="1400">
              <a:latin typeface="Arial"/>
              <a:cs typeface="Arial"/>
            </a:endParaRPr>
          </a:p>
        </p:txBody>
      </p:sp>
      <p:sp>
        <p:nvSpPr>
          <p:cNvPr id="12" name="object 5">
            <a:extLst>
              <a:ext uri="{FF2B5EF4-FFF2-40B4-BE49-F238E27FC236}">
                <a16:creationId xmlns:a16="http://schemas.microsoft.com/office/drawing/2014/main" xmlns="" id="{2EBE918A-A432-441C-B8DE-89892E290EBD}"/>
              </a:ext>
            </a:extLst>
          </p:cNvPr>
          <p:cNvSpPr/>
          <p:nvPr/>
        </p:nvSpPr>
        <p:spPr>
          <a:xfrm>
            <a:off x="2164080" y="2281427"/>
            <a:ext cx="8288020" cy="721360"/>
          </a:xfrm>
          <a:custGeom>
            <a:avLst/>
            <a:gdLst/>
            <a:ahLst/>
            <a:cxnLst/>
            <a:rect l="l" t="t" r="r" b="b"/>
            <a:pathLst>
              <a:path w="8288020" h="721360">
                <a:moveTo>
                  <a:pt x="0" y="720851"/>
                </a:moveTo>
                <a:lnTo>
                  <a:pt x="8287511" y="720851"/>
                </a:lnTo>
                <a:lnTo>
                  <a:pt x="8287511" y="0"/>
                </a:lnTo>
                <a:lnTo>
                  <a:pt x="0" y="0"/>
                </a:lnTo>
                <a:lnTo>
                  <a:pt x="0" y="720851"/>
                </a:lnTo>
                <a:close/>
              </a:path>
            </a:pathLst>
          </a:custGeom>
          <a:solidFill>
            <a:srgbClr val="D6DFE8"/>
          </a:solidFill>
        </p:spPr>
        <p:txBody>
          <a:bodyPr wrap="square" lIns="0" tIns="0" rIns="0" bIns="0" rtlCol="0"/>
          <a:lstStyle/>
          <a:p>
            <a:endParaRPr/>
          </a:p>
        </p:txBody>
      </p:sp>
      <p:sp>
        <p:nvSpPr>
          <p:cNvPr id="13" name="object 6">
            <a:extLst>
              <a:ext uri="{FF2B5EF4-FFF2-40B4-BE49-F238E27FC236}">
                <a16:creationId xmlns:a16="http://schemas.microsoft.com/office/drawing/2014/main" xmlns="" id="{7CD63134-027D-4AD3-84D2-BFA1FB87A08D}"/>
              </a:ext>
            </a:extLst>
          </p:cNvPr>
          <p:cNvSpPr/>
          <p:nvPr/>
        </p:nvSpPr>
        <p:spPr>
          <a:xfrm>
            <a:off x="2164080" y="2281427"/>
            <a:ext cx="8288020" cy="721360"/>
          </a:xfrm>
          <a:custGeom>
            <a:avLst/>
            <a:gdLst/>
            <a:ahLst/>
            <a:cxnLst/>
            <a:rect l="l" t="t" r="r" b="b"/>
            <a:pathLst>
              <a:path w="8288020" h="721360">
                <a:moveTo>
                  <a:pt x="0" y="720851"/>
                </a:moveTo>
                <a:lnTo>
                  <a:pt x="8287511" y="720851"/>
                </a:lnTo>
                <a:lnTo>
                  <a:pt x="8287511" y="0"/>
                </a:lnTo>
                <a:lnTo>
                  <a:pt x="0" y="0"/>
                </a:lnTo>
                <a:lnTo>
                  <a:pt x="0" y="720851"/>
                </a:lnTo>
                <a:close/>
              </a:path>
            </a:pathLst>
          </a:custGeom>
          <a:ln w="9144">
            <a:solidFill>
              <a:srgbClr val="FFFFFF"/>
            </a:solidFill>
          </a:ln>
        </p:spPr>
        <p:txBody>
          <a:bodyPr wrap="square" lIns="0" tIns="0" rIns="0" bIns="0" rtlCol="0"/>
          <a:lstStyle/>
          <a:p>
            <a:endParaRPr/>
          </a:p>
        </p:txBody>
      </p:sp>
      <p:sp>
        <p:nvSpPr>
          <p:cNvPr id="14" name="object 7">
            <a:extLst>
              <a:ext uri="{FF2B5EF4-FFF2-40B4-BE49-F238E27FC236}">
                <a16:creationId xmlns:a16="http://schemas.microsoft.com/office/drawing/2014/main" xmlns="" id="{DEDA6FF7-87A6-4FF3-8C06-AB956A0CA3C7}"/>
              </a:ext>
            </a:extLst>
          </p:cNvPr>
          <p:cNvSpPr txBox="1"/>
          <p:nvPr/>
        </p:nvSpPr>
        <p:spPr>
          <a:xfrm>
            <a:off x="2958210" y="2409521"/>
            <a:ext cx="6700520" cy="454025"/>
          </a:xfrm>
          <a:prstGeom prst="rect">
            <a:avLst/>
          </a:prstGeom>
        </p:spPr>
        <p:txBody>
          <a:bodyPr vert="horz" wrap="square" lIns="0" tIns="13335" rIns="0" bIns="0" rtlCol="0">
            <a:spAutoFit/>
          </a:bodyPr>
          <a:lstStyle/>
          <a:p>
            <a:pPr algn="ctr">
              <a:spcBef>
                <a:spcPts val="105"/>
              </a:spcBef>
            </a:pPr>
            <a:r>
              <a:rPr sz="1400" dirty="0">
                <a:solidFill>
                  <a:srgbClr val="5D6F7E"/>
                </a:solidFill>
                <a:latin typeface="Arial"/>
                <a:cs typeface="Arial"/>
              </a:rPr>
              <a:t>The Alliance </a:t>
            </a:r>
            <a:r>
              <a:rPr sz="1400" spc="-5" dirty="0">
                <a:solidFill>
                  <a:srgbClr val="5D6F7E"/>
                </a:solidFill>
                <a:latin typeface="Arial"/>
                <a:cs typeface="Arial"/>
              </a:rPr>
              <a:t>will </a:t>
            </a:r>
            <a:r>
              <a:rPr sz="1400" dirty="0">
                <a:solidFill>
                  <a:srgbClr val="5D6F7E"/>
                </a:solidFill>
                <a:latin typeface="Arial"/>
                <a:cs typeface="Arial"/>
              </a:rPr>
              <a:t>be localised </a:t>
            </a:r>
            <a:r>
              <a:rPr sz="1400" spc="-5" dirty="0">
                <a:solidFill>
                  <a:srgbClr val="5D6F7E"/>
                </a:solidFill>
                <a:latin typeface="Arial"/>
                <a:cs typeface="Arial"/>
              </a:rPr>
              <a:t>where </a:t>
            </a:r>
            <a:r>
              <a:rPr sz="1400" dirty="0">
                <a:solidFill>
                  <a:srgbClr val="5D6F7E"/>
                </a:solidFill>
                <a:latin typeface="Arial"/>
                <a:cs typeface="Arial"/>
              </a:rPr>
              <a:t>appropriate, and </a:t>
            </a:r>
            <a:r>
              <a:rPr sz="1400" spc="-5" dirty="0">
                <a:solidFill>
                  <a:srgbClr val="5D6F7E"/>
                </a:solidFill>
                <a:latin typeface="Arial"/>
                <a:cs typeface="Arial"/>
              </a:rPr>
              <a:t>will </a:t>
            </a:r>
            <a:r>
              <a:rPr sz="1400" dirty="0">
                <a:solidFill>
                  <a:srgbClr val="5D6F7E"/>
                </a:solidFill>
                <a:latin typeface="Arial"/>
                <a:cs typeface="Arial"/>
              </a:rPr>
              <a:t>balance </a:t>
            </a:r>
            <a:r>
              <a:rPr sz="1400" spc="-5" dirty="0">
                <a:solidFill>
                  <a:srgbClr val="5D6F7E"/>
                </a:solidFill>
                <a:latin typeface="Arial"/>
                <a:cs typeface="Arial"/>
              </a:rPr>
              <a:t>representation</a:t>
            </a:r>
            <a:r>
              <a:rPr sz="1400" spc="-215" dirty="0">
                <a:solidFill>
                  <a:srgbClr val="5D6F7E"/>
                </a:solidFill>
                <a:latin typeface="Arial"/>
                <a:cs typeface="Arial"/>
              </a:rPr>
              <a:t> </a:t>
            </a:r>
            <a:r>
              <a:rPr sz="1400" dirty="0">
                <a:solidFill>
                  <a:srgbClr val="5D6F7E"/>
                </a:solidFill>
                <a:latin typeface="Arial"/>
                <a:cs typeface="Arial"/>
              </a:rPr>
              <a:t>from</a:t>
            </a:r>
            <a:endParaRPr sz="1400" dirty="0">
              <a:latin typeface="Arial"/>
              <a:cs typeface="Arial"/>
            </a:endParaRPr>
          </a:p>
          <a:p>
            <a:pPr algn="ctr">
              <a:spcBef>
                <a:spcPts val="5"/>
              </a:spcBef>
            </a:pPr>
            <a:r>
              <a:rPr sz="1400" dirty="0">
                <a:solidFill>
                  <a:srgbClr val="5D6F7E"/>
                </a:solidFill>
                <a:latin typeface="Arial"/>
                <a:cs typeface="Arial"/>
              </a:rPr>
              <a:t>the STPs </a:t>
            </a:r>
            <a:r>
              <a:rPr lang="en-GB" sz="1400" dirty="0">
                <a:solidFill>
                  <a:srgbClr val="5D6F7E"/>
                </a:solidFill>
                <a:latin typeface="Arial"/>
                <a:cs typeface="Arial"/>
              </a:rPr>
              <a:t>and</a:t>
            </a:r>
            <a:r>
              <a:rPr sz="1400" dirty="0">
                <a:solidFill>
                  <a:srgbClr val="5D6F7E"/>
                </a:solidFill>
                <a:latin typeface="Arial"/>
                <a:cs typeface="Arial"/>
              </a:rPr>
              <a:t> </a:t>
            </a:r>
            <a:r>
              <a:rPr sz="1400" spc="-5" dirty="0">
                <a:solidFill>
                  <a:srgbClr val="5D6F7E"/>
                </a:solidFill>
                <a:latin typeface="Arial"/>
                <a:cs typeface="Arial"/>
              </a:rPr>
              <a:t>Integrated Care</a:t>
            </a:r>
            <a:r>
              <a:rPr sz="1400" spc="-165" dirty="0">
                <a:solidFill>
                  <a:srgbClr val="5D6F7E"/>
                </a:solidFill>
                <a:latin typeface="Arial"/>
                <a:cs typeface="Arial"/>
              </a:rPr>
              <a:t> </a:t>
            </a:r>
            <a:r>
              <a:rPr sz="1400" spc="-5" dirty="0">
                <a:solidFill>
                  <a:srgbClr val="5D6F7E"/>
                </a:solidFill>
                <a:latin typeface="Arial"/>
                <a:cs typeface="Arial"/>
              </a:rPr>
              <a:t>Systems.</a:t>
            </a:r>
            <a:endParaRPr sz="1400" dirty="0">
              <a:latin typeface="Arial"/>
              <a:cs typeface="Arial"/>
            </a:endParaRPr>
          </a:p>
        </p:txBody>
      </p:sp>
      <p:sp>
        <p:nvSpPr>
          <p:cNvPr id="15" name="object 8">
            <a:extLst>
              <a:ext uri="{FF2B5EF4-FFF2-40B4-BE49-F238E27FC236}">
                <a16:creationId xmlns:a16="http://schemas.microsoft.com/office/drawing/2014/main" xmlns="" id="{8155CCFF-3700-4345-9F1C-A2C86D5A121E}"/>
              </a:ext>
            </a:extLst>
          </p:cNvPr>
          <p:cNvSpPr/>
          <p:nvPr/>
        </p:nvSpPr>
        <p:spPr>
          <a:xfrm>
            <a:off x="2159508" y="3041904"/>
            <a:ext cx="8288020" cy="721360"/>
          </a:xfrm>
          <a:custGeom>
            <a:avLst/>
            <a:gdLst/>
            <a:ahLst/>
            <a:cxnLst/>
            <a:rect l="l" t="t" r="r" b="b"/>
            <a:pathLst>
              <a:path w="8288020" h="721360">
                <a:moveTo>
                  <a:pt x="0" y="720852"/>
                </a:moveTo>
                <a:lnTo>
                  <a:pt x="8287511" y="720852"/>
                </a:lnTo>
                <a:lnTo>
                  <a:pt x="8287511" y="0"/>
                </a:lnTo>
                <a:lnTo>
                  <a:pt x="0" y="0"/>
                </a:lnTo>
                <a:lnTo>
                  <a:pt x="0" y="720852"/>
                </a:lnTo>
                <a:close/>
              </a:path>
            </a:pathLst>
          </a:custGeom>
          <a:solidFill>
            <a:srgbClr val="D6DFE8"/>
          </a:solidFill>
        </p:spPr>
        <p:txBody>
          <a:bodyPr wrap="square" lIns="0" tIns="0" rIns="0" bIns="0" rtlCol="0"/>
          <a:lstStyle/>
          <a:p>
            <a:endParaRPr/>
          </a:p>
        </p:txBody>
      </p:sp>
      <p:sp>
        <p:nvSpPr>
          <p:cNvPr id="16" name="object 9">
            <a:extLst>
              <a:ext uri="{FF2B5EF4-FFF2-40B4-BE49-F238E27FC236}">
                <a16:creationId xmlns:a16="http://schemas.microsoft.com/office/drawing/2014/main" xmlns="" id="{A976009B-A98F-4D62-AFED-8C1C7B8DBC72}"/>
              </a:ext>
            </a:extLst>
          </p:cNvPr>
          <p:cNvSpPr/>
          <p:nvPr/>
        </p:nvSpPr>
        <p:spPr>
          <a:xfrm>
            <a:off x="2159508" y="3041904"/>
            <a:ext cx="8288020" cy="721360"/>
          </a:xfrm>
          <a:custGeom>
            <a:avLst/>
            <a:gdLst/>
            <a:ahLst/>
            <a:cxnLst/>
            <a:rect l="l" t="t" r="r" b="b"/>
            <a:pathLst>
              <a:path w="8288020" h="721360">
                <a:moveTo>
                  <a:pt x="0" y="720852"/>
                </a:moveTo>
                <a:lnTo>
                  <a:pt x="8287511" y="720852"/>
                </a:lnTo>
                <a:lnTo>
                  <a:pt x="8287511" y="0"/>
                </a:lnTo>
                <a:lnTo>
                  <a:pt x="0" y="0"/>
                </a:lnTo>
                <a:lnTo>
                  <a:pt x="0" y="720852"/>
                </a:lnTo>
                <a:close/>
              </a:path>
            </a:pathLst>
          </a:custGeom>
          <a:ln w="9144">
            <a:solidFill>
              <a:srgbClr val="FFFFFF"/>
            </a:solidFill>
          </a:ln>
        </p:spPr>
        <p:txBody>
          <a:bodyPr wrap="square" lIns="0" tIns="0" rIns="0" bIns="0" rtlCol="0"/>
          <a:lstStyle/>
          <a:p>
            <a:endParaRPr/>
          </a:p>
        </p:txBody>
      </p:sp>
      <p:sp>
        <p:nvSpPr>
          <p:cNvPr id="17" name="object 10">
            <a:extLst>
              <a:ext uri="{FF2B5EF4-FFF2-40B4-BE49-F238E27FC236}">
                <a16:creationId xmlns:a16="http://schemas.microsoft.com/office/drawing/2014/main" xmlns="" id="{1B7861D0-1A20-49CB-8F3D-2BDB36F70689}"/>
              </a:ext>
            </a:extLst>
          </p:cNvPr>
          <p:cNvSpPr txBox="1"/>
          <p:nvPr/>
        </p:nvSpPr>
        <p:spPr>
          <a:xfrm>
            <a:off x="3066034" y="3277616"/>
            <a:ext cx="6472555" cy="228909"/>
          </a:xfrm>
          <a:prstGeom prst="rect">
            <a:avLst/>
          </a:prstGeom>
        </p:spPr>
        <p:txBody>
          <a:bodyPr vert="horz" wrap="square" lIns="0" tIns="13335" rIns="0" bIns="0" rtlCol="0">
            <a:spAutoFit/>
          </a:bodyPr>
          <a:lstStyle/>
          <a:p>
            <a:pPr marL="12700">
              <a:spcBef>
                <a:spcPts val="105"/>
              </a:spcBef>
            </a:pPr>
            <a:r>
              <a:rPr sz="1400" spc="-5" dirty="0">
                <a:solidFill>
                  <a:srgbClr val="5D6F7E"/>
                </a:solidFill>
                <a:latin typeface="Arial"/>
                <a:cs typeface="Arial"/>
              </a:rPr>
              <a:t>The </a:t>
            </a:r>
            <a:r>
              <a:rPr sz="1400" dirty="0">
                <a:solidFill>
                  <a:srgbClr val="5D6F7E"/>
                </a:solidFill>
                <a:latin typeface="Arial"/>
                <a:cs typeface="Arial"/>
              </a:rPr>
              <a:t>Alliance should </a:t>
            </a:r>
            <a:r>
              <a:rPr sz="1400" spc="-5" dirty="0">
                <a:solidFill>
                  <a:srgbClr val="5D6F7E"/>
                </a:solidFill>
                <a:latin typeface="Arial"/>
                <a:cs typeface="Arial"/>
              </a:rPr>
              <a:t>work </a:t>
            </a:r>
            <a:r>
              <a:rPr sz="1400" dirty="0">
                <a:solidFill>
                  <a:srgbClr val="5D6F7E"/>
                </a:solidFill>
                <a:latin typeface="Arial"/>
                <a:cs typeface="Arial"/>
              </a:rPr>
              <a:t>to </a:t>
            </a:r>
            <a:r>
              <a:rPr sz="1400" spc="-5" dirty="0">
                <a:solidFill>
                  <a:srgbClr val="5D6F7E"/>
                </a:solidFill>
                <a:latin typeface="Arial"/>
                <a:cs typeface="Arial"/>
              </a:rPr>
              <a:t>improve </a:t>
            </a:r>
            <a:r>
              <a:rPr sz="1400" dirty="0">
                <a:solidFill>
                  <a:srgbClr val="5D6F7E"/>
                </a:solidFill>
                <a:latin typeface="Arial"/>
                <a:cs typeface="Arial"/>
              </a:rPr>
              <a:t>quality of cancer care </a:t>
            </a:r>
            <a:r>
              <a:rPr sz="1400" spc="-5" dirty="0">
                <a:solidFill>
                  <a:srgbClr val="5D6F7E"/>
                </a:solidFill>
                <a:latin typeface="Arial"/>
                <a:cs typeface="Arial"/>
              </a:rPr>
              <a:t>delivered </a:t>
            </a:r>
            <a:r>
              <a:rPr sz="1400" dirty="0">
                <a:solidFill>
                  <a:srgbClr val="5D6F7E"/>
                </a:solidFill>
                <a:latin typeface="Arial"/>
                <a:cs typeface="Arial"/>
              </a:rPr>
              <a:t>in its</a:t>
            </a:r>
            <a:r>
              <a:rPr sz="1400" spc="-265" dirty="0">
                <a:solidFill>
                  <a:srgbClr val="5D6F7E"/>
                </a:solidFill>
                <a:latin typeface="Arial"/>
                <a:cs typeface="Arial"/>
              </a:rPr>
              <a:t> </a:t>
            </a:r>
            <a:r>
              <a:rPr sz="1400" dirty="0">
                <a:solidFill>
                  <a:srgbClr val="5D6F7E"/>
                </a:solidFill>
                <a:latin typeface="Arial"/>
                <a:cs typeface="Arial"/>
              </a:rPr>
              <a:t>footprint</a:t>
            </a:r>
            <a:endParaRPr sz="1400">
              <a:latin typeface="Arial"/>
              <a:cs typeface="Arial"/>
            </a:endParaRPr>
          </a:p>
        </p:txBody>
      </p:sp>
      <p:sp>
        <p:nvSpPr>
          <p:cNvPr id="18" name="object 11">
            <a:extLst>
              <a:ext uri="{FF2B5EF4-FFF2-40B4-BE49-F238E27FC236}">
                <a16:creationId xmlns:a16="http://schemas.microsoft.com/office/drawing/2014/main" xmlns="" id="{6EB4FADB-51EB-484F-A4CB-E910D947B5EC}"/>
              </a:ext>
            </a:extLst>
          </p:cNvPr>
          <p:cNvSpPr/>
          <p:nvPr/>
        </p:nvSpPr>
        <p:spPr>
          <a:xfrm>
            <a:off x="2159508" y="3802379"/>
            <a:ext cx="8288020" cy="721360"/>
          </a:xfrm>
          <a:custGeom>
            <a:avLst/>
            <a:gdLst/>
            <a:ahLst/>
            <a:cxnLst/>
            <a:rect l="l" t="t" r="r" b="b"/>
            <a:pathLst>
              <a:path w="8288020" h="721360">
                <a:moveTo>
                  <a:pt x="0" y="720852"/>
                </a:moveTo>
                <a:lnTo>
                  <a:pt x="8287511" y="720852"/>
                </a:lnTo>
                <a:lnTo>
                  <a:pt x="8287511" y="0"/>
                </a:lnTo>
                <a:lnTo>
                  <a:pt x="0" y="0"/>
                </a:lnTo>
                <a:lnTo>
                  <a:pt x="0" y="720852"/>
                </a:lnTo>
                <a:close/>
              </a:path>
            </a:pathLst>
          </a:custGeom>
          <a:solidFill>
            <a:srgbClr val="D6DFE8"/>
          </a:solidFill>
        </p:spPr>
        <p:txBody>
          <a:bodyPr wrap="square" lIns="0" tIns="0" rIns="0" bIns="0" rtlCol="0"/>
          <a:lstStyle/>
          <a:p>
            <a:endParaRPr/>
          </a:p>
        </p:txBody>
      </p:sp>
      <p:sp>
        <p:nvSpPr>
          <p:cNvPr id="19" name="object 12">
            <a:extLst>
              <a:ext uri="{FF2B5EF4-FFF2-40B4-BE49-F238E27FC236}">
                <a16:creationId xmlns:a16="http://schemas.microsoft.com/office/drawing/2014/main" xmlns="" id="{1FB2FDC6-6BFB-460D-A3CB-E68AB273BD24}"/>
              </a:ext>
            </a:extLst>
          </p:cNvPr>
          <p:cNvSpPr/>
          <p:nvPr/>
        </p:nvSpPr>
        <p:spPr>
          <a:xfrm>
            <a:off x="2159508" y="3802379"/>
            <a:ext cx="8288020" cy="721360"/>
          </a:xfrm>
          <a:custGeom>
            <a:avLst/>
            <a:gdLst/>
            <a:ahLst/>
            <a:cxnLst/>
            <a:rect l="l" t="t" r="r" b="b"/>
            <a:pathLst>
              <a:path w="8288020" h="721360">
                <a:moveTo>
                  <a:pt x="0" y="720852"/>
                </a:moveTo>
                <a:lnTo>
                  <a:pt x="8287511" y="720852"/>
                </a:lnTo>
                <a:lnTo>
                  <a:pt x="8287511" y="0"/>
                </a:lnTo>
                <a:lnTo>
                  <a:pt x="0" y="0"/>
                </a:lnTo>
                <a:lnTo>
                  <a:pt x="0" y="720852"/>
                </a:lnTo>
                <a:close/>
              </a:path>
            </a:pathLst>
          </a:custGeom>
          <a:ln w="9144">
            <a:solidFill>
              <a:srgbClr val="FFFFFF"/>
            </a:solidFill>
          </a:ln>
        </p:spPr>
        <p:txBody>
          <a:bodyPr wrap="square" lIns="0" tIns="0" rIns="0" bIns="0" rtlCol="0"/>
          <a:lstStyle/>
          <a:p>
            <a:endParaRPr/>
          </a:p>
        </p:txBody>
      </p:sp>
      <p:sp>
        <p:nvSpPr>
          <p:cNvPr id="20" name="object 13">
            <a:extLst>
              <a:ext uri="{FF2B5EF4-FFF2-40B4-BE49-F238E27FC236}">
                <a16:creationId xmlns:a16="http://schemas.microsoft.com/office/drawing/2014/main" xmlns="" id="{F65C5C14-998C-4A63-9F84-52E376A1EF3A}"/>
              </a:ext>
            </a:extLst>
          </p:cNvPr>
          <p:cNvSpPr txBox="1"/>
          <p:nvPr/>
        </p:nvSpPr>
        <p:spPr>
          <a:xfrm>
            <a:off x="3032506" y="4038346"/>
            <a:ext cx="6538595" cy="228268"/>
          </a:xfrm>
          <a:prstGeom prst="rect">
            <a:avLst/>
          </a:prstGeom>
        </p:spPr>
        <p:txBody>
          <a:bodyPr vert="horz" wrap="square" lIns="0" tIns="12700" rIns="0" bIns="0" rtlCol="0">
            <a:spAutoFit/>
          </a:bodyPr>
          <a:lstStyle/>
          <a:p>
            <a:pPr marL="12700">
              <a:spcBef>
                <a:spcPts val="100"/>
              </a:spcBef>
            </a:pPr>
            <a:r>
              <a:rPr sz="1400" spc="-5" dirty="0">
                <a:solidFill>
                  <a:srgbClr val="5D6F7E"/>
                </a:solidFill>
                <a:latin typeface="Arial"/>
                <a:cs typeface="Arial"/>
              </a:rPr>
              <a:t>The </a:t>
            </a:r>
            <a:r>
              <a:rPr sz="1400" dirty="0">
                <a:solidFill>
                  <a:srgbClr val="5D6F7E"/>
                </a:solidFill>
                <a:latin typeface="Arial"/>
                <a:cs typeface="Arial"/>
              </a:rPr>
              <a:t>Alliance should </a:t>
            </a:r>
            <a:r>
              <a:rPr sz="1400" spc="-5" dirty="0">
                <a:solidFill>
                  <a:srgbClr val="5D6F7E"/>
                </a:solidFill>
                <a:latin typeface="Arial"/>
                <a:cs typeface="Arial"/>
              </a:rPr>
              <a:t>work </a:t>
            </a:r>
            <a:r>
              <a:rPr sz="1400" dirty="0">
                <a:solidFill>
                  <a:srgbClr val="5D6F7E"/>
                </a:solidFill>
                <a:latin typeface="Arial"/>
                <a:cs typeface="Arial"/>
              </a:rPr>
              <a:t>to reduce </a:t>
            </a:r>
            <a:r>
              <a:rPr sz="1400" spc="-5" dirty="0">
                <a:solidFill>
                  <a:srgbClr val="5D6F7E"/>
                </a:solidFill>
                <a:latin typeface="Arial"/>
                <a:cs typeface="Arial"/>
              </a:rPr>
              <a:t>variation </a:t>
            </a:r>
            <a:r>
              <a:rPr sz="1400" dirty="0">
                <a:solidFill>
                  <a:srgbClr val="5D6F7E"/>
                </a:solidFill>
                <a:latin typeface="Arial"/>
                <a:cs typeface="Arial"/>
              </a:rPr>
              <a:t>of cancer care </a:t>
            </a:r>
            <a:r>
              <a:rPr sz="1400" spc="-5" dirty="0">
                <a:solidFill>
                  <a:srgbClr val="5D6F7E"/>
                </a:solidFill>
                <a:latin typeface="Arial"/>
                <a:cs typeface="Arial"/>
              </a:rPr>
              <a:t>delivered </a:t>
            </a:r>
            <a:r>
              <a:rPr sz="1400" dirty="0">
                <a:solidFill>
                  <a:srgbClr val="5D6F7E"/>
                </a:solidFill>
                <a:latin typeface="Arial"/>
                <a:cs typeface="Arial"/>
              </a:rPr>
              <a:t>in its</a:t>
            </a:r>
            <a:r>
              <a:rPr sz="1400" spc="-225" dirty="0">
                <a:solidFill>
                  <a:srgbClr val="5D6F7E"/>
                </a:solidFill>
                <a:latin typeface="Arial"/>
                <a:cs typeface="Arial"/>
              </a:rPr>
              <a:t> </a:t>
            </a:r>
            <a:r>
              <a:rPr sz="1400" spc="-5" dirty="0">
                <a:solidFill>
                  <a:srgbClr val="5D6F7E"/>
                </a:solidFill>
                <a:latin typeface="Arial"/>
                <a:cs typeface="Arial"/>
              </a:rPr>
              <a:t>footprint</a:t>
            </a:r>
            <a:endParaRPr sz="1400">
              <a:latin typeface="Arial"/>
              <a:cs typeface="Arial"/>
            </a:endParaRPr>
          </a:p>
        </p:txBody>
      </p:sp>
      <p:sp>
        <p:nvSpPr>
          <p:cNvPr id="21" name="object 14">
            <a:extLst>
              <a:ext uri="{FF2B5EF4-FFF2-40B4-BE49-F238E27FC236}">
                <a16:creationId xmlns:a16="http://schemas.microsoft.com/office/drawing/2014/main" xmlns="" id="{F4A2FE09-D4A1-40CE-9C68-438E89358B0F}"/>
              </a:ext>
            </a:extLst>
          </p:cNvPr>
          <p:cNvSpPr/>
          <p:nvPr/>
        </p:nvSpPr>
        <p:spPr>
          <a:xfrm>
            <a:off x="2159508" y="4564380"/>
            <a:ext cx="8288020" cy="719455"/>
          </a:xfrm>
          <a:custGeom>
            <a:avLst/>
            <a:gdLst/>
            <a:ahLst/>
            <a:cxnLst/>
            <a:rect l="l" t="t" r="r" b="b"/>
            <a:pathLst>
              <a:path w="8288020" h="719454">
                <a:moveTo>
                  <a:pt x="0" y="719328"/>
                </a:moveTo>
                <a:lnTo>
                  <a:pt x="8287511" y="719328"/>
                </a:lnTo>
                <a:lnTo>
                  <a:pt x="8287511" y="0"/>
                </a:lnTo>
                <a:lnTo>
                  <a:pt x="0" y="0"/>
                </a:lnTo>
                <a:lnTo>
                  <a:pt x="0" y="719328"/>
                </a:lnTo>
                <a:close/>
              </a:path>
            </a:pathLst>
          </a:custGeom>
          <a:solidFill>
            <a:srgbClr val="D6DFE8"/>
          </a:solidFill>
        </p:spPr>
        <p:txBody>
          <a:bodyPr wrap="square" lIns="0" tIns="0" rIns="0" bIns="0" rtlCol="0"/>
          <a:lstStyle/>
          <a:p>
            <a:endParaRPr/>
          </a:p>
        </p:txBody>
      </p:sp>
      <p:sp>
        <p:nvSpPr>
          <p:cNvPr id="22" name="object 15">
            <a:extLst>
              <a:ext uri="{FF2B5EF4-FFF2-40B4-BE49-F238E27FC236}">
                <a16:creationId xmlns:a16="http://schemas.microsoft.com/office/drawing/2014/main" xmlns="" id="{49BFB90C-CAA7-43C8-9620-789B018DFAB0}"/>
              </a:ext>
            </a:extLst>
          </p:cNvPr>
          <p:cNvSpPr/>
          <p:nvPr/>
        </p:nvSpPr>
        <p:spPr>
          <a:xfrm>
            <a:off x="2159508" y="4564380"/>
            <a:ext cx="8288020" cy="719455"/>
          </a:xfrm>
          <a:custGeom>
            <a:avLst/>
            <a:gdLst/>
            <a:ahLst/>
            <a:cxnLst/>
            <a:rect l="l" t="t" r="r" b="b"/>
            <a:pathLst>
              <a:path w="8288020" h="719454">
                <a:moveTo>
                  <a:pt x="0" y="719328"/>
                </a:moveTo>
                <a:lnTo>
                  <a:pt x="8287511" y="719328"/>
                </a:lnTo>
                <a:lnTo>
                  <a:pt x="8287511" y="0"/>
                </a:lnTo>
                <a:lnTo>
                  <a:pt x="0" y="0"/>
                </a:lnTo>
                <a:lnTo>
                  <a:pt x="0" y="719328"/>
                </a:lnTo>
                <a:close/>
              </a:path>
            </a:pathLst>
          </a:custGeom>
          <a:ln w="9144">
            <a:solidFill>
              <a:srgbClr val="FFFFFF"/>
            </a:solidFill>
          </a:ln>
        </p:spPr>
        <p:txBody>
          <a:bodyPr wrap="square" lIns="0" tIns="0" rIns="0" bIns="0" rtlCol="0"/>
          <a:lstStyle/>
          <a:p>
            <a:endParaRPr/>
          </a:p>
        </p:txBody>
      </p:sp>
      <p:sp>
        <p:nvSpPr>
          <p:cNvPr id="23" name="object 19">
            <a:extLst>
              <a:ext uri="{FF2B5EF4-FFF2-40B4-BE49-F238E27FC236}">
                <a16:creationId xmlns:a16="http://schemas.microsoft.com/office/drawing/2014/main" xmlns="" id="{3316CC0C-9195-439F-928F-774DB307690C}"/>
              </a:ext>
            </a:extLst>
          </p:cNvPr>
          <p:cNvSpPr txBox="1"/>
          <p:nvPr/>
        </p:nvSpPr>
        <p:spPr>
          <a:xfrm>
            <a:off x="2883408" y="4759706"/>
            <a:ext cx="5372735" cy="452755"/>
          </a:xfrm>
          <a:prstGeom prst="rect">
            <a:avLst/>
          </a:prstGeom>
        </p:spPr>
        <p:txBody>
          <a:bodyPr vert="horz" wrap="square" lIns="0" tIns="12700" rIns="0" bIns="0" rtlCol="0">
            <a:spAutoFit/>
          </a:bodyPr>
          <a:lstStyle/>
          <a:p>
            <a:pPr marL="4445" algn="ctr">
              <a:spcBef>
                <a:spcPts val="100"/>
              </a:spcBef>
            </a:pPr>
            <a:r>
              <a:rPr sz="1400" spc="-5" dirty="0">
                <a:solidFill>
                  <a:srgbClr val="5D6F7E"/>
                </a:solidFill>
                <a:latin typeface="Arial"/>
                <a:cs typeface="Arial"/>
              </a:rPr>
              <a:t>The </a:t>
            </a:r>
            <a:r>
              <a:rPr sz="1400" dirty="0">
                <a:solidFill>
                  <a:srgbClr val="5D6F7E"/>
                </a:solidFill>
                <a:latin typeface="Arial"/>
                <a:cs typeface="Arial"/>
              </a:rPr>
              <a:t>Alliance should support </a:t>
            </a:r>
            <a:r>
              <a:rPr sz="1400" spc="-5" dirty="0">
                <a:solidFill>
                  <a:srgbClr val="5D6F7E"/>
                </a:solidFill>
                <a:latin typeface="Arial"/>
                <a:cs typeface="Arial"/>
              </a:rPr>
              <a:t>beyond </a:t>
            </a:r>
            <a:r>
              <a:rPr sz="1400" dirty="0">
                <a:solidFill>
                  <a:srgbClr val="5D6F7E"/>
                </a:solidFill>
                <a:latin typeface="Arial"/>
                <a:cs typeface="Arial"/>
              </a:rPr>
              <a:t>the patient</a:t>
            </a:r>
            <a:r>
              <a:rPr sz="1400" spc="-245" dirty="0">
                <a:solidFill>
                  <a:srgbClr val="5D6F7E"/>
                </a:solidFill>
                <a:latin typeface="Arial"/>
                <a:cs typeface="Arial"/>
              </a:rPr>
              <a:t> </a:t>
            </a:r>
            <a:r>
              <a:rPr sz="1400" spc="-5" dirty="0">
                <a:solidFill>
                  <a:srgbClr val="5D6F7E"/>
                </a:solidFill>
                <a:latin typeface="Arial"/>
                <a:cs typeface="Arial"/>
              </a:rPr>
              <a:t>pathway</a:t>
            </a:r>
            <a:endParaRPr sz="1400" dirty="0">
              <a:latin typeface="Arial"/>
              <a:cs typeface="Arial"/>
            </a:endParaRPr>
          </a:p>
          <a:p>
            <a:pPr algn="ctr">
              <a:lnSpc>
                <a:spcPct val="100000"/>
              </a:lnSpc>
            </a:pPr>
            <a:r>
              <a:rPr sz="1400" dirty="0">
                <a:solidFill>
                  <a:srgbClr val="5D6F7E"/>
                </a:solidFill>
                <a:latin typeface="Arial"/>
                <a:cs typeface="Arial"/>
              </a:rPr>
              <a:t>(ie. I</a:t>
            </a:r>
            <a:r>
              <a:rPr lang="en-GB" sz="1400" dirty="0">
                <a:solidFill>
                  <a:srgbClr val="5D6F7E"/>
                </a:solidFill>
                <a:latin typeface="Arial"/>
                <a:cs typeface="Arial"/>
              </a:rPr>
              <a:t>t</a:t>
            </a:r>
            <a:r>
              <a:rPr sz="1400" dirty="0">
                <a:solidFill>
                  <a:srgbClr val="5D6F7E"/>
                </a:solidFill>
                <a:latin typeface="Arial"/>
                <a:cs typeface="Arial"/>
              </a:rPr>
              <a:t> </a:t>
            </a:r>
            <a:r>
              <a:rPr sz="1400" spc="-5" dirty="0">
                <a:solidFill>
                  <a:srgbClr val="5D6F7E"/>
                </a:solidFill>
                <a:latin typeface="Arial"/>
                <a:cs typeface="Arial"/>
              </a:rPr>
              <a:t>also needs </a:t>
            </a:r>
            <a:r>
              <a:rPr sz="1400" dirty="0">
                <a:solidFill>
                  <a:srgbClr val="5D6F7E"/>
                </a:solidFill>
                <a:latin typeface="Arial"/>
                <a:cs typeface="Arial"/>
              </a:rPr>
              <a:t>to </a:t>
            </a:r>
            <a:r>
              <a:rPr sz="1400" spc="-5" dirty="0">
                <a:solidFill>
                  <a:srgbClr val="5D6F7E"/>
                </a:solidFill>
                <a:latin typeface="Arial"/>
                <a:cs typeface="Arial"/>
              </a:rPr>
              <a:t>consider </a:t>
            </a:r>
            <a:r>
              <a:rPr sz="1400" dirty="0">
                <a:solidFill>
                  <a:srgbClr val="5D6F7E"/>
                </a:solidFill>
                <a:latin typeface="Arial"/>
                <a:cs typeface="Arial"/>
              </a:rPr>
              <a:t>the </a:t>
            </a:r>
            <a:r>
              <a:rPr sz="1400" spc="-5" dirty="0">
                <a:solidFill>
                  <a:srgbClr val="5D6F7E"/>
                </a:solidFill>
                <a:latin typeface="Arial"/>
                <a:cs typeface="Arial"/>
              </a:rPr>
              <a:t>population ‘not (yet) in </a:t>
            </a:r>
            <a:r>
              <a:rPr sz="1400" dirty="0">
                <a:solidFill>
                  <a:srgbClr val="5D6F7E"/>
                </a:solidFill>
                <a:latin typeface="Arial"/>
                <a:cs typeface="Arial"/>
              </a:rPr>
              <a:t>the</a:t>
            </a:r>
            <a:r>
              <a:rPr sz="1400" spc="-220" dirty="0">
                <a:solidFill>
                  <a:srgbClr val="5D6F7E"/>
                </a:solidFill>
                <a:latin typeface="Arial"/>
                <a:cs typeface="Arial"/>
              </a:rPr>
              <a:t> </a:t>
            </a:r>
            <a:r>
              <a:rPr sz="1400" spc="-5" dirty="0">
                <a:solidFill>
                  <a:srgbClr val="5D6F7E"/>
                </a:solidFill>
                <a:latin typeface="Arial"/>
                <a:cs typeface="Arial"/>
              </a:rPr>
              <a:t>system’)</a:t>
            </a:r>
            <a:endParaRPr sz="1400" dirty="0">
              <a:latin typeface="Arial"/>
              <a:cs typeface="Arial"/>
            </a:endParaRPr>
          </a:p>
        </p:txBody>
      </p:sp>
      <p:sp>
        <p:nvSpPr>
          <p:cNvPr id="24" name="object 22">
            <a:extLst>
              <a:ext uri="{FF2B5EF4-FFF2-40B4-BE49-F238E27FC236}">
                <a16:creationId xmlns:a16="http://schemas.microsoft.com/office/drawing/2014/main" xmlns="" id="{58715409-11CA-4B54-8413-B0ECEE9FEC18}"/>
              </a:ext>
            </a:extLst>
          </p:cNvPr>
          <p:cNvSpPr/>
          <p:nvPr/>
        </p:nvSpPr>
        <p:spPr>
          <a:xfrm>
            <a:off x="1741931" y="1520952"/>
            <a:ext cx="723900" cy="723900"/>
          </a:xfrm>
          <a:custGeom>
            <a:avLst/>
            <a:gdLst/>
            <a:ahLst/>
            <a:cxnLst/>
            <a:rect l="l" t="t" r="r" b="b"/>
            <a:pathLst>
              <a:path w="723900" h="723900">
                <a:moveTo>
                  <a:pt x="361950" y="0"/>
                </a:moveTo>
                <a:lnTo>
                  <a:pt x="312835" y="3304"/>
                </a:lnTo>
                <a:lnTo>
                  <a:pt x="265729" y="12929"/>
                </a:lnTo>
                <a:lnTo>
                  <a:pt x="221063" y="28444"/>
                </a:lnTo>
                <a:lnTo>
                  <a:pt x="179267" y="49417"/>
                </a:lnTo>
                <a:lnTo>
                  <a:pt x="140773" y="75417"/>
                </a:lnTo>
                <a:lnTo>
                  <a:pt x="106013" y="106013"/>
                </a:lnTo>
                <a:lnTo>
                  <a:pt x="75417" y="140773"/>
                </a:lnTo>
                <a:lnTo>
                  <a:pt x="49417" y="179267"/>
                </a:lnTo>
                <a:lnTo>
                  <a:pt x="28444" y="221063"/>
                </a:lnTo>
                <a:lnTo>
                  <a:pt x="12929" y="265729"/>
                </a:lnTo>
                <a:lnTo>
                  <a:pt x="3304" y="312835"/>
                </a:lnTo>
                <a:lnTo>
                  <a:pt x="0" y="361950"/>
                </a:lnTo>
                <a:lnTo>
                  <a:pt x="3304" y="411064"/>
                </a:lnTo>
                <a:lnTo>
                  <a:pt x="12929" y="458170"/>
                </a:lnTo>
                <a:lnTo>
                  <a:pt x="28444" y="502836"/>
                </a:lnTo>
                <a:lnTo>
                  <a:pt x="49417" y="544632"/>
                </a:lnTo>
                <a:lnTo>
                  <a:pt x="75417" y="583126"/>
                </a:lnTo>
                <a:lnTo>
                  <a:pt x="106013" y="617886"/>
                </a:lnTo>
                <a:lnTo>
                  <a:pt x="140773" y="648482"/>
                </a:lnTo>
                <a:lnTo>
                  <a:pt x="179267" y="674482"/>
                </a:lnTo>
                <a:lnTo>
                  <a:pt x="221063" y="695455"/>
                </a:lnTo>
                <a:lnTo>
                  <a:pt x="265729" y="710970"/>
                </a:lnTo>
                <a:lnTo>
                  <a:pt x="312835" y="720595"/>
                </a:lnTo>
                <a:lnTo>
                  <a:pt x="361950" y="723900"/>
                </a:lnTo>
                <a:lnTo>
                  <a:pt x="411064" y="720595"/>
                </a:lnTo>
                <a:lnTo>
                  <a:pt x="458170" y="710970"/>
                </a:lnTo>
                <a:lnTo>
                  <a:pt x="502836" y="695455"/>
                </a:lnTo>
                <a:lnTo>
                  <a:pt x="544632" y="674482"/>
                </a:lnTo>
                <a:lnTo>
                  <a:pt x="583126" y="648482"/>
                </a:lnTo>
                <a:lnTo>
                  <a:pt x="617886" y="617886"/>
                </a:lnTo>
                <a:lnTo>
                  <a:pt x="648482" y="583126"/>
                </a:lnTo>
                <a:lnTo>
                  <a:pt x="674482" y="544632"/>
                </a:lnTo>
                <a:lnTo>
                  <a:pt x="695455" y="502836"/>
                </a:lnTo>
                <a:lnTo>
                  <a:pt x="710970" y="458170"/>
                </a:lnTo>
                <a:lnTo>
                  <a:pt x="720595" y="411064"/>
                </a:lnTo>
                <a:lnTo>
                  <a:pt x="723900" y="361950"/>
                </a:lnTo>
                <a:lnTo>
                  <a:pt x="720595" y="312835"/>
                </a:lnTo>
                <a:lnTo>
                  <a:pt x="710970" y="265729"/>
                </a:lnTo>
                <a:lnTo>
                  <a:pt x="695455" y="221063"/>
                </a:lnTo>
                <a:lnTo>
                  <a:pt x="674482" y="179267"/>
                </a:lnTo>
                <a:lnTo>
                  <a:pt x="648482" y="140773"/>
                </a:lnTo>
                <a:lnTo>
                  <a:pt x="617886" y="106013"/>
                </a:lnTo>
                <a:lnTo>
                  <a:pt x="583126" y="75417"/>
                </a:lnTo>
                <a:lnTo>
                  <a:pt x="544632" y="49417"/>
                </a:lnTo>
                <a:lnTo>
                  <a:pt x="502836" y="28444"/>
                </a:lnTo>
                <a:lnTo>
                  <a:pt x="458170" y="12929"/>
                </a:lnTo>
                <a:lnTo>
                  <a:pt x="411064" y="3304"/>
                </a:lnTo>
                <a:lnTo>
                  <a:pt x="361950" y="0"/>
                </a:lnTo>
                <a:close/>
              </a:path>
            </a:pathLst>
          </a:custGeom>
          <a:solidFill>
            <a:srgbClr val="293946"/>
          </a:solidFill>
        </p:spPr>
        <p:txBody>
          <a:bodyPr wrap="square" lIns="0" tIns="0" rIns="0" bIns="0" rtlCol="0"/>
          <a:lstStyle/>
          <a:p>
            <a:endParaRPr/>
          </a:p>
        </p:txBody>
      </p:sp>
      <p:sp>
        <p:nvSpPr>
          <p:cNvPr id="25" name="object 23">
            <a:extLst>
              <a:ext uri="{FF2B5EF4-FFF2-40B4-BE49-F238E27FC236}">
                <a16:creationId xmlns:a16="http://schemas.microsoft.com/office/drawing/2014/main" xmlns="" id="{CD7745FD-0DB5-4CEA-88B2-9F8A1AE788DB}"/>
              </a:ext>
            </a:extLst>
          </p:cNvPr>
          <p:cNvSpPr txBox="1"/>
          <p:nvPr/>
        </p:nvSpPr>
        <p:spPr>
          <a:xfrm>
            <a:off x="1992884" y="1648205"/>
            <a:ext cx="222885" cy="452120"/>
          </a:xfrm>
          <a:prstGeom prst="rect">
            <a:avLst/>
          </a:prstGeom>
        </p:spPr>
        <p:txBody>
          <a:bodyPr vert="horz" wrap="square" lIns="0" tIns="12065" rIns="0" bIns="0" rtlCol="0">
            <a:spAutoFit/>
          </a:bodyPr>
          <a:lstStyle/>
          <a:p>
            <a:pPr marL="12700">
              <a:spcBef>
                <a:spcPts val="95"/>
              </a:spcBef>
            </a:pPr>
            <a:r>
              <a:rPr sz="2800" spc="-5" dirty="0">
                <a:solidFill>
                  <a:srgbClr val="FFFFFF"/>
                </a:solidFill>
                <a:latin typeface="Arial"/>
                <a:cs typeface="Arial"/>
              </a:rPr>
              <a:t>1</a:t>
            </a:r>
            <a:endParaRPr sz="2800">
              <a:latin typeface="Arial"/>
              <a:cs typeface="Arial"/>
            </a:endParaRPr>
          </a:p>
        </p:txBody>
      </p:sp>
      <p:sp>
        <p:nvSpPr>
          <p:cNvPr id="26" name="object 24">
            <a:extLst>
              <a:ext uri="{FF2B5EF4-FFF2-40B4-BE49-F238E27FC236}">
                <a16:creationId xmlns:a16="http://schemas.microsoft.com/office/drawing/2014/main" xmlns="" id="{F690E901-EB8C-48E5-8557-F06D3731FC35}"/>
              </a:ext>
            </a:extLst>
          </p:cNvPr>
          <p:cNvSpPr/>
          <p:nvPr/>
        </p:nvSpPr>
        <p:spPr>
          <a:xfrm>
            <a:off x="1741931" y="2279904"/>
            <a:ext cx="723900" cy="723900"/>
          </a:xfrm>
          <a:custGeom>
            <a:avLst/>
            <a:gdLst/>
            <a:ahLst/>
            <a:cxnLst/>
            <a:rect l="l" t="t" r="r" b="b"/>
            <a:pathLst>
              <a:path w="723900" h="723900">
                <a:moveTo>
                  <a:pt x="361950" y="0"/>
                </a:moveTo>
                <a:lnTo>
                  <a:pt x="312835" y="3304"/>
                </a:lnTo>
                <a:lnTo>
                  <a:pt x="265729" y="12929"/>
                </a:lnTo>
                <a:lnTo>
                  <a:pt x="221063" y="28444"/>
                </a:lnTo>
                <a:lnTo>
                  <a:pt x="179267" y="49417"/>
                </a:lnTo>
                <a:lnTo>
                  <a:pt x="140773" y="75417"/>
                </a:lnTo>
                <a:lnTo>
                  <a:pt x="106013" y="106013"/>
                </a:lnTo>
                <a:lnTo>
                  <a:pt x="75417" y="140773"/>
                </a:lnTo>
                <a:lnTo>
                  <a:pt x="49417" y="179267"/>
                </a:lnTo>
                <a:lnTo>
                  <a:pt x="28444" y="221063"/>
                </a:lnTo>
                <a:lnTo>
                  <a:pt x="12929" y="265729"/>
                </a:lnTo>
                <a:lnTo>
                  <a:pt x="3304" y="312835"/>
                </a:lnTo>
                <a:lnTo>
                  <a:pt x="0" y="361950"/>
                </a:lnTo>
                <a:lnTo>
                  <a:pt x="3304" y="411064"/>
                </a:lnTo>
                <a:lnTo>
                  <a:pt x="12929" y="458170"/>
                </a:lnTo>
                <a:lnTo>
                  <a:pt x="28444" y="502836"/>
                </a:lnTo>
                <a:lnTo>
                  <a:pt x="49417" y="544632"/>
                </a:lnTo>
                <a:lnTo>
                  <a:pt x="75417" y="583126"/>
                </a:lnTo>
                <a:lnTo>
                  <a:pt x="106013" y="617886"/>
                </a:lnTo>
                <a:lnTo>
                  <a:pt x="140773" y="648482"/>
                </a:lnTo>
                <a:lnTo>
                  <a:pt x="179267" y="674482"/>
                </a:lnTo>
                <a:lnTo>
                  <a:pt x="221063" y="695455"/>
                </a:lnTo>
                <a:lnTo>
                  <a:pt x="265729" y="710970"/>
                </a:lnTo>
                <a:lnTo>
                  <a:pt x="312835" y="720595"/>
                </a:lnTo>
                <a:lnTo>
                  <a:pt x="361950" y="723900"/>
                </a:lnTo>
                <a:lnTo>
                  <a:pt x="411064" y="720595"/>
                </a:lnTo>
                <a:lnTo>
                  <a:pt x="458170" y="710970"/>
                </a:lnTo>
                <a:lnTo>
                  <a:pt x="502836" y="695455"/>
                </a:lnTo>
                <a:lnTo>
                  <a:pt x="544632" y="674482"/>
                </a:lnTo>
                <a:lnTo>
                  <a:pt x="583126" y="648482"/>
                </a:lnTo>
                <a:lnTo>
                  <a:pt x="617886" y="617886"/>
                </a:lnTo>
                <a:lnTo>
                  <a:pt x="648482" y="583126"/>
                </a:lnTo>
                <a:lnTo>
                  <a:pt x="674482" y="544632"/>
                </a:lnTo>
                <a:lnTo>
                  <a:pt x="695455" y="502836"/>
                </a:lnTo>
                <a:lnTo>
                  <a:pt x="710970" y="458170"/>
                </a:lnTo>
                <a:lnTo>
                  <a:pt x="720595" y="411064"/>
                </a:lnTo>
                <a:lnTo>
                  <a:pt x="723900" y="361950"/>
                </a:lnTo>
                <a:lnTo>
                  <a:pt x="720595" y="312835"/>
                </a:lnTo>
                <a:lnTo>
                  <a:pt x="710970" y="265729"/>
                </a:lnTo>
                <a:lnTo>
                  <a:pt x="695455" y="221063"/>
                </a:lnTo>
                <a:lnTo>
                  <a:pt x="674482" y="179267"/>
                </a:lnTo>
                <a:lnTo>
                  <a:pt x="648482" y="140773"/>
                </a:lnTo>
                <a:lnTo>
                  <a:pt x="617886" y="106013"/>
                </a:lnTo>
                <a:lnTo>
                  <a:pt x="583126" y="75417"/>
                </a:lnTo>
                <a:lnTo>
                  <a:pt x="544632" y="49417"/>
                </a:lnTo>
                <a:lnTo>
                  <a:pt x="502836" y="28444"/>
                </a:lnTo>
                <a:lnTo>
                  <a:pt x="458170" y="12929"/>
                </a:lnTo>
                <a:lnTo>
                  <a:pt x="411064" y="3304"/>
                </a:lnTo>
                <a:lnTo>
                  <a:pt x="361950" y="0"/>
                </a:lnTo>
                <a:close/>
              </a:path>
            </a:pathLst>
          </a:custGeom>
          <a:solidFill>
            <a:srgbClr val="293946"/>
          </a:solidFill>
        </p:spPr>
        <p:txBody>
          <a:bodyPr wrap="square" lIns="0" tIns="0" rIns="0" bIns="0" rtlCol="0"/>
          <a:lstStyle/>
          <a:p>
            <a:endParaRPr/>
          </a:p>
        </p:txBody>
      </p:sp>
      <p:sp>
        <p:nvSpPr>
          <p:cNvPr id="27" name="object 25">
            <a:extLst>
              <a:ext uri="{FF2B5EF4-FFF2-40B4-BE49-F238E27FC236}">
                <a16:creationId xmlns:a16="http://schemas.microsoft.com/office/drawing/2014/main" xmlns="" id="{D353675F-5716-44C9-AD5A-432C4E177533}"/>
              </a:ext>
            </a:extLst>
          </p:cNvPr>
          <p:cNvSpPr txBox="1"/>
          <p:nvPr/>
        </p:nvSpPr>
        <p:spPr>
          <a:xfrm>
            <a:off x="1992884" y="2407411"/>
            <a:ext cx="222885" cy="452120"/>
          </a:xfrm>
          <a:prstGeom prst="rect">
            <a:avLst/>
          </a:prstGeom>
        </p:spPr>
        <p:txBody>
          <a:bodyPr vert="horz" wrap="square" lIns="0" tIns="12065" rIns="0" bIns="0" rtlCol="0">
            <a:spAutoFit/>
          </a:bodyPr>
          <a:lstStyle/>
          <a:p>
            <a:pPr marL="12700">
              <a:spcBef>
                <a:spcPts val="95"/>
              </a:spcBef>
            </a:pPr>
            <a:r>
              <a:rPr sz="2800" spc="-5" dirty="0">
                <a:solidFill>
                  <a:srgbClr val="FFFFFF"/>
                </a:solidFill>
                <a:latin typeface="Arial"/>
                <a:cs typeface="Arial"/>
              </a:rPr>
              <a:t>2</a:t>
            </a:r>
            <a:endParaRPr sz="2800">
              <a:latin typeface="Arial"/>
              <a:cs typeface="Arial"/>
            </a:endParaRPr>
          </a:p>
        </p:txBody>
      </p:sp>
      <p:sp>
        <p:nvSpPr>
          <p:cNvPr id="28" name="object 26">
            <a:extLst>
              <a:ext uri="{FF2B5EF4-FFF2-40B4-BE49-F238E27FC236}">
                <a16:creationId xmlns:a16="http://schemas.microsoft.com/office/drawing/2014/main" xmlns="" id="{A8ECEF3B-A511-4CFA-B946-D7139182E293}"/>
              </a:ext>
            </a:extLst>
          </p:cNvPr>
          <p:cNvSpPr/>
          <p:nvPr/>
        </p:nvSpPr>
        <p:spPr>
          <a:xfrm>
            <a:off x="1741931" y="3040379"/>
            <a:ext cx="723900" cy="723900"/>
          </a:xfrm>
          <a:custGeom>
            <a:avLst/>
            <a:gdLst/>
            <a:ahLst/>
            <a:cxnLst/>
            <a:rect l="l" t="t" r="r" b="b"/>
            <a:pathLst>
              <a:path w="723900" h="723900">
                <a:moveTo>
                  <a:pt x="361950" y="0"/>
                </a:moveTo>
                <a:lnTo>
                  <a:pt x="312835" y="3304"/>
                </a:lnTo>
                <a:lnTo>
                  <a:pt x="265729" y="12929"/>
                </a:lnTo>
                <a:lnTo>
                  <a:pt x="221063" y="28444"/>
                </a:lnTo>
                <a:lnTo>
                  <a:pt x="179267" y="49417"/>
                </a:lnTo>
                <a:lnTo>
                  <a:pt x="140773" y="75417"/>
                </a:lnTo>
                <a:lnTo>
                  <a:pt x="106013" y="106013"/>
                </a:lnTo>
                <a:lnTo>
                  <a:pt x="75417" y="140773"/>
                </a:lnTo>
                <a:lnTo>
                  <a:pt x="49417" y="179267"/>
                </a:lnTo>
                <a:lnTo>
                  <a:pt x="28444" y="221063"/>
                </a:lnTo>
                <a:lnTo>
                  <a:pt x="12929" y="265729"/>
                </a:lnTo>
                <a:lnTo>
                  <a:pt x="3304" y="312835"/>
                </a:lnTo>
                <a:lnTo>
                  <a:pt x="0" y="361950"/>
                </a:lnTo>
                <a:lnTo>
                  <a:pt x="3304" y="411064"/>
                </a:lnTo>
                <a:lnTo>
                  <a:pt x="12929" y="458170"/>
                </a:lnTo>
                <a:lnTo>
                  <a:pt x="28444" y="502836"/>
                </a:lnTo>
                <a:lnTo>
                  <a:pt x="49417" y="544632"/>
                </a:lnTo>
                <a:lnTo>
                  <a:pt x="75417" y="583126"/>
                </a:lnTo>
                <a:lnTo>
                  <a:pt x="106013" y="617886"/>
                </a:lnTo>
                <a:lnTo>
                  <a:pt x="140773" y="648482"/>
                </a:lnTo>
                <a:lnTo>
                  <a:pt x="179267" y="674482"/>
                </a:lnTo>
                <a:lnTo>
                  <a:pt x="221063" y="695455"/>
                </a:lnTo>
                <a:lnTo>
                  <a:pt x="265729" y="710970"/>
                </a:lnTo>
                <a:lnTo>
                  <a:pt x="312835" y="720595"/>
                </a:lnTo>
                <a:lnTo>
                  <a:pt x="361950" y="723900"/>
                </a:lnTo>
                <a:lnTo>
                  <a:pt x="411064" y="720595"/>
                </a:lnTo>
                <a:lnTo>
                  <a:pt x="458170" y="710970"/>
                </a:lnTo>
                <a:lnTo>
                  <a:pt x="502836" y="695455"/>
                </a:lnTo>
                <a:lnTo>
                  <a:pt x="544632" y="674482"/>
                </a:lnTo>
                <a:lnTo>
                  <a:pt x="583126" y="648482"/>
                </a:lnTo>
                <a:lnTo>
                  <a:pt x="617886" y="617886"/>
                </a:lnTo>
                <a:lnTo>
                  <a:pt x="648482" y="583126"/>
                </a:lnTo>
                <a:lnTo>
                  <a:pt x="674482" y="544632"/>
                </a:lnTo>
                <a:lnTo>
                  <a:pt x="695455" y="502836"/>
                </a:lnTo>
                <a:lnTo>
                  <a:pt x="710970" y="458170"/>
                </a:lnTo>
                <a:lnTo>
                  <a:pt x="720595" y="411064"/>
                </a:lnTo>
                <a:lnTo>
                  <a:pt x="723900" y="361950"/>
                </a:lnTo>
                <a:lnTo>
                  <a:pt x="720595" y="312835"/>
                </a:lnTo>
                <a:lnTo>
                  <a:pt x="710970" y="265729"/>
                </a:lnTo>
                <a:lnTo>
                  <a:pt x="695455" y="221063"/>
                </a:lnTo>
                <a:lnTo>
                  <a:pt x="674482" y="179267"/>
                </a:lnTo>
                <a:lnTo>
                  <a:pt x="648482" y="140773"/>
                </a:lnTo>
                <a:lnTo>
                  <a:pt x="617886" y="106013"/>
                </a:lnTo>
                <a:lnTo>
                  <a:pt x="583126" y="75417"/>
                </a:lnTo>
                <a:lnTo>
                  <a:pt x="544632" y="49417"/>
                </a:lnTo>
                <a:lnTo>
                  <a:pt x="502836" y="28444"/>
                </a:lnTo>
                <a:lnTo>
                  <a:pt x="458170" y="12929"/>
                </a:lnTo>
                <a:lnTo>
                  <a:pt x="411064" y="3304"/>
                </a:lnTo>
                <a:lnTo>
                  <a:pt x="361950" y="0"/>
                </a:lnTo>
                <a:close/>
              </a:path>
            </a:pathLst>
          </a:custGeom>
          <a:solidFill>
            <a:srgbClr val="293946"/>
          </a:solidFill>
        </p:spPr>
        <p:txBody>
          <a:bodyPr wrap="square" lIns="0" tIns="0" rIns="0" bIns="0" rtlCol="0"/>
          <a:lstStyle/>
          <a:p>
            <a:endParaRPr/>
          </a:p>
        </p:txBody>
      </p:sp>
      <p:sp>
        <p:nvSpPr>
          <p:cNvPr id="29" name="object 27">
            <a:extLst>
              <a:ext uri="{FF2B5EF4-FFF2-40B4-BE49-F238E27FC236}">
                <a16:creationId xmlns:a16="http://schemas.microsoft.com/office/drawing/2014/main" xmlns="" id="{0D701D79-C401-4085-BFD0-7A16E0FC3ECD}"/>
              </a:ext>
            </a:extLst>
          </p:cNvPr>
          <p:cNvSpPr txBox="1"/>
          <p:nvPr/>
        </p:nvSpPr>
        <p:spPr>
          <a:xfrm>
            <a:off x="1992884" y="3167633"/>
            <a:ext cx="222885" cy="452120"/>
          </a:xfrm>
          <a:prstGeom prst="rect">
            <a:avLst/>
          </a:prstGeom>
        </p:spPr>
        <p:txBody>
          <a:bodyPr vert="horz" wrap="square" lIns="0" tIns="12065" rIns="0" bIns="0" rtlCol="0">
            <a:spAutoFit/>
          </a:bodyPr>
          <a:lstStyle/>
          <a:p>
            <a:pPr marL="12700">
              <a:spcBef>
                <a:spcPts val="95"/>
              </a:spcBef>
            </a:pPr>
            <a:r>
              <a:rPr sz="2800" spc="-5" dirty="0">
                <a:solidFill>
                  <a:srgbClr val="FFFFFF"/>
                </a:solidFill>
                <a:latin typeface="Arial"/>
                <a:cs typeface="Arial"/>
              </a:rPr>
              <a:t>3</a:t>
            </a:r>
            <a:endParaRPr sz="2800">
              <a:latin typeface="Arial"/>
              <a:cs typeface="Arial"/>
            </a:endParaRPr>
          </a:p>
        </p:txBody>
      </p:sp>
      <p:sp>
        <p:nvSpPr>
          <p:cNvPr id="30" name="object 28">
            <a:extLst>
              <a:ext uri="{FF2B5EF4-FFF2-40B4-BE49-F238E27FC236}">
                <a16:creationId xmlns:a16="http://schemas.microsoft.com/office/drawing/2014/main" xmlns="" id="{108253F7-134B-4CA9-B9C0-8DE4C75F774A}"/>
              </a:ext>
            </a:extLst>
          </p:cNvPr>
          <p:cNvSpPr/>
          <p:nvPr/>
        </p:nvSpPr>
        <p:spPr>
          <a:xfrm>
            <a:off x="1741931" y="3790188"/>
            <a:ext cx="723900" cy="723900"/>
          </a:xfrm>
          <a:custGeom>
            <a:avLst/>
            <a:gdLst/>
            <a:ahLst/>
            <a:cxnLst/>
            <a:rect l="l" t="t" r="r" b="b"/>
            <a:pathLst>
              <a:path w="723900" h="723900">
                <a:moveTo>
                  <a:pt x="361950" y="0"/>
                </a:moveTo>
                <a:lnTo>
                  <a:pt x="312835" y="3304"/>
                </a:lnTo>
                <a:lnTo>
                  <a:pt x="265729" y="12929"/>
                </a:lnTo>
                <a:lnTo>
                  <a:pt x="221063" y="28444"/>
                </a:lnTo>
                <a:lnTo>
                  <a:pt x="179267" y="49417"/>
                </a:lnTo>
                <a:lnTo>
                  <a:pt x="140773" y="75417"/>
                </a:lnTo>
                <a:lnTo>
                  <a:pt x="106013" y="106013"/>
                </a:lnTo>
                <a:lnTo>
                  <a:pt x="75417" y="140773"/>
                </a:lnTo>
                <a:lnTo>
                  <a:pt x="49417" y="179267"/>
                </a:lnTo>
                <a:lnTo>
                  <a:pt x="28444" y="221063"/>
                </a:lnTo>
                <a:lnTo>
                  <a:pt x="12929" y="265729"/>
                </a:lnTo>
                <a:lnTo>
                  <a:pt x="3304" y="312835"/>
                </a:lnTo>
                <a:lnTo>
                  <a:pt x="0" y="361950"/>
                </a:lnTo>
                <a:lnTo>
                  <a:pt x="3304" y="411064"/>
                </a:lnTo>
                <a:lnTo>
                  <a:pt x="12929" y="458170"/>
                </a:lnTo>
                <a:lnTo>
                  <a:pt x="28444" y="502836"/>
                </a:lnTo>
                <a:lnTo>
                  <a:pt x="49417" y="544632"/>
                </a:lnTo>
                <a:lnTo>
                  <a:pt x="75417" y="583126"/>
                </a:lnTo>
                <a:lnTo>
                  <a:pt x="106013" y="617886"/>
                </a:lnTo>
                <a:lnTo>
                  <a:pt x="140773" y="648482"/>
                </a:lnTo>
                <a:lnTo>
                  <a:pt x="179267" y="674482"/>
                </a:lnTo>
                <a:lnTo>
                  <a:pt x="221063" y="695455"/>
                </a:lnTo>
                <a:lnTo>
                  <a:pt x="265729" y="710970"/>
                </a:lnTo>
                <a:lnTo>
                  <a:pt x="312835" y="720595"/>
                </a:lnTo>
                <a:lnTo>
                  <a:pt x="361950" y="723900"/>
                </a:lnTo>
                <a:lnTo>
                  <a:pt x="411064" y="720595"/>
                </a:lnTo>
                <a:lnTo>
                  <a:pt x="458170" y="710970"/>
                </a:lnTo>
                <a:lnTo>
                  <a:pt x="502836" y="695455"/>
                </a:lnTo>
                <a:lnTo>
                  <a:pt x="544632" y="674482"/>
                </a:lnTo>
                <a:lnTo>
                  <a:pt x="583126" y="648482"/>
                </a:lnTo>
                <a:lnTo>
                  <a:pt x="617886" y="617886"/>
                </a:lnTo>
                <a:lnTo>
                  <a:pt x="648482" y="583126"/>
                </a:lnTo>
                <a:lnTo>
                  <a:pt x="674482" y="544632"/>
                </a:lnTo>
                <a:lnTo>
                  <a:pt x="695455" y="502836"/>
                </a:lnTo>
                <a:lnTo>
                  <a:pt x="710970" y="458170"/>
                </a:lnTo>
                <a:lnTo>
                  <a:pt x="720595" y="411064"/>
                </a:lnTo>
                <a:lnTo>
                  <a:pt x="723900" y="361950"/>
                </a:lnTo>
                <a:lnTo>
                  <a:pt x="720595" y="312835"/>
                </a:lnTo>
                <a:lnTo>
                  <a:pt x="710970" y="265729"/>
                </a:lnTo>
                <a:lnTo>
                  <a:pt x="695455" y="221063"/>
                </a:lnTo>
                <a:lnTo>
                  <a:pt x="674482" y="179267"/>
                </a:lnTo>
                <a:lnTo>
                  <a:pt x="648482" y="140773"/>
                </a:lnTo>
                <a:lnTo>
                  <a:pt x="617886" y="106013"/>
                </a:lnTo>
                <a:lnTo>
                  <a:pt x="583126" y="75417"/>
                </a:lnTo>
                <a:lnTo>
                  <a:pt x="544632" y="49417"/>
                </a:lnTo>
                <a:lnTo>
                  <a:pt x="502836" y="28444"/>
                </a:lnTo>
                <a:lnTo>
                  <a:pt x="458170" y="12929"/>
                </a:lnTo>
                <a:lnTo>
                  <a:pt x="411064" y="3304"/>
                </a:lnTo>
                <a:lnTo>
                  <a:pt x="361950" y="0"/>
                </a:lnTo>
                <a:close/>
              </a:path>
            </a:pathLst>
          </a:custGeom>
          <a:solidFill>
            <a:srgbClr val="293946"/>
          </a:solidFill>
        </p:spPr>
        <p:txBody>
          <a:bodyPr wrap="square" lIns="0" tIns="0" rIns="0" bIns="0" rtlCol="0"/>
          <a:lstStyle/>
          <a:p>
            <a:endParaRPr/>
          </a:p>
        </p:txBody>
      </p:sp>
      <p:sp>
        <p:nvSpPr>
          <p:cNvPr id="31" name="object 29">
            <a:extLst>
              <a:ext uri="{FF2B5EF4-FFF2-40B4-BE49-F238E27FC236}">
                <a16:creationId xmlns:a16="http://schemas.microsoft.com/office/drawing/2014/main" xmlns="" id="{8A1C4173-34C3-466D-9EBB-C422B9F4C9E8}"/>
              </a:ext>
            </a:extLst>
          </p:cNvPr>
          <p:cNvSpPr txBox="1"/>
          <p:nvPr/>
        </p:nvSpPr>
        <p:spPr>
          <a:xfrm>
            <a:off x="1992884" y="3918330"/>
            <a:ext cx="222885" cy="452120"/>
          </a:xfrm>
          <a:prstGeom prst="rect">
            <a:avLst/>
          </a:prstGeom>
        </p:spPr>
        <p:txBody>
          <a:bodyPr vert="horz" wrap="square" lIns="0" tIns="12065" rIns="0" bIns="0" rtlCol="0">
            <a:spAutoFit/>
          </a:bodyPr>
          <a:lstStyle/>
          <a:p>
            <a:pPr marL="12700">
              <a:spcBef>
                <a:spcPts val="95"/>
              </a:spcBef>
            </a:pPr>
            <a:r>
              <a:rPr sz="2800" spc="-5" dirty="0">
                <a:solidFill>
                  <a:srgbClr val="FFFFFF"/>
                </a:solidFill>
                <a:latin typeface="Arial"/>
                <a:cs typeface="Arial"/>
              </a:rPr>
              <a:t>4</a:t>
            </a:r>
            <a:endParaRPr sz="2800">
              <a:latin typeface="Arial"/>
              <a:cs typeface="Arial"/>
            </a:endParaRPr>
          </a:p>
        </p:txBody>
      </p:sp>
      <p:sp>
        <p:nvSpPr>
          <p:cNvPr id="32" name="object 30">
            <a:extLst>
              <a:ext uri="{FF2B5EF4-FFF2-40B4-BE49-F238E27FC236}">
                <a16:creationId xmlns:a16="http://schemas.microsoft.com/office/drawing/2014/main" xmlns="" id="{C2BE9229-7AB9-4853-A87D-F4E69066E4A4}"/>
              </a:ext>
            </a:extLst>
          </p:cNvPr>
          <p:cNvSpPr/>
          <p:nvPr/>
        </p:nvSpPr>
        <p:spPr>
          <a:xfrm>
            <a:off x="1741931" y="4559808"/>
            <a:ext cx="723900" cy="723900"/>
          </a:xfrm>
          <a:custGeom>
            <a:avLst/>
            <a:gdLst/>
            <a:ahLst/>
            <a:cxnLst/>
            <a:rect l="l" t="t" r="r" b="b"/>
            <a:pathLst>
              <a:path w="723900" h="723900">
                <a:moveTo>
                  <a:pt x="361950" y="0"/>
                </a:moveTo>
                <a:lnTo>
                  <a:pt x="312835" y="3304"/>
                </a:lnTo>
                <a:lnTo>
                  <a:pt x="265729" y="12929"/>
                </a:lnTo>
                <a:lnTo>
                  <a:pt x="221063" y="28444"/>
                </a:lnTo>
                <a:lnTo>
                  <a:pt x="179267" y="49417"/>
                </a:lnTo>
                <a:lnTo>
                  <a:pt x="140773" y="75417"/>
                </a:lnTo>
                <a:lnTo>
                  <a:pt x="106013" y="106013"/>
                </a:lnTo>
                <a:lnTo>
                  <a:pt x="75417" y="140773"/>
                </a:lnTo>
                <a:lnTo>
                  <a:pt x="49417" y="179267"/>
                </a:lnTo>
                <a:lnTo>
                  <a:pt x="28444" y="221063"/>
                </a:lnTo>
                <a:lnTo>
                  <a:pt x="12929" y="265729"/>
                </a:lnTo>
                <a:lnTo>
                  <a:pt x="3304" y="312835"/>
                </a:lnTo>
                <a:lnTo>
                  <a:pt x="0" y="361950"/>
                </a:lnTo>
                <a:lnTo>
                  <a:pt x="3304" y="411064"/>
                </a:lnTo>
                <a:lnTo>
                  <a:pt x="12929" y="458170"/>
                </a:lnTo>
                <a:lnTo>
                  <a:pt x="28444" y="502836"/>
                </a:lnTo>
                <a:lnTo>
                  <a:pt x="49417" y="544632"/>
                </a:lnTo>
                <a:lnTo>
                  <a:pt x="75417" y="583126"/>
                </a:lnTo>
                <a:lnTo>
                  <a:pt x="106013" y="617886"/>
                </a:lnTo>
                <a:lnTo>
                  <a:pt x="140773" y="648482"/>
                </a:lnTo>
                <a:lnTo>
                  <a:pt x="179267" y="674482"/>
                </a:lnTo>
                <a:lnTo>
                  <a:pt x="221063" y="695455"/>
                </a:lnTo>
                <a:lnTo>
                  <a:pt x="265729" y="710970"/>
                </a:lnTo>
                <a:lnTo>
                  <a:pt x="312835" y="720595"/>
                </a:lnTo>
                <a:lnTo>
                  <a:pt x="361950" y="723900"/>
                </a:lnTo>
                <a:lnTo>
                  <a:pt x="411064" y="720595"/>
                </a:lnTo>
                <a:lnTo>
                  <a:pt x="458170" y="710970"/>
                </a:lnTo>
                <a:lnTo>
                  <a:pt x="502836" y="695455"/>
                </a:lnTo>
                <a:lnTo>
                  <a:pt x="544632" y="674482"/>
                </a:lnTo>
                <a:lnTo>
                  <a:pt x="583126" y="648482"/>
                </a:lnTo>
                <a:lnTo>
                  <a:pt x="617886" y="617886"/>
                </a:lnTo>
                <a:lnTo>
                  <a:pt x="648482" y="583126"/>
                </a:lnTo>
                <a:lnTo>
                  <a:pt x="674482" y="544632"/>
                </a:lnTo>
                <a:lnTo>
                  <a:pt x="695455" y="502836"/>
                </a:lnTo>
                <a:lnTo>
                  <a:pt x="710970" y="458170"/>
                </a:lnTo>
                <a:lnTo>
                  <a:pt x="720595" y="411064"/>
                </a:lnTo>
                <a:lnTo>
                  <a:pt x="723900" y="361950"/>
                </a:lnTo>
                <a:lnTo>
                  <a:pt x="720595" y="312835"/>
                </a:lnTo>
                <a:lnTo>
                  <a:pt x="710970" y="265729"/>
                </a:lnTo>
                <a:lnTo>
                  <a:pt x="695455" y="221063"/>
                </a:lnTo>
                <a:lnTo>
                  <a:pt x="674482" y="179267"/>
                </a:lnTo>
                <a:lnTo>
                  <a:pt x="648482" y="140773"/>
                </a:lnTo>
                <a:lnTo>
                  <a:pt x="617886" y="106013"/>
                </a:lnTo>
                <a:lnTo>
                  <a:pt x="583126" y="75417"/>
                </a:lnTo>
                <a:lnTo>
                  <a:pt x="544632" y="49417"/>
                </a:lnTo>
                <a:lnTo>
                  <a:pt x="502836" y="28444"/>
                </a:lnTo>
                <a:lnTo>
                  <a:pt x="458170" y="12929"/>
                </a:lnTo>
                <a:lnTo>
                  <a:pt x="411064" y="3304"/>
                </a:lnTo>
                <a:lnTo>
                  <a:pt x="361950" y="0"/>
                </a:lnTo>
                <a:close/>
              </a:path>
            </a:pathLst>
          </a:custGeom>
          <a:solidFill>
            <a:srgbClr val="293946"/>
          </a:solidFill>
        </p:spPr>
        <p:txBody>
          <a:bodyPr wrap="square" lIns="0" tIns="0" rIns="0" bIns="0" rtlCol="0"/>
          <a:lstStyle/>
          <a:p>
            <a:endParaRPr/>
          </a:p>
        </p:txBody>
      </p:sp>
      <p:sp>
        <p:nvSpPr>
          <p:cNvPr id="33" name="object 31">
            <a:extLst>
              <a:ext uri="{FF2B5EF4-FFF2-40B4-BE49-F238E27FC236}">
                <a16:creationId xmlns:a16="http://schemas.microsoft.com/office/drawing/2014/main" xmlns="" id="{4D678A67-A148-4978-A4FC-9B58E7F90A72}"/>
              </a:ext>
            </a:extLst>
          </p:cNvPr>
          <p:cNvSpPr txBox="1"/>
          <p:nvPr/>
        </p:nvSpPr>
        <p:spPr>
          <a:xfrm>
            <a:off x="1992884" y="4687570"/>
            <a:ext cx="222885" cy="452120"/>
          </a:xfrm>
          <a:prstGeom prst="rect">
            <a:avLst/>
          </a:prstGeom>
        </p:spPr>
        <p:txBody>
          <a:bodyPr vert="horz" wrap="square" lIns="0" tIns="12065" rIns="0" bIns="0" rtlCol="0">
            <a:spAutoFit/>
          </a:bodyPr>
          <a:lstStyle/>
          <a:p>
            <a:pPr marL="12700">
              <a:spcBef>
                <a:spcPts val="95"/>
              </a:spcBef>
            </a:pPr>
            <a:r>
              <a:rPr sz="2800" spc="-5" dirty="0">
                <a:solidFill>
                  <a:srgbClr val="FFFFFF"/>
                </a:solidFill>
                <a:latin typeface="Arial"/>
                <a:cs typeface="Arial"/>
              </a:rPr>
              <a:t>5</a:t>
            </a:r>
            <a:endParaRPr sz="2800" dirty="0">
              <a:latin typeface="Arial"/>
              <a:cs typeface="Arial"/>
            </a:endParaRPr>
          </a:p>
        </p:txBody>
      </p:sp>
    </p:spTree>
    <p:extLst>
      <p:ext uri="{BB962C8B-B14F-4D97-AF65-F5344CB8AC3E}">
        <p14:creationId xmlns:p14="http://schemas.microsoft.com/office/powerpoint/2010/main" val="3561879221"/>
      </p:ext>
    </p:extLst>
  </p:cSld>
  <p:clrMapOvr>
    <a:masterClrMapping/>
  </p:clrMapOvr>
</p:sld>
</file>

<file path=ppt/theme/theme1.xml><?xml version="1.0" encoding="utf-8"?>
<a:theme xmlns:a="http://schemas.openxmlformats.org/drawingml/2006/main" name="SWAG C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WAG CA _ 2020 Powerpoint Template.potx" id="{B9853DA4-255A-453C-9E9A-308F52F5DEA4}" vid="{CE236249-2973-486C-BA8B-B655D4B5B5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E7F7A10AD30547BD5974146E2FCA9A" ma:contentTypeVersion="12" ma:contentTypeDescription="Create a new document." ma:contentTypeScope="" ma:versionID="68b4edeed66cbe9c463cd4fbfb24af38">
  <xsd:schema xmlns:xsd="http://www.w3.org/2001/XMLSchema" xmlns:xs="http://www.w3.org/2001/XMLSchema" xmlns:p="http://schemas.microsoft.com/office/2006/metadata/properties" xmlns:ns1="http://schemas.microsoft.com/sharepoint/v3" xmlns:ns2="f49bef0b-832f-4ca9-9f6b-507324b30e91" xmlns:ns3="d75d67df-2ade-4862-a63a-0c9613fe3f03" targetNamespace="http://schemas.microsoft.com/office/2006/metadata/properties" ma:root="true" ma:fieldsID="26c9a408addd465e8aaec338dc11ecb2" ns1:_="" ns2:_="" ns3:_="">
    <xsd:import namespace="http://schemas.microsoft.com/sharepoint/v3"/>
    <xsd:import namespace="f49bef0b-832f-4ca9-9f6b-507324b30e91"/>
    <xsd:import namespace="d75d67df-2ade-4862-a63a-0c9613fe3f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9bef0b-832f-4ca9-9f6b-507324b30e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75d67df-2ade-4862-a63a-0c9613fe3f0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6BB66F3-2269-48DC-A48D-BBDBFF715C07}">
  <ds:schemaRefs>
    <ds:schemaRef ds:uri="http://schemas.microsoft.com/sharepoint/v3/contenttype/forms"/>
  </ds:schemaRefs>
</ds:datastoreItem>
</file>

<file path=customXml/itemProps2.xml><?xml version="1.0" encoding="utf-8"?>
<ds:datastoreItem xmlns:ds="http://schemas.openxmlformats.org/officeDocument/2006/customXml" ds:itemID="{570DD977-78A5-4914-A196-66DED40606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49bef0b-832f-4ca9-9f6b-507324b30e91"/>
    <ds:schemaRef ds:uri="d75d67df-2ade-4862-a63a-0c9613fe3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81378B6-C557-479C-9FCF-269BF43E104E}">
  <ds:schemaRefs>
    <ds:schemaRef ds:uri="http://schemas.microsoft.com/office/2006/documentManagement/types"/>
    <ds:schemaRef ds:uri="f49bef0b-832f-4ca9-9f6b-507324b30e91"/>
    <ds:schemaRef ds:uri="http://purl.org/dc/dcmitype/"/>
    <ds:schemaRef ds:uri="http://schemas.microsoft.com/sharepoint/v3"/>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d75d67df-2ade-4862-a63a-0c9613fe3f03"/>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SWAG CA _ FINAL 2020 Powerpoint Template</Template>
  <TotalTime>56</TotalTime>
  <Words>4145</Words>
  <Application>Microsoft Office PowerPoint</Application>
  <PresentationFormat>Custom</PresentationFormat>
  <Paragraphs>368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SWAG CA</vt:lpstr>
      <vt:lpstr>SWAG Cancer Alliance</vt:lpstr>
      <vt:lpstr>Contents</vt:lpstr>
      <vt:lpstr>Background and context Cancer Alliances</vt:lpstr>
      <vt:lpstr>Background and context SWAG Cancer Alliances</vt:lpstr>
      <vt:lpstr>Background and context Cancer Alliances – Practices from elsewhere</vt:lpstr>
      <vt:lpstr>SWAG Vision</vt:lpstr>
      <vt:lpstr>Core Purpose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APPENDIX – Alliance Leadership: National Guidance Position Cancer Alliances: Development programme and 2019/20 planning (January 2019)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SWAG Cancer Alliance</dc:title>
  <dc:creator>Eleanor  Hunt</dc:creator>
  <cp:lastModifiedBy>Smith, Amy</cp:lastModifiedBy>
  <cp:revision>17</cp:revision>
  <dcterms:created xsi:type="dcterms:W3CDTF">2020-09-17T16:00:40Z</dcterms:created>
  <dcterms:modified xsi:type="dcterms:W3CDTF">2020-10-14T13:26:01Z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0x0101000FE7F7A10AD30547BD5974146E2FCA9A</vt:lpwstr>
  </property>
</Properties>
</file>