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3" r:id="rId3"/>
    <p:sldId id="274" r:id="rId4"/>
    <p:sldId id="275" r:id="rId5"/>
    <p:sldId id="276" r:id="rId6"/>
    <p:sldId id="286" r:id="rId7"/>
    <p:sldId id="289" r:id="rId8"/>
    <p:sldId id="287" r:id="rId9"/>
    <p:sldId id="288" r:id="rId10"/>
    <p:sldId id="278" r:id="rId11"/>
    <p:sldId id="272" r:id="rId12"/>
    <p:sldId id="267" r:id="rId13"/>
    <p:sldId id="279" r:id="rId14"/>
    <p:sldId id="268" r:id="rId15"/>
    <p:sldId id="269" r:id="rId16"/>
    <p:sldId id="280" r:id="rId17"/>
    <p:sldId id="290" r:id="rId18"/>
    <p:sldId id="257" r:id="rId19"/>
    <p:sldId id="281" r:id="rId20"/>
    <p:sldId id="282" r:id="rId21"/>
    <p:sldId id="283" r:id="rId22"/>
    <p:sldId id="284" r:id="rId23"/>
    <p:sldId id="285" r:id="rId24"/>
    <p:sldId id="292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>
        <p:scale>
          <a:sx n="118" d="100"/>
          <a:sy n="118" d="100"/>
        </p:scale>
        <p:origin x="-144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EF257-B08A-4D7E-8853-9E48DD67736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22ABE-E69F-4EA6-9C03-063A2C49D8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07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EC 90/600</a:t>
            </a:r>
          </a:p>
          <a:p>
            <a:r>
              <a:rPr lang="en-GB" dirty="0" err="1" smtClean="0"/>
              <a:t>wP</a:t>
            </a:r>
            <a:r>
              <a:rPr lang="en-GB" dirty="0" smtClean="0"/>
              <a:t> x 12 80mg/m2</a:t>
            </a:r>
          </a:p>
          <a:p>
            <a:r>
              <a:rPr lang="en-GB" dirty="0" err="1" smtClean="0"/>
              <a:t>aP</a:t>
            </a:r>
            <a:r>
              <a:rPr lang="en-GB" dirty="0" smtClean="0"/>
              <a:t> x4 175mg/m2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22ABE-E69F-4EA6-9C03-063A2C49D8E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769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</a:t>
            </a:r>
            <a:r>
              <a:rPr lang="en-GB" baseline="0" dirty="0" smtClean="0"/>
              <a:t> of Hands at UKBCG</a:t>
            </a:r>
          </a:p>
          <a:p>
            <a:r>
              <a:rPr lang="en-GB" baseline="0" dirty="0" smtClean="0"/>
              <a:t>Chat on the train</a:t>
            </a:r>
          </a:p>
          <a:p>
            <a:r>
              <a:rPr lang="en-GB" dirty="0" smtClean="0"/>
              <a:t>Meeting in Exeter Karen </a:t>
            </a:r>
            <a:r>
              <a:rPr lang="en-GB" dirty="0" err="1" smtClean="0"/>
              <a:t>Skelley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22ABE-E69F-4EA6-9C03-063A2C49D8E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194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500/100/500</a:t>
            </a:r>
            <a:r>
              <a:rPr lang="en-GB" baseline="0" dirty="0" smtClean="0"/>
              <a:t> T100 primary GCSF</a:t>
            </a:r>
          </a:p>
          <a:p>
            <a:r>
              <a:rPr lang="en-GB" baseline="0" dirty="0" smtClean="0"/>
              <a:t>600/75/600</a:t>
            </a:r>
          </a:p>
          <a:p>
            <a:r>
              <a:rPr lang="en-GB" baseline="0" dirty="0" smtClean="0"/>
              <a:t>90/600 – Paclitaxel biweekly 175 x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22ABE-E69F-4EA6-9C03-063A2C49D8E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299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ECaP</a:t>
            </a:r>
            <a:r>
              <a:rPr lang="en-GB" baseline="0" dirty="0" smtClean="0"/>
              <a:t> 10.4% FEC 75 10.5%</a:t>
            </a:r>
          </a:p>
          <a:p>
            <a:r>
              <a:rPr lang="en-GB" baseline="0" dirty="0" smtClean="0"/>
              <a:t>But only 15 patients with PS2+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22ABE-E69F-4EA6-9C03-063A2C49D8E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782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ASCO</a:t>
            </a:r>
            <a:r>
              <a:rPr lang="en-GB" baseline="0" dirty="0" smtClean="0"/>
              <a:t> abstract not published in full.  Similar outcomes at 2 years but greater toxicity with FEC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22ABE-E69F-4EA6-9C03-063A2C49D8E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530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MED ONC 2015</a:t>
            </a:r>
          </a:p>
          <a:p>
            <a:r>
              <a:rPr lang="en-GB" dirty="0" smtClean="0"/>
              <a:t>FEC 500 100 500 T75</a:t>
            </a:r>
          </a:p>
          <a:p>
            <a:r>
              <a:rPr lang="en-GB" dirty="0" smtClean="0"/>
              <a:t>AC 60 600 T100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22ABE-E69F-4EA6-9C03-063A2C49D8E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258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NB Group 1 FEC-t Group 2ACT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22ABE-E69F-4EA6-9C03-063A2C49D8E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5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1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94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95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5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48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51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05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1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39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8640-FCE8-402B-8D33-A7F082CBD43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02E04-C820-424F-8AAC-C64D6B3BE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07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 F in FEC?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49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36712"/>
            <a:ext cx="518457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55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Henri </a:t>
            </a:r>
            <a:r>
              <a:rPr lang="en-GB" i="1" dirty="0" err="1" smtClean="0"/>
              <a:t>Roché</a:t>
            </a:r>
            <a:r>
              <a:rPr lang="en-GB" i="1" dirty="0" smtClean="0"/>
              <a:t> et al ‘</a:t>
            </a:r>
            <a:r>
              <a:rPr lang="en-GB" dirty="0" smtClean="0"/>
              <a:t>Sequential </a:t>
            </a:r>
            <a:r>
              <a:rPr lang="en-GB" dirty="0"/>
              <a:t>Adjuvant </a:t>
            </a:r>
            <a:r>
              <a:rPr lang="en-GB" dirty="0" err="1"/>
              <a:t>Epirubicin</a:t>
            </a:r>
            <a:r>
              <a:rPr lang="en-GB" dirty="0"/>
              <a:t>-Based and </a:t>
            </a:r>
            <a:r>
              <a:rPr lang="en-GB" dirty="0" smtClean="0"/>
              <a:t>Docetaxel Chemotherapy </a:t>
            </a:r>
            <a:r>
              <a:rPr lang="en-GB" dirty="0"/>
              <a:t>for Node-Positive Breast Cancer </a:t>
            </a:r>
            <a:r>
              <a:rPr lang="en-GB" dirty="0" smtClean="0"/>
              <a:t>Patients: The </a:t>
            </a:r>
            <a:r>
              <a:rPr lang="en-GB" dirty="0"/>
              <a:t>FNCLCC PACS 01 </a:t>
            </a:r>
            <a:r>
              <a:rPr lang="en-GB" dirty="0" smtClean="0"/>
              <a:t>Trial’ </a:t>
            </a:r>
            <a:r>
              <a:rPr lang="en-GB" b="1" dirty="0" smtClean="0"/>
              <a:t>JCO </a:t>
            </a:r>
            <a:r>
              <a:rPr lang="en-GB" dirty="0" smtClean="0"/>
              <a:t>Vol. 24  number 36  Dec 20 2006 5664 - 5670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240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1,999 patients with node positive breast cancer </a:t>
            </a:r>
          </a:p>
          <a:p>
            <a:r>
              <a:rPr lang="en-GB" dirty="0" smtClean="0"/>
              <a:t>RCT</a:t>
            </a:r>
          </a:p>
          <a:p>
            <a:r>
              <a:rPr lang="en-GB" dirty="0" smtClean="0"/>
              <a:t>18 – 64 </a:t>
            </a:r>
          </a:p>
          <a:p>
            <a:r>
              <a:rPr lang="en-GB" dirty="0" smtClean="0"/>
              <a:t>PS 0 or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34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Regimen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FEC x 6 (500/100/500)</a:t>
            </a:r>
          </a:p>
          <a:p>
            <a:r>
              <a:rPr lang="en-GB" dirty="0" smtClean="0"/>
              <a:t>FEC x 3 followed by Docetaxel (100)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154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 years </a:t>
            </a:r>
          </a:p>
          <a:p>
            <a:pPr lvl="1"/>
            <a:r>
              <a:rPr lang="en-GB" dirty="0" smtClean="0"/>
              <a:t>DFS FEC 73.2% vs FEC-T 78.4%</a:t>
            </a:r>
          </a:p>
          <a:p>
            <a:pPr lvl="1"/>
            <a:r>
              <a:rPr lang="en-GB" dirty="0" smtClean="0"/>
              <a:t>OS FEC 86.7% FEC-T 90.7%</a:t>
            </a:r>
          </a:p>
          <a:p>
            <a:pPr marL="914400" lvl="2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028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Toxicity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Febrile </a:t>
            </a:r>
            <a:r>
              <a:rPr lang="en-GB" dirty="0" err="1" smtClean="0"/>
              <a:t>Neutropaenia</a:t>
            </a:r>
            <a:endParaRPr lang="en-GB" dirty="0" smtClean="0"/>
          </a:p>
          <a:p>
            <a:pPr lvl="1"/>
            <a:r>
              <a:rPr lang="en-GB" dirty="0" smtClean="0"/>
              <a:t>FEC 8.2%</a:t>
            </a:r>
          </a:p>
          <a:p>
            <a:pPr lvl="1"/>
            <a:r>
              <a:rPr lang="en-GB" dirty="0" smtClean="0"/>
              <a:t>FEC-T 11.2% (note all PS 0 or 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690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68760"/>
            <a:ext cx="5684842" cy="426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57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Samuel JA, Wilson JW, Bandos H et </a:t>
            </a:r>
            <a:r>
              <a:rPr lang="en-GB" i="1" dirty="0" smtClean="0"/>
              <a:t>al. ‘</a:t>
            </a:r>
            <a:r>
              <a:rPr lang="en-GB" dirty="0" smtClean="0"/>
              <a:t>NSABP </a:t>
            </a:r>
            <a:r>
              <a:rPr lang="en-GB" dirty="0"/>
              <a:t>B-36: </a:t>
            </a:r>
            <a:r>
              <a:rPr lang="en-GB" dirty="0" smtClean="0"/>
              <a:t>A </a:t>
            </a:r>
            <a:r>
              <a:rPr lang="en-GB" dirty="0"/>
              <a:t>randomized phase III trial comparing six cycles of 5-fl </a:t>
            </a:r>
            <a:r>
              <a:rPr lang="en-GB" dirty="0" err="1"/>
              <a:t>uorouracil</a:t>
            </a:r>
            <a:r>
              <a:rPr lang="en-GB" dirty="0"/>
              <a:t> (5-FU), </a:t>
            </a:r>
            <a:r>
              <a:rPr lang="en-GB" dirty="0" err="1"/>
              <a:t>epirubicin</a:t>
            </a:r>
            <a:r>
              <a:rPr lang="en-GB" dirty="0"/>
              <a:t>, and cyclophosphamide (</a:t>
            </a:r>
            <a:r>
              <a:rPr lang="en-GB" dirty="0" smtClean="0"/>
              <a:t>FEC)to </a:t>
            </a:r>
            <a:r>
              <a:rPr lang="en-GB" dirty="0"/>
              <a:t>four cycles of </a:t>
            </a:r>
            <a:r>
              <a:rPr lang="en-GB" dirty="0" err="1"/>
              <a:t>adriamycin</a:t>
            </a:r>
            <a:r>
              <a:rPr lang="en-GB" dirty="0"/>
              <a:t> and cyclophosphamide (AC) in patients (pts) with node-negative breast cancer</a:t>
            </a:r>
            <a:r>
              <a:rPr lang="en-GB" dirty="0" smtClean="0"/>
              <a:t>.’ </a:t>
            </a:r>
            <a:r>
              <a:rPr lang="en-GB" b="1" dirty="0"/>
              <a:t>Cancer Res </a:t>
            </a:r>
            <a:r>
              <a:rPr lang="en-GB" dirty="0"/>
              <a:t>2015; 75:S3-02.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205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Full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Comparison </a:t>
            </a:r>
            <a:r>
              <a:rPr lang="en-GB" b="1" dirty="0"/>
              <a:t>of efficacy of neoadjuvant chemotherapy FEC </a:t>
            </a:r>
            <a:r>
              <a:rPr lang="en-GB" b="1" dirty="0" smtClean="0"/>
              <a:t>100 and </a:t>
            </a:r>
            <a:r>
              <a:rPr lang="en-GB" b="1" dirty="0"/>
              <a:t>Docetaxel 75 versus AC and Docetaxel in locally </a:t>
            </a:r>
            <a:r>
              <a:rPr lang="en-GB" b="1" dirty="0" smtClean="0"/>
              <a:t>advanced breast </a:t>
            </a:r>
            <a:r>
              <a:rPr lang="en-GB" b="1" dirty="0"/>
              <a:t>cancer: a randomized clinical </a:t>
            </a:r>
            <a:r>
              <a:rPr lang="en-GB" b="1" dirty="0" smtClean="0"/>
              <a:t>study </a:t>
            </a:r>
            <a:r>
              <a:rPr lang="en-GB" dirty="0" err="1" smtClean="0"/>
              <a:t>Dhanraj</a:t>
            </a:r>
            <a:r>
              <a:rPr lang="en-GB" dirty="0" smtClean="0"/>
              <a:t> et al </a:t>
            </a:r>
            <a:r>
              <a:rPr lang="en-GB" dirty="0"/>
              <a:t>Med </a:t>
            </a:r>
            <a:r>
              <a:rPr lang="en-GB" dirty="0" err="1"/>
              <a:t>Oncol</a:t>
            </a:r>
            <a:r>
              <a:rPr lang="en-GB" dirty="0"/>
              <a:t> (2015) 32:261</a:t>
            </a:r>
          </a:p>
        </p:txBody>
      </p:sp>
    </p:spTree>
    <p:extLst>
      <p:ext uri="{BB962C8B-B14F-4D97-AF65-F5344CB8AC3E}">
        <p14:creationId xmlns:p14="http://schemas.microsoft.com/office/powerpoint/2010/main" val="3360953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148 neoadjuvant locally advanced patients</a:t>
            </a:r>
          </a:p>
          <a:p>
            <a:pPr lvl="1"/>
            <a:r>
              <a:rPr lang="en-GB" dirty="0" smtClean="0"/>
              <a:t>74 AC-T (group 1) (total 7 cycles)</a:t>
            </a:r>
          </a:p>
          <a:p>
            <a:pPr lvl="1"/>
            <a:r>
              <a:rPr lang="en-GB" dirty="0" smtClean="0"/>
              <a:t>74 FEC-T (group 2) (total 8 cycles)</a:t>
            </a:r>
          </a:p>
          <a:p>
            <a:r>
              <a:rPr lang="en-GB" dirty="0" smtClean="0"/>
              <a:t>Assess response and toxicity of different regimen in neoadjuvant setting</a:t>
            </a:r>
          </a:p>
          <a:p>
            <a:r>
              <a:rPr lang="en-GB" dirty="0" smtClean="0"/>
              <a:t>PS 0 - 1</a:t>
            </a:r>
          </a:p>
          <a:p>
            <a:r>
              <a:rPr lang="en-GB" dirty="0" smtClean="0"/>
              <a:t>Powered to pick up 3% difference in </a:t>
            </a:r>
            <a:r>
              <a:rPr lang="en-GB" dirty="0" err="1" smtClean="0"/>
              <a:t>pCR</a:t>
            </a:r>
            <a:endParaRPr lang="en-GB" dirty="0" smtClean="0"/>
          </a:p>
          <a:p>
            <a:r>
              <a:rPr lang="en-GB" dirty="0" smtClean="0"/>
              <a:t>RCT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790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34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</a:t>
            </a:r>
            <a:r>
              <a:rPr lang="en-GB" dirty="0" smtClean="0"/>
              <a:t> progressed group 1, 2 group 2.  2 treatment deaths each group. 1 default in each group</a:t>
            </a:r>
          </a:p>
          <a:p>
            <a:r>
              <a:rPr lang="en-GB" dirty="0" smtClean="0"/>
              <a:t>Clinical response </a:t>
            </a:r>
          </a:p>
          <a:p>
            <a:pPr lvl="1"/>
            <a:r>
              <a:rPr lang="en-GB" dirty="0" smtClean="0"/>
              <a:t>Group 1 20% CR 85% response</a:t>
            </a:r>
          </a:p>
          <a:p>
            <a:pPr lvl="1"/>
            <a:r>
              <a:rPr lang="en-GB" dirty="0" smtClean="0"/>
              <a:t>Group 2 30% CR 82% response p=0.24</a:t>
            </a:r>
          </a:p>
          <a:p>
            <a:r>
              <a:rPr lang="en-GB" dirty="0" err="1" smtClean="0"/>
              <a:t>pCR</a:t>
            </a:r>
            <a:endParaRPr lang="en-GB" dirty="0" smtClean="0"/>
          </a:p>
          <a:p>
            <a:pPr lvl="1"/>
            <a:r>
              <a:rPr lang="en-GB" dirty="0" smtClean="0"/>
              <a:t>31% Group 1</a:t>
            </a:r>
          </a:p>
          <a:p>
            <a:pPr lvl="1"/>
            <a:r>
              <a:rPr lang="en-GB" dirty="0" smtClean="0"/>
              <a:t>34% Group 2  p=0.87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998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Survival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Median OS and PFS not reached at 2 years</a:t>
            </a:r>
          </a:p>
          <a:p>
            <a:r>
              <a:rPr lang="en-GB" dirty="0" smtClean="0"/>
              <a:t>No significant difference between 2 groups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026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Toxicity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Neutropaenia</a:t>
            </a:r>
            <a:r>
              <a:rPr lang="en-GB" dirty="0" smtClean="0"/>
              <a:t> all grades </a:t>
            </a:r>
          </a:p>
          <a:p>
            <a:pPr lvl="1"/>
            <a:r>
              <a:rPr lang="en-GB" dirty="0" smtClean="0"/>
              <a:t>Group 1 50%</a:t>
            </a:r>
          </a:p>
          <a:p>
            <a:pPr lvl="1"/>
            <a:r>
              <a:rPr lang="en-GB" dirty="0" smtClean="0"/>
              <a:t>Group 2 60% p=0.2</a:t>
            </a:r>
          </a:p>
          <a:p>
            <a:r>
              <a:rPr lang="en-GB" dirty="0" err="1" smtClean="0"/>
              <a:t>Neutropaenia</a:t>
            </a:r>
            <a:r>
              <a:rPr lang="en-GB" dirty="0" smtClean="0"/>
              <a:t> grade 3 and 4</a:t>
            </a:r>
          </a:p>
          <a:p>
            <a:pPr lvl="1"/>
            <a:r>
              <a:rPr lang="en-GB" dirty="0" smtClean="0"/>
              <a:t>Group 1 35%</a:t>
            </a:r>
          </a:p>
          <a:p>
            <a:pPr lvl="1"/>
            <a:r>
              <a:rPr lang="en-GB" smtClean="0"/>
              <a:t>Group 2 16% p=0.02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221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? comparable regimes</a:t>
            </a:r>
          </a:p>
          <a:p>
            <a:r>
              <a:rPr lang="en-GB" dirty="0" smtClean="0"/>
              <a:t>Reduced grade ¾ FN with FEC-T (but 75mg/m2 docetaxel as opposed to 100mg/m2)</a:t>
            </a:r>
          </a:p>
          <a:p>
            <a:r>
              <a:rPr lang="en-GB" dirty="0" smtClean="0"/>
              <a:t>?Underpowered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813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5781"/>
            <a:ext cx="9144000" cy="578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81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we want 5-FU?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Insufficient evidence to lose it</a:t>
            </a:r>
          </a:p>
          <a:p>
            <a:r>
              <a:rPr lang="en-GB" dirty="0" smtClean="0"/>
              <a:t>Non comparable regimes</a:t>
            </a:r>
          </a:p>
          <a:p>
            <a:r>
              <a:rPr lang="en-GB" dirty="0" smtClean="0"/>
              <a:t>Seemingly evidence for increased and decreased </a:t>
            </a:r>
            <a:r>
              <a:rPr lang="en-GB" dirty="0" err="1" smtClean="0"/>
              <a:t>neutropaenia</a:t>
            </a:r>
            <a:r>
              <a:rPr lang="en-GB" dirty="0" smtClean="0"/>
              <a:t> rates with FEC as opposed to EC and AC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Reduced Rates Of Severe Complications in EBC Chemotherapy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Marsden internal audit – FN 35% with FEC-T (19</a:t>
            </a:r>
            <a:r>
              <a:rPr lang="en-GB" dirty="0"/>
              <a:t>% overall</a:t>
            </a:r>
            <a:r>
              <a:rPr lang="en-GB" dirty="0" smtClean="0"/>
              <a:t>) 7% TE</a:t>
            </a:r>
          </a:p>
          <a:p>
            <a:r>
              <a:rPr lang="en-GB" dirty="0" smtClean="0"/>
              <a:t>Changed to EC-</a:t>
            </a:r>
            <a:r>
              <a:rPr lang="en-GB" dirty="0" err="1" smtClean="0"/>
              <a:t>wP</a:t>
            </a:r>
            <a:r>
              <a:rPr lang="en-GB" dirty="0" smtClean="0"/>
              <a:t> or EC-</a:t>
            </a:r>
            <a:r>
              <a:rPr lang="en-GB" dirty="0" err="1" smtClean="0"/>
              <a:t>aP</a:t>
            </a:r>
            <a:r>
              <a:rPr lang="en-GB" dirty="0" smtClean="0"/>
              <a:t> or EC (low risk)</a:t>
            </a:r>
          </a:p>
          <a:p>
            <a:r>
              <a:rPr lang="en-GB" dirty="0" smtClean="0"/>
              <a:t>Audit 365 eligible consecutive patients</a:t>
            </a:r>
          </a:p>
          <a:p>
            <a:r>
              <a:rPr lang="en-GB" dirty="0" smtClean="0"/>
              <a:t>FN 3.8% , 9.9%, 6.8% respectively</a:t>
            </a:r>
          </a:p>
          <a:p>
            <a:r>
              <a:rPr lang="en-GB" dirty="0" smtClean="0"/>
              <a:t>PS 0 - 1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63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3692"/>
            <a:ext cx="9144000" cy="609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S. </a:t>
            </a:r>
            <a:r>
              <a:rPr lang="en-GB" i="1" dirty="0" err="1"/>
              <a:t>Redana</a:t>
            </a:r>
            <a:r>
              <a:rPr lang="en-GB" i="1" dirty="0"/>
              <a:t>, A. Sharp, H. </a:t>
            </a:r>
            <a:r>
              <a:rPr lang="en-GB" i="1" dirty="0" err="1"/>
              <a:t>Lote</a:t>
            </a:r>
            <a:r>
              <a:rPr lang="en-GB" i="1" dirty="0"/>
              <a:t>, K. Mohammed, E. </a:t>
            </a:r>
            <a:r>
              <a:rPr lang="en-GB" i="1" dirty="0" err="1"/>
              <a:t>Papadimitraki</a:t>
            </a:r>
            <a:r>
              <a:rPr lang="en-GB" i="1" dirty="0"/>
              <a:t>, M. </a:t>
            </a:r>
            <a:r>
              <a:rPr lang="en-GB" i="1" dirty="0" err="1"/>
              <a:t>Capelan</a:t>
            </a:r>
            <a:r>
              <a:rPr lang="en-GB" i="1" dirty="0"/>
              <a:t>, A. Ring  </a:t>
            </a:r>
            <a:r>
              <a:rPr lang="en-GB" dirty="0"/>
              <a:t>‘Rates of major complications during neoadjuvant and adjuvant chemotherapy for early breast cancer: An off study population’ </a:t>
            </a:r>
            <a:r>
              <a:rPr lang="en-GB" b="1" dirty="0"/>
              <a:t>The Breast </a:t>
            </a:r>
            <a:r>
              <a:rPr lang="en-GB" dirty="0"/>
              <a:t>30 (2016) 13 - 18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8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Retrospective review in large tertiary referral centre</a:t>
            </a:r>
          </a:p>
          <a:p>
            <a:r>
              <a:rPr lang="en-GB" dirty="0" smtClean="0"/>
              <a:t>325 patients adjuvant/neoadjuvant</a:t>
            </a:r>
          </a:p>
          <a:p>
            <a:pPr lvl="1"/>
            <a:r>
              <a:rPr lang="en-GB" dirty="0" smtClean="0"/>
              <a:t>FEC100-T x 6/ FEC 75 x 6/ </a:t>
            </a:r>
            <a:r>
              <a:rPr lang="en-GB" dirty="0" err="1" smtClean="0"/>
              <a:t>ECaP</a:t>
            </a:r>
            <a:r>
              <a:rPr lang="en-GB" dirty="0" smtClean="0"/>
              <a:t> x 8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46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and Survival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addressed</a:t>
            </a:r>
          </a:p>
          <a:p>
            <a:r>
              <a:rPr lang="en-GB" dirty="0" smtClean="0"/>
              <a:t>22 month follow up </a:t>
            </a:r>
          </a:p>
          <a:p>
            <a:pPr lvl="1"/>
            <a:r>
              <a:rPr lang="en-GB" dirty="0" smtClean="0"/>
              <a:t>0.6% died from complications</a:t>
            </a:r>
          </a:p>
          <a:p>
            <a:pPr lvl="2"/>
            <a:r>
              <a:rPr lang="en-GB" dirty="0" smtClean="0"/>
              <a:t>1 patient c5 FEC infection and PE</a:t>
            </a:r>
          </a:p>
          <a:p>
            <a:pPr lvl="2"/>
            <a:r>
              <a:rPr lang="en-GB" dirty="0" smtClean="0"/>
              <a:t>1 patient c4 </a:t>
            </a:r>
            <a:r>
              <a:rPr lang="en-GB" dirty="0" err="1" smtClean="0"/>
              <a:t>neoadj</a:t>
            </a:r>
            <a:r>
              <a:rPr lang="en-GB" dirty="0" smtClean="0"/>
              <a:t> </a:t>
            </a:r>
            <a:r>
              <a:rPr lang="en-GB" dirty="0" err="1" smtClean="0"/>
              <a:t>ECaP</a:t>
            </a:r>
            <a:r>
              <a:rPr lang="en-GB" dirty="0" smtClean="0"/>
              <a:t> PE</a:t>
            </a:r>
          </a:p>
          <a:p>
            <a:pPr lvl="1"/>
            <a:r>
              <a:rPr lang="en-GB" dirty="0" smtClean="0"/>
              <a:t>2.5% died breast cancer</a:t>
            </a:r>
          </a:p>
          <a:p>
            <a:pPr lvl="1"/>
            <a:r>
              <a:rPr lang="en-GB" dirty="0" smtClean="0"/>
              <a:t>3.4% alive with metastatic disease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63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Toxicity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Thromboembolic disease</a:t>
            </a:r>
          </a:p>
          <a:p>
            <a:pPr lvl="1"/>
            <a:r>
              <a:rPr lang="en-GB" dirty="0" smtClean="0"/>
              <a:t>24 patients </a:t>
            </a:r>
            <a:endParaRPr lang="en-GB" dirty="0"/>
          </a:p>
          <a:p>
            <a:pPr lvl="1"/>
            <a:r>
              <a:rPr lang="en-GB" dirty="0" smtClean="0"/>
              <a:t>Central access 18% vs 6% peripheral access</a:t>
            </a:r>
            <a:endParaRPr lang="en-GB" dirty="0"/>
          </a:p>
          <a:p>
            <a:r>
              <a:rPr lang="en-GB" dirty="0" smtClean="0"/>
              <a:t>Febrile </a:t>
            </a:r>
            <a:r>
              <a:rPr lang="en-GB" dirty="0" err="1" smtClean="0"/>
              <a:t>neutropaenia</a:t>
            </a:r>
            <a:endParaRPr lang="en-GB" dirty="0" smtClean="0"/>
          </a:p>
          <a:p>
            <a:pPr lvl="1"/>
            <a:r>
              <a:rPr lang="en-GB" dirty="0" smtClean="0"/>
              <a:t>Poor performance status (47% ECOG&gt;= 2 vs 18%)</a:t>
            </a:r>
          </a:p>
          <a:p>
            <a:pPr lvl="1"/>
            <a:r>
              <a:rPr lang="en-GB" dirty="0" smtClean="0"/>
              <a:t>Low initial neutrophil count (3.6 vs 4.2)</a:t>
            </a:r>
          </a:p>
          <a:p>
            <a:pPr lvl="1"/>
            <a:r>
              <a:rPr lang="en-GB" dirty="0" smtClean="0"/>
              <a:t>FEC-T 35%</a:t>
            </a:r>
          </a:p>
          <a:p>
            <a:pPr lvl="2"/>
            <a:r>
              <a:rPr lang="en-GB" dirty="0" smtClean="0"/>
              <a:t>53% during FEC cycles (no GCSF)</a:t>
            </a:r>
          </a:p>
          <a:p>
            <a:pPr lvl="2"/>
            <a:r>
              <a:rPr lang="en-GB" dirty="0" smtClean="0"/>
              <a:t>33% after cycle 4 (GCSF)</a:t>
            </a:r>
          </a:p>
        </p:txBody>
      </p:sp>
    </p:spTree>
    <p:extLst>
      <p:ext uri="{BB962C8B-B14F-4D97-AF65-F5344CB8AC3E}">
        <p14:creationId xmlns:p14="http://schemas.microsoft.com/office/powerpoint/2010/main" val="594044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treatment outcomes</a:t>
            </a:r>
          </a:p>
          <a:p>
            <a:r>
              <a:rPr lang="en-GB" dirty="0" smtClean="0"/>
              <a:t>Different doses of </a:t>
            </a:r>
            <a:r>
              <a:rPr lang="en-GB" dirty="0" err="1" smtClean="0"/>
              <a:t>Epirubicin</a:t>
            </a:r>
            <a:endParaRPr lang="en-GB" dirty="0" smtClean="0"/>
          </a:p>
          <a:p>
            <a:r>
              <a:rPr lang="en-GB" dirty="0" smtClean="0"/>
              <a:t>GCSF variable use</a:t>
            </a:r>
          </a:p>
          <a:p>
            <a:r>
              <a:rPr lang="en-GB" dirty="0" smtClean="0"/>
              <a:t>Highest risk for FN was poor PS but only 15 patients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001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745</Words>
  <Application>Microsoft Office PowerPoint</Application>
  <PresentationFormat>On-screen Show (4:3)</PresentationFormat>
  <Paragraphs>116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No F in FEC?</vt:lpstr>
      <vt:lpstr>PowerPoint Presentation</vt:lpstr>
      <vt:lpstr>Reduced Rates Of Severe Complications in EBC Chemotherapy</vt:lpstr>
      <vt:lpstr>PowerPoint Presentation</vt:lpstr>
      <vt:lpstr>Reference 1</vt:lpstr>
      <vt:lpstr>Context</vt:lpstr>
      <vt:lpstr>Outcomes and Survival</vt:lpstr>
      <vt:lpstr>Toxicity</vt:lpstr>
      <vt:lpstr>Questions </vt:lpstr>
      <vt:lpstr>PowerPoint Presentation</vt:lpstr>
      <vt:lpstr>Reference 2</vt:lpstr>
      <vt:lpstr>Context</vt:lpstr>
      <vt:lpstr>Regimen </vt:lpstr>
      <vt:lpstr>Outcome  </vt:lpstr>
      <vt:lpstr>Toxicity</vt:lpstr>
      <vt:lpstr>PowerPoint Presentation</vt:lpstr>
      <vt:lpstr>Reference 3</vt:lpstr>
      <vt:lpstr>Full reference</vt:lpstr>
      <vt:lpstr>Context</vt:lpstr>
      <vt:lpstr>Outcomes</vt:lpstr>
      <vt:lpstr>Survival</vt:lpstr>
      <vt:lpstr>Toxicity</vt:lpstr>
      <vt:lpstr>Conclusions</vt:lpstr>
      <vt:lpstr>PowerPoint Presentation</vt:lpstr>
      <vt:lpstr>Do we want 5-FU?</vt:lpstr>
    </vt:vector>
  </TitlesOfParts>
  <Company>Royal United Hospital, Bath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F in FEC</dc:title>
  <dc:creator>Jenner, Abigail</dc:creator>
  <cp:lastModifiedBy>Dunderdale, Helen</cp:lastModifiedBy>
  <cp:revision>28</cp:revision>
  <dcterms:created xsi:type="dcterms:W3CDTF">2017-03-02T16:07:55Z</dcterms:created>
  <dcterms:modified xsi:type="dcterms:W3CDTF">2018-01-23T11:16:20Z</dcterms:modified>
</cp:coreProperties>
</file>